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1"/>
  </p:notesMasterIdLst>
  <p:sldIdLst>
    <p:sldId id="256" r:id="rId2"/>
    <p:sldId id="883" r:id="rId3"/>
    <p:sldId id="884" r:id="rId4"/>
    <p:sldId id="885" r:id="rId5"/>
    <p:sldId id="886" r:id="rId6"/>
    <p:sldId id="887" r:id="rId7"/>
    <p:sldId id="888" r:id="rId8"/>
    <p:sldId id="889" r:id="rId9"/>
    <p:sldId id="89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F92"/>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606"/>
    <p:restoredTop sz="96695"/>
  </p:normalViewPr>
  <p:slideViewPr>
    <p:cSldViewPr snapToGrid="0">
      <p:cViewPr>
        <p:scale>
          <a:sx n="143" d="100"/>
          <a:sy n="143" d="100"/>
        </p:scale>
        <p:origin x="672" y="2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5D2A-DEF5-EA4B-83EE-34896E8F6085}" type="datetimeFigureOut">
              <a:rPr kumimoji="1" lang="ja-JP" altLang="en-US" smtClean="0"/>
              <a:t>2024/5/20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45F0AC-271E-2043-A8CD-0ED169FD239D}" type="slidenum">
              <a:rPr kumimoji="1" lang="ja-JP" altLang="en-US" smtClean="0"/>
              <a:t>‹#›</a:t>
            </a:fld>
            <a:endParaRPr kumimoji="1" lang="ja-JP" altLang="en-US"/>
          </a:p>
        </p:txBody>
      </p:sp>
    </p:spTree>
    <p:extLst>
      <p:ext uri="{BB962C8B-B14F-4D97-AF65-F5344CB8AC3E}">
        <p14:creationId xmlns:p14="http://schemas.microsoft.com/office/powerpoint/2010/main" val="157392533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045F0AC-271E-2043-A8CD-0ED169FD239D}" type="slidenum">
              <a:rPr kumimoji="1" lang="ja-JP" altLang="en-US" smtClean="0"/>
              <a:t>1</a:t>
            </a:fld>
            <a:endParaRPr kumimoji="1" lang="ja-JP" altLang="en-US"/>
          </a:p>
        </p:txBody>
      </p:sp>
    </p:spTree>
    <p:extLst>
      <p:ext uri="{BB962C8B-B14F-4D97-AF65-F5344CB8AC3E}">
        <p14:creationId xmlns:p14="http://schemas.microsoft.com/office/powerpoint/2010/main" val="3916813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3E3EE50F-4492-4904-803C-BF2FA02E3E26}" type="slidenum">
              <a:rPr kumimoji="1" lang="ja-JP" altLang="en-US" smtClean="0"/>
              <a:t>2</a:t>
            </a:fld>
            <a:endParaRPr kumimoji="1" lang="ja-JP" altLang="en-US"/>
          </a:p>
        </p:txBody>
      </p:sp>
    </p:spTree>
    <p:extLst>
      <p:ext uri="{BB962C8B-B14F-4D97-AF65-F5344CB8AC3E}">
        <p14:creationId xmlns:p14="http://schemas.microsoft.com/office/powerpoint/2010/main" val="2777503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3E3EE50F-4492-4904-803C-BF2FA02E3E26}" type="slidenum">
              <a:rPr kumimoji="1" lang="ja-JP" altLang="en-US" smtClean="0"/>
              <a:t>3</a:t>
            </a:fld>
            <a:endParaRPr kumimoji="1" lang="ja-JP" altLang="en-US"/>
          </a:p>
        </p:txBody>
      </p:sp>
    </p:spTree>
    <p:extLst>
      <p:ext uri="{BB962C8B-B14F-4D97-AF65-F5344CB8AC3E}">
        <p14:creationId xmlns:p14="http://schemas.microsoft.com/office/powerpoint/2010/main" val="2625519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3E3EE50F-4492-4904-803C-BF2FA02E3E26}" type="slidenum">
              <a:rPr kumimoji="1" lang="ja-JP" altLang="en-US" smtClean="0"/>
              <a:t>4</a:t>
            </a:fld>
            <a:endParaRPr kumimoji="1" lang="ja-JP" altLang="en-US"/>
          </a:p>
        </p:txBody>
      </p:sp>
    </p:spTree>
    <p:extLst>
      <p:ext uri="{BB962C8B-B14F-4D97-AF65-F5344CB8AC3E}">
        <p14:creationId xmlns:p14="http://schemas.microsoft.com/office/powerpoint/2010/main" val="3927481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3E3EE50F-4492-4904-803C-BF2FA02E3E26}" type="slidenum">
              <a:rPr kumimoji="1" lang="ja-JP" altLang="en-US" smtClean="0"/>
              <a:t>5</a:t>
            </a:fld>
            <a:endParaRPr kumimoji="1" lang="ja-JP" altLang="en-US"/>
          </a:p>
        </p:txBody>
      </p:sp>
    </p:spTree>
    <p:extLst>
      <p:ext uri="{BB962C8B-B14F-4D97-AF65-F5344CB8AC3E}">
        <p14:creationId xmlns:p14="http://schemas.microsoft.com/office/powerpoint/2010/main" val="617032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3E3EE50F-4492-4904-803C-BF2FA02E3E26}" type="slidenum">
              <a:rPr kumimoji="1" lang="ja-JP" altLang="en-US" smtClean="0"/>
              <a:t>6</a:t>
            </a:fld>
            <a:endParaRPr kumimoji="1" lang="ja-JP" altLang="en-US"/>
          </a:p>
        </p:txBody>
      </p:sp>
    </p:spTree>
    <p:extLst>
      <p:ext uri="{BB962C8B-B14F-4D97-AF65-F5344CB8AC3E}">
        <p14:creationId xmlns:p14="http://schemas.microsoft.com/office/powerpoint/2010/main" val="29989649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3E3EE50F-4492-4904-803C-BF2FA02E3E26}" type="slidenum">
              <a:rPr kumimoji="1" lang="ja-JP" altLang="en-US" smtClean="0"/>
              <a:t>7</a:t>
            </a:fld>
            <a:endParaRPr kumimoji="1" lang="ja-JP" altLang="en-US"/>
          </a:p>
        </p:txBody>
      </p:sp>
    </p:spTree>
    <p:extLst>
      <p:ext uri="{BB962C8B-B14F-4D97-AF65-F5344CB8AC3E}">
        <p14:creationId xmlns:p14="http://schemas.microsoft.com/office/powerpoint/2010/main" val="2314562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3E3EE50F-4492-4904-803C-BF2FA02E3E26}" type="slidenum">
              <a:rPr kumimoji="1" lang="ja-JP" altLang="en-US" smtClean="0"/>
              <a:t>8</a:t>
            </a:fld>
            <a:endParaRPr kumimoji="1" lang="ja-JP" altLang="en-US"/>
          </a:p>
        </p:txBody>
      </p:sp>
    </p:spTree>
    <p:extLst>
      <p:ext uri="{BB962C8B-B14F-4D97-AF65-F5344CB8AC3E}">
        <p14:creationId xmlns:p14="http://schemas.microsoft.com/office/powerpoint/2010/main" val="3409719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3E3EE50F-4492-4904-803C-BF2FA02E3E26}" type="slidenum">
              <a:rPr kumimoji="1" lang="ja-JP" altLang="en-US" smtClean="0"/>
              <a:t>9</a:t>
            </a:fld>
            <a:endParaRPr kumimoji="1" lang="ja-JP" altLang="en-US"/>
          </a:p>
        </p:txBody>
      </p:sp>
    </p:spTree>
    <p:extLst>
      <p:ext uri="{BB962C8B-B14F-4D97-AF65-F5344CB8AC3E}">
        <p14:creationId xmlns:p14="http://schemas.microsoft.com/office/powerpoint/2010/main" val="178305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1EBEE53-6D88-D649-A980-15E373678729}" type="datetimeFigureOut">
              <a:rPr kumimoji="1" lang="ja-JP" altLang="en-US" smtClean="0"/>
              <a:t>2024/5/20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E750A6-3251-424D-90F6-DC2A82094235}" type="slidenum">
              <a:rPr kumimoji="1" lang="ja-JP" altLang="en-US" smtClean="0"/>
              <a:t>‹#›</a:t>
            </a:fld>
            <a:endParaRPr kumimoji="1" lang="ja-JP" altLang="en-US"/>
          </a:p>
        </p:txBody>
      </p:sp>
    </p:spTree>
    <p:extLst>
      <p:ext uri="{BB962C8B-B14F-4D97-AF65-F5344CB8AC3E}">
        <p14:creationId xmlns:p14="http://schemas.microsoft.com/office/powerpoint/2010/main" val="2032852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1EBEE53-6D88-D649-A980-15E373678729}" type="datetimeFigureOut">
              <a:rPr kumimoji="1" lang="ja-JP" altLang="en-US" smtClean="0"/>
              <a:t>2024/5/20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E750A6-3251-424D-90F6-DC2A82094235}" type="slidenum">
              <a:rPr kumimoji="1" lang="ja-JP" altLang="en-US" smtClean="0"/>
              <a:t>‹#›</a:t>
            </a:fld>
            <a:endParaRPr kumimoji="1" lang="ja-JP" altLang="en-US"/>
          </a:p>
        </p:txBody>
      </p:sp>
    </p:spTree>
    <p:extLst>
      <p:ext uri="{BB962C8B-B14F-4D97-AF65-F5344CB8AC3E}">
        <p14:creationId xmlns:p14="http://schemas.microsoft.com/office/powerpoint/2010/main" val="2276668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1EBEE53-6D88-D649-A980-15E373678729}" type="datetimeFigureOut">
              <a:rPr kumimoji="1" lang="ja-JP" altLang="en-US" smtClean="0"/>
              <a:t>2024/5/20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E750A6-3251-424D-90F6-DC2A82094235}" type="slidenum">
              <a:rPr kumimoji="1" lang="ja-JP" altLang="en-US" smtClean="0"/>
              <a:t>‹#›</a:t>
            </a:fld>
            <a:endParaRPr kumimoji="1" lang="ja-JP" altLang="en-US"/>
          </a:p>
        </p:txBody>
      </p:sp>
    </p:spTree>
    <p:extLst>
      <p:ext uri="{BB962C8B-B14F-4D97-AF65-F5344CB8AC3E}">
        <p14:creationId xmlns:p14="http://schemas.microsoft.com/office/powerpoint/2010/main" val="1899854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1EBEE53-6D88-D649-A980-15E373678729}" type="datetimeFigureOut">
              <a:rPr kumimoji="1" lang="ja-JP" altLang="en-US" smtClean="0"/>
              <a:t>2024/5/20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E750A6-3251-424D-90F6-DC2A82094235}" type="slidenum">
              <a:rPr kumimoji="1" lang="ja-JP" altLang="en-US" smtClean="0"/>
              <a:t>‹#›</a:t>
            </a:fld>
            <a:endParaRPr kumimoji="1" lang="ja-JP" altLang="en-US"/>
          </a:p>
        </p:txBody>
      </p:sp>
    </p:spTree>
    <p:extLst>
      <p:ext uri="{BB962C8B-B14F-4D97-AF65-F5344CB8AC3E}">
        <p14:creationId xmlns:p14="http://schemas.microsoft.com/office/powerpoint/2010/main" val="214283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1EBEE53-6D88-D649-A980-15E373678729}" type="datetimeFigureOut">
              <a:rPr kumimoji="1" lang="ja-JP" altLang="en-US" smtClean="0"/>
              <a:t>2024/5/20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E750A6-3251-424D-90F6-DC2A82094235}" type="slidenum">
              <a:rPr kumimoji="1" lang="ja-JP" altLang="en-US" smtClean="0"/>
              <a:t>‹#›</a:t>
            </a:fld>
            <a:endParaRPr kumimoji="1" lang="ja-JP" altLang="en-US"/>
          </a:p>
        </p:txBody>
      </p:sp>
    </p:spTree>
    <p:extLst>
      <p:ext uri="{BB962C8B-B14F-4D97-AF65-F5344CB8AC3E}">
        <p14:creationId xmlns:p14="http://schemas.microsoft.com/office/powerpoint/2010/main" val="1751697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1EBEE53-6D88-D649-A980-15E373678729}" type="datetimeFigureOut">
              <a:rPr kumimoji="1" lang="ja-JP" altLang="en-US" smtClean="0"/>
              <a:t>2024/5/20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E750A6-3251-424D-90F6-DC2A82094235}" type="slidenum">
              <a:rPr kumimoji="1" lang="ja-JP" altLang="en-US" smtClean="0"/>
              <a:t>‹#›</a:t>
            </a:fld>
            <a:endParaRPr kumimoji="1" lang="ja-JP" altLang="en-US"/>
          </a:p>
        </p:txBody>
      </p:sp>
    </p:spTree>
    <p:extLst>
      <p:ext uri="{BB962C8B-B14F-4D97-AF65-F5344CB8AC3E}">
        <p14:creationId xmlns:p14="http://schemas.microsoft.com/office/powerpoint/2010/main" val="3568236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1EBEE53-6D88-D649-A980-15E373678729}" type="datetimeFigureOut">
              <a:rPr kumimoji="1" lang="ja-JP" altLang="en-US" smtClean="0"/>
              <a:t>2024/5/20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AE750A6-3251-424D-90F6-DC2A82094235}" type="slidenum">
              <a:rPr kumimoji="1" lang="ja-JP" altLang="en-US" smtClean="0"/>
              <a:t>‹#›</a:t>
            </a:fld>
            <a:endParaRPr kumimoji="1" lang="ja-JP" altLang="en-US"/>
          </a:p>
        </p:txBody>
      </p:sp>
    </p:spTree>
    <p:extLst>
      <p:ext uri="{BB962C8B-B14F-4D97-AF65-F5344CB8AC3E}">
        <p14:creationId xmlns:p14="http://schemas.microsoft.com/office/powerpoint/2010/main" val="4249318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1EBEE53-6D88-D649-A980-15E373678729}" type="datetimeFigureOut">
              <a:rPr kumimoji="1" lang="ja-JP" altLang="en-US" smtClean="0"/>
              <a:t>2024/5/20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AE750A6-3251-424D-90F6-DC2A82094235}" type="slidenum">
              <a:rPr kumimoji="1" lang="ja-JP" altLang="en-US" smtClean="0"/>
              <a:t>‹#›</a:t>
            </a:fld>
            <a:endParaRPr kumimoji="1" lang="ja-JP" altLang="en-US"/>
          </a:p>
        </p:txBody>
      </p:sp>
    </p:spTree>
    <p:extLst>
      <p:ext uri="{BB962C8B-B14F-4D97-AF65-F5344CB8AC3E}">
        <p14:creationId xmlns:p14="http://schemas.microsoft.com/office/powerpoint/2010/main" val="2336238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EBEE53-6D88-D649-A980-15E373678729}" type="datetimeFigureOut">
              <a:rPr kumimoji="1" lang="ja-JP" altLang="en-US" smtClean="0"/>
              <a:t>2024/5/20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AE750A6-3251-424D-90F6-DC2A82094235}" type="slidenum">
              <a:rPr kumimoji="1" lang="ja-JP" altLang="en-US" smtClean="0"/>
              <a:t>‹#›</a:t>
            </a:fld>
            <a:endParaRPr kumimoji="1" lang="ja-JP" altLang="en-US"/>
          </a:p>
        </p:txBody>
      </p:sp>
    </p:spTree>
    <p:extLst>
      <p:ext uri="{BB962C8B-B14F-4D97-AF65-F5344CB8AC3E}">
        <p14:creationId xmlns:p14="http://schemas.microsoft.com/office/powerpoint/2010/main" val="4056387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1EBEE53-6D88-D649-A980-15E373678729}" type="datetimeFigureOut">
              <a:rPr kumimoji="1" lang="ja-JP" altLang="en-US" smtClean="0"/>
              <a:t>2024/5/20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E750A6-3251-424D-90F6-DC2A82094235}" type="slidenum">
              <a:rPr kumimoji="1" lang="ja-JP" altLang="en-US" smtClean="0"/>
              <a:t>‹#›</a:t>
            </a:fld>
            <a:endParaRPr kumimoji="1" lang="ja-JP" altLang="en-US"/>
          </a:p>
        </p:txBody>
      </p:sp>
    </p:spTree>
    <p:extLst>
      <p:ext uri="{BB962C8B-B14F-4D97-AF65-F5344CB8AC3E}">
        <p14:creationId xmlns:p14="http://schemas.microsoft.com/office/powerpoint/2010/main" val="3040051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1EBEE53-6D88-D649-A980-15E373678729}" type="datetimeFigureOut">
              <a:rPr kumimoji="1" lang="ja-JP" altLang="en-US" smtClean="0"/>
              <a:t>2024/5/20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E750A6-3251-424D-90F6-DC2A82094235}" type="slidenum">
              <a:rPr kumimoji="1" lang="ja-JP" altLang="en-US" smtClean="0"/>
              <a:t>‹#›</a:t>
            </a:fld>
            <a:endParaRPr kumimoji="1" lang="ja-JP" altLang="en-US"/>
          </a:p>
        </p:txBody>
      </p:sp>
    </p:spTree>
    <p:extLst>
      <p:ext uri="{BB962C8B-B14F-4D97-AF65-F5344CB8AC3E}">
        <p14:creationId xmlns:p14="http://schemas.microsoft.com/office/powerpoint/2010/main" val="3796380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EBEE53-6D88-D649-A980-15E373678729}" type="datetimeFigureOut">
              <a:rPr kumimoji="1" lang="ja-JP" altLang="en-US" smtClean="0"/>
              <a:t>2024/5/20</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E750A6-3251-424D-90F6-DC2A82094235}" type="slidenum">
              <a:rPr kumimoji="1" lang="ja-JP" altLang="en-US" smtClean="0"/>
              <a:t>‹#›</a:t>
            </a:fld>
            <a:endParaRPr kumimoji="1" lang="ja-JP" altLang="en-US"/>
          </a:p>
        </p:txBody>
      </p:sp>
    </p:spTree>
    <p:extLst>
      <p:ext uri="{BB962C8B-B14F-4D97-AF65-F5344CB8AC3E}">
        <p14:creationId xmlns:p14="http://schemas.microsoft.com/office/powerpoint/2010/main" val="28528491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hyperlink" Target="https://ja.wikipedia.org/wiki/" TargetMode="Externa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hyperlink" Target="https://ja.wikipedia.org/wiki/" TargetMode="External"/><Relationship Id="rId5" Type="http://schemas.openxmlformats.org/officeDocument/2006/relationships/image" Target="../media/image10.sv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AD1EF68-B65C-B43C-6ED3-36F301082281}"/>
              </a:ext>
            </a:extLst>
          </p:cNvPr>
          <p:cNvSpPr txBox="1"/>
          <p:nvPr/>
        </p:nvSpPr>
        <p:spPr>
          <a:xfrm>
            <a:off x="0" y="1736997"/>
            <a:ext cx="12192000" cy="3046988"/>
          </a:xfrm>
          <a:prstGeom prst="rect">
            <a:avLst/>
          </a:prstGeom>
          <a:noFill/>
        </p:spPr>
        <p:txBody>
          <a:bodyPr wrap="square" rtlCol="0">
            <a:spAutoFit/>
          </a:bodyPr>
          <a:lstStyle/>
          <a:p>
            <a:pPr algn="ctr"/>
            <a:r>
              <a:rPr kumimoji="1" lang="en-US" altLang="ja-JP" sz="3200" b="1" dirty="0">
                <a:latin typeface="Arial" panose="020B0604020202020204" pitchFamily="34" charset="0"/>
                <a:cs typeface="Arial" panose="020B0604020202020204" pitchFamily="34" charset="0"/>
              </a:rPr>
              <a:t>Seminar</a:t>
            </a:r>
            <a:br>
              <a:rPr kumimoji="1" lang="en-US" altLang="ja-JP" sz="3200" b="1" dirty="0">
                <a:latin typeface="Arial" panose="020B0604020202020204" pitchFamily="34" charset="0"/>
                <a:cs typeface="Arial" panose="020B0604020202020204" pitchFamily="34" charset="0"/>
              </a:rPr>
            </a:br>
            <a:r>
              <a:rPr kumimoji="1" lang="ja-JP" altLang="en-US" sz="3200" b="1">
                <a:latin typeface="Arial" panose="020B0604020202020204" pitchFamily="34" charset="0"/>
                <a:cs typeface="Arial" panose="020B0604020202020204" pitchFamily="34" charset="0"/>
              </a:rPr>
              <a:t>ベイズ推論による機械学習　入門</a:t>
            </a:r>
            <a:endParaRPr kumimoji="1" lang="en-US" altLang="ja-JP" sz="3200" b="1" dirty="0">
              <a:latin typeface="Arial" panose="020B0604020202020204" pitchFamily="34" charset="0"/>
              <a:cs typeface="Arial" panose="020B0604020202020204" pitchFamily="34" charset="0"/>
            </a:endParaRPr>
          </a:p>
          <a:p>
            <a:pPr algn="ctr"/>
            <a:endParaRPr kumimoji="1" lang="en-US" altLang="ja-JP" sz="3200" b="1" dirty="0">
              <a:latin typeface="Arial" panose="020B0604020202020204" pitchFamily="34" charset="0"/>
              <a:cs typeface="Arial" panose="020B0604020202020204" pitchFamily="34" charset="0"/>
            </a:endParaRPr>
          </a:p>
          <a:p>
            <a:pPr algn="ctr"/>
            <a:r>
              <a:rPr kumimoji="1" lang="en-US" altLang="ja-JP" sz="2400" b="1" dirty="0">
                <a:latin typeface="Arial" panose="020B0604020202020204" pitchFamily="34" charset="0"/>
                <a:cs typeface="Arial" panose="020B0604020202020204" pitchFamily="34" charset="0"/>
              </a:rPr>
              <a:t>2024/05/22</a:t>
            </a:r>
          </a:p>
          <a:p>
            <a:pPr algn="ctr"/>
            <a:r>
              <a:rPr kumimoji="1" lang="en-US" altLang="ja-JP" sz="2400" b="1" dirty="0">
                <a:latin typeface="Arial" panose="020B0604020202020204" pitchFamily="34" charset="0"/>
                <a:cs typeface="Arial" panose="020B0604020202020204" pitchFamily="34" charset="0"/>
              </a:rPr>
              <a:t>Nango Lab. </a:t>
            </a:r>
          </a:p>
          <a:p>
            <a:pPr algn="ctr"/>
            <a:endParaRPr kumimoji="1" lang="en-US" altLang="ja-JP" sz="2400" b="1" dirty="0">
              <a:latin typeface="Arial" panose="020B0604020202020204" pitchFamily="34" charset="0"/>
              <a:cs typeface="Arial" panose="020B0604020202020204" pitchFamily="34" charset="0"/>
            </a:endParaRPr>
          </a:p>
          <a:p>
            <a:pPr algn="ctr"/>
            <a:r>
              <a:rPr kumimoji="1" lang="en-US" altLang="ja-JP" sz="2400" b="1" dirty="0">
                <a:latin typeface="Arial" panose="020B0604020202020204" pitchFamily="34" charset="0"/>
                <a:cs typeface="Arial" panose="020B0604020202020204" pitchFamily="34" charset="0"/>
              </a:rPr>
              <a:t>M2 Fukuda Akiya</a:t>
            </a:r>
            <a:endParaRPr kumimoji="1" lang="ja-JP" altLang="en-US" sz="24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5291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ー 6">
            <a:extLst>
              <a:ext uri="{FF2B5EF4-FFF2-40B4-BE49-F238E27FC236}">
                <a16:creationId xmlns:a16="http://schemas.microsoft.com/office/drawing/2014/main" id="{0C9C98B4-5E41-0C1A-6F8F-D88755CF0170}"/>
              </a:ext>
            </a:extLst>
          </p:cNvPr>
          <p:cNvSpPr>
            <a:spLocks noGrp="1"/>
          </p:cNvSpPr>
          <p:nvPr>
            <p:ph type="sldNum" sz="quarter" idx="12"/>
          </p:nvPr>
        </p:nvSpPr>
        <p:spPr/>
        <p:txBody>
          <a:bodyPr/>
          <a:lstStyle/>
          <a:p>
            <a:fld id="{41EF99A5-75B0-48BA-AAC0-E731D8E9C51A}" type="slidenum">
              <a:rPr kumimoji="1" lang="ja-JP" altLang="en-US" smtClean="0">
                <a:latin typeface="Arial" panose="020B0604020202020204" pitchFamily="34" charset="0"/>
                <a:cs typeface="Arial" panose="020B0604020202020204" pitchFamily="34" charset="0"/>
              </a:rPr>
              <a:t>2</a:t>
            </a:fld>
            <a:endParaRPr kumimoji="1" lang="ja-JP" altLang="en-US">
              <a:latin typeface="Arial" panose="020B0604020202020204" pitchFamily="34" charset="0"/>
              <a:cs typeface="Arial" panose="020B0604020202020204" pitchFamily="34" charset="0"/>
            </a:endParaRPr>
          </a:p>
        </p:txBody>
      </p:sp>
      <p:sp>
        <p:nvSpPr>
          <p:cNvPr id="21" name="テキスト ボックス 20">
            <a:extLst>
              <a:ext uri="{FF2B5EF4-FFF2-40B4-BE49-F238E27FC236}">
                <a16:creationId xmlns:a16="http://schemas.microsoft.com/office/drawing/2014/main" id="{31A45726-F689-750A-F82D-B36BA45093F4}"/>
              </a:ext>
            </a:extLst>
          </p:cNvPr>
          <p:cNvSpPr txBox="1"/>
          <p:nvPr/>
        </p:nvSpPr>
        <p:spPr>
          <a:xfrm>
            <a:off x="0" y="136525"/>
            <a:ext cx="12192000" cy="584775"/>
          </a:xfrm>
          <a:prstGeom prst="rect">
            <a:avLst/>
          </a:prstGeom>
          <a:noFill/>
        </p:spPr>
        <p:txBody>
          <a:bodyPr wrap="square" rtlCol="0">
            <a:spAutoFit/>
          </a:bodyPr>
          <a:lstStyle/>
          <a:p>
            <a:pPr algn="ctr"/>
            <a:r>
              <a:rPr kumimoji="1" lang="ja-JP" altLang="en-US" sz="3200" b="1" u="sng">
                <a:latin typeface="Arial" panose="020B0604020202020204" pitchFamily="34" charset="0"/>
                <a:cs typeface="Arial" panose="020B0604020202020204" pitchFamily="34" charset="0"/>
              </a:rPr>
              <a:t>機械学習とは？</a:t>
            </a:r>
            <a:endParaRPr kumimoji="1" lang="en-US" altLang="ja-JP" sz="3200" b="1" u="sng" dirty="0">
              <a:latin typeface="Arial" panose="020B060402020202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4F556CAF-4217-A0A5-8F55-B76C78D504AC}"/>
              </a:ext>
            </a:extLst>
          </p:cNvPr>
          <p:cNvSpPr txBox="1"/>
          <p:nvPr/>
        </p:nvSpPr>
        <p:spPr>
          <a:xfrm>
            <a:off x="1141488" y="857691"/>
            <a:ext cx="9909023" cy="2462213"/>
          </a:xfrm>
          <a:prstGeom prst="rect">
            <a:avLst/>
          </a:prstGeom>
          <a:noFill/>
        </p:spPr>
        <p:txBody>
          <a:bodyPr wrap="square" rtlCol="0">
            <a:spAutoFit/>
          </a:bodyPr>
          <a:lstStyle/>
          <a:p>
            <a:pPr algn="ctr"/>
            <a:r>
              <a:rPr kumimoji="1" lang="en-US" altLang="ja-JP" sz="2200" b="1" u="sng" dirty="0">
                <a:solidFill>
                  <a:srgbClr val="FF0000"/>
                </a:solidFill>
                <a:latin typeface="Arial" panose="020B0604020202020204" pitchFamily="34" charset="0"/>
                <a:cs typeface="Arial" panose="020B0604020202020204" pitchFamily="34" charset="0"/>
              </a:rPr>
              <a:t>Wikipedia</a:t>
            </a:r>
          </a:p>
          <a:p>
            <a:pPr algn="ctr"/>
            <a:r>
              <a:rPr kumimoji="1" lang="ja-JP" altLang="en-US" sz="2200" b="1">
                <a:latin typeface="Arial" panose="020B0604020202020204" pitchFamily="34" charset="0"/>
                <a:cs typeface="Arial" panose="020B0604020202020204" pitchFamily="34" charset="0"/>
              </a:rPr>
              <a:t>人工知能における研究課題の一つで人間が自然に行なっている学習能力と</a:t>
            </a:r>
            <a:endParaRPr kumimoji="1" lang="en-US" altLang="ja-JP" sz="2200" b="1" dirty="0">
              <a:latin typeface="Arial" panose="020B0604020202020204" pitchFamily="34" charset="0"/>
              <a:cs typeface="Arial" panose="020B0604020202020204" pitchFamily="34" charset="0"/>
            </a:endParaRPr>
          </a:p>
          <a:p>
            <a:pPr algn="ctr"/>
            <a:r>
              <a:rPr kumimoji="1" lang="ja-JP" altLang="en-US" sz="2200" b="1">
                <a:latin typeface="Arial" panose="020B0604020202020204" pitchFamily="34" charset="0"/>
                <a:cs typeface="Arial" panose="020B0604020202020204" pitchFamily="34" charset="0"/>
              </a:rPr>
              <a:t>同様の機能をコンピュータで実現しようとする技術・手法</a:t>
            </a:r>
            <a:endParaRPr kumimoji="1" lang="en-US" altLang="ja-JP" sz="2200" b="1" dirty="0">
              <a:latin typeface="Arial" panose="020B0604020202020204" pitchFamily="34" charset="0"/>
              <a:cs typeface="Arial" panose="020B0604020202020204" pitchFamily="34" charset="0"/>
            </a:endParaRPr>
          </a:p>
          <a:p>
            <a:pPr algn="ctr"/>
            <a:endParaRPr kumimoji="1" lang="en-US" altLang="ja-JP" sz="2200" b="1" dirty="0">
              <a:latin typeface="Arial" panose="020B0604020202020204" pitchFamily="34" charset="0"/>
              <a:cs typeface="Arial" panose="020B0604020202020204" pitchFamily="34" charset="0"/>
            </a:endParaRPr>
          </a:p>
          <a:p>
            <a:pPr algn="ctr"/>
            <a:r>
              <a:rPr kumimoji="1" lang="ja-JP" altLang="en-US" sz="2200" b="1" u="sng">
                <a:solidFill>
                  <a:srgbClr val="FF0000"/>
                </a:solidFill>
                <a:latin typeface="Arial" panose="020B0604020202020204" pitchFamily="34" charset="0"/>
                <a:cs typeface="Arial" panose="020B0604020202020204" pitchFamily="34" charset="0"/>
              </a:rPr>
              <a:t>本書</a:t>
            </a:r>
            <a:endParaRPr kumimoji="1" lang="en-US" altLang="ja-JP" sz="2200" b="1" u="sng" dirty="0">
              <a:solidFill>
                <a:srgbClr val="FF0000"/>
              </a:solidFill>
              <a:latin typeface="Arial" panose="020B0604020202020204" pitchFamily="34" charset="0"/>
              <a:cs typeface="Arial" panose="020B0604020202020204" pitchFamily="34" charset="0"/>
            </a:endParaRPr>
          </a:p>
          <a:p>
            <a:pPr algn="ctr"/>
            <a:r>
              <a:rPr kumimoji="1" lang="ja-JP" altLang="en-US" sz="2200" b="1">
                <a:latin typeface="Arial" panose="020B0604020202020204" pitchFamily="34" charset="0"/>
                <a:cs typeface="Arial" panose="020B0604020202020204" pitchFamily="34" charset="0"/>
              </a:rPr>
              <a:t>データに潜む規則や構造を抽出することにより、</a:t>
            </a:r>
            <a:endParaRPr kumimoji="1" lang="en-US" altLang="ja-JP" sz="2200" b="1" dirty="0">
              <a:latin typeface="Arial" panose="020B0604020202020204" pitchFamily="34" charset="0"/>
              <a:cs typeface="Arial" panose="020B0604020202020204" pitchFamily="34" charset="0"/>
            </a:endParaRPr>
          </a:p>
          <a:p>
            <a:pPr algn="ctr"/>
            <a:r>
              <a:rPr kumimoji="1" lang="ja-JP" altLang="en-US" sz="2200" b="1">
                <a:latin typeface="Arial" panose="020B0604020202020204" pitchFamily="34" charset="0"/>
                <a:cs typeface="Arial" panose="020B0604020202020204" pitchFamily="34" charset="0"/>
              </a:rPr>
              <a:t>未知の現象に対する予測やそれに基づく判断を行うための計算技術の総称</a:t>
            </a:r>
          </a:p>
        </p:txBody>
      </p:sp>
      <p:pic>
        <p:nvPicPr>
          <p:cNvPr id="15" name="図 14" descr="カレンダー&#10;&#10;中程度の精度で自動的に生成された説明">
            <a:extLst>
              <a:ext uri="{FF2B5EF4-FFF2-40B4-BE49-F238E27FC236}">
                <a16:creationId xmlns:a16="http://schemas.microsoft.com/office/drawing/2014/main" id="{14BFC426-1884-80E2-4F7C-608612F5AB71}"/>
              </a:ext>
            </a:extLst>
          </p:cNvPr>
          <p:cNvPicPr>
            <a:picLocks noChangeAspect="1"/>
          </p:cNvPicPr>
          <p:nvPr/>
        </p:nvPicPr>
        <p:blipFill>
          <a:blip r:embed="rId3"/>
          <a:stretch>
            <a:fillRect/>
          </a:stretch>
        </p:blipFill>
        <p:spPr>
          <a:xfrm>
            <a:off x="4912587" y="3514039"/>
            <a:ext cx="2366825" cy="2572636"/>
          </a:xfrm>
          <a:prstGeom prst="rect">
            <a:avLst/>
          </a:prstGeom>
        </p:spPr>
      </p:pic>
      <p:pic>
        <p:nvPicPr>
          <p:cNvPr id="28" name="図 27" descr="グラフ, 散布図&#10;&#10;自動的に生成された説明">
            <a:extLst>
              <a:ext uri="{FF2B5EF4-FFF2-40B4-BE49-F238E27FC236}">
                <a16:creationId xmlns:a16="http://schemas.microsoft.com/office/drawing/2014/main" id="{7ADB1383-E160-0C3D-59F8-151E3D311A88}"/>
              </a:ext>
            </a:extLst>
          </p:cNvPr>
          <p:cNvPicPr>
            <a:picLocks noChangeAspect="1"/>
          </p:cNvPicPr>
          <p:nvPr/>
        </p:nvPicPr>
        <p:blipFill>
          <a:blip r:embed="rId4"/>
          <a:stretch>
            <a:fillRect/>
          </a:stretch>
        </p:blipFill>
        <p:spPr>
          <a:xfrm>
            <a:off x="0" y="3581442"/>
            <a:ext cx="4007623" cy="2572636"/>
          </a:xfrm>
          <a:prstGeom prst="rect">
            <a:avLst/>
          </a:prstGeom>
        </p:spPr>
      </p:pic>
      <p:pic>
        <p:nvPicPr>
          <p:cNvPr id="30" name="図 29" descr="グラフ, 散布図&#10;&#10;自動的に生成された説明">
            <a:extLst>
              <a:ext uri="{FF2B5EF4-FFF2-40B4-BE49-F238E27FC236}">
                <a16:creationId xmlns:a16="http://schemas.microsoft.com/office/drawing/2014/main" id="{1D6D724E-9CEE-B54E-3C9B-D24E7F5ECD85}"/>
              </a:ext>
            </a:extLst>
          </p:cNvPr>
          <p:cNvPicPr>
            <a:picLocks noChangeAspect="1"/>
          </p:cNvPicPr>
          <p:nvPr/>
        </p:nvPicPr>
        <p:blipFill>
          <a:blip r:embed="rId5"/>
          <a:stretch>
            <a:fillRect/>
          </a:stretch>
        </p:blipFill>
        <p:spPr>
          <a:xfrm>
            <a:off x="8395830" y="3691866"/>
            <a:ext cx="3796170" cy="2462212"/>
          </a:xfrm>
          <a:prstGeom prst="rect">
            <a:avLst/>
          </a:prstGeom>
        </p:spPr>
      </p:pic>
      <p:sp>
        <p:nvSpPr>
          <p:cNvPr id="31" name="右矢印 30">
            <a:extLst>
              <a:ext uri="{FF2B5EF4-FFF2-40B4-BE49-F238E27FC236}">
                <a16:creationId xmlns:a16="http://schemas.microsoft.com/office/drawing/2014/main" id="{6E8118B3-2083-953B-06A0-4E8BBF33B041}"/>
              </a:ext>
            </a:extLst>
          </p:cNvPr>
          <p:cNvSpPr/>
          <p:nvPr/>
        </p:nvSpPr>
        <p:spPr>
          <a:xfrm>
            <a:off x="4007623" y="4728117"/>
            <a:ext cx="787401" cy="3456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右矢印 31">
            <a:extLst>
              <a:ext uri="{FF2B5EF4-FFF2-40B4-BE49-F238E27FC236}">
                <a16:creationId xmlns:a16="http://schemas.microsoft.com/office/drawing/2014/main" id="{B9F4539E-F230-6ACA-F8D0-ADD1D202F3E9}"/>
              </a:ext>
            </a:extLst>
          </p:cNvPr>
          <p:cNvSpPr/>
          <p:nvPr/>
        </p:nvSpPr>
        <p:spPr>
          <a:xfrm>
            <a:off x="7425054" y="4728117"/>
            <a:ext cx="787401" cy="3456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7F102F13-AC34-63B4-318D-797076C1BBF1}"/>
              </a:ext>
            </a:extLst>
          </p:cNvPr>
          <p:cNvSpPr txBox="1"/>
          <p:nvPr/>
        </p:nvSpPr>
        <p:spPr>
          <a:xfrm>
            <a:off x="0" y="6538912"/>
            <a:ext cx="5018049" cy="307777"/>
          </a:xfrm>
          <a:prstGeom prst="rect">
            <a:avLst/>
          </a:prstGeom>
          <a:noFill/>
        </p:spPr>
        <p:txBody>
          <a:bodyPr wrap="square">
            <a:spAutoFit/>
          </a:bodyPr>
          <a:lstStyle/>
          <a:p>
            <a:pPr algn="just"/>
            <a:r>
              <a:rPr lang="ja-JP" altLang="en-US" sz="1400" b="1">
                <a:effectLst/>
                <a:latin typeface="Arial" panose="020B0604020202020204" pitchFamily="34" charset="0"/>
                <a:cs typeface="Arial" panose="020B0604020202020204" pitchFamily="34" charset="0"/>
              </a:rPr>
              <a:t>機械学習帳</a:t>
            </a:r>
            <a:r>
              <a:rPr lang="en-US" altLang="ja-JP" sz="1400" b="1" dirty="0">
                <a:effectLst/>
                <a:latin typeface="Arial" panose="020B0604020202020204" pitchFamily="34" charset="0"/>
                <a:cs typeface="Arial" panose="020B0604020202020204" pitchFamily="34" charset="0"/>
              </a:rPr>
              <a:t>  </a:t>
            </a:r>
            <a:r>
              <a:rPr lang="en" altLang="ja-JP" sz="1400" b="1" dirty="0">
                <a:effectLst/>
                <a:latin typeface="Arial" panose="020B0604020202020204" pitchFamily="34" charset="0"/>
                <a:cs typeface="Arial" panose="020B0604020202020204" pitchFamily="34" charset="0"/>
              </a:rPr>
              <a:t>https://</a:t>
            </a:r>
            <a:r>
              <a:rPr lang="en" altLang="ja-JP" sz="1400" b="1" dirty="0" err="1">
                <a:effectLst/>
                <a:latin typeface="Arial" panose="020B0604020202020204" pitchFamily="34" charset="0"/>
                <a:cs typeface="Arial" panose="020B0604020202020204" pitchFamily="34" charset="0"/>
              </a:rPr>
              <a:t>chokkan.github.io</a:t>
            </a:r>
            <a:r>
              <a:rPr lang="en" altLang="ja-JP" sz="1400" b="1" dirty="0">
                <a:effectLst/>
                <a:latin typeface="Arial" panose="020B0604020202020204" pitchFamily="34" charset="0"/>
                <a:cs typeface="Arial" panose="020B0604020202020204" pitchFamily="34" charset="0"/>
              </a:rPr>
              <a:t>/</a:t>
            </a:r>
            <a:r>
              <a:rPr lang="en" altLang="ja-JP" sz="1400" b="1" dirty="0" err="1">
                <a:effectLst/>
                <a:latin typeface="Arial" panose="020B0604020202020204" pitchFamily="34" charset="0"/>
                <a:cs typeface="Arial" panose="020B0604020202020204" pitchFamily="34" charset="0"/>
              </a:rPr>
              <a:t>mlnote</a:t>
            </a:r>
            <a:r>
              <a:rPr lang="en" altLang="ja-JP" sz="1400" b="1" dirty="0">
                <a:effectLst/>
                <a:latin typeface="Arial" panose="020B0604020202020204" pitchFamily="34" charset="0"/>
                <a:cs typeface="Arial" panose="020B0604020202020204" pitchFamily="34" charset="0"/>
              </a:rPr>
              <a:t>/</a:t>
            </a:r>
            <a:r>
              <a:rPr lang="en" altLang="ja-JP" sz="1400" b="1" dirty="0" err="1">
                <a:effectLst/>
                <a:latin typeface="Arial" panose="020B0604020202020204" pitchFamily="34" charset="0"/>
                <a:cs typeface="Arial" panose="020B0604020202020204" pitchFamily="34" charset="0"/>
              </a:rPr>
              <a:t>index.html</a:t>
            </a:r>
            <a:endParaRPr lang="en" altLang="ja-JP" sz="1400" b="1"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2039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ー 6">
            <a:extLst>
              <a:ext uri="{FF2B5EF4-FFF2-40B4-BE49-F238E27FC236}">
                <a16:creationId xmlns:a16="http://schemas.microsoft.com/office/drawing/2014/main" id="{0C9C98B4-5E41-0C1A-6F8F-D88755CF0170}"/>
              </a:ext>
            </a:extLst>
          </p:cNvPr>
          <p:cNvSpPr>
            <a:spLocks noGrp="1"/>
          </p:cNvSpPr>
          <p:nvPr>
            <p:ph type="sldNum" sz="quarter" idx="12"/>
          </p:nvPr>
        </p:nvSpPr>
        <p:spPr/>
        <p:txBody>
          <a:bodyPr/>
          <a:lstStyle/>
          <a:p>
            <a:fld id="{41EF99A5-75B0-48BA-AAC0-E731D8E9C51A}" type="slidenum">
              <a:rPr kumimoji="1" lang="ja-JP" altLang="en-US" smtClean="0">
                <a:latin typeface="Arial" panose="020B0604020202020204" pitchFamily="34" charset="0"/>
                <a:cs typeface="Arial" panose="020B0604020202020204" pitchFamily="34" charset="0"/>
              </a:rPr>
              <a:t>3</a:t>
            </a:fld>
            <a:endParaRPr kumimoji="1" lang="ja-JP" altLang="en-US">
              <a:latin typeface="Arial" panose="020B0604020202020204" pitchFamily="34" charset="0"/>
              <a:cs typeface="Arial" panose="020B0604020202020204" pitchFamily="34" charset="0"/>
            </a:endParaRPr>
          </a:p>
        </p:txBody>
      </p:sp>
      <p:sp>
        <p:nvSpPr>
          <p:cNvPr id="21" name="テキスト ボックス 20">
            <a:extLst>
              <a:ext uri="{FF2B5EF4-FFF2-40B4-BE49-F238E27FC236}">
                <a16:creationId xmlns:a16="http://schemas.microsoft.com/office/drawing/2014/main" id="{31A45726-F689-750A-F82D-B36BA45093F4}"/>
              </a:ext>
            </a:extLst>
          </p:cNvPr>
          <p:cNvSpPr txBox="1"/>
          <p:nvPr/>
        </p:nvSpPr>
        <p:spPr>
          <a:xfrm>
            <a:off x="0" y="136525"/>
            <a:ext cx="12192000" cy="584775"/>
          </a:xfrm>
          <a:prstGeom prst="rect">
            <a:avLst/>
          </a:prstGeom>
          <a:noFill/>
        </p:spPr>
        <p:txBody>
          <a:bodyPr wrap="square" rtlCol="0">
            <a:spAutoFit/>
          </a:bodyPr>
          <a:lstStyle/>
          <a:p>
            <a:pPr algn="ctr"/>
            <a:r>
              <a:rPr kumimoji="1" lang="ja-JP" altLang="en-US" sz="3200" b="1" u="sng">
                <a:latin typeface="Arial" panose="020B0604020202020204" pitchFamily="34" charset="0"/>
                <a:cs typeface="Arial" panose="020B0604020202020204" pitchFamily="34" charset="0"/>
              </a:rPr>
              <a:t>機会学習の代表的なタスク</a:t>
            </a:r>
            <a:endParaRPr kumimoji="1" lang="en-US" altLang="ja-JP" sz="3200" b="1" u="sng"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4F556CAF-4217-A0A5-8F55-B76C78D504AC}"/>
                  </a:ext>
                </a:extLst>
              </p:cNvPr>
              <p:cNvSpPr txBox="1"/>
              <p:nvPr/>
            </p:nvSpPr>
            <p:spPr>
              <a:xfrm>
                <a:off x="875717" y="1086852"/>
                <a:ext cx="10478083" cy="4684296"/>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200" b="1">
                    <a:solidFill>
                      <a:srgbClr val="FF0000"/>
                    </a:solidFill>
                    <a:latin typeface="Arial" panose="020B0604020202020204" pitchFamily="34" charset="0"/>
                    <a:cs typeface="Arial" panose="020B0604020202020204" pitchFamily="34" charset="0"/>
                  </a:rPr>
                  <a:t>回帰（</a:t>
                </a:r>
                <a:r>
                  <a:rPr kumimoji="1" lang="en-US" altLang="ja-JP" sz="2200" b="1" dirty="0">
                    <a:solidFill>
                      <a:srgbClr val="FF0000"/>
                    </a:solidFill>
                    <a:latin typeface="Arial" panose="020B0604020202020204" pitchFamily="34" charset="0"/>
                    <a:cs typeface="Arial" panose="020B0604020202020204" pitchFamily="34" charset="0"/>
                  </a:rPr>
                  <a:t>Regression</a:t>
                </a:r>
                <a:r>
                  <a:rPr kumimoji="1" lang="ja-JP" altLang="en-US" sz="2200" b="1">
                    <a:solidFill>
                      <a:srgbClr val="FF0000"/>
                    </a:solidFill>
                    <a:latin typeface="Arial" panose="020B0604020202020204" pitchFamily="34" charset="0"/>
                    <a:cs typeface="Arial" panose="020B0604020202020204" pitchFamily="34" charset="0"/>
                  </a:rPr>
                  <a:t>）</a:t>
                </a:r>
                <a:br>
                  <a:rPr kumimoji="1" lang="en-US" altLang="ja-JP" sz="2200" b="1" dirty="0">
                    <a:solidFill>
                      <a:srgbClr val="FF0000"/>
                    </a:solidFill>
                    <a:latin typeface="Arial" panose="020B0604020202020204" pitchFamily="34" charset="0"/>
                    <a:cs typeface="Arial" panose="020B0604020202020204" pitchFamily="34" charset="0"/>
                  </a:rPr>
                </a:br>
                <a:r>
                  <a:rPr kumimoji="1" lang="ja-JP" altLang="en-US" sz="2200" b="1">
                    <a:latin typeface="Arial" panose="020B0604020202020204" pitchFamily="34" charset="0"/>
                    <a:cs typeface="Arial" panose="020B0604020202020204" pitchFamily="34" charset="0"/>
                  </a:rPr>
                  <a:t>離散値</a:t>
                </a:r>
                <a14:m>
                  <m:oMath xmlns:m="http://schemas.openxmlformats.org/officeDocument/2006/math">
                    <m:r>
                      <a:rPr kumimoji="1" lang="en-US" altLang="ja-JP" sz="2200" b="1" i="1" dirty="0" smtClean="0">
                        <a:latin typeface="Cambria Math" panose="02040503050406030204" pitchFamily="18" charset="0"/>
                        <a:cs typeface="Arial" panose="020B0604020202020204" pitchFamily="34" charset="0"/>
                      </a:rPr>
                      <m:t>𝒙</m:t>
                    </m:r>
                    <m:r>
                      <a:rPr kumimoji="1" lang="en-US" altLang="ja-JP" sz="2200" b="1" i="1" dirty="0" smtClean="0">
                        <a:latin typeface="Cambria Math" panose="02040503050406030204" pitchFamily="18" charset="0"/>
                        <a:ea typeface="Cambria Math" panose="02040503050406030204" pitchFamily="18" charset="0"/>
                        <a:cs typeface="Arial" panose="020B0604020202020204" pitchFamily="34" charset="0"/>
                      </a:rPr>
                      <m:t>∈</m:t>
                    </m:r>
                    <m:sSup>
                      <m:sSupPr>
                        <m:ctrlPr>
                          <a:rPr kumimoji="1" lang="en-US" altLang="ja-JP" sz="2200" b="1" i="1" dirty="0" smtClean="0">
                            <a:latin typeface="Cambria Math" panose="02040503050406030204" pitchFamily="18" charset="0"/>
                            <a:ea typeface="Cambria Math" panose="02040503050406030204" pitchFamily="18" charset="0"/>
                            <a:cs typeface="Arial" panose="020B0604020202020204" pitchFamily="34" charset="0"/>
                          </a:rPr>
                        </m:ctrlPr>
                      </m:sSupPr>
                      <m:e>
                        <m:r>
                          <a:rPr kumimoji="1" lang="en-US" altLang="ja-JP" sz="2200" b="1" i="1" dirty="0" smtClean="0">
                            <a:latin typeface="Cambria Math" panose="02040503050406030204" pitchFamily="18" charset="0"/>
                            <a:ea typeface="Cambria Math" panose="02040503050406030204" pitchFamily="18" charset="0"/>
                            <a:cs typeface="Arial" panose="020B0604020202020204" pitchFamily="34" charset="0"/>
                          </a:rPr>
                          <m:t>ℝ</m:t>
                        </m:r>
                      </m:e>
                      <m:sup>
                        <m:r>
                          <a:rPr kumimoji="1" lang="en-US" altLang="ja-JP" sz="2200" b="1" i="1" dirty="0" smtClean="0">
                            <a:latin typeface="Cambria Math" panose="02040503050406030204" pitchFamily="18" charset="0"/>
                            <a:ea typeface="Cambria Math" panose="02040503050406030204" pitchFamily="18" charset="0"/>
                            <a:cs typeface="Arial" panose="020B0604020202020204" pitchFamily="34" charset="0"/>
                          </a:rPr>
                          <m:t>𝑵</m:t>
                        </m:r>
                      </m:sup>
                    </m:sSup>
                  </m:oMath>
                </a14:m>
                <a:r>
                  <a:rPr kumimoji="1" lang="ja-JP" altLang="en-US" sz="2200" b="1">
                    <a:latin typeface="Arial" panose="020B0604020202020204" pitchFamily="34" charset="0"/>
                    <a:cs typeface="Arial" panose="020B0604020202020204" pitchFamily="34" charset="0"/>
                  </a:rPr>
                  <a:t>から連続値</a:t>
                </a:r>
                <a14:m>
                  <m:oMath xmlns:m="http://schemas.openxmlformats.org/officeDocument/2006/math">
                    <m:r>
                      <a:rPr kumimoji="1" lang="en-US" altLang="ja-JP" sz="2200" b="1" i="1" dirty="0" smtClean="0">
                        <a:latin typeface="Cambria Math" panose="02040503050406030204" pitchFamily="18" charset="0"/>
                        <a:cs typeface="Arial" panose="020B0604020202020204" pitchFamily="34" charset="0"/>
                      </a:rPr>
                      <m:t>𝒚</m:t>
                    </m:r>
                    <m:r>
                      <a:rPr kumimoji="1" lang="en-US" altLang="ja-JP" sz="2200" b="1" i="1" dirty="0" smtClean="0">
                        <a:latin typeface="Cambria Math" panose="02040503050406030204" pitchFamily="18" charset="0"/>
                        <a:cs typeface="Arial" panose="020B0604020202020204" pitchFamily="34" charset="0"/>
                      </a:rPr>
                      <m:t> = </m:t>
                    </m:r>
                    <m:r>
                      <a:rPr kumimoji="1" lang="en-US" altLang="ja-JP" sz="2200" b="1" i="1" dirty="0" smtClean="0">
                        <a:latin typeface="Cambria Math" panose="02040503050406030204" pitchFamily="18" charset="0"/>
                        <a:cs typeface="Arial" panose="020B0604020202020204" pitchFamily="34" charset="0"/>
                      </a:rPr>
                      <m:t>𝒇</m:t>
                    </m:r>
                    <m:r>
                      <a:rPr kumimoji="1" lang="en-US" altLang="ja-JP" sz="2200" b="1" i="1" dirty="0" smtClean="0">
                        <a:latin typeface="Cambria Math" panose="02040503050406030204" pitchFamily="18" charset="0"/>
                        <a:cs typeface="Arial" panose="020B0604020202020204" pitchFamily="34" charset="0"/>
                      </a:rPr>
                      <m:t>(</m:t>
                    </m:r>
                    <m:r>
                      <a:rPr kumimoji="1" lang="en-US" altLang="ja-JP" sz="2200" b="1" i="1" dirty="0" smtClean="0">
                        <a:latin typeface="Cambria Math" panose="02040503050406030204" pitchFamily="18" charset="0"/>
                        <a:cs typeface="Arial" panose="020B0604020202020204" pitchFamily="34" charset="0"/>
                      </a:rPr>
                      <m:t>𝒙</m:t>
                    </m:r>
                    <m:r>
                      <a:rPr kumimoji="1" lang="en-US" altLang="ja-JP" sz="2200" b="1" i="1" dirty="0" smtClean="0">
                        <a:latin typeface="Cambria Math" panose="02040503050406030204" pitchFamily="18" charset="0"/>
                        <a:cs typeface="Arial" panose="020B0604020202020204" pitchFamily="34" charset="0"/>
                      </a:rPr>
                      <m:t>)</m:t>
                    </m:r>
                  </m:oMath>
                </a14:m>
                <a:r>
                  <a:rPr kumimoji="1" lang="ja-JP" altLang="en-US" sz="2200" b="1">
                    <a:latin typeface="Arial" panose="020B0604020202020204" pitchFamily="34" charset="0"/>
                    <a:cs typeface="Arial" panose="020B0604020202020204" pitchFamily="34" charset="0"/>
                  </a:rPr>
                  <a:t>を求める</a:t>
                </a:r>
                <a:endParaRPr kumimoji="1" lang="en-US" altLang="ja-JP" sz="22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kumimoji="1" lang="en-US" altLang="ja-JP" sz="22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kumimoji="1" lang="ja-JP" altLang="en-US" sz="2200" b="1">
                    <a:solidFill>
                      <a:srgbClr val="FF0000"/>
                    </a:solidFill>
                    <a:latin typeface="Arial" panose="020B0604020202020204" pitchFamily="34" charset="0"/>
                    <a:cs typeface="Arial" panose="020B0604020202020204" pitchFamily="34" charset="0"/>
                  </a:rPr>
                  <a:t>分類（</a:t>
                </a:r>
                <a:r>
                  <a:rPr lang="en" altLang="ja-JP" sz="2400" b="1" dirty="0">
                    <a:solidFill>
                      <a:srgbClr val="FF0000"/>
                    </a:solidFill>
                    <a:latin typeface="Arial" panose="020B0604020202020204" pitchFamily="34" charset="0"/>
                    <a:cs typeface="Arial" panose="020B0604020202020204" pitchFamily="34" charset="0"/>
                  </a:rPr>
                  <a:t>C</a:t>
                </a:r>
                <a:r>
                  <a:rPr lang="en" altLang="ja-JP" sz="2400" b="1" dirty="0">
                    <a:solidFill>
                      <a:srgbClr val="FF0000"/>
                    </a:solidFill>
                    <a:effectLst/>
                    <a:latin typeface="Arial" panose="020B0604020202020204" pitchFamily="34" charset="0"/>
                    <a:cs typeface="Arial" panose="020B0604020202020204" pitchFamily="34" charset="0"/>
                  </a:rPr>
                  <a:t>lassification</a:t>
                </a:r>
                <a:r>
                  <a:rPr lang="ja-JP" altLang="en-US" sz="2400" b="1">
                    <a:solidFill>
                      <a:srgbClr val="FF0000"/>
                    </a:solidFill>
                    <a:effectLst/>
                  </a:rPr>
                  <a:t>）</a:t>
                </a:r>
                <a:br>
                  <a:rPr lang="en-US" altLang="ja-JP" sz="2400" b="1" dirty="0">
                    <a:solidFill>
                      <a:srgbClr val="FF0000"/>
                    </a:solidFill>
                    <a:effectLst/>
                  </a:rPr>
                </a:br>
                <a:r>
                  <a:rPr lang="ja-JP" altLang="en-US" sz="2400" b="1">
                    <a:effectLst/>
                  </a:rPr>
                  <a:t>出力値</a:t>
                </a:r>
                <a14:m>
                  <m:oMath xmlns:m="http://schemas.openxmlformats.org/officeDocument/2006/math">
                    <m:r>
                      <a:rPr lang="en-US" altLang="ja-JP" sz="2400" b="1" i="1" dirty="0" smtClean="0">
                        <a:effectLst/>
                        <a:latin typeface="Cambria Math" panose="02040503050406030204" pitchFamily="18" charset="0"/>
                      </a:rPr>
                      <m:t>𝒚</m:t>
                    </m:r>
                  </m:oMath>
                </a14:m>
                <a:r>
                  <a:rPr lang="ja-JP" altLang="en-US" sz="2400" b="1">
                    <a:effectLst/>
                  </a:rPr>
                  <a:t>を有限個のシンボルに限定するモデル</a:t>
                </a:r>
                <a:br>
                  <a:rPr lang="en-US" altLang="ja-JP" sz="2400" b="1" dirty="0">
                    <a:effectLst/>
                  </a:rPr>
                </a:br>
                <a:r>
                  <a:rPr lang="ja-JP" altLang="en-US" sz="2400" b="1">
                    <a:effectLst/>
                  </a:rPr>
                  <a:t>例</a:t>
                </a:r>
                <a:r>
                  <a:rPr lang="en-US" altLang="ja-JP" sz="2400" b="1" dirty="0">
                    <a:effectLst/>
                  </a:rPr>
                  <a:t> : </a:t>
                </a:r>
                <a:r>
                  <a:rPr lang="ja-JP" altLang="en-US" sz="2400" b="1">
                    <a:effectLst/>
                  </a:rPr>
                  <a:t>画像に猫が写っているか否か</a:t>
                </a:r>
                <a:endParaRPr lang="en-US" altLang="ja-JP" sz="2400" b="1" dirty="0">
                  <a:effectLst/>
                </a:endParaRPr>
              </a:p>
              <a:p>
                <a:pPr marL="342900" indent="-342900">
                  <a:buFont typeface="Arial" panose="020B0604020202020204" pitchFamily="34" charset="0"/>
                  <a:buChar char="•"/>
                </a:pPr>
                <a:endParaRPr lang="en-US" altLang="ja-JP" sz="2400" b="1" dirty="0">
                  <a:effectLst/>
                </a:endParaRPr>
              </a:p>
              <a:p>
                <a:pPr marL="342900" indent="-342900">
                  <a:buFont typeface="Arial" panose="020B0604020202020204" pitchFamily="34" charset="0"/>
                  <a:buChar char="•"/>
                </a:pPr>
                <a:r>
                  <a:rPr kumimoji="1" lang="ja-JP" altLang="en-US" sz="2200" b="1">
                    <a:solidFill>
                      <a:srgbClr val="FF0000"/>
                    </a:solidFill>
                    <a:latin typeface="Arial" panose="020B0604020202020204" pitchFamily="34" charset="0"/>
                    <a:cs typeface="Arial" panose="020B0604020202020204" pitchFamily="34" charset="0"/>
                  </a:rPr>
                  <a:t>クラスタリング（</a:t>
                </a:r>
                <a:r>
                  <a:rPr kumimoji="1" lang="en" altLang="ja-JP" sz="2400" b="1" dirty="0">
                    <a:solidFill>
                      <a:srgbClr val="FF0000"/>
                    </a:solidFill>
                    <a:latin typeface="Arial" panose="020B0604020202020204" pitchFamily="34" charset="0"/>
                    <a:cs typeface="Arial" panose="020B0604020202020204" pitchFamily="34" charset="0"/>
                  </a:rPr>
                  <a:t>C</a:t>
                </a:r>
                <a:r>
                  <a:rPr lang="en" altLang="ja-JP" sz="2400" b="1" dirty="0">
                    <a:solidFill>
                      <a:srgbClr val="FF0000"/>
                    </a:solidFill>
                    <a:effectLst/>
                    <a:latin typeface="Arial" panose="020B0604020202020204" pitchFamily="34" charset="0"/>
                    <a:cs typeface="Arial" panose="020B0604020202020204" pitchFamily="34" charset="0"/>
                  </a:rPr>
                  <a:t>lustering</a:t>
                </a:r>
                <a:r>
                  <a:rPr kumimoji="1" lang="ja-JP" altLang="en-US" sz="2200" b="1">
                    <a:solidFill>
                      <a:srgbClr val="FF0000"/>
                    </a:solidFill>
                    <a:latin typeface="Arial" panose="020B0604020202020204" pitchFamily="34" charset="0"/>
                    <a:cs typeface="Arial" panose="020B0604020202020204" pitchFamily="34" charset="0"/>
                  </a:rPr>
                  <a:t>）</a:t>
                </a:r>
                <a:br>
                  <a:rPr kumimoji="1" lang="en-US" altLang="ja-JP" sz="2200" b="1" dirty="0">
                    <a:solidFill>
                      <a:srgbClr val="FF0000"/>
                    </a:solidFill>
                    <a:latin typeface="Arial" panose="020B0604020202020204" pitchFamily="34" charset="0"/>
                    <a:cs typeface="Arial" panose="020B0604020202020204" pitchFamily="34" charset="0"/>
                  </a:rPr>
                </a:br>
                <a:r>
                  <a:rPr kumimoji="1" lang="ja-JP" altLang="en-US" sz="2200" b="1">
                    <a:latin typeface="Arial" panose="020B0604020202020204" pitchFamily="34" charset="0"/>
                    <a:cs typeface="Arial" panose="020B0604020202020204" pitchFamily="34" charset="0"/>
                  </a:rPr>
                  <a:t>与えられた</a:t>
                </a:r>
                <a14:m>
                  <m:oMath xmlns:m="http://schemas.openxmlformats.org/officeDocument/2006/math">
                    <m:r>
                      <a:rPr kumimoji="1" lang="en-US" altLang="ja-JP" sz="2200" b="1" i="1" dirty="0" smtClean="0">
                        <a:latin typeface="Cambria Math" panose="02040503050406030204" pitchFamily="18" charset="0"/>
                        <a:cs typeface="Arial" panose="020B0604020202020204" pitchFamily="34" charset="0"/>
                      </a:rPr>
                      <m:t>𝑵</m:t>
                    </m:r>
                  </m:oMath>
                </a14:m>
                <a:r>
                  <a:rPr kumimoji="1" lang="ja-JP" altLang="en-US" sz="2200" b="1">
                    <a:latin typeface="Arial" panose="020B0604020202020204" pitchFamily="34" charset="0"/>
                    <a:cs typeface="Arial" panose="020B0604020202020204" pitchFamily="34" charset="0"/>
                  </a:rPr>
                  <a:t>個のデータを何かしらの基準にしたがって、</a:t>
                </a:r>
                <a14:m>
                  <m:oMath xmlns:m="http://schemas.openxmlformats.org/officeDocument/2006/math">
                    <m:r>
                      <a:rPr kumimoji="1" lang="en-US" altLang="ja-JP" sz="2200" b="1" i="1" dirty="0" smtClean="0">
                        <a:latin typeface="Cambria Math" panose="02040503050406030204" pitchFamily="18" charset="0"/>
                        <a:cs typeface="Arial" panose="020B0604020202020204" pitchFamily="34" charset="0"/>
                      </a:rPr>
                      <m:t>𝑲</m:t>
                    </m:r>
                  </m:oMath>
                </a14:m>
                <a:r>
                  <a:rPr kumimoji="1" lang="ja-JP" altLang="en-US" sz="2200" b="1">
                    <a:latin typeface="Arial" panose="020B0604020202020204" pitchFamily="34" charset="0"/>
                    <a:cs typeface="Arial" panose="020B0604020202020204" pitchFamily="34" charset="0"/>
                  </a:rPr>
                  <a:t>個の集合に分ける</a:t>
                </a:r>
                <a:br>
                  <a:rPr kumimoji="1" lang="en-US" altLang="ja-JP" sz="2200" b="1" dirty="0">
                    <a:latin typeface="Arial" panose="020B0604020202020204" pitchFamily="34" charset="0"/>
                    <a:cs typeface="Arial" panose="020B0604020202020204" pitchFamily="34" charset="0"/>
                  </a:rPr>
                </a:br>
                <a:r>
                  <a:rPr kumimoji="1" lang="ja-JP" altLang="en-US" sz="2200" b="1">
                    <a:latin typeface="Arial" panose="020B0604020202020204" pitchFamily="34" charset="0"/>
                    <a:cs typeface="Arial" panose="020B0604020202020204" pitchFamily="34" charset="0"/>
                  </a:rPr>
                  <a:t>ポワソン混合モデル、ガウス混合モデル（</a:t>
                </a:r>
                <a:r>
                  <a:rPr kumimoji="1" lang="en-US" altLang="ja-JP" sz="2200" b="1" dirty="0">
                    <a:latin typeface="Arial" panose="020B0604020202020204" pitchFamily="34" charset="0"/>
                    <a:cs typeface="Arial" panose="020B0604020202020204" pitchFamily="34" charset="0"/>
                  </a:rPr>
                  <a:t>4</a:t>
                </a:r>
                <a:r>
                  <a:rPr kumimoji="1" lang="ja-JP" altLang="en-US" sz="2200" b="1">
                    <a:latin typeface="Arial" panose="020B0604020202020204" pitchFamily="34" charset="0"/>
                    <a:cs typeface="Arial" panose="020B0604020202020204" pitchFamily="34" charset="0"/>
                  </a:rPr>
                  <a:t>章）</a:t>
                </a:r>
                <a:endParaRPr kumimoji="1" lang="en-US" altLang="ja-JP" sz="22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kumimoji="1" lang="en-US" altLang="ja-JP" sz="22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kumimoji="1" lang="ja-JP" altLang="en-US" sz="2200" b="1">
                    <a:solidFill>
                      <a:srgbClr val="FF0000"/>
                    </a:solidFill>
                    <a:latin typeface="Arial" panose="020B0604020202020204" pitchFamily="34" charset="0"/>
                    <a:cs typeface="Arial" panose="020B0604020202020204" pitchFamily="34" charset="0"/>
                  </a:rPr>
                  <a:t>行列分解（</a:t>
                </a:r>
                <a:r>
                  <a:rPr kumimoji="1" lang="en-US" altLang="ja-JP" sz="2200" b="1" dirty="0">
                    <a:solidFill>
                      <a:srgbClr val="FF0000"/>
                    </a:solidFill>
                    <a:latin typeface="Arial" panose="020B0604020202020204" pitchFamily="34" charset="0"/>
                    <a:cs typeface="Arial" panose="020B0604020202020204" pitchFamily="34" charset="0"/>
                  </a:rPr>
                  <a:t>D</a:t>
                </a:r>
                <a:r>
                  <a:rPr lang="en" altLang="ja-JP" sz="2400" b="1" dirty="0" err="1">
                    <a:solidFill>
                      <a:srgbClr val="FF0000"/>
                    </a:solidFill>
                    <a:effectLst/>
                    <a:latin typeface="Arial" panose="020B0604020202020204" pitchFamily="34" charset="0"/>
                    <a:cs typeface="Arial" panose="020B0604020202020204" pitchFamily="34" charset="0"/>
                  </a:rPr>
                  <a:t>imensionality</a:t>
                </a:r>
                <a:r>
                  <a:rPr lang="en" altLang="ja-JP" sz="2400" b="1" dirty="0">
                    <a:solidFill>
                      <a:srgbClr val="FF0000"/>
                    </a:solidFill>
                    <a:effectLst/>
                    <a:latin typeface="Arial" panose="020B0604020202020204" pitchFamily="34" charset="0"/>
                    <a:cs typeface="Arial" panose="020B0604020202020204" pitchFamily="34" charset="0"/>
                  </a:rPr>
                  <a:t> Reduction</a:t>
                </a:r>
                <a:r>
                  <a:rPr kumimoji="1" lang="ja-JP" altLang="en-US" sz="2200" b="1">
                    <a:solidFill>
                      <a:srgbClr val="FF0000"/>
                    </a:solidFill>
                    <a:effectLst/>
                    <a:latin typeface="Arial" panose="020B0604020202020204" pitchFamily="34" charset="0"/>
                    <a:cs typeface="Arial" panose="020B0604020202020204" pitchFamily="34" charset="0"/>
                  </a:rPr>
                  <a:t>）</a:t>
                </a:r>
                <a:br>
                  <a:rPr kumimoji="1" lang="en-US" altLang="ja-JP" sz="2200" b="1" dirty="0">
                    <a:solidFill>
                      <a:srgbClr val="FF0000"/>
                    </a:solidFill>
                    <a:effectLst/>
                    <a:latin typeface="Arial" panose="020B0604020202020204" pitchFamily="34" charset="0"/>
                    <a:cs typeface="Arial" panose="020B0604020202020204" pitchFamily="34" charset="0"/>
                  </a:rPr>
                </a:br>
                <a:r>
                  <a:rPr kumimoji="1" lang="ja-JP" altLang="en-US" sz="2200" b="1">
                    <a:effectLst/>
                    <a:latin typeface="Arial" panose="020B0604020202020204" pitchFamily="34" charset="0"/>
                    <a:cs typeface="Arial" panose="020B0604020202020204" pitchFamily="34" charset="0"/>
                  </a:rPr>
                  <a:t>ある行列で表されるデータを二つの行列の内積で表す</a:t>
                </a:r>
                <a:endParaRPr kumimoji="1" lang="en-US" altLang="ja-JP" sz="2200" b="1" dirty="0">
                  <a:latin typeface="Arial" panose="020B0604020202020204" pitchFamily="34" charset="0"/>
                  <a:cs typeface="Arial" panose="020B0604020202020204" pitchFamily="34" charset="0"/>
                </a:endParaRPr>
              </a:p>
            </p:txBody>
          </p:sp>
        </mc:Choice>
        <mc:Fallback>
          <p:sp>
            <p:nvSpPr>
              <p:cNvPr id="6" name="テキスト ボックス 5">
                <a:extLst>
                  <a:ext uri="{FF2B5EF4-FFF2-40B4-BE49-F238E27FC236}">
                    <a16:creationId xmlns:a16="http://schemas.microsoft.com/office/drawing/2014/main" id="{4F556CAF-4217-A0A5-8F55-B76C78D504AC}"/>
                  </a:ext>
                </a:extLst>
              </p:cNvPr>
              <p:cNvSpPr txBox="1">
                <a:spLocks noRot="1" noChangeAspect="1" noMove="1" noResize="1" noEditPoints="1" noAdjustHandles="1" noChangeArrowheads="1" noChangeShapeType="1" noTextEdit="1"/>
              </p:cNvSpPr>
              <p:nvPr/>
            </p:nvSpPr>
            <p:spPr>
              <a:xfrm>
                <a:off x="875717" y="1086852"/>
                <a:ext cx="10478083" cy="4684296"/>
              </a:xfrm>
              <a:prstGeom prst="rect">
                <a:avLst/>
              </a:prstGeom>
              <a:blipFill>
                <a:blip r:embed="rId3"/>
                <a:stretch>
                  <a:fillRect l="-726" t="-811" b="-162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0943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ー 6">
            <a:extLst>
              <a:ext uri="{FF2B5EF4-FFF2-40B4-BE49-F238E27FC236}">
                <a16:creationId xmlns:a16="http://schemas.microsoft.com/office/drawing/2014/main" id="{0C9C98B4-5E41-0C1A-6F8F-D88755CF0170}"/>
              </a:ext>
            </a:extLst>
          </p:cNvPr>
          <p:cNvSpPr>
            <a:spLocks noGrp="1"/>
          </p:cNvSpPr>
          <p:nvPr>
            <p:ph type="sldNum" sz="quarter" idx="12"/>
          </p:nvPr>
        </p:nvSpPr>
        <p:spPr/>
        <p:txBody>
          <a:bodyPr/>
          <a:lstStyle/>
          <a:p>
            <a:fld id="{41EF99A5-75B0-48BA-AAC0-E731D8E9C51A}" type="slidenum">
              <a:rPr kumimoji="1" lang="ja-JP" altLang="en-US" smtClean="0">
                <a:latin typeface="Arial" panose="020B0604020202020204" pitchFamily="34" charset="0"/>
                <a:cs typeface="Arial" panose="020B0604020202020204" pitchFamily="34" charset="0"/>
              </a:rPr>
              <a:t>4</a:t>
            </a:fld>
            <a:endParaRPr kumimoji="1" lang="ja-JP" altLang="en-US">
              <a:latin typeface="Arial" panose="020B0604020202020204" pitchFamily="34" charset="0"/>
              <a:cs typeface="Arial" panose="020B0604020202020204" pitchFamily="34" charset="0"/>
            </a:endParaRPr>
          </a:p>
        </p:txBody>
      </p:sp>
      <p:sp>
        <p:nvSpPr>
          <p:cNvPr id="21" name="テキスト ボックス 20">
            <a:extLst>
              <a:ext uri="{FF2B5EF4-FFF2-40B4-BE49-F238E27FC236}">
                <a16:creationId xmlns:a16="http://schemas.microsoft.com/office/drawing/2014/main" id="{31A45726-F689-750A-F82D-B36BA45093F4}"/>
              </a:ext>
            </a:extLst>
          </p:cNvPr>
          <p:cNvSpPr txBox="1"/>
          <p:nvPr/>
        </p:nvSpPr>
        <p:spPr>
          <a:xfrm>
            <a:off x="0" y="136525"/>
            <a:ext cx="12192000" cy="584775"/>
          </a:xfrm>
          <a:prstGeom prst="rect">
            <a:avLst/>
          </a:prstGeom>
          <a:noFill/>
        </p:spPr>
        <p:txBody>
          <a:bodyPr wrap="square" rtlCol="0">
            <a:spAutoFit/>
          </a:bodyPr>
          <a:lstStyle/>
          <a:p>
            <a:pPr algn="ctr"/>
            <a:r>
              <a:rPr kumimoji="1" lang="ja-JP" altLang="en-US" sz="3200" b="1" u="sng">
                <a:latin typeface="Arial" panose="020B0604020202020204" pitchFamily="34" charset="0"/>
                <a:cs typeface="Arial" panose="020B0604020202020204" pitchFamily="34" charset="0"/>
              </a:rPr>
              <a:t>回帰</a:t>
            </a:r>
            <a:endParaRPr kumimoji="1" lang="en-US" altLang="ja-JP" sz="3200" b="1" u="sng"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2" name="テキスト ボックス 1">
                <a:extLst>
                  <a:ext uri="{FF2B5EF4-FFF2-40B4-BE49-F238E27FC236}">
                    <a16:creationId xmlns:a16="http://schemas.microsoft.com/office/drawing/2014/main" id="{49A8BAA1-F378-9457-48A4-F46DF2474DCA}"/>
                  </a:ext>
                </a:extLst>
              </p:cNvPr>
              <p:cNvSpPr txBox="1"/>
              <p:nvPr/>
            </p:nvSpPr>
            <p:spPr>
              <a:xfrm>
                <a:off x="364980" y="1361836"/>
                <a:ext cx="6897476" cy="3834704"/>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200" b="1">
                    <a:latin typeface="Arial" panose="020B0604020202020204" pitchFamily="34" charset="0"/>
                    <a:cs typeface="Arial" panose="020B0604020202020204" pitchFamily="34" charset="0"/>
                  </a:rPr>
                  <a:t>回帰（</a:t>
                </a:r>
                <a:r>
                  <a:rPr kumimoji="1" lang="en-US" altLang="ja-JP" sz="2200" b="1" dirty="0">
                    <a:latin typeface="Arial" panose="020B0604020202020204" pitchFamily="34" charset="0"/>
                    <a:cs typeface="Arial" panose="020B0604020202020204" pitchFamily="34" charset="0"/>
                  </a:rPr>
                  <a:t>Regression</a:t>
                </a:r>
                <a:r>
                  <a:rPr kumimoji="1" lang="ja-JP" altLang="en-US" sz="2200" b="1">
                    <a:latin typeface="Arial" panose="020B0604020202020204" pitchFamily="34" charset="0"/>
                    <a:cs typeface="Arial" panose="020B0604020202020204" pitchFamily="34" charset="0"/>
                  </a:rPr>
                  <a:t>）</a:t>
                </a:r>
                <a:br>
                  <a:rPr kumimoji="1" lang="en-US" altLang="ja-JP" sz="2200" b="1" dirty="0">
                    <a:latin typeface="Arial" panose="020B0604020202020204" pitchFamily="34" charset="0"/>
                    <a:cs typeface="Arial" panose="020B0604020202020204" pitchFamily="34" charset="0"/>
                  </a:rPr>
                </a:br>
                <a:r>
                  <a:rPr kumimoji="1" lang="ja-JP" altLang="en-US" sz="2200" b="1">
                    <a:latin typeface="Arial" panose="020B0604020202020204" pitchFamily="34" charset="0"/>
                    <a:cs typeface="Arial" panose="020B0604020202020204" pitchFamily="34" charset="0"/>
                  </a:rPr>
                  <a:t>離散値</a:t>
                </a:r>
                <a14:m>
                  <m:oMath xmlns:m="http://schemas.openxmlformats.org/officeDocument/2006/math">
                    <m:r>
                      <a:rPr kumimoji="1" lang="en-US" altLang="ja-JP" sz="2200" b="1" i="1" dirty="0" smtClean="0">
                        <a:latin typeface="Cambria Math" panose="02040503050406030204" pitchFamily="18" charset="0"/>
                        <a:cs typeface="Arial" panose="020B0604020202020204" pitchFamily="34" charset="0"/>
                      </a:rPr>
                      <m:t>𝒙</m:t>
                    </m:r>
                    <m:r>
                      <a:rPr kumimoji="1" lang="en-US" altLang="ja-JP" sz="2200" b="1" i="1" dirty="0" smtClean="0">
                        <a:latin typeface="Cambria Math" panose="02040503050406030204" pitchFamily="18" charset="0"/>
                        <a:ea typeface="Cambria Math" panose="02040503050406030204" pitchFamily="18" charset="0"/>
                        <a:cs typeface="Arial" panose="020B0604020202020204" pitchFamily="34" charset="0"/>
                      </a:rPr>
                      <m:t>∈</m:t>
                    </m:r>
                    <m:sSup>
                      <m:sSupPr>
                        <m:ctrlPr>
                          <a:rPr kumimoji="1" lang="en-US" altLang="ja-JP" sz="2200" b="1" i="1" dirty="0" smtClean="0">
                            <a:latin typeface="Cambria Math" panose="02040503050406030204" pitchFamily="18" charset="0"/>
                            <a:ea typeface="Cambria Math" panose="02040503050406030204" pitchFamily="18" charset="0"/>
                            <a:cs typeface="Arial" panose="020B0604020202020204" pitchFamily="34" charset="0"/>
                          </a:rPr>
                        </m:ctrlPr>
                      </m:sSupPr>
                      <m:e>
                        <m:r>
                          <a:rPr kumimoji="1" lang="en-US" altLang="ja-JP" sz="2200" b="1" i="1" dirty="0" smtClean="0">
                            <a:latin typeface="Cambria Math" panose="02040503050406030204" pitchFamily="18" charset="0"/>
                            <a:ea typeface="Cambria Math" panose="02040503050406030204" pitchFamily="18" charset="0"/>
                            <a:cs typeface="Arial" panose="020B0604020202020204" pitchFamily="34" charset="0"/>
                          </a:rPr>
                          <m:t>ℝ</m:t>
                        </m:r>
                      </m:e>
                      <m:sup>
                        <m:r>
                          <a:rPr kumimoji="1" lang="en-US" altLang="ja-JP" sz="2200" b="1" i="1" dirty="0" smtClean="0">
                            <a:latin typeface="Cambria Math" panose="02040503050406030204" pitchFamily="18" charset="0"/>
                            <a:ea typeface="Cambria Math" panose="02040503050406030204" pitchFamily="18" charset="0"/>
                            <a:cs typeface="Arial" panose="020B0604020202020204" pitchFamily="34" charset="0"/>
                          </a:rPr>
                          <m:t>𝑵</m:t>
                        </m:r>
                      </m:sup>
                    </m:sSup>
                  </m:oMath>
                </a14:m>
                <a:r>
                  <a:rPr kumimoji="1" lang="ja-JP" altLang="en-US" sz="2200" b="1">
                    <a:latin typeface="Arial" panose="020B0604020202020204" pitchFamily="34" charset="0"/>
                    <a:cs typeface="Arial" panose="020B0604020202020204" pitchFamily="34" charset="0"/>
                  </a:rPr>
                  <a:t>から連続値</a:t>
                </a:r>
                <a14:m>
                  <m:oMath xmlns:m="http://schemas.openxmlformats.org/officeDocument/2006/math">
                    <m:r>
                      <a:rPr kumimoji="1" lang="en-US" altLang="ja-JP" sz="2200" b="1" i="1" dirty="0" smtClean="0">
                        <a:latin typeface="Cambria Math" panose="02040503050406030204" pitchFamily="18" charset="0"/>
                        <a:cs typeface="Arial" panose="020B0604020202020204" pitchFamily="34" charset="0"/>
                      </a:rPr>
                      <m:t>𝒚</m:t>
                    </m:r>
                    <m:r>
                      <a:rPr kumimoji="1" lang="en-US" altLang="ja-JP" sz="2200" b="1" i="1" dirty="0" smtClean="0">
                        <a:latin typeface="Cambria Math" panose="02040503050406030204" pitchFamily="18" charset="0"/>
                        <a:cs typeface="Arial" panose="020B0604020202020204" pitchFamily="34" charset="0"/>
                      </a:rPr>
                      <m:t> = </m:t>
                    </m:r>
                    <m:r>
                      <a:rPr kumimoji="1" lang="en-US" altLang="ja-JP" sz="2200" b="1" i="1" dirty="0" smtClean="0">
                        <a:latin typeface="Cambria Math" panose="02040503050406030204" pitchFamily="18" charset="0"/>
                        <a:cs typeface="Arial" panose="020B0604020202020204" pitchFamily="34" charset="0"/>
                      </a:rPr>
                      <m:t>𝒇</m:t>
                    </m:r>
                    <m:r>
                      <a:rPr kumimoji="1" lang="en-US" altLang="ja-JP" sz="2200" b="1" i="1" dirty="0" smtClean="0">
                        <a:latin typeface="Cambria Math" panose="02040503050406030204" pitchFamily="18" charset="0"/>
                        <a:cs typeface="Arial" panose="020B0604020202020204" pitchFamily="34" charset="0"/>
                      </a:rPr>
                      <m:t>(</m:t>
                    </m:r>
                    <m:r>
                      <a:rPr kumimoji="1" lang="en-US" altLang="ja-JP" sz="2200" b="1" i="1" dirty="0" smtClean="0">
                        <a:latin typeface="Cambria Math" panose="02040503050406030204" pitchFamily="18" charset="0"/>
                        <a:cs typeface="Arial" panose="020B0604020202020204" pitchFamily="34" charset="0"/>
                      </a:rPr>
                      <m:t>𝒙</m:t>
                    </m:r>
                    <m:r>
                      <a:rPr kumimoji="1" lang="en-US" altLang="ja-JP" sz="2200" b="1" i="1" dirty="0" smtClean="0">
                        <a:latin typeface="Cambria Math" panose="02040503050406030204" pitchFamily="18" charset="0"/>
                        <a:cs typeface="Arial" panose="020B0604020202020204" pitchFamily="34" charset="0"/>
                      </a:rPr>
                      <m:t>)</m:t>
                    </m:r>
                  </m:oMath>
                </a14:m>
                <a:r>
                  <a:rPr kumimoji="1" lang="ja-JP" altLang="en-US" sz="2200" b="1">
                    <a:latin typeface="Arial" panose="020B0604020202020204" pitchFamily="34" charset="0"/>
                    <a:cs typeface="Arial" panose="020B0604020202020204" pitchFamily="34" charset="0"/>
                  </a:rPr>
                  <a:t>を求める</a:t>
                </a:r>
                <a:endParaRPr kumimoji="1" lang="en-US" altLang="ja-JP" sz="22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kumimoji="1" lang="en-US" altLang="ja-JP" sz="22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kumimoji="1" lang="ja-JP" altLang="en-US" sz="2200" b="1">
                    <a:latin typeface="Arial" panose="020B0604020202020204" pitchFamily="34" charset="0"/>
                    <a:cs typeface="Arial" panose="020B0604020202020204" pitchFamily="34" charset="0"/>
                  </a:rPr>
                  <a:t>入力データ</a:t>
                </a:r>
                <a:r>
                  <a:rPr kumimoji="1" lang="en-US" altLang="ja-JP" sz="2200" b="1" dirty="0">
                    <a:latin typeface="Arial" panose="020B0604020202020204" pitchFamily="34" charset="0"/>
                    <a:cs typeface="Arial" panose="020B0604020202020204" pitchFamily="34" charset="0"/>
                  </a:rPr>
                  <a:t> : </a:t>
                </a:r>
                <a14:m>
                  <m:oMath xmlns:m="http://schemas.openxmlformats.org/officeDocument/2006/math">
                    <m:r>
                      <a:rPr kumimoji="1" lang="en-US" altLang="ja-JP" sz="2200" b="1" i="1" dirty="0" smtClean="0">
                        <a:latin typeface="Cambria Math" panose="02040503050406030204" pitchFamily="18" charset="0"/>
                        <a:cs typeface="Arial" panose="020B0604020202020204" pitchFamily="34" charset="0"/>
                      </a:rPr>
                      <m:t>𝑿</m:t>
                    </m:r>
                    <m:r>
                      <a:rPr kumimoji="1" lang="en-US" altLang="ja-JP" sz="2200" b="1" i="1" dirty="0" smtClean="0">
                        <a:latin typeface="Cambria Math" panose="02040503050406030204" pitchFamily="18" charset="0"/>
                        <a:cs typeface="Arial" panose="020B0604020202020204" pitchFamily="34" charset="0"/>
                      </a:rPr>
                      <m:t>=</m:t>
                    </m:r>
                    <m:d>
                      <m:dPr>
                        <m:begChr m:val="{"/>
                        <m:endChr m:val="}"/>
                        <m:ctrlPr>
                          <a:rPr kumimoji="1" lang="en-US" altLang="ja-JP" sz="2200" b="1" i="1" dirty="0" smtClean="0">
                            <a:latin typeface="Cambria Math" panose="02040503050406030204" pitchFamily="18" charset="0"/>
                            <a:cs typeface="Arial" panose="020B0604020202020204" pitchFamily="34" charset="0"/>
                          </a:rPr>
                        </m:ctrlPr>
                      </m:dPr>
                      <m:e>
                        <m:sSub>
                          <m:sSubPr>
                            <m:ctrlPr>
                              <a:rPr kumimoji="1" lang="en-US" altLang="ja-JP" sz="2200" b="1" i="1" dirty="0" smtClean="0">
                                <a:latin typeface="Cambria Math" panose="02040503050406030204" pitchFamily="18" charset="0"/>
                                <a:cs typeface="Arial" panose="020B0604020202020204" pitchFamily="34" charset="0"/>
                              </a:rPr>
                            </m:ctrlPr>
                          </m:sSubPr>
                          <m:e>
                            <m:r>
                              <a:rPr kumimoji="1" lang="en-US" altLang="ja-JP" sz="2200" b="1" i="1" dirty="0" smtClean="0">
                                <a:latin typeface="Cambria Math" panose="02040503050406030204" pitchFamily="18" charset="0"/>
                                <a:cs typeface="Arial" panose="020B0604020202020204" pitchFamily="34" charset="0"/>
                              </a:rPr>
                              <m:t>𝒙</m:t>
                            </m:r>
                          </m:e>
                          <m:sub>
                            <m:r>
                              <a:rPr kumimoji="1" lang="en-US" altLang="ja-JP" sz="2200" b="1" i="1" dirty="0" smtClean="0">
                                <a:latin typeface="Cambria Math" panose="02040503050406030204" pitchFamily="18" charset="0"/>
                                <a:cs typeface="Arial" panose="020B0604020202020204" pitchFamily="34" charset="0"/>
                              </a:rPr>
                              <m:t>𝟏</m:t>
                            </m:r>
                          </m:sub>
                        </m:sSub>
                        <m:r>
                          <a:rPr kumimoji="1" lang="en-US" altLang="ja-JP" sz="2200" b="1" i="1" dirty="0" smtClean="0">
                            <a:latin typeface="Cambria Math" panose="02040503050406030204" pitchFamily="18" charset="0"/>
                            <a:cs typeface="Arial" panose="020B0604020202020204" pitchFamily="34" charset="0"/>
                          </a:rPr>
                          <m:t>, …, </m:t>
                        </m:r>
                        <m:sSub>
                          <m:sSubPr>
                            <m:ctrlPr>
                              <a:rPr kumimoji="1" lang="en-US" altLang="ja-JP" sz="2200" b="1" i="1" dirty="0" err="1" smtClean="0">
                                <a:latin typeface="Cambria Math" panose="02040503050406030204" pitchFamily="18" charset="0"/>
                                <a:cs typeface="Arial" panose="020B0604020202020204" pitchFamily="34" charset="0"/>
                              </a:rPr>
                            </m:ctrlPr>
                          </m:sSubPr>
                          <m:e>
                            <m:r>
                              <a:rPr kumimoji="1" lang="en-US" altLang="ja-JP" sz="2200" b="1" i="1" dirty="0" err="1" smtClean="0">
                                <a:latin typeface="Cambria Math" panose="02040503050406030204" pitchFamily="18" charset="0"/>
                                <a:cs typeface="Arial" panose="020B0604020202020204" pitchFamily="34" charset="0"/>
                              </a:rPr>
                              <m:t>𝒙</m:t>
                            </m:r>
                          </m:e>
                          <m:sub>
                            <m:r>
                              <a:rPr kumimoji="1" lang="en-US" altLang="ja-JP" sz="2200" b="1" i="1" dirty="0" err="1" smtClean="0">
                                <a:latin typeface="Cambria Math" panose="02040503050406030204" pitchFamily="18" charset="0"/>
                                <a:cs typeface="Arial" panose="020B0604020202020204" pitchFamily="34" charset="0"/>
                              </a:rPr>
                              <m:t>𝑵</m:t>
                            </m:r>
                          </m:sub>
                        </m:sSub>
                      </m:e>
                    </m:d>
                  </m:oMath>
                </a14:m>
                <a:br>
                  <a:rPr kumimoji="1" lang="en-US" altLang="ja-JP" sz="2200" b="1" dirty="0">
                    <a:latin typeface="Arial" panose="020B0604020202020204" pitchFamily="34" charset="0"/>
                    <a:cs typeface="Arial" panose="020B0604020202020204" pitchFamily="34" charset="0"/>
                  </a:rPr>
                </a:br>
                <a:r>
                  <a:rPr kumimoji="1" lang="ja-JP" altLang="en-US" sz="2200" b="1">
                    <a:latin typeface="Arial" panose="020B0604020202020204" pitchFamily="34" charset="0"/>
                    <a:cs typeface="Arial" panose="020B0604020202020204" pitchFamily="34" charset="0"/>
                  </a:rPr>
                  <a:t>出力データ</a:t>
                </a:r>
                <a:r>
                  <a:rPr kumimoji="1" lang="en-US" altLang="ja-JP" sz="2200" b="1" dirty="0">
                    <a:latin typeface="Arial" panose="020B0604020202020204" pitchFamily="34" charset="0"/>
                    <a:cs typeface="Arial" panose="020B0604020202020204" pitchFamily="34" charset="0"/>
                  </a:rPr>
                  <a:t> : </a:t>
                </a:r>
                <a14:m>
                  <m:oMath xmlns:m="http://schemas.openxmlformats.org/officeDocument/2006/math">
                    <m:r>
                      <a:rPr kumimoji="1" lang="en-US" altLang="ja-JP" sz="2200" b="1" i="1" smtClean="0">
                        <a:latin typeface="Cambria Math" panose="02040503050406030204" pitchFamily="18" charset="0"/>
                        <a:cs typeface="Arial" panose="020B0604020202020204" pitchFamily="34" charset="0"/>
                      </a:rPr>
                      <m:t>𝒀</m:t>
                    </m:r>
                    <m:r>
                      <a:rPr kumimoji="1" lang="en-US" altLang="ja-JP" sz="2200" b="1" i="1" smtClean="0">
                        <a:latin typeface="Cambria Math" panose="02040503050406030204" pitchFamily="18" charset="0"/>
                        <a:cs typeface="Arial" panose="020B0604020202020204" pitchFamily="34" charset="0"/>
                      </a:rPr>
                      <m:t>=</m:t>
                    </m:r>
                    <m:d>
                      <m:dPr>
                        <m:begChr m:val="{"/>
                        <m:endChr m:val="}"/>
                        <m:ctrlPr>
                          <a:rPr kumimoji="1" lang="en-US" altLang="ja-JP" sz="2200" b="1" i="1" smtClean="0">
                            <a:latin typeface="Cambria Math" panose="02040503050406030204" pitchFamily="18" charset="0"/>
                            <a:cs typeface="Arial" panose="020B0604020202020204" pitchFamily="34" charset="0"/>
                          </a:rPr>
                        </m:ctrlPr>
                      </m:dPr>
                      <m:e>
                        <m:sSub>
                          <m:sSubPr>
                            <m:ctrlPr>
                              <a:rPr kumimoji="1" lang="en-US" altLang="ja-JP" sz="2200" b="1" i="1" smtClean="0">
                                <a:latin typeface="Cambria Math" panose="02040503050406030204" pitchFamily="18" charset="0"/>
                                <a:cs typeface="Arial" panose="020B0604020202020204" pitchFamily="34" charset="0"/>
                              </a:rPr>
                            </m:ctrlPr>
                          </m:sSubPr>
                          <m:e>
                            <m:r>
                              <a:rPr kumimoji="1" lang="en-US" altLang="ja-JP" sz="2200" b="1" i="1" smtClean="0">
                                <a:latin typeface="Cambria Math" panose="02040503050406030204" pitchFamily="18" charset="0"/>
                                <a:cs typeface="Arial" panose="020B0604020202020204" pitchFamily="34" charset="0"/>
                              </a:rPr>
                              <m:t>𝒚</m:t>
                            </m:r>
                          </m:e>
                          <m:sub>
                            <m:r>
                              <a:rPr kumimoji="1" lang="en-US" altLang="ja-JP" sz="2200" b="1" i="1" smtClean="0">
                                <a:latin typeface="Cambria Math" panose="02040503050406030204" pitchFamily="18" charset="0"/>
                                <a:cs typeface="Arial" panose="020B0604020202020204" pitchFamily="34" charset="0"/>
                              </a:rPr>
                              <m:t>𝟏</m:t>
                            </m:r>
                          </m:sub>
                        </m:sSub>
                        <m:r>
                          <a:rPr kumimoji="1" lang="en-US" altLang="ja-JP" sz="2200" b="1" i="1" smtClean="0">
                            <a:latin typeface="Cambria Math" panose="02040503050406030204" pitchFamily="18" charset="0"/>
                            <a:cs typeface="Arial" panose="020B0604020202020204" pitchFamily="34" charset="0"/>
                          </a:rPr>
                          <m:t>, …, </m:t>
                        </m:r>
                        <m:sSub>
                          <m:sSubPr>
                            <m:ctrlPr>
                              <a:rPr kumimoji="1" lang="en-US" altLang="ja-JP" sz="2200" b="1" i="1" smtClean="0">
                                <a:latin typeface="Cambria Math" panose="02040503050406030204" pitchFamily="18" charset="0"/>
                                <a:cs typeface="Arial" panose="020B0604020202020204" pitchFamily="34" charset="0"/>
                              </a:rPr>
                            </m:ctrlPr>
                          </m:sSubPr>
                          <m:e>
                            <m:r>
                              <a:rPr kumimoji="1" lang="en-US" altLang="ja-JP" sz="2200" b="1" i="1" smtClean="0">
                                <a:latin typeface="Cambria Math" panose="02040503050406030204" pitchFamily="18" charset="0"/>
                                <a:cs typeface="Arial" panose="020B0604020202020204" pitchFamily="34" charset="0"/>
                              </a:rPr>
                              <m:t>𝒚</m:t>
                            </m:r>
                          </m:e>
                          <m:sub>
                            <m:r>
                              <a:rPr kumimoji="1" lang="en-US" altLang="ja-JP" sz="2200" b="1" i="1" smtClean="0">
                                <a:latin typeface="Cambria Math" panose="02040503050406030204" pitchFamily="18" charset="0"/>
                                <a:cs typeface="Arial" panose="020B0604020202020204" pitchFamily="34" charset="0"/>
                              </a:rPr>
                              <m:t>𝑵</m:t>
                            </m:r>
                          </m:sub>
                        </m:sSub>
                      </m:e>
                    </m:d>
                  </m:oMath>
                </a14:m>
                <a:br>
                  <a:rPr kumimoji="1" lang="en-US" altLang="ja-JP" sz="2200" b="1" dirty="0">
                    <a:latin typeface="Arial" panose="020B0604020202020204" pitchFamily="34" charset="0"/>
                    <a:cs typeface="Arial" panose="020B0604020202020204" pitchFamily="34" charset="0"/>
                  </a:rPr>
                </a:br>
                <a:r>
                  <a:rPr kumimoji="1" lang="ja-JP" altLang="en-US" sz="2200" b="1">
                    <a:latin typeface="Arial" panose="020B0604020202020204" pitchFamily="34" charset="0"/>
                    <a:cs typeface="Arial" panose="020B0604020202020204" pitchFamily="34" charset="0"/>
                  </a:rPr>
                  <a:t>重み付きパラメータ</a:t>
                </a:r>
                <a:r>
                  <a:rPr kumimoji="1" lang="en-US" altLang="ja-JP" sz="2200" b="1" dirty="0">
                    <a:latin typeface="Arial" panose="020B0604020202020204" pitchFamily="34" charset="0"/>
                    <a:cs typeface="Arial" panose="020B0604020202020204" pitchFamily="34" charset="0"/>
                  </a:rPr>
                  <a:t> : </a:t>
                </a:r>
                <a14:m>
                  <m:oMath xmlns:m="http://schemas.openxmlformats.org/officeDocument/2006/math">
                    <m:r>
                      <a:rPr kumimoji="1" lang="en-US" altLang="ja-JP" sz="2200" b="1" i="1" dirty="0" smtClean="0">
                        <a:latin typeface="Cambria Math" panose="02040503050406030204" pitchFamily="18" charset="0"/>
                        <a:cs typeface="Arial" panose="020B0604020202020204" pitchFamily="34" charset="0"/>
                      </a:rPr>
                      <m:t>𝒘</m:t>
                    </m:r>
                    <m:r>
                      <a:rPr kumimoji="1" lang="en-US" altLang="ja-JP" sz="2200" b="1" i="1" dirty="0" smtClean="0">
                        <a:latin typeface="Cambria Math" panose="02040503050406030204" pitchFamily="18" charset="0"/>
                        <a:ea typeface="Cambria Math" panose="02040503050406030204" pitchFamily="18" charset="0"/>
                        <a:cs typeface="Arial" panose="020B0604020202020204" pitchFamily="34" charset="0"/>
                      </a:rPr>
                      <m:t>∈</m:t>
                    </m:r>
                    <m:sSup>
                      <m:sSupPr>
                        <m:ctrlPr>
                          <a:rPr kumimoji="1" lang="en-US" altLang="ja-JP" sz="2200" b="1" i="1" dirty="0" smtClean="0">
                            <a:latin typeface="Cambria Math" panose="02040503050406030204" pitchFamily="18" charset="0"/>
                            <a:ea typeface="Cambria Math" panose="02040503050406030204" pitchFamily="18" charset="0"/>
                            <a:cs typeface="Arial" panose="020B0604020202020204" pitchFamily="34" charset="0"/>
                          </a:rPr>
                        </m:ctrlPr>
                      </m:sSupPr>
                      <m:e>
                        <m:r>
                          <a:rPr kumimoji="1" lang="en-US" altLang="ja-JP" sz="2200" b="1" i="1" dirty="0" smtClean="0">
                            <a:latin typeface="Cambria Math" panose="02040503050406030204" pitchFamily="18" charset="0"/>
                            <a:ea typeface="Cambria Math" panose="02040503050406030204" pitchFamily="18" charset="0"/>
                            <a:cs typeface="Arial" panose="020B0604020202020204" pitchFamily="34" charset="0"/>
                          </a:rPr>
                          <m:t>ℝ</m:t>
                        </m:r>
                      </m:e>
                      <m:sup>
                        <m:r>
                          <a:rPr kumimoji="1" lang="en-US" altLang="ja-JP" sz="2200" b="1" i="1" dirty="0" smtClean="0">
                            <a:latin typeface="Cambria Math" panose="02040503050406030204" pitchFamily="18" charset="0"/>
                            <a:ea typeface="Cambria Math" panose="02040503050406030204" pitchFamily="18" charset="0"/>
                            <a:cs typeface="Arial" panose="020B0604020202020204" pitchFamily="34" charset="0"/>
                          </a:rPr>
                          <m:t>𝑴</m:t>
                        </m:r>
                      </m:sup>
                    </m:sSup>
                  </m:oMath>
                </a14:m>
                <a:br>
                  <a:rPr kumimoji="1" lang="en-US" altLang="ja-JP" sz="2200" b="1" dirty="0">
                    <a:latin typeface="Arial" panose="020B0604020202020204" pitchFamily="34" charset="0"/>
                    <a:ea typeface="Cambria Math" panose="02040503050406030204" pitchFamily="18" charset="0"/>
                    <a:cs typeface="Arial" panose="020B0604020202020204" pitchFamily="34" charset="0"/>
                  </a:rPr>
                </a:br>
                <a:r>
                  <a:rPr kumimoji="1" lang="ja-JP" altLang="en-US" sz="2200" b="1">
                    <a:latin typeface="+mn-ea"/>
                    <a:cs typeface="Arial" panose="020B0604020202020204" pitchFamily="34" charset="0"/>
                  </a:rPr>
                  <a:t>ノイズ</a:t>
                </a:r>
                <a:r>
                  <a:rPr kumimoji="1" lang="en-US" altLang="ja-JP" sz="2200" b="1" dirty="0">
                    <a:latin typeface="+mn-ea"/>
                    <a:cs typeface="Arial" panose="020B0604020202020204" pitchFamily="34" charset="0"/>
                  </a:rPr>
                  <a:t> : </a:t>
                </a:r>
                <a14:m>
                  <m:oMath xmlns:m="http://schemas.openxmlformats.org/officeDocument/2006/math">
                    <m:sSub>
                      <m:sSubPr>
                        <m:ctrlPr>
                          <a:rPr kumimoji="1" lang="en-US" altLang="ja-JP" sz="2200" b="1" i="1">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ja-JP" sz="2200" b="1" i="1">
                            <a:latin typeface="Cambria Math" panose="02040503050406030204" pitchFamily="18" charset="0"/>
                            <a:ea typeface="Cambria Math" panose="02040503050406030204" pitchFamily="18" charset="0"/>
                            <a:cs typeface="Arial" panose="020B0604020202020204" pitchFamily="34" charset="0"/>
                          </a:rPr>
                          <m:t>𝝐</m:t>
                        </m:r>
                      </m:e>
                      <m:sub>
                        <m:r>
                          <a:rPr kumimoji="1" lang="en-US" altLang="ja-JP" sz="2200" b="1" i="1">
                            <a:latin typeface="Cambria Math" panose="02040503050406030204" pitchFamily="18" charset="0"/>
                            <a:ea typeface="Cambria Math" panose="02040503050406030204" pitchFamily="18" charset="0"/>
                            <a:cs typeface="Arial" panose="020B0604020202020204" pitchFamily="34" charset="0"/>
                          </a:rPr>
                          <m:t>𝒏</m:t>
                        </m:r>
                      </m:sub>
                    </m:sSub>
                  </m:oMath>
                </a14:m>
                <a:br>
                  <a:rPr kumimoji="1" lang="en-US" altLang="ja-JP" sz="2200" b="1" dirty="0">
                    <a:latin typeface="Arial" panose="020B0604020202020204" pitchFamily="34" charset="0"/>
                    <a:cs typeface="Arial" panose="020B0604020202020204" pitchFamily="34" charset="0"/>
                  </a:rPr>
                </a:br>
                <a:r>
                  <a:rPr kumimoji="1" lang="ja-JP" altLang="en-US" sz="2200" b="1">
                    <a:latin typeface="Arial" panose="020B0604020202020204" pitchFamily="34" charset="0"/>
                    <a:cs typeface="Arial" panose="020B0604020202020204" pitchFamily="34" charset="0"/>
                  </a:rPr>
                  <a:t>線形回帰（</a:t>
                </a:r>
                <a:r>
                  <a:rPr kumimoji="1" lang="en-US" altLang="ja-JP" sz="2200" b="1" dirty="0">
                    <a:latin typeface="Arial" panose="020B0604020202020204" pitchFamily="34" charset="0"/>
                    <a:cs typeface="Arial" panose="020B0604020202020204" pitchFamily="34" charset="0"/>
                  </a:rPr>
                  <a:t>linear regression</a:t>
                </a:r>
                <a:r>
                  <a:rPr kumimoji="1" lang="ja-JP" altLang="en-US" sz="2200" b="1">
                    <a:latin typeface="Arial" panose="020B0604020202020204" pitchFamily="34" charset="0"/>
                    <a:cs typeface="Arial" panose="020B0604020202020204" pitchFamily="34" charset="0"/>
                  </a:rPr>
                  <a:t>）モデル</a:t>
                </a:r>
                <a:br>
                  <a:rPr kumimoji="1" lang="en-US" altLang="ja-JP" sz="2200" b="1" dirty="0">
                    <a:latin typeface="Arial" panose="020B0604020202020204" pitchFamily="34" charset="0"/>
                    <a:cs typeface="Arial" panose="020B0604020202020204" pitchFamily="34" charset="0"/>
                  </a:rPr>
                </a:br>
                <a14:m>
                  <m:oMath xmlns:m="http://schemas.openxmlformats.org/officeDocument/2006/math">
                    <m:sSub>
                      <m:sSubPr>
                        <m:ctrlPr>
                          <a:rPr kumimoji="1" lang="en-US" altLang="ja-JP" sz="2200" b="1" i="1" smtClean="0">
                            <a:latin typeface="Cambria Math" panose="02040503050406030204" pitchFamily="18" charset="0"/>
                            <a:cs typeface="Arial" panose="020B0604020202020204" pitchFamily="34" charset="0"/>
                          </a:rPr>
                        </m:ctrlPr>
                      </m:sSubPr>
                      <m:e>
                        <m:r>
                          <a:rPr kumimoji="1" lang="en-US" altLang="ja-JP" sz="2200" b="1" i="1" smtClean="0">
                            <a:latin typeface="Cambria Math" panose="02040503050406030204" pitchFamily="18" charset="0"/>
                            <a:cs typeface="Arial" panose="020B0604020202020204" pitchFamily="34" charset="0"/>
                          </a:rPr>
                          <m:t>𝒚</m:t>
                        </m:r>
                      </m:e>
                      <m:sub>
                        <m:r>
                          <a:rPr kumimoji="1" lang="en-US" altLang="ja-JP" sz="2200" b="1" i="1" smtClean="0">
                            <a:latin typeface="Cambria Math" panose="02040503050406030204" pitchFamily="18" charset="0"/>
                            <a:cs typeface="Arial" panose="020B0604020202020204" pitchFamily="34" charset="0"/>
                          </a:rPr>
                          <m:t>𝒏</m:t>
                        </m:r>
                      </m:sub>
                    </m:sSub>
                    <m:r>
                      <a:rPr kumimoji="1" lang="en-US" altLang="ja-JP" sz="2200" b="1" i="1" smtClean="0">
                        <a:latin typeface="Cambria Math" panose="02040503050406030204" pitchFamily="18" charset="0"/>
                        <a:cs typeface="Arial" panose="020B0604020202020204" pitchFamily="34" charset="0"/>
                      </a:rPr>
                      <m:t>=</m:t>
                    </m:r>
                    <m:sSup>
                      <m:sSupPr>
                        <m:ctrlPr>
                          <a:rPr kumimoji="1" lang="en-US" altLang="ja-JP" sz="2200" b="1" i="1" smtClean="0">
                            <a:latin typeface="Cambria Math" panose="02040503050406030204" pitchFamily="18" charset="0"/>
                            <a:ea typeface="Cambria Math" panose="02040503050406030204" pitchFamily="18" charset="0"/>
                            <a:cs typeface="Arial" panose="020B0604020202020204" pitchFamily="34" charset="0"/>
                          </a:rPr>
                        </m:ctrlPr>
                      </m:sSupPr>
                      <m:e>
                        <m:r>
                          <a:rPr kumimoji="1" lang="en-US" altLang="ja-JP" sz="2200" b="1" i="1" smtClean="0">
                            <a:latin typeface="Cambria Math" panose="02040503050406030204" pitchFamily="18" charset="0"/>
                            <a:ea typeface="Cambria Math" panose="02040503050406030204" pitchFamily="18" charset="0"/>
                            <a:cs typeface="Arial" panose="020B0604020202020204" pitchFamily="34" charset="0"/>
                          </a:rPr>
                          <m:t>𝝎</m:t>
                        </m:r>
                      </m:e>
                      <m:sup>
                        <m:r>
                          <a:rPr kumimoji="1" lang="en-US" altLang="ja-JP" sz="2200" b="1" i="1" smtClean="0">
                            <a:latin typeface="Cambria Math" panose="02040503050406030204" pitchFamily="18" charset="0"/>
                            <a:ea typeface="Cambria Math" panose="02040503050406030204" pitchFamily="18" charset="0"/>
                            <a:cs typeface="Arial" panose="020B0604020202020204" pitchFamily="34" charset="0"/>
                          </a:rPr>
                          <m:t>𝑻</m:t>
                        </m:r>
                      </m:sup>
                    </m:sSup>
                    <m:sSub>
                      <m:sSubPr>
                        <m:ctrlPr>
                          <a:rPr kumimoji="1" lang="en-US" altLang="ja-JP" sz="2200" b="1" i="1" smtClean="0">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ja-JP" sz="2200" b="1" i="1" smtClean="0">
                            <a:latin typeface="Cambria Math" panose="02040503050406030204" pitchFamily="18" charset="0"/>
                            <a:ea typeface="Cambria Math" panose="02040503050406030204" pitchFamily="18" charset="0"/>
                            <a:cs typeface="Arial" panose="020B0604020202020204" pitchFamily="34" charset="0"/>
                          </a:rPr>
                          <m:t>𝒙</m:t>
                        </m:r>
                      </m:e>
                      <m:sub>
                        <m:r>
                          <a:rPr kumimoji="1" lang="en-US" altLang="ja-JP" sz="2200" b="1" i="1" smtClean="0">
                            <a:latin typeface="Cambria Math" panose="02040503050406030204" pitchFamily="18" charset="0"/>
                            <a:ea typeface="Cambria Math" panose="02040503050406030204" pitchFamily="18" charset="0"/>
                            <a:cs typeface="Arial" panose="020B0604020202020204" pitchFamily="34" charset="0"/>
                          </a:rPr>
                          <m:t>𝒏</m:t>
                        </m:r>
                      </m:sub>
                    </m:sSub>
                    <m:r>
                      <a:rPr kumimoji="1" lang="en-US" altLang="ja-JP" sz="2200" b="1" i="1" smtClean="0">
                        <a:latin typeface="Cambria Math" panose="02040503050406030204" pitchFamily="18" charset="0"/>
                        <a:ea typeface="Cambria Math" panose="02040503050406030204" pitchFamily="18" charset="0"/>
                        <a:cs typeface="Arial" panose="020B0604020202020204" pitchFamily="34" charset="0"/>
                      </a:rPr>
                      <m:t>+</m:t>
                    </m:r>
                    <m:sSub>
                      <m:sSubPr>
                        <m:ctrlPr>
                          <a:rPr kumimoji="1" lang="en-US" altLang="ja-JP" sz="2200" b="1" i="1" smtClean="0">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ja-JP" sz="2200" b="1" i="1" smtClean="0">
                            <a:latin typeface="Cambria Math" panose="02040503050406030204" pitchFamily="18" charset="0"/>
                            <a:ea typeface="Cambria Math" panose="02040503050406030204" pitchFamily="18" charset="0"/>
                            <a:cs typeface="Arial" panose="020B0604020202020204" pitchFamily="34" charset="0"/>
                          </a:rPr>
                          <m:t>𝝐</m:t>
                        </m:r>
                      </m:e>
                      <m:sub>
                        <m:r>
                          <a:rPr kumimoji="1" lang="en-US" altLang="ja-JP" sz="2200" b="1" i="1" smtClean="0">
                            <a:latin typeface="Cambria Math" panose="02040503050406030204" pitchFamily="18" charset="0"/>
                            <a:ea typeface="Cambria Math" panose="02040503050406030204" pitchFamily="18" charset="0"/>
                            <a:cs typeface="Arial" panose="020B0604020202020204" pitchFamily="34" charset="0"/>
                          </a:rPr>
                          <m:t>𝒏</m:t>
                        </m:r>
                      </m:sub>
                    </m:sSub>
                    <m:r>
                      <a:rPr kumimoji="1" lang="en-US" altLang="ja-JP" sz="2200" b="1" i="1" smtClean="0">
                        <a:latin typeface="Cambria Math" panose="02040503050406030204" pitchFamily="18" charset="0"/>
                        <a:ea typeface="Cambria Math" panose="02040503050406030204" pitchFamily="18" charset="0"/>
                        <a:cs typeface="Arial" panose="020B0604020202020204" pitchFamily="34" charset="0"/>
                      </a:rPr>
                      <m:t>  </m:t>
                    </m:r>
                    <m:d>
                      <m:dPr>
                        <m:ctrlPr>
                          <a:rPr kumimoji="1" lang="en-US" altLang="ja-JP" sz="2200" b="1" i="1" smtClean="0">
                            <a:latin typeface="Cambria Math" panose="02040503050406030204" pitchFamily="18" charset="0"/>
                            <a:ea typeface="Cambria Math" panose="02040503050406030204" pitchFamily="18" charset="0"/>
                            <a:cs typeface="Arial" panose="020B0604020202020204" pitchFamily="34" charset="0"/>
                          </a:rPr>
                        </m:ctrlPr>
                      </m:dPr>
                      <m:e>
                        <m:r>
                          <a:rPr kumimoji="1" lang="en-US" altLang="ja-JP" sz="2200" b="1" i="1" smtClean="0">
                            <a:latin typeface="Cambria Math" panose="02040503050406030204" pitchFamily="18" charset="0"/>
                            <a:ea typeface="Cambria Math" panose="02040503050406030204" pitchFamily="18" charset="0"/>
                            <a:cs typeface="Arial" panose="020B0604020202020204" pitchFamily="34" charset="0"/>
                          </a:rPr>
                          <m:t>𝟏</m:t>
                        </m:r>
                        <m:r>
                          <a:rPr kumimoji="1" lang="en-US" altLang="ja-JP" sz="2200" b="1" i="1" smtClean="0">
                            <a:latin typeface="Cambria Math" panose="02040503050406030204" pitchFamily="18" charset="0"/>
                            <a:ea typeface="Cambria Math" panose="02040503050406030204" pitchFamily="18" charset="0"/>
                            <a:cs typeface="Arial" panose="020B0604020202020204" pitchFamily="34" charset="0"/>
                          </a:rPr>
                          <m:t>.</m:t>
                        </m:r>
                        <m:r>
                          <a:rPr kumimoji="1" lang="en-US" altLang="ja-JP" sz="2200" b="1" i="1" smtClean="0">
                            <a:latin typeface="Cambria Math" panose="02040503050406030204" pitchFamily="18" charset="0"/>
                            <a:ea typeface="Cambria Math" panose="02040503050406030204" pitchFamily="18" charset="0"/>
                            <a:cs typeface="Arial" panose="020B0604020202020204" pitchFamily="34" charset="0"/>
                          </a:rPr>
                          <m:t>𝟏</m:t>
                        </m:r>
                      </m:e>
                    </m:d>
                  </m:oMath>
                </a14:m>
                <a:endParaRPr kumimoji="1" lang="en-US" altLang="ja-JP" sz="2200" b="1" dirty="0">
                  <a:latin typeface="Arial" panose="020B0604020202020204" pitchFamily="34" charset="0"/>
                  <a:ea typeface="Cambria Math" panose="02040503050406030204" pitchFamily="18" charset="0"/>
                  <a:cs typeface="Arial" panose="020B0604020202020204" pitchFamily="34" charset="0"/>
                </a:endParaRPr>
              </a:p>
              <a:p>
                <a:pPr marL="342900" indent="-342900">
                  <a:buFont typeface="Arial" panose="020B0604020202020204" pitchFamily="34" charset="0"/>
                  <a:buChar char="•"/>
                </a:pPr>
                <a:endParaRPr kumimoji="1" lang="en-US" altLang="ja-JP" sz="2200" b="1" dirty="0">
                  <a:latin typeface="Arial" panose="020B0604020202020204" pitchFamily="34" charset="0"/>
                  <a:ea typeface="Cambria Math" panose="02040503050406030204" pitchFamily="18" charset="0"/>
                  <a:cs typeface="Arial" panose="020B0604020202020204" pitchFamily="34" charset="0"/>
                </a:endParaRPr>
              </a:p>
              <a:p>
                <a:pPr marL="342900" indent="-342900">
                  <a:buFont typeface="Arial" panose="020B0604020202020204" pitchFamily="34" charset="0"/>
                  <a:buChar char="•"/>
                </a:pPr>
                <a:r>
                  <a:rPr kumimoji="1" lang="ja-JP" altLang="en-US" sz="2200" b="1">
                    <a:latin typeface="+mn-ea"/>
                    <a:cs typeface="Arial" panose="020B0604020202020204" pitchFamily="34" charset="0"/>
                  </a:rPr>
                  <a:t>各変数</a:t>
                </a:r>
                <a14:m>
                  <m:oMath xmlns:m="http://schemas.openxmlformats.org/officeDocument/2006/math">
                    <m:r>
                      <a:rPr kumimoji="1" lang="en-US" altLang="ja-JP" sz="2200" b="1" i="1" dirty="0" smtClean="0">
                        <a:latin typeface="Cambria Math" panose="02040503050406030204" pitchFamily="18" charset="0"/>
                        <a:cs typeface="Arial" panose="020B0604020202020204" pitchFamily="34" charset="0"/>
                      </a:rPr>
                      <m:t>𝒙</m:t>
                    </m:r>
                    <m:r>
                      <a:rPr kumimoji="1" lang="en-US" altLang="ja-JP" sz="2200" b="1" i="1" dirty="0" smtClean="0">
                        <a:latin typeface="Cambria Math" panose="02040503050406030204" pitchFamily="18" charset="0"/>
                        <a:cs typeface="Arial" panose="020B0604020202020204" pitchFamily="34" charset="0"/>
                      </a:rPr>
                      <m:t>, </m:t>
                    </m:r>
                    <m:r>
                      <a:rPr kumimoji="1" lang="en-US" altLang="ja-JP" sz="2200" b="1" i="1" dirty="0" smtClean="0">
                        <a:latin typeface="Cambria Math" panose="02040503050406030204" pitchFamily="18" charset="0"/>
                        <a:cs typeface="Arial" panose="020B0604020202020204" pitchFamily="34" charset="0"/>
                      </a:rPr>
                      <m:t>𝒚</m:t>
                    </m:r>
                  </m:oMath>
                </a14:m>
                <a:r>
                  <a:rPr kumimoji="1" lang="ja-JP" altLang="en-US" sz="2200" b="1">
                    <a:latin typeface="+mn-ea"/>
                    <a:cs typeface="Arial" panose="020B0604020202020204" pitchFamily="34" charset="0"/>
                  </a:rPr>
                  <a:t>の関係性を再現するような</a:t>
                </a:r>
                <a14:m>
                  <m:oMath xmlns:m="http://schemas.openxmlformats.org/officeDocument/2006/math">
                    <m:r>
                      <a:rPr kumimoji="1" lang="ja-JP" altLang="en-US" sz="2200" b="1" i="1" smtClean="0">
                        <a:latin typeface="Cambria Math" panose="02040503050406030204" pitchFamily="18" charset="0"/>
                        <a:cs typeface="Arial" panose="020B0604020202020204" pitchFamily="34" charset="0"/>
                      </a:rPr>
                      <m:t>𝝎</m:t>
                    </m:r>
                  </m:oMath>
                </a14:m>
                <a:r>
                  <a:rPr kumimoji="1" lang="ja-JP" altLang="en-US" sz="2200" b="1">
                    <a:latin typeface="+mn-ea"/>
                    <a:cs typeface="Arial" panose="020B0604020202020204" pitchFamily="34" charset="0"/>
                  </a:rPr>
                  <a:t>を求める</a:t>
                </a:r>
                <a:endParaRPr kumimoji="1" lang="en-US" altLang="ja-JP" sz="2200" b="1" dirty="0">
                  <a:latin typeface="+mn-ea"/>
                  <a:cs typeface="Arial" panose="020B0604020202020204" pitchFamily="34" charset="0"/>
                </a:endParaRPr>
              </a:p>
            </p:txBody>
          </p:sp>
        </mc:Choice>
        <mc:Fallback>
          <p:sp>
            <p:nvSpPr>
              <p:cNvPr id="2" name="テキスト ボックス 1">
                <a:extLst>
                  <a:ext uri="{FF2B5EF4-FFF2-40B4-BE49-F238E27FC236}">
                    <a16:creationId xmlns:a16="http://schemas.microsoft.com/office/drawing/2014/main" id="{49A8BAA1-F378-9457-48A4-F46DF2474DCA}"/>
                  </a:ext>
                </a:extLst>
              </p:cNvPr>
              <p:cNvSpPr txBox="1">
                <a:spLocks noRot="1" noChangeAspect="1" noMove="1" noResize="1" noEditPoints="1" noAdjustHandles="1" noChangeArrowheads="1" noChangeShapeType="1" noTextEdit="1"/>
              </p:cNvSpPr>
              <p:nvPr/>
            </p:nvSpPr>
            <p:spPr>
              <a:xfrm>
                <a:off x="364980" y="1361836"/>
                <a:ext cx="6897476" cy="3834704"/>
              </a:xfrm>
              <a:prstGeom prst="rect">
                <a:avLst/>
              </a:prstGeom>
              <a:blipFill>
                <a:blip r:embed="rId3"/>
                <a:stretch>
                  <a:fillRect l="-919" t="-993" b="-2649"/>
                </a:stretch>
              </a:blipFill>
            </p:spPr>
            <p:txBody>
              <a:bodyPr/>
              <a:lstStyle/>
              <a:p>
                <a:r>
                  <a:rPr lang="ja-JP" altLang="en-US">
                    <a:noFill/>
                  </a:rPr>
                  <a:t> </a:t>
                </a:r>
              </a:p>
            </p:txBody>
          </p:sp>
        </mc:Fallback>
      </mc:AlternateContent>
      <p:pic>
        <p:nvPicPr>
          <p:cNvPr id="8" name="図 7" descr="グラフ, 散布図&#10;&#10;自動的に生成された説明">
            <a:extLst>
              <a:ext uri="{FF2B5EF4-FFF2-40B4-BE49-F238E27FC236}">
                <a16:creationId xmlns:a16="http://schemas.microsoft.com/office/drawing/2014/main" id="{F76DBF63-62DA-E1F3-1A33-3BA6CD388822}"/>
              </a:ext>
            </a:extLst>
          </p:cNvPr>
          <p:cNvPicPr>
            <a:picLocks noChangeAspect="1"/>
          </p:cNvPicPr>
          <p:nvPr/>
        </p:nvPicPr>
        <p:blipFill>
          <a:blip r:embed="rId4"/>
          <a:stretch>
            <a:fillRect/>
          </a:stretch>
        </p:blipFill>
        <p:spPr>
          <a:xfrm>
            <a:off x="7323874" y="598511"/>
            <a:ext cx="4029926" cy="2586953"/>
          </a:xfrm>
          <a:prstGeom prst="rect">
            <a:avLst/>
          </a:prstGeom>
        </p:spPr>
      </p:pic>
      <p:pic>
        <p:nvPicPr>
          <p:cNvPr id="9" name="図 8" descr="グラフ, 散布図&#10;&#10;自動的に生成された説明">
            <a:extLst>
              <a:ext uri="{FF2B5EF4-FFF2-40B4-BE49-F238E27FC236}">
                <a16:creationId xmlns:a16="http://schemas.microsoft.com/office/drawing/2014/main" id="{270418EA-DF5F-AF2D-28EC-C77A778066ED}"/>
              </a:ext>
            </a:extLst>
          </p:cNvPr>
          <p:cNvPicPr>
            <a:picLocks noChangeAspect="1"/>
          </p:cNvPicPr>
          <p:nvPr/>
        </p:nvPicPr>
        <p:blipFill>
          <a:blip r:embed="rId5"/>
          <a:stretch>
            <a:fillRect/>
          </a:stretch>
        </p:blipFill>
        <p:spPr>
          <a:xfrm>
            <a:off x="7450873" y="3947686"/>
            <a:ext cx="3902926" cy="2531454"/>
          </a:xfrm>
          <a:prstGeom prst="rect">
            <a:avLst/>
          </a:prstGeom>
        </p:spPr>
      </p:pic>
      <p:sp>
        <p:nvSpPr>
          <p:cNvPr id="10" name="下矢印 9">
            <a:extLst>
              <a:ext uri="{FF2B5EF4-FFF2-40B4-BE49-F238E27FC236}">
                <a16:creationId xmlns:a16="http://schemas.microsoft.com/office/drawing/2014/main" id="{06061890-7F3D-8C91-FE7B-89F8E5B2D32B}"/>
              </a:ext>
            </a:extLst>
          </p:cNvPr>
          <p:cNvSpPr/>
          <p:nvPr/>
        </p:nvSpPr>
        <p:spPr>
          <a:xfrm>
            <a:off x="9338837" y="3275723"/>
            <a:ext cx="334536" cy="58170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7037808-B24F-3675-72A5-ECB33E14DE2C}"/>
              </a:ext>
            </a:extLst>
          </p:cNvPr>
          <p:cNvSpPr txBox="1"/>
          <p:nvPr/>
        </p:nvSpPr>
        <p:spPr>
          <a:xfrm>
            <a:off x="0" y="6538912"/>
            <a:ext cx="5018049" cy="307777"/>
          </a:xfrm>
          <a:prstGeom prst="rect">
            <a:avLst/>
          </a:prstGeom>
          <a:noFill/>
        </p:spPr>
        <p:txBody>
          <a:bodyPr wrap="square">
            <a:spAutoFit/>
          </a:bodyPr>
          <a:lstStyle/>
          <a:p>
            <a:pPr algn="just"/>
            <a:r>
              <a:rPr lang="ja-JP" altLang="en-US" sz="1400" b="1">
                <a:effectLst/>
                <a:latin typeface="Arial" panose="020B0604020202020204" pitchFamily="34" charset="0"/>
                <a:cs typeface="Arial" panose="020B0604020202020204" pitchFamily="34" charset="0"/>
              </a:rPr>
              <a:t>機械学習帳</a:t>
            </a:r>
            <a:r>
              <a:rPr lang="en-US" altLang="ja-JP" sz="1400" b="1" dirty="0">
                <a:effectLst/>
                <a:latin typeface="Arial" panose="020B0604020202020204" pitchFamily="34" charset="0"/>
                <a:cs typeface="Arial" panose="020B0604020202020204" pitchFamily="34" charset="0"/>
              </a:rPr>
              <a:t>  </a:t>
            </a:r>
            <a:r>
              <a:rPr lang="en" altLang="ja-JP" sz="1400" b="1" dirty="0">
                <a:effectLst/>
                <a:latin typeface="Arial" panose="020B0604020202020204" pitchFamily="34" charset="0"/>
                <a:cs typeface="Arial" panose="020B0604020202020204" pitchFamily="34" charset="0"/>
              </a:rPr>
              <a:t>https://</a:t>
            </a:r>
            <a:r>
              <a:rPr lang="en" altLang="ja-JP" sz="1400" b="1" dirty="0" err="1">
                <a:effectLst/>
                <a:latin typeface="Arial" panose="020B0604020202020204" pitchFamily="34" charset="0"/>
                <a:cs typeface="Arial" panose="020B0604020202020204" pitchFamily="34" charset="0"/>
              </a:rPr>
              <a:t>chokkan.github.io</a:t>
            </a:r>
            <a:r>
              <a:rPr lang="en" altLang="ja-JP" sz="1400" b="1" dirty="0">
                <a:effectLst/>
                <a:latin typeface="Arial" panose="020B0604020202020204" pitchFamily="34" charset="0"/>
                <a:cs typeface="Arial" panose="020B0604020202020204" pitchFamily="34" charset="0"/>
              </a:rPr>
              <a:t>/</a:t>
            </a:r>
            <a:r>
              <a:rPr lang="en" altLang="ja-JP" sz="1400" b="1" dirty="0" err="1">
                <a:effectLst/>
                <a:latin typeface="Arial" panose="020B0604020202020204" pitchFamily="34" charset="0"/>
                <a:cs typeface="Arial" panose="020B0604020202020204" pitchFamily="34" charset="0"/>
              </a:rPr>
              <a:t>mlnote</a:t>
            </a:r>
            <a:r>
              <a:rPr lang="en" altLang="ja-JP" sz="1400" b="1" dirty="0">
                <a:effectLst/>
                <a:latin typeface="Arial" panose="020B0604020202020204" pitchFamily="34" charset="0"/>
                <a:cs typeface="Arial" panose="020B0604020202020204" pitchFamily="34" charset="0"/>
              </a:rPr>
              <a:t>/</a:t>
            </a:r>
            <a:r>
              <a:rPr lang="en" altLang="ja-JP" sz="1400" b="1" dirty="0" err="1">
                <a:effectLst/>
                <a:latin typeface="Arial" panose="020B0604020202020204" pitchFamily="34" charset="0"/>
                <a:cs typeface="Arial" panose="020B0604020202020204" pitchFamily="34" charset="0"/>
              </a:rPr>
              <a:t>index.html</a:t>
            </a:r>
            <a:endParaRPr lang="en" altLang="ja-JP" sz="1400" b="1"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6284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ー 6">
            <a:extLst>
              <a:ext uri="{FF2B5EF4-FFF2-40B4-BE49-F238E27FC236}">
                <a16:creationId xmlns:a16="http://schemas.microsoft.com/office/drawing/2014/main" id="{0C9C98B4-5E41-0C1A-6F8F-D88755CF0170}"/>
              </a:ext>
            </a:extLst>
          </p:cNvPr>
          <p:cNvSpPr>
            <a:spLocks noGrp="1"/>
          </p:cNvSpPr>
          <p:nvPr>
            <p:ph type="sldNum" sz="quarter" idx="12"/>
          </p:nvPr>
        </p:nvSpPr>
        <p:spPr/>
        <p:txBody>
          <a:bodyPr/>
          <a:lstStyle/>
          <a:p>
            <a:fld id="{41EF99A5-75B0-48BA-AAC0-E731D8E9C51A}" type="slidenum">
              <a:rPr kumimoji="1" lang="ja-JP" altLang="en-US" smtClean="0">
                <a:latin typeface="Arial" panose="020B0604020202020204" pitchFamily="34" charset="0"/>
                <a:cs typeface="Arial" panose="020B0604020202020204" pitchFamily="34" charset="0"/>
              </a:rPr>
              <a:t>5</a:t>
            </a:fld>
            <a:endParaRPr kumimoji="1" lang="ja-JP" altLang="en-US">
              <a:latin typeface="Arial" panose="020B0604020202020204" pitchFamily="34" charset="0"/>
              <a:cs typeface="Arial" panose="020B0604020202020204" pitchFamily="34" charset="0"/>
            </a:endParaRPr>
          </a:p>
        </p:txBody>
      </p:sp>
      <p:sp>
        <p:nvSpPr>
          <p:cNvPr id="21" name="テキスト ボックス 20">
            <a:extLst>
              <a:ext uri="{FF2B5EF4-FFF2-40B4-BE49-F238E27FC236}">
                <a16:creationId xmlns:a16="http://schemas.microsoft.com/office/drawing/2014/main" id="{31A45726-F689-750A-F82D-B36BA45093F4}"/>
              </a:ext>
            </a:extLst>
          </p:cNvPr>
          <p:cNvSpPr txBox="1"/>
          <p:nvPr/>
        </p:nvSpPr>
        <p:spPr>
          <a:xfrm>
            <a:off x="0" y="136525"/>
            <a:ext cx="12192000" cy="584775"/>
          </a:xfrm>
          <a:prstGeom prst="rect">
            <a:avLst/>
          </a:prstGeom>
          <a:noFill/>
        </p:spPr>
        <p:txBody>
          <a:bodyPr wrap="square" rtlCol="0">
            <a:spAutoFit/>
          </a:bodyPr>
          <a:lstStyle/>
          <a:p>
            <a:pPr algn="ctr"/>
            <a:r>
              <a:rPr kumimoji="1" lang="ja-JP" altLang="en-US" sz="3200" b="1" u="sng">
                <a:latin typeface="Arial" panose="020B0604020202020204" pitchFamily="34" charset="0"/>
                <a:cs typeface="Arial" panose="020B0604020202020204" pitchFamily="34" charset="0"/>
              </a:rPr>
              <a:t>分類</a:t>
            </a:r>
            <a:endParaRPr kumimoji="1" lang="en-US" altLang="ja-JP" sz="3200" b="1" u="sng"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2" name="テキスト ボックス 1">
                <a:extLst>
                  <a:ext uri="{FF2B5EF4-FFF2-40B4-BE49-F238E27FC236}">
                    <a16:creationId xmlns:a16="http://schemas.microsoft.com/office/drawing/2014/main" id="{49A8BAA1-F378-9457-48A4-F46DF2474DCA}"/>
                  </a:ext>
                </a:extLst>
              </p:cNvPr>
              <p:cNvSpPr txBox="1"/>
              <p:nvPr/>
            </p:nvSpPr>
            <p:spPr>
              <a:xfrm>
                <a:off x="0" y="1327431"/>
                <a:ext cx="8943278" cy="3486083"/>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200" b="1">
                    <a:latin typeface="Arial" panose="020B0604020202020204" pitchFamily="34" charset="0"/>
                    <a:cs typeface="Arial" panose="020B0604020202020204" pitchFamily="34" charset="0"/>
                  </a:rPr>
                  <a:t>分類（</a:t>
                </a:r>
                <a:r>
                  <a:rPr lang="en" altLang="ja-JP" sz="2200" b="1" dirty="0">
                    <a:latin typeface="Arial" panose="020B0604020202020204" pitchFamily="34" charset="0"/>
                    <a:cs typeface="Arial" panose="020B0604020202020204" pitchFamily="34" charset="0"/>
                  </a:rPr>
                  <a:t>Classification</a:t>
                </a:r>
                <a:r>
                  <a:rPr lang="ja-JP" altLang="en-US" sz="2200" b="1"/>
                  <a:t>）</a:t>
                </a:r>
                <a:br>
                  <a:rPr lang="en-US" altLang="ja-JP" sz="2200" b="1" dirty="0"/>
                </a:br>
                <a:r>
                  <a:rPr lang="ja-JP" altLang="en-US" sz="2200" b="1"/>
                  <a:t>出力値</a:t>
                </a:r>
                <a14:m>
                  <m:oMath xmlns:m="http://schemas.openxmlformats.org/officeDocument/2006/math">
                    <m:r>
                      <a:rPr lang="en-US" altLang="ja-JP" sz="2200" b="1" i="1" dirty="0">
                        <a:latin typeface="Cambria Math" panose="02040503050406030204" pitchFamily="18" charset="0"/>
                      </a:rPr>
                      <m:t>𝒚</m:t>
                    </m:r>
                  </m:oMath>
                </a14:m>
                <a:r>
                  <a:rPr lang="ja-JP" altLang="en-US" sz="2200" b="1"/>
                  <a:t>を有限個のシンボルに限定するモデル</a:t>
                </a:r>
                <a:endParaRPr lang="en-US" altLang="ja-JP" sz="2200" b="1" dirty="0"/>
              </a:p>
              <a:p>
                <a:pPr marL="342900" indent="-342900">
                  <a:buFont typeface="Arial" panose="020B0604020202020204" pitchFamily="34" charset="0"/>
                  <a:buChar char="•"/>
                </a:pPr>
                <a:endParaRPr kumimoji="1" lang="en-US" altLang="ja-JP" sz="2000" b="1" dirty="0">
                  <a:latin typeface="+mn-ea"/>
                  <a:cs typeface="Arial" panose="020B0604020202020204" pitchFamily="34" charset="0"/>
                </a:endParaRPr>
              </a:p>
              <a:p>
                <a:pPr marL="342900" indent="-342900">
                  <a:buFont typeface="Arial" panose="020B0604020202020204" pitchFamily="34" charset="0"/>
                  <a:buChar char="•"/>
                </a:pPr>
                <a:r>
                  <a:rPr kumimoji="1" lang="ja-JP" altLang="en-US" sz="2000" b="1">
                    <a:latin typeface="+mn-ea"/>
                    <a:cs typeface="Arial" panose="020B0604020202020204" pitchFamily="34" charset="0"/>
                  </a:rPr>
                  <a:t>出力値</a:t>
                </a:r>
                <a:r>
                  <a:rPr kumimoji="1" lang="en-US" altLang="ja-JP" sz="2000" b="1" dirty="0">
                    <a:latin typeface="+mn-ea"/>
                    <a:cs typeface="Arial" panose="020B0604020202020204" pitchFamily="34" charset="0"/>
                  </a:rPr>
                  <a:t> : </a:t>
                </a:r>
                <a14:m>
                  <m:oMath xmlns:m="http://schemas.openxmlformats.org/officeDocument/2006/math">
                    <m:sSub>
                      <m:sSubPr>
                        <m:ctrlPr>
                          <a:rPr kumimoji="1" lang="en-US" altLang="ja-JP" sz="2200" b="1" i="1" dirty="0" smtClean="0">
                            <a:latin typeface="Cambria Math" panose="02040503050406030204" pitchFamily="18" charset="0"/>
                            <a:cs typeface="Arial" panose="020B0604020202020204" pitchFamily="34" charset="0"/>
                          </a:rPr>
                        </m:ctrlPr>
                      </m:sSubPr>
                      <m:e>
                        <m:r>
                          <a:rPr kumimoji="1" lang="en-US" altLang="ja-JP" sz="2200" b="1" i="1" dirty="0" smtClean="0">
                            <a:latin typeface="Cambria Math" panose="02040503050406030204" pitchFamily="18" charset="0"/>
                            <a:cs typeface="Arial" panose="020B0604020202020204" pitchFamily="34" charset="0"/>
                          </a:rPr>
                          <m:t>𝒚</m:t>
                        </m:r>
                      </m:e>
                      <m:sub>
                        <m:r>
                          <a:rPr kumimoji="1" lang="en-US" altLang="ja-JP" sz="2200" b="1" i="1" dirty="0" smtClean="0">
                            <a:latin typeface="Cambria Math" panose="02040503050406030204" pitchFamily="18" charset="0"/>
                            <a:cs typeface="Arial" panose="020B0604020202020204" pitchFamily="34" charset="0"/>
                          </a:rPr>
                          <m:t>𝒏</m:t>
                        </m:r>
                      </m:sub>
                    </m:sSub>
                    <m:r>
                      <a:rPr kumimoji="1" lang="en-US" altLang="ja-JP" sz="2200" b="1" i="1" dirty="0" smtClean="0">
                        <a:latin typeface="Cambria Math" panose="02040503050406030204" pitchFamily="18" charset="0"/>
                        <a:ea typeface="Cambria Math" panose="02040503050406030204" pitchFamily="18" charset="0"/>
                        <a:cs typeface="Arial" panose="020B0604020202020204" pitchFamily="34" charset="0"/>
                      </a:rPr>
                      <m:t>∈{</m:t>
                    </m:r>
                    <m:r>
                      <a:rPr kumimoji="1" lang="en-US" altLang="ja-JP" sz="2200" b="1" i="1" dirty="0" smtClean="0">
                        <a:latin typeface="Cambria Math" panose="02040503050406030204" pitchFamily="18" charset="0"/>
                        <a:ea typeface="Cambria Math" panose="02040503050406030204" pitchFamily="18" charset="0"/>
                        <a:cs typeface="Arial" panose="020B0604020202020204" pitchFamily="34" charset="0"/>
                      </a:rPr>
                      <m:t>𝟎</m:t>
                    </m:r>
                    <m:r>
                      <a:rPr kumimoji="1" lang="en-US" altLang="ja-JP" sz="2200" b="1" i="1" dirty="0" smtClean="0">
                        <a:latin typeface="Cambria Math" panose="02040503050406030204" pitchFamily="18" charset="0"/>
                        <a:ea typeface="Cambria Math" panose="02040503050406030204" pitchFamily="18" charset="0"/>
                        <a:cs typeface="Arial" panose="020B0604020202020204" pitchFamily="34" charset="0"/>
                      </a:rPr>
                      <m:t>, </m:t>
                    </m:r>
                    <m:r>
                      <a:rPr kumimoji="1" lang="en-US" altLang="ja-JP" sz="2200" b="1" i="1" dirty="0" smtClean="0">
                        <a:latin typeface="Cambria Math" panose="02040503050406030204" pitchFamily="18" charset="0"/>
                        <a:ea typeface="Cambria Math" panose="02040503050406030204" pitchFamily="18" charset="0"/>
                        <a:cs typeface="Arial" panose="020B0604020202020204" pitchFamily="34" charset="0"/>
                      </a:rPr>
                      <m:t>𝟏</m:t>
                    </m:r>
                    <m:r>
                      <a:rPr kumimoji="1" lang="en-US" altLang="ja-JP" sz="2200" b="1" i="1" dirty="0" smtClean="0">
                        <a:latin typeface="Cambria Math" panose="02040503050406030204" pitchFamily="18" charset="0"/>
                        <a:ea typeface="Cambria Math" panose="02040503050406030204" pitchFamily="18" charset="0"/>
                        <a:cs typeface="Arial" panose="020B0604020202020204" pitchFamily="34" charset="0"/>
                      </a:rPr>
                      <m:t>}</m:t>
                    </m:r>
                  </m:oMath>
                </a14:m>
                <a:r>
                  <a:rPr kumimoji="1" lang="ja-JP" altLang="en-US" sz="2200" b="1">
                    <a:latin typeface="+mn-ea"/>
                    <a:cs typeface="Arial" panose="020B0604020202020204" pitchFamily="34" charset="0"/>
                  </a:rPr>
                  <a:t>とし、</a:t>
                </a:r>
                <a:r>
                  <a:rPr kumimoji="1" lang="en-US" altLang="ja-JP" sz="2400" b="1" dirty="0">
                    <a:cs typeface="Arial" panose="020B0604020202020204" pitchFamily="34" charset="0"/>
                  </a:rPr>
                  <a:t> </a:t>
                </a:r>
                <a14:m>
                  <m:oMath xmlns:m="http://schemas.openxmlformats.org/officeDocument/2006/math">
                    <m:sSub>
                      <m:sSubPr>
                        <m:ctrlPr>
                          <a:rPr kumimoji="1" lang="en-US" altLang="ja-JP" sz="2000" b="1" i="1" dirty="0">
                            <a:latin typeface="Cambria Math" panose="02040503050406030204" pitchFamily="18" charset="0"/>
                            <a:cs typeface="Arial" panose="020B0604020202020204" pitchFamily="34" charset="0"/>
                          </a:rPr>
                        </m:ctrlPr>
                      </m:sSubPr>
                      <m:e>
                        <m:r>
                          <a:rPr kumimoji="1" lang="en-US" altLang="ja-JP" sz="2000" b="1" i="1" dirty="0">
                            <a:latin typeface="Cambria Math" panose="02040503050406030204" pitchFamily="18" charset="0"/>
                            <a:cs typeface="Arial" panose="020B0604020202020204" pitchFamily="34" charset="0"/>
                          </a:rPr>
                          <m:t>𝒚</m:t>
                        </m:r>
                      </m:e>
                      <m:sub>
                        <m:r>
                          <a:rPr kumimoji="1" lang="en-US" altLang="ja-JP" sz="2000" b="1" i="1" dirty="0">
                            <a:latin typeface="Cambria Math" panose="02040503050406030204" pitchFamily="18" charset="0"/>
                            <a:cs typeface="Arial" panose="020B0604020202020204" pitchFamily="34" charset="0"/>
                          </a:rPr>
                          <m:t>𝒏</m:t>
                        </m:r>
                      </m:sub>
                    </m:sSub>
                  </m:oMath>
                </a14:m>
                <a:r>
                  <a:rPr kumimoji="1" lang="ja-JP" altLang="en-US" sz="2200" b="1">
                    <a:latin typeface="+mn-ea"/>
                    <a:cs typeface="Arial" panose="020B0604020202020204" pitchFamily="34" charset="0"/>
                  </a:rPr>
                  <a:t>が</a:t>
                </a:r>
                <a:r>
                  <a:rPr kumimoji="1" lang="en-US" altLang="ja-JP" sz="2200" b="1" dirty="0">
                    <a:latin typeface="+mn-ea"/>
                    <a:cs typeface="Arial" panose="020B0604020202020204" pitchFamily="34" charset="0"/>
                  </a:rPr>
                  <a:t>1</a:t>
                </a:r>
                <a:r>
                  <a:rPr kumimoji="1" lang="ja-JP" altLang="en-US" sz="2200" b="1">
                    <a:latin typeface="+mn-ea"/>
                    <a:cs typeface="Arial" panose="020B0604020202020204" pitchFamily="34" charset="0"/>
                  </a:rPr>
                  <a:t>ととる確率を</a:t>
                </a:r>
                <a14:m>
                  <m:oMath xmlns:m="http://schemas.openxmlformats.org/officeDocument/2006/math">
                    <m:sSub>
                      <m:sSubPr>
                        <m:ctrlPr>
                          <a:rPr kumimoji="1" lang="en-US" altLang="ja-JP" sz="2200" b="1" i="1" dirty="0">
                            <a:latin typeface="Cambria Math" panose="02040503050406030204" pitchFamily="18" charset="0"/>
                            <a:cs typeface="Arial" panose="020B0604020202020204" pitchFamily="34" charset="0"/>
                          </a:rPr>
                        </m:ctrlPr>
                      </m:sSubPr>
                      <m:e>
                        <m:r>
                          <a:rPr kumimoji="1" lang="en-US" altLang="ja-JP" sz="2200" b="1" i="1" dirty="0" smtClean="0">
                            <a:latin typeface="Cambria Math" panose="02040503050406030204" pitchFamily="18" charset="0"/>
                            <a:ea typeface="Cambria Math" panose="02040503050406030204" pitchFamily="18" charset="0"/>
                            <a:cs typeface="Arial" panose="020B0604020202020204" pitchFamily="34" charset="0"/>
                          </a:rPr>
                          <m:t>𝝁</m:t>
                        </m:r>
                      </m:e>
                      <m:sub>
                        <m:r>
                          <a:rPr kumimoji="1" lang="en-US" altLang="ja-JP" sz="2200" b="1" i="1" dirty="0">
                            <a:latin typeface="Cambria Math" panose="02040503050406030204" pitchFamily="18" charset="0"/>
                            <a:cs typeface="Arial" panose="020B0604020202020204" pitchFamily="34" charset="0"/>
                          </a:rPr>
                          <m:t>𝒏</m:t>
                        </m:r>
                      </m:sub>
                    </m:sSub>
                    <m:r>
                      <a:rPr kumimoji="1" lang="en-US" altLang="ja-JP" sz="2200" b="1" i="1" dirty="0">
                        <a:latin typeface="Cambria Math" panose="02040503050406030204" pitchFamily="18" charset="0"/>
                        <a:ea typeface="Cambria Math" panose="02040503050406030204" pitchFamily="18" charset="0"/>
                        <a:cs typeface="Arial" panose="020B0604020202020204" pitchFamily="34" charset="0"/>
                      </a:rPr>
                      <m:t>∈</m:t>
                    </m:r>
                    <m:d>
                      <m:dPr>
                        <m:begChr m:val="{"/>
                        <m:endChr m:val="}"/>
                        <m:ctrlPr>
                          <a:rPr kumimoji="1" lang="en-US" altLang="ja-JP" sz="2200" b="1" i="1" dirty="0">
                            <a:latin typeface="Cambria Math" panose="02040503050406030204" pitchFamily="18" charset="0"/>
                            <a:ea typeface="Cambria Math" panose="02040503050406030204" pitchFamily="18" charset="0"/>
                            <a:cs typeface="Arial" panose="020B0604020202020204" pitchFamily="34" charset="0"/>
                          </a:rPr>
                        </m:ctrlPr>
                      </m:dPr>
                      <m:e>
                        <m:r>
                          <a:rPr kumimoji="1" lang="en-US" altLang="ja-JP" sz="2200" b="1" i="1" dirty="0">
                            <a:latin typeface="Cambria Math" panose="02040503050406030204" pitchFamily="18" charset="0"/>
                            <a:ea typeface="Cambria Math" panose="02040503050406030204" pitchFamily="18" charset="0"/>
                            <a:cs typeface="Arial" panose="020B0604020202020204" pitchFamily="34" charset="0"/>
                          </a:rPr>
                          <m:t>𝟎</m:t>
                        </m:r>
                        <m:r>
                          <a:rPr kumimoji="1" lang="en-US" altLang="ja-JP" sz="2200" b="1" i="1" dirty="0">
                            <a:latin typeface="Cambria Math" panose="02040503050406030204" pitchFamily="18" charset="0"/>
                            <a:ea typeface="Cambria Math" panose="02040503050406030204" pitchFamily="18" charset="0"/>
                            <a:cs typeface="Arial" panose="020B0604020202020204" pitchFamily="34" charset="0"/>
                          </a:rPr>
                          <m:t>, </m:t>
                        </m:r>
                        <m:r>
                          <a:rPr kumimoji="1" lang="en-US" altLang="ja-JP" sz="2200" b="1" i="1" dirty="0">
                            <a:latin typeface="Cambria Math" panose="02040503050406030204" pitchFamily="18" charset="0"/>
                            <a:ea typeface="Cambria Math" panose="02040503050406030204" pitchFamily="18" charset="0"/>
                            <a:cs typeface="Arial" panose="020B0604020202020204" pitchFamily="34" charset="0"/>
                          </a:rPr>
                          <m:t>𝟏</m:t>
                        </m:r>
                      </m:e>
                    </m:d>
                  </m:oMath>
                </a14:m>
                <a:br>
                  <a:rPr kumimoji="1" lang="en-US" altLang="ja-JP" sz="2200" b="1" dirty="0">
                    <a:latin typeface="+mn-ea"/>
                    <a:cs typeface="Arial" panose="020B0604020202020204" pitchFamily="34" charset="0"/>
                  </a:rPr>
                </a:br>
                <a14:m>
                  <m:oMath xmlns:m="http://schemas.openxmlformats.org/officeDocument/2006/math">
                    <m:r>
                      <a:rPr kumimoji="1" lang="en-US" altLang="ja-JP" sz="2200" b="1" i="1" dirty="0" smtClean="0">
                        <a:latin typeface="Cambria Math" panose="02040503050406030204" pitchFamily="18" charset="0"/>
                        <a:cs typeface="Arial" panose="020B0604020202020204" pitchFamily="34" charset="0"/>
                      </a:rPr>
                      <m:t>𝑴</m:t>
                    </m:r>
                  </m:oMath>
                </a14:m>
                <a:r>
                  <a:rPr kumimoji="1" lang="ja-JP" altLang="en-US" sz="2200" b="1">
                    <a:latin typeface="+mn-ea"/>
                    <a:cs typeface="Arial" panose="020B0604020202020204" pitchFamily="34" charset="0"/>
                  </a:rPr>
                  <a:t>次元の入力値</a:t>
                </a:r>
                <a14:m>
                  <m:oMath xmlns:m="http://schemas.openxmlformats.org/officeDocument/2006/math">
                    <m:sSub>
                      <m:sSubPr>
                        <m:ctrlPr>
                          <a:rPr kumimoji="1" lang="en-US" altLang="ja-JP" sz="2200" b="1" i="1" dirty="0" smtClean="0">
                            <a:latin typeface="Cambria Math" panose="02040503050406030204" pitchFamily="18" charset="0"/>
                            <a:cs typeface="Arial" panose="020B0604020202020204" pitchFamily="34" charset="0"/>
                          </a:rPr>
                        </m:ctrlPr>
                      </m:sSubPr>
                      <m:e>
                        <m:r>
                          <a:rPr kumimoji="1" lang="en-US" altLang="ja-JP" sz="2200" b="1" i="1" dirty="0" smtClean="0">
                            <a:latin typeface="Cambria Math" panose="02040503050406030204" pitchFamily="18" charset="0"/>
                            <a:cs typeface="Arial" panose="020B0604020202020204" pitchFamily="34" charset="0"/>
                          </a:rPr>
                          <m:t>𝒙</m:t>
                        </m:r>
                      </m:e>
                      <m:sub>
                        <m:r>
                          <a:rPr kumimoji="1" lang="en-US" altLang="ja-JP" sz="2200" b="1" i="1" dirty="0" smtClean="0">
                            <a:latin typeface="Cambria Math" panose="02040503050406030204" pitchFamily="18" charset="0"/>
                            <a:cs typeface="Arial" panose="020B0604020202020204" pitchFamily="34" charset="0"/>
                          </a:rPr>
                          <m:t>𝒏</m:t>
                        </m:r>
                      </m:sub>
                    </m:sSub>
                  </m:oMath>
                </a14:m>
                <a:r>
                  <a:rPr kumimoji="1" lang="en-US" altLang="ja-JP" sz="2200" b="1" dirty="0">
                    <a:latin typeface="+mn-ea"/>
                    <a:cs typeface="Arial" panose="020B0604020202020204" pitchFamily="34" charset="0"/>
                  </a:rPr>
                  <a:t>, </a:t>
                </a:r>
                <a:r>
                  <a:rPr kumimoji="1" lang="ja-JP" altLang="en-US" sz="2200" b="1">
                    <a:latin typeface="+mn-ea"/>
                    <a:cs typeface="Arial" panose="020B0604020202020204" pitchFamily="34" charset="0"/>
                  </a:rPr>
                  <a:t>パラメータ</a:t>
                </a:r>
                <a14:m>
                  <m:oMath xmlns:m="http://schemas.openxmlformats.org/officeDocument/2006/math">
                    <m:r>
                      <a:rPr kumimoji="1" lang="ja-JP" altLang="en-US" sz="2200" b="1" i="1" smtClean="0">
                        <a:latin typeface="Cambria Math" panose="02040503050406030204" pitchFamily="18" charset="0"/>
                        <a:cs typeface="Arial" panose="020B0604020202020204" pitchFamily="34" charset="0"/>
                      </a:rPr>
                      <m:t>𝝎</m:t>
                    </m:r>
                  </m:oMath>
                </a14:m>
                <a:r>
                  <a:rPr kumimoji="1" lang="ja-JP" altLang="en-US" sz="2200" b="1" dirty="0">
                    <a:latin typeface="+mn-ea"/>
                    <a:cs typeface="Arial" panose="020B0604020202020204" pitchFamily="34" charset="0"/>
                  </a:rPr>
                  <a:t>から、</a:t>
                </a:r>
                <a:r>
                  <a:rPr kumimoji="1" lang="en-US" altLang="ja-JP" sz="2200" b="1" dirty="0">
                    <a:cs typeface="Arial" panose="020B0604020202020204" pitchFamily="34" charset="0"/>
                  </a:rPr>
                  <a:t> </a:t>
                </a:r>
                <a14:m>
                  <m:oMath xmlns:m="http://schemas.openxmlformats.org/officeDocument/2006/math">
                    <m:sSub>
                      <m:sSubPr>
                        <m:ctrlPr>
                          <a:rPr kumimoji="1" lang="en-US" altLang="ja-JP" sz="2200" b="1" i="1" dirty="0">
                            <a:latin typeface="Cambria Math" panose="02040503050406030204" pitchFamily="18" charset="0"/>
                            <a:cs typeface="Arial" panose="020B0604020202020204" pitchFamily="34" charset="0"/>
                          </a:rPr>
                        </m:ctrlPr>
                      </m:sSubPr>
                      <m:e>
                        <m:r>
                          <a:rPr kumimoji="1" lang="en-US" altLang="ja-JP" sz="2200" b="1" i="1" dirty="0">
                            <a:latin typeface="Cambria Math" panose="02040503050406030204" pitchFamily="18" charset="0"/>
                            <a:ea typeface="Cambria Math" panose="02040503050406030204" pitchFamily="18" charset="0"/>
                            <a:cs typeface="Arial" panose="020B0604020202020204" pitchFamily="34" charset="0"/>
                          </a:rPr>
                          <m:t>𝝁</m:t>
                        </m:r>
                      </m:e>
                      <m:sub>
                        <m:r>
                          <a:rPr kumimoji="1" lang="en-US" altLang="ja-JP" sz="2200" b="1" i="1" dirty="0">
                            <a:latin typeface="Cambria Math" panose="02040503050406030204" pitchFamily="18" charset="0"/>
                            <a:cs typeface="Arial" panose="020B0604020202020204" pitchFamily="34" charset="0"/>
                          </a:rPr>
                          <m:t>𝒏</m:t>
                        </m:r>
                      </m:sub>
                    </m:sSub>
                  </m:oMath>
                </a14:m>
                <a:r>
                  <a:rPr kumimoji="1" lang="ja-JP" altLang="en-US" sz="2200" b="1" dirty="0">
                    <a:latin typeface="+mn-ea"/>
                    <a:cs typeface="Arial" panose="020B0604020202020204" pitchFamily="34" charset="0"/>
                  </a:rPr>
                  <a:t>を</a:t>
                </a:r>
                <a:r>
                  <a:rPr kumimoji="1" lang="ja-JP" altLang="en-US" sz="2200" b="1">
                    <a:latin typeface="+mn-ea"/>
                    <a:cs typeface="Arial" panose="020B0604020202020204" pitchFamily="34" charset="0"/>
                  </a:rPr>
                  <a:t>表現するモデル</a:t>
                </a:r>
                <a:br>
                  <a:rPr kumimoji="1" lang="en-US" altLang="ja-JP" sz="2200" b="1" dirty="0">
                    <a:latin typeface="+mn-ea"/>
                    <a:cs typeface="Arial" panose="020B0604020202020204" pitchFamily="34" charset="0"/>
                  </a:rPr>
                </a:br>
                <a14:m>
                  <m:oMath xmlns:m="http://schemas.openxmlformats.org/officeDocument/2006/math">
                    <m:sSub>
                      <m:sSubPr>
                        <m:ctrlPr>
                          <a:rPr kumimoji="1" lang="en-US" altLang="ja-JP" sz="2200" b="1" i="1" smtClean="0">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ja-JP" sz="2200" b="1" i="1" smtClean="0">
                            <a:latin typeface="Cambria Math" panose="02040503050406030204" pitchFamily="18" charset="0"/>
                            <a:ea typeface="Cambria Math" panose="02040503050406030204" pitchFamily="18" charset="0"/>
                            <a:cs typeface="Arial" panose="020B0604020202020204" pitchFamily="34" charset="0"/>
                          </a:rPr>
                          <m:t>𝝁</m:t>
                        </m:r>
                      </m:e>
                      <m:sub>
                        <m:r>
                          <a:rPr kumimoji="1" lang="en-US" altLang="ja-JP" sz="2200" b="1" i="1" smtClean="0">
                            <a:latin typeface="Cambria Math" panose="02040503050406030204" pitchFamily="18" charset="0"/>
                            <a:ea typeface="Cambria Math" panose="02040503050406030204" pitchFamily="18" charset="0"/>
                            <a:cs typeface="Arial" panose="020B0604020202020204" pitchFamily="34" charset="0"/>
                          </a:rPr>
                          <m:t>𝒏</m:t>
                        </m:r>
                      </m:sub>
                    </m:sSub>
                    <m:r>
                      <a:rPr kumimoji="1" lang="en-US" altLang="ja-JP" sz="2200" b="1" i="1" smtClean="0">
                        <a:latin typeface="Cambria Math" panose="02040503050406030204" pitchFamily="18" charset="0"/>
                        <a:ea typeface="Cambria Math" panose="02040503050406030204" pitchFamily="18" charset="0"/>
                        <a:cs typeface="Arial" panose="020B0604020202020204" pitchFamily="34" charset="0"/>
                      </a:rPr>
                      <m:t>=</m:t>
                    </m:r>
                    <m:r>
                      <a:rPr kumimoji="1" lang="en-US" altLang="ja-JP" sz="2200" b="1" i="1" smtClean="0">
                        <a:latin typeface="Cambria Math" panose="02040503050406030204" pitchFamily="18" charset="0"/>
                        <a:ea typeface="Cambria Math" panose="02040503050406030204" pitchFamily="18" charset="0"/>
                        <a:cs typeface="Arial" panose="020B0604020202020204" pitchFamily="34" charset="0"/>
                      </a:rPr>
                      <m:t>𝒇</m:t>
                    </m:r>
                    <m:d>
                      <m:dPr>
                        <m:ctrlPr>
                          <a:rPr kumimoji="1" lang="en-US" altLang="ja-JP" sz="2200" b="1" i="1" smtClean="0">
                            <a:latin typeface="Cambria Math" panose="02040503050406030204" pitchFamily="18" charset="0"/>
                            <a:ea typeface="Cambria Math" panose="02040503050406030204" pitchFamily="18" charset="0"/>
                            <a:cs typeface="Arial" panose="020B0604020202020204" pitchFamily="34" charset="0"/>
                          </a:rPr>
                        </m:ctrlPr>
                      </m:dPr>
                      <m:e>
                        <m:sSup>
                          <m:sSupPr>
                            <m:ctrlPr>
                              <a:rPr kumimoji="1" lang="en-US" altLang="ja-JP" sz="2200" b="1" i="1" smtClean="0">
                                <a:latin typeface="Cambria Math" panose="02040503050406030204" pitchFamily="18" charset="0"/>
                                <a:ea typeface="Cambria Math" panose="02040503050406030204" pitchFamily="18" charset="0"/>
                                <a:cs typeface="Arial" panose="020B0604020202020204" pitchFamily="34" charset="0"/>
                              </a:rPr>
                            </m:ctrlPr>
                          </m:sSupPr>
                          <m:e>
                            <m:r>
                              <a:rPr kumimoji="1" lang="en-US" altLang="ja-JP" sz="2200" b="1" i="1" smtClean="0">
                                <a:latin typeface="Cambria Math" panose="02040503050406030204" pitchFamily="18" charset="0"/>
                                <a:ea typeface="Cambria Math" panose="02040503050406030204" pitchFamily="18" charset="0"/>
                                <a:cs typeface="Arial" panose="020B0604020202020204" pitchFamily="34" charset="0"/>
                              </a:rPr>
                              <m:t>𝒘</m:t>
                            </m:r>
                          </m:e>
                          <m:sup>
                            <m:r>
                              <a:rPr kumimoji="1" lang="en-US" altLang="ja-JP" sz="2200" b="1" i="1" smtClean="0">
                                <a:latin typeface="Cambria Math" panose="02040503050406030204" pitchFamily="18" charset="0"/>
                                <a:ea typeface="Cambria Math" panose="02040503050406030204" pitchFamily="18" charset="0"/>
                                <a:cs typeface="Arial" panose="020B0604020202020204" pitchFamily="34" charset="0"/>
                              </a:rPr>
                              <m:t>𝑻</m:t>
                            </m:r>
                          </m:sup>
                        </m:sSup>
                        <m:sSub>
                          <m:sSubPr>
                            <m:ctrlPr>
                              <a:rPr kumimoji="1" lang="en-US" altLang="ja-JP" sz="2200" b="1" i="1" smtClean="0">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ja-JP" sz="2200" b="1" i="1" smtClean="0">
                                <a:latin typeface="Cambria Math" panose="02040503050406030204" pitchFamily="18" charset="0"/>
                                <a:ea typeface="Cambria Math" panose="02040503050406030204" pitchFamily="18" charset="0"/>
                                <a:cs typeface="Arial" panose="020B0604020202020204" pitchFamily="34" charset="0"/>
                              </a:rPr>
                              <m:t>𝒙</m:t>
                            </m:r>
                          </m:e>
                          <m:sub>
                            <m:r>
                              <a:rPr kumimoji="1" lang="en-US" altLang="ja-JP" sz="2200" b="1" i="1" smtClean="0">
                                <a:latin typeface="Cambria Math" panose="02040503050406030204" pitchFamily="18" charset="0"/>
                                <a:ea typeface="Cambria Math" panose="02040503050406030204" pitchFamily="18" charset="0"/>
                                <a:cs typeface="Arial" panose="020B0604020202020204" pitchFamily="34" charset="0"/>
                              </a:rPr>
                              <m:t>𝒏</m:t>
                            </m:r>
                          </m:sub>
                        </m:sSub>
                      </m:e>
                    </m:d>
                    <m:r>
                      <a:rPr kumimoji="1" lang="en-US" altLang="ja-JP" sz="2200" b="1" i="1" smtClean="0">
                        <a:latin typeface="Cambria Math" panose="02040503050406030204" pitchFamily="18" charset="0"/>
                        <a:ea typeface="Cambria Math" panose="02040503050406030204" pitchFamily="18" charset="0"/>
                        <a:cs typeface="Arial" panose="020B0604020202020204" pitchFamily="34" charset="0"/>
                      </a:rPr>
                      <m:t> (</m:t>
                    </m:r>
                    <m:r>
                      <a:rPr kumimoji="1" lang="en-US" altLang="ja-JP" sz="2200" b="1" i="1" smtClean="0">
                        <a:latin typeface="Cambria Math" panose="02040503050406030204" pitchFamily="18" charset="0"/>
                        <a:ea typeface="Cambria Math" panose="02040503050406030204" pitchFamily="18" charset="0"/>
                        <a:cs typeface="Arial" panose="020B0604020202020204" pitchFamily="34" charset="0"/>
                      </a:rPr>
                      <m:t>𝟏</m:t>
                    </m:r>
                    <m:r>
                      <a:rPr kumimoji="1" lang="en-US" altLang="ja-JP" sz="2200" b="1" i="1" smtClean="0">
                        <a:latin typeface="Cambria Math" panose="02040503050406030204" pitchFamily="18" charset="0"/>
                        <a:ea typeface="Cambria Math" panose="02040503050406030204" pitchFamily="18" charset="0"/>
                        <a:cs typeface="Arial" panose="020B0604020202020204" pitchFamily="34" charset="0"/>
                      </a:rPr>
                      <m:t>.</m:t>
                    </m:r>
                    <m:r>
                      <a:rPr kumimoji="1" lang="en-US" altLang="ja-JP" sz="2200" b="1" i="1" smtClean="0">
                        <a:latin typeface="Cambria Math" panose="02040503050406030204" pitchFamily="18" charset="0"/>
                        <a:ea typeface="Cambria Math" panose="02040503050406030204" pitchFamily="18" charset="0"/>
                        <a:cs typeface="Arial" panose="020B0604020202020204" pitchFamily="34" charset="0"/>
                      </a:rPr>
                      <m:t>𝟑</m:t>
                    </m:r>
                    <m:r>
                      <a:rPr kumimoji="1" lang="en-US" altLang="ja-JP" sz="2200" b="1" i="1" smtClean="0">
                        <a:latin typeface="Cambria Math" panose="02040503050406030204" pitchFamily="18" charset="0"/>
                        <a:ea typeface="Cambria Math" panose="02040503050406030204" pitchFamily="18" charset="0"/>
                        <a:cs typeface="Arial" panose="020B0604020202020204" pitchFamily="34" charset="0"/>
                      </a:rPr>
                      <m:t>)</m:t>
                    </m:r>
                  </m:oMath>
                </a14:m>
                <a:endParaRPr kumimoji="1" lang="en-US" altLang="ja-JP" sz="2200" b="1" dirty="0">
                  <a:latin typeface="+mn-ea"/>
                  <a:cs typeface="Arial" panose="020B0604020202020204" pitchFamily="34" charset="0"/>
                </a:endParaRPr>
              </a:p>
              <a:p>
                <a:pPr marL="342900" indent="-342900">
                  <a:buFont typeface="Arial" panose="020B0604020202020204" pitchFamily="34" charset="0"/>
                  <a:buChar char="•"/>
                </a:pPr>
                <a:endParaRPr kumimoji="1" lang="en-US" altLang="ja-JP" sz="2200" b="1" dirty="0">
                  <a:latin typeface="+mn-ea"/>
                  <a:cs typeface="Arial" panose="020B0604020202020204" pitchFamily="34" charset="0"/>
                </a:endParaRPr>
              </a:p>
              <a:p>
                <a:pPr marL="342900" indent="-342900">
                  <a:buFont typeface="Arial" panose="020B0604020202020204" pitchFamily="34" charset="0"/>
                  <a:buChar char="•"/>
                </a:pPr>
                <a:r>
                  <a:rPr kumimoji="1" lang="ja-JP" altLang="en-US" sz="2200" b="1">
                    <a:latin typeface="+mn-ea"/>
                    <a:cs typeface="Arial" panose="020B0604020202020204" pitchFamily="34" charset="0"/>
                  </a:rPr>
                  <a:t>関数</a:t>
                </a:r>
                <a14:m>
                  <m:oMath xmlns:m="http://schemas.openxmlformats.org/officeDocument/2006/math">
                    <m:r>
                      <a:rPr kumimoji="1" lang="en-US" altLang="ja-JP" sz="2200" b="1" i="1" dirty="0" smtClean="0">
                        <a:latin typeface="Cambria Math" panose="02040503050406030204" pitchFamily="18" charset="0"/>
                        <a:cs typeface="Arial" panose="020B0604020202020204" pitchFamily="34" charset="0"/>
                      </a:rPr>
                      <m:t>𝒇</m:t>
                    </m:r>
                  </m:oMath>
                </a14:m>
                <a:r>
                  <a:rPr kumimoji="1" lang="ja-JP" altLang="en-US" sz="2200" b="1">
                    <a:latin typeface="+mn-ea"/>
                    <a:cs typeface="Arial" panose="020B0604020202020204" pitchFamily="34" charset="0"/>
                  </a:rPr>
                  <a:t>にはシグモイド関数（</a:t>
                </a:r>
                <a:r>
                  <a:rPr kumimoji="1" lang="en-US" altLang="ja-JP" sz="2200" b="1" dirty="0">
                    <a:latin typeface="Arial" panose="020B0604020202020204" pitchFamily="34" charset="0"/>
                    <a:cs typeface="Arial" panose="020B0604020202020204" pitchFamily="34" charset="0"/>
                  </a:rPr>
                  <a:t>Sigmoid function</a:t>
                </a:r>
                <a:r>
                  <a:rPr kumimoji="1" lang="ja-JP" altLang="en-US" sz="2200" b="1">
                    <a:latin typeface="+mn-ea"/>
                    <a:cs typeface="Arial" panose="020B0604020202020204" pitchFamily="34" charset="0"/>
                  </a:rPr>
                  <a:t>）がよく用いられる</a:t>
                </a:r>
                <a:br>
                  <a:rPr kumimoji="1" lang="en-US" altLang="ja-JP" sz="2200" b="1" dirty="0">
                    <a:latin typeface="+mn-ea"/>
                    <a:cs typeface="Arial" panose="020B0604020202020204" pitchFamily="34" charset="0"/>
                  </a:rPr>
                </a:br>
                <a14:m>
                  <m:oMath xmlns:m="http://schemas.openxmlformats.org/officeDocument/2006/math">
                    <m:r>
                      <a:rPr kumimoji="1" lang="en-US" altLang="ja-JP" sz="2200" b="0" i="1" smtClean="0">
                        <a:latin typeface="Cambria Math" panose="02040503050406030204" pitchFamily="18" charset="0"/>
                        <a:cs typeface="Arial" panose="020B0604020202020204" pitchFamily="34" charset="0"/>
                      </a:rPr>
                      <m:t>𝑓</m:t>
                    </m:r>
                    <m:d>
                      <m:dPr>
                        <m:ctrlPr>
                          <a:rPr kumimoji="1" lang="en-US" altLang="ja-JP" sz="2200" i="1" smtClean="0">
                            <a:latin typeface="Cambria Math" panose="02040503050406030204" pitchFamily="18" charset="0"/>
                            <a:cs typeface="Arial" panose="020B0604020202020204" pitchFamily="34" charset="0"/>
                          </a:rPr>
                        </m:ctrlPr>
                      </m:dPr>
                      <m:e>
                        <m:r>
                          <a:rPr kumimoji="1" lang="en-US" altLang="ja-JP" sz="2200" b="0" i="1" smtClean="0">
                            <a:latin typeface="Cambria Math" panose="02040503050406030204" pitchFamily="18" charset="0"/>
                            <a:cs typeface="Arial" panose="020B0604020202020204" pitchFamily="34" charset="0"/>
                          </a:rPr>
                          <m:t>𝑎</m:t>
                        </m:r>
                      </m:e>
                    </m:d>
                    <m:r>
                      <a:rPr kumimoji="1" lang="en-US" altLang="ja-JP" sz="2200" b="0" i="1" smtClean="0">
                        <a:latin typeface="Cambria Math" panose="02040503050406030204" pitchFamily="18" charset="0"/>
                        <a:cs typeface="Arial" panose="020B0604020202020204" pitchFamily="34" charset="0"/>
                      </a:rPr>
                      <m:t>=</m:t>
                    </m:r>
                    <m:r>
                      <m:rPr>
                        <m:sty m:val="p"/>
                      </m:rPr>
                      <a:rPr kumimoji="1" lang="en-US" altLang="ja-JP" sz="2200" b="0" i="0" smtClean="0">
                        <a:latin typeface="Cambria Math" panose="02040503050406030204" pitchFamily="18" charset="0"/>
                        <a:cs typeface="Arial" panose="020B0604020202020204" pitchFamily="34" charset="0"/>
                      </a:rPr>
                      <m:t>Sig</m:t>
                    </m:r>
                    <m:d>
                      <m:dPr>
                        <m:ctrlPr>
                          <a:rPr kumimoji="1" lang="en-US" altLang="ja-JP" sz="2200" i="1" smtClean="0">
                            <a:latin typeface="Cambria Math" panose="02040503050406030204" pitchFamily="18" charset="0"/>
                            <a:cs typeface="Arial" panose="020B0604020202020204" pitchFamily="34" charset="0"/>
                          </a:rPr>
                        </m:ctrlPr>
                      </m:dPr>
                      <m:e>
                        <m:r>
                          <a:rPr kumimoji="1" lang="en-US" altLang="ja-JP" sz="2200" b="0" i="1" smtClean="0">
                            <a:latin typeface="Cambria Math" panose="02040503050406030204" pitchFamily="18" charset="0"/>
                            <a:cs typeface="Arial" panose="020B0604020202020204" pitchFamily="34" charset="0"/>
                          </a:rPr>
                          <m:t>𝑎</m:t>
                        </m:r>
                      </m:e>
                    </m:d>
                    <m:r>
                      <a:rPr kumimoji="1" lang="en-US" altLang="ja-JP" sz="2200" b="0" i="1" smtClean="0">
                        <a:latin typeface="Cambria Math" panose="02040503050406030204" pitchFamily="18" charset="0"/>
                        <a:cs typeface="Arial" panose="020B0604020202020204" pitchFamily="34" charset="0"/>
                      </a:rPr>
                      <m:t>=</m:t>
                    </m:r>
                    <m:f>
                      <m:fPr>
                        <m:ctrlPr>
                          <a:rPr kumimoji="1" lang="en-US" altLang="ja-JP" sz="2200" i="1" smtClean="0">
                            <a:latin typeface="Cambria Math" panose="02040503050406030204" pitchFamily="18" charset="0"/>
                            <a:cs typeface="Arial" panose="020B0604020202020204" pitchFamily="34" charset="0"/>
                          </a:rPr>
                        </m:ctrlPr>
                      </m:fPr>
                      <m:num>
                        <m:r>
                          <a:rPr kumimoji="1" lang="en-US" altLang="ja-JP" sz="2200" b="0" i="1" smtClean="0">
                            <a:latin typeface="Cambria Math" panose="02040503050406030204" pitchFamily="18" charset="0"/>
                            <a:cs typeface="Arial" panose="020B0604020202020204" pitchFamily="34" charset="0"/>
                          </a:rPr>
                          <m:t>1</m:t>
                        </m:r>
                      </m:num>
                      <m:den>
                        <m:r>
                          <a:rPr kumimoji="1" lang="en-US" altLang="ja-JP" sz="2200" b="0" i="1" smtClean="0">
                            <a:latin typeface="Cambria Math" panose="02040503050406030204" pitchFamily="18" charset="0"/>
                            <a:cs typeface="Arial" panose="020B0604020202020204" pitchFamily="34" charset="0"/>
                          </a:rPr>
                          <m:t>1+</m:t>
                        </m:r>
                        <m:sSup>
                          <m:sSupPr>
                            <m:ctrlPr>
                              <a:rPr kumimoji="1" lang="en-US" altLang="ja-JP" sz="2200" i="1" smtClean="0">
                                <a:latin typeface="Cambria Math" panose="02040503050406030204" pitchFamily="18" charset="0"/>
                                <a:cs typeface="Arial" panose="020B0604020202020204" pitchFamily="34" charset="0"/>
                              </a:rPr>
                            </m:ctrlPr>
                          </m:sSupPr>
                          <m:e>
                            <m:r>
                              <a:rPr kumimoji="1" lang="en-US" altLang="ja-JP" sz="2200" b="0" i="1" smtClean="0">
                                <a:latin typeface="Cambria Math" panose="02040503050406030204" pitchFamily="18" charset="0"/>
                                <a:cs typeface="Arial" panose="020B0604020202020204" pitchFamily="34" charset="0"/>
                              </a:rPr>
                              <m:t>𝑒</m:t>
                            </m:r>
                          </m:e>
                          <m:sup>
                            <m:r>
                              <a:rPr kumimoji="1" lang="en-US" altLang="ja-JP" sz="2200" b="0" i="1" smtClean="0">
                                <a:latin typeface="Cambria Math" panose="02040503050406030204" pitchFamily="18" charset="0"/>
                                <a:cs typeface="Arial" panose="020B0604020202020204" pitchFamily="34" charset="0"/>
                              </a:rPr>
                              <m:t>−</m:t>
                            </m:r>
                            <m:r>
                              <a:rPr kumimoji="1" lang="en-US" altLang="ja-JP" sz="2200" b="0" i="1" smtClean="0">
                                <a:latin typeface="Cambria Math" panose="02040503050406030204" pitchFamily="18" charset="0"/>
                                <a:cs typeface="Arial" panose="020B0604020202020204" pitchFamily="34" charset="0"/>
                              </a:rPr>
                              <m:t>𝑎</m:t>
                            </m:r>
                          </m:sup>
                        </m:sSup>
                      </m:den>
                    </m:f>
                    <m:r>
                      <a:rPr kumimoji="1" lang="en-US" altLang="ja-JP" sz="2200" b="1" i="1" smtClean="0">
                        <a:latin typeface="Cambria Math" panose="02040503050406030204" pitchFamily="18" charset="0"/>
                        <a:cs typeface="Arial" panose="020B0604020202020204" pitchFamily="34" charset="0"/>
                      </a:rPr>
                      <m:t>  (</m:t>
                    </m:r>
                    <m:r>
                      <a:rPr kumimoji="1" lang="en-US" altLang="ja-JP" sz="2200" b="0" i="1" smtClean="0">
                        <a:latin typeface="Cambria Math" panose="02040503050406030204" pitchFamily="18" charset="0"/>
                        <a:cs typeface="Arial" panose="020B0604020202020204" pitchFamily="34" charset="0"/>
                      </a:rPr>
                      <m:t>1.4</m:t>
                    </m:r>
                    <m:r>
                      <a:rPr kumimoji="1" lang="en-US" altLang="ja-JP" sz="2200" b="1" i="1" smtClean="0">
                        <a:latin typeface="Cambria Math" panose="02040503050406030204" pitchFamily="18" charset="0"/>
                        <a:cs typeface="Arial" panose="020B0604020202020204" pitchFamily="34" charset="0"/>
                      </a:rPr>
                      <m:t>)</m:t>
                    </m:r>
                  </m:oMath>
                </a14:m>
                <a:endParaRPr kumimoji="1" lang="en-US" altLang="ja-JP" sz="2200" b="1" dirty="0">
                  <a:latin typeface="+mn-ea"/>
                  <a:cs typeface="Arial" panose="020B0604020202020204" pitchFamily="34" charset="0"/>
                </a:endParaRPr>
              </a:p>
            </p:txBody>
          </p:sp>
        </mc:Choice>
        <mc:Fallback>
          <p:sp>
            <p:nvSpPr>
              <p:cNvPr id="2" name="テキスト ボックス 1">
                <a:extLst>
                  <a:ext uri="{FF2B5EF4-FFF2-40B4-BE49-F238E27FC236}">
                    <a16:creationId xmlns:a16="http://schemas.microsoft.com/office/drawing/2014/main" id="{49A8BAA1-F378-9457-48A4-F46DF2474DCA}"/>
                  </a:ext>
                </a:extLst>
              </p:cNvPr>
              <p:cNvSpPr txBox="1">
                <a:spLocks noRot="1" noChangeAspect="1" noMove="1" noResize="1" noEditPoints="1" noAdjustHandles="1" noChangeArrowheads="1" noChangeShapeType="1" noTextEdit="1"/>
              </p:cNvSpPr>
              <p:nvPr/>
            </p:nvSpPr>
            <p:spPr>
              <a:xfrm>
                <a:off x="0" y="1327431"/>
                <a:ext cx="8943278" cy="3486083"/>
              </a:xfrm>
              <a:prstGeom prst="rect">
                <a:avLst/>
              </a:prstGeom>
              <a:blipFill>
                <a:blip r:embed="rId3"/>
                <a:stretch>
                  <a:fillRect l="-851" t="-1087" b="-362"/>
                </a:stretch>
              </a:blipFill>
            </p:spPr>
            <p:txBody>
              <a:bodyPr/>
              <a:lstStyle/>
              <a:p>
                <a:r>
                  <a:rPr lang="ja-JP" altLang="en-US">
                    <a:noFill/>
                  </a:rPr>
                  <a:t> </a:t>
                </a:r>
              </a:p>
            </p:txBody>
          </p:sp>
        </mc:Fallback>
      </mc:AlternateContent>
      <p:pic>
        <p:nvPicPr>
          <p:cNvPr id="5" name="図 4" descr="グラフ, 折れ線グラフ&#10;&#10;自動的に生成された説明">
            <a:extLst>
              <a:ext uri="{FF2B5EF4-FFF2-40B4-BE49-F238E27FC236}">
                <a16:creationId xmlns:a16="http://schemas.microsoft.com/office/drawing/2014/main" id="{8C8F8860-077F-EC2C-32CC-FAC86D005B14}"/>
              </a:ext>
            </a:extLst>
          </p:cNvPr>
          <p:cNvPicPr>
            <a:picLocks noChangeAspect="1"/>
          </p:cNvPicPr>
          <p:nvPr/>
        </p:nvPicPr>
        <p:blipFill>
          <a:blip r:embed="rId4"/>
          <a:stretch>
            <a:fillRect/>
          </a:stretch>
        </p:blipFill>
        <p:spPr>
          <a:xfrm>
            <a:off x="8839819" y="1732902"/>
            <a:ext cx="3342888" cy="2507166"/>
          </a:xfrm>
          <a:prstGeom prst="rect">
            <a:avLst/>
          </a:prstGeom>
        </p:spPr>
      </p:pic>
      <p:sp>
        <p:nvSpPr>
          <p:cNvPr id="6" name="テキスト ボックス 5">
            <a:extLst>
              <a:ext uri="{FF2B5EF4-FFF2-40B4-BE49-F238E27FC236}">
                <a16:creationId xmlns:a16="http://schemas.microsoft.com/office/drawing/2014/main" id="{84187277-122E-5BAF-308A-9F7F061489B0}"/>
              </a:ext>
            </a:extLst>
          </p:cNvPr>
          <p:cNvSpPr txBox="1"/>
          <p:nvPr/>
        </p:nvSpPr>
        <p:spPr>
          <a:xfrm>
            <a:off x="0" y="6538912"/>
            <a:ext cx="10281424" cy="307777"/>
          </a:xfrm>
          <a:prstGeom prst="rect">
            <a:avLst/>
          </a:prstGeom>
          <a:noFill/>
        </p:spPr>
        <p:txBody>
          <a:bodyPr wrap="square">
            <a:spAutoFit/>
          </a:bodyPr>
          <a:lstStyle/>
          <a:p>
            <a:pPr algn="just"/>
            <a:r>
              <a:rPr lang="en-US" altLang="ja-JP" sz="1400" b="1" dirty="0">
                <a:latin typeface="Arial" panose="020B0604020202020204" pitchFamily="34" charset="0"/>
                <a:cs typeface="Arial" panose="020B0604020202020204" pitchFamily="34" charset="0"/>
              </a:rPr>
              <a:t>Wikipedia, </a:t>
            </a:r>
            <a:r>
              <a:rPr lang="ja-JP" altLang="en-US" sz="1400" b="1">
                <a:latin typeface="Arial" panose="020B0604020202020204" pitchFamily="34" charset="0"/>
                <a:cs typeface="Arial" panose="020B0604020202020204" pitchFamily="34" charset="0"/>
              </a:rPr>
              <a:t>シグモイド</a:t>
            </a:r>
            <a:r>
              <a:rPr lang="en-US" altLang="ja-JP" sz="1400" b="1" dirty="0">
                <a:latin typeface="Arial" panose="020B0604020202020204" pitchFamily="34" charset="0"/>
                <a:cs typeface="Arial" panose="020B0604020202020204" pitchFamily="34" charset="0"/>
              </a:rPr>
              <a:t>, </a:t>
            </a:r>
            <a:r>
              <a:rPr lang="en-US" altLang="ja-JP" sz="1400" b="1" dirty="0">
                <a:latin typeface="Arial" panose="020B0604020202020204" pitchFamily="34" charset="0"/>
                <a:cs typeface="Arial" panose="020B0604020202020204" pitchFamily="34" charset="0"/>
                <a:hlinkClick r:id="rId5"/>
              </a:rPr>
              <a:t>https://ja.wikipedia.org/wiki/</a:t>
            </a:r>
            <a:r>
              <a:rPr lang="ja-JP" altLang="en-US" sz="1400" b="1">
                <a:latin typeface="Arial" panose="020B0604020202020204" pitchFamily="34" charset="0"/>
                <a:cs typeface="Arial" panose="020B0604020202020204" pitchFamily="34" charset="0"/>
              </a:rPr>
              <a:t>シグモイド</a:t>
            </a:r>
            <a:endParaRPr lang="en" altLang="ja-JP" sz="1400" b="1"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2730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ー 6">
            <a:extLst>
              <a:ext uri="{FF2B5EF4-FFF2-40B4-BE49-F238E27FC236}">
                <a16:creationId xmlns:a16="http://schemas.microsoft.com/office/drawing/2014/main" id="{0C9C98B4-5E41-0C1A-6F8F-D88755CF0170}"/>
              </a:ext>
            </a:extLst>
          </p:cNvPr>
          <p:cNvSpPr>
            <a:spLocks noGrp="1"/>
          </p:cNvSpPr>
          <p:nvPr>
            <p:ph type="sldNum" sz="quarter" idx="12"/>
          </p:nvPr>
        </p:nvSpPr>
        <p:spPr/>
        <p:txBody>
          <a:bodyPr/>
          <a:lstStyle/>
          <a:p>
            <a:fld id="{41EF99A5-75B0-48BA-AAC0-E731D8E9C51A}" type="slidenum">
              <a:rPr kumimoji="1" lang="ja-JP" altLang="en-US" smtClean="0">
                <a:latin typeface="Arial" panose="020B0604020202020204" pitchFamily="34" charset="0"/>
                <a:cs typeface="Arial" panose="020B0604020202020204" pitchFamily="34" charset="0"/>
              </a:rPr>
              <a:t>6</a:t>
            </a:fld>
            <a:endParaRPr kumimoji="1" lang="ja-JP" altLang="en-US">
              <a:latin typeface="Arial" panose="020B0604020202020204" pitchFamily="34" charset="0"/>
              <a:cs typeface="Arial" panose="020B0604020202020204" pitchFamily="34" charset="0"/>
            </a:endParaRPr>
          </a:p>
        </p:txBody>
      </p:sp>
      <p:sp>
        <p:nvSpPr>
          <p:cNvPr id="21" name="テキスト ボックス 20">
            <a:extLst>
              <a:ext uri="{FF2B5EF4-FFF2-40B4-BE49-F238E27FC236}">
                <a16:creationId xmlns:a16="http://schemas.microsoft.com/office/drawing/2014/main" id="{31A45726-F689-750A-F82D-B36BA45093F4}"/>
              </a:ext>
            </a:extLst>
          </p:cNvPr>
          <p:cNvSpPr txBox="1"/>
          <p:nvPr/>
        </p:nvSpPr>
        <p:spPr>
          <a:xfrm>
            <a:off x="0" y="136525"/>
            <a:ext cx="12192000" cy="584775"/>
          </a:xfrm>
          <a:prstGeom prst="rect">
            <a:avLst/>
          </a:prstGeom>
          <a:noFill/>
        </p:spPr>
        <p:txBody>
          <a:bodyPr wrap="square" rtlCol="0">
            <a:spAutoFit/>
          </a:bodyPr>
          <a:lstStyle/>
          <a:p>
            <a:pPr algn="ctr"/>
            <a:r>
              <a:rPr kumimoji="1" lang="ja-JP" altLang="en-US" sz="3200" b="1" u="sng">
                <a:latin typeface="Arial" panose="020B0604020202020204" pitchFamily="34" charset="0"/>
                <a:cs typeface="Arial" panose="020B0604020202020204" pitchFamily="34" charset="0"/>
              </a:rPr>
              <a:t>機械学習の</a:t>
            </a:r>
            <a:r>
              <a:rPr kumimoji="1" lang="en-US" altLang="ja-JP" sz="3200" b="1" u="sng" dirty="0">
                <a:latin typeface="Arial" panose="020B0604020202020204" pitchFamily="34" charset="0"/>
                <a:cs typeface="Arial" panose="020B0604020202020204" pitchFamily="34" charset="0"/>
              </a:rPr>
              <a:t>2</a:t>
            </a:r>
            <a:r>
              <a:rPr kumimoji="1" lang="ja-JP" altLang="en-US" sz="3200" b="1" u="sng">
                <a:latin typeface="Arial" panose="020B0604020202020204" pitchFamily="34" charset="0"/>
                <a:cs typeface="Arial" panose="020B0604020202020204" pitchFamily="34" charset="0"/>
              </a:rPr>
              <a:t>つのアプローチ</a:t>
            </a:r>
            <a:endParaRPr kumimoji="1" lang="en-US" altLang="ja-JP" sz="3200" b="1" u="sng" dirty="0">
              <a:latin typeface="Arial" panose="020B0604020202020204" pitchFamily="34" charset="0"/>
              <a:cs typeface="Arial" panose="020B0604020202020204" pitchFamily="34" charset="0"/>
            </a:endParaRPr>
          </a:p>
        </p:txBody>
      </p:sp>
      <p:sp>
        <p:nvSpPr>
          <p:cNvPr id="2" name="テキスト ボックス 1">
            <a:extLst>
              <a:ext uri="{FF2B5EF4-FFF2-40B4-BE49-F238E27FC236}">
                <a16:creationId xmlns:a16="http://schemas.microsoft.com/office/drawing/2014/main" id="{49A8BAA1-F378-9457-48A4-F46DF2474DCA}"/>
              </a:ext>
            </a:extLst>
          </p:cNvPr>
          <p:cNvSpPr txBox="1"/>
          <p:nvPr/>
        </p:nvSpPr>
        <p:spPr>
          <a:xfrm>
            <a:off x="586454" y="787865"/>
            <a:ext cx="11019091" cy="5509200"/>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200" b="1">
                <a:solidFill>
                  <a:srgbClr val="FF0000"/>
                </a:solidFill>
                <a:latin typeface="Arial" panose="020B0604020202020204" pitchFamily="34" charset="0"/>
                <a:cs typeface="Arial" panose="020B0604020202020204" pitchFamily="34" charset="0"/>
              </a:rPr>
              <a:t>ツールボックスとしての機械学習</a:t>
            </a:r>
            <a:br>
              <a:rPr kumimoji="1" lang="en-US" altLang="ja-JP" sz="2200" b="1" dirty="0">
                <a:solidFill>
                  <a:srgbClr val="FF0000"/>
                </a:solidFill>
                <a:latin typeface="Arial" panose="020B0604020202020204" pitchFamily="34" charset="0"/>
                <a:cs typeface="Arial" panose="020B0604020202020204" pitchFamily="34" charset="0"/>
              </a:rPr>
            </a:br>
            <a:r>
              <a:rPr kumimoji="1" lang="ja-JP" altLang="en-US" sz="2200" b="1">
                <a:latin typeface="Arial" panose="020B0604020202020204" pitchFamily="34" charset="0"/>
                <a:cs typeface="Arial" panose="020B0604020202020204" pitchFamily="34" charset="0"/>
              </a:rPr>
              <a:t>　既存の様々な予測アルゴリズムに対してデータを与え、その中から何らかの基準に従って性能の良いアルゴリズムを選ぶことによって最終的な予測や判断</a:t>
            </a:r>
            <a:br>
              <a:rPr kumimoji="1" lang="en-US" altLang="ja-JP" sz="2200" b="1" dirty="0">
                <a:latin typeface="Arial" panose="020B0604020202020204" pitchFamily="34" charset="0"/>
                <a:cs typeface="Arial" panose="020B0604020202020204" pitchFamily="34" charset="0"/>
              </a:rPr>
            </a:br>
            <a:r>
              <a:rPr kumimoji="1" lang="ja-JP" altLang="en-US" sz="2200" b="1">
                <a:latin typeface="Arial" panose="020B0604020202020204" pitchFamily="34" charset="0"/>
                <a:cs typeface="Arial" panose="020B0604020202020204" pitchFamily="34" charset="0"/>
              </a:rPr>
              <a:t>▶︎高度な数学的知識がなくても、多少のプログラミング知識で利用可能</a:t>
            </a:r>
            <a:br>
              <a:rPr kumimoji="1" lang="en-US" altLang="ja-JP" sz="2200" b="1" dirty="0">
                <a:latin typeface="Arial" panose="020B0604020202020204" pitchFamily="34" charset="0"/>
                <a:cs typeface="Arial" panose="020B0604020202020204" pitchFamily="34" charset="0"/>
              </a:rPr>
            </a:br>
            <a:br>
              <a:rPr kumimoji="1" lang="en-US" altLang="ja-JP" sz="2200" b="1" dirty="0">
                <a:latin typeface="Arial" panose="020B0604020202020204" pitchFamily="34" charset="0"/>
                <a:cs typeface="Arial" panose="020B0604020202020204" pitchFamily="34" charset="0"/>
              </a:rPr>
            </a:br>
            <a:r>
              <a:rPr kumimoji="1" lang="ja-JP" altLang="en-US" sz="2200" b="1">
                <a:latin typeface="Arial" panose="020B0604020202020204" pitchFamily="34" charset="0"/>
                <a:cs typeface="Arial" panose="020B0604020202020204" pitchFamily="34" charset="0"/>
              </a:rPr>
              <a:t>例</a:t>
            </a:r>
            <a:r>
              <a:rPr kumimoji="1" lang="en-US" altLang="ja-JP" sz="2200" b="1" dirty="0">
                <a:latin typeface="Arial" panose="020B0604020202020204" pitchFamily="34" charset="0"/>
                <a:cs typeface="Arial" panose="020B0604020202020204" pitchFamily="34" charset="0"/>
              </a:rPr>
              <a:t> : </a:t>
            </a:r>
            <a:r>
              <a:rPr kumimoji="1" lang="ja-JP" altLang="en-US" sz="2200" b="1">
                <a:latin typeface="Arial" panose="020B0604020202020204" pitchFamily="34" charset="0"/>
                <a:cs typeface="Arial" panose="020B0604020202020204" pitchFamily="34" charset="0"/>
              </a:rPr>
              <a:t>最近傍法、サポートベクターマシン、ブースティングなど</a:t>
            </a:r>
            <a:r>
              <a:rPr kumimoji="1" lang="en-US" altLang="ja-JP" sz="2200" b="1" dirty="0">
                <a:latin typeface="Arial" panose="020B0604020202020204" pitchFamily="34" charset="0"/>
                <a:cs typeface="Arial" panose="020B0604020202020204" pitchFamily="34" charset="0"/>
              </a:rPr>
              <a:t>…</a:t>
            </a:r>
            <a:br>
              <a:rPr kumimoji="1" lang="en-US" altLang="ja-JP" sz="2200" b="1" dirty="0">
                <a:latin typeface="Arial" panose="020B0604020202020204" pitchFamily="34" charset="0"/>
                <a:cs typeface="Arial" panose="020B0604020202020204" pitchFamily="34" charset="0"/>
              </a:rPr>
            </a:br>
            <a:r>
              <a:rPr kumimoji="1" lang="ja-JP" altLang="en-US" sz="2200" b="1">
                <a:latin typeface="Arial" panose="020B0604020202020204" pitchFamily="34" charset="0"/>
                <a:cs typeface="Arial" panose="020B0604020202020204" pitchFamily="34" charset="0"/>
              </a:rPr>
              <a:t>▶︎入力データと出力データ（正解ラベル）のペアを訓練データとして予測のため</a:t>
            </a:r>
            <a:br>
              <a:rPr kumimoji="1" lang="en-US" altLang="ja-JP" sz="2200" b="1" dirty="0">
                <a:latin typeface="Arial" panose="020B0604020202020204" pitchFamily="34" charset="0"/>
                <a:cs typeface="Arial" panose="020B0604020202020204" pitchFamily="34" charset="0"/>
              </a:rPr>
            </a:br>
            <a:r>
              <a:rPr kumimoji="1" lang="ja-JP" altLang="en-US" sz="2200" b="1">
                <a:latin typeface="Arial" panose="020B0604020202020204" pitchFamily="34" charset="0"/>
                <a:cs typeface="Arial" panose="020B0604020202020204" pitchFamily="34" charset="0"/>
              </a:rPr>
              <a:t>　の関数を学習するので</a:t>
            </a:r>
            <a:r>
              <a:rPr kumimoji="1" lang="en-US" altLang="ja-JP" sz="2200" b="1" dirty="0">
                <a:latin typeface="Arial" panose="020B0604020202020204" pitchFamily="34" charset="0"/>
                <a:cs typeface="Arial" panose="020B0604020202020204" pitchFamily="34" charset="0"/>
              </a:rPr>
              <a:t>, </a:t>
            </a:r>
            <a:r>
              <a:rPr kumimoji="1" lang="ja-JP" altLang="en-US" sz="2200" b="1">
                <a:solidFill>
                  <a:schemeClr val="accent2"/>
                </a:solidFill>
                <a:latin typeface="Arial" panose="020B0604020202020204" pitchFamily="34" charset="0"/>
                <a:cs typeface="Arial" panose="020B0604020202020204" pitchFamily="34" charset="0"/>
              </a:rPr>
              <a:t>教師あり学習</a:t>
            </a:r>
            <a:r>
              <a:rPr kumimoji="1" lang="ja-JP" altLang="en-US" sz="2200" b="1">
                <a:latin typeface="Arial" panose="020B0604020202020204" pitchFamily="34" charset="0"/>
                <a:cs typeface="Arial" panose="020B0604020202020204" pitchFamily="34" charset="0"/>
              </a:rPr>
              <a:t>と呼ぶ</a:t>
            </a:r>
            <a:endParaRPr kumimoji="1" lang="en-US" altLang="ja-JP" sz="22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kumimoji="1" lang="en-US" altLang="ja-JP" sz="22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kumimoji="1" lang="ja-JP" altLang="en-US" sz="2200" b="1">
                <a:solidFill>
                  <a:srgbClr val="FF0000"/>
                </a:solidFill>
                <a:latin typeface="Arial" panose="020B0604020202020204" pitchFamily="34" charset="0"/>
                <a:cs typeface="Arial" panose="020B0604020202020204" pitchFamily="34" charset="0"/>
              </a:rPr>
              <a:t>モデリングとしての機械学習</a:t>
            </a:r>
            <a:br>
              <a:rPr kumimoji="1" lang="en-US" altLang="ja-JP" sz="2200" b="1" dirty="0">
                <a:solidFill>
                  <a:srgbClr val="FF0000"/>
                </a:solidFill>
                <a:latin typeface="Arial" panose="020B0604020202020204" pitchFamily="34" charset="0"/>
                <a:cs typeface="Arial" panose="020B0604020202020204" pitchFamily="34" charset="0"/>
              </a:rPr>
            </a:br>
            <a:r>
              <a:rPr kumimoji="1" lang="ja-JP" altLang="en-US" sz="2200" b="1">
                <a:solidFill>
                  <a:srgbClr val="FF0000"/>
                </a:solidFill>
                <a:latin typeface="Arial" panose="020B0604020202020204" pitchFamily="34" charset="0"/>
                <a:cs typeface="Arial" panose="020B0604020202020204" pitchFamily="34" charset="0"/>
              </a:rPr>
              <a:t>　</a:t>
            </a:r>
            <a:r>
              <a:rPr kumimoji="1" lang="ja-JP" altLang="en-US" sz="2200" b="1">
                <a:latin typeface="Arial" panose="020B0604020202020204" pitchFamily="34" charset="0"/>
                <a:cs typeface="Arial" panose="020B0604020202020204" pitchFamily="34" charset="0"/>
              </a:rPr>
              <a:t>データに関するモデル（仮説）を事前に構築し</a:t>
            </a:r>
            <a:r>
              <a:rPr kumimoji="1" lang="en-US" altLang="ja-JP" sz="2200" b="1" dirty="0">
                <a:latin typeface="Arial" panose="020B0604020202020204" pitchFamily="34" charset="0"/>
                <a:cs typeface="Arial" panose="020B0604020202020204" pitchFamily="34" charset="0"/>
              </a:rPr>
              <a:t>, </a:t>
            </a:r>
            <a:r>
              <a:rPr kumimoji="1" lang="ja-JP" altLang="en-US" sz="2200" b="1">
                <a:latin typeface="Arial" panose="020B0604020202020204" pitchFamily="34" charset="0"/>
                <a:cs typeface="Arial" panose="020B0604020202020204" pitchFamily="34" charset="0"/>
              </a:rPr>
              <a:t>モデルの含むパラメータや構造をデータから学習することによって</a:t>
            </a:r>
            <a:r>
              <a:rPr kumimoji="1" lang="en-US" altLang="ja-JP" sz="2200" b="1" dirty="0">
                <a:latin typeface="Arial" panose="020B0604020202020204" pitchFamily="34" charset="0"/>
                <a:cs typeface="Arial" panose="020B0604020202020204" pitchFamily="34" charset="0"/>
              </a:rPr>
              <a:t>, </a:t>
            </a:r>
            <a:r>
              <a:rPr kumimoji="1" lang="ja-JP" altLang="en-US" sz="2200" b="1">
                <a:latin typeface="Arial" panose="020B0604020202020204" pitchFamily="34" charset="0"/>
                <a:cs typeface="Arial" panose="020B0604020202020204" pitchFamily="34" charset="0"/>
              </a:rPr>
              <a:t>予測や判断</a:t>
            </a:r>
            <a:br>
              <a:rPr kumimoji="1" lang="en-US" altLang="ja-JP" sz="2200" b="1" dirty="0">
                <a:latin typeface="Arial" panose="020B0604020202020204" pitchFamily="34" charset="0"/>
                <a:cs typeface="Arial" panose="020B0604020202020204" pitchFamily="34" charset="0"/>
              </a:rPr>
            </a:br>
            <a:br>
              <a:rPr kumimoji="1" lang="en-US" altLang="ja-JP" sz="2200" b="1" dirty="0">
                <a:latin typeface="Arial" panose="020B0604020202020204" pitchFamily="34" charset="0"/>
                <a:cs typeface="Arial" panose="020B0604020202020204" pitchFamily="34" charset="0"/>
              </a:rPr>
            </a:br>
            <a:r>
              <a:rPr kumimoji="1" lang="ja-JP" altLang="en-US" sz="2200" b="1">
                <a:latin typeface="Arial" panose="020B0604020202020204" pitchFamily="34" charset="0"/>
                <a:cs typeface="Arial" panose="020B0604020202020204" pitchFamily="34" charset="0"/>
              </a:rPr>
              <a:t>例</a:t>
            </a:r>
            <a:r>
              <a:rPr kumimoji="1" lang="en-US" altLang="ja-JP" sz="2200" b="1" dirty="0">
                <a:latin typeface="Arial" panose="020B0604020202020204" pitchFamily="34" charset="0"/>
                <a:cs typeface="Arial" panose="020B0604020202020204" pitchFamily="34" charset="0"/>
              </a:rPr>
              <a:t> : </a:t>
            </a:r>
            <a:r>
              <a:rPr kumimoji="1" lang="ja-JP" altLang="en-US" sz="2200" b="1">
                <a:latin typeface="Arial" panose="020B0604020202020204" pitchFamily="34" charset="0"/>
                <a:cs typeface="Arial" panose="020B0604020202020204" pitchFamily="34" charset="0"/>
              </a:rPr>
              <a:t>時系列モデル、状態空間モデル</a:t>
            </a:r>
            <a:br>
              <a:rPr kumimoji="1" lang="en-US" altLang="ja-JP" sz="2200" b="1" dirty="0">
                <a:latin typeface="Arial" panose="020B0604020202020204" pitchFamily="34" charset="0"/>
                <a:cs typeface="Arial" panose="020B0604020202020204" pitchFamily="34" charset="0"/>
              </a:rPr>
            </a:br>
            <a:r>
              <a:rPr kumimoji="1" lang="ja-JP" altLang="en-US" sz="2200" b="1">
                <a:latin typeface="Arial" panose="020B0604020202020204" pitchFamily="34" charset="0"/>
                <a:cs typeface="Arial" panose="020B0604020202020204" pitchFamily="34" charset="0"/>
              </a:rPr>
              <a:t>▶︎データの離散的な変化をモデル化するための</a:t>
            </a:r>
            <a:r>
              <a:rPr kumimoji="1" lang="ja-JP" altLang="en-US" sz="2200" b="1">
                <a:solidFill>
                  <a:schemeClr val="accent2"/>
                </a:solidFill>
                <a:latin typeface="Arial" panose="020B0604020202020204" pitchFamily="34" charset="0"/>
                <a:cs typeface="Arial" panose="020B0604020202020204" pitchFamily="34" charset="0"/>
              </a:rPr>
              <a:t>隠れマルコフモデル</a:t>
            </a:r>
            <a:br>
              <a:rPr kumimoji="1" lang="en-US" altLang="ja-JP" sz="2200" b="1" dirty="0">
                <a:latin typeface="Arial" panose="020B0604020202020204" pitchFamily="34" charset="0"/>
                <a:cs typeface="Arial" panose="020B0604020202020204" pitchFamily="34" charset="0"/>
              </a:rPr>
            </a:br>
            <a:r>
              <a:rPr kumimoji="1" lang="ja-JP" altLang="en-US" sz="2200" b="1">
                <a:latin typeface="Arial" panose="020B0604020202020204" pitchFamily="34" charset="0"/>
                <a:cs typeface="Arial" panose="020B0604020202020204" pitchFamily="34" charset="0"/>
              </a:rPr>
              <a:t>▶︎状態の連続的な変化をモデル化するための</a:t>
            </a:r>
            <a:r>
              <a:rPr kumimoji="1" lang="ja-JP" altLang="en-US" sz="2200" b="1">
                <a:solidFill>
                  <a:schemeClr val="accent2"/>
                </a:solidFill>
                <a:latin typeface="Arial" panose="020B0604020202020204" pitchFamily="34" charset="0"/>
                <a:cs typeface="Arial" panose="020B0604020202020204" pitchFamily="34" charset="0"/>
              </a:rPr>
              <a:t>線形動的システム</a:t>
            </a:r>
            <a:endParaRPr kumimoji="1" lang="en-US" altLang="ja-JP" sz="22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7136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ー 6">
            <a:extLst>
              <a:ext uri="{FF2B5EF4-FFF2-40B4-BE49-F238E27FC236}">
                <a16:creationId xmlns:a16="http://schemas.microsoft.com/office/drawing/2014/main" id="{0C9C98B4-5E41-0C1A-6F8F-D88755CF0170}"/>
              </a:ext>
            </a:extLst>
          </p:cNvPr>
          <p:cNvSpPr>
            <a:spLocks noGrp="1"/>
          </p:cNvSpPr>
          <p:nvPr>
            <p:ph type="sldNum" sz="quarter" idx="12"/>
          </p:nvPr>
        </p:nvSpPr>
        <p:spPr/>
        <p:txBody>
          <a:bodyPr/>
          <a:lstStyle/>
          <a:p>
            <a:fld id="{41EF99A5-75B0-48BA-AAC0-E731D8E9C51A}" type="slidenum">
              <a:rPr kumimoji="1" lang="ja-JP" altLang="en-US" smtClean="0">
                <a:latin typeface="Arial" panose="020B0604020202020204" pitchFamily="34" charset="0"/>
                <a:cs typeface="Arial" panose="020B0604020202020204" pitchFamily="34" charset="0"/>
              </a:rPr>
              <a:t>7</a:t>
            </a:fld>
            <a:endParaRPr kumimoji="1" lang="ja-JP" altLang="en-US">
              <a:latin typeface="Arial" panose="020B0604020202020204" pitchFamily="34" charset="0"/>
              <a:cs typeface="Arial" panose="020B0604020202020204" pitchFamily="34" charset="0"/>
            </a:endParaRPr>
          </a:p>
        </p:txBody>
      </p:sp>
      <p:sp>
        <p:nvSpPr>
          <p:cNvPr id="21" name="テキスト ボックス 20">
            <a:extLst>
              <a:ext uri="{FF2B5EF4-FFF2-40B4-BE49-F238E27FC236}">
                <a16:creationId xmlns:a16="http://schemas.microsoft.com/office/drawing/2014/main" id="{31A45726-F689-750A-F82D-B36BA45093F4}"/>
              </a:ext>
            </a:extLst>
          </p:cNvPr>
          <p:cNvSpPr txBox="1"/>
          <p:nvPr/>
        </p:nvSpPr>
        <p:spPr>
          <a:xfrm>
            <a:off x="0" y="136525"/>
            <a:ext cx="12192000" cy="584775"/>
          </a:xfrm>
          <a:prstGeom prst="rect">
            <a:avLst/>
          </a:prstGeom>
          <a:noFill/>
        </p:spPr>
        <p:txBody>
          <a:bodyPr wrap="square" rtlCol="0">
            <a:spAutoFit/>
          </a:bodyPr>
          <a:lstStyle/>
          <a:p>
            <a:pPr algn="ctr"/>
            <a:r>
              <a:rPr kumimoji="1" lang="ja-JP" altLang="en-US" sz="3200" b="1" u="sng">
                <a:latin typeface="Arial" panose="020B0604020202020204" pitchFamily="34" charset="0"/>
                <a:cs typeface="Arial" panose="020B0604020202020204" pitchFamily="34" charset="0"/>
              </a:rPr>
              <a:t>確率の基本計算</a:t>
            </a:r>
            <a:endParaRPr kumimoji="1" lang="en-US" altLang="ja-JP" sz="3200" b="1" u="sng"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2" name="テキスト ボックス 1">
                <a:extLst>
                  <a:ext uri="{FF2B5EF4-FFF2-40B4-BE49-F238E27FC236}">
                    <a16:creationId xmlns:a16="http://schemas.microsoft.com/office/drawing/2014/main" id="{49A8BAA1-F378-9457-48A4-F46DF2474DCA}"/>
                  </a:ext>
                </a:extLst>
              </p:cNvPr>
              <p:cNvSpPr txBox="1"/>
              <p:nvPr/>
            </p:nvSpPr>
            <p:spPr>
              <a:xfrm>
                <a:off x="434054" y="847150"/>
                <a:ext cx="11323891" cy="5653727"/>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200" b="1">
                    <a:latin typeface="Arial" panose="020B0604020202020204" pitchFamily="34" charset="0"/>
                    <a:cs typeface="Arial" panose="020B0604020202020204" pitchFamily="34" charset="0"/>
                  </a:rPr>
                  <a:t>確率分布</a:t>
                </a:r>
                <a:br>
                  <a:rPr kumimoji="1" lang="en-US" altLang="ja-JP" sz="2200" b="1" dirty="0">
                    <a:latin typeface="Arial" panose="020B0604020202020204" pitchFamily="34" charset="0"/>
                    <a:cs typeface="Arial" panose="020B0604020202020204" pitchFamily="34" charset="0"/>
                  </a:rPr>
                </a:br>
                <a:r>
                  <a:rPr kumimoji="1" lang="ja-JP" altLang="en-US" sz="2200" b="1">
                    <a:latin typeface="Arial" panose="020B0604020202020204" pitchFamily="34" charset="0"/>
                    <a:cs typeface="Arial" panose="020B0604020202020204" pitchFamily="34" charset="0"/>
                  </a:rPr>
                  <a:t>　各要素が連続値であるような</a:t>
                </a:r>
                <a14:m>
                  <m:oMath xmlns:m="http://schemas.openxmlformats.org/officeDocument/2006/math">
                    <m:r>
                      <a:rPr kumimoji="1" lang="en-US" altLang="ja-JP" sz="2200" b="1" i="1" dirty="0" smtClean="0">
                        <a:latin typeface="Cambria Math" panose="02040503050406030204" pitchFamily="18" charset="0"/>
                        <a:cs typeface="Arial" panose="020B0604020202020204" pitchFamily="34" charset="0"/>
                      </a:rPr>
                      <m:t>𝑴</m:t>
                    </m:r>
                  </m:oMath>
                </a14:m>
                <a:r>
                  <a:rPr kumimoji="1" lang="ja-JP" altLang="en-US" sz="2200" b="1">
                    <a:latin typeface="Arial" panose="020B0604020202020204" pitchFamily="34" charset="0"/>
                    <a:cs typeface="Arial" panose="020B0604020202020204" pitchFamily="34" charset="0"/>
                  </a:rPr>
                  <a:t>次元ベクトル</a:t>
                </a:r>
                <a14:m>
                  <m:oMath xmlns:m="http://schemas.openxmlformats.org/officeDocument/2006/math">
                    <m:r>
                      <a:rPr kumimoji="1" lang="en-US" altLang="ja-JP" sz="2200" b="1" i="1" dirty="0" smtClean="0">
                        <a:latin typeface="Cambria Math" panose="02040503050406030204" pitchFamily="18" charset="0"/>
                        <a:cs typeface="Arial" panose="020B0604020202020204" pitchFamily="34" charset="0"/>
                      </a:rPr>
                      <m:t>𝒙</m:t>
                    </m:r>
                    <m:r>
                      <a:rPr kumimoji="1" lang="en-US" altLang="ja-JP" sz="2200" b="1" i="1" dirty="0" smtClean="0">
                        <a:latin typeface="Cambria Math" panose="02040503050406030204" pitchFamily="18" charset="0"/>
                        <a:cs typeface="Arial" panose="020B0604020202020204" pitchFamily="34" charset="0"/>
                      </a:rPr>
                      <m:t> = </m:t>
                    </m:r>
                    <m:sSup>
                      <m:sSupPr>
                        <m:ctrlPr>
                          <a:rPr kumimoji="1" lang="en-US" altLang="ja-JP" sz="2200" b="1" i="1" dirty="0" smtClean="0">
                            <a:latin typeface="Cambria Math" panose="02040503050406030204" pitchFamily="18" charset="0"/>
                            <a:cs typeface="Arial" panose="020B0604020202020204" pitchFamily="34" charset="0"/>
                          </a:rPr>
                        </m:ctrlPr>
                      </m:sSupPr>
                      <m:e>
                        <m:d>
                          <m:dPr>
                            <m:ctrlPr>
                              <a:rPr kumimoji="1" lang="en-US" altLang="ja-JP" sz="2200" b="1" i="1" dirty="0" smtClean="0">
                                <a:latin typeface="Cambria Math" panose="02040503050406030204" pitchFamily="18" charset="0"/>
                                <a:cs typeface="Arial" panose="020B0604020202020204" pitchFamily="34" charset="0"/>
                              </a:rPr>
                            </m:ctrlPr>
                          </m:dPr>
                          <m:e>
                            <m:sSub>
                              <m:sSubPr>
                                <m:ctrlPr>
                                  <a:rPr kumimoji="1" lang="en-US" altLang="ja-JP" sz="2200" i="1" dirty="0" smtClean="0">
                                    <a:latin typeface="Cambria Math" panose="02040503050406030204" pitchFamily="18" charset="0"/>
                                    <a:cs typeface="Arial" panose="020B0604020202020204" pitchFamily="34" charset="0"/>
                                  </a:rPr>
                                </m:ctrlPr>
                              </m:sSubPr>
                              <m:e>
                                <m:r>
                                  <a:rPr kumimoji="1" lang="en-US" altLang="ja-JP" sz="2200" b="0" i="1" dirty="0" smtClean="0">
                                    <a:latin typeface="Cambria Math" panose="02040503050406030204" pitchFamily="18" charset="0"/>
                                    <a:cs typeface="Arial" panose="020B0604020202020204" pitchFamily="34" charset="0"/>
                                  </a:rPr>
                                  <m:t>𝑥</m:t>
                                </m:r>
                              </m:e>
                              <m:sub>
                                <m:r>
                                  <a:rPr kumimoji="1" lang="en-US" altLang="ja-JP" sz="2200" b="0" i="1" dirty="0" smtClean="0">
                                    <a:latin typeface="Cambria Math" panose="02040503050406030204" pitchFamily="18" charset="0"/>
                                    <a:cs typeface="Arial" panose="020B0604020202020204" pitchFamily="34" charset="0"/>
                                  </a:rPr>
                                  <m:t>1</m:t>
                                </m:r>
                              </m:sub>
                            </m:sSub>
                            <m:r>
                              <a:rPr kumimoji="1" lang="en-US" altLang="ja-JP" sz="2200" b="0" i="1" dirty="0" smtClean="0">
                                <a:latin typeface="Cambria Math" panose="02040503050406030204" pitchFamily="18" charset="0"/>
                                <a:cs typeface="Arial" panose="020B0604020202020204" pitchFamily="34" charset="0"/>
                              </a:rPr>
                              <m:t>, …, </m:t>
                            </m:r>
                            <m:sSub>
                              <m:sSubPr>
                                <m:ctrlPr>
                                  <a:rPr kumimoji="1" lang="en-US" altLang="ja-JP" sz="2200" i="1" dirty="0" err="1" smtClean="0">
                                    <a:latin typeface="Cambria Math" panose="02040503050406030204" pitchFamily="18" charset="0"/>
                                    <a:cs typeface="Arial" panose="020B0604020202020204" pitchFamily="34" charset="0"/>
                                  </a:rPr>
                                </m:ctrlPr>
                              </m:sSubPr>
                              <m:e>
                                <m:r>
                                  <a:rPr kumimoji="1" lang="en-US" altLang="ja-JP" sz="2200" b="0" i="1" dirty="0" err="1" smtClean="0">
                                    <a:latin typeface="Cambria Math" panose="02040503050406030204" pitchFamily="18" charset="0"/>
                                    <a:cs typeface="Arial" panose="020B0604020202020204" pitchFamily="34" charset="0"/>
                                  </a:rPr>
                                  <m:t>𝑥</m:t>
                                </m:r>
                              </m:e>
                              <m:sub>
                                <m:r>
                                  <a:rPr kumimoji="1" lang="en-US" altLang="ja-JP" sz="2200" b="0" i="1" dirty="0" err="1" smtClean="0">
                                    <a:latin typeface="Cambria Math" panose="02040503050406030204" pitchFamily="18" charset="0"/>
                                    <a:cs typeface="Arial" panose="020B0604020202020204" pitchFamily="34" charset="0"/>
                                  </a:rPr>
                                  <m:t>𝑀</m:t>
                                </m:r>
                              </m:sub>
                            </m:sSub>
                          </m:e>
                        </m:d>
                      </m:e>
                      <m:sup>
                        <m:r>
                          <a:rPr kumimoji="1" lang="en-US" altLang="ja-JP" sz="2200" b="0" i="1" dirty="0" smtClean="0">
                            <a:latin typeface="Cambria Math" panose="02040503050406030204" pitchFamily="18" charset="0"/>
                            <a:cs typeface="Arial" panose="020B0604020202020204" pitchFamily="34" charset="0"/>
                          </a:rPr>
                          <m:t>𝑇</m:t>
                        </m:r>
                      </m:sup>
                    </m:sSup>
                    <m:r>
                      <a:rPr kumimoji="1" lang="en-US" altLang="ja-JP" sz="2200" b="1" i="1" dirty="0" smtClean="0">
                        <a:latin typeface="Cambria Math" panose="02040503050406030204" pitchFamily="18" charset="0"/>
                        <a:cs typeface="Arial" panose="020B0604020202020204" pitchFamily="34" charset="0"/>
                      </a:rPr>
                      <m:t> ∈ </m:t>
                    </m:r>
                    <m:sSup>
                      <m:sSupPr>
                        <m:ctrlPr>
                          <a:rPr kumimoji="1" lang="en-US" altLang="ja-JP" sz="2200" b="1" i="1" dirty="0" smtClean="0">
                            <a:latin typeface="Cambria Math" panose="02040503050406030204" pitchFamily="18" charset="0"/>
                            <a:cs typeface="Arial" panose="020B0604020202020204" pitchFamily="34" charset="0"/>
                          </a:rPr>
                        </m:ctrlPr>
                      </m:sSupPr>
                      <m:e>
                        <m:r>
                          <a:rPr kumimoji="1" lang="en-US" altLang="ja-JP" sz="2200" b="1" i="1" dirty="0" smtClean="0">
                            <a:latin typeface="Cambria Math" panose="02040503050406030204" pitchFamily="18" charset="0"/>
                            <a:cs typeface="Arial" panose="020B0604020202020204" pitchFamily="34" charset="0"/>
                          </a:rPr>
                          <m:t>ℝ</m:t>
                        </m:r>
                      </m:e>
                      <m:sup>
                        <m:r>
                          <a:rPr kumimoji="1" lang="en-US" altLang="ja-JP" sz="2200" b="0" i="1" dirty="0" smtClean="0">
                            <a:latin typeface="Cambria Math" panose="02040503050406030204" pitchFamily="18" charset="0"/>
                            <a:cs typeface="Arial" panose="020B0604020202020204" pitchFamily="34" charset="0"/>
                          </a:rPr>
                          <m:t>𝑀</m:t>
                        </m:r>
                      </m:sup>
                    </m:sSup>
                  </m:oMath>
                </a14:m>
                <a:r>
                  <a:rPr kumimoji="1" lang="ja-JP" altLang="en-US" sz="2200" b="1">
                    <a:latin typeface="Arial" panose="020B0604020202020204" pitchFamily="34" charset="0"/>
                    <a:cs typeface="Arial" panose="020B0604020202020204" pitchFamily="34" charset="0"/>
                  </a:rPr>
                  <a:t>に対する関数</a:t>
                </a:r>
                <a14:m>
                  <m:oMath xmlns:m="http://schemas.openxmlformats.org/officeDocument/2006/math">
                    <m:r>
                      <a:rPr kumimoji="1" lang="en-US" altLang="ja-JP" sz="2200" b="0" i="1" dirty="0" smtClean="0">
                        <a:latin typeface="Cambria Math" panose="02040503050406030204" pitchFamily="18" charset="0"/>
                        <a:cs typeface="Arial" panose="020B0604020202020204" pitchFamily="34" charset="0"/>
                      </a:rPr>
                      <m:t>𝑝</m:t>
                    </m:r>
                    <m:r>
                      <a:rPr kumimoji="1" lang="en-US" altLang="ja-JP" sz="2200" b="1" i="1" dirty="0" smtClean="0">
                        <a:latin typeface="Cambria Math" panose="02040503050406030204" pitchFamily="18" charset="0"/>
                        <a:cs typeface="Arial" panose="020B0604020202020204" pitchFamily="34" charset="0"/>
                      </a:rPr>
                      <m:t>(</m:t>
                    </m:r>
                    <m:r>
                      <a:rPr kumimoji="1" lang="en-US" altLang="ja-JP" sz="2200" b="1" i="1" dirty="0" smtClean="0">
                        <a:latin typeface="Cambria Math" panose="02040503050406030204" pitchFamily="18" charset="0"/>
                        <a:cs typeface="Arial" panose="020B0604020202020204" pitchFamily="34" charset="0"/>
                      </a:rPr>
                      <m:t>𝒙</m:t>
                    </m:r>
                    <m:r>
                      <a:rPr kumimoji="1" lang="en-US" altLang="ja-JP" sz="2200" b="1" i="1" dirty="0" smtClean="0">
                        <a:latin typeface="Cambria Math" panose="02040503050406030204" pitchFamily="18" charset="0"/>
                        <a:cs typeface="Arial" panose="020B0604020202020204" pitchFamily="34" charset="0"/>
                      </a:rPr>
                      <m:t>)</m:t>
                    </m:r>
                  </m:oMath>
                </a14:m>
                <a:r>
                  <a:rPr kumimoji="1" lang="ja-JP" altLang="en-US" sz="2200" b="1">
                    <a:latin typeface="Arial" panose="020B0604020202020204" pitchFamily="34" charset="0"/>
                    <a:cs typeface="Arial" panose="020B0604020202020204" pitchFamily="34" charset="0"/>
                  </a:rPr>
                  <a:t>が次の</a:t>
                </a:r>
                <a:r>
                  <a:rPr kumimoji="1" lang="en-US" altLang="ja-JP" sz="2200" b="1" dirty="0">
                    <a:latin typeface="Arial" panose="020B0604020202020204" pitchFamily="34" charset="0"/>
                    <a:cs typeface="Arial" panose="020B0604020202020204" pitchFamily="34" charset="0"/>
                  </a:rPr>
                  <a:t>2</a:t>
                </a:r>
                <a:r>
                  <a:rPr kumimoji="1" lang="ja-JP" altLang="en-US" sz="2200" b="1">
                    <a:latin typeface="Arial" panose="020B0604020202020204" pitchFamily="34" charset="0"/>
                    <a:cs typeface="Arial" panose="020B0604020202020204" pitchFamily="34" charset="0"/>
                  </a:rPr>
                  <a:t>つを満たすとき</a:t>
                </a:r>
                <a:r>
                  <a:rPr kumimoji="1" lang="en-US" altLang="ja-JP" sz="2200" b="1" dirty="0">
                    <a:latin typeface="Arial" panose="020B0604020202020204" pitchFamily="34" charset="0"/>
                    <a:cs typeface="Arial" panose="020B0604020202020204" pitchFamily="34" charset="0"/>
                  </a:rPr>
                  <a:t>, </a:t>
                </a:r>
                <a14:m>
                  <m:oMath xmlns:m="http://schemas.openxmlformats.org/officeDocument/2006/math">
                    <m:r>
                      <a:rPr kumimoji="1" lang="en-US" altLang="ja-JP" sz="2200" b="0" i="1" dirty="0" smtClean="0">
                        <a:latin typeface="Cambria Math" panose="02040503050406030204" pitchFamily="18" charset="0"/>
                        <a:cs typeface="Arial" panose="020B0604020202020204" pitchFamily="34" charset="0"/>
                      </a:rPr>
                      <m:t>𝑝</m:t>
                    </m:r>
                    <m:r>
                      <a:rPr kumimoji="1" lang="en-US" altLang="ja-JP" sz="2200" b="1" i="1" dirty="0" smtClean="0">
                        <a:latin typeface="Cambria Math" panose="02040503050406030204" pitchFamily="18" charset="0"/>
                        <a:cs typeface="Arial" panose="020B0604020202020204" pitchFamily="34" charset="0"/>
                      </a:rPr>
                      <m:t>(</m:t>
                    </m:r>
                    <m:r>
                      <a:rPr kumimoji="1" lang="en-US" altLang="ja-JP" sz="2200" b="1" i="1" dirty="0" smtClean="0">
                        <a:latin typeface="Cambria Math" panose="02040503050406030204" pitchFamily="18" charset="0"/>
                        <a:cs typeface="Arial" panose="020B0604020202020204" pitchFamily="34" charset="0"/>
                      </a:rPr>
                      <m:t>𝒙</m:t>
                    </m:r>
                    <m:r>
                      <a:rPr kumimoji="1" lang="en-US" altLang="ja-JP" sz="2200" b="1" i="1" dirty="0" smtClean="0">
                        <a:latin typeface="Cambria Math" panose="02040503050406030204" pitchFamily="18" charset="0"/>
                        <a:cs typeface="Arial" panose="020B0604020202020204" pitchFamily="34" charset="0"/>
                      </a:rPr>
                      <m:t>)</m:t>
                    </m:r>
                  </m:oMath>
                </a14:m>
                <a:r>
                  <a:rPr kumimoji="1" lang="ja-JP" altLang="en-US" sz="2200" b="1">
                    <a:latin typeface="Arial" panose="020B0604020202020204" pitchFamily="34" charset="0"/>
                    <a:cs typeface="Arial" panose="020B0604020202020204" pitchFamily="34" charset="0"/>
                  </a:rPr>
                  <a:t>を確率密度関数という</a:t>
                </a:r>
                <a:br>
                  <a:rPr kumimoji="1" lang="en-US" altLang="ja-JP" sz="2200" b="1" dirty="0">
                    <a:latin typeface="Arial" panose="020B0604020202020204" pitchFamily="34" charset="0"/>
                    <a:cs typeface="Arial" panose="020B0604020202020204" pitchFamily="34" charset="0"/>
                  </a:rPr>
                </a:br>
                <a14:m>
                  <m:oMath xmlns:m="http://schemas.openxmlformats.org/officeDocument/2006/math">
                    <m:r>
                      <a:rPr kumimoji="1" lang="en-US" altLang="ja-JP" sz="2200" b="0" i="1" smtClean="0">
                        <a:latin typeface="Cambria Math" panose="02040503050406030204" pitchFamily="18" charset="0"/>
                        <a:cs typeface="Arial" panose="020B0604020202020204" pitchFamily="34" charset="0"/>
                      </a:rPr>
                      <m:t>𝑝</m:t>
                    </m:r>
                    <m:d>
                      <m:dPr>
                        <m:ctrlPr>
                          <a:rPr kumimoji="1" lang="en-US" altLang="ja-JP" sz="2200" b="1" i="1" smtClean="0">
                            <a:latin typeface="Cambria Math" panose="02040503050406030204" pitchFamily="18" charset="0"/>
                            <a:cs typeface="Arial" panose="020B0604020202020204" pitchFamily="34" charset="0"/>
                          </a:rPr>
                        </m:ctrlPr>
                      </m:dPr>
                      <m:e>
                        <m:r>
                          <a:rPr kumimoji="1" lang="en-US" altLang="ja-JP" sz="2200" b="1" i="1" smtClean="0">
                            <a:latin typeface="Cambria Math" panose="02040503050406030204" pitchFamily="18" charset="0"/>
                            <a:cs typeface="Arial" panose="020B0604020202020204" pitchFamily="34" charset="0"/>
                          </a:rPr>
                          <m:t>𝒙</m:t>
                        </m:r>
                      </m:e>
                    </m:d>
                    <m:r>
                      <a:rPr kumimoji="1" lang="en-US" altLang="ja-JP" sz="2200" b="0" i="1" smtClean="0">
                        <a:latin typeface="Cambria Math" panose="02040503050406030204" pitchFamily="18" charset="0"/>
                        <a:ea typeface="Cambria Math" panose="02040503050406030204" pitchFamily="18" charset="0"/>
                        <a:cs typeface="Arial" panose="020B0604020202020204" pitchFamily="34" charset="0"/>
                      </a:rPr>
                      <m:t>≥0</m:t>
                    </m:r>
                    <m:r>
                      <a:rPr kumimoji="1" lang="en-US" altLang="ja-JP" sz="2200" b="1" i="1" smtClean="0">
                        <a:latin typeface="Cambria Math" panose="02040503050406030204" pitchFamily="18" charset="0"/>
                        <a:ea typeface="Cambria Math" panose="02040503050406030204" pitchFamily="18" charset="0"/>
                        <a:cs typeface="Arial" panose="020B0604020202020204" pitchFamily="34" charset="0"/>
                      </a:rPr>
                      <m:t>  </m:t>
                    </m:r>
                    <m:d>
                      <m:dPr>
                        <m:ctrlPr>
                          <a:rPr kumimoji="1" lang="en-US" altLang="ja-JP" sz="2200" i="1" smtClean="0">
                            <a:latin typeface="Cambria Math" panose="02040503050406030204" pitchFamily="18" charset="0"/>
                            <a:ea typeface="Cambria Math" panose="02040503050406030204" pitchFamily="18" charset="0"/>
                            <a:cs typeface="Arial" panose="020B0604020202020204" pitchFamily="34" charset="0"/>
                          </a:rPr>
                        </m:ctrlPr>
                      </m:dPr>
                      <m:e>
                        <m:r>
                          <a:rPr kumimoji="1" lang="en-US" altLang="ja-JP" sz="2200" b="0" i="1" smtClean="0">
                            <a:latin typeface="Cambria Math" panose="02040503050406030204" pitchFamily="18" charset="0"/>
                            <a:ea typeface="Cambria Math" panose="02040503050406030204" pitchFamily="18" charset="0"/>
                            <a:cs typeface="Arial" panose="020B0604020202020204" pitchFamily="34" charset="0"/>
                          </a:rPr>
                          <m:t>1.8</m:t>
                        </m:r>
                      </m:e>
                    </m:d>
                  </m:oMath>
                </a14:m>
                <a:endParaRPr kumimoji="1" lang="en-US" altLang="ja-JP" sz="2200" b="1" dirty="0">
                  <a:latin typeface="Arial" panose="020B0604020202020204" pitchFamily="34" charset="0"/>
                  <a:ea typeface="Cambria Math" panose="02040503050406030204" pitchFamily="18" charset="0"/>
                  <a:cs typeface="Arial" panose="020B0604020202020204" pitchFamily="34" charset="0"/>
                </a:endParaRPr>
              </a:p>
              <a:p>
                <a:pPr/>
                <a14:m>
                  <m:oMathPara xmlns:m="http://schemas.openxmlformats.org/officeDocument/2006/math">
                    <m:oMathParaPr>
                      <m:jc m:val="center"/>
                    </m:oMathParaPr>
                    <m:oMath xmlns:m="http://schemas.openxmlformats.org/officeDocument/2006/math">
                      <m:nary>
                        <m:naryPr>
                          <m:limLoc m:val="undOvr"/>
                          <m:subHide m:val="on"/>
                          <m:supHide m:val="on"/>
                          <m:ctrlPr>
                            <a:rPr kumimoji="1" lang="en-US" altLang="ja-JP" sz="2200" b="1" i="1" smtClean="0">
                              <a:latin typeface="Cambria Math" panose="02040503050406030204" pitchFamily="18" charset="0"/>
                              <a:ea typeface="Cambria Math" panose="02040503050406030204" pitchFamily="18" charset="0"/>
                              <a:cs typeface="Arial" panose="020B0604020202020204" pitchFamily="34" charset="0"/>
                            </a:rPr>
                          </m:ctrlPr>
                        </m:naryPr>
                        <m:sub/>
                        <m:sup/>
                        <m:e>
                          <m:r>
                            <a:rPr kumimoji="1" lang="en-US" altLang="ja-JP" sz="2200" b="0" i="1" smtClean="0">
                              <a:latin typeface="Cambria Math" panose="02040503050406030204" pitchFamily="18" charset="0"/>
                              <a:ea typeface="Cambria Math" panose="02040503050406030204" pitchFamily="18" charset="0"/>
                              <a:cs typeface="Arial" panose="020B0604020202020204" pitchFamily="34" charset="0"/>
                            </a:rPr>
                            <m:t>𝑝</m:t>
                          </m:r>
                          <m:d>
                            <m:dPr>
                              <m:ctrlPr>
                                <a:rPr kumimoji="1" lang="en-US" altLang="ja-JP" sz="2200" b="1" i="1" smtClean="0">
                                  <a:latin typeface="Cambria Math" panose="02040503050406030204" pitchFamily="18" charset="0"/>
                                  <a:ea typeface="Cambria Math" panose="02040503050406030204" pitchFamily="18" charset="0"/>
                                  <a:cs typeface="Arial" panose="020B0604020202020204" pitchFamily="34" charset="0"/>
                                </a:rPr>
                              </m:ctrlPr>
                            </m:dPr>
                            <m:e>
                              <m:r>
                                <a:rPr kumimoji="1" lang="en-US" altLang="ja-JP" sz="2200" b="1" i="1" smtClean="0">
                                  <a:latin typeface="Cambria Math" panose="02040503050406030204" pitchFamily="18" charset="0"/>
                                  <a:ea typeface="Cambria Math" panose="02040503050406030204" pitchFamily="18" charset="0"/>
                                  <a:cs typeface="Arial" panose="020B0604020202020204" pitchFamily="34" charset="0"/>
                                </a:rPr>
                                <m:t>𝒙</m:t>
                              </m:r>
                            </m:e>
                          </m:d>
                          <m:r>
                            <a:rPr kumimoji="1" lang="en-US" altLang="ja-JP" sz="2200" b="0" i="1" smtClean="0">
                              <a:latin typeface="Cambria Math" panose="02040503050406030204" pitchFamily="18" charset="0"/>
                              <a:ea typeface="Cambria Math" panose="02040503050406030204" pitchFamily="18" charset="0"/>
                              <a:cs typeface="Arial" panose="020B0604020202020204" pitchFamily="34" charset="0"/>
                            </a:rPr>
                            <m:t>𝑑</m:t>
                          </m:r>
                          <m:r>
                            <a:rPr kumimoji="1" lang="en-US" altLang="ja-JP" sz="2200" b="1" i="1" smtClean="0">
                              <a:latin typeface="Cambria Math" panose="02040503050406030204" pitchFamily="18" charset="0"/>
                              <a:ea typeface="Cambria Math" panose="02040503050406030204" pitchFamily="18" charset="0"/>
                              <a:cs typeface="Arial" panose="020B0604020202020204" pitchFamily="34" charset="0"/>
                            </a:rPr>
                            <m:t>𝒙</m:t>
                          </m:r>
                        </m:e>
                      </m:nary>
                      <m:r>
                        <a:rPr kumimoji="1" lang="en-US" altLang="ja-JP" sz="2200" b="1" i="1" smtClean="0">
                          <a:latin typeface="Cambria Math" panose="02040503050406030204" pitchFamily="18" charset="0"/>
                          <a:ea typeface="Cambria Math" panose="02040503050406030204" pitchFamily="18" charset="0"/>
                          <a:cs typeface="Arial" panose="020B0604020202020204" pitchFamily="34" charset="0"/>
                        </a:rPr>
                        <m:t>= </m:t>
                      </m:r>
                      <m:nary>
                        <m:naryPr>
                          <m:limLoc m:val="undOvr"/>
                          <m:subHide m:val="on"/>
                          <m:supHide m:val="on"/>
                          <m:ctrlPr>
                            <a:rPr kumimoji="1" lang="en-US" altLang="ja-JP" sz="2200" b="1" i="1" smtClean="0">
                              <a:latin typeface="Cambria Math" panose="02040503050406030204" pitchFamily="18" charset="0"/>
                              <a:ea typeface="Cambria Math" panose="02040503050406030204" pitchFamily="18" charset="0"/>
                              <a:cs typeface="Arial" panose="020B0604020202020204" pitchFamily="34" charset="0"/>
                            </a:rPr>
                          </m:ctrlPr>
                        </m:naryPr>
                        <m:sub/>
                        <m:sup/>
                        <m:e>
                          <m:r>
                            <a:rPr kumimoji="1" lang="en-US" altLang="ja-JP" sz="2200" b="1" i="1" smtClean="0">
                              <a:latin typeface="Cambria Math" panose="02040503050406030204" pitchFamily="18" charset="0"/>
                              <a:ea typeface="Cambria Math" panose="02040503050406030204" pitchFamily="18" charset="0"/>
                              <a:cs typeface="Arial" panose="020B0604020202020204" pitchFamily="34" charset="0"/>
                            </a:rPr>
                            <m:t>…</m:t>
                          </m:r>
                        </m:e>
                      </m:nary>
                      <m:r>
                        <a:rPr kumimoji="1" lang="en-US" altLang="ja-JP" sz="2200" b="1" i="1" smtClean="0">
                          <a:latin typeface="Cambria Math" panose="02040503050406030204" pitchFamily="18" charset="0"/>
                          <a:ea typeface="Cambria Math" panose="02040503050406030204" pitchFamily="18" charset="0"/>
                          <a:cs typeface="Arial" panose="020B0604020202020204" pitchFamily="34" charset="0"/>
                        </a:rPr>
                        <m:t> </m:t>
                      </m:r>
                      <m:nary>
                        <m:naryPr>
                          <m:limLoc m:val="undOvr"/>
                          <m:subHide m:val="on"/>
                          <m:supHide m:val="on"/>
                          <m:ctrlPr>
                            <a:rPr kumimoji="1" lang="en-US" altLang="ja-JP" sz="2200" i="1" smtClean="0">
                              <a:latin typeface="Cambria Math" panose="02040503050406030204" pitchFamily="18" charset="0"/>
                              <a:ea typeface="Cambria Math" panose="02040503050406030204" pitchFamily="18" charset="0"/>
                              <a:cs typeface="Arial" panose="020B0604020202020204" pitchFamily="34" charset="0"/>
                            </a:rPr>
                          </m:ctrlPr>
                        </m:naryPr>
                        <m:sub/>
                        <m:sup/>
                        <m:e>
                          <m:r>
                            <a:rPr kumimoji="1" lang="en-US" altLang="ja-JP" sz="2200" b="0" i="1" smtClean="0">
                              <a:latin typeface="Cambria Math" panose="02040503050406030204" pitchFamily="18" charset="0"/>
                              <a:ea typeface="Cambria Math" panose="02040503050406030204" pitchFamily="18" charset="0"/>
                              <a:cs typeface="Arial" panose="020B0604020202020204" pitchFamily="34" charset="0"/>
                            </a:rPr>
                            <m:t>𝑝</m:t>
                          </m:r>
                          <m:d>
                            <m:dPr>
                              <m:ctrlPr>
                                <a:rPr kumimoji="1" lang="en-US" altLang="ja-JP" sz="2200" i="1" smtClean="0">
                                  <a:latin typeface="Cambria Math" panose="02040503050406030204" pitchFamily="18" charset="0"/>
                                  <a:ea typeface="Cambria Math" panose="02040503050406030204" pitchFamily="18" charset="0"/>
                                  <a:cs typeface="Arial" panose="020B0604020202020204" pitchFamily="34" charset="0"/>
                                </a:rPr>
                              </m:ctrlPr>
                            </m:dPr>
                            <m:e>
                              <m:sSub>
                                <m:sSubPr>
                                  <m:ctrlPr>
                                    <a:rPr kumimoji="1" lang="en-US" altLang="ja-JP" sz="2200" i="1" smtClean="0">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ja-JP" sz="2200" b="0" i="1" smtClean="0">
                                      <a:latin typeface="Cambria Math" panose="02040503050406030204" pitchFamily="18" charset="0"/>
                                      <a:ea typeface="Cambria Math" panose="02040503050406030204" pitchFamily="18" charset="0"/>
                                      <a:cs typeface="Arial" panose="020B0604020202020204" pitchFamily="34" charset="0"/>
                                    </a:rPr>
                                    <m:t>𝑥</m:t>
                                  </m:r>
                                </m:e>
                                <m:sub>
                                  <m:r>
                                    <a:rPr kumimoji="1" lang="en-US" altLang="ja-JP" sz="2200" b="0" i="1" smtClean="0">
                                      <a:latin typeface="Cambria Math" panose="02040503050406030204" pitchFamily="18" charset="0"/>
                                      <a:ea typeface="Cambria Math" panose="02040503050406030204" pitchFamily="18" charset="0"/>
                                      <a:cs typeface="Arial" panose="020B0604020202020204" pitchFamily="34" charset="0"/>
                                    </a:rPr>
                                    <m:t>1</m:t>
                                  </m:r>
                                </m:sub>
                              </m:sSub>
                              <m:r>
                                <a:rPr kumimoji="1" lang="en-US" altLang="ja-JP" sz="2200" b="0" i="1" smtClean="0">
                                  <a:latin typeface="Cambria Math" panose="02040503050406030204" pitchFamily="18" charset="0"/>
                                  <a:ea typeface="Cambria Math" panose="02040503050406030204" pitchFamily="18" charset="0"/>
                                  <a:cs typeface="Arial" panose="020B0604020202020204" pitchFamily="34" charset="0"/>
                                </a:rPr>
                                <m:t>,…,</m:t>
                              </m:r>
                              <m:sSub>
                                <m:sSubPr>
                                  <m:ctrlPr>
                                    <a:rPr kumimoji="1" lang="en-US" altLang="ja-JP" sz="2200" i="1" smtClean="0">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ja-JP" sz="2200" b="0" i="1" smtClean="0">
                                      <a:latin typeface="Cambria Math" panose="02040503050406030204" pitchFamily="18" charset="0"/>
                                      <a:ea typeface="Cambria Math" panose="02040503050406030204" pitchFamily="18" charset="0"/>
                                      <a:cs typeface="Arial" panose="020B0604020202020204" pitchFamily="34" charset="0"/>
                                    </a:rPr>
                                    <m:t>𝑥</m:t>
                                  </m:r>
                                </m:e>
                                <m:sub>
                                  <m:r>
                                    <a:rPr kumimoji="1" lang="en-US" altLang="ja-JP" sz="2200" b="0" i="1" smtClean="0">
                                      <a:latin typeface="Cambria Math" panose="02040503050406030204" pitchFamily="18" charset="0"/>
                                      <a:ea typeface="Cambria Math" panose="02040503050406030204" pitchFamily="18" charset="0"/>
                                      <a:cs typeface="Arial" panose="020B0604020202020204" pitchFamily="34" charset="0"/>
                                    </a:rPr>
                                    <m:t>𝑀</m:t>
                                  </m:r>
                                </m:sub>
                              </m:sSub>
                            </m:e>
                          </m:d>
                          <m:r>
                            <a:rPr kumimoji="1" lang="en-US" altLang="ja-JP" sz="2200" b="0" i="1" smtClean="0">
                              <a:latin typeface="Cambria Math" panose="02040503050406030204" pitchFamily="18" charset="0"/>
                              <a:ea typeface="Cambria Math" panose="02040503050406030204" pitchFamily="18" charset="0"/>
                              <a:cs typeface="Arial" panose="020B0604020202020204" pitchFamily="34" charset="0"/>
                            </a:rPr>
                            <m:t>𝑑</m:t>
                          </m:r>
                          <m:sSub>
                            <m:sSubPr>
                              <m:ctrlPr>
                                <a:rPr kumimoji="1" lang="en-US" altLang="ja-JP" sz="2200" i="1" smtClean="0">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ja-JP" sz="2200" b="0" i="1" smtClean="0">
                                  <a:latin typeface="Cambria Math" panose="02040503050406030204" pitchFamily="18" charset="0"/>
                                  <a:ea typeface="Cambria Math" panose="02040503050406030204" pitchFamily="18" charset="0"/>
                                  <a:cs typeface="Arial" panose="020B0604020202020204" pitchFamily="34" charset="0"/>
                                </a:rPr>
                                <m:t>𝑥</m:t>
                              </m:r>
                            </m:e>
                            <m:sub>
                              <m:r>
                                <a:rPr kumimoji="1" lang="en-US" altLang="ja-JP" sz="2200" b="0" i="1" smtClean="0">
                                  <a:latin typeface="Cambria Math" panose="02040503050406030204" pitchFamily="18" charset="0"/>
                                  <a:ea typeface="Cambria Math" panose="02040503050406030204" pitchFamily="18" charset="0"/>
                                  <a:cs typeface="Arial" panose="020B0604020202020204" pitchFamily="34" charset="0"/>
                                </a:rPr>
                                <m:t>1</m:t>
                              </m:r>
                            </m:sub>
                          </m:sSub>
                          <m:r>
                            <a:rPr kumimoji="1" lang="en-US" altLang="ja-JP" sz="2200" b="0" i="1" smtClean="0">
                              <a:latin typeface="Cambria Math" panose="02040503050406030204" pitchFamily="18" charset="0"/>
                              <a:ea typeface="Cambria Math" panose="02040503050406030204" pitchFamily="18" charset="0"/>
                              <a:cs typeface="Arial" panose="020B0604020202020204" pitchFamily="34" charset="0"/>
                            </a:rPr>
                            <m:t>…</m:t>
                          </m:r>
                          <m:r>
                            <a:rPr kumimoji="1" lang="en-US" altLang="ja-JP" sz="2200" b="0" i="1" smtClean="0">
                              <a:latin typeface="Cambria Math" panose="02040503050406030204" pitchFamily="18" charset="0"/>
                              <a:ea typeface="Cambria Math" panose="02040503050406030204" pitchFamily="18" charset="0"/>
                              <a:cs typeface="Arial" panose="020B0604020202020204" pitchFamily="34" charset="0"/>
                            </a:rPr>
                            <m:t>𝑑</m:t>
                          </m:r>
                          <m:sSub>
                            <m:sSubPr>
                              <m:ctrlPr>
                                <a:rPr kumimoji="1" lang="en-US" altLang="ja-JP" sz="2200" i="1" smtClean="0">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ja-JP" sz="2200" b="0" i="1" smtClean="0">
                                  <a:latin typeface="Cambria Math" panose="02040503050406030204" pitchFamily="18" charset="0"/>
                                  <a:ea typeface="Cambria Math" panose="02040503050406030204" pitchFamily="18" charset="0"/>
                                  <a:cs typeface="Arial" panose="020B0604020202020204" pitchFamily="34" charset="0"/>
                                </a:rPr>
                                <m:t>𝑥</m:t>
                              </m:r>
                            </m:e>
                            <m:sub>
                              <m:r>
                                <a:rPr kumimoji="1" lang="en-US" altLang="ja-JP" sz="2200" b="0" i="1" smtClean="0">
                                  <a:latin typeface="Cambria Math" panose="02040503050406030204" pitchFamily="18" charset="0"/>
                                  <a:ea typeface="Cambria Math" panose="02040503050406030204" pitchFamily="18" charset="0"/>
                                  <a:cs typeface="Arial" panose="020B0604020202020204" pitchFamily="34" charset="0"/>
                                </a:rPr>
                                <m:t>𝑀</m:t>
                              </m:r>
                            </m:sub>
                          </m:sSub>
                          <m:r>
                            <a:rPr kumimoji="1" lang="en-US" altLang="ja-JP" sz="2200" b="0" i="1" smtClean="0">
                              <a:latin typeface="Cambria Math" panose="02040503050406030204" pitchFamily="18" charset="0"/>
                              <a:ea typeface="Cambria Math" panose="02040503050406030204" pitchFamily="18" charset="0"/>
                              <a:cs typeface="Arial" panose="020B0604020202020204" pitchFamily="34" charset="0"/>
                            </a:rPr>
                            <m:t>=1</m:t>
                          </m:r>
                        </m:e>
                      </m:nary>
                      <m:r>
                        <a:rPr kumimoji="1" lang="en-US" altLang="ja-JP" sz="2200" b="0" i="1" smtClean="0">
                          <a:latin typeface="Cambria Math" panose="02040503050406030204" pitchFamily="18" charset="0"/>
                          <a:ea typeface="Cambria Math" panose="02040503050406030204" pitchFamily="18" charset="0"/>
                          <a:cs typeface="Arial" panose="020B0604020202020204" pitchFamily="34" charset="0"/>
                        </a:rPr>
                        <m:t>  </m:t>
                      </m:r>
                      <m:d>
                        <m:dPr>
                          <m:ctrlPr>
                            <a:rPr kumimoji="1" lang="en-US" altLang="ja-JP" sz="2200" b="0" i="1" smtClean="0">
                              <a:latin typeface="Cambria Math" panose="02040503050406030204" pitchFamily="18" charset="0"/>
                              <a:ea typeface="Cambria Math" panose="02040503050406030204" pitchFamily="18" charset="0"/>
                              <a:cs typeface="Arial" panose="020B0604020202020204" pitchFamily="34" charset="0"/>
                            </a:rPr>
                          </m:ctrlPr>
                        </m:dPr>
                        <m:e>
                          <m:r>
                            <a:rPr kumimoji="1" lang="en-US" altLang="ja-JP" sz="2200" b="0" i="1" smtClean="0">
                              <a:latin typeface="Cambria Math" panose="02040503050406030204" pitchFamily="18" charset="0"/>
                              <a:ea typeface="Cambria Math" panose="02040503050406030204" pitchFamily="18" charset="0"/>
                              <a:cs typeface="Arial" panose="020B0604020202020204" pitchFamily="34" charset="0"/>
                            </a:rPr>
                            <m:t>1.9</m:t>
                          </m:r>
                        </m:e>
                      </m:d>
                    </m:oMath>
                  </m:oMathPara>
                </a14:m>
                <a:br>
                  <a:rPr kumimoji="1" lang="en-US" altLang="ja-JP" sz="2200" dirty="0">
                    <a:latin typeface="Arial" panose="020B0604020202020204" pitchFamily="34" charset="0"/>
                    <a:cs typeface="Arial" panose="020B0604020202020204" pitchFamily="34" charset="0"/>
                  </a:rPr>
                </a:br>
                <a:endParaRPr kumimoji="1" lang="en-US" altLang="ja-JP" sz="22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kumimoji="1" lang="ja-JP" altLang="en-US" sz="2200" b="1">
                    <a:latin typeface="Arial" panose="020B0604020202020204" pitchFamily="34" charset="0"/>
                    <a:cs typeface="Arial" panose="020B0604020202020204" pitchFamily="34" charset="0"/>
                  </a:rPr>
                  <a:t>例</a:t>
                </a:r>
                <a:r>
                  <a:rPr kumimoji="1" lang="en-US" altLang="ja-JP" sz="2200" b="1" dirty="0">
                    <a:latin typeface="Arial" panose="020B0604020202020204" pitchFamily="34" charset="0"/>
                    <a:cs typeface="Arial" panose="020B0604020202020204" pitchFamily="34" charset="0"/>
                  </a:rPr>
                  <a:t> : </a:t>
                </a:r>
                <a14:m>
                  <m:oMath xmlns:m="http://schemas.openxmlformats.org/officeDocument/2006/math">
                    <m:r>
                      <a:rPr kumimoji="1" lang="en-US" altLang="ja-JP" sz="2200" b="1" i="1" dirty="0" smtClean="0">
                        <a:latin typeface="Cambria Math" panose="02040503050406030204" pitchFamily="18" charset="0"/>
                        <a:cs typeface="Arial" panose="020B0604020202020204" pitchFamily="34" charset="0"/>
                      </a:rPr>
                      <m:t>𝑴</m:t>
                    </m:r>
                    <m:r>
                      <a:rPr kumimoji="1" lang="en-US" altLang="ja-JP" sz="2200" b="1" i="1" dirty="0" smtClean="0">
                        <a:latin typeface="Cambria Math" panose="02040503050406030204" pitchFamily="18" charset="0"/>
                        <a:cs typeface="Arial" panose="020B0604020202020204" pitchFamily="34" charset="0"/>
                      </a:rPr>
                      <m:t>=</m:t>
                    </m:r>
                    <m:r>
                      <a:rPr kumimoji="1" lang="en-US" altLang="ja-JP" sz="2200" b="1" i="1" dirty="0" smtClean="0">
                        <a:latin typeface="Cambria Math" panose="02040503050406030204" pitchFamily="18" charset="0"/>
                        <a:cs typeface="Arial" panose="020B0604020202020204" pitchFamily="34" charset="0"/>
                      </a:rPr>
                      <m:t>𝟏</m:t>
                    </m:r>
                  </m:oMath>
                </a14:m>
                <a:r>
                  <a:rPr kumimoji="1" lang="ja-JP" altLang="en-US" sz="2200" b="1">
                    <a:latin typeface="Arial" panose="020B0604020202020204" pitchFamily="34" charset="0"/>
                    <a:cs typeface="Arial" panose="020B0604020202020204" pitchFamily="34" charset="0"/>
                  </a:rPr>
                  <a:t>次元のガウス分布に対する確率密度分布</a:t>
                </a:r>
                <a:br>
                  <a:rPr kumimoji="1" lang="en-US" altLang="ja-JP" sz="2200" b="1" dirty="0">
                    <a:latin typeface="Arial" panose="020B0604020202020204" pitchFamily="34" charset="0"/>
                    <a:cs typeface="Arial" panose="020B0604020202020204" pitchFamily="34" charset="0"/>
                  </a:rPr>
                </a:br>
                <a14:m>
                  <m:oMath xmlns:m="http://schemas.openxmlformats.org/officeDocument/2006/math">
                    <m:r>
                      <a:rPr kumimoji="1" lang="en-US" altLang="ja-JP" sz="2200" b="0" i="1" smtClean="0">
                        <a:latin typeface="Cambria Math" panose="02040503050406030204" pitchFamily="18" charset="0"/>
                        <a:cs typeface="Arial" panose="020B0604020202020204" pitchFamily="34" charset="0"/>
                      </a:rPr>
                      <m:t>𝑝</m:t>
                    </m:r>
                    <m:d>
                      <m:dPr>
                        <m:ctrlPr>
                          <a:rPr kumimoji="1" lang="en-US" altLang="ja-JP" sz="2200" i="1" smtClean="0">
                            <a:latin typeface="Cambria Math" panose="02040503050406030204" pitchFamily="18" charset="0"/>
                            <a:cs typeface="Arial" panose="020B0604020202020204" pitchFamily="34" charset="0"/>
                          </a:rPr>
                        </m:ctrlPr>
                      </m:dPr>
                      <m:e>
                        <m:r>
                          <a:rPr kumimoji="1" lang="en-US" altLang="ja-JP" sz="2200" b="0" i="1" smtClean="0">
                            <a:latin typeface="Cambria Math" panose="02040503050406030204" pitchFamily="18" charset="0"/>
                            <a:cs typeface="Arial" panose="020B0604020202020204" pitchFamily="34" charset="0"/>
                          </a:rPr>
                          <m:t>𝑥</m:t>
                        </m:r>
                      </m:e>
                    </m:d>
                    <m:r>
                      <a:rPr kumimoji="1" lang="en-US" altLang="ja-JP" sz="2200" b="0" i="1" smtClean="0">
                        <a:latin typeface="Cambria Math" panose="02040503050406030204" pitchFamily="18" charset="0"/>
                        <a:cs typeface="Arial" panose="020B0604020202020204" pitchFamily="34" charset="0"/>
                      </a:rPr>
                      <m:t>=</m:t>
                    </m:r>
                    <m:f>
                      <m:fPr>
                        <m:ctrlPr>
                          <a:rPr kumimoji="1" lang="en-US" altLang="ja-JP" sz="2200" i="1" smtClean="0">
                            <a:latin typeface="Cambria Math" panose="02040503050406030204" pitchFamily="18" charset="0"/>
                            <a:cs typeface="Arial" panose="020B0604020202020204" pitchFamily="34" charset="0"/>
                          </a:rPr>
                        </m:ctrlPr>
                      </m:fPr>
                      <m:num>
                        <m:r>
                          <a:rPr kumimoji="1" lang="en-US" altLang="ja-JP" sz="2200" b="0" i="1" smtClean="0">
                            <a:latin typeface="Cambria Math" panose="02040503050406030204" pitchFamily="18" charset="0"/>
                            <a:cs typeface="Arial" panose="020B0604020202020204" pitchFamily="34" charset="0"/>
                          </a:rPr>
                          <m:t>1</m:t>
                        </m:r>
                      </m:num>
                      <m:den>
                        <m:rad>
                          <m:radPr>
                            <m:degHide m:val="on"/>
                            <m:ctrlPr>
                              <a:rPr kumimoji="1" lang="en-US" altLang="ja-JP" sz="2200" i="1" smtClean="0">
                                <a:latin typeface="Cambria Math" panose="02040503050406030204" pitchFamily="18" charset="0"/>
                                <a:cs typeface="Arial" panose="020B0604020202020204" pitchFamily="34" charset="0"/>
                              </a:rPr>
                            </m:ctrlPr>
                          </m:radPr>
                          <m:deg/>
                          <m:e>
                            <m:r>
                              <a:rPr kumimoji="1" lang="en-US" altLang="ja-JP" sz="2200" b="0" i="1" smtClean="0">
                                <a:latin typeface="Cambria Math" panose="02040503050406030204" pitchFamily="18" charset="0"/>
                                <a:cs typeface="Arial" panose="020B0604020202020204" pitchFamily="34" charset="0"/>
                              </a:rPr>
                              <m:t>2</m:t>
                            </m:r>
                            <m:r>
                              <a:rPr kumimoji="1" lang="en-US" altLang="ja-JP" sz="2200" b="0" i="1" smtClean="0">
                                <a:latin typeface="Cambria Math" panose="02040503050406030204" pitchFamily="18" charset="0"/>
                                <a:ea typeface="Cambria Math" panose="02040503050406030204" pitchFamily="18" charset="0"/>
                                <a:cs typeface="Arial" panose="020B0604020202020204" pitchFamily="34" charset="0"/>
                              </a:rPr>
                              <m:t>𝜋</m:t>
                            </m:r>
                            <m:sSup>
                              <m:sSupPr>
                                <m:ctrlPr>
                                  <a:rPr kumimoji="1" lang="en-US" altLang="ja-JP" sz="2200" i="1" smtClean="0">
                                    <a:latin typeface="Cambria Math" panose="02040503050406030204" pitchFamily="18" charset="0"/>
                                    <a:ea typeface="Cambria Math" panose="02040503050406030204" pitchFamily="18" charset="0"/>
                                    <a:cs typeface="Arial" panose="020B0604020202020204" pitchFamily="34" charset="0"/>
                                  </a:rPr>
                                </m:ctrlPr>
                              </m:sSupPr>
                              <m:e>
                                <m:r>
                                  <a:rPr kumimoji="1" lang="en-US" altLang="ja-JP" sz="2200" b="0" i="1" smtClean="0">
                                    <a:latin typeface="Cambria Math" panose="02040503050406030204" pitchFamily="18" charset="0"/>
                                    <a:ea typeface="Cambria Math" panose="02040503050406030204" pitchFamily="18" charset="0"/>
                                    <a:cs typeface="Arial" panose="020B0604020202020204" pitchFamily="34" charset="0"/>
                                  </a:rPr>
                                  <m:t>𝜎</m:t>
                                </m:r>
                              </m:e>
                              <m:sup>
                                <m:r>
                                  <a:rPr kumimoji="1" lang="en-US" altLang="ja-JP" sz="2200" b="0" i="1" smtClean="0">
                                    <a:latin typeface="Cambria Math" panose="02040503050406030204" pitchFamily="18" charset="0"/>
                                    <a:ea typeface="Cambria Math" panose="02040503050406030204" pitchFamily="18" charset="0"/>
                                    <a:cs typeface="Arial" panose="020B0604020202020204" pitchFamily="34" charset="0"/>
                                  </a:rPr>
                                  <m:t>2</m:t>
                                </m:r>
                              </m:sup>
                            </m:sSup>
                          </m:e>
                        </m:rad>
                      </m:den>
                    </m:f>
                    <m:r>
                      <m:rPr>
                        <m:sty m:val="p"/>
                      </m:rPr>
                      <a:rPr kumimoji="1" lang="en-US" altLang="ja-JP" sz="2200" b="0" i="0" smtClean="0">
                        <a:latin typeface="Cambria Math" panose="02040503050406030204" pitchFamily="18" charset="0"/>
                        <a:cs typeface="Arial" panose="020B0604020202020204" pitchFamily="34" charset="0"/>
                      </a:rPr>
                      <m:t>exp</m:t>
                    </m:r>
                    <m:d>
                      <m:dPr>
                        <m:begChr m:val="{"/>
                        <m:endChr m:val="}"/>
                        <m:ctrlPr>
                          <a:rPr kumimoji="1" lang="en-US" altLang="ja-JP" sz="2200" i="0" smtClean="0">
                            <a:latin typeface="Cambria Math" panose="02040503050406030204" pitchFamily="18" charset="0"/>
                            <a:cs typeface="Arial" panose="020B0604020202020204" pitchFamily="34" charset="0"/>
                          </a:rPr>
                        </m:ctrlPr>
                      </m:dPr>
                      <m:e>
                        <m:r>
                          <a:rPr kumimoji="1" lang="en-US" altLang="ja-JP" sz="2200" b="0" i="0" smtClean="0">
                            <a:latin typeface="Cambria Math" panose="02040503050406030204" pitchFamily="18" charset="0"/>
                            <a:cs typeface="Arial" panose="020B0604020202020204" pitchFamily="34" charset="0"/>
                          </a:rPr>
                          <m:t>−</m:t>
                        </m:r>
                        <m:f>
                          <m:fPr>
                            <m:ctrlPr>
                              <a:rPr kumimoji="1" lang="en-US" altLang="ja-JP" sz="2200" i="0" smtClean="0">
                                <a:latin typeface="Cambria Math" panose="02040503050406030204" pitchFamily="18" charset="0"/>
                                <a:cs typeface="Arial" panose="020B0604020202020204" pitchFamily="34" charset="0"/>
                              </a:rPr>
                            </m:ctrlPr>
                          </m:fPr>
                          <m:num>
                            <m:sSup>
                              <m:sSupPr>
                                <m:ctrlPr>
                                  <a:rPr kumimoji="1" lang="en-US" altLang="ja-JP" sz="2200" i="1" smtClean="0">
                                    <a:latin typeface="Cambria Math" panose="02040503050406030204" pitchFamily="18" charset="0"/>
                                    <a:ea typeface="Cambria Math" panose="02040503050406030204" pitchFamily="18" charset="0"/>
                                    <a:cs typeface="Arial" panose="020B0604020202020204" pitchFamily="34" charset="0"/>
                                  </a:rPr>
                                </m:ctrlPr>
                              </m:sSupPr>
                              <m:e>
                                <m:d>
                                  <m:dPr>
                                    <m:ctrlPr>
                                      <a:rPr kumimoji="1" lang="en-US" altLang="ja-JP" sz="2200" i="0" smtClean="0">
                                        <a:latin typeface="Cambria Math" panose="02040503050406030204" pitchFamily="18" charset="0"/>
                                        <a:cs typeface="Arial" panose="020B0604020202020204" pitchFamily="34" charset="0"/>
                                      </a:rPr>
                                    </m:ctrlPr>
                                  </m:dPr>
                                  <m:e>
                                    <m:r>
                                      <a:rPr kumimoji="1" lang="en-US" altLang="ja-JP" sz="2200" b="0" i="1" smtClean="0">
                                        <a:latin typeface="Cambria Math" panose="02040503050406030204" pitchFamily="18" charset="0"/>
                                        <a:cs typeface="Arial" panose="020B0604020202020204" pitchFamily="34" charset="0"/>
                                      </a:rPr>
                                      <m:t>𝑥</m:t>
                                    </m:r>
                                    <m:r>
                                      <a:rPr kumimoji="1" lang="en-US" altLang="ja-JP" sz="2200" b="0" i="1" smtClean="0">
                                        <a:latin typeface="Cambria Math" panose="02040503050406030204" pitchFamily="18" charset="0"/>
                                        <a:cs typeface="Arial" panose="020B0604020202020204" pitchFamily="34" charset="0"/>
                                      </a:rPr>
                                      <m:t>−</m:t>
                                    </m:r>
                                    <m:r>
                                      <a:rPr kumimoji="1" lang="en-US" altLang="ja-JP" sz="2200" b="0" i="1" smtClean="0">
                                        <a:latin typeface="Cambria Math" panose="02040503050406030204" pitchFamily="18" charset="0"/>
                                        <a:ea typeface="Cambria Math" panose="02040503050406030204" pitchFamily="18" charset="0"/>
                                        <a:cs typeface="Arial" panose="020B0604020202020204" pitchFamily="34" charset="0"/>
                                      </a:rPr>
                                      <m:t>𝜇</m:t>
                                    </m:r>
                                  </m:e>
                                </m:d>
                              </m:e>
                              <m:sup>
                                <m:r>
                                  <a:rPr kumimoji="1" lang="en-US" altLang="ja-JP" sz="2200" b="0" i="1" smtClean="0">
                                    <a:latin typeface="Cambria Math" panose="02040503050406030204" pitchFamily="18" charset="0"/>
                                    <a:ea typeface="Cambria Math" panose="02040503050406030204" pitchFamily="18" charset="0"/>
                                    <a:cs typeface="Arial" panose="020B0604020202020204" pitchFamily="34" charset="0"/>
                                  </a:rPr>
                                  <m:t>2</m:t>
                                </m:r>
                              </m:sup>
                            </m:sSup>
                          </m:num>
                          <m:den>
                            <m:r>
                              <a:rPr kumimoji="1" lang="en-US" altLang="ja-JP" sz="2200" b="0" i="0" smtClean="0">
                                <a:latin typeface="Cambria Math" panose="02040503050406030204" pitchFamily="18" charset="0"/>
                                <a:cs typeface="Arial" panose="020B0604020202020204" pitchFamily="34" charset="0"/>
                              </a:rPr>
                              <m:t>2</m:t>
                            </m:r>
                            <m:sSup>
                              <m:sSupPr>
                                <m:ctrlPr>
                                  <a:rPr kumimoji="1" lang="en-US" altLang="ja-JP" sz="2200" i="1" smtClean="0">
                                    <a:latin typeface="Cambria Math" panose="02040503050406030204" pitchFamily="18" charset="0"/>
                                    <a:ea typeface="Cambria Math" panose="02040503050406030204" pitchFamily="18" charset="0"/>
                                    <a:cs typeface="Arial" panose="020B0604020202020204" pitchFamily="34" charset="0"/>
                                  </a:rPr>
                                </m:ctrlPr>
                              </m:sSupPr>
                              <m:e>
                                <m:r>
                                  <a:rPr kumimoji="1" lang="en-US" altLang="ja-JP" sz="2200" b="0" i="1" smtClean="0">
                                    <a:latin typeface="Cambria Math" panose="02040503050406030204" pitchFamily="18" charset="0"/>
                                    <a:ea typeface="Cambria Math" panose="02040503050406030204" pitchFamily="18" charset="0"/>
                                    <a:cs typeface="Arial" panose="020B0604020202020204" pitchFamily="34" charset="0"/>
                                  </a:rPr>
                                  <m:t>𝜎</m:t>
                                </m:r>
                              </m:e>
                              <m:sup>
                                <m:r>
                                  <a:rPr kumimoji="1" lang="en-US" altLang="ja-JP" sz="2200" b="0" i="1" smtClean="0">
                                    <a:latin typeface="Cambria Math" panose="02040503050406030204" pitchFamily="18" charset="0"/>
                                    <a:ea typeface="Cambria Math" panose="02040503050406030204" pitchFamily="18" charset="0"/>
                                    <a:cs typeface="Arial" panose="020B0604020202020204" pitchFamily="34" charset="0"/>
                                  </a:rPr>
                                  <m:t>2</m:t>
                                </m:r>
                              </m:sup>
                            </m:sSup>
                          </m:den>
                        </m:f>
                      </m:e>
                    </m:d>
                    <m:r>
                      <a:rPr kumimoji="1" lang="en-US" altLang="ja-JP" sz="2200" b="0" i="1" smtClean="0">
                        <a:latin typeface="Cambria Math" panose="02040503050406030204" pitchFamily="18" charset="0"/>
                        <a:cs typeface="Arial" panose="020B0604020202020204" pitchFamily="34" charset="0"/>
                      </a:rPr>
                      <m:t> </m:t>
                    </m:r>
                    <m:d>
                      <m:dPr>
                        <m:ctrlPr>
                          <a:rPr kumimoji="1" lang="en-US" altLang="ja-JP" sz="2200" b="0" i="1" smtClean="0">
                            <a:latin typeface="Cambria Math" panose="02040503050406030204" pitchFamily="18" charset="0"/>
                            <a:cs typeface="Arial" panose="020B0604020202020204" pitchFamily="34" charset="0"/>
                          </a:rPr>
                        </m:ctrlPr>
                      </m:dPr>
                      <m:e>
                        <m:r>
                          <a:rPr kumimoji="1" lang="en-US" altLang="ja-JP" sz="2200" b="0" i="1" smtClean="0">
                            <a:latin typeface="Cambria Math" panose="02040503050406030204" pitchFamily="18" charset="0"/>
                            <a:cs typeface="Arial" panose="020B0604020202020204" pitchFamily="34" charset="0"/>
                          </a:rPr>
                          <m:t>1.10</m:t>
                        </m:r>
                      </m:e>
                    </m:d>
                  </m:oMath>
                </a14:m>
                <a:br>
                  <a:rPr kumimoji="1" lang="en-US" altLang="ja-JP" sz="2200" b="0" dirty="0">
                    <a:latin typeface="Arial" panose="020B0604020202020204" pitchFamily="34" charset="0"/>
                    <a:cs typeface="Arial" panose="020B0604020202020204" pitchFamily="34" charset="0"/>
                  </a:rPr>
                </a:br>
                <a:r>
                  <a:rPr kumimoji="1" lang="ja-JP" altLang="en-US" sz="2200" b="1">
                    <a:latin typeface="Arial" panose="020B0604020202020204" pitchFamily="34" charset="0"/>
                    <a:cs typeface="Arial" panose="020B0604020202020204" pitchFamily="34" charset="0"/>
                  </a:rPr>
                  <a:t>平均</a:t>
                </a:r>
                <a:r>
                  <a:rPr kumimoji="1" lang="en-US" altLang="ja-JP" sz="2200" b="1" dirty="0">
                    <a:latin typeface="Arial" panose="020B0604020202020204" pitchFamily="34" charset="0"/>
                    <a:cs typeface="Arial" panose="020B0604020202020204" pitchFamily="34" charset="0"/>
                  </a:rPr>
                  <a:t> :</a:t>
                </a:r>
                <a:r>
                  <a:rPr kumimoji="1" lang="en-US" altLang="ja-JP" sz="2200" dirty="0">
                    <a:latin typeface="Arial" panose="020B0604020202020204" pitchFamily="34" charset="0"/>
                    <a:cs typeface="Arial" panose="020B0604020202020204" pitchFamily="34" charset="0"/>
                  </a:rPr>
                  <a:t> </a:t>
                </a:r>
                <a14:m>
                  <m:oMath xmlns:m="http://schemas.openxmlformats.org/officeDocument/2006/math">
                    <m:r>
                      <a:rPr kumimoji="1" lang="en-US" altLang="ja-JP" sz="2200" i="1">
                        <a:latin typeface="Cambria Math" panose="02040503050406030204" pitchFamily="18" charset="0"/>
                        <a:ea typeface="Cambria Math" panose="02040503050406030204" pitchFamily="18" charset="0"/>
                        <a:cs typeface="Arial" panose="020B0604020202020204" pitchFamily="34" charset="0"/>
                      </a:rPr>
                      <m:t>𝜇</m:t>
                    </m:r>
                    <m:r>
                      <a:rPr kumimoji="1" lang="en-US" altLang="ja-JP" sz="2200" b="0" i="1" smtClean="0">
                        <a:latin typeface="Cambria Math" panose="02040503050406030204" pitchFamily="18" charset="0"/>
                        <a:ea typeface="Cambria Math" panose="02040503050406030204" pitchFamily="18" charset="0"/>
                        <a:cs typeface="Arial" panose="020B0604020202020204" pitchFamily="34" charset="0"/>
                      </a:rPr>
                      <m:t>∈</m:t>
                    </m:r>
                    <m:r>
                      <a:rPr kumimoji="1" lang="en-US" altLang="ja-JP" sz="2200" b="0" i="1" smtClean="0">
                        <a:latin typeface="Cambria Math" panose="02040503050406030204" pitchFamily="18" charset="0"/>
                        <a:ea typeface="Cambria Math" panose="02040503050406030204" pitchFamily="18" charset="0"/>
                        <a:cs typeface="Arial" panose="020B0604020202020204" pitchFamily="34" charset="0"/>
                      </a:rPr>
                      <m:t>ℝ</m:t>
                    </m:r>
                  </m:oMath>
                </a14:m>
                <a:r>
                  <a:rPr kumimoji="1" lang="ja-JP" altLang="en-US" sz="2200">
                    <a:latin typeface="Arial" panose="020B0604020202020204" pitchFamily="34" charset="0"/>
                    <a:cs typeface="Arial" panose="020B0604020202020204" pitchFamily="34" charset="0"/>
                  </a:rPr>
                  <a:t>、</a:t>
                </a:r>
                <a:r>
                  <a:rPr kumimoji="1" lang="ja-JP" altLang="en-US" sz="2200" b="1">
                    <a:latin typeface="Arial" panose="020B0604020202020204" pitchFamily="34" charset="0"/>
                    <a:cs typeface="Arial" panose="020B0604020202020204" pitchFamily="34" charset="0"/>
                  </a:rPr>
                  <a:t>分散</a:t>
                </a:r>
                <a:r>
                  <a:rPr kumimoji="1" lang="en-US" altLang="ja-JP" sz="2200" b="1" dirty="0">
                    <a:latin typeface="Arial" panose="020B0604020202020204" pitchFamily="34" charset="0"/>
                    <a:cs typeface="Arial" panose="020B0604020202020204" pitchFamily="34" charset="0"/>
                  </a:rPr>
                  <a:t> :</a:t>
                </a:r>
                <a:r>
                  <a:rPr kumimoji="1" lang="en-US" altLang="ja-JP" sz="2200" dirty="0">
                    <a:latin typeface="Arial" panose="020B0604020202020204" pitchFamily="34" charset="0"/>
                    <a:cs typeface="Arial" panose="020B0604020202020204" pitchFamily="34" charset="0"/>
                  </a:rPr>
                  <a:t> </a:t>
                </a:r>
                <a14:m>
                  <m:oMath xmlns:m="http://schemas.openxmlformats.org/officeDocument/2006/math">
                    <m:r>
                      <m:rPr>
                        <m:sty m:val="p"/>
                      </m:rPr>
                      <a:rPr kumimoji="1" lang="el-GR" altLang="ja-JP" sz="2200" i="1" smtClean="0">
                        <a:latin typeface="Cambria Math" panose="02040503050406030204" pitchFamily="18" charset="0"/>
                        <a:ea typeface="Cambria Math" panose="02040503050406030204" pitchFamily="18" charset="0"/>
                        <a:cs typeface="Arial" panose="020B0604020202020204" pitchFamily="34" charset="0"/>
                      </a:rPr>
                      <m:t>σ</m:t>
                    </m:r>
                    <m:r>
                      <a:rPr kumimoji="1" lang="en-US" altLang="ja-JP" sz="2200" i="1">
                        <a:latin typeface="Cambria Math" panose="02040503050406030204" pitchFamily="18" charset="0"/>
                        <a:ea typeface="Cambria Math" panose="02040503050406030204" pitchFamily="18" charset="0"/>
                        <a:cs typeface="Arial" panose="020B0604020202020204" pitchFamily="34" charset="0"/>
                      </a:rPr>
                      <m:t>∈</m:t>
                    </m:r>
                    <m:r>
                      <a:rPr kumimoji="1" lang="en-US" altLang="ja-JP" sz="2200" i="1">
                        <a:latin typeface="Cambria Math" panose="02040503050406030204" pitchFamily="18" charset="0"/>
                        <a:ea typeface="Cambria Math" panose="02040503050406030204" pitchFamily="18" charset="0"/>
                        <a:cs typeface="Arial" panose="020B0604020202020204" pitchFamily="34" charset="0"/>
                      </a:rPr>
                      <m:t>ℝ</m:t>
                    </m:r>
                  </m:oMath>
                </a14:m>
                <a:endParaRPr kumimoji="1" lang="en-US" altLang="ja-JP" sz="22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kumimoji="1" lang="en-US" altLang="ja-JP" sz="2200" dirty="0">
                  <a:latin typeface="Arial" panose="020B0604020202020204" pitchFamily="34" charset="0"/>
                  <a:cs typeface="Arial" panose="020B0604020202020204" pitchFamily="34" charset="0"/>
                </a:endParaRPr>
              </a:p>
              <a:p>
                <a:pPr/>
                <a:endParaRPr kumimoji="1" lang="en-US" altLang="ja-JP" sz="22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kumimoji="1" lang="ja-JP" altLang="en-US" sz="2200" b="1">
                    <a:latin typeface="Arial" panose="020B0604020202020204" pitchFamily="34" charset="0"/>
                    <a:cs typeface="Arial" panose="020B0604020202020204" pitchFamily="34" charset="0"/>
                  </a:rPr>
                  <a:t>各要素が離散値の場合</a:t>
                </a:r>
                <a:br>
                  <a:rPr kumimoji="1" lang="en-US" altLang="ja-JP" sz="2200" dirty="0">
                    <a:latin typeface="Arial" panose="020B0604020202020204" pitchFamily="34" charset="0"/>
                    <a:cs typeface="Arial" panose="020B0604020202020204" pitchFamily="34" charset="0"/>
                  </a:rPr>
                </a:br>
                <a14:m>
                  <m:oMath xmlns:m="http://schemas.openxmlformats.org/officeDocument/2006/math">
                    <m:nary>
                      <m:naryPr>
                        <m:chr m:val="∑"/>
                        <m:supHide m:val="on"/>
                        <m:ctrlPr>
                          <a:rPr kumimoji="1" lang="en-US" altLang="ja-JP" sz="2200" i="1" smtClean="0">
                            <a:latin typeface="Cambria Math" panose="02040503050406030204" pitchFamily="18" charset="0"/>
                            <a:cs typeface="Arial" panose="020B0604020202020204" pitchFamily="34" charset="0"/>
                          </a:rPr>
                        </m:ctrlPr>
                      </m:naryPr>
                      <m:sub>
                        <m:r>
                          <m:rPr>
                            <m:brk m:alnAt="7"/>
                          </m:rPr>
                          <a:rPr kumimoji="1" lang="en-US" altLang="ja-JP" sz="2200" b="0" i="1" smtClean="0">
                            <a:latin typeface="Cambria Math" panose="02040503050406030204" pitchFamily="18" charset="0"/>
                            <a:cs typeface="Arial" panose="020B0604020202020204" pitchFamily="34" charset="0"/>
                          </a:rPr>
                          <m:t>𝑥</m:t>
                        </m:r>
                      </m:sub>
                      <m:sup/>
                      <m:e>
                        <m:r>
                          <a:rPr kumimoji="1" lang="en-US" altLang="ja-JP" sz="2200" b="0" i="1" smtClean="0">
                            <a:latin typeface="Cambria Math" panose="02040503050406030204" pitchFamily="18" charset="0"/>
                            <a:cs typeface="Arial" panose="020B0604020202020204" pitchFamily="34" charset="0"/>
                          </a:rPr>
                          <m:t>𝑝</m:t>
                        </m:r>
                        <m:d>
                          <m:dPr>
                            <m:ctrlPr>
                              <a:rPr kumimoji="1" lang="en-US" altLang="ja-JP" sz="2200" b="0" i="1" smtClean="0">
                                <a:latin typeface="Cambria Math" panose="02040503050406030204" pitchFamily="18" charset="0"/>
                                <a:cs typeface="Arial" panose="020B0604020202020204" pitchFamily="34" charset="0"/>
                              </a:rPr>
                            </m:ctrlPr>
                          </m:dPr>
                          <m:e>
                            <m:r>
                              <a:rPr kumimoji="1" lang="en-US" altLang="ja-JP" sz="2200" b="0" i="1" smtClean="0">
                                <a:latin typeface="Cambria Math" panose="02040503050406030204" pitchFamily="18" charset="0"/>
                                <a:cs typeface="Arial" panose="020B0604020202020204" pitchFamily="34" charset="0"/>
                              </a:rPr>
                              <m:t>𝑥</m:t>
                            </m:r>
                          </m:e>
                        </m:d>
                        <m:r>
                          <a:rPr kumimoji="1" lang="en-US" altLang="ja-JP" sz="2200" b="0" i="1" smtClean="0">
                            <a:latin typeface="Cambria Math" panose="02040503050406030204" pitchFamily="18" charset="0"/>
                            <a:cs typeface="Arial" panose="020B0604020202020204" pitchFamily="34" charset="0"/>
                          </a:rPr>
                          <m:t>= </m:t>
                        </m:r>
                        <m:nary>
                          <m:naryPr>
                            <m:chr m:val="∑"/>
                            <m:supHide m:val="on"/>
                            <m:ctrlPr>
                              <a:rPr kumimoji="1" lang="en-US" altLang="ja-JP" sz="2200" b="0" i="1" smtClean="0">
                                <a:latin typeface="Cambria Math" panose="02040503050406030204" pitchFamily="18" charset="0"/>
                                <a:cs typeface="Arial" panose="020B0604020202020204" pitchFamily="34" charset="0"/>
                              </a:rPr>
                            </m:ctrlPr>
                          </m:naryPr>
                          <m:sub>
                            <m:sSub>
                              <m:sSubPr>
                                <m:ctrlPr>
                                  <a:rPr kumimoji="1" lang="en-US" altLang="ja-JP" sz="2200" b="0" i="1" smtClean="0">
                                    <a:latin typeface="Cambria Math" panose="02040503050406030204" pitchFamily="18" charset="0"/>
                                    <a:cs typeface="Arial" panose="020B0604020202020204" pitchFamily="34" charset="0"/>
                                  </a:rPr>
                                </m:ctrlPr>
                              </m:sSubPr>
                              <m:e>
                                <m:r>
                                  <m:rPr>
                                    <m:brk m:alnAt="7"/>
                                  </m:rPr>
                                  <a:rPr kumimoji="1" lang="en-US" altLang="ja-JP" sz="2200" b="0" i="1" smtClean="0">
                                    <a:latin typeface="Cambria Math" panose="02040503050406030204" pitchFamily="18" charset="0"/>
                                    <a:cs typeface="Arial" panose="020B0604020202020204" pitchFamily="34" charset="0"/>
                                  </a:rPr>
                                  <m:t>𝑥</m:t>
                                </m:r>
                              </m:e>
                              <m:sub>
                                <m:r>
                                  <m:rPr>
                                    <m:brk m:alnAt="7"/>
                                  </m:rPr>
                                  <a:rPr kumimoji="1" lang="en-US" altLang="ja-JP" sz="2200" b="0" i="1" smtClean="0">
                                    <a:latin typeface="Cambria Math" panose="02040503050406030204" pitchFamily="18" charset="0"/>
                                    <a:cs typeface="Arial" panose="020B0604020202020204" pitchFamily="34" charset="0"/>
                                  </a:rPr>
                                  <m:t>1</m:t>
                                </m:r>
                              </m:sub>
                            </m:sSub>
                          </m:sub>
                          <m:sup/>
                          <m:e>
                            <m:r>
                              <a:rPr kumimoji="1" lang="en-US" altLang="ja-JP" sz="2200" b="0" i="1" smtClean="0">
                                <a:latin typeface="Cambria Math" panose="02040503050406030204" pitchFamily="18" charset="0"/>
                                <a:cs typeface="Arial" panose="020B0604020202020204" pitchFamily="34" charset="0"/>
                              </a:rPr>
                              <m:t>…</m:t>
                            </m:r>
                            <m:nary>
                              <m:naryPr>
                                <m:chr m:val="∑"/>
                                <m:supHide m:val="on"/>
                                <m:ctrlPr>
                                  <a:rPr kumimoji="1" lang="en-US" altLang="ja-JP" sz="2200" b="0" i="1" smtClean="0">
                                    <a:latin typeface="Cambria Math" panose="02040503050406030204" pitchFamily="18" charset="0"/>
                                    <a:cs typeface="Arial" panose="020B0604020202020204" pitchFamily="34" charset="0"/>
                                  </a:rPr>
                                </m:ctrlPr>
                              </m:naryPr>
                              <m:sub>
                                <m:sSub>
                                  <m:sSubPr>
                                    <m:ctrlPr>
                                      <a:rPr kumimoji="1" lang="en-US" altLang="ja-JP" sz="2200" b="0" i="1" smtClean="0">
                                        <a:latin typeface="Cambria Math" panose="02040503050406030204" pitchFamily="18" charset="0"/>
                                        <a:cs typeface="Arial" panose="020B0604020202020204" pitchFamily="34" charset="0"/>
                                      </a:rPr>
                                    </m:ctrlPr>
                                  </m:sSubPr>
                                  <m:e>
                                    <m:r>
                                      <m:rPr>
                                        <m:brk m:alnAt="7"/>
                                      </m:rPr>
                                      <a:rPr kumimoji="1" lang="en-US" altLang="ja-JP" sz="2200" b="0" i="1" smtClean="0">
                                        <a:latin typeface="Cambria Math" panose="02040503050406030204" pitchFamily="18" charset="0"/>
                                        <a:cs typeface="Arial" panose="020B0604020202020204" pitchFamily="34" charset="0"/>
                                      </a:rPr>
                                      <m:t>𝑥</m:t>
                                    </m:r>
                                  </m:e>
                                  <m:sub>
                                    <m:r>
                                      <m:rPr>
                                        <m:brk m:alnAt="7"/>
                                      </m:rPr>
                                      <a:rPr kumimoji="1" lang="en-US" altLang="ja-JP" sz="2200" b="0" i="1" smtClean="0">
                                        <a:latin typeface="Cambria Math" panose="02040503050406030204" pitchFamily="18" charset="0"/>
                                        <a:cs typeface="Arial" panose="020B0604020202020204" pitchFamily="34" charset="0"/>
                                      </a:rPr>
                                      <m:t>𝑀</m:t>
                                    </m:r>
                                  </m:sub>
                                </m:sSub>
                              </m:sub>
                              <m:sup/>
                              <m:e>
                                <m:r>
                                  <a:rPr kumimoji="1" lang="en-US" altLang="ja-JP" sz="2200" b="0" i="1" smtClean="0">
                                    <a:latin typeface="Cambria Math" panose="02040503050406030204" pitchFamily="18" charset="0"/>
                                    <a:cs typeface="Arial" panose="020B0604020202020204" pitchFamily="34" charset="0"/>
                                  </a:rPr>
                                  <m:t>𝑝</m:t>
                                </m:r>
                                <m:d>
                                  <m:dPr>
                                    <m:ctrlPr>
                                      <a:rPr kumimoji="1" lang="en-US" altLang="ja-JP" sz="2200" b="0" i="1" smtClean="0">
                                        <a:latin typeface="Cambria Math" panose="02040503050406030204" pitchFamily="18" charset="0"/>
                                        <a:cs typeface="Arial" panose="020B0604020202020204" pitchFamily="34" charset="0"/>
                                      </a:rPr>
                                    </m:ctrlPr>
                                  </m:dPr>
                                  <m:e>
                                    <m:sSub>
                                      <m:sSubPr>
                                        <m:ctrlPr>
                                          <a:rPr kumimoji="1" lang="en-US" altLang="ja-JP" sz="2200" b="0" i="1" smtClean="0">
                                            <a:latin typeface="Cambria Math" panose="02040503050406030204" pitchFamily="18" charset="0"/>
                                            <a:cs typeface="Arial" panose="020B0604020202020204" pitchFamily="34" charset="0"/>
                                          </a:rPr>
                                        </m:ctrlPr>
                                      </m:sSubPr>
                                      <m:e>
                                        <m:r>
                                          <a:rPr kumimoji="1" lang="en-US" altLang="ja-JP" sz="2200" b="0" i="1" smtClean="0">
                                            <a:latin typeface="Cambria Math" panose="02040503050406030204" pitchFamily="18" charset="0"/>
                                            <a:cs typeface="Arial" panose="020B0604020202020204" pitchFamily="34" charset="0"/>
                                          </a:rPr>
                                          <m:t>𝑥</m:t>
                                        </m:r>
                                      </m:e>
                                      <m:sub>
                                        <m:r>
                                          <a:rPr kumimoji="1" lang="en-US" altLang="ja-JP" sz="2200" b="0" i="1" smtClean="0">
                                            <a:latin typeface="Cambria Math" panose="02040503050406030204" pitchFamily="18" charset="0"/>
                                            <a:cs typeface="Arial" panose="020B0604020202020204" pitchFamily="34" charset="0"/>
                                          </a:rPr>
                                          <m:t>1</m:t>
                                        </m:r>
                                      </m:sub>
                                    </m:sSub>
                                    <m:r>
                                      <a:rPr kumimoji="1" lang="en-US" altLang="ja-JP" sz="2200" b="0" i="1" smtClean="0">
                                        <a:latin typeface="Cambria Math" panose="02040503050406030204" pitchFamily="18" charset="0"/>
                                        <a:cs typeface="Arial" panose="020B0604020202020204" pitchFamily="34" charset="0"/>
                                      </a:rPr>
                                      <m:t>,…,</m:t>
                                    </m:r>
                                    <m:sSub>
                                      <m:sSubPr>
                                        <m:ctrlPr>
                                          <a:rPr kumimoji="1" lang="en-US" altLang="ja-JP" sz="2200" b="0" i="1" smtClean="0">
                                            <a:latin typeface="Cambria Math" panose="02040503050406030204" pitchFamily="18" charset="0"/>
                                            <a:cs typeface="Arial" panose="020B0604020202020204" pitchFamily="34" charset="0"/>
                                          </a:rPr>
                                        </m:ctrlPr>
                                      </m:sSubPr>
                                      <m:e>
                                        <m:r>
                                          <a:rPr kumimoji="1" lang="en-US" altLang="ja-JP" sz="2200" b="0" i="1" smtClean="0">
                                            <a:latin typeface="Cambria Math" panose="02040503050406030204" pitchFamily="18" charset="0"/>
                                            <a:cs typeface="Arial" panose="020B0604020202020204" pitchFamily="34" charset="0"/>
                                          </a:rPr>
                                          <m:t>𝑥</m:t>
                                        </m:r>
                                      </m:e>
                                      <m:sub>
                                        <m:r>
                                          <a:rPr kumimoji="1" lang="en-US" altLang="ja-JP" sz="2200" b="0" i="1" smtClean="0">
                                            <a:latin typeface="Cambria Math" panose="02040503050406030204" pitchFamily="18" charset="0"/>
                                            <a:cs typeface="Arial" panose="020B0604020202020204" pitchFamily="34" charset="0"/>
                                          </a:rPr>
                                          <m:t>𝑀</m:t>
                                        </m:r>
                                      </m:sub>
                                    </m:sSub>
                                  </m:e>
                                </m:d>
                                <m:r>
                                  <a:rPr kumimoji="1" lang="en-US" altLang="ja-JP" sz="2200" b="0" i="1" smtClean="0">
                                    <a:latin typeface="Cambria Math" panose="02040503050406030204" pitchFamily="18" charset="0"/>
                                    <a:cs typeface="Arial" panose="020B0604020202020204" pitchFamily="34" charset="0"/>
                                  </a:rPr>
                                  <m:t>=1</m:t>
                                </m:r>
                              </m:e>
                            </m:nary>
                          </m:e>
                        </m:nary>
                      </m:e>
                    </m:nary>
                    <m:r>
                      <a:rPr kumimoji="1" lang="en-US" altLang="ja-JP" sz="2200" b="0" i="1" smtClean="0">
                        <a:latin typeface="Cambria Math" panose="02040503050406030204" pitchFamily="18" charset="0"/>
                        <a:cs typeface="Arial" panose="020B0604020202020204" pitchFamily="34" charset="0"/>
                      </a:rPr>
                      <m:t> (1.12)</m:t>
                    </m:r>
                  </m:oMath>
                </a14:m>
                <a:endParaRPr kumimoji="1" lang="en-US" altLang="ja-JP" sz="2200" dirty="0">
                  <a:latin typeface="Arial" panose="020B0604020202020204" pitchFamily="34" charset="0"/>
                  <a:cs typeface="Arial" panose="020B0604020202020204" pitchFamily="34" charset="0"/>
                </a:endParaRPr>
              </a:p>
            </p:txBody>
          </p:sp>
        </mc:Choice>
        <mc:Fallback>
          <p:sp>
            <p:nvSpPr>
              <p:cNvPr id="2" name="テキスト ボックス 1">
                <a:extLst>
                  <a:ext uri="{FF2B5EF4-FFF2-40B4-BE49-F238E27FC236}">
                    <a16:creationId xmlns:a16="http://schemas.microsoft.com/office/drawing/2014/main" id="{49A8BAA1-F378-9457-48A4-F46DF2474DCA}"/>
                  </a:ext>
                </a:extLst>
              </p:cNvPr>
              <p:cNvSpPr txBox="1">
                <a:spLocks noRot="1" noChangeAspect="1" noMove="1" noResize="1" noEditPoints="1" noAdjustHandles="1" noChangeArrowheads="1" noChangeShapeType="1" noTextEdit="1"/>
              </p:cNvSpPr>
              <p:nvPr/>
            </p:nvSpPr>
            <p:spPr>
              <a:xfrm>
                <a:off x="434054" y="847150"/>
                <a:ext cx="11323891" cy="5653727"/>
              </a:xfrm>
              <a:prstGeom prst="rect">
                <a:avLst/>
              </a:prstGeom>
              <a:blipFill>
                <a:blip r:embed="rId3"/>
                <a:stretch>
                  <a:fillRect l="-673" t="-448" b="-27578"/>
                </a:stretch>
              </a:blipFill>
            </p:spPr>
            <p:txBody>
              <a:bodyPr/>
              <a:lstStyle/>
              <a:p>
                <a:r>
                  <a:rPr lang="ja-JP" altLang="en-US">
                    <a:noFill/>
                  </a:rPr>
                  <a:t> </a:t>
                </a:r>
              </a:p>
            </p:txBody>
          </p:sp>
        </mc:Fallback>
      </mc:AlternateContent>
      <p:sp>
        <p:nvSpPr>
          <p:cNvPr id="3" name="正方形/長方形 2">
            <a:extLst>
              <a:ext uri="{FF2B5EF4-FFF2-40B4-BE49-F238E27FC236}">
                <a16:creationId xmlns:a16="http://schemas.microsoft.com/office/drawing/2014/main" id="{B10BC962-1E62-0324-DB79-F66F0AE5967C}"/>
              </a:ext>
            </a:extLst>
          </p:cNvPr>
          <p:cNvSpPr/>
          <p:nvPr/>
        </p:nvSpPr>
        <p:spPr>
          <a:xfrm>
            <a:off x="289932" y="5130800"/>
            <a:ext cx="11653025" cy="1335772"/>
          </a:xfrm>
          <a:prstGeom prst="rect">
            <a:avLst/>
          </a:prstGeom>
          <a:noFill/>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A2F6AA54-BEB8-05A3-72CD-A4EDCEA68001}"/>
              </a:ext>
            </a:extLst>
          </p:cNvPr>
          <p:cNvSpPr/>
          <p:nvPr/>
        </p:nvSpPr>
        <p:spPr>
          <a:xfrm>
            <a:off x="289932" y="847149"/>
            <a:ext cx="11653025" cy="4157801"/>
          </a:xfrm>
          <a:prstGeom prst="rect">
            <a:avLst/>
          </a:prstGeom>
          <a:noFill/>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pic>
        <p:nvPicPr>
          <p:cNvPr id="6" name="グラフィックス 5">
            <a:extLst>
              <a:ext uri="{FF2B5EF4-FFF2-40B4-BE49-F238E27FC236}">
                <a16:creationId xmlns:a16="http://schemas.microsoft.com/office/drawing/2014/main" id="{013FFE41-BF49-8059-60B7-3EFC485F9F1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32987" y="2846990"/>
            <a:ext cx="3245278" cy="2073372"/>
          </a:xfrm>
          <a:prstGeom prst="rect">
            <a:avLst/>
          </a:prstGeom>
        </p:spPr>
      </p:pic>
      <p:sp>
        <p:nvSpPr>
          <p:cNvPr id="8" name="テキスト ボックス 7">
            <a:extLst>
              <a:ext uri="{FF2B5EF4-FFF2-40B4-BE49-F238E27FC236}">
                <a16:creationId xmlns:a16="http://schemas.microsoft.com/office/drawing/2014/main" id="{0F24E0FE-EEA5-C5FE-BEDF-EC0CBB0D86B4}"/>
              </a:ext>
            </a:extLst>
          </p:cNvPr>
          <p:cNvSpPr txBox="1"/>
          <p:nvPr/>
        </p:nvSpPr>
        <p:spPr>
          <a:xfrm>
            <a:off x="0" y="6538912"/>
            <a:ext cx="10281424" cy="307777"/>
          </a:xfrm>
          <a:prstGeom prst="rect">
            <a:avLst/>
          </a:prstGeom>
          <a:noFill/>
        </p:spPr>
        <p:txBody>
          <a:bodyPr wrap="square">
            <a:spAutoFit/>
          </a:bodyPr>
          <a:lstStyle/>
          <a:p>
            <a:pPr algn="just"/>
            <a:r>
              <a:rPr lang="en-US" altLang="ja-JP" sz="1400" b="1" dirty="0">
                <a:latin typeface="Arial" panose="020B0604020202020204" pitchFamily="34" charset="0"/>
                <a:cs typeface="Arial" panose="020B0604020202020204" pitchFamily="34" charset="0"/>
              </a:rPr>
              <a:t>Wikipedia, </a:t>
            </a:r>
            <a:r>
              <a:rPr lang="ja-JP" altLang="en-US" sz="1400" b="1">
                <a:latin typeface="Arial" panose="020B0604020202020204" pitchFamily="34" charset="0"/>
                <a:cs typeface="Arial" panose="020B0604020202020204" pitchFamily="34" charset="0"/>
              </a:rPr>
              <a:t>正規分布</a:t>
            </a:r>
            <a:r>
              <a:rPr lang="en-US" altLang="ja-JP" sz="1400" b="1" dirty="0">
                <a:latin typeface="Arial" panose="020B0604020202020204" pitchFamily="34" charset="0"/>
                <a:cs typeface="Arial" panose="020B0604020202020204" pitchFamily="34" charset="0"/>
              </a:rPr>
              <a:t>, </a:t>
            </a:r>
            <a:r>
              <a:rPr lang="en-US" altLang="ja-JP" sz="1400" b="1" dirty="0">
                <a:latin typeface="Arial" panose="020B0604020202020204" pitchFamily="34" charset="0"/>
                <a:cs typeface="Arial" panose="020B0604020202020204" pitchFamily="34" charset="0"/>
                <a:hlinkClick r:id="rId6"/>
              </a:rPr>
              <a:t>https://ja.wikipedia.org/wiki/</a:t>
            </a:r>
            <a:r>
              <a:rPr lang="ja-JP" altLang="en-US" sz="1400" b="1">
                <a:latin typeface="Arial" panose="020B0604020202020204" pitchFamily="34" charset="0"/>
                <a:cs typeface="Arial" panose="020B0604020202020204" pitchFamily="34" charset="0"/>
              </a:rPr>
              <a:t>正規分布</a:t>
            </a:r>
            <a:endParaRPr lang="en" altLang="ja-JP" sz="1400" b="1"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2711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ー 6">
            <a:extLst>
              <a:ext uri="{FF2B5EF4-FFF2-40B4-BE49-F238E27FC236}">
                <a16:creationId xmlns:a16="http://schemas.microsoft.com/office/drawing/2014/main" id="{0C9C98B4-5E41-0C1A-6F8F-D88755CF0170}"/>
              </a:ext>
            </a:extLst>
          </p:cNvPr>
          <p:cNvSpPr>
            <a:spLocks noGrp="1"/>
          </p:cNvSpPr>
          <p:nvPr>
            <p:ph type="sldNum" sz="quarter" idx="12"/>
          </p:nvPr>
        </p:nvSpPr>
        <p:spPr/>
        <p:txBody>
          <a:bodyPr/>
          <a:lstStyle/>
          <a:p>
            <a:fld id="{41EF99A5-75B0-48BA-AAC0-E731D8E9C51A}" type="slidenum">
              <a:rPr kumimoji="1" lang="ja-JP" altLang="en-US" smtClean="0">
                <a:latin typeface="Arial" panose="020B0604020202020204" pitchFamily="34" charset="0"/>
                <a:cs typeface="Arial" panose="020B0604020202020204" pitchFamily="34" charset="0"/>
              </a:rPr>
              <a:t>8</a:t>
            </a:fld>
            <a:endParaRPr kumimoji="1" lang="ja-JP" altLang="en-US">
              <a:latin typeface="Arial" panose="020B0604020202020204" pitchFamily="34" charset="0"/>
              <a:cs typeface="Arial" panose="020B0604020202020204" pitchFamily="34" charset="0"/>
            </a:endParaRPr>
          </a:p>
        </p:txBody>
      </p:sp>
      <p:sp>
        <p:nvSpPr>
          <p:cNvPr id="21" name="テキスト ボックス 20">
            <a:extLst>
              <a:ext uri="{FF2B5EF4-FFF2-40B4-BE49-F238E27FC236}">
                <a16:creationId xmlns:a16="http://schemas.microsoft.com/office/drawing/2014/main" id="{31A45726-F689-750A-F82D-B36BA45093F4}"/>
              </a:ext>
            </a:extLst>
          </p:cNvPr>
          <p:cNvSpPr txBox="1"/>
          <p:nvPr/>
        </p:nvSpPr>
        <p:spPr>
          <a:xfrm>
            <a:off x="0" y="136525"/>
            <a:ext cx="12192000" cy="584775"/>
          </a:xfrm>
          <a:prstGeom prst="rect">
            <a:avLst/>
          </a:prstGeom>
          <a:noFill/>
        </p:spPr>
        <p:txBody>
          <a:bodyPr wrap="square" rtlCol="0">
            <a:spAutoFit/>
          </a:bodyPr>
          <a:lstStyle/>
          <a:p>
            <a:pPr algn="ctr"/>
            <a:r>
              <a:rPr kumimoji="1" lang="ja-JP" altLang="en-US" sz="3200" b="1" u="sng">
                <a:latin typeface="Arial" panose="020B0604020202020204" pitchFamily="34" charset="0"/>
                <a:cs typeface="Arial" panose="020B0604020202020204" pitchFamily="34" charset="0"/>
              </a:rPr>
              <a:t>確率分布の基本式</a:t>
            </a:r>
            <a:endParaRPr kumimoji="1" lang="en-US" altLang="ja-JP" sz="3200" b="1" u="sng"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2" name="テキスト ボックス 1">
                <a:extLst>
                  <a:ext uri="{FF2B5EF4-FFF2-40B4-BE49-F238E27FC236}">
                    <a16:creationId xmlns:a16="http://schemas.microsoft.com/office/drawing/2014/main" id="{49A8BAA1-F378-9457-48A4-F46DF2474DCA}"/>
                  </a:ext>
                </a:extLst>
              </p:cNvPr>
              <p:cNvSpPr txBox="1"/>
              <p:nvPr/>
            </p:nvSpPr>
            <p:spPr>
              <a:xfrm>
                <a:off x="434054" y="847150"/>
                <a:ext cx="11323891" cy="5642378"/>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200" b="1">
                    <a:latin typeface="Arial" panose="020B0604020202020204" pitchFamily="34" charset="0"/>
                    <a:cs typeface="Arial" panose="020B0604020202020204" pitchFamily="34" charset="0"/>
                  </a:rPr>
                  <a:t>同時分布</a:t>
                </a:r>
                <a14:m>
                  <m:oMath xmlns:m="http://schemas.openxmlformats.org/officeDocument/2006/math">
                    <m:r>
                      <a:rPr kumimoji="1" lang="en-US" altLang="ja-JP" sz="2200" b="0" i="1" dirty="0">
                        <a:latin typeface="Cambria Math" panose="02040503050406030204" pitchFamily="18" charset="0"/>
                        <a:cs typeface="Arial" panose="020B0604020202020204" pitchFamily="34" charset="0"/>
                      </a:rPr>
                      <m:t>𝑝</m:t>
                    </m:r>
                    <m:r>
                      <a:rPr kumimoji="1" lang="en-US" altLang="ja-JP" sz="2200" b="0" i="1" dirty="0">
                        <a:latin typeface="Cambria Math" panose="02040503050406030204" pitchFamily="18" charset="0"/>
                        <a:cs typeface="Arial" panose="020B0604020202020204" pitchFamily="34" charset="0"/>
                      </a:rPr>
                      <m:t>(</m:t>
                    </m:r>
                    <m:r>
                      <a:rPr kumimoji="1" lang="en-US" altLang="ja-JP" sz="2200" b="0" i="1" dirty="0">
                        <a:latin typeface="Cambria Math" panose="02040503050406030204" pitchFamily="18" charset="0"/>
                        <a:cs typeface="Arial" panose="020B0604020202020204" pitchFamily="34" charset="0"/>
                      </a:rPr>
                      <m:t>𝑥</m:t>
                    </m:r>
                    <m:r>
                      <a:rPr kumimoji="1" lang="en-US" altLang="ja-JP" sz="2200" b="0" i="1" dirty="0">
                        <a:latin typeface="Cambria Math" panose="02040503050406030204" pitchFamily="18" charset="0"/>
                        <a:cs typeface="Arial" panose="020B0604020202020204" pitchFamily="34" charset="0"/>
                      </a:rPr>
                      <m:t>, </m:t>
                    </m:r>
                    <m:r>
                      <a:rPr kumimoji="1" lang="en-US" altLang="ja-JP" sz="2200" b="0" i="1" dirty="0">
                        <a:latin typeface="Cambria Math" panose="02040503050406030204" pitchFamily="18" charset="0"/>
                        <a:cs typeface="Arial" panose="020B0604020202020204" pitchFamily="34" charset="0"/>
                      </a:rPr>
                      <m:t>𝑦</m:t>
                    </m:r>
                    <m:r>
                      <a:rPr kumimoji="1" lang="en-US" altLang="ja-JP" sz="2200" b="0" i="1" dirty="0">
                        <a:latin typeface="Cambria Math" panose="02040503050406030204" pitchFamily="18" charset="0"/>
                        <a:cs typeface="Arial" panose="020B0604020202020204" pitchFamily="34" charset="0"/>
                      </a:rPr>
                      <m:t>)</m:t>
                    </m:r>
                  </m:oMath>
                </a14:m>
                <a:r>
                  <a:rPr kumimoji="1" lang="en-US" altLang="ja-JP" sz="2200" dirty="0">
                    <a:latin typeface="Arial" panose="020B0604020202020204" pitchFamily="34" charset="0"/>
                    <a:cs typeface="Arial" panose="020B0604020202020204" pitchFamily="34" charset="0"/>
                  </a:rPr>
                  <a:t> </a:t>
                </a:r>
                <a:r>
                  <a:rPr kumimoji="1" lang="en-US" altLang="ja-JP" sz="2200" b="1" dirty="0">
                    <a:latin typeface="Arial" panose="020B0604020202020204" pitchFamily="34" charset="0"/>
                    <a:cs typeface="Arial" panose="020B0604020202020204" pitchFamily="34" charset="0"/>
                  </a:rPr>
                  <a:t>: </a:t>
                </a:r>
                <a:r>
                  <a:rPr kumimoji="1" lang="ja-JP" altLang="en-US" sz="2200" b="1">
                    <a:latin typeface="Arial" panose="020B0604020202020204" pitchFamily="34" charset="0"/>
                    <a:cs typeface="Arial" panose="020B0604020202020204" pitchFamily="34" charset="0"/>
                  </a:rPr>
                  <a:t>ある</a:t>
                </a:r>
                <a:r>
                  <a:rPr kumimoji="1" lang="en-US" altLang="ja-JP" sz="2200" b="1" dirty="0">
                    <a:latin typeface="Arial" panose="020B0604020202020204" pitchFamily="34" charset="0"/>
                    <a:cs typeface="Arial" panose="020B0604020202020204" pitchFamily="34" charset="0"/>
                  </a:rPr>
                  <a:t>2</a:t>
                </a:r>
                <a:r>
                  <a:rPr kumimoji="1" lang="ja-JP" altLang="en-US" sz="2200" b="1">
                    <a:latin typeface="Arial" panose="020B0604020202020204" pitchFamily="34" charset="0"/>
                    <a:cs typeface="Arial" panose="020B0604020202020204" pitchFamily="34" charset="0"/>
                  </a:rPr>
                  <a:t>つの変数</a:t>
                </a:r>
                <a14:m>
                  <m:oMath xmlns:m="http://schemas.openxmlformats.org/officeDocument/2006/math">
                    <m:r>
                      <a:rPr kumimoji="1" lang="en-US" altLang="ja-JP" sz="2200" b="0" i="1" dirty="0" smtClean="0">
                        <a:latin typeface="Cambria Math" panose="02040503050406030204" pitchFamily="18" charset="0"/>
                        <a:cs typeface="Arial" panose="020B0604020202020204" pitchFamily="34" charset="0"/>
                      </a:rPr>
                      <m:t>𝑥</m:t>
                    </m:r>
                    <m:r>
                      <a:rPr kumimoji="1" lang="en-US" altLang="ja-JP" sz="2200" b="0" i="1" dirty="0" smtClean="0">
                        <a:latin typeface="Cambria Math" panose="02040503050406030204" pitchFamily="18" charset="0"/>
                        <a:cs typeface="Arial" panose="020B0604020202020204" pitchFamily="34" charset="0"/>
                      </a:rPr>
                      <m:t>, </m:t>
                    </m:r>
                    <m:r>
                      <a:rPr kumimoji="1" lang="en-US" altLang="ja-JP" sz="2200" b="0" i="1" dirty="0" smtClean="0">
                        <a:latin typeface="Cambria Math" panose="02040503050406030204" pitchFamily="18" charset="0"/>
                        <a:cs typeface="Arial" panose="020B0604020202020204" pitchFamily="34" charset="0"/>
                      </a:rPr>
                      <m:t>𝑦</m:t>
                    </m:r>
                  </m:oMath>
                </a14:m>
                <a:r>
                  <a:rPr kumimoji="1" lang="ja-JP" altLang="en-US" sz="2200" b="1">
                    <a:latin typeface="Arial" panose="020B0604020202020204" pitchFamily="34" charset="0"/>
                    <a:cs typeface="Arial" panose="020B0604020202020204" pitchFamily="34" charset="0"/>
                  </a:rPr>
                  <a:t>に対する確率分布</a:t>
                </a:r>
                <a:endParaRPr kumimoji="1" lang="en-US" altLang="ja-JP" sz="22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kumimoji="1" lang="en-US" altLang="ja-JP" sz="22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kumimoji="1" lang="ja-JP" altLang="en-US" sz="2200" b="1">
                    <a:latin typeface="Arial" panose="020B0604020202020204" pitchFamily="34" charset="0"/>
                    <a:cs typeface="Arial" panose="020B0604020202020204" pitchFamily="34" charset="0"/>
                  </a:rPr>
                  <a:t>周辺分布</a:t>
                </a:r>
                <a:r>
                  <a:rPr kumimoji="1" lang="en-US" altLang="ja-JP" sz="2200" b="1" dirty="0">
                    <a:latin typeface="Arial" panose="020B0604020202020204" pitchFamily="34" charset="0"/>
                    <a:cs typeface="Arial" panose="020B0604020202020204" pitchFamily="34" charset="0"/>
                  </a:rPr>
                  <a:t> :</a:t>
                </a:r>
                <a:br>
                  <a:rPr kumimoji="1" lang="en-US" altLang="ja-JP" sz="2200" b="1" dirty="0">
                    <a:latin typeface="Arial" panose="020B0604020202020204" pitchFamily="34" charset="0"/>
                    <a:cs typeface="Arial" panose="020B0604020202020204" pitchFamily="34" charset="0"/>
                  </a:rPr>
                </a:br>
                <a14:m>
                  <m:oMath xmlns:m="http://schemas.openxmlformats.org/officeDocument/2006/math">
                    <m:r>
                      <a:rPr kumimoji="1" lang="en-US" altLang="ja-JP" sz="2200" b="0" i="1" smtClean="0">
                        <a:latin typeface="Cambria Math" panose="02040503050406030204" pitchFamily="18" charset="0"/>
                        <a:cs typeface="Arial" panose="020B0604020202020204" pitchFamily="34" charset="0"/>
                      </a:rPr>
                      <m:t>𝑝</m:t>
                    </m:r>
                    <m:d>
                      <m:dPr>
                        <m:ctrlPr>
                          <a:rPr kumimoji="1" lang="en-US" altLang="ja-JP" sz="2200" i="1" smtClean="0">
                            <a:latin typeface="Cambria Math" panose="02040503050406030204" pitchFamily="18" charset="0"/>
                            <a:cs typeface="Arial" panose="020B0604020202020204" pitchFamily="34" charset="0"/>
                          </a:rPr>
                        </m:ctrlPr>
                      </m:dPr>
                      <m:e>
                        <m:r>
                          <a:rPr kumimoji="1" lang="en-US" altLang="ja-JP" sz="2200" b="0" i="1" smtClean="0">
                            <a:latin typeface="Cambria Math" panose="02040503050406030204" pitchFamily="18" charset="0"/>
                            <a:cs typeface="Arial" panose="020B0604020202020204" pitchFamily="34" charset="0"/>
                          </a:rPr>
                          <m:t>𝑦</m:t>
                        </m:r>
                      </m:e>
                    </m:d>
                    <m:r>
                      <a:rPr kumimoji="1" lang="en-US" altLang="ja-JP" sz="2200" b="0" i="1" smtClean="0">
                        <a:latin typeface="Cambria Math" panose="02040503050406030204" pitchFamily="18" charset="0"/>
                        <a:cs typeface="Arial" panose="020B0604020202020204" pitchFamily="34" charset="0"/>
                      </a:rPr>
                      <m:t>=</m:t>
                    </m:r>
                    <m:nary>
                      <m:naryPr>
                        <m:limLoc m:val="undOvr"/>
                        <m:subHide m:val="on"/>
                        <m:supHide m:val="on"/>
                        <m:ctrlPr>
                          <a:rPr kumimoji="1" lang="en-US" altLang="ja-JP" sz="2200" i="1" smtClean="0">
                            <a:latin typeface="Cambria Math" panose="02040503050406030204" pitchFamily="18" charset="0"/>
                            <a:cs typeface="Arial" panose="020B0604020202020204" pitchFamily="34" charset="0"/>
                          </a:rPr>
                        </m:ctrlPr>
                      </m:naryPr>
                      <m:sub/>
                      <m:sup/>
                      <m:e>
                        <m:r>
                          <a:rPr kumimoji="1" lang="en-US" altLang="ja-JP" sz="2200" b="0" i="1" smtClean="0">
                            <a:latin typeface="Cambria Math" panose="02040503050406030204" pitchFamily="18" charset="0"/>
                            <a:cs typeface="Arial" panose="020B0604020202020204" pitchFamily="34" charset="0"/>
                          </a:rPr>
                          <m:t>𝑝</m:t>
                        </m:r>
                        <m:d>
                          <m:dPr>
                            <m:ctrlPr>
                              <a:rPr kumimoji="1" lang="en-US" altLang="ja-JP" sz="2200" i="1" smtClean="0">
                                <a:latin typeface="Cambria Math" panose="02040503050406030204" pitchFamily="18" charset="0"/>
                                <a:cs typeface="Arial" panose="020B0604020202020204" pitchFamily="34" charset="0"/>
                              </a:rPr>
                            </m:ctrlPr>
                          </m:dPr>
                          <m:e>
                            <m:r>
                              <a:rPr kumimoji="1" lang="en-US" altLang="ja-JP" sz="2200" b="0" i="1" smtClean="0">
                                <a:latin typeface="Cambria Math" panose="02040503050406030204" pitchFamily="18" charset="0"/>
                                <a:cs typeface="Arial" panose="020B0604020202020204" pitchFamily="34" charset="0"/>
                              </a:rPr>
                              <m:t>𝑥</m:t>
                            </m:r>
                            <m:r>
                              <a:rPr kumimoji="1" lang="en-US" altLang="ja-JP" sz="2200" b="0" i="1" smtClean="0">
                                <a:latin typeface="Cambria Math" panose="02040503050406030204" pitchFamily="18" charset="0"/>
                                <a:cs typeface="Arial" panose="020B0604020202020204" pitchFamily="34" charset="0"/>
                              </a:rPr>
                              <m:t>, </m:t>
                            </m:r>
                            <m:r>
                              <a:rPr kumimoji="1" lang="en-US" altLang="ja-JP" sz="2200" b="0" i="1" smtClean="0">
                                <a:latin typeface="Cambria Math" panose="02040503050406030204" pitchFamily="18" charset="0"/>
                                <a:cs typeface="Arial" panose="020B0604020202020204" pitchFamily="34" charset="0"/>
                              </a:rPr>
                              <m:t>𝑦</m:t>
                            </m:r>
                          </m:e>
                        </m:d>
                        <m:r>
                          <a:rPr kumimoji="1" lang="en-US" altLang="ja-JP" sz="2200" b="0" i="1" smtClean="0">
                            <a:latin typeface="Cambria Math" panose="02040503050406030204" pitchFamily="18" charset="0"/>
                            <a:cs typeface="Arial" panose="020B0604020202020204" pitchFamily="34" charset="0"/>
                          </a:rPr>
                          <m:t>𝑑𝑥</m:t>
                        </m:r>
                      </m:e>
                    </m:nary>
                    <m:r>
                      <a:rPr kumimoji="1" lang="en-US" altLang="ja-JP" sz="2200" b="0" i="1" smtClean="0">
                        <a:latin typeface="Cambria Math" panose="02040503050406030204" pitchFamily="18" charset="0"/>
                        <a:cs typeface="Arial" panose="020B0604020202020204" pitchFamily="34" charset="0"/>
                      </a:rPr>
                      <m:t> </m:t>
                    </m:r>
                    <m:d>
                      <m:dPr>
                        <m:ctrlPr>
                          <a:rPr kumimoji="1" lang="en-US" altLang="ja-JP" sz="2200" i="1" smtClean="0">
                            <a:latin typeface="Cambria Math" panose="02040503050406030204" pitchFamily="18" charset="0"/>
                            <a:cs typeface="Arial" panose="020B0604020202020204" pitchFamily="34" charset="0"/>
                          </a:rPr>
                        </m:ctrlPr>
                      </m:dPr>
                      <m:e>
                        <m:r>
                          <a:rPr kumimoji="1" lang="en-US" altLang="ja-JP" sz="2200" b="0" i="1" smtClean="0">
                            <a:latin typeface="Cambria Math" panose="02040503050406030204" pitchFamily="18" charset="0"/>
                            <a:cs typeface="Arial" panose="020B0604020202020204" pitchFamily="34" charset="0"/>
                          </a:rPr>
                          <m:t>1.16</m:t>
                        </m:r>
                      </m:e>
                    </m:d>
                  </m:oMath>
                </a14:m>
                <a:br>
                  <a:rPr kumimoji="1" lang="en-US" altLang="ja-JP" sz="2200" b="1" dirty="0">
                    <a:latin typeface="Arial" panose="020B0604020202020204" pitchFamily="34" charset="0"/>
                    <a:cs typeface="Arial" panose="020B0604020202020204" pitchFamily="34" charset="0"/>
                  </a:rPr>
                </a:br>
                <a:r>
                  <a:rPr kumimoji="1" lang="ja-JP" altLang="en-US" sz="2200" b="1">
                    <a:latin typeface="Arial" panose="020B0604020202020204" pitchFamily="34" charset="0"/>
                    <a:cs typeface="Arial" panose="020B0604020202020204" pitchFamily="34" charset="0"/>
                  </a:rPr>
                  <a:t>一方の変数を除去する操作を</a:t>
                </a:r>
                <a:r>
                  <a:rPr kumimoji="1" lang="ja-JP" altLang="en-US" sz="2200" b="1">
                    <a:solidFill>
                      <a:schemeClr val="accent2"/>
                    </a:solidFill>
                    <a:latin typeface="Arial" panose="020B0604020202020204" pitchFamily="34" charset="0"/>
                    <a:cs typeface="Arial" panose="020B0604020202020204" pitchFamily="34" charset="0"/>
                  </a:rPr>
                  <a:t>周辺化</a:t>
                </a:r>
                <a:r>
                  <a:rPr kumimoji="1" lang="ja-JP" altLang="en-US" sz="2200" b="1">
                    <a:latin typeface="Arial" panose="020B0604020202020204" pitchFamily="34" charset="0"/>
                    <a:cs typeface="Arial" panose="020B0604020202020204" pitchFamily="34" charset="0"/>
                  </a:rPr>
                  <a:t>という</a:t>
                </a:r>
                <a:endParaRPr kumimoji="1" lang="en-US" altLang="ja-JP" sz="22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kumimoji="1" lang="en-US" altLang="ja-JP" sz="2200" b="1" dirty="0">
                  <a:latin typeface="Arial" panose="020B0604020202020204" pitchFamily="34" charset="0"/>
                  <a:cs typeface="Arial" panose="020B0604020202020204" pitchFamily="34" charset="0"/>
                </a:endParaRPr>
              </a:p>
              <a:p>
                <a:pPr/>
                <a:endParaRPr kumimoji="1" lang="en-US" altLang="ja-JP" sz="22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kumimoji="1" lang="ja-JP" altLang="en-US" sz="2200" b="1">
                    <a:latin typeface="Arial" panose="020B0604020202020204" pitchFamily="34" charset="0"/>
                    <a:cs typeface="Arial" panose="020B0604020202020204" pitchFamily="34" charset="0"/>
                  </a:rPr>
                  <a:t>条件付き分布</a:t>
                </a:r>
                <a:r>
                  <a:rPr kumimoji="1" lang="en-US" altLang="ja-JP" sz="2200" b="1" dirty="0">
                    <a:latin typeface="Arial" panose="020B0604020202020204" pitchFamily="34" charset="0"/>
                    <a:cs typeface="Arial" panose="020B0604020202020204" pitchFamily="34" charset="0"/>
                  </a:rPr>
                  <a:t> : </a:t>
                </a:r>
                <a14:m>
                  <m:oMath xmlns:m="http://schemas.openxmlformats.org/officeDocument/2006/math">
                    <m:r>
                      <a:rPr kumimoji="1" lang="en-US" altLang="ja-JP" sz="2200" b="0" i="1" dirty="0" smtClean="0">
                        <a:latin typeface="Cambria Math" panose="02040503050406030204" pitchFamily="18" charset="0"/>
                        <a:cs typeface="Arial" panose="020B0604020202020204" pitchFamily="34" charset="0"/>
                      </a:rPr>
                      <m:t>𝑦</m:t>
                    </m:r>
                  </m:oMath>
                </a14:m>
                <a:r>
                  <a:rPr kumimoji="1" lang="ja-JP" altLang="en-US" sz="2200" b="1">
                    <a:latin typeface="Arial" panose="020B0604020202020204" pitchFamily="34" charset="0"/>
                    <a:cs typeface="Arial" panose="020B0604020202020204" pitchFamily="34" charset="0"/>
                  </a:rPr>
                  <a:t>に対して特定の値が決められた時の</a:t>
                </a:r>
                <a14:m>
                  <m:oMath xmlns:m="http://schemas.openxmlformats.org/officeDocument/2006/math">
                    <m:r>
                      <a:rPr kumimoji="1" lang="en-US" altLang="ja-JP" sz="2200" b="1" i="1" dirty="0" smtClean="0">
                        <a:latin typeface="Cambria Math" panose="02040503050406030204" pitchFamily="18" charset="0"/>
                        <a:cs typeface="Arial" panose="020B0604020202020204" pitchFamily="34" charset="0"/>
                      </a:rPr>
                      <m:t>𝒙</m:t>
                    </m:r>
                  </m:oMath>
                </a14:m>
                <a:r>
                  <a:rPr kumimoji="1" lang="ja-JP" altLang="en-US" sz="2200" b="1">
                    <a:latin typeface="Arial" panose="020B0604020202020204" pitchFamily="34" charset="0"/>
                    <a:cs typeface="Arial" panose="020B0604020202020204" pitchFamily="34" charset="0"/>
                  </a:rPr>
                  <a:t>の確率分布</a:t>
                </a:r>
                <a:br>
                  <a:rPr kumimoji="1" lang="en-US" altLang="ja-JP" sz="2200" b="1" dirty="0">
                    <a:latin typeface="Arial" panose="020B0604020202020204" pitchFamily="34" charset="0"/>
                    <a:cs typeface="Arial" panose="020B0604020202020204" pitchFamily="34" charset="0"/>
                  </a:rPr>
                </a:br>
                <a14:m>
                  <m:oMath xmlns:m="http://schemas.openxmlformats.org/officeDocument/2006/math">
                    <m:r>
                      <a:rPr kumimoji="1" lang="en-US" altLang="ja-JP" sz="2200" b="0" i="1" smtClean="0">
                        <a:latin typeface="Cambria Math" panose="02040503050406030204" pitchFamily="18" charset="0"/>
                        <a:cs typeface="Arial" panose="020B0604020202020204" pitchFamily="34" charset="0"/>
                      </a:rPr>
                      <m:t>𝑝</m:t>
                    </m:r>
                    <m:d>
                      <m:dPr>
                        <m:ctrlPr>
                          <a:rPr kumimoji="1" lang="en-US" altLang="ja-JP" sz="2200" i="1" smtClean="0">
                            <a:latin typeface="Cambria Math" panose="02040503050406030204" pitchFamily="18" charset="0"/>
                            <a:cs typeface="Arial" panose="020B0604020202020204" pitchFamily="34" charset="0"/>
                          </a:rPr>
                        </m:ctrlPr>
                      </m:dPr>
                      <m:e>
                        <m:r>
                          <a:rPr kumimoji="1" lang="en-US" altLang="ja-JP" sz="2200" b="0" i="1" smtClean="0">
                            <a:latin typeface="Cambria Math" panose="02040503050406030204" pitchFamily="18" charset="0"/>
                            <a:cs typeface="Arial" panose="020B0604020202020204" pitchFamily="34" charset="0"/>
                          </a:rPr>
                          <m:t>𝑥</m:t>
                        </m:r>
                      </m:e>
                      <m:e>
                        <m:r>
                          <a:rPr kumimoji="1" lang="en-US" altLang="ja-JP" sz="2200" b="0" i="1" smtClean="0">
                            <a:latin typeface="Cambria Math" panose="02040503050406030204" pitchFamily="18" charset="0"/>
                            <a:cs typeface="Arial" panose="020B0604020202020204" pitchFamily="34" charset="0"/>
                          </a:rPr>
                          <m:t>𝑦</m:t>
                        </m:r>
                      </m:e>
                    </m:d>
                    <m:r>
                      <a:rPr kumimoji="1" lang="en-US" altLang="ja-JP" sz="2200" b="0" i="1" smtClean="0">
                        <a:latin typeface="Cambria Math" panose="02040503050406030204" pitchFamily="18" charset="0"/>
                        <a:cs typeface="Arial" panose="020B0604020202020204" pitchFamily="34" charset="0"/>
                      </a:rPr>
                      <m:t>=</m:t>
                    </m:r>
                    <m:f>
                      <m:fPr>
                        <m:ctrlPr>
                          <a:rPr kumimoji="1" lang="en-US" altLang="ja-JP" sz="2200" i="1" smtClean="0">
                            <a:latin typeface="Cambria Math" panose="02040503050406030204" pitchFamily="18" charset="0"/>
                            <a:cs typeface="Arial" panose="020B0604020202020204" pitchFamily="34" charset="0"/>
                          </a:rPr>
                        </m:ctrlPr>
                      </m:fPr>
                      <m:num>
                        <m:r>
                          <a:rPr kumimoji="1" lang="en-US" altLang="ja-JP" sz="2200" b="0" i="1" smtClean="0">
                            <a:latin typeface="Cambria Math" panose="02040503050406030204" pitchFamily="18" charset="0"/>
                            <a:cs typeface="Arial" panose="020B0604020202020204" pitchFamily="34" charset="0"/>
                          </a:rPr>
                          <m:t>𝑝</m:t>
                        </m:r>
                        <m:r>
                          <a:rPr kumimoji="1" lang="en-US" altLang="ja-JP" sz="2200" b="0" i="1" smtClean="0">
                            <a:latin typeface="Cambria Math" panose="02040503050406030204" pitchFamily="18" charset="0"/>
                            <a:cs typeface="Arial" panose="020B0604020202020204" pitchFamily="34" charset="0"/>
                          </a:rPr>
                          <m:t>(</m:t>
                        </m:r>
                        <m:r>
                          <a:rPr kumimoji="1" lang="en-US" altLang="ja-JP" sz="2200" b="0" i="1" smtClean="0">
                            <a:latin typeface="Cambria Math" panose="02040503050406030204" pitchFamily="18" charset="0"/>
                            <a:cs typeface="Arial" panose="020B0604020202020204" pitchFamily="34" charset="0"/>
                          </a:rPr>
                          <m:t>𝑥</m:t>
                        </m:r>
                        <m:r>
                          <a:rPr kumimoji="1" lang="en-US" altLang="ja-JP" sz="2200" b="0" i="1" smtClean="0">
                            <a:latin typeface="Cambria Math" panose="02040503050406030204" pitchFamily="18" charset="0"/>
                            <a:cs typeface="Arial" panose="020B0604020202020204" pitchFamily="34" charset="0"/>
                          </a:rPr>
                          <m:t>,</m:t>
                        </m:r>
                        <m:r>
                          <a:rPr kumimoji="1" lang="en-US" altLang="ja-JP" sz="2200" b="0" i="1" smtClean="0">
                            <a:latin typeface="Cambria Math" panose="02040503050406030204" pitchFamily="18" charset="0"/>
                            <a:cs typeface="Arial" panose="020B0604020202020204" pitchFamily="34" charset="0"/>
                          </a:rPr>
                          <m:t>𝑦</m:t>
                        </m:r>
                        <m:r>
                          <a:rPr kumimoji="1" lang="en-US" altLang="ja-JP" sz="2200" b="0" i="1" smtClean="0">
                            <a:latin typeface="Cambria Math" panose="02040503050406030204" pitchFamily="18" charset="0"/>
                            <a:cs typeface="Arial" panose="020B0604020202020204" pitchFamily="34" charset="0"/>
                          </a:rPr>
                          <m:t>)</m:t>
                        </m:r>
                      </m:num>
                      <m:den>
                        <m:r>
                          <a:rPr kumimoji="1" lang="en-US" altLang="ja-JP" sz="2200" b="0" i="1" smtClean="0">
                            <a:latin typeface="Cambria Math" panose="02040503050406030204" pitchFamily="18" charset="0"/>
                            <a:cs typeface="Arial" panose="020B0604020202020204" pitchFamily="34" charset="0"/>
                          </a:rPr>
                          <m:t>𝑝</m:t>
                        </m:r>
                        <m:r>
                          <a:rPr kumimoji="1" lang="en-US" altLang="ja-JP" sz="2200" b="0" i="1" smtClean="0">
                            <a:latin typeface="Cambria Math" panose="02040503050406030204" pitchFamily="18" charset="0"/>
                            <a:cs typeface="Arial" panose="020B0604020202020204" pitchFamily="34" charset="0"/>
                          </a:rPr>
                          <m:t>(</m:t>
                        </m:r>
                        <m:r>
                          <a:rPr kumimoji="1" lang="en-US" altLang="ja-JP" sz="2200" b="0" i="1" smtClean="0">
                            <a:latin typeface="Cambria Math" panose="02040503050406030204" pitchFamily="18" charset="0"/>
                            <a:cs typeface="Arial" panose="020B0604020202020204" pitchFamily="34" charset="0"/>
                          </a:rPr>
                          <m:t>𝑦</m:t>
                        </m:r>
                        <m:r>
                          <a:rPr kumimoji="1" lang="en-US" altLang="ja-JP" sz="2200" b="0" i="1" smtClean="0">
                            <a:latin typeface="Cambria Math" panose="02040503050406030204" pitchFamily="18" charset="0"/>
                            <a:cs typeface="Arial" panose="020B0604020202020204" pitchFamily="34" charset="0"/>
                          </a:rPr>
                          <m:t>)</m:t>
                        </m:r>
                      </m:den>
                    </m:f>
                    <m:r>
                      <a:rPr kumimoji="1" lang="en-US" altLang="ja-JP" sz="2200" b="0" i="1" smtClean="0">
                        <a:latin typeface="Cambria Math" panose="02040503050406030204" pitchFamily="18" charset="0"/>
                        <a:cs typeface="Arial" panose="020B0604020202020204" pitchFamily="34" charset="0"/>
                      </a:rPr>
                      <m:t> </m:t>
                    </m:r>
                    <m:d>
                      <m:dPr>
                        <m:ctrlPr>
                          <a:rPr kumimoji="1" lang="en-US" altLang="ja-JP" sz="2200" i="1" smtClean="0">
                            <a:latin typeface="Cambria Math" panose="02040503050406030204" pitchFamily="18" charset="0"/>
                            <a:cs typeface="Arial" panose="020B0604020202020204" pitchFamily="34" charset="0"/>
                          </a:rPr>
                        </m:ctrlPr>
                      </m:dPr>
                      <m:e>
                        <m:r>
                          <a:rPr kumimoji="1" lang="en-US" altLang="ja-JP" sz="2200" b="0" i="1" smtClean="0">
                            <a:latin typeface="Cambria Math" panose="02040503050406030204" pitchFamily="18" charset="0"/>
                            <a:cs typeface="Arial" panose="020B0604020202020204" pitchFamily="34" charset="0"/>
                          </a:rPr>
                          <m:t>1.17</m:t>
                        </m:r>
                      </m:e>
                    </m:d>
                  </m:oMath>
                </a14:m>
                <a:br>
                  <a:rPr kumimoji="1" lang="en-US" altLang="ja-JP" sz="2200" b="1" dirty="0">
                    <a:latin typeface="Arial" panose="020B0604020202020204" pitchFamily="34" charset="0"/>
                    <a:cs typeface="Arial" panose="020B0604020202020204" pitchFamily="34" charset="0"/>
                  </a:rPr>
                </a:br>
                <a:br>
                  <a:rPr kumimoji="1" lang="en-US" altLang="ja-JP" sz="2200" b="1" dirty="0">
                    <a:latin typeface="Arial" panose="020B0604020202020204" pitchFamily="34" charset="0"/>
                    <a:cs typeface="Arial" panose="020B0604020202020204" pitchFamily="34" charset="0"/>
                  </a:rPr>
                </a:br>
                <a:r>
                  <a:rPr kumimoji="1" lang="ja-JP" altLang="en-US" sz="2200" b="1">
                    <a:latin typeface="Arial" panose="020B0604020202020204" pitchFamily="34" charset="0"/>
                    <a:cs typeface="Arial" panose="020B0604020202020204" pitchFamily="34" charset="0"/>
                  </a:rPr>
                  <a:t>式</a:t>
                </a:r>
                <a:r>
                  <a:rPr kumimoji="1" lang="en-US" altLang="ja-JP" sz="2200" dirty="0">
                    <a:latin typeface="Arial" panose="020B0604020202020204" pitchFamily="34" charset="0"/>
                    <a:cs typeface="Arial" panose="020B0604020202020204" pitchFamily="34" charset="0"/>
                  </a:rPr>
                  <a:t>(1.16)</a:t>
                </a:r>
                <a:r>
                  <a:rPr kumimoji="1" lang="ja-JP" altLang="en-US" sz="2200" b="1">
                    <a:latin typeface="Arial" panose="020B0604020202020204" pitchFamily="34" charset="0"/>
                    <a:cs typeface="Arial" panose="020B0604020202020204" pitchFamily="34" charset="0"/>
                  </a:rPr>
                  <a:t>、</a:t>
                </a:r>
                <a:r>
                  <a:rPr kumimoji="1" lang="en-US" altLang="ja-JP" sz="2200" dirty="0">
                    <a:latin typeface="Arial" panose="020B0604020202020204" pitchFamily="34" charset="0"/>
                    <a:cs typeface="Arial" panose="020B0604020202020204" pitchFamily="34" charset="0"/>
                  </a:rPr>
                  <a:t>(1.17)</a:t>
                </a:r>
                <a:r>
                  <a:rPr kumimoji="1" lang="ja-JP" altLang="en-US" sz="2200" b="1">
                    <a:latin typeface="Arial" panose="020B0604020202020204" pitchFamily="34" charset="0"/>
                    <a:cs typeface="Arial" panose="020B0604020202020204" pitchFamily="34" charset="0"/>
                  </a:rPr>
                  <a:t>より</a:t>
                </a:r>
                <a:br>
                  <a:rPr kumimoji="1" lang="en-US" altLang="ja-JP" sz="2200" b="1" dirty="0">
                    <a:latin typeface="Arial" panose="020B0604020202020204" pitchFamily="34" charset="0"/>
                    <a:cs typeface="Arial" panose="020B0604020202020204" pitchFamily="34" charset="0"/>
                  </a:rPr>
                </a:br>
                <a14:m>
                  <m:oMath xmlns:m="http://schemas.openxmlformats.org/officeDocument/2006/math">
                    <m:nary>
                      <m:naryPr>
                        <m:limLoc m:val="undOvr"/>
                        <m:subHide m:val="on"/>
                        <m:supHide m:val="on"/>
                        <m:ctrlPr>
                          <a:rPr kumimoji="1" lang="en-US" altLang="ja-JP" sz="2200" i="1" smtClean="0">
                            <a:latin typeface="Cambria Math" panose="02040503050406030204" pitchFamily="18" charset="0"/>
                            <a:cs typeface="Arial" panose="020B0604020202020204" pitchFamily="34" charset="0"/>
                          </a:rPr>
                        </m:ctrlPr>
                      </m:naryPr>
                      <m:sub/>
                      <m:sup/>
                      <m:e>
                        <m:r>
                          <a:rPr kumimoji="1" lang="en-US" altLang="ja-JP" sz="2200" b="0" i="1" smtClean="0">
                            <a:latin typeface="Cambria Math" panose="02040503050406030204" pitchFamily="18" charset="0"/>
                            <a:cs typeface="Arial" panose="020B0604020202020204" pitchFamily="34" charset="0"/>
                          </a:rPr>
                          <m:t>𝑝</m:t>
                        </m:r>
                        <m:d>
                          <m:dPr>
                            <m:ctrlPr>
                              <a:rPr kumimoji="1" lang="en-US" altLang="ja-JP" sz="2200" i="1" smtClean="0">
                                <a:latin typeface="Cambria Math" panose="02040503050406030204" pitchFamily="18" charset="0"/>
                                <a:cs typeface="Arial" panose="020B0604020202020204" pitchFamily="34" charset="0"/>
                              </a:rPr>
                            </m:ctrlPr>
                          </m:dPr>
                          <m:e>
                            <m:r>
                              <a:rPr kumimoji="1" lang="en-US" altLang="ja-JP" sz="2200" b="0" i="1" smtClean="0">
                                <a:latin typeface="Cambria Math" panose="02040503050406030204" pitchFamily="18" charset="0"/>
                                <a:cs typeface="Arial" panose="020B0604020202020204" pitchFamily="34" charset="0"/>
                              </a:rPr>
                              <m:t>𝑥</m:t>
                            </m:r>
                          </m:e>
                          <m:e>
                            <m:r>
                              <a:rPr kumimoji="1" lang="en-US" altLang="ja-JP" sz="2200" b="0" i="1" smtClean="0">
                                <a:latin typeface="Cambria Math" panose="02040503050406030204" pitchFamily="18" charset="0"/>
                                <a:cs typeface="Arial" panose="020B0604020202020204" pitchFamily="34" charset="0"/>
                              </a:rPr>
                              <m:t>𝑦</m:t>
                            </m:r>
                          </m:e>
                        </m:d>
                      </m:e>
                    </m:nary>
                    <m:r>
                      <a:rPr kumimoji="1" lang="en-US" altLang="ja-JP" sz="2200" b="0" i="1" smtClean="0">
                        <a:latin typeface="Cambria Math" panose="02040503050406030204" pitchFamily="18" charset="0"/>
                        <a:cs typeface="Arial" panose="020B0604020202020204" pitchFamily="34" charset="0"/>
                      </a:rPr>
                      <m:t>𝑑𝑥</m:t>
                    </m:r>
                    <m:r>
                      <a:rPr kumimoji="1" lang="en-US" altLang="ja-JP" sz="2200" b="0" i="1" smtClean="0">
                        <a:latin typeface="Cambria Math" panose="02040503050406030204" pitchFamily="18" charset="0"/>
                        <a:cs typeface="Arial" panose="020B0604020202020204" pitchFamily="34" charset="0"/>
                      </a:rPr>
                      <m:t>=</m:t>
                    </m:r>
                    <m:f>
                      <m:fPr>
                        <m:ctrlPr>
                          <a:rPr kumimoji="1" lang="en-US" altLang="ja-JP" sz="2200" i="1" smtClean="0">
                            <a:latin typeface="Cambria Math" panose="02040503050406030204" pitchFamily="18" charset="0"/>
                            <a:cs typeface="Arial" panose="020B0604020202020204" pitchFamily="34" charset="0"/>
                          </a:rPr>
                        </m:ctrlPr>
                      </m:fPr>
                      <m:num>
                        <m:nary>
                          <m:naryPr>
                            <m:limLoc m:val="undOvr"/>
                            <m:subHide m:val="on"/>
                            <m:supHide m:val="on"/>
                            <m:ctrlPr>
                              <a:rPr kumimoji="1" lang="en-US" altLang="ja-JP" sz="2200" i="1" smtClean="0">
                                <a:latin typeface="Cambria Math" panose="02040503050406030204" pitchFamily="18" charset="0"/>
                                <a:cs typeface="Arial" panose="020B0604020202020204" pitchFamily="34" charset="0"/>
                              </a:rPr>
                            </m:ctrlPr>
                          </m:naryPr>
                          <m:sub/>
                          <m:sup/>
                          <m:e>
                            <m:r>
                              <a:rPr kumimoji="1" lang="en-US" altLang="ja-JP" sz="2200" b="0" i="1" smtClean="0">
                                <a:latin typeface="Cambria Math" panose="02040503050406030204" pitchFamily="18" charset="0"/>
                                <a:cs typeface="Arial" panose="020B0604020202020204" pitchFamily="34" charset="0"/>
                              </a:rPr>
                              <m:t>𝑝</m:t>
                            </m:r>
                          </m:e>
                        </m:nary>
                        <m:d>
                          <m:dPr>
                            <m:ctrlPr>
                              <a:rPr kumimoji="1" lang="en-US" altLang="ja-JP" sz="2200" i="1" smtClean="0">
                                <a:latin typeface="Cambria Math" panose="02040503050406030204" pitchFamily="18" charset="0"/>
                                <a:cs typeface="Arial" panose="020B0604020202020204" pitchFamily="34" charset="0"/>
                              </a:rPr>
                            </m:ctrlPr>
                          </m:dPr>
                          <m:e>
                            <m:r>
                              <a:rPr kumimoji="1" lang="en-US" altLang="ja-JP" sz="2200" b="0" i="1" smtClean="0">
                                <a:latin typeface="Cambria Math" panose="02040503050406030204" pitchFamily="18" charset="0"/>
                                <a:cs typeface="Arial" panose="020B0604020202020204" pitchFamily="34" charset="0"/>
                              </a:rPr>
                              <m:t>𝑥</m:t>
                            </m:r>
                            <m:r>
                              <a:rPr kumimoji="1" lang="en-US" altLang="ja-JP" sz="2200" b="0" i="1" smtClean="0">
                                <a:latin typeface="Cambria Math" panose="02040503050406030204" pitchFamily="18" charset="0"/>
                                <a:cs typeface="Arial" panose="020B0604020202020204" pitchFamily="34" charset="0"/>
                              </a:rPr>
                              <m:t>,</m:t>
                            </m:r>
                            <m:r>
                              <a:rPr kumimoji="1" lang="en-US" altLang="ja-JP" sz="2200" b="0" i="1" smtClean="0">
                                <a:latin typeface="Cambria Math" panose="02040503050406030204" pitchFamily="18" charset="0"/>
                                <a:cs typeface="Arial" panose="020B0604020202020204" pitchFamily="34" charset="0"/>
                              </a:rPr>
                              <m:t>𝑦</m:t>
                            </m:r>
                          </m:e>
                        </m:d>
                        <m:r>
                          <a:rPr kumimoji="1" lang="en-US" altLang="ja-JP" sz="2200" b="0" i="1" smtClean="0">
                            <a:latin typeface="Cambria Math" panose="02040503050406030204" pitchFamily="18" charset="0"/>
                            <a:cs typeface="Arial" panose="020B0604020202020204" pitchFamily="34" charset="0"/>
                          </a:rPr>
                          <m:t>𝑑𝑥</m:t>
                        </m:r>
                      </m:num>
                      <m:den>
                        <m:r>
                          <a:rPr kumimoji="1" lang="en-US" altLang="ja-JP" sz="2200" b="0" i="1" smtClean="0">
                            <a:latin typeface="Cambria Math" panose="02040503050406030204" pitchFamily="18" charset="0"/>
                            <a:cs typeface="Arial" panose="020B0604020202020204" pitchFamily="34" charset="0"/>
                          </a:rPr>
                          <m:t>𝑝</m:t>
                        </m:r>
                        <m:r>
                          <a:rPr kumimoji="1" lang="en-US" altLang="ja-JP" sz="2200" b="0" i="1" smtClean="0">
                            <a:latin typeface="Cambria Math" panose="02040503050406030204" pitchFamily="18" charset="0"/>
                            <a:cs typeface="Arial" panose="020B0604020202020204" pitchFamily="34" charset="0"/>
                          </a:rPr>
                          <m:t>(</m:t>
                        </m:r>
                        <m:r>
                          <a:rPr kumimoji="1" lang="en-US" altLang="ja-JP" sz="2200" b="0" i="1" smtClean="0">
                            <a:latin typeface="Cambria Math" panose="02040503050406030204" pitchFamily="18" charset="0"/>
                            <a:cs typeface="Arial" panose="020B0604020202020204" pitchFamily="34" charset="0"/>
                          </a:rPr>
                          <m:t>𝑦</m:t>
                        </m:r>
                        <m:r>
                          <a:rPr kumimoji="1" lang="en-US" altLang="ja-JP" sz="2200" b="0" i="1" smtClean="0">
                            <a:latin typeface="Cambria Math" panose="02040503050406030204" pitchFamily="18" charset="0"/>
                            <a:cs typeface="Arial" panose="020B0604020202020204" pitchFamily="34" charset="0"/>
                          </a:rPr>
                          <m:t>)</m:t>
                        </m:r>
                      </m:den>
                    </m:f>
                    <m:r>
                      <a:rPr kumimoji="1" lang="en-US" altLang="ja-JP" sz="2200" b="0" i="1" smtClean="0">
                        <a:latin typeface="Cambria Math" panose="02040503050406030204" pitchFamily="18" charset="0"/>
                        <a:cs typeface="Arial" panose="020B0604020202020204" pitchFamily="34" charset="0"/>
                      </a:rPr>
                      <m:t>=1 </m:t>
                    </m:r>
                    <m:d>
                      <m:dPr>
                        <m:ctrlPr>
                          <a:rPr kumimoji="1" lang="en-US" altLang="ja-JP" sz="2200" i="1" smtClean="0">
                            <a:latin typeface="Cambria Math" panose="02040503050406030204" pitchFamily="18" charset="0"/>
                            <a:cs typeface="Arial" panose="020B0604020202020204" pitchFamily="34" charset="0"/>
                          </a:rPr>
                        </m:ctrlPr>
                      </m:dPr>
                      <m:e>
                        <m:r>
                          <a:rPr kumimoji="1" lang="en-US" altLang="ja-JP" sz="2200" b="0" i="1" smtClean="0">
                            <a:latin typeface="Cambria Math" panose="02040503050406030204" pitchFamily="18" charset="0"/>
                            <a:cs typeface="Arial" panose="020B0604020202020204" pitchFamily="34" charset="0"/>
                          </a:rPr>
                          <m:t>1.18</m:t>
                        </m:r>
                      </m:e>
                    </m:d>
                  </m:oMath>
                </a14:m>
                <a:br>
                  <a:rPr kumimoji="1" lang="en-US" altLang="ja-JP" sz="2200" b="1" dirty="0">
                    <a:latin typeface="Arial" panose="020B0604020202020204" pitchFamily="34" charset="0"/>
                    <a:cs typeface="Arial" panose="020B0604020202020204" pitchFamily="34" charset="0"/>
                  </a:rPr>
                </a:br>
                <a:endParaRPr kumimoji="1" lang="en-US" altLang="ja-JP" sz="2200" b="1" dirty="0">
                  <a:latin typeface="Arial" panose="020B0604020202020204" pitchFamily="34" charset="0"/>
                  <a:cs typeface="Arial" panose="020B0604020202020204" pitchFamily="34" charset="0"/>
                </a:endParaRPr>
              </a:p>
            </p:txBody>
          </p:sp>
        </mc:Choice>
        <mc:Fallback>
          <p:sp>
            <p:nvSpPr>
              <p:cNvPr id="2" name="テキスト ボックス 1">
                <a:extLst>
                  <a:ext uri="{FF2B5EF4-FFF2-40B4-BE49-F238E27FC236}">
                    <a16:creationId xmlns:a16="http://schemas.microsoft.com/office/drawing/2014/main" id="{49A8BAA1-F378-9457-48A4-F46DF2474DCA}"/>
                  </a:ext>
                </a:extLst>
              </p:cNvPr>
              <p:cNvSpPr txBox="1">
                <a:spLocks noRot="1" noChangeAspect="1" noMove="1" noResize="1" noEditPoints="1" noAdjustHandles="1" noChangeArrowheads="1" noChangeShapeType="1" noTextEdit="1"/>
              </p:cNvSpPr>
              <p:nvPr/>
            </p:nvSpPr>
            <p:spPr>
              <a:xfrm>
                <a:off x="434054" y="847150"/>
                <a:ext cx="11323891" cy="5642378"/>
              </a:xfrm>
              <a:prstGeom prst="rect">
                <a:avLst/>
              </a:prstGeom>
              <a:blipFill>
                <a:blip r:embed="rId3"/>
                <a:stretch>
                  <a:fillRect l="-673" t="-5830" b="-32063"/>
                </a:stretch>
              </a:blipFill>
            </p:spPr>
            <p:txBody>
              <a:bodyPr/>
              <a:lstStyle/>
              <a:p>
                <a:r>
                  <a:rPr lang="ja-JP" altLang="en-US">
                    <a:noFill/>
                  </a:rPr>
                  <a:t> </a:t>
                </a:r>
              </a:p>
            </p:txBody>
          </p:sp>
        </mc:Fallback>
      </mc:AlternateContent>
      <p:sp>
        <p:nvSpPr>
          <p:cNvPr id="3" name="正方形/長方形 2">
            <a:extLst>
              <a:ext uri="{FF2B5EF4-FFF2-40B4-BE49-F238E27FC236}">
                <a16:creationId xmlns:a16="http://schemas.microsoft.com/office/drawing/2014/main" id="{F6213045-0A74-B5A9-9E52-F7DCB174905D}"/>
              </a:ext>
            </a:extLst>
          </p:cNvPr>
          <p:cNvSpPr/>
          <p:nvPr/>
        </p:nvSpPr>
        <p:spPr>
          <a:xfrm>
            <a:off x="267629" y="721300"/>
            <a:ext cx="11653025" cy="2557159"/>
          </a:xfrm>
          <a:prstGeom prst="rect">
            <a:avLst/>
          </a:prstGeom>
          <a:noFill/>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8B61B8CC-E8FE-D9F4-F7E1-AE812A728EE9}"/>
              </a:ext>
            </a:extLst>
          </p:cNvPr>
          <p:cNvSpPr/>
          <p:nvPr/>
        </p:nvSpPr>
        <p:spPr>
          <a:xfrm>
            <a:off x="289932" y="3668339"/>
            <a:ext cx="11653025" cy="2742715"/>
          </a:xfrm>
          <a:prstGeom prst="rect">
            <a:avLst/>
          </a:prstGeom>
          <a:noFill/>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pSp>
        <p:nvGrpSpPr>
          <p:cNvPr id="8" name="グループ化 7">
            <a:extLst>
              <a:ext uri="{FF2B5EF4-FFF2-40B4-BE49-F238E27FC236}">
                <a16:creationId xmlns:a16="http://schemas.microsoft.com/office/drawing/2014/main" id="{B1D1B51D-858E-3CC0-B79D-5A112E635768}"/>
              </a:ext>
            </a:extLst>
          </p:cNvPr>
          <p:cNvGrpSpPr/>
          <p:nvPr/>
        </p:nvGrpSpPr>
        <p:grpSpPr>
          <a:xfrm>
            <a:off x="9218258" y="973967"/>
            <a:ext cx="1855834" cy="1025912"/>
            <a:chOff x="8385717" y="1282390"/>
            <a:chExt cx="1855834" cy="1025912"/>
          </a:xfrm>
        </p:grpSpPr>
        <p:sp>
          <p:nvSpPr>
            <p:cNvPr id="5" name="円/楕円 4">
              <a:extLst>
                <a:ext uri="{FF2B5EF4-FFF2-40B4-BE49-F238E27FC236}">
                  <a16:creationId xmlns:a16="http://schemas.microsoft.com/office/drawing/2014/main" id="{861679E7-0014-4A6C-2B37-9435DD110B71}"/>
                </a:ext>
              </a:extLst>
            </p:cNvPr>
            <p:cNvSpPr/>
            <p:nvPr/>
          </p:nvSpPr>
          <p:spPr>
            <a:xfrm>
              <a:off x="8385717" y="1282390"/>
              <a:ext cx="1126273" cy="1025912"/>
            </a:xfrm>
            <a:prstGeom prst="ellipse">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a:extLst>
                <a:ext uri="{FF2B5EF4-FFF2-40B4-BE49-F238E27FC236}">
                  <a16:creationId xmlns:a16="http://schemas.microsoft.com/office/drawing/2014/main" id="{1B21FA8B-102A-9697-537B-1C4D8C6B5F06}"/>
                </a:ext>
              </a:extLst>
            </p:cNvPr>
            <p:cNvSpPr/>
            <p:nvPr/>
          </p:nvSpPr>
          <p:spPr>
            <a:xfrm>
              <a:off x="9115278" y="1282390"/>
              <a:ext cx="1126273" cy="1025912"/>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 name="直線コネクタ 10">
            <a:extLst>
              <a:ext uri="{FF2B5EF4-FFF2-40B4-BE49-F238E27FC236}">
                <a16:creationId xmlns:a16="http://schemas.microsoft.com/office/drawing/2014/main" id="{CB90BA21-B5C8-ED66-ED8E-691F5F74A476}"/>
              </a:ext>
            </a:extLst>
          </p:cNvPr>
          <p:cNvCxnSpPr>
            <a:cxnSpLocks/>
          </p:cNvCxnSpPr>
          <p:nvPr/>
        </p:nvCxnSpPr>
        <p:spPr>
          <a:xfrm flipH="1">
            <a:off x="9982200" y="1268521"/>
            <a:ext cx="316839" cy="103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823942DA-F2D4-C101-8F1D-F7A2B8B461B1}"/>
              </a:ext>
            </a:extLst>
          </p:cNvPr>
          <p:cNvCxnSpPr>
            <a:cxnSpLocks/>
          </p:cNvCxnSpPr>
          <p:nvPr/>
        </p:nvCxnSpPr>
        <p:spPr>
          <a:xfrm flipH="1">
            <a:off x="9977511" y="1425591"/>
            <a:ext cx="362332" cy="1374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879A6219-E5B5-E11E-9ADF-035AD4881E2F}"/>
              </a:ext>
            </a:extLst>
          </p:cNvPr>
          <p:cNvCxnSpPr>
            <a:cxnSpLocks/>
          </p:cNvCxnSpPr>
          <p:nvPr/>
        </p:nvCxnSpPr>
        <p:spPr>
          <a:xfrm flipH="1">
            <a:off x="9979875" y="1563076"/>
            <a:ext cx="359967" cy="1251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0B821F20-7265-9F18-FBF8-EC9CCDCC9C09}"/>
              </a:ext>
            </a:extLst>
          </p:cNvPr>
          <p:cNvCxnSpPr>
            <a:cxnSpLocks/>
          </p:cNvCxnSpPr>
          <p:nvPr/>
        </p:nvCxnSpPr>
        <p:spPr>
          <a:xfrm flipH="1">
            <a:off x="10016581" y="1193644"/>
            <a:ext cx="196970" cy="7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875FAC6B-089B-69B3-71D0-B2D684761705}"/>
              </a:ext>
            </a:extLst>
          </p:cNvPr>
          <p:cNvCxnSpPr>
            <a:cxnSpLocks/>
          </p:cNvCxnSpPr>
          <p:nvPr/>
        </p:nvCxnSpPr>
        <p:spPr>
          <a:xfrm flipH="1">
            <a:off x="9957091" y="1359298"/>
            <a:ext cx="360006" cy="117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7194263A-6B3B-2675-FDF5-CC65C385B215}"/>
              </a:ext>
            </a:extLst>
          </p:cNvPr>
          <p:cNvCxnSpPr>
            <a:cxnSpLocks/>
          </p:cNvCxnSpPr>
          <p:nvPr/>
        </p:nvCxnSpPr>
        <p:spPr>
          <a:xfrm flipH="1">
            <a:off x="9982200" y="1504160"/>
            <a:ext cx="360006" cy="117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57E64768-D0FC-B7DF-3876-3AFADEFC2EE5}"/>
              </a:ext>
            </a:extLst>
          </p:cNvPr>
          <p:cNvCxnSpPr>
            <a:cxnSpLocks/>
          </p:cNvCxnSpPr>
          <p:nvPr/>
        </p:nvCxnSpPr>
        <p:spPr>
          <a:xfrm flipH="1">
            <a:off x="10016581" y="1641644"/>
            <a:ext cx="300516" cy="1030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0E0D4439-E051-99F0-B717-614FB48F2700}"/>
              </a:ext>
            </a:extLst>
          </p:cNvPr>
          <p:cNvCxnSpPr>
            <a:cxnSpLocks/>
          </p:cNvCxnSpPr>
          <p:nvPr/>
        </p:nvCxnSpPr>
        <p:spPr>
          <a:xfrm flipH="1">
            <a:off x="10077031" y="1744655"/>
            <a:ext cx="195736" cy="68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548D925A-EC41-424F-1BBD-5C27EF8C0D92}"/>
              </a:ext>
            </a:extLst>
          </p:cNvPr>
          <p:cNvCxnSpPr>
            <a:cxnSpLocks/>
          </p:cNvCxnSpPr>
          <p:nvPr/>
        </p:nvCxnSpPr>
        <p:spPr>
          <a:xfrm flipH="1">
            <a:off x="9993554" y="1237457"/>
            <a:ext cx="261155" cy="9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194EDF37-622D-20F3-1FE6-DFB23D338362}"/>
              </a:ext>
            </a:extLst>
          </p:cNvPr>
          <p:cNvCxnSpPr>
            <a:cxnSpLocks/>
          </p:cNvCxnSpPr>
          <p:nvPr/>
        </p:nvCxnSpPr>
        <p:spPr>
          <a:xfrm flipH="1">
            <a:off x="10050015" y="1158297"/>
            <a:ext cx="124884" cy="48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CED9B8E6-F949-1C75-19C4-7F3C6B66E66D}"/>
              </a:ext>
            </a:extLst>
          </p:cNvPr>
          <p:cNvCxnSpPr/>
          <p:nvPr/>
        </p:nvCxnSpPr>
        <p:spPr>
          <a:xfrm>
            <a:off x="7670800" y="1045754"/>
            <a:ext cx="2453331" cy="45840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99158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ー 6">
            <a:extLst>
              <a:ext uri="{FF2B5EF4-FFF2-40B4-BE49-F238E27FC236}">
                <a16:creationId xmlns:a16="http://schemas.microsoft.com/office/drawing/2014/main" id="{0C9C98B4-5E41-0C1A-6F8F-D88755CF0170}"/>
              </a:ext>
            </a:extLst>
          </p:cNvPr>
          <p:cNvSpPr>
            <a:spLocks noGrp="1"/>
          </p:cNvSpPr>
          <p:nvPr>
            <p:ph type="sldNum" sz="quarter" idx="12"/>
          </p:nvPr>
        </p:nvSpPr>
        <p:spPr/>
        <p:txBody>
          <a:bodyPr/>
          <a:lstStyle/>
          <a:p>
            <a:fld id="{41EF99A5-75B0-48BA-AAC0-E731D8E9C51A}" type="slidenum">
              <a:rPr kumimoji="1" lang="ja-JP" altLang="en-US" smtClean="0">
                <a:latin typeface="Arial" panose="020B0604020202020204" pitchFamily="34" charset="0"/>
                <a:cs typeface="Arial" panose="020B0604020202020204" pitchFamily="34" charset="0"/>
              </a:rPr>
              <a:t>9</a:t>
            </a:fld>
            <a:endParaRPr kumimoji="1" lang="ja-JP" altLang="en-US">
              <a:latin typeface="Arial" panose="020B0604020202020204" pitchFamily="34" charset="0"/>
              <a:cs typeface="Arial" panose="020B0604020202020204" pitchFamily="34" charset="0"/>
            </a:endParaRPr>
          </a:p>
        </p:txBody>
      </p:sp>
      <p:sp>
        <p:nvSpPr>
          <p:cNvPr id="21" name="テキスト ボックス 20">
            <a:extLst>
              <a:ext uri="{FF2B5EF4-FFF2-40B4-BE49-F238E27FC236}">
                <a16:creationId xmlns:a16="http://schemas.microsoft.com/office/drawing/2014/main" id="{31A45726-F689-750A-F82D-B36BA45093F4}"/>
              </a:ext>
            </a:extLst>
          </p:cNvPr>
          <p:cNvSpPr txBox="1"/>
          <p:nvPr/>
        </p:nvSpPr>
        <p:spPr>
          <a:xfrm>
            <a:off x="0" y="136525"/>
            <a:ext cx="12192000" cy="584775"/>
          </a:xfrm>
          <a:prstGeom prst="rect">
            <a:avLst/>
          </a:prstGeom>
          <a:noFill/>
        </p:spPr>
        <p:txBody>
          <a:bodyPr wrap="square" rtlCol="0">
            <a:spAutoFit/>
          </a:bodyPr>
          <a:lstStyle/>
          <a:p>
            <a:pPr algn="ctr"/>
            <a:r>
              <a:rPr kumimoji="1" lang="ja-JP" altLang="en-US" sz="3200" b="1" u="sng">
                <a:latin typeface="Arial" panose="020B0604020202020204" pitchFamily="34" charset="0"/>
                <a:cs typeface="Arial" panose="020B0604020202020204" pitchFamily="34" charset="0"/>
              </a:rPr>
              <a:t>ベイズの定理</a:t>
            </a:r>
            <a:endParaRPr kumimoji="1" lang="en-US" altLang="ja-JP" sz="3200" b="1" u="sng"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A34CD030-0133-3F23-97DD-B7562350C77B}"/>
                  </a:ext>
                </a:extLst>
              </p:cNvPr>
              <p:cNvSpPr txBox="1"/>
              <p:nvPr/>
            </p:nvSpPr>
            <p:spPr>
              <a:xfrm>
                <a:off x="434054" y="847150"/>
                <a:ext cx="11323891" cy="2602123"/>
              </a:xfrm>
              <a:prstGeom prst="rect">
                <a:avLst/>
              </a:prstGeom>
              <a:noFill/>
            </p:spPr>
            <p:txBody>
              <a:bodyPr wrap="square" rtlCol="0">
                <a:spAutoFit/>
              </a:bodyPr>
              <a:lstStyle/>
              <a:p>
                <a:pPr marL="342900" indent="-342900">
                  <a:buFont typeface="Arial" panose="020B0604020202020204" pitchFamily="34" charset="0"/>
                  <a:buChar char="•"/>
                </a:pPr>
                <a14:m>
                  <m:oMath xmlns:m="http://schemas.openxmlformats.org/officeDocument/2006/math">
                    <m:r>
                      <a:rPr kumimoji="1" lang="en-US" altLang="ja-JP" sz="2200" b="0" i="1" dirty="0" smtClean="0">
                        <a:latin typeface="Cambria Math" panose="02040503050406030204" pitchFamily="18" charset="0"/>
                        <a:cs typeface="Arial" panose="020B0604020202020204" pitchFamily="34" charset="0"/>
                      </a:rPr>
                      <m:t>𝑥</m:t>
                    </m:r>
                  </m:oMath>
                </a14:m>
                <a:r>
                  <a:rPr kumimoji="1" lang="ja-JP" altLang="en-US" sz="2200" b="1">
                    <a:latin typeface="Arial" panose="020B0604020202020204" pitchFamily="34" charset="0"/>
                    <a:cs typeface="Arial" panose="020B0604020202020204" pitchFamily="34" charset="0"/>
                  </a:rPr>
                  <a:t>が与えられたときの</a:t>
                </a:r>
                <a14:m>
                  <m:oMath xmlns:m="http://schemas.openxmlformats.org/officeDocument/2006/math">
                    <m:r>
                      <a:rPr kumimoji="1" lang="en-US" altLang="ja-JP" sz="2200" b="0" i="1" dirty="0" smtClean="0">
                        <a:latin typeface="Cambria Math" panose="02040503050406030204" pitchFamily="18" charset="0"/>
                        <a:cs typeface="Arial" panose="020B0604020202020204" pitchFamily="34" charset="0"/>
                      </a:rPr>
                      <m:t>𝑦</m:t>
                    </m:r>
                  </m:oMath>
                </a14:m>
                <a:r>
                  <a:rPr kumimoji="1" lang="ja-JP" altLang="en-US" sz="2200" b="1">
                    <a:latin typeface="Arial" panose="020B0604020202020204" pitchFamily="34" charset="0"/>
                    <a:cs typeface="Arial" panose="020B0604020202020204" pitchFamily="34" charset="0"/>
                  </a:rPr>
                  <a:t>の条件付き確率</a:t>
                </a:r>
                <a:br>
                  <a:rPr kumimoji="1" lang="en-US" altLang="ja-JP" sz="2200" b="1" dirty="0">
                    <a:latin typeface="Arial" panose="020B0604020202020204" pitchFamily="34" charset="0"/>
                    <a:cs typeface="Arial" panose="020B0604020202020204" pitchFamily="34" charset="0"/>
                  </a:rPr>
                </a:br>
                <a14:m>
                  <m:oMath xmlns:m="http://schemas.openxmlformats.org/officeDocument/2006/math">
                    <m:r>
                      <a:rPr kumimoji="1" lang="en-US" altLang="ja-JP" sz="2200" b="0" i="1" smtClean="0">
                        <a:latin typeface="Cambria Math" panose="02040503050406030204" pitchFamily="18" charset="0"/>
                        <a:cs typeface="Arial" panose="020B0604020202020204" pitchFamily="34" charset="0"/>
                      </a:rPr>
                      <m:t>𝑝</m:t>
                    </m:r>
                    <m:d>
                      <m:dPr>
                        <m:ctrlPr>
                          <a:rPr kumimoji="1" lang="en-US" altLang="ja-JP" sz="2200" i="1" smtClean="0">
                            <a:latin typeface="Cambria Math" panose="02040503050406030204" pitchFamily="18" charset="0"/>
                            <a:cs typeface="Arial" panose="020B0604020202020204" pitchFamily="34" charset="0"/>
                          </a:rPr>
                        </m:ctrlPr>
                      </m:dPr>
                      <m:e>
                        <m:r>
                          <a:rPr kumimoji="1" lang="en-US" altLang="ja-JP" sz="2200" b="0" i="1" smtClean="0">
                            <a:latin typeface="Cambria Math" panose="02040503050406030204" pitchFamily="18" charset="0"/>
                            <a:cs typeface="Arial" panose="020B0604020202020204" pitchFamily="34" charset="0"/>
                          </a:rPr>
                          <m:t>𝑦</m:t>
                        </m:r>
                      </m:e>
                      <m:e>
                        <m:r>
                          <a:rPr kumimoji="1" lang="en-US" altLang="ja-JP" sz="2200" b="0" i="1" smtClean="0">
                            <a:latin typeface="Cambria Math" panose="02040503050406030204" pitchFamily="18" charset="0"/>
                            <a:cs typeface="Arial" panose="020B0604020202020204" pitchFamily="34" charset="0"/>
                          </a:rPr>
                          <m:t>𝑥</m:t>
                        </m:r>
                      </m:e>
                    </m:d>
                    <m:r>
                      <a:rPr kumimoji="1" lang="en-US" altLang="ja-JP" sz="2200" b="0" i="1" smtClean="0">
                        <a:latin typeface="Cambria Math" panose="02040503050406030204" pitchFamily="18" charset="0"/>
                        <a:cs typeface="Arial" panose="020B0604020202020204" pitchFamily="34" charset="0"/>
                      </a:rPr>
                      <m:t>=</m:t>
                    </m:r>
                    <m:f>
                      <m:fPr>
                        <m:ctrlPr>
                          <a:rPr kumimoji="1" lang="en-US" altLang="ja-JP" sz="2200" i="1" smtClean="0">
                            <a:latin typeface="Cambria Math" panose="02040503050406030204" pitchFamily="18" charset="0"/>
                            <a:cs typeface="Arial" panose="020B0604020202020204" pitchFamily="34" charset="0"/>
                          </a:rPr>
                        </m:ctrlPr>
                      </m:fPr>
                      <m:num>
                        <m:r>
                          <a:rPr kumimoji="1" lang="en-US" altLang="ja-JP" sz="2200" b="0" i="1" smtClean="0">
                            <a:latin typeface="Cambria Math" panose="02040503050406030204" pitchFamily="18" charset="0"/>
                            <a:cs typeface="Arial" panose="020B0604020202020204" pitchFamily="34" charset="0"/>
                          </a:rPr>
                          <m:t>𝑝</m:t>
                        </m:r>
                        <m:d>
                          <m:dPr>
                            <m:ctrlPr>
                              <a:rPr kumimoji="1" lang="en-US" altLang="ja-JP" sz="2200" i="1" smtClean="0">
                                <a:latin typeface="Cambria Math" panose="02040503050406030204" pitchFamily="18" charset="0"/>
                                <a:cs typeface="Arial" panose="020B0604020202020204" pitchFamily="34" charset="0"/>
                              </a:rPr>
                            </m:ctrlPr>
                          </m:dPr>
                          <m:e>
                            <m:r>
                              <a:rPr kumimoji="1" lang="en-US" altLang="ja-JP" sz="2200" b="0" i="1" smtClean="0">
                                <a:latin typeface="Cambria Math" panose="02040503050406030204" pitchFamily="18" charset="0"/>
                                <a:cs typeface="Arial" panose="020B0604020202020204" pitchFamily="34" charset="0"/>
                              </a:rPr>
                              <m:t>𝑥</m:t>
                            </m:r>
                            <m:r>
                              <a:rPr kumimoji="1" lang="en-US" altLang="ja-JP" sz="2200" b="0" i="1" smtClean="0">
                                <a:latin typeface="Cambria Math" panose="02040503050406030204" pitchFamily="18" charset="0"/>
                                <a:cs typeface="Arial" panose="020B0604020202020204" pitchFamily="34" charset="0"/>
                              </a:rPr>
                              <m:t>,</m:t>
                            </m:r>
                            <m:r>
                              <a:rPr kumimoji="1" lang="en-US" altLang="ja-JP" sz="2200" b="0" i="1" smtClean="0">
                                <a:latin typeface="Cambria Math" panose="02040503050406030204" pitchFamily="18" charset="0"/>
                                <a:cs typeface="Arial" panose="020B0604020202020204" pitchFamily="34" charset="0"/>
                              </a:rPr>
                              <m:t>𝑦</m:t>
                            </m:r>
                          </m:e>
                        </m:d>
                      </m:num>
                      <m:den>
                        <m:r>
                          <a:rPr kumimoji="1" lang="en-US" altLang="ja-JP" sz="2200" b="0" i="1" smtClean="0">
                            <a:latin typeface="Cambria Math" panose="02040503050406030204" pitchFamily="18" charset="0"/>
                            <a:cs typeface="Arial" panose="020B0604020202020204" pitchFamily="34" charset="0"/>
                          </a:rPr>
                          <m:t>𝑝</m:t>
                        </m:r>
                        <m:d>
                          <m:dPr>
                            <m:ctrlPr>
                              <a:rPr kumimoji="1" lang="en-US" altLang="ja-JP" sz="2200" i="1" smtClean="0">
                                <a:latin typeface="Cambria Math" panose="02040503050406030204" pitchFamily="18" charset="0"/>
                                <a:cs typeface="Arial" panose="020B0604020202020204" pitchFamily="34" charset="0"/>
                              </a:rPr>
                            </m:ctrlPr>
                          </m:dPr>
                          <m:e>
                            <m:r>
                              <a:rPr kumimoji="1" lang="en-US" altLang="ja-JP" sz="2200" b="0" i="1" smtClean="0">
                                <a:latin typeface="Cambria Math" panose="02040503050406030204" pitchFamily="18" charset="0"/>
                                <a:cs typeface="Arial" panose="020B0604020202020204" pitchFamily="34" charset="0"/>
                              </a:rPr>
                              <m:t>𝑥</m:t>
                            </m:r>
                          </m:e>
                        </m:d>
                      </m:den>
                    </m:f>
                    <m:r>
                      <a:rPr kumimoji="1" lang="en-US" altLang="ja-JP" sz="2200" b="0" i="1" smtClean="0">
                        <a:latin typeface="Cambria Math" panose="02040503050406030204" pitchFamily="18" charset="0"/>
                        <a:cs typeface="Arial" panose="020B0604020202020204" pitchFamily="34" charset="0"/>
                      </a:rPr>
                      <m:t> </m:t>
                    </m:r>
                    <m:d>
                      <m:dPr>
                        <m:ctrlPr>
                          <a:rPr kumimoji="1" lang="en-US" altLang="ja-JP" sz="2200" i="1" smtClean="0">
                            <a:latin typeface="Cambria Math" panose="02040503050406030204" pitchFamily="18" charset="0"/>
                            <a:cs typeface="Arial" panose="020B0604020202020204" pitchFamily="34" charset="0"/>
                          </a:rPr>
                        </m:ctrlPr>
                      </m:dPr>
                      <m:e>
                        <m:r>
                          <a:rPr kumimoji="1" lang="en-US" altLang="ja-JP" sz="2200" b="0" i="1" smtClean="0">
                            <a:latin typeface="Cambria Math" panose="02040503050406030204" pitchFamily="18" charset="0"/>
                            <a:cs typeface="Arial" panose="020B0604020202020204" pitchFamily="34" charset="0"/>
                          </a:rPr>
                          <m:t>1.19</m:t>
                        </m:r>
                      </m:e>
                    </m:d>
                  </m:oMath>
                </a14:m>
                <a:br>
                  <a:rPr kumimoji="1" lang="en-US" altLang="ja-JP" sz="2200" b="1" dirty="0">
                    <a:latin typeface="Arial" panose="020B0604020202020204" pitchFamily="34" charset="0"/>
                    <a:cs typeface="Arial" panose="020B0604020202020204" pitchFamily="34" charset="0"/>
                  </a:rPr>
                </a:br>
                <a:br>
                  <a:rPr kumimoji="1" lang="en-US" altLang="ja-JP" sz="2200" b="1" dirty="0">
                    <a:latin typeface="Arial" panose="020B0604020202020204" pitchFamily="34" charset="0"/>
                    <a:cs typeface="Arial" panose="020B0604020202020204" pitchFamily="34" charset="0"/>
                  </a:rPr>
                </a:br>
                <a:r>
                  <a:rPr kumimoji="1" lang="ja-JP" altLang="en-US" sz="2200" b="1">
                    <a:latin typeface="Arial" panose="020B0604020202020204" pitchFamily="34" charset="0"/>
                    <a:cs typeface="Arial" panose="020B0604020202020204" pitchFamily="34" charset="0"/>
                  </a:rPr>
                  <a:t>式</a:t>
                </a:r>
                <a:r>
                  <a:rPr kumimoji="1" lang="en-US" altLang="ja-JP" sz="2200" dirty="0">
                    <a:latin typeface="Arial" panose="020B0604020202020204" pitchFamily="34" charset="0"/>
                    <a:cs typeface="Arial" panose="020B0604020202020204" pitchFamily="34" charset="0"/>
                  </a:rPr>
                  <a:t>(1.17)</a:t>
                </a:r>
                <a:r>
                  <a:rPr kumimoji="1" lang="ja-JP" altLang="en-US" sz="2200" b="1">
                    <a:latin typeface="Arial" panose="020B0604020202020204" pitchFamily="34" charset="0"/>
                    <a:cs typeface="Arial" panose="020B0604020202020204" pitchFamily="34" charset="0"/>
                  </a:rPr>
                  <a:t>より</a:t>
                </a:r>
                <a:br>
                  <a:rPr kumimoji="1" lang="en-US" altLang="ja-JP" sz="2200" b="1" dirty="0">
                    <a:latin typeface="Arial" panose="020B0604020202020204" pitchFamily="34" charset="0"/>
                    <a:cs typeface="Arial" panose="020B0604020202020204" pitchFamily="34" charset="0"/>
                  </a:rPr>
                </a:br>
                <a14:m>
                  <m:oMath xmlns:m="http://schemas.openxmlformats.org/officeDocument/2006/math">
                    <m:r>
                      <a:rPr kumimoji="1" lang="en-US" altLang="ja-JP" sz="2200" b="0" i="1" smtClean="0">
                        <a:latin typeface="Cambria Math" panose="02040503050406030204" pitchFamily="18" charset="0"/>
                        <a:cs typeface="Arial" panose="020B0604020202020204" pitchFamily="34" charset="0"/>
                      </a:rPr>
                      <m:t>𝑝</m:t>
                    </m:r>
                    <m:d>
                      <m:dPr>
                        <m:ctrlPr>
                          <a:rPr kumimoji="1" lang="en-US" altLang="ja-JP" sz="2200" i="1" smtClean="0">
                            <a:latin typeface="Cambria Math" panose="02040503050406030204" pitchFamily="18" charset="0"/>
                            <a:cs typeface="Arial" panose="020B0604020202020204" pitchFamily="34" charset="0"/>
                          </a:rPr>
                        </m:ctrlPr>
                      </m:dPr>
                      <m:e>
                        <m:r>
                          <a:rPr kumimoji="1" lang="en-US" altLang="ja-JP" sz="2200" b="0" i="1" smtClean="0">
                            <a:latin typeface="Cambria Math" panose="02040503050406030204" pitchFamily="18" charset="0"/>
                            <a:cs typeface="Arial" panose="020B0604020202020204" pitchFamily="34" charset="0"/>
                          </a:rPr>
                          <m:t>𝑥</m:t>
                        </m:r>
                      </m:e>
                      <m:e>
                        <m:r>
                          <a:rPr kumimoji="1" lang="en-US" altLang="ja-JP" sz="2200" b="0" i="1" smtClean="0">
                            <a:latin typeface="Cambria Math" panose="02040503050406030204" pitchFamily="18" charset="0"/>
                            <a:cs typeface="Arial" panose="020B0604020202020204" pitchFamily="34" charset="0"/>
                          </a:rPr>
                          <m:t>𝑦</m:t>
                        </m:r>
                      </m:e>
                    </m:d>
                    <m:r>
                      <a:rPr kumimoji="1" lang="en-US" altLang="ja-JP" sz="2200" b="0" i="1" smtClean="0">
                        <a:latin typeface="Cambria Math" panose="02040503050406030204" pitchFamily="18" charset="0"/>
                        <a:cs typeface="Arial" panose="020B0604020202020204" pitchFamily="34" charset="0"/>
                      </a:rPr>
                      <m:t>=</m:t>
                    </m:r>
                    <m:f>
                      <m:fPr>
                        <m:ctrlPr>
                          <a:rPr kumimoji="1" lang="en-US" altLang="ja-JP" sz="2200" i="1" smtClean="0">
                            <a:latin typeface="Cambria Math" panose="02040503050406030204" pitchFamily="18" charset="0"/>
                            <a:cs typeface="Arial" panose="020B0604020202020204" pitchFamily="34" charset="0"/>
                          </a:rPr>
                        </m:ctrlPr>
                      </m:fPr>
                      <m:num>
                        <m:r>
                          <a:rPr kumimoji="1" lang="en-US" altLang="ja-JP" sz="2200" b="0" i="1" smtClean="0">
                            <a:latin typeface="Cambria Math" panose="02040503050406030204" pitchFamily="18" charset="0"/>
                            <a:cs typeface="Arial" panose="020B0604020202020204" pitchFamily="34" charset="0"/>
                          </a:rPr>
                          <m:t>𝑝</m:t>
                        </m:r>
                        <m:d>
                          <m:dPr>
                            <m:ctrlPr>
                              <a:rPr kumimoji="1" lang="en-US" altLang="ja-JP" sz="2200" i="1" smtClean="0">
                                <a:latin typeface="Cambria Math" panose="02040503050406030204" pitchFamily="18" charset="0"/>
                                <a:cs typeface="Arial" panose="020B0604020202020204" pitchFamily="34" charset="0"/>
                              </a:rPr>
                            </m:ctrlPr>
                          </m:dPr>
                          <m:e>
                            <m:r>
                              <a:rPr kumimoji="1" lang="en-US" altLang="ja-JP" sz="2200" b="0" i="1" smtClean="0">
                                <a:latin typeface="Cambria Math" panose="02040503050406030204" pitchFamily="18" charset="0"/>
                                <a:cs typeface="Arial" panose="020B0604020202020204" pitchFamily="34" charset="0"/>
                              </a:rPr>
                              <m:t>𝑥</m:t>
                            </m:r>
                            <m:r>
                              <a:rPr kumimoji="1" lang="en-US" altLang="ja-JP" sz="2200" b="0" i="1" smtClean="0">
                                <a:latin typeface="Cambria Math" panose="02040503050406030204" pitchFamily="18" charset="0"/>
                                <a:cs typeface="Arial" panose="020B0604020202020204" pitchFamily="34" charset="0"/>
                              </a:rPr>
                              <m:t>,</m:t>
                            </m:r>
                            <m:r>
                              <a:rPr kumimoji="1" lang="en-US" altLang="ja-JP" sz="2200" b="0" i="1" smtClean="0">
                                <a:latin typeface="Cambria Math" panose="02040503050406030204" pitchFamily="18" charset="0"/>
                                <a:cs typeface="Arial" panose="020B0604020202020204" pitchFamily="34" charset="0"/>
                              </a:rPr>
                              <m:t>𝑦</m:t>
                            </m:r>
                          </m:e>
                        </m:d>
                      </m:num>
                      <m:den>
                        <m:r>
                          <a:rPr kumimoji="1" lang="en-US" altLang="ja-JP" sz="2200" b="0" i="1" smtClean="0">
                            <a:latin typeface="Cambria Math" panose="02040503050406030204" pitchFamily="18" charset="0"/>
                            <a:cs typeface="Arial" panose="020B0604020202020204" pitchFamily="34" charset="0"/>
                          </a:rPr>
                          <m:t>𝑝</m:t>
                        </m:r>
                        <m:d>
                          <m:dPr>
                            <m:ctrlPr>
                              <a:rPr kumimoji="1" lang="en-US" altLang="ja-JP" sz="2200" i="1" smtClean="0">
                                <a:latin typeface="Cambria Math" panose="02040503050406030204" pitchFamily="18" charset="0"/>
                                <a:cs typeface="Arial" panose="020B0604020202020204" pitchFamily="34" charset="0"/>
                              </a:rPr>
                            </m:ctrlPr>
                          </m:dPr>
                          <m:e>
                            <m:r>
                              <a:rPr kumimoji="1" lang="en-US" altLang="ja-JP" sz="2200" b="0" i="1" smtClean="0">
                                <a:latin typeface="Cambria Math" panose="02040503050406030204" pitchFamily="18" charset="0"/>
                                <a:cs typeface="Arial" panose="020B0604020202020204" pitchFamily="34" charset="0"/>
                              </a:rPr>
                              <m:t>𝑦</m:t>
                            </m:r>
                          </m:e>
                        </m:d>
                      </m:den>
                    </m:f>
                    <m:r>
                      <a:rPr kumimoji="1" lang="en-US" altLang="ja-JP" sz="2200" b="0" i="1" smtClean="0">
                        <a:latin typeface="Cambria Math" panose="02040503050406030204" pitchFamily="18" charset="0"/>
                        <a:cs typeface="Arial" panose="020B0604020202020204" pitchFamily="34" charset="0"/>
                      </a:rPr>
                      <m:t>=</m:t>
                    </m:r>
                    <m:f>
                      <m:fPr>
                        <m:ctrlPr>
                          <a:rPr kumimoji="1" lang="en-US" altLang="ja-JP" sz="2200" i="1" smtClean="0">
                            <a:latin typeface="Cambria Math" panose="02040503050406030204" pitchFamily="18" charset="0"/>
                            <a:cs typeface="Arial" panose="020B0604020202020204" pitchFamily="34" charset="0"/>
                          </a:rPr>
                        </m:ctrlPr>
                      </m:fPr>
                      <m:num>
                        <m:r>
                          <a:rPr kumimoji="1" lang="en-US" altLang="ja-JP" sz="2200" b="0" i="1" smtClean="0">
                            <a:latin typeface="Cambria Math" panose="02040503050406030204" pitchFamily="18" charset="0"/>
                            <a:cs typeface="Arial" panose="020B0604020202020204" pitchFamily="34" charset="0"/>
                          </a:rPr>
                          <m:t>𝑝</m:t>
                        </m:r>
                        <m:d>
                          <m:dPr>
                            <m:ctrlPr>
                              <a:rPr kumimoji="1" lang="en-US" altLang="ja-JP" sz="2200" i="1" smtClean="0">
                                <a:latin typeface="Cambria Math" panose="02040503050406030204" pitchFamily="18" charset="0"/>
                                <a:cs typeface="Arial" panose="020B0604020202020204" pitchFamily="34" charset="0"/>
                              </a:rPr>
                            </m:ctrlPr>
                          </m:dPr>
                          <m:e>
                            <m:r>
                              <a:rPr kumimoji="1" lang="en-US" altLang="ja-JP" sz="2200" b="0" i="1" smtClean="0">
                                <a:latin typeface="Cambria Math" panose="02040503050406030204" pitchFamily="18" charset="0"/>
                                <a:cs typeface="Arial" panose="020B0604020202020204" pitchFamily="34" charset="0"/>
                              </a:rPr>
                              <m:t>𝑦</m:t>
                            </m:r>
                          </m:e>
                          <m:e>
                            <m:r>
                              <a:rPr kumimoji="1" lang="en-US" altLang="ja-JP" sz="2200" b="0" i="1" smtClean="0">
                                <a:latin typeface="Cambria Math" panose="02040503050406030204" pitchFamily="18" charset="0"/>
                                <a:cs typeface="Arial" panose="020B0604020202020204" pitchFamily="34" charset="0"/>
                              </a:rPr>
                              <m:t>𝑥</m:t>
                            </m:r>
                          </m:e>
                        </m:d>
                        <m:r>
                          <a:rPr kumimoji="1" lang="en-US" altLang="ja-JP" sz="2200" b="0" i="1" smtClean="0">
                            <a:latin typeface="Cambria Math" panose="02040503050406030204" pitchFamily="18" charset="0"/>
                            <a:cs typeface="Arial" panose="020B0604020202020204" pitchFamily="34" charset="0"/>
                          </a:rPr>
                          <m:t>𝑝</m:t>
                        </m:r>
                        <m:r>
                          <a:rPr kumimoji="1" lang="en-US" altLang="ja-JP" sz="2200" b="0" i="1" smtClean="0">
                            <a:latin typeface="Cambria Math" panose="02040503050406030204" pitchFamily="18" charset="0"/>
                            <a:cs typeface="Arial" panose="020B0604020202020204" pitchFamily="34" charset="0"/>
                          </a:rPr>
                          <m:t>(</m:t>
                        </m:r>
                        <m:r>
                          <a:rPr kumimoji="1" lang="en-US" altLang="ja-JP" sz="2200" b="0" i="1" smtClean="0">
                            <a:latin typeface="Cambria Math" panose="02040503050406030204" pitchFamily="18" charset="0"/>
                            <a:cs typeface="Arial" panose="020B0604020202020204" pitchFamily="34" charset="0"/>
                          </a:rPr>
                          <m:t>𝑥</m:t>
                        </m:r>
                        <m:r>
                          <a:rPr kumimoji="1" lang="en-US" altLang="ja-JP" sz="2200" b="0" i="1" smtClean="0">
                            <a:latin typeface="Cambria Math" panose="02040503050406030204" pitchFamily="18" charset="0"/>
                            <a:cs typeface="Arial" panose="020B0604020202020204" pitchFamily="34" charset="0"/>
                          </a:rPr>
                          <m:t>)</m:t>
                        </m:r>
                      </m:num>
                      <m:den>
                        <m:r>
                          <a:rPr kumimoji="1" lang="en-US" altLang="ja-JP" sz="2200" b="0" i="1" smtClean="0">
                            <a:latin typeface="Cambria Math" panose="02040503050406030204" pitchFamily="18" charset="0"/>
                            <a:cs typeface="Arial" panose="020B0604020202020204" pitchFamily="34" charset="0"/>
                          </a:rPr>
                          <m:t>𝑝</m:t>
                        </m:r>
                        <m:d>
                          <m:dPr>
                            <m:ctrlPr>
                              <a:rPr kumimoji="1" lang="en-US" altLang="ja-JP" sz="2200" i="1" smtClean="0">
                                <a:latin typeface="Cambria Math" panose="02040503050406030204" pitchFamily="18" charset="0"/>
                                <a:cs typeface="Arial" panose="020B0604020202020204" pitchFamily="34" charset="0"/>
                              </a:rPr>
                            </m:ctrlPr>
                          </m:dPr>
                          <m:e>
                            <m:r>
                              <a:rPr kumimoji="1" lang="en-US" altLang="ja-JP" sz="2200" b="0" i="1" smtClean="0">
                                <a:latin typeface="Cambria Math" panose="02040503050406030204" pitchFamily="18" charset="0"/>
                                <a:cs typeface="Arial" panose="020B0604020202020204" pitchFamily="34" charset="0"/>
                              </a:rPr>
                              <m:t>𝑦</m:t>
                            </m:r>
                          </m:e>
                        </m:d>
                      </m:den>
                    </m:f>
                    <m:r>
                      <a:rPr kumimoji="1" lang="en-US" altLang="ja-JP" sz="2200" b="0" i="1" smtClean="0">
                        <a:latin typeface="Cambria Math" panose="02040503050406030204" pitchFamily="18" charset="0"/>
                        <a:cs typeface="Arial" panose="020B0604020202020204" pitchFamily="34" charset="0"/>
                      </a:rPr>
                      <m:t>=</m:t>
                    </m:r>
                    <m:f>
                      <m:fPr>
                        <m:ctrlPr>
                          <a:rPr kumimoji="1" lang="en-US" altLang="ja-JP" sz="2200" i="1" smtClean="0">
                            <a:latin typeface="Cambria Math" panose="02040503050406030204" pitchFamily="18" charset="0"/>
                            <a:cs typeface="Arial" panose="020B0604020202020204" pitchFamily="34" charset="0"/>
                          </a:rPr>
                        </m:ctrlPr>
                      </m:fPr>
                      <m:num>
                        <m:r>
                          <a:rPr kumimoji="1" lang="en-US" altLang="ja-JP" sz="2200" b="0" i="1" smtClean="0">
                            <a:latin typeface="Cambria Math" panose="02040503050406030204" pitchFamily="18" charset="0"/>
                            <a:cs typeface="Arial" panose="020B0604020202020204" pitchFamily="34" charset="0"/>
                          </a:rPr>
                          <m:t>𝑝</m:t>
                        </m:r>
                        <m:d>
                          <m:dPr>
                            <m:ctrlPr>
                              <a:rPr kumimoji="1" lang="en-US" altLang="ja-JP" sz="2200" i="1" smtClean="0">
                                <a:latin typeface="Cambria Math" panose="02040503050406030204" pitchFamily="18" charset="0"/>
                                <a:cs typeface="Arial" panose="020B0604020202020204" pitchFamily="34" charset="0"/>
                              </a:rPr>
                            </m:ctrlPr>
                          </m:dPr>
                          <m:e>
                            <m:r>
                              <a:rPr kumimoji="1" lang="en-US" altLang="ja-JP" sz="2200" b="0" i="1" smtClean="0">
                                <a:latin typeface="Cambria Math" panose="02040503050406030204" pitchFamily="18" charset="0"/>
                                <a:cs typeface="Arial" panose="020B0604020202020204" pitchFamily="34" charset="0"/>
                              </a:rPr>
                              <m:t>𝑦</m:t>
                            </m:r>
                          </m:e>
                          <m:e>
                            <m:r>
                              <a:rPr kumimoji="1" lang="en-US" altLang="ja-JP" sz="2200" b="0" i="1" smtClean="0">
                                <a:latin typeface="Cambria Math" panose="02040503050406030204" pitchFamily="18" charset="0"/>
                                <a:cs typeface="Arial" panose="020B0604020202020204" pitchFamily="34" charset="0"/>
                              </a:rPr>
                              <m:t>𝑥</m:t>
                            </m:r>
                          </m:e>
                        </m:d>
                        <m:r>
                          <a:rPr kumimoji="1" lang="en-US" altLang="ja-JP" sz="2200" b="0" i="1" smtClean="0">
                            <a:latin typeface="Cambria Math" panose="02040503050406030204" pitchFamily="18" charset="0"/>
                            <a:cs typeface="Arial" panose="020B0604020202020204" pitchFamily="34" charset="0"/>
                          </a:rPr>
                          <m:t>𝑝</m:t>
                        </m:r>
                        <m:r>
                          <a:rPr kumimoji="1" lang="en-US" altLang="ja-JP" sz="2200" b="0" i="1" smtClean="0">
                            <a:latin typeface="Cambria Math" panose="02040503050406030204" pitchFamily="18" charset="0"/>
                            <a:cs typeface="Arial" panose="020B0604020202020204" pitchFamily="34" charset="0"/>
                          </a:rPr>
                          <m:t>(</m:t>
                        </m:r>
                        <m:r>
                          <a:rPr kumimoji="1" lang="en-US" altLang="ja-JP" sz="2200" b="0" i="1" smtClean="0">
                            <a:latin typeface="Cambria Math" panose="02040503050406030204" pitchFamily="18" charset="0"/>
                            <a:cs typeface="Arial" panose="020B0604020202020204" pitchFamily="34" charset="0"/>
                          </a:rPr>
                          <m:t>𝑥</m:t>
                        </m:r>
                        <m:r>
                          <a:rPr kumimoji="1" lang="en-US" altLang="ja-JP" sz="2200" b="0" i="1" smtClean="0">
                            <a:latin typeface="Cambria Math" panose="02040503050406030204" pitchFamily="18" charset="0"/>
                            <a:cs typeface="Arial" panose="020B0604020202020204" pitchFamily="34" charset="0"/>
                          </a:rPr>
                          <m:t>)</m:t>
                        </m:r>
                      </m:num>
                      <m:den>
                        <m:nary>
                          <m:naryPr>
                            <m:limLoc m:val="undOvr"/>
                            <m:subHide m:val="on"/>
                            <m:supHide m:val="on"/>
                            <m:ctrlPr>
                              <a:rPr kumimoji="1" lang="en-US" altLang="ja-JP" sz="2200" i="1" smtClean="0">
                                <a:latin typeface="Cambria Math" panose="02040503050406030204" pitchFamily="18" charset="0"/>
                                <a:cs typeface="Arial" panose="020B0604020202020204" pitchFamily="34" charset="0"/>
                              </a:rPr>
                            </m:ctrlPr>
                          </m:naryPr>
                          <m:sub/>
                          <m:sup/>
                          <m:e>
                            <m:r>
                              <a:rPr kumimoji="1" lang="en-US" altLang="ja-JP" sz="2200" b="0" i="1" smtClean="0">
                                <a:latin typeface="Cambria Math" panose="02040503050406030204" pitchFamily="18" charset="0"/>
                                <a:cs typeface="Arial" panose="020B0604020202020204" pitchFamily="34" charset="0"/>
                              </a:rPr>
                              <m:t>𝑝</m:t>
                            </m:r>
                          </m:e>
                        </m:nary>
                        <m:d>
                          <m:dPr>
                            <m:ctrlPr>
                              <a:rPr kumimoji="1" lang="en-US" altLang="ja-JP" sz="2200" i="1" smtClean="0">
                                <a:latin typeface="Cambria Math" panose="02040503050406030204" pitchFamily="18" charset="0"/>
                                <a:cs typeface="Arial" panose="020B0604020202020204" pitchFamily="34" charset="0"/>
                              </a:rPr>
                            </m:ctrlPr>
                          </m:dPr>
                          <m:e>
                            <m:r>
                              <a:rPr kumimoji="1" lang="en-US" altLang="ja-JP" sz="2200" b="0" i="1" smtClean="0">
                                <a:latin typeface="Cambria Math" panose="02040503050406030204" pitchFamily="18" charset="0"/>
                                <a:cs typeface="Arial" panose="020B0604020202020204" pitchFamily="34" charset="0"/>
                              </a:rPr>
                              <m:t>𝑥</m:t>
                            </m:r>
                            <m:r>
                              <a:rPr kumimoji="1" lang="en-US" altLang="ja-JP" sz="2200" b="0" i="1" smtClean="0">
                                <a:latin typeface="Cambria Math" panose="02040503050406030204" pitchFamily="18" charset="0"/>
                                <a:cs typeface="Arial" panose="020B0604020202020204" pitchFamily="34" charset="0"/>
                              </a:rPr>
                              <m:t>,</m:t>
                            </m:r>
                            <m:r>
                              <a:rPr kumimoji="1" lang="en-US" altLang="ja-JP" sz="2200" b="0" i="1" smtClean="0">
                                <a:latin typeface="Cambria Math" panose="02040503050406030204" pitchFamily="18" charset="0"/>
                                <a:cs typeface="Arial" panose="020B0604020202020204" pitchFamily="34" charset="0"/>
                              </a:rPr>
                              <m:t>𝑦</m:t>
                            </m:r>
                          </m:e>
                        </m:d>
                        <m:r>
                          <a:rPr kumimoji="1" lang="en-US" altLang="ja-JP" sz="2200" b="0" i="1" smtClean="0">
                            <a:latin typeface="Cambria Math" panose="02040503050406030204" pitchFamily="18" charset="0"/>
                            <a:cs typeface="Arial" panose="020B0604020202020204" pitchFamily="34" charset="0"/>
                          </a:rPr>
                          <m:t>𝑑𝑥</m:t>
                        </m:r>
                      </m:den>
                    </m:f>
                    <m:r>
                      <a:rPr kumimoji="1" lang="en-US" altLang="ja-JP" sz="2200" b="0" i="1" smtClean="0">
                        <a:latin typeface="Cambria Math" panose="02040503050406030204" pitchFamily="18" charset="0"/>
                        <a:cs typeface="Arial" panose="020B0604020202020204" pitchFamily="34" charset="0"/>
                      </a:rPr>
                      <m:t> (1.20)</m:t>
                    </m:r>
                  </m:oMath>
                </a14:m>
                <a:endParaRPr kumimoji="1" lang="en-US" altLang="ja-JP" sz="2200" dirty="0">
                  <a:latin typeface="Arial" panose="020B0604020202020204" pitchFamily="34" charset="0"/>
                  <a:cs typeface="Arial" panose="020B0604020202020204" pitchFamily="34" charset="0"/>
                </a:endParaRPr>
              </a:p>
            </p:txBody>
          </p:sp>
        </mc:Choice>
        <mc:Fallback>
          <p:sp>
            <p:nvSpPr>
              <p:cNvPr id="5" name="テキスト ボックス 4">
                <a:extLst>
                  <a:ext uri="{FF2B5EF4-FFF2-40B4-BE49-F238E27FC236}">
                    <a16:creationId xmlns:a16="http://schemas.microsoft.com/office/drawing/2014/main" id="{A34CD030-0133-3F23-97DD-B7562350C77B}"/>
                  </a:ext>
                </a:extLst>
              </p:cNvPr>
              <p:cNvSpPr txBox="1">
                <a:spLocks noRot="1" noChangeAspect="1" noMove="1" noResize="1" noEditPoints="1" noAdjustHandles="1" noChangeArrowheads="1" noChangeShapeType="1" noTextEdit="1"/>
              </p:cNvSpPr>
              <p:nvPr/>
            </p:nvSpPr>
            <p:spPr>
              <a:xfrm>
                <a:off x="434054" y="847150"/>
                <a:ext cx="11323891" cy="2602123"/>
              </a:xfrm>
              <a:prstGeom prst="rect">
                <a:avLst/>
              </a:prstGeom>
              <a:blipFill>
                <a:blip r:embed="rId3"/>
                <a:stretch>
                  <a:fillRect l="-673" t="-971" b="-36893"/>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6CB39939-628B-E8F9-2732-C740B2E04AE2}"/>
              </a:ext>
            </a:extLst>
          </p:cNvPr>
          <p:cNvCxnSpPr/>
          <p:nvPr/>
        </p:nvCxnSpPr>
        <p:spPr>
          <a:xfrm flipV="1">
            <a:off x="2641600" y="3429000"/>
            <a:ext cx="6614160" cy="202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B30E8CF5-CB31-DF87-3FDC-768D10A4983B}"/>
              </a:ext>
            </a:extLst>
          </p:cNvPr>
          <p:cNvSpPr txBox="1"/>
          <p:nvPr/>
        </p:nvSpPr>
        <p:spPr>
          <a:xfrm>
            <a:off x="4968240" y="3575123"/>
            <a:ext cx="1960880" cy="430887"/>
          </a:xfrm>
          <a:prstGeom prst="rect">
            <a:avLst/>
          </a:prstGeom>
          <a:noFill/>
        </p:spPr>
        <p:txBody>
          <a:bodyPr wrap="square" rtlCol="0">
            <a:spAutoFit/>
          </a:bodyPr>
          <a:lstStyle/>
          <a:p>
            <a:r>
              <a:rPr kumimoji="1" lang="ja-JP" altLang="en-US" sz="2200" b="1">
                <a:solidFill>
                  <a:srgbClr val="FF0000"/>
                </a:solidFill>
              </a:rPr>
              <a:t>ベイズの定理</a:t>
            </a:r>
          </a:p>
        </p:txBody>
      </p:sp>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9073A0CC-621D-2A16-AA50-802ECC0474B4}"/>
                  </a:ext>
                </a:extLst>
              </p:cNvPr>
              <p:cNvSpPr txBox="1"/>
              <p:nvPr/>
            </p:nvSpPr>
            <p:spPr>
              <a:xfrm>
                <a:off x="434054" y="4006010"/>
                <a:ext cx="11323891" cy="769441"/>
              </a:xfrm>
              <a:prstGeom prst="rect">
                <a:avLst/>
              </a:prstGeom>
              <a:noFill/>
            </p:spPr>
            <p:txBody>
              <a:bodyPr wrap="square" rtlCol="0">
                <a:spAutoFit/>
              </a:bodyPr>
              <a:lstStyle/>
              <a:p>
                <a:pPr/>
                <a:r>
                  <a:rPr kumimoji="1" lang="ja-JP" altLang="en-US" sz="2200" b="1">
                    <a:latin typeface="Arial" panose="020B0604020202020204" pitchFamily="34" charset="0"/>
                    <a:cs typeface="Arial" panose="020B0604020202020204" pitchFamily="34" charset="0"/>
                  </a:rPr>
                  <a:t>　原因</a:t>
                </a:r>
                <a14:m>
                  <m:oMath xmlns:m="http://schemas.openxmlformats.org/officeDocument/2006/math">
                    <m:r>
                      <a:rPr kumimoji="1" lang="en-US" altLang="ja-JP" sz="2200" b="0" i="1" dirty="0" smtClean="0">
                        <a:latin typeface="Cambria Math" panose="02040503050406030204" pitchFamily="18" charset="0"/>
                        <a:cs typeface="Arial" panose="020B0604020202020204" pitchFamily="34" charset="0"/>
                      </a:rPr>
                      <m:t>𝑥</m:t>
                    </m:r>
                  </m:oMath>
                </a14:m>
                <a:r>
                  <a:rPr kumimoji="1" lang="ja-JP" altLang="en-US" sz="2200" b="1">
                    <a:latin typeface="Arial" panose="020B0604020202020204" pitchFamily="34" charset="0"/>
                    <a:cs typeface="Arial" panose="020B0604020202020204" pitchFamily="34" charset="0"/>
                  </a:rPr>
                  <a:t>から結果</a:t>
                </a:r>
                <a14:m>
                  <m:oMath xmlns:m="http://schemas.openxmlformats.org/officeDocument/2006/math">
                    <m:r>
                      <a:rPr kumimoji="1" lang="en-US" altLang="ja-JP" sz="2200" b="0" i="1" dirty="0" smtClean="0">
                        <a:latin typeface="Cambria Math" panose="02040503050406030204" pitchFamily="18" charset="0"/>
                        <a:cs typeface="Arial" panose="020B0604020202020204" pitchFamily="34" charset="0"/>
                      </a:rPr>
                      <m:t>𝑦</m:t>
                    </m:r>
                  </m:oMath>
                </a14:m>
                <a:r>
                  <a:rPr kumimoji="1" lang="ja-JP" altLang="en-US" sz="2200" b="1">
                    <a:latin typeface="Arial" panose="020B0604020202020204" pitchFamily="34" charset="0"/>
                    <a:cs typeface="Arial" panose="020B0604020202020204" pitchFamily="34" charset="0"/>
                  </a:rPr>
                  <a:t>が得られる確率</a:t>
                </a:r>
                <a14:m>
                  <m:oMath xmlns:m="http://schemas.openxmlformats.org/officeDocument/2006/math">
                    <m:r>
                      <a:rPr kumimoji="1" lang="en-US" altLang="ja-JP" sz="2200" b="0" i="1" dirty="0" smtClean="0">
                        <a:latin typeface="Cambria Math" panose="02040503050406030204" pitchFamily="18" charset="0"/>
                        <a:cs typeface="Arial" panose="020B0604020202020204" pitchFamily="34" charset="0"/>
                      </a:rPr>
                      <m:t>𝑝</m:t>
                    </m:r>
                    <m:r>
                      <a:rPr kumimoji="1" lang="en-US" altLang="ja-JP" sz="2200" b="0" i="1" dirty="0" smtClean="0">
                        <a:latin typeface="Cambria Math" panose="02040503050406030204" pitchFamily="18" charset="0"/>
                        <a:cs typeface="Arial" panose="020B0604020202020204" pitchFamily="34" charset="0"/>
                      </a:rPr>
                      <m:t>(</m:t>
                    </m:r>
                    <m:r>
                      <a:rPr kumimoji="1" lang="en-US" altLang="ja-JP" sz="2200" b="0" i="1" dirty="0" err="1" smtClean="0">
                        <a:latin typeface="Cambria Math" panose="02040503050406030204" pitchFamily="18" charset="0"/>
                        <a:cs typeface="Arial" panose="020B0604020202020204" pitchFamily="34" charset="0"/>
                      </a:rPr>
                      <m:t>𝑦</m:t>
                    </m:r>
                    <m:r>
                      <a:rPr kumimoji="1" lang="en-US" altLang="ja-JP" sz="2200" b="0" i="1" dirty="0" err="1" smtClean="0">
                        <a:latin typeface="Cambria Math" panose="02040503050406030204" pitchFamily="18" charset="0"/>
                        <a:cs typeface="Arial" panose="020B0604020202020204" pitchFamily="34" charset="0"/>
                      </a:rPr>
                      <m:t>|</m:t>
                    </m:r>
                    <m:r>
                      <a:rPr kumimoji="1" lang="en-US" altLang="ja-JP" sz="2200" b="0" i="1" dirty="0" err="1" smtClean="0">
                        <a:latin typeface="Cambria Math" panose="02040503050406030204" pitchFamily="18" charset="0"/>
                        <a:cs typeface="Arial" panose="020B0604020202020204" pitchFamily="34" charset="0"/>
                      </a:rPr>
                      <m:t>𝑥</m:t>
                    </m:r>
                    <m:r>
                      <a:rPr kumimoji="1" lang="en-US" altLang="ja-JP" sz="2200" b="0" i="1" dirty="0" smtClean="0">
                        <a:latin typeface="Cambria Math" panose="02040503050406030204" pitchFamily="18" charset="0"/>
                        <a:cs typeface="Arial" panose="020B0604020202020204" pitchFamily="34" charset="0"/>
                      </a:rPr>
                      <m:t>)</m:t>
                    </m:r>
                  </m:oMath>
                </a14:m>
                <a:r>
                  <a:rPr kumimoji="1" lang="ja-JP" altLang="en-US" sz="2200" b="1">
                    <a:latin typeface="Arial" panose="020B0604020202020204" pitchFamily="34" charset="0"/>
                    <a:cs typeface="Arial" panose="020B0604020202020204" pitchFamily="34" charset="0"/>
                  </a:rPr>
                  <a:t>から、結果</a:t>
                </a:r>
                <a14:m>
                  <m:oMath xmlns:m="http://schemas.openxmlformats.org/officeDocument/2006/math">
                    <m:r>
                      <a:rPr kumimoji="1" lang="en-US" altLang="ja-JP" sz="2200" b="0" i="1" dirty="0" smtClean="0">
                        <a:latin typeface="Cambria Math" panose="02040503050406030204" pitchFamily="18" charset="0"/>
                        <a:cs typeface="Arial" panose="020B0604020202020204" pitchFamily="34" charset="0"/>
                      </a:rPr>
                      <m:t>𝑦</m:t>
                    </m:r>
                  </m:oMath>
                </a14:m>
                <a:r>
                  <a:rPr kumimoji="1" lang="ja-JP" altLang="en-US" sz="2200" b="1">
                    <a:latin typeface="Arial" panose="020B0604020202020204" pitchFamily="34" charset="0"/>
                    <a:cs typeface="Arial" panose="020B0604020202020204" pitchFamily="34" charset="0"/>
                  </a:rPr>
                  <a:t>が得られたときの原因</a:t>
                </a:r>
                <a14:m>
                  <m:oMath xmlns:m="http://schemas.openxmlformats.org/officeDocument/2006/math">
                    <m:r>
                      <a:rPr kumimoji="1" lang="en-US" altLang="ja-JP" sz="2200" b="0" i="1" dirty="0" smtClean="0">
                        <a:latin typeface="Cambria Math" panose="02040503050406030204" pitchFamily="18" charset="0"/>
                        <a:cs typeface="Arial" panose="020B0604020202020204" pitchFamily="34" charset="0"/>
                      </a:rPr>
                      <m:t>𝑥</m:t>
                    </m:r>
                  </m:oMath>
                </a14:m>
                <a:r>
                  <a:rPr kumimoji="1" lang="ja-JP" altLang="en-US" sz="2200" b="1">
                    <a:latin typeface="Arial" panose="020B0604020202020204" pitchFamily="34" charset="0"/>
                    <a:cs typeface="Arial" panose="020B0604020202020204" pitchFamily="34" charset="0"/>
                  </a:rPr>
                  <a:t>の確率</a:t>
                </a:r>
                <a:br>
                  <a:rPr kumimoji="1" lang="en-US" altLang="ja-JP" sz="2200" b="1" i="1" dirty="0">
                    <a:latin typeface="Cambria Math" panose="02040503050406030204" pitchFamily="18" charset="0"/>
                    <a:cs typeface="Arial" panose="020B0604020202020204" pitchFamily="34" charset="0"/>
                  </a:rPr>
                </a:br>
                <a:r>
                  <a:rPr kumimoji="1" lang="ja-JP" altLang="en-US" sz="2200" b="1" i="1" dirty="0">
                    <a:latin typeface="Cambria Math" panose="02040503050406030204" pitchFamily="18" charset="0"/>
                    <a:cs typeface="Arial" panose="020B0604020202020204" pitchFamily="34" charset="0"/>
                  </a:rPr>
                  <a:t>　</a:t>
                </a:r>
                <a14:m>
                  <m:oMath xmlns:m="http://schemas.openxmlformats.org/officeDocument/2006/math">
                    <m:r>
                      <a:rPr kumimoji="1" lang="en-US" altLang="ja-JP" sz="2200" b="0" i="1" dirty="0" smtClean="0">
                        <a:latin typeface="Cambria Math" panose="02040503050406030204" pitchFamily="18" charset="0"/>
                        <a:cs typeface="Arial" panose="020B0604020202020204" pitchFamily="34" charset="0"/>
                      </a:rPr>
                      <m:t>𝑝</m:t>
                    </m:r>
                    <m:r>
                      <a:rPr kumimoji="1" lang="en-US" altLang="ja-JP" sz="2200" b="0" i="1" dirty="0" smtClean="0">
                        <a:latin typeface="Cambria Math" panose="02040503050406030204" pitchFamily="18" charset="0"/>
                        <a:cs typeface="Arial" panose="020B0604020202020204" pitchFamily="34" charset="0"/>
                      </a:rPr>
                      <m:t>(</m:t>
                    </m:r>
                    <m:r>
                      <a:rPr kumimoji="1" lang="en-US" altLang="ja-JP" sz="2200" b="0" i="1" dirty="0" err="1" smtClean="0">
                        <a:latin typeface="Cambria Math" panose="02040503050406030204" pitchFamily="18" charset="0"/>
                        <a:cs typeface="Arial" panose="020B0604020202020204" pitchFamily="34" charset="0"/>
                      </a:rPr>
                      <m:t>𝑥</m:t>
                    </m:r>
                    <m:r>
                      <a:rPr kumimoji="1" lang="en-US" altLang="ja-JP" sz="2200" b="0" i="1" dirty="0" err="1" smtClean="0">
                        <a:latin typeface="Cambria Math" panose="02040503050406030204" pitchFamily="18" charset="0"/>
                        <a:cs typeface="Arial" panose="020B0604020202020204" pitchFamily="34" charset="0"/>
                      </a:rPr>
                      <m:t>|</m:t>
                    </m:r>
                    <m:r>
                      <a:rPr kumimoji="1" lang="en-US" altLang="ja-JP" sz="2200" b="0" i="1" dirty="0" err="1" smtClean="0">
                        <a:latin typeface="Cambria Math" panose="02040503050406030204" pitchFamily="18" charset="0"/>
                        <a:cs typeface="Arial" panose="020B0604020202020204" pitchFamily="34" charset="0"/>
                      </a:rPr>
                      <m:t>𝑦</m:t>
                    </m:r>
                    <m:r>
                      <a:rPr kumimoji="1" lang="en-US" altLang="ja-JP" sz="2200" b="0" i="1" dirty="0" smtClean="0">
                        <a:latin typeface="Cambria Math" panose="02040503050406030204" pitchFamily="18" charset="0"/>
                        <a:cs typeface="Arial" panose="020B0604020202020204" pitchFamily="34" charset="0"/>
                      </a:rPr>
                      <m:t>)</m:t>
                    </m:r>
                  </m:oMath>
                </a14:m>
                <a:r>
                  <a:rPr kumimoji="1" lang="ja-JP" altLang="en-US" sz="2200" b="1">
                    <a:latin typeface="Arial" panose="020B0604020202020204" pitchFamily="34" charset="0"/>
                    <a:cs typeface="Arial" panose="020B0604020202020204" pitchFamily="34" charset="0"/>
                  </a:rPr>
                  <a:t>を逆算するような手続き</a:t>
                </a:r>
                <a:endParaRPr kumimoji="1" lang="en-US" altLang="ja-JP" sz="2200" b="1" dirty="0">
                  <a:latin typeface="Arial" panose="020B0604020202020204" pitchFamily="34" charset="0"/>
                  <a:cs typeface="Arial" panose="020B0604020202020204" pitchFamily="34" charset="0"/>
                </a:endParaRPr>
              </a:p>
            </p:txBody>
          </p:sp>
        </mc:Choice>
        <mc:Fallback>
          <p:sp>
            <p:nvSpPr>
              <p:cNvPr id="10" name="テキスト ボックス 9">
                <a:extLst>
                  <a:ext uri="{FF2B5EF4-FFF2-40B4-BE49-F238E27FC236}">
                    <a16:creationId xmlns:a16="http://schemas.microsoft.com/office/drawing/2014/main" id="{9073A0CC-621D-2A16-AA50-802ECC0474B4}"/>
                  </a:ext>
                </a:extLst>
              </p:cNvPr>
              <p:cNvSpPr txBox="1">
                <a:spLocks noRot="1" noChangeAspect="1" noMove="1" noResize="1" noEditPoints="1" noAdjustHandles="1" noChangeArrowheads="1" noChangeShapeType="1" noTextEdit="1"/>
              </p:cNvSpPr>
              <p:nvPr/>
            </p:nvSpPr>
            <p:spPr>
              <a:xfrm>
                <a:off x="434054" y="4006010"/>
                <a:ext cx="11323891" cy="769441"/>
              </a:xfrm>
              <a:prstGeom prst="rect">
                <a:avLst/>
              </a:prstGeom>
              <a:blipFill>
                <a:blip r:embed="rId4"/>
                <a:stretch>
                  <a:fillRect t="-4918" b="-16393"/>
                </a:stretch>
              </a:blipFill>
            </p:spPr>
            <p:txBody>
              <a:bodyPr/>
              <a:lstStyle/>
              <a:p>
                <a:r>
                  <a:rPr lang="ja-JP" altLang="en-US">
                    <a:noFill/>
                  </a:rPr>
                  <a:t> </a:t>
                </a:r>
              </a:p>
            </p:txBody>
          </p:sp>
        </mc:Fallback>
      </mc:AlternateContent>
      <p:sp>
        <p:nvSpPr>
          <p:cNvPr id="11" name="正方形/長方形 10">
            <a:extLst>
              <a:ext uri="{FF2B5EF4-FFF2-40B4-BE49-F238E27FC236}">
                <a16:creationId xmlns:a16="http://schemas.microsoft.com/office/drawing/2014/main" id="{318E0A03-D76B-0419-E97D-E0E67E10F1C5}"/>
              </a:ext>
            </a:extLst>
          </p:cNvPr>
          <p:cNvSpPr/>
          <p:nvPr/>
        </p:nvSpPr>
        <p:spPr>
          <a:xfrm>
            <a:off x="269486" y="721551"/>
            <a:ext cx="11653025" cy="4165409"/>
          </a:xfrm>
          <a:prstGeom prst="rect">
            <a:avLst/>
          </a:prstGeom>
          <a:noFill/>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35555D10-F3D2-FDFF-B447-DF821A85F331}"/>
                  </a:ext>
                </a:extLst>
              </p:cNvPr>
              <p:cNvSpPr txBox="1"/>
              <p:nvPr/>
            </p:nvSpPr>
            <p:spPr>
              <a:xfrm>
                <a:off x="434052" y="5006078"/>
                <a:ext cx="11323891" cy="1446550"/>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200" b="1">
                    <a:latin typeface="Arial" panose="020B0604020202020204" pitchFamily="34" charset="0"/>
                    <a:cs typeface="Arial" panose="020B0604020202020204" pitchFamily="34" charset="0"/>
                  </a:rPr>
                  <a:t>同時分布の独立性</a:t>
                </a:r>
                <a:br>
                  <a:rPr kumimoji="1" lang="en-US" altLang="ja-JP" sz="2200" b="1" dirty="0">
                    <a:latin typeface="Arial" panose="020B0604020202020204" pitchFamily="34" charset="0"/>
                    <a:cs typeface="Arial" panose="020B0604020202020204" pitchFamily="34" charset="0"/>
                  </a:rPr>
                </a:br>
                <a14:m>
                  <m:oMath xmlns:m="http://schemas.openxmlformats.org/officeDocument/2006/math">
                    <m:r>
                      <a:rPr kumimoji="1" lang="en-US" altLang="ja-JP" sz="2200" b="0" i="1" smtClean="0">
                        <a:latin typeface="Cambria Math" panose="02040503050406030204" pitchFamily="18" charset="0"/>
                        <a:cs typeface="Arial" panose="020B0604020202020204" pitchFamily="34" charset="0"/>
                      </a:rPr>
                      <m:t>𝑝</m:t>
                    </m:r>
                    <m:d>
                      <m:dPr>
                        <m:ctrlPr>
                          <a:rPr kumimoji="1" lang="en-US" altLang="ja-JP" sz="2200" i="1" smtClean="0">
                            <a:latin typeface="Cambria Math" panose="02040503050406030204" pitchFamily="18" charset="0"/>
                            <a:cs typeface="Arial" panose="020B0604020202020204" pitchFamily="34" charset="0"/>
                          </a:rPr>
                        </m:ctrlPr>
                      </m:dPr>
                      <m:e>
                        <m:r>
                          <a:rPr kumimoji="1" lang="en-US" altLang="ja-JP" sz="2200" b="0" i="1" smtClean="0">
                            <a:latin typeface="Cambria Math" panose="02040503050406030204" pitchFamily="18" charset="0"/>
                            <a:cs typeface="Arial" panose="020B0604020202020204" pitchFamily="34" charset="0"/>
                          </a:rPr>
                          <m:t>𝑥</m:t>
                        </m:r>
                        <m:r>
                          <a:rPr kumimoji="1" lang="en-US" altLang="ja-JP" sz="2200" b="0" i="1" smtClean="0">
                            <a:latin typeface="Cambria Math" panose="02040503050406030204" pitchFamily="18" charset="0"/>
                            <a:cs typeface="Arial" panose="020B0604020202020204" pitchFamily="34" charset="0"/>
                          </a:rPr>
                          <m:t>,</m:t>
                        </m:r>
                        <m:r>
                          <a:rPr kumimoji="1" lang="en-US" altLang="ja-JP" sz="2200" b="0" i="1" smtClean="0">
                            <a:latin typeface="Cambria Math" panose="02040503050406030204" pitchFamily="18" charset="0"/>
                            <a:cs typeface="Arial" panose="020B0604020202020204" pitchFamily="34" charset="0"/>
                          </a:rPr>
                          <m:t>𝑦</m:t>
                        </m:r>
                      </m:e>
                    </m:d>
                    <m:r>
                      <a:rPr kumimoji="1" lang="en-US" altLang="ja-JP" sz="2200" b="0" i="1" smtClean="0">
                        <a:latin typeface="Cambria Math" panose="02040503050406030204" pitchFamily="18" charset="0"/>
                        <a:cs typeface="Arial" panose="020B0604020202020204" pitchFamily="34" charset="0"/>
                      </a:rPr>
                      <m:t>=</m:t>
                    </m:r>
                    <m:r>
                      <a:rPr kumimoji="1" lang="en-US" altLang="ja-JP" sz="2200" b="0" i="1" smtClean="0">
                        <a:latin typeface="Cambria Math" panose="02040503050406030204" pitchFamily="18" charset="0"/>
                        <a:cs typeface="Arial" panose="020B0604020202020204" pitchFamily="34" charset="0"/>
                      </a:rPr>
                      <m:t>𝑝</m:t>
                    </m:r>
                    <m:d>
                      <m:dPr>
                        <m:ctrlPr>
                          <a:rPr kumimoji="1" lang="en-US" altLang="ja-JP" sz="2200" i="1" smtClean="0">
                            <a:latin typeface="Cambria Math" panose="02040503050406030204" pitchFamily="18" charset="0"/>
                            <a:cs typeface="Arial" panose="020B0604020202020204" pitchFamily="34" charset="0"/>
                          </a:rPr>
                        </m:ctrlPr>
                      </m:dPr>
                      <m:e>
                        <m:r>
                          <a:rPr kumimoji="1" lang="en-US" altLang="ja-JP" sz="2200" b="0" i="1" smtClean="0">
                            <a:latin typeface="Cambria Math" panose="02040503050406030204" pitchFamily="18" charset="0"/>
                            <a:cs typeface="Arial" panose="020B0604020202020204" pitchFamily="34" charset="0"/>
                          </a:rPr>
                          <m:t>𝑥</m:t>
                        </m:r>
                      </m:e>
                    </m:d>
                    <m:r>
                      <a:rPr kumimoji="1" lang="en-US" altLang="ja-JP" sz="2200" b="0" i="1" smtClean="0">
                        <a:latin typeface="Cambria Math" panose="02040503050406030204" pitchFamily="18" charset="0"/>
                        <a:cs typeface="Arial" panose="020B0604020202020204" pitchFamily="34" charset="0"/>
                      </a:rPr>
                      <m:t>𝑝</m:t>
                    </m:r>
                    <m:d>
                      <m:dPr>
                        <m:ctrlPr>
                          <a:rPr kumimoji="1" lang="en-US" altLang="ja-JP" sz="2200" i="1" smtClean="0">
                            <a:latin typeface="Cambria Math" panose="02040503050406030204" pitchFamily="18" charset="0"/>
                            <a:cs typeface="Arial" panose="020B0604020202020204" pitchFamily="34" charset="0"/>
                          </a:rPr>
                        </m:ctrlPr>
                      </m:dPr>
                      <m:e>
                        <m:r>
                          <a:rPr kumimoji="1" lang="en-US" altLang="ja-JP" sz="2200" b="0" i="1" smtClean="0">
                            <a:latin typeface="Cambria Math" panose="02040503050406030204" pitchFamily="18" charset="0"/>
                            <a:cs typeface="Arial" panose="020B0604020202020204" pitchFamily="34" charset="0"/>
                          </a:rPr>
                          <m:t>𝑦</m:t>
                        </m:r>
                      </m:e>
                    </m:d>
                    <m:d>
                      <m:dPr>
                        <m:ctrlPr>
                          <a:rPr kumimoji="1" lang="en-US" altLang="ja-JP" sz="2200" b="0" i="1" smtClean="0">
                            <a:latin typeface="Cambria Math" panose="02040503050406030204" pitchFamily="18" charset="0"/>
                            <a:cs typeface="Arial" panose="020B0604020202020204" pitchFamily="34" charset="0"/>
                          </a:rPr>
                        </m:ctrlPr>
                      </m:dPr>
                      <m:e>
                        <m:r>
                          <a:rPr kumimoji="1" lang="en-US" altLang="ja-JP" sz="2200" b="0" i="1" smtClean="0">
                            <a:latin typeface="Cambria Math" panose="02040503050406030204" pitchFamily="18" charset="0"/>
                            <a:cs typeface="Arial" panose="020B0604020202020204" pitchFamily="34" charset="0"/>
                          </a:rPr>
                          <m:t>1.21</m:t>
                        </m:r>
                      </m:e>
                    </m:d>
                  </m:oMath>
                </a14:m>
                <a:br>
                  <a:rPr kumimoji="1" lang="en-US" altLang="ja-JP" sz="2200" dirty="0">
                    <a:latin typeface="Arial" panose="020B0604020202020204" pitchFamily="34" charset="0"/>
                    <a:cs typeface="Arial" panose="020B0604020202020204" pitchFamily="34" charset="0"/>
                  </a:rPr>
                </a:br>
                <a:r>
                  <a:rPr kumimoji="1" lang="ja-JP" altLang="en-US" sz="2200" b="1">
                    <a:latin typeface="Arial" panose="020B0604020202020204" pitchFamily="34" charset="0"/>
                    <a:cs typeface="Arial" panose="020B0604020202020204" pitchFamily="34" charset="0"/>
                  </a:rPr>
                  <a:t>両辺を</a:t>
                </a:r>
                <a14:m>
                  <m:oMath xmlns:m="http://schemas.openxmlformats.org/officeDocument/2006/math">
                    <m:r>
                      <a:rPr kumimoji="1" lang="en-US" altLang="ja-JP" sz="2200" i="1" dirty="0" smtClean="0">
                        <a:latin typeface="Cambria Math" panose="02040503050406030204" pitchFamily="18" charset="0"/>
                        <a:cs typeface="Arial" panose="020B0604020202020204" pitchFamily="34" charset="0"/>
                      </a:rPr>
                      <m:t>𝑝</m:t>
                    </m:r>
                    <m:r>
                      <a:rPr kumimoji="1" lang="en-US" altLang="ja-JP" sz="2200" i="1" dirty="0" smtClean="0">
                        <a:latin typeface="Cambria Math" panose="02040503050406030204" pitchFamily="18" charset="0"/>
                        <a:cs typeface="Arial" panose="020B0604020202020204" pitchFamily="34" charset="0"/>
                      </a:rPr>
                      <m:t>(</m:t>
                    </m:r>
                    <m:r>
                      <a:rPr kumimoji="1" lang="en-US" altLang="ja-JP" sz="2200" i="1" dirty="0" smtClean="0">
                        <a:latin typeface="Cambria Math" panose="02040503050406030204" pitchFamily="18" charset="0"/>
                        <a:cs typeface="Arial" panose="020B0604020202020204" pitchFamily="34" charset="0"/>
                      </a:rPr>
                      <m:t>𝑦</m:t>
                    </m:r>
                    <m:r>
                      <a:rPr kumimoji="1" lang="en-US" altLang="ja-JP" sz="2200" i="1" dirty="0" smtClean="0">
                        <a:latin typeface="Cambria Math" panose="02040503050406030204" pitchFamily="18" charset="0"/>
                        <a:cs typeface="Arial" panose="020B0604020202020204" pitchFamily="34" charset="0"/>
                      </a:rPr>
                      <m:t>)</m:t>
                    </m:r>
                  </m:oMath>
                </a14:m>
                <a:r>
                  <a:rPr kumimoji="1" lang="ja-JP" altLang="en-US" sz="2200" b="1">
                    <a:latin typeface="Arial" panose="020B0604020202020204" pitchFamily="34" charset="0"/>
                    <a:cs typeface="Arial" panose="020B0604020202020204" pitchFamily="34" charset="0"/>
                  </a:rPr>
                  <a:t>で割ると</a:t>
                </a:r>
                <a:br>
                  <a:rPr kumimoji="1" lang="en-US" altLang="ja-JP" sz="2200" dirty="0">
                    <a:latin typeface="Arial" panose="020B0604020202020204" pitchFamily="34" charset="0"/>
                    <a:cs typeface="Arial" panose="020B0604020202020204" pitchFamily="34" charset="0"/>
                  </a:rPr>
                </a:br>
                <a14:m>
                  <m:oMath xmlns:m="http://schemas.openxmlformats.org/officeDocument/2006/math">
                    <m:r>
                      <a:rPr kumimoji="1" lang="en-US" altLang="ja-JP" sz="2200" b="0" i="1" smtClean="0">
                        <a:latin typeface="Cambria Math" panose="02040503050406030204" pitchFamily="18" charset="0"/>
                        <a:cs typeface="Arial" panose="020B0604020202020204" pitchFamily="34" charset="0"/>
                      </a:rPr>
                      <m:t>𝑝</m:t>
                    </m:r>
                    <m:d>
                      <m:dPr>
                        <m:ctrlPr>
                          <a:rPr kumimoji="1" lang="en-US" altLang="ja-JP" sz="2200" b="0" i="1" smtClean="0">
                            <a:latin typeface="Cambria Math" panose="02040503050406030204" pitchFamily="18" charset="0"/>
                            <a:cs typeface="Arial" panose="020B0604020202020204" pitchFamily="34" charset="0"/>
                          </a:rPr>
                        </m:ctrlPr>
                      </m:dPr>
                      <m:e>
                        <m:r>
                          <a:rPr kumimoji="1" lang="en-US" altLang="ja-JP" sz="2200" b="0" i="1" smtClean="0">
                            <a:latin typeface="Cambria Math" panose="02040503050406030204" pitchFamily="18" charset="0"/>
                            <a:cs typeface="Arial" panose="020B0604020202020204" pitchFamily="34" charset="0"/>
                          </a:rPr>
                          <m:t>𝑥</m:t>
                        </m:r>
                      </m:e>
                      <m:e>
                        <m:r>
                          <a:rPr kumimoji="1" lang="en-US" altLang="ja-JP" sz="2200" b="0" i="1" smtClean="0">
                            <a:latin typeface="Cambria Math" panose="02040503050406030204" pitchFamily="18" charset="0"/>
                            <a:cs typeface="Arial" panose="020B0604020202020204" pitchFamily="34" charset="0"/>
                          </a:rPr>
                          <m:t>𝑦</m:t>
                        </m:r>
                      </m:e>
                    </m:d>
                    <m:r>
                      <a:rPr kumimoji="1" lang="en-US" altLang="ja-JP" sz="2200" b="0" i="1" smtClean="0">
                        <a:latin typeface="Cambria Math" panose="02040503050406030204" pitchFamily="18" charset="0"/>
                        <a:cs typeface="Arial" panose="020B0604020202020204" pitchFamily="34" charset="0"/>
                      </a:rPr>
                      <m:t>=</m:t>
                    </m:r>
                    <m:r>
                      <a:rPr kumimoji="1" lang="en-US" altLang="ja-JP" sz="2200" b="0" i="1" smtClean="0">
                        <a:latin typeface="Cambria Math" panose="02040503050406030204" pitchFamily="18" charset="0"/>
                        <a:cs typeface="Arial" panose="020B0604020202020204" pitchFamily="34" charset="0"/>
                      </a:rPr>
                      <m:t>𝑝</m:t>
                    </m:r>
                    <m:d>
                      <m:dPr>
                        <m:ctrlPr>
                          <a:rPr kumimoji="1" lang="en-US" altLang="ja-JP" sz="2200" b="0" i="1" smtClean="0">
                            <a:latin typeface="Cambria Math" panose="02040503050406030204" pitchFamily="18" charset="0"/>
                            <a:cs typeface="Arial" panose="020B0604020202020204" pitchFamily="34" charset="0"/>
                          </a:rPr>
                        </m:ctrlPr>
                      </m:dPr>
                      <m:e>
                        <m:r>
                          <a:rPr kumimoji="1" lang="en-US" altLang="ja-JP" sz="2200" b="0" i="1" smtClean="0">
                            <a:latin typeface="Cambria Math" panose="02040503050406030204" pitchFamily="18" charset="0"/>
                            <a:cs typeface="Arial" panose="020B0604020202020204" pitchFamily="34" charset="0"/>
                          </a:rPr>
                          <m:t>𝑥</m:t>
                        </m:r>
                      </m:e>
                    </m:d>
                    <m:r>
                      <a:rPr kumimoji="1" lang="en-US" altLang="ja-JP" sz="2200" b="0" i="1" smtClean="0">
                        <a:latin typeface="Cambria Math" panose="02040503050406030204" pitchFamily="18" charset="0"/>
                        <a:cs typeface="Arial" panose="020B0604020202020204" pitchFamily="34" charset="0"/>
                      </a:rPr>
                      <m:t>(1.22)</m:t>
                    </m:r>
                  </m:oMath>
                </a14:m>
                <a:endParaRPr kumimoji="1" lang="en-US" altLang="ja-JP" sz="2200" dirty="0">
                  <a:latin typeface="Arial" panose="020B0604020202020204" pitchFamily="34" charset="0"/>
                  <a:cs typeface="Arial" panose="020B0604020202020204" pitchFamily="34" charset="0"/>
                </a:endParaRPr>
              </a:p>
            </p:txBody>
          </p:sp>
        </mc:Choice>
        <mc:Fallback>
          <p:sp>
            <p:nvSpPr>
              <p:cNvPr id="12" name="テキスト ボックス 11">
                <a:extLst>
                  <a:ext uri="{FF2B5EF4-FFF2-40B4-BE49-F238E27FC236}">
                    <a16:creationId xmlns:a16="http://schemas.microsoft.com/office/drawing/2014/main" id="{35555D10-F3D2-FDFF-B447-DF821A85F331}"/>
                  </a:ext>
                </a:extLst>
              </p:cNvPr>
              <p:cNvSpPr txBox="1">
                <a:spLocks noRot="1" noChangeAspect="1" noMove="1" noResize="1" noEditPoints="1" noAdjustHandles="1" noChangeArrowheads="1" noChangeShapeType="1" noTextEdit="1"/>
              </p:cNvSpPr>
              <p:nvPr/>
            </p:nvSpPr>
            <p:spPr>
              <a:xfrm>
                <a:off x="434052" y="5006078"/>
                <a:ext cx="11323891" cy="1446550"/>
              </a:xfrm>
              <a:prstGeom prst="rect">
                <a:avLst/>
              </a:prstGeom>
              <a:blipFill>
                <a:blip r:embed="rId5"/>
                <a:stretch>
                  <a:fillRect l="-673" t="-1739" b="-5217"/>
                </a:stretch>
              </a:blipFill>
            </p:spPr>
            <p:txBody>
              <a:bodyPr/>
              <a:lstStyle/>
              <a:p>
                <a:r>
                  <a:rPr lang="ja-JP" altLang="en-US">
                    <a:noFill/>
                  </a:rPr>
                  <a:t> </a:t>
                </a:r>
              </a:p>
            </p:txBody>
          </p:sp>
        </mc:Fallback>
      </mc:AlternateContent>
      <p:sp>
        <p:nvSpPr>
          <p:cNvPr id="13" name="正方形/長方形 12">
            <a:extLst>
              <a:ext uri="{FF2B5EF4-FFF2-40B4-BE49-F238E27FC236}">
                <a16:creationId xmlns:a16="http://schemas.microsoft.com/office/drawing/2014/main" id="{B752B886-B921-9799-F38C-C8BF30F5ACBB}"/>
              </a:ext>
            </a:extLst>
          </p:cNvPr>
          <p:cNvSpPr/>
          <p:nvPr/>
        </p:nvSpPr>
        <p:spPr>
          <a:xfrm>
            <a:off x="269486" y="4955282"/>
            <a:ext cx="11653025" cy="1571454"/>
          </a:xfrm>
          <a:prstGeom prst="rect">
            <a:avLst/>
          </a:prstGeom>
          <a:noFill/>
          <a:ln w="28575">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11414902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51363</TotalTime>
  <Words>933</Words>
  <Application>Microsoft Macintosh PowerPoint</Application>
  <PresentationFormat>ワイド画面</PresentationFormat>
  <Paragraphs>78</Paragraphs>
  <Slides>9</Slides>
  <Notes>9</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9</vt:i4>
      </vt:variant>
    </vt:vector>
  </HeadingPairs>
  <TitlesOfParts>
    <vt:vector size="15" baseType="lpstr">
      <vt:lpstr>游ゴシック</vt:lpstr>
      <vt:lpstr>Arial</vt:lpstr>
      <vt:lpstr>Calibri</vt:lpstr>
      <vt:lpstr>Calibri Light</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福田　諒哉</dc:creator>
  <cp:lastModifiedBy>福田　諒哉</cp:lastModifiedBy>
  <cp:revision>961</cp:revision>
  <dcterms:created xsi:type="dcterms:W3CDTF">2023-04-11T06:35:45Z</dcterms:created>
  <dcterms:modified xsi:type="dcterms:W3CDTF">2024-05-21T05:02:38Z</dcterms:modified>
</cp:coreProperties>
</file>