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85" r:id="rId4"/>
    <p:sldId id="275" r:id="rId5"/>
    <p:sldId id="286" r:id="rId6"/>
    <p:sldId id="287" r:id="rId7"/>
    <p:sldId id="279" r:id="rId8"/>
    <p:sldId id="290" r:id="rId9"/>
    <p:sldId id="288" r:id="rId10"/>
    <p:sldId id="289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0" r:id="rId20"/>
    <p:sldId id="299" r:id="rId21"/>
    <p:sldId id="301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EC1"/>
    <a:srgbClr val="D49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88380"/>
  </p:normalViewPr>
  <p:slideViewPr>
    <p:cSldViewPr snapToGrid="0" snapToObjects="1">
      <p:cViewPr varScale="1">
        <p:scale>
          <a:sx n="56" d="100"/>
          <a:sy n="56" d="100"/>
        </p:scale>
        <p:origin x="2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8645D-7094-454A-9272-DBF2E8D56680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ACA35-4236-754B-83C3-BD6D1D3AB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2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923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736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627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88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429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439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43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85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32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86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659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963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14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60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9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1784B-4C97-A842-A51F-E9FC1FC00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058886"/>
            <a:ext cx="10515598" cy="742857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B15453-7AA7-5F45-B574-393DFC7D29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3965714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bluecode</a:t>
            </a:r>
            <a:r>
              <a:rPr kumimoji="1" lang="ja-JP" altLang="en-US"/>
              <a:t>株式会社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A1454B-EB1E-9D45-9C70-2971D0A1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6830"/>
            <a:ext cx="2743200" cy="365125"/>
          </a:xfrm>
        </p:spPr>
        <p:txBody>
          <a:bodyPr/>
          <a:lstStyle/>
          <a:p>
            <a:fld id="{678F7335-ECF8-46C2-B9D6-51192938390F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4D7D2-2426-464B-8D7B-87C4EBB6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5543"/>
            <a:ext cx="2743200" cy="365125"/>
          </a:xfrm>
        </p:spPr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3A8AF0-EEB5-6C4E-9263-64DC090B51F5}"/>
              </a:ext>
            </a:extLst>
          </p:cNvPr>
          <p:cNvSpPr/>
          <p:nvPr userDrawn="1"/>
        </p:nvSpPr>
        <p:spPr>
          <a:xfrm>
            <a:off x="838200" y="2801743"/>
            <a:ext cx="10515599" cy="70666"/>
          </a:xfrm>
          <a:prstGeom prst="rect">
            <a:avLst/>
          </a:prstGeom>
          <a:solidFill>
            <a:srgbClr val="134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C652F610-647A-B2A0-BD76-883FEF6F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6830"/>
            <a:ext cx="4114800" cy="365125"/>
          </a:xfrm>
        </p:spPr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011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D6B60-CAA6-0441-AA00-C83FCB72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DCDB4-EA27-B649-814F-729E086D7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CCE19-FFFA-C742-83EC-FD6C94D8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1E14-FF77-4DD9-BAA6-05DC39F1C4A5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70F16-91CC-9F43-A813-F44F22B1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C244F3-F0F9-CE49-A15C-3F6C9984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39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0425CA-DF6C-D049-B0F7-38A0F0B4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A9F20D-5F3B-B944-97E2-CA110EBB7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151E1-0B93-B04F-A400-0FC7CC80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35E-6BB7-49DE-A5DE-174CF6760646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7C1B08-8F72-B14B-A771-8F81631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321529-C59F-694B-9D57-F8261B22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1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013073-5F8E-204D-96F7-C4CC28FAAFFE}"/>
              </a:ext>
            </a:extLst>
          </p:cNvPr>
          <p:cNvSpPr/>
          <p:nvPr userDrawn="1"/>
        </p:nvSpPr>
        <p:spPr>
          <a:xfrm>
            <a:off x="11251096" y="6341111"/>
            <a:ext cx="543339" cy="516889"/>
          </a:xfrm>
          <a:prstGeom prst="rect">
            <a:avLst/>
          </a:prstGeom>
          <a:solidFill>
            <a:srgbClr val="134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B3C7C5-E79F-0B47-B08A-7D62EFE4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96162"/>
            <a:ext cx="11396870" cy="50445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AC78C-3506-E648-9747-5B4816F3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805967"/>
            <a:ext cx="11396870" cy="553514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3ADF0C-14D2-6E4C-B739-5125B307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7565" y="6386830"/>
            <a:ext cx="2743200" cy="365125"/>
          </a:xfrm>
        </p:spPr>
        <p:txBody>
          <a:bodyPr/>
          <a:lstStyle/>
          <a:p>
            <a:fld id="{0FF8586B-AC1A-4E85-AF70-292F5445D1FB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69470A-1FD3-D947-9EA7-396A4272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6830"/>
            <a:ext cx="4114800" cy="365125"/>
          </a:xfrm>
        </p:spPr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ABDFF7-C130-2548-ABCB-FFFDE44B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095" y="6386830"/>
            <a:ext cx="543339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62052E6-07CA-9B46-B866-FDE18BF7450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115502-DA04-EF4E-9533-E4783D4FEFBF}"/>
              </a:ext>
            </a:extLst>
          </p:cNvPr>
          <p:cNvSpPr/>
          <p:nvPr userDrawn="1"/>
        </p:nvSpPr>
        <p:spPr>
          <a:xfrm>
            <a:off x="397565" y="730430"/>
            <a:ext cx="879125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C247F8A-64A6-7D4B-8FB2-0950C7E15D07}"/>
              </a:ext>
            </a:extLst>
          </p:cNvPr>
          <p:cNvSpPr/>
          <p:nvPr userDrawn="1"/>
        </p:nvSpPr>
        <p:spPr>
          <a:xfrm>
            <a:off x="9188824" y="730430"/>
            <a:ext cx="2605611" cy="45719"/>
          </a:xfrm>
          <a:prstGeom prst="rect">
            <a:avLst/>
          </a:prstGeom>
          <a:solidFill>
            <a:srgbClr val="134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56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D19087-08F3-C447-AF65-1A7E05C4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87E87D-56A3-5D4F-B594-9B44380F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BBB792-812D-EA44-9493-60708746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0068-3DA1-47AA-B5F9-C8C18A29832B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6F7FF-4793-5848-9A91-13070438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2FE743-148A-224C-A2C7-0C9DD515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0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65667-C887-B240-B575-6971DE7D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D6C50-7432-E745-9CBA-2B16315D8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A81660-9CBB-7C45-A9D0-2BAD01577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D922FD-1E82-274B-9770-F2F791F0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C545-7B73-4636-A9FB-91C10A927771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98DE4C-E2C7-2E4E-879E-53FEC10E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E505ED-F819-AE49-AD59-A41CBBF4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8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80C66-7488-B84E-94E2-292E150F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9997CB-62D1-184D-B2A8-B22C75DA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35119-6F35-0640-B700-1F021EF40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3400A3-25D2-524A-8F89-F2F536E39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06E982-011E-6B44-BF07-1EB62A2EB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AAE6FA-8763-7547-B17B-37F7660B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9DFE-3F91-46C3-A3BD-40C6E97EF520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ED77A2-42F9-3B4E-9257-74AA9E6A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8A29A9-8A2A-A14B-B5D5-FC1C4B4E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6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ECC5F-C96A-BE4C-8B42-13ECD65E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ECC02A-68D5-5D4A-9344-6688F38F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B23A-6D33-48C1-B919-DB73D041E229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F7F00A-CFCB-304E-A691-44227BF1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4064E1-CAB3-B442-A9FD-64C972B3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00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EFA031-9A6A-7C47-89B9-30C07124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BA08-A79D-4A67-ADBC-65042C6C6E90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AF362C-477C-2D47-B721-62A37249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FD4AA-B12A-5344-B12C-93482E29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97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8EB18-F44C-5B47-BA81-5869FB32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6CB805-EE3A-9941-9B12-95CCFD56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B04B39-E005-1B44-90D2-C8B523707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2BAB93-9DB0-544D-917A-0263F093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03F-D3D1-4872-99F3-7670DEC3989F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A7E16A-ADBE-DF4B-8757-481FB11F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BC8098-6B75-C149-B698-69687C03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25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BF09B-6036-574D-BBB2-3DA730C0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66FB75-A475-0F48-9537-782EFFA56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566E14-4C3A-2149-90F6-097235160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E010DD-1114-9D41-8D65-EE010249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5520-1E1B-4259-923D-341118CD74DE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DC0700-471A-4849-B5B4-22D6B36A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5320C6-F1F1-D44B-857C-744C071C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86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84990A-6A82-7D4A-8249-EE4F9950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8DA022-1E64-0644-8828-CEA2F887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40296C-8207-2143-9130-743BF6F06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ABA06B60-8F43-4768-9DC4-85BEE02891DB}" type="datetime1">
              <a:rPr lang="ja-JP" altLang="en-US" smtClean="0"/>
              <a:t>2024/5/15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7BC24-807F-7445-A274-97D5C63BD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8B9EAC-1314-584C-89D0-2F2812092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462052E6-07CA-9B46-B866-FDE18BF7450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3020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ED40B-1B23-6948-89B3-220CD171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554480"/>
            <a:ext cx="10515598" cy="12472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dirty="0"/>
              <a:t>〇</a:t>
            </a:r>
            <a:r>
              <a:rPr lang="en-US" altLang="ja-JP" sz="2800" dirty="0"/>
              <a:t>×</a:t>
            </a:r>
            <a:r>
              <a:rPr lang="ja-JP" altLang="en-US" sz="2800" dirty="0"/>
              <a:t>クイズ</a:t>
            </a:r>
            <a:br>
              <a:rPr lang="en-US" altLang="ja-JP" sz="3600" dirty="0"/>
            </a:br>
            <a:r>
              <a:rPr lang="ja-JP" altLang="en-US" sz="4000" dirty="0"/>
              <a:t>詳細設計書</a:t>
            </a:r>
            <a:endParaRPr kumimoji="1" lang="ja-JP" altLang="en-US" sz="3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E313A0-35E2-4F4C-BEDF-EC6007452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8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15</a:t>
            </a:r>
            <a:r>
              <a:rPr kumimoji="1" lang="ja-JP" altLang="en-US" dirty="0"/>
              <a:t>日版</a:t>
            </a:r>
            <a:endParaRPr kumimoji="1" lang="en-US" altLang="ja-JP" dirty="0"/>
          </a:p>
          <a:p>
            <a:r>
              <a:rPr kumimoji="1" lang="en-US" altLang="ja-JP" dirty="0"/>
              <a:t>X</a:t>
            </a:r>
            <a:r>
              <a:rPr kumimoji="1" lang="ja-JP" altLang="en-US" dirty="0"/>
              <a:t>株式会社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3D9C38-E1BA-D14B-B9C5-31A6CE1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80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206CD-1716-32C8-FDF6-4186B32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内部設計： </a:t>
            </a:r>
            <a:r>
              <a:rPr kumimoji="1" lang="en-US" altLang="ja-JP" dirty="0" err="1"/>
              <a:t>QuizController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A360E-83F8-E6B1-5596-4996778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24761C5-E17C-E947-0393-8E9801D95ED8}"/>
              </a:ext>
            </a:extLst>
          </p:cNvPr>
          <p:cNvSpPr txBox="1">
            <a:spLocks/>
          </p:cNvSpPr>
          <p:nvPr/>
        </p:nvSpPr>
        <p:spPr>
          <a:xfrm>
            <a:off x="865240" y="832147"/>
            <a:ext cx="10929195" cy="50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ja-JP" altLang="en-US" sz="2800" dirty="0"/>
              <a:t>問題更新（</a:t>
            </a:r>
            <a:r>
              <a:rPr lang="en-US" altLang="ja-JP" sz="2800" dirty="0"/>
              <a:t>update</a:t>
            </a:r>
            <a:r>
              <a:rPr lang="ja-JP" altLang="en-US" sz="2800" dirty="0"/>
              <a:t>）メソッド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116D46-5CB0-2019-F407-8BFB04CE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21337"/>
              </p:ext>
            </p:extLst>
          </p:nvPr>
        </p:nvGraphicFramePr>
        <p:xfrm>
          <a:off x="865238" y="1387557"/>
          <a:ext cx="10284543" cy="477726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53497">
                  <a:extLst>
                    <a:ext uri="{9D8B030D-6E8A-4147-A177-3AD203B41FA5}">
                      <a16:colId xmlns:a16="http://schemas.microsoft.com/office/drawing/2014/main" val="303409286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477075915"/>
                    </a:ext>
                  </a:extLst>
                </a:gridCol>
                <a:gridCol w="8025878">
                  <a:extLst>
                    <a:ext uri="{9D8B030D-6E8A-4147-A177-3AD203B41FA5}">
                      <a16:colId xmlns:a16="http://schemas.microsoft.com/office/drawing/2014/main" val="3927492819"/>
                    </a:ext>
                  </a:extLst>
                </a:gridCol>
              </a:tblGrid>
              <a:tr h="9285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機能概要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問題を更新します。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9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/quiz/update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032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QuizForm,BindingResult,Model,RedirectAttributes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891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形式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POST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68649"/>
                  </a:ext>
                </a:extLst>
              </a:tr>
              <a:tr h="190583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・引数で受け取った</a:t>
                      </a:r>
                      <a:r>
                        <a:rPr kumimoji="1" lang="en-US" altLang="ja-JP" dirty="0"/>
                        <a:t>Form</a:t>
                      </a:r>
                      <a:r>
                        <a:rPr kumimoji="1" lang="ja-JP" altLang="en-US" dirty="0"/>
                        <a:t>を、</a:t>
                      </a:r>
                      <a:r>
                        <a:rPr kumimoji="1" lang="en-US" altLang="ja-JP" dirty="0"/>
                        <a:t>Entity</a:t>
                      </a:r>
                      <a:r>
                        <a:rPr kumimoji="1" lang="ja-JP" altLang="en-US" dirty="0"/>
                        <a:t>に詰め替える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・バリデーションチェックの結果、正しい場合、データベースに更新する。</a:t>
                      </a:r>
                      <a:endParaRPr kumimoji="1" lang="en-US" altLang="ja-JP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09336"/>
                  </a:ext>
                </a:extLst>
              </a:tr>
              <a:tr h="8455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バリデーションチェックが正しい場合、</a:t>
                      </a:r>
                      <a:r>
                        <a:rPr kumimoji="1" lang="en-US" altLang="ja-JP" dirty="0"/>
                        <a:t>/quiz</a:t>
                      </a:r>
                      <a:r>
                        <a:rPr kumimoji="1" lang="ja-JP" altLang="en-US" dirty="0"/>
                        <a:t>にリダイレクト。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バリデーションチェックが不正の場合、一覧表示メソッドを呼び出す。</a:t>
                      </a:r>
                      <a:endParaRPr kumimoji="1" lang="en-US" altLang="ja-JP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21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206CD-1716-32C8-FDF6-4186B32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内部設計： </a:t>
            </a:r>
            <a:r>
              <a:rPr kumimoji="1" lang="en-US" altLang="ja-JP" dirty="0" err="1"/>
              <a:t>QuizController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A360E-83F8-E6B1-5596-4996778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24761C5-E17C-E947-0393-8E9801D95ED8}"/>
              </a:ext>
            </a:extLst>
          </p:cNvPr>
          <p:cNvSpPr txBox="1">
            <a:spLocks/>
          </p:cNvSpPr>
          <p:nvPr/>
        </p:nvSpPr>
        <p:spPr>
          <a:xfrm>
            <a:off x="865240" y="832147"/>
            <a:ext cx="10929195" cy="50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ja-JP" altLang="en-US" sz="2800" dirty="0"/>
              <a:t>問題削除（</a:t>
            </a:r>
            <a:r>
              <a:rPr lang="en-US" altLang="ja-JP" sz="2800" dirty="0"/>
              <a:t>delete</a:t>
            </a:r>
            <a:r>
              <a:rPr lang="ja-JP" altLang="en-US" sz="2800" dirty="0"/>
              <a:t>）メソッド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116D46-5CB0-2019-F407-8BFB04CE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343"/>
              </p:ext>
            </p:extLst>
          </p:nvPr>
        </p:nvGraphicFramePr>
        <p:xfrm>
          <a:off x="865238" y="1387557"/>
          <a:ext cx="10284543" cy="477726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53497">
                  <a:extLst>
                    <a:ext uri="{9D8B030D-6E8A-4147-A177-3AD203B41FA5}">
                      <a16:colId xmlns:a16="http://schemas.microsoft.com/office/drawing/2014/main" val="303409286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477075915"/>
                    </a:ext>
                  </a:extLst>
                </a:gridCol>
                <a:gridCol w="8025878">
                  <a:extLst>
                    <a:ext uri="{9D8B030D-6E8A-4147-A177-3AD203B41FA5}">
                      <a16:colId xmlns:a16="http://schemas.microsoft.com/office/drawing/2014/main" val="3927492819"/>
                    </a:ext>
                  </a:extLst>
                </a:gridCol>
              </a:tblGrid>
              <a:tr h="9285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機能概要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問題を削除します。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9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/quiz/delete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032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Integer,BindingResult,Model,RedirectAttributes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891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形式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POST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68649"/>
                  </a:ext>
                </a:extLst>
              </a:tr>
              <a:tr h="190583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・引数で受け取った</a:t>
                      </a:r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 dirty="0"/>
                        <a:t>をもとに、データベースからクイズを削除する。</a:t>
                      </a:r>
                      <a:endParaRPr kumimoji="1" lang="en-US" altLang="ja-JP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09336"/>
                  </a:ext>
                </a:extLst>
              </a:tr>
              <a:tr h="8455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/quiz</a:t>
                      </a:r>
                      <a:r>
                        <a:rPr kumimoji="1" lang="ja-JP" altLang="en-US" dirty="0"/>
                        <a:t>にリダイレクト。</a:t>
                      </a:r>
                      <a:endParaRPr kumimoji="1" lang="en-US" altLang="ja-JP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82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206CD-1716-32C8-FDF6-4186B32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内部設計： </a:t>
            </a:r>
            <a:r>
              <a:rPr kumimoji="1" lang="en-US" altLang="ja-JP" dirty="0" err="1"/>
              <a:t>QuizController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A360E-83F8-E6B1-5596-4996778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24761C5-E17C-E947-0393-8E9801D95ED8}"/>
              </a:ext>
            </a:extLst>
          </p:cNvPr>
          <p:cNvSpPr txBox="1">
            <a:spLocks/>
          </p:cNvSpPr>
          <p:nvPr/>
        </p:nvSpPr>
        <p:spPr>
          <a:xfrm>
            <a:off x="865240" y="832147"/>
            <a:ext cx="10929195" cy="50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ja-JP" altLang="en-US" sz="2800" dirty="0"/>
              <a:t>問題出題（</a:t>
            </a:r>
            <a:r>
              <a:rPr lang="en-US" altLang="ja-JP" sz="2800" dirty="0" err="1"/>
              <a:t>showQuiz</a:t>
            </a:r>
            <a:r>
              <a:rPr lang="ja-JP" altLang="en-US" sz="2800" dirty="0"/>
              <a:t>）メソッド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116D46-5CB0-2019-F407-8BFB04CE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40691"/>
              </p:ext>
            </p:extLst>
          </p:nvPr>
        </p:nvGraphicFramePr>
        <p:xfrm>
          <a:off x="865238" y="1387557"/>
          <a:ext cx="10284543" cy="477726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53497">
                  <a:extLst>
                    <a:ext uri="{9D8B030D-6E8A-4147-A177-3AD203B41FA5}">
                      <a16:colId xmlns:a16="http://schemas.microsoft.com/office/drawing/2014/main" val="303409286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477075915"/>
                    </a:ext>
                  </a:extLst>
                </a:gridCol>
                <a:gridCol w="8025878">
                  <a:extLst>
                    <a:ext uri="{9D8B030D-6E8A-4147-A177-3AD203B41FA5}">
                      <a16:colId xmlns:a16="http://schemas.microsoft.com/office/drawing/2014/main" val="3927492819"/>
                    </a:ext>
                  </a:extLst>
                </a:gridCol>
              </a:tblGrid>
              <a:tr h="9285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機能概要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問題を出題します。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9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/quiz/play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032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QuizForm,Model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891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形式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POST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68649"/>
                  </a:ext>
                </a:extLst>
              </a:tr>
              <a:tr h="190583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・ランダムにクイズを１件取得します。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・取得したクイズを、</a:t>
                      </a:r>
                      <a:r>
                        <a:rPr kumimoji="1" lang="en-US" altLang="ja-JP" dirty="0"/>
                        <a:t>Model</a:t>
                      </a:r>
                      <a:r>
                        <a:rPr kumimoji="1" lang="ja-JP" altLang="en-US" dirty="0"/>
                        <a:t>に格納します。</a:t>
                      </a:r>
                      <a:endParaRPr kumimoji="1" lang="en-US" altLang="ja-JP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09336"/>
                  </a:ext>
                </a:extLst>
              </a:tr>
              <a:tr h="8455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問題出題画面ビュー</a:t>
                      </a:r>
                      <a:endParaRPr kumimoji="1" lang="en-US" altLang="ja-JP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03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206CD-1716-32C8-FDF6-4186B32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内部設計： </a:t>
            </a:r>
            <a:r>
              <a:rPr kumimoji="1" lang="en-US" altLang="ja-JP" dirty="0" err="1"/>
              <a:t>QuizController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A360E-83F8-E6B1-5596-4996778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24761C5-E17C-E947-0393-8E9801D95ED8}"/>
              </a:ext>
            </a:extLst>
          </p:cNvPr>
          <p:cNvSpPr txBox="1">
            <a:spLocks/>
          </p:cNvSpPr>
          <p:nvPr/>
        </p:nvSpPr>
        <p:spPr>
          <a:xfrm>
            <a:off x="865240" y="832147"/>
            <a:ext cx="10929195" cy="50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ja-JP" altLang="en-US" sz="2800" dirty="0"/>
              <a:t>回答判定（</a:t>
            </a:r>
            <a:r>
              <a:rPr lang="en-US" altLang="ja-JP" sz="2800" dirty="0" err="1"/>
              <a:t>checkQuiz</a:t>
            </a:r>
            <a:r>
              <a:rPr lang="ja-JP" altLang="en-US" sz="2800" dirty="0"/>
              <a:t>）メソッド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116D46-5CB0-2019-F407-8BFB04CE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84511"/>
              </p:ext>
            </p:extLst>
          </p:nvPr>
        </p:nvGraphicFramePr>
        <p:xfrm>
          <a:off x="865238" y="1387557"/>
          <a:ext cx="10284543" cy="477726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53497">
                  <a:extLst>
                    <a:ext uri="{9D8B030D-6E8A-4147-A177-3AD203B41FA5}">
                      <a16:colId xmlns:a16="http://schemas.microsoft.com/office/drawing/2014/main" val="303409286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477075915"/>
                    </a:ext>
                  </a:extLst>
                </a:gridCol>
                <a:gridCol w="8025878">
                  <a:extLst>
                    <a:ext uri="{9D8B030D-6E8A-4147-A177-3AD203B41FA5}">
                      <a16:colId xmlns:a16="http://schemas.microsoft.com/office/drawing/2014/main" val="3927492819"/>
                    </a:ext>
                  </a:extLst>
                </a:gridCol>
              </a:tblGrid>
              <a:tr h="9285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機能概要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回答した結果を判定します。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9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/quiz/check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032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QuizForm,Boolean,Model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891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形式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POST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68649"/>
                  </a:ext>
                </a:extLst>
              </a:tr>
              <a:tr h="190583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・クイズの解答と、回答が一致するか判定する。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・結果を</a:t>
                      </a:r>
                      <a:r>
                        <a:rPr kumimoji="1" lang="en-US" altLang="ja-JP" dirty="0"/>
                        <a:t>Model</a:t>
                      </a:r>
                      <a:r>
                        <a:rPr kumimoji="1" lang="ja-JP" altLang="en-US" dirty="0"/>
                        <a:t>に格納する</a:t>
                      </a:r>
                      <a:endParaRPr kumimoji="1" lang="en-US" altLang="ja-JP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09336"/>
                  </a:ext>
                </a:extLst>
              </a:tr>
              <a:tr h="8455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回答結果画面ビュー</a:t>
                      </a:r>
                      <a:endParaRPr kumimoji="1" lang="en-US" altLang="ja-JP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85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206CD-1716-32C8-FDF6-4186B32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内部設計： </a:t>
            </a:r>
            <a:r>
              <a:rPr kumimoji="1" lang="en-US" altLang="ja-JP" dirty="0" err="1"/>
              <a:t>QuizService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A360E-83F8-E6B1-5596-4996778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24761C5-E17C-E947-0393-8E9801D95ED8}"/>
              </a:ext>
            </a:extLst>
          </p:cNvPr>
          <p:cNvSpPr txBox="1">
            <a:spLocks/>
          </p:cNvSpPr>
          <p:nvPr/>
        </p:nvSpPr>
        <p:spPr>
          <a:xfrm>
            <a:off x="865240" y="832147"/>
            <a:ext cx="10929195" cy="50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ja-JP" altLang="en-US" sz="2800" dirty="0"/>
              <a:t>クイズ全件取得（</a:t>
            </a:r>
            <a:r>
              <a:rPr lang="en-US" altLang="ja-JP" sz="2800" dirty="0" err="1"/>
              <a:t>selectAll</a:t>
            </a:r>
            <a:r>
              <a:rPr lang="ja-JP" altLang="en-US" sz="2800" dirty="0"/>
              <a:t>）メソッド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116D46-5CB0-2019-F407-8BFB04CE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86224"/>
              </p:ext>
            </p:extLst>
          </p:nvPr>
        </p:nvGraphicFramePr>
        <p:xfrm>
          <a:off x="865238" y="1387557"/>
          <a:ext cx="10284543" cy="4796933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53497">
                  <a:extLst>
                    <a:ext uri="{9D8B030D-6E8A-4147-A177-3AD203B41FA5}">
                      <a16:colId xmlns:a16="http://schemas.microsoft.com/office/drawing/2014/main" val="303409286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477075915"/>
                    </a:ext>
                  </a:extLst>
                </a:gridCol>
                <a:gridCol w="8025878">
                  <a:extLst>
                    <a:ext uri="{9D8B030D-6E8A-4147-A177-3AD203B41FA5}">
                      <a16:colId xmlns:a16="http://schemas.microsoft.com/office/drawing/2014/main" val="3927492819"/>
                    </a:ext>
                  </a:extLst>
                </a:gridCol>
              </a:tblGrid>
              <a:tr h="9285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機能概要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クイズを全件取得します。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9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032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891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形式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68649"/>
                  </a:ext>
                </a:extLst>
              </a:tr>
              <a:tr h="190583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・クイズの全データを取得します。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09336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Quiz</a:t>
                      </a:r>
                      <a:r>
                        <a:rPr kumimoji="1" lang="ja-JP" altLang="en-US" dirty="0"/>
                        <a:t>エンティティのリスト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07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206CD-1716-32C8-FDF6-4186B32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内部設計： </a:t>
            </a:r>
            <a:r>
              <a:rPr kumimoji="1" lang="en-US" altLang="ja-JP" dirty="0" err="1"/>
              <a:t>QuizService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A360E-83F8-E6B1-5596-4996778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24761C5-E17C-E947-0393-8E9801D95ED8}"/>
              </a:ext>
            </a:extLst>
          </p:cNvPr>
          <p:cNvSpPr txBox="1">
            <a:spLocks/>
          </p:cNvSpPr>
          <p:nvPr/>
        </p:nvSpPr>
        <p:spPr>
          <a:xfrm>
            <a:off x="865240" y="832147"/>
            <a:ext cx="10929195" cy="50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ja-JP" altLang="en-US" sz="2800" dirty="0"/>
              <a:t>クイズ１件取得（</a:t>
            </a:r>
            <a:r>
              <a:rPr lang="en-US" altLang="ja-JP" sz="2800" dirty="0" err="1"/>
              <a:t>selectOneById</a:t>
            </a:r>
            <a:r>
              <a:rPr lang="ja-JP" altLang="en-US" sz="2800" dirty="0"/>
              <a:t>）メソッド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116D46-5CB0-2019-F407-8BFB04CE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9886"/>
              </p:ext>
            </p:extLst>
          </p:nvPr>
        </p:nvGraphicFramePr>
        <p:xfrm>
          <a:off x="865238" y="1387557"/>
          <a:ext cx="10284543" cy="4796933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53497">
                  <a:extLst>
                    <a:ext uri="{9D8B030D-6E8A-4147-A177-3AD203B41FA5}">
                      <a16:colId xmlns:a16="http://schemas.microsoft.com/office/drawing/2014/main" val="303409286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477075915"/>
                    </a:ext>
                  </a:extLst>
                </a:gridCol>
                <a:gridCol w="8025878">
                  <a:extLst>
                    <a:ext uri="{9D8B030D-6E8A-4147-A177-3AD203B41FA5}">
                      <a16:colId xmlns:a16="http://schemas.microsoft.com/office/drawing/2014/main" val="3927492819"/>
                    </a:ext>
                  </a:extLst>
                </a:gridCol>
              </a:tblGrid>
              <a:tr h="9285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機能概要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 dirty="0"/>
                        <a:t>をキーにクイズを１件取得します。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9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032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Integer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891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形式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68649"/>
                  </a:ext>
                </a:extLst>
              </a:tr>
              <a:tr h="190583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・クイズから、</a:t>
                      </a:r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 dirty="0"/>
                        <a:t>が一致するデータを取得します。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09336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Quiz</a:t>
                      </a:r>
                      <a:r>
                        <a:rPr kumimoji="1" lang="ja-JP" altLang="en-US" dirty="0"/>
                        <a:t>エンティティ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41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206CD-1716-32C8-FDF6-4186B32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内部設計： </a:t>
            </a:r>
            <a:r>
              <a:rPr kumimoji="1" lang="en-US" altLang="ja-JP" dirty="0" err="1"/>
              <a:t>QuizService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A360E-83F8-E6B1-5596-4996778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24761C5-E17C-E947-0393-8E9801D95ED8}"/>
              </a:ext>
            </a:extLst>
          </p:cNvPr>
          <p:cNvSpPr txBox="1">
            <a:spLocks/>
          </p:cNvSpPr>
          <p:nvPr/>
        </p:nvSpPr>
        <p:spPr>
          <a:xfrm>
            <a:off x="865240" y="832147"/>
            <a:ext cx="10929195" cy="50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ja-JP" altLang="en-US" sz="2800" dirty="0"/>
              <a:t>クイズランダム取得（</a:t>
            </a:r>
            <a:r>
              <a:rPr lang="en-US" altLang="ja-JP" sz="2800" dirty="0" err="1"/>
              <a:t>selectRandomQuiz</a:t>
            </a:r>
            <a:r>
              <a:rPr lang="ja-JP" altLang="en-US" sz="2800" dirty="0"/>
              <a:t>）メソッド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116D46-5CB0-2019-F407-8BFB04CE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38184"/>
              </p:ext>
            </p:extLst>
          </p:nvPr>
        </p:nvGraphicFramePr>
        <p:xfrm>
          <a:off x="865238" y="1387557"/>
          <a:ext cx="10284543" cy="4796933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53497">
                  <a:extLst>
                    <a:ext uri="{9D8B030D-6E8A-4147-A177-3AD203B41FA5}">
                      <a16:colId xmlns:a16="http://schemas.microsoft.com/office/drawing/2014/main" val="303409286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477075915"/>
                    </a:ext>
                  </a:extLst>
                </a:gridCol>
                <a:gridCol w="8025878">
                  <a:extLst>
                    <a:ext uri="{9D8B030D-6E8A-4147-A177-3AD203B41FA5}">
                      <a16:colId xmlns:a16="http://schemas.microsoft.com/office/drawing/2014/main" val="3927492819"/>
                    </a:ext>
                  </a:extLst>
                </a:gridCol>
              </a:tblGrid>
              <a:tr h="9285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機能概要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全クイズからランダムに１件取得します。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9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032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891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形式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68649"/>
                  </a:ext>
                </a:extLst>
              </a:tr>
              <a:tr h="190583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・クイズから、ランダムに１件取得します。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09336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Quiz</a:t>
                      </a:r>
                      <a:r>
                        <a:rPr kumimoji="1" lang="ja-JP" altLang="en-US" dirty="0"/>
                        <a:t>エンティティ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678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206CD-1716-32C8-FDF6-4186B32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内部設計： </a:t>
            </a:r>
            <a:r>
              <a:rPr kumimoji="1" lang="en-US" altLang="ja-JP" dirty="0" err="1"/>
              <a:t>QuizService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A360E-83F8-E6B1-5596-4996778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24761C5-E17C-E947-0393-8E9801D95ED8}"/>
              </a:ext>
            </a:extLst>
          </p:cNvPr>
          <p:cNvSpPr txBox="1">
            <a:spLocks/>
          </p:cNvSpPr>
          <p:nvPr/>
        </p:nvSpPr>
        <p:spPr>
          <a:xfrm>
            <a:off x="865240" y="832147"/>
            <a:ext cx="10929195" cy="50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ja-JP" altLang="en-US" sz="2800" dirty="0"/>
              <a:t>クイズ正誤判定（</a:t>
            </a:r>
            <a:r>
              <a:rPr lang="en-US" altLang="ja-JP" sz="2800" dirty="0" err="1"/>
              <a:t>checkQuiz</a:t>
            </a:r>
            <a:r>
              <a:rPr lang="ja-JP" altLang="en-US" sz="2800" dirty="0"/>
              <a:t>）メソッド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116D46-5CB0-2019-F407-8BFB04CE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61578"/>
              </p:ext>
            </p:extLst>
          </p:nvPr>
        </p:nvGraphicFramePr>
        <p:xfrm>
          <a:off x="865238" y="1387557"/>
          <a:ext cx="10284543" cy="4796933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53497">
                  <a:extLst>
                    <a:ext uri="{9D8B030D-6E8A-4147-A177-3AD203B41FA5}">
                      <a16:colId xmlns:a16="http://schemas.microsoft.com/office/drawing/2014/main" val="303409286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477075915"/>
                    </a:ext>
                  </a:extLst>
                </a:gridCol>
                <a:gridCol w="8025878">
                  <a:extLst>
                    <a:ext uri="{9D8B030D-6E8A-4147-A177-3AD203B41FA5}">
                      <a16:colId xmlns:a16="http://schemas.microsoft.com/office/drawing/2014/main" val="3927492819"/>
                    </a:ext>
                  </a:extLst>
                </a:gridCol>
              </a:tblGrid>
              <a:tr h="9285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機能概要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クイズの解答と回答が一致するか判定します。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9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032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Integer,Boolean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891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形式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68649"/>
                  </a:ext>
                </a:extLst>
              </a:tr>
              <a:tr h="190583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・クイズから、</a:t>
                      </a:r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 dirty="0"/>
                        <a:t>が一致するデータを取得します。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・取得したクイズデータの解答と回答が一致するか判定します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09336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Boolean</a:t>
                      </a:r>
                      <a:r>
                        <a:rPr kumimoji="1" lang="ja-JP" altLang="en-US" dirty="0"/>
                        <a:t>（正解：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、不正解：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23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206CD-1716-32C8-FDF6-4186B32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内部設計： </a:t>
            </a:r>
            <a:r>
              <a:rPr kumimoji="1" lang="en-US" altLang="ja-JP" dirty="0" err="1"/>
              <a:t>QuizService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A360E-83F8-E6B1-5596-4996778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24761C5-E17C-E947-0393-8E9801D95ED8}"/>
              </a:ext>
            </a:extLst>
          </p:cNvPr>
          <p:cNvSpPr txBox="1">
            <a:spLocks/>
          </p:cNvSpPr>
          <p:nvPr/>
        </p:nvSpPr>
        <p:spPr>
          <a:xfrm>
            <a:off x="865240" y="832147"/>
            <a:ext cx="10929195" cy="50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ja-JP" altLang="en-US" sz="2800" dirty="0"/>
              <a:t>クイズ追加（</a:t>
            </a:r>
            <a:r>
              <a:rPr lang="en-US" altLang="ja-JP" sz="2800" dirty="0" err="1"/>
              <a:t>insertQuiz</a:t>
            </a:r>
            <a:r>
              <a:rPr lang="ja-JP" altLang="en-US" sz="2800" dirty="0"/>
              <a:t>）メソッド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116D46-5CB0-2019-F407-8BFB04CE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37443"/>
              </p:ext>
            </p:extLst>
          </p:nvPr>
        </p:nvGraphicFramePr>
        <p:xfrm>
          <a:off x="865238" y="1387557"/>
          <a:ext cx="10284543" cy="4796933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53497">
                  <a:extLst>
                    <a:ext uri="{9D8B030D-6E8A-4147-A177-3AD203B41FA5}">
                      <a16:colId xmlns:a16="http://schemas.microsoft.com/office/drawing/2014/main" val="303409286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477075915"/>
                    </a:ext>
                  </a:extLst>
                </a:gridCol>
                <a:gridCol w="8025878">
                  <a:extLst>
                    <a:ext uri="{9D8B030D-6E8A-4147-A177-3AD203B41FA5}">
                      <a16:colId xmlns:a16="http://schemas.microsoft.com/office/drawing/2014/main" val="3927492819"/>
                    </a:ext>
                  </a:extLst>
                </a:gridCol>
              </a:tblGrid>
              <a:tr h="9285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機能概要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クイズにデータを追加します。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9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032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Quiz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891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形式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68649"/>
                  </a:ext>
                </a:extLst>
              </a:tr>
              <a:tr h="190583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Quiz</a:t>
                      </a:r>
                      <a:r>
                        <a:rPr kumimoji="1" lang="ja-JP" altLang="en-US" dirty="0"/>
                        <a:t>をクイズに追加します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09336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491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206CD-1716-32C8-FDF6-4186B32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内部設計： </a:t>
            </a:r>
            <a:r>
              <a:rPr kumimoji="1" lang="en-US" altLang="ja-JP" dirty="0" err="1"/>
              <a:t>QuizService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A360E-83F8-E6B1-5596-4996778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24761C5-E17C-E947-0393-8E9801D95ED8}"/>
              </a:ext>
            </a:extLst>
          </p:cNvPr>
          <p:cNvSpPr txBox="1">
            <a:spLocks/>
          </p:cNvSpPr>
          <p:nvPr/>
        </p:nvSpPr>
        <p:spPr>
          <a:xfrm>
            <a:off x="865240" y="832147"/>
            <a:ext cx="10929195" cy="50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ja-JP" altLang="en-US" sz="2800" dirty="0"/>
              <a:t>クイズ更新（</a:t>
            </a:r>
            <a:r>
              <a:rPr lang="en-US" altLang="ja-JP" sz="2800" dirty="0" err="1"/>
              <a:t>updateQuiz</a:t>
            </a:r>
            <a:r>
              <a:rPr lang="ja-JP" altLang="en-US" sz="2800" dirty="0"/>
              <a:t>）メソッド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116D46-5CB0-2019-F407-8BFB04CE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04220"/>
              </p:ext>
            </p:extLst>
          </p:nvPr>
        </p:nvGraphicFramePr>
        <p:xfrm>
          <a:off x="865238" y="1387557"/>
          <a:ext cx="10284543" cy="4796933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53497">
                  <a:extLst>
                    <a:ext uri="{9D8B030D-6E8A-4147-A177-3AD203B41FA5}">
                      <a16:colId xmlns:a16="http://schemas.microsoft.com/office/drawing/2014/main" val="303409286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477075915"/>
                    </a:ext>
                  </a:extLst>
                </a:gridCol>
                <a:gridCol w="8025878">
                  <a:extLst>
                    <a:ext uri="{9D8B030D-6E8A-4147-A177-3AD203B41FA5}">
                      <a16:colId xmlns:a16="http://schemas.microsoft.com/office/drawing/2014/main" val="3927492819"/>
                    </a:ext>
                  </a:extLst>
                </a:gridCol>
              </a:tblGrid>
              <a:tr h="9285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機能概要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クイズのデータを更新します。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9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032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Quiz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891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形式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68649"/>
                  </a:ext>
                </a:extLst>
              </a:tr>
              <a:tr h="190583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Quiz</a:t>
                      </a:r>
                      <a:r>
                        <a:rPr kumimoji="1" lang="ja-JP" altLang="en-US" dirty="0"/>
                        <a:t>をクイズに更新します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09336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4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AD7DD-A7F5-E145-99FC-E6D32A41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0E797-C1FC-4E49-8C48-D1B9DDC1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805967"/>
            <a:ext cx="11396870" cy="55351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000" dirty="0"/>
              <a:t>共通設計</a:t>
            </a:r>
            <a:endParaRPr kumimoji="1" lang="en-US" altLang="ja-JP" sz="2000" dirty="0"/>
          </a:p>
          <a:p>
            <a:pPr lvl="1">
              <a:lnSpc>
                <a:spcPct val="120000"/>
              </a:lnSpc>
            </a:pPr>
            <a:r>
              <a:rPr kumimoji="1" lang="ja-JP" altLang="en-US" sz="1600" dirty="0"/>
              <a:t>送信ボタン押下時のフロント、エンド処理</a:t>
            </a:r>
            <a:endParaRPr kumimoji="1" lang="en-US" altLang="ja-JP" sz="1600" dirty="0"/>
          </a:p>
          <a:p>
            <a:pPr>
              <a:lnSpc>
                <a:spcPct val="120000"/>
              </a:lnSpc>
            </a:pPr>
            <a:r>
              <a:rPr kumimoji="1" lang="ja-JP" altLang="en-US" sz="2000" dirty="0"/>
              <a:t>画面設計</a:t>
            </a:r>
            <a:endParaRPr kumimoji="1" lang="en-US" altLang="ja-JP" sz="2000" dirty="0"/>
          </a:p>
          <a:p>
            <a:pPr lvl="1">
              <a:lnSpc>
                <a:spcPct val="120000"/>
              </a:lnSpc>
            </a:pPr>
            <a:r>
              <a:rPr lang="ja-JP" altLang="en-US" sz="1800" dirty="0"/>
              <a:t>問題管理画面（</a:t>
            </a:r>
            <a:r>
              <a:rPr lang="en-US" altLang="ja-JP" sz="1800" dirty="0"/>
              <a:t>M401</a:t>
            </a:r>
            <a:r>
              <a:rPr lang="ja-JP" altLang="en-US" sz="1800" dirty="0"/>
              <a:t>）</a:t>
            </a:r>
            <a:endParaRPr lang="en-US" altLang="ja-JP" sz="1800" dirty="0"/>
          </a:p>
          <a:p>
            <a:pPr lvl="1">
              <a:lnSpc>
                <a:spcPct val="120000"/>
              </a:lnSpc>
            </a:pPr>
            <a:r>
              <a:rPr kumimoji="1" lang="ja-JP" altLang="en-US" sz="1800" dirty="0"/>
              <a:t>問題出題画面（</a:t>
            </a:r>
            <a:r>
              <a:rPr kumimoji="1" lang="en-US" altLang="ja-JP" sz="1800" dirty="0"/>
              <a:t>Q401</a:t>
            </a:r>
            <a:r>
              <a:rPr kumimoji="1" lang="ja-JP" altLang="en-US" sz="1800" dirty="0"/>
              <a:t>）</a:t>
            </a:r>
            <a:endParaRPr kumimoji="1" lang="en-US" altLang="ja-JP" sz="1800" dirty="0"/>
          </a:p>
          <a:p>
            <a:pPr lvl="1">
              <a:lnSpc>
                <a:spcPct val="120000"/>
              </a:lnSpc>
            </a:pPr>
            <a:r>
              <a:rPr kumimoji="1" lang="ja-JP" altLang="en-US" sz="1800" dirty="0"/>
              <a:t>回答結果画面（</a:t>
            </a:r>
            <a:r>
              <a:rPr kumimoji="1" lang="en-US" altLang="ja-JP" sz="1800" dirty="0"/>
              <a:t>Q501</a:t>
            </a:r>
            <a:r>
              <a:rPr kumimoji="1" lang="ja-JP" altLang="en-US" sz="1800" dirty="0"/>
              <a:t>）</a:t>
            </a:r>
            <a:endParaRPr kumimoji="1" lang="en-US" altLang="ja-JP" sz="1800" dirty="0"/>
          </a:p>
          <a:p>
            <a:pPr>
              <a:lnSpc>
                <a:spcPct val="120000"/>
              </a:lnSpc>
            </a:pPr>
            <a:r>
              <a:rPr lang="ja-JP" altLang="en-US" sz="2000" dirty="0"/>
              <a:t>内部設計</a:t>
            </a:r>
            <a:endParaRPr lang="en-US" altLang="ja-JP" sz="2000" dirty="0"/>
          </a:p>
          <a:p>
            <a:pPr lvl="1">
              <a:lnSpc>
                <a:spcPct val="120000"/>
              </a:lnSpc>
            </a:pPr>
            <a:r>
              <a:rPr lang="en-US" altLang="ja-JP" sz="1800" dirty="0" err="1"/>
              <a:t>QuizController</a:t>
            </a:r>
            <a:endParaRPr lang="en-US" altLang="ja-JP" sz="1800" dirty="0"/>
          </a:p>
          <a:p>
            <a:pPr lvl="1">
              <a:lnSpc>
                <a:spcPct val="120000"/>
              </a:lnSpc>
            </a:pPr>
            <a:r>
              <a:rPr lang="en-US" altLang="ja-JP" sz="1800" dirty="0" err="1"/>
              <a:t>QuizService</a:t>
            </a:r>
            <a:endParaRPr lang="en-US" altLang="ja-JP" sz="1800" dirty="0"/>
          </a:p>
          <a:p>
            <a:pPr lvl="1">
              <a:lnSpc>
                <a:spcPct val="120000"/>
              </a:lnSpc>
            </a:pPr>
            <a:r>
              <a:rPr lang="en-US" altLang="ja-JP" sz="1800" dirty="0" err="1"/>
              <a:t>QuizRepository</a:t>
            </a:r>
            <a:r>
              <a:rPr lang="ja-JP" altLang="en-US" sz="1800" dirty="0"/>
              <a:t>（</a:t>
            </a:r>
            <a:r>
              <a:rPr lang="en-US" altLang="ja-JP" sz="1800" dirty="0" err="1"/>
              <a:t>CrudRepository</a:t>
            </a:r>
            <a:r>
              <a:rPr lang="ja-JP" altLang="en-US" sz="1800" dirty="0"/>
              <a:t>を継承しており、独自メソッドのみ定義）</a:t>
            </a:r>
            <a:endParaRPr lang="en-US" altLang="ja-JP" sz="18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5D0F1A-A5A9-8441-BFC8-4DEDE66E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0188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206CD-1716-32C8-FDF6-4186B32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内部設計： </a:t>
            </a:r>
            <a:r>
              <a:rPr kumimoji="1" lang="en-US" altLang="ja-JP" dirty="0" err="1"/>
              <a:t>QuizService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A360E-83F8-E6B1-5596-4996778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24761C5-E17C-E947-0393-8E9801D95ED8}"/>
              </a:ext>
            </a:extLst>
          </p:cNvPr>
          <p:cNvSpPr txBox="1">
            <a:spLocks/>
          </p:cNvSpPr>
          <p:nvPr/>
        </p:nvSpPr>
        <p:spPr>
          <a:xfrm>
            <a:off x="865240" y="832147"/>
            <a:ext cx="10929195" cy="50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ja-JP" altLang="en-US" sz="2800" dirty="0"/>
              <a:t>クイズ削除（</a:t>
            </a:r>
            <a:r>
              <a:rPr lang="en-US" altLang="ja-JP" sz="2800" dirty="0" err="1"/>
              <a:t>deleteQuiz</a:t>
            </a:r>
            <a:r>
              <a:rPr lang="ja-JP" altLang="en-US" sz="2800" dirty="0"/>
              <a:t>）メソッド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116D46-5CB0-2019-F407-8BFB04CE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48032"/>
              </p:ext>
            </p:extLst>
          </p:nvPr>
        </p:nvGraphicFramePr>
        <p:xfrm>
          <a:off x="865238" y="1387557"/>
          <a:ext cx="10284543" cy="4796933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53497">
                  <a:extLst>
                    <a:ext uri="{9D8B030D-6E8A-4147-A177-3AD203B41FA5}">
                      <a16:colId xmlns:a16="http://schemas.microsoft.com/office/drawing/2014/main" val="303409286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477075915"/>
                    </a:ext>
                  </a:extLst>
                </a:gridCol>
                <a:gridCol w="8025878">
                  <a:extLst>
                    <a:ext uri="{9D8B030D-6E8A-4147-A177-3AD203B41FA5}">
                      <a16:colId xmlns:a16="http://schemas.microsoft.com/office/drawing/2014/main" val="3927492819"/>
                    </a:ext>
                  </a:extLst>
                </a:gridCol>
              </a:tblGrid>
              <a:tr h="9285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機能概要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クイズからデータを削除します。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9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032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Integer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891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形式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68649"/>
                  </a:ext>
                </a:extLst>
              </a:tr>
              <a:tr h="190583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 dirty="0"/>
                        <a:t>に一致するクイズを</a:t>
                      </a:r>
                      <a:r>
                        <a:rPr kumimoji="1" lang="en-US" altLang="ja-JP" dirty="0"/>
                        <a:t>Quiz</a:t>
                      </a:r>
                      <a:r>
                        <a:rPr kumimoji="1" lang="ja-JP" altLang="en-US" dirty="0"/>
                        <a:t>から削除します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09336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75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206CD-1716-32C8-FDF6-4186B32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内部設計： </a:t>
            </a:r>
            <a:r>
              <a:rPr kumimoji="1" lang="en-US" altLang="ja-JP" dirty="0" err="1"/>
              <a:t>QuizRepository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A360E-83F8-E6B1-5596-4996778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24761C5-E17C-E947-0393-8E9801D95ED8}"/>
              </a:ext>
            </a:extLst>
          </p:cNvPr>
          <p:cNvSpPr txBox="1">
            <a:spLocks/>
          </p:cNvSpPr>
          <p:nvPr/>
        </p:nvSpPr>
        <p:spPr>
          <a:xfrm>
            <a:off x="865240" y="832147"/>
            <a:ext cx="10929195" cy="50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ja-JP" altLang="en-US" sz="2800" dirty="0"/>
              <a:t>クイズ</a:t>
            </a:r>
            <a:r>
              <a:rPr lang="en-US" altLang="ja-JP" sz="2800" dirty="0"/>
              <a:t>ID</a:t>
            </a:r>
            <a:r>
              <a:rPr lang="ja-JP" altLang="en-US" sz="2800" dirty="0"/>
              <a:t>ランダム取得（</a:t>
            </a:r>
            <a:r>
              <a:rPr lang="en-US" altLang="ja-JP" sz="2800" dirty="0" err="1"/>
              <a:t>getRandomId</a:t>
            </a:r>
            <a:r>
              <a:rPr lang="ja-JP" altLang="en-US" sz="2800" dirty="0"/>
              <a:t>）メソッド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116D46-5CB0-2019-F407-8BFB04CE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02638"/>
              </p:ext>
            </p:extLst>
          </p:nvPr>
        </p:nvGraphicFramePr>
        <p:xfrm>
          <a:off x="865238" y="1387557"/>
          <a:ext cx="10284543" cy="4796933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53497">
                  <a:extLst>
                    <a:ext uri="{9D8B030D-6E8A-4147-A177-3AD203B41FA5}">
                      <a16:colId xmlns:a16="http://schemas.microsoft.com/office/drawing/2014/main" val="303409286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477075915"/>
                    </a:ext>
                  </a:extLst>
                </a:gridCol>
                <a:gridCol w="8025878">
                  <a:extLst>
                    <a:ext uri="{9D8B030D-6E8A-4147-A177-3AD203B41FA5}">
                      <a16:colId xmlns:a16="http://schemas.microsoft.com/office/drawing/2014/main" val="3927492819"/>
                    </a:ext>
                  </a:extLst>
                </a:gridCol>
              </a:tblGrid>
              <a:tr h="9285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機能概要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クイズからランダムな</a:t>
                      </a:r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 dirty="0"/>
                        <a:t>を取得します。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9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032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891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形式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68649"/>
                  </a:ext>
                </a:extLst>
              </a:tr>
              <a:tr h="190583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・クイズの全データのランダムな数値を振り、昇順の１位のデータの</a:t>
                      </a:r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/>
                        <a:t>を取得する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09336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94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D95A6-8F4F-6D33-07AB-5894C544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内部</a:t>
            </a:r>
            <a:r>
              <a:rPr kumimoji="1" lang="ja-JP" altLang="en-US" dirty="0"/>
              <a:t>設計：送信ボタン押下時のフロント、エンド処理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E0938E-6DB1-E2E2-28B1-B1CD6CF0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668A08-C981-CAF0-3E74-CDA21DBA79EF}"/>
              </a:ext>
            </a:extLst>
          </p:cNvPr>
          <p:cNvSpPr/>
          <p:nvPr/>
        </p:nvSpPr>
        <p:spPr>
          <a:xfrm>
            <a:off x="1554517" y="912003"/>
            <a:ext cx="1320053" cy="22440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画面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（ユーザー操作）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96CC073-1789-9DE8-333C-5F0929ED7880}"/>
              </a:ext>
            </a:extLst>
          </p:cNvPr>
          <p:cNvSpPr/>
          <p:nvPr/>
        </p:nvSpPr>
        <p:spPr>
          <a:xfrm>
            <a:off x="1554517" y="3156087"/>
            <a:ext cx="1320053" cy="917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API</a:t>
            </a:r>
            <a:endParaRPr kumimoji="1" lang="ja-JP" altLang="en-US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090FCF4-86A4-D4F0-D244-F38D6C195343}"/>
              </a:ext>
            </a:extLst>
          </p:cNvPr>
          <p:cNvSpPr/>
          <p:nvPr/>
        </p:nvSpPr>
        <p:spPr>
          <a:xfrm>
            <a:off x="1554517" y="4073182"/>
            <a:ext cx="1320053" cy="917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データベース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2D2E5DA-B097-9BAC-CBE5-0A616947B237}"/>
              </a:ext>
            </a:extLst>
          </p:cNvPr>
          <p:cNvSpPr/>
          <p:nvPr/>
        </p:nvSpPr>
        <p:spPr>
          <a:xfrm>
            <a:off x="457947" y="912002"/>
            <a:ext cx="1096570" cy="2242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フロントエンド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D672DD2-A8C6-5B59-EE3C-EDC115B6E1CB}"/>
              </a:ext>
            </a:extLst>
          </p:cNvPr>
          <p:cNvSpPr/>
          <p:nvPr/>
        </p:nvSpPr>
        <p:spPr>
          <a:xfrm>
            <a:off x="457947" y="3156087"/>
            <a:ext cx="1096570" cy="183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バックエンド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62CF36-2710-947D-00BA-882CD8E6ABAD}"/>
              </a:ext>
            </a:extLst>
          </p:cNvPr>
          <p:cNvSpPr/>
          <p:nvPr/>
        </p:nvSpPr>
        <p:spPr>
          <a:xfrm>
            <a:off x="2874570" y="912003"/>
            <a:ext cx="8758630" cy="22440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78BA58B-279F-E21E-1103-BF706982B91B}"/>
              </a:ext>
            </a:extLst>
          </p:cNvPr>
          <p:cNvSpPr/>
          <p:nvPr/>
        </p:nvSpPr>
        <p:spPr>
          <a:xfrm>
            <a:off x="2874570" y="3156087"/>
            <a:ext cx="8758630" cy="917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292AACF-E62F-83BC-CBCD-EDBDCCD409BE}"/>
              </a:ext>
            </a:extLst>
          </p:cNvPr>
          <p:cNvSpPr/>
          <p:nvPr/>
        </p:nvSpPr>
        <p:spPr>
          <a:xfrm>
            <a:off x="2874570" y="4073182"/>
            <a:ext cx="8758630" cy="917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EA5EC5AA-B746-C1BB-2B29-A4B5F17978D6}"/>
              </a:ext>
            </a:extLst>
          </p:cNvPr>
          <p:cNvSpPr/>
          <p:nvPr/>
        </p:nvSpPr>
        <p:spPr>
          <a:xfrm>
            <a:off x="6563914" y="4246951"/>
            <a:ext cx="1101408" cy="5362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データベース</a:t>
            </a:r>
            <a:endParaRPr kumimoji="1"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31D681FB-07D1-125D-8D33-2D5ECB3125CF}"/>
              </a:ext>
            </a:extLst>
          </p:cNvPr>
          <p:cNvSpPr/>
          <p:nvPr/>
        </p:nvSpPr>
        <p:spPr>
          <a:xfrm>
            <a:off x="3242153" y="1571850"/>
            <a:ext cx="1101408" cy="5044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項目入力</a:t>
            </a: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B5950FB8-78EF-E5F8-3B2A-21BC86A3F052}"/>
              </a:ext>
            </a:extLst>
          </p:cNvPr>
          <p:cNvSpPr/>
          <p:nvPr/>
        </p:nvSpPr>
        <p:spPr>
          <a:xfrm>
            <a:off x="4911805" y="1571850"/>
            <a:ext cx="1101408" cy="50445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送信ボタン</a:t>
            </a:r>
            <a:endParaRPr kumimoji="1"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押下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101ADF1-E8B3-4F09-562C-FF58C8FF5B0C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343561" y="1824076"/>
            <a:ext cx="568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090965A6-5621-5D3D-3394-A23C4919E715}"/>
              </a:ext>
            </a:extLst>
          </p:cNvPr>
          <p:cNvCxnSpPr>
            <a:cxnSpLocks/>
            <a:stCxn id="64" idx="0"/>
            <a:endCxn id="20" idx="0"/>
          </p:cNvCxnSpPr>
          <p:nvPr/>
        </p:nvCxnSpPr>
        <p:spPr>
          <a:xfrm rot="16200000" flipV="1">
            <a:off x="6279792" y="-915085"/>
            <a:ext cx="12700" cy="497386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処理 33">
            <a:extLst>
              <a:ext uri="{FF2B5EF4-FFF2-40B4-BE49-F238E27FC236}">
                <a16:creationId xmlns:a16="http://schemas.microsoft.com/office/drawing/2014/main" id="{5BDDDC42-E056-02DB-C80F-FB3B16B0F45F}"/>
              </a:ext>
            </a:extLst>
          </p:cNvPr>
          <p:cNvSpPr/>
          <p:nvPr/>
        </p:nvSpPr>
        <p:spPr>
          <a:xfrm>
            <a:off x="4911805" y="3361596"/>
            <a:ext cx="1101408" cy="50445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値受け取り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7BD5088-F0E7-6F30-96E2-8CC9E399DD4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462509" y="2076301"/>
            <a:ext cx="0" cy="12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判断 39">
            <a:extLst>
              <a:ext uri="{FF2B5EF4-FFF2-40B4-BE49-F238E27FC236}">
                <a16:creationId xmlns:a16="http://schemas.microsoft.com/office/drawing/2014/main" id="{8D91B3D4-36D0-0136-A14E-3E022906AD66}"/>
              </a:ext>
            </a:extLst>
          </p:cNvPr>
          <p:cNvSpPr/>
          <p:nvPr/>
        </p:nvSpPr>
        <p:spPr>
          <a:xfrm>
            <a:off x="6563914" y="3361595"/>
            <a:ext cx="1101408" cy="504452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バリデーション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3CAC027-A0AF-EFF6-1E29-18A85EA978E2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6013213" y="3613821"/>
            <a:ext cx="550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AC2EF01-85EF-D948-0A4E-F004E63427B0}"/>
              </a:ext>
            </a:extLst>
          </p:cNvPr>
          <p:cNvCxnSpPr>
            <a:stCxn id="40" idx="2"/>
            <a:endCxn id="18" idx="1"/>
          </p:cNvCxnSpPr>
          <p:nvPr/>
        </p:nvCxnSpPr>
        <p:spPr>
          <a:xfrm>
            <a:off x="7114618" y="3866047"/>
            <a:ext cx="0" cy="38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>
            <a:extLst>
              <a:ext uri="{FF2B5EF4-FFF2-40B4-BE49-F238E27FC236}">
                <a16:creationId xmlns:a16="http://schemas.microsoft.com/office/drawing/2014/main" id="{A9BE4AE1-0661-8D7F-3BDB-2E3972D4C01C}"/>
              </a:ext>
            </a:extLst>
          </p:cNvPr>
          <p:cNvSpPr/>
          <p:nvPr/>
        </p:nvSpPr>
        <p:spPr>
          <a:xfrm>
            <a:off x="8216022" y="1571850"/>
            <a:ext cx="1101408" cy="50445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エラー表示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ED1560F-8963-D610-8674-D91088C7E386}"/>
              </a:ext>
            </a:extLst>
          </p:cNvPr>
          <p:cNvSpPr txBox="1"/>
          <p:nvPr/>
        </p:nvSpPr>
        <p:spPr>
          <a:xfrm>
            <a:off x="8296317" y="10966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再入力</a:t>
            </a:r>
            <a:endParaRPr kumimoji="1" lang="ja-JP" altLang="en-US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2E30D0B-E66E-B52B-953E-E5EF720DAFB9}"/>
              </a:ext>
            </a:extLst>
          </p:cNvPr>
          <p:cNvSpPr txBox="1"/>
          <p:nvPr/>
        </p:nvSpPr>
        <p:spPr>
          <a:xfrm>
            <a:off x="5501359" y="2914869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データ送信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1525EBA-BF6B-B73E-AC44-9F39141D5B58}"/>
              </a:ext>
            </a:extLst>
          </p:cNvPr>
          <p:cNvSpPr txBox="1"/>
          <p:nvPr/>
        </p:nvSpPr>
        <p:spPr>
          <a:xfrm>
            <a:off x="7518894" y="3266760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NG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A63B9D2-7FD8-F0E9-CA47-892199F6E1FB}"/>
              </a:ext>
            </a:extLst>
          </p:cNvPr>
          <p:cNvSpPr txBox="1"/>
          <p:nvPr/>
        </p:nvSpPr>
        <p:spPr>
          <a:xfrm>
            <a:off x="6730254" y="3840723"/>
            <a:ext cx="3497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E8172AD-D792-41B9-0C94-008E5C6921E0}"/>
              </a:ext>
            </a:extLst>
          </p:cNvPr>
          <p:cNvSpPr txBox="1"/>
          <p:nvPr/>
        </p:nvSpPr>
        <p:spPr>
          <a:xfrm>
            <a:off x="7177294" y="3840723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書込み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C79C4F44-03F9-6598-AF7F-1308A22073AC}"/>
              </a:ext>
            </a:extLst>
          </p:cNvPr>
          <p:cNvSpPr/>
          <p:nvPr/>
        </p:nvSpPr>
        <p:spPr>
          <a:xfrm>
            <a:off x="457947" y="5127396"/>
            <a:ext cx="2416623" cy="5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フロントエンドバリデーション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E68BFE2-3226-9D88-9DF8-4ABAF864CE64}"/>
              </a:ext>
            </a:extLst>
          </p:cNvPr>
          <p:cNvSpPr/>
          <p:nvPr/>
        </p:nvSpPr>
        <p:spPr>
          <a:xfrm>
            <a:off x="2874570" y="5127396"/>
            <a:ext cx="8758630" cy="5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・特になし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B0C3A649-763A-DE2C-04B7-81F5B9F8759B}"/>
              </a:ext>
            </a:extLst>
          </p:cNvPr>
          <p:cNvSpPr/>
          <p:nvPr/>
        </p:nvSpPr>
        <p:spPr>
          <a:xfrm>
            <a:off x="457947" y="5683979"/>
            <a:ext cx="2416623" cy="5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バックエンドバリデーション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D9D481E-03B2-1053-9925-870784A86751}"/>
              </a:ext>
            </a:extLst>
          </p:cNvPr>
          <p:cNvSpPr/>
          <p:nvPr/>
        </p:nvSpPr>
        <p:spPr>
          <a:xfrm>
            <a:off x="2874570" y="5683979"/>
            <a:ext cx="8758630" cy="5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・入力</a:t>
            </a:r>
            <a:r>
              <a:rPr lang="ja-JP" altLang="en-US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項目が全て条件を満たしているときのみ送信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F57BD138-06FD-CF15-3CFE-173A5D3F0DA5}"/>
              </a:ext>
            </a:extLst>
          </p:cNvPr>
          <p:cNvCxnSpPr>
            <a:cxnSpLocks/>
            <a:stCxn id="40" idx="3"/>
            <a:endCxn id="64" idx="2"/>
          </p:cNvCxnSpPr>
          <p:nvPr/>
        </p:nvCxnSpPr>
        <p:spPr>
          <a:xfrm flipV="1">
            <a:off x="7665322" y="2076301"/>
            <a:ext cx="1101404" cy="1537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30FE3-953C-6ED7-C5B5-B56F3C8B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画面設計：問題管理画面（</a:t>
            </a:r>
            <a:r>
              <a:rPr kumimoji="1" lang="en-US" altLang="ja-JP" dirty="0"/>
              <a:t>M401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E637B1-AB3B-0BAA-7B63-22FC8966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697CE6B2-4508-86F2-D727-AE934E8A6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21495"/>
              </p:ext>
            </p:extLst>
          </p:nvPr>
        </p:nvGraphicFramePr>
        <p:xfrm>
          <a:off x="969318" y="1478630"/>
          <a:ext cx="10253363" cy="4033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3400">
                  <a:extLst>
                    <a:ext uri="{9D8B030D-6E8A-4147-A177-3AD203B41FA5}">
                      <a16:colId xmlns:a16="http://schemas.microsoft.com/office/drawing/2014/main" val="3194166013"/>
                    </a:ext>
                  </a:extLst>
                </a:gridCol>
                <a:gridCol w="569963">
                  <a:extLst>
                    <a:ext uri="{9D8B030D-6E8A-4147-A177-3AD203B41FA5}">
                      <a16:colId xmlns:a16="http://schemas.microsoft.com/office/drawing/2014/main" val="416065789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6197799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9616043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1402225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582837186"/>
                    </a:ext>
                  </a:extLst>
                </a:gridCol>
              </a:tblGrid>
              <a:tr h="19325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場所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マークアップ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073579"/>
                  </a:ext>
                </a:extLst>
              </a:tr>
              <a:tr h="19325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ラベル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タイプ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39101"/>
                  </a:ext>
                </a:extLst>
              </a:tr>
              <a:tr h="193255">
                <a:tc rowSpan="5"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問題入力エリア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【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登録フォーム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】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h3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4143008994"/>
                  </a:ext>
                </a:extLst>
              </a:tr>
              <a:tr h="193255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form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問題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>
                          <a:latin typeface="+mn-ea"/>
                          <a:ea typeface="+mn-ea"/>
                        </a:rPr>
                        <a:t>textarea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question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1280740812"/>
                  </a:ext>
                </a:extLst>
              </a:tr>
              <a:tr h="193255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正解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radio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answer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value【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〇：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true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×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：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false】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3097393311"/>
                  </a:ext>
                </a:extLst>
              </a:tr>
              <a:tr h="193255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作成者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text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author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930554679"/>
                  </a:ext>
                </a:extLst>
              </a:tr>
              <a:tr h="193255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送信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button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2175456967"/>
                  </a:ext>
                </a:extLst>
              </a:tr>
              <a:tr h="193255">
                <a:tc rowSpan="6"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問題一覧エリア</a:t>
                      </a:r>
                    </a:p>
                  </a:txBody>
                  <a:tcPr marL="108000" marR="0" marT="36000" marB="36000" anchor="ctr"/>
                </a:tc>
                <a:tc rowSpan="6"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table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ID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36246087"/>
                  </a:ext>
                </a:extLst>
              </a:tr>
              <a:tr h="193255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問題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1385810446"/>
                  </a:ext>
                </a:extLst>
              </a:tr>
              <a:tr h="193255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正解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4165098995"/>
                  </a:ext>
                </a:extLst>
              </a:tr>
              <a:tr h="193255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作成者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621069189"/>
                  </a:ext>
                </a:extLst>
              </a:tr>
              <a:tr h="193255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編集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button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75788207"/>
                  </a:ext>
                </a:extLst>
              </a:tr>
              <a:tr h="193255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削除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button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2795252613"/>
                  </a:ext>
                </a:extLst>
              </a:tr>
              <a:tr h="193255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回答画面へ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a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185737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78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30FE3-953C-6ED7-C5B5-B56F3C8B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画面設計：問題出題画面（</a:t>
            </a:r>
            <a:r>
              <a:rPr kumimoji="1" lang="en-US" altLang="ja-JP" dirty="0"/>
              <a:t>Q401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E637B1-AB3B-0BAA-7B63-22FC8966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5</a:t>
            </a:fld>
            <a:endParaRPr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697CE6B2-4508-86F2-D727-AE934E8A6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44953"/>
              </p:ext>
            </p:extLst>
          </p:nvPr>
        </p:nvGraphicFramePr>
        <p:xfrm>
          <a:off x="969318" y="1478630"/>
          <a:ext cx="10253363" cy="1751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3400">
                  <a:extLst>
                    <a:ext uri="{9D8B030D-6E8A-4147-A177-3AD203B41FA5}">
                      <a16:colId xmlns:a16="http://schemas.microsoft.com/office/drawing/2014/main" val="3194166013"/>
                    </a:ext>
                  </a:extLst>
                </a:gridCol>
                <a:gridCol w="569963">
                  <a:extLst>
                    <a:ext uri="{9D8B030D-6E8A-4147-A177-3AD203B41FA5}">
                      <a16:colId xmlns:a16="http://schemas.microsoft.com/office/drawing/2014/main" val="416065789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6197799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9616043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1402225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582837186"/>
                    </a:ext>
                  </a:extLst>
                </a:gridCol>
              </a:tblGrid>
              <a:tr h="19325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場所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マークアップ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073579"/>
                  </a:ext>
                </a:extLst>
              </a:tr>
              <a:tr h="19325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ラベル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タイプ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id/name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39101"/>
                  </a:ext>
                </a:extLst>
              </a:tr>
              <a:tr h="193255">
                <a:tc rowSpan="3"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出題エリア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問題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h3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question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4143008994"/>
                  </a:ext>
                </a:extLst>
              </a:tr>
              <a:tr h="1932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form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hidden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452652463"/>
                  </a:ext>
                </a:extLst>
              </a:tr>
              <a:tr h="193255"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回答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button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answer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value【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〇：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true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×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：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false】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1280740812"/>
                  </a:ext>
                </a:extLst>
              </a:tr>
              <a:tr h="193255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管理画面へ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a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3097393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26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30FE3-953C-6ED7-C5B5-B56F3C8B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画面設計：</a:t>
            </a:r>
            <a:r>
              <a:rPr lang="ja-JP" altLang="en-US" dirty="0"/>
              <a:t>回答結果</a:t>
            </a:r>
            <a:r>
              <a:rPr kumimoji="1" lang="ja-JP" altLang="en-US" dirty="0"/>
              <a:t>画面（</a:t>
            </a:r>
            <a:r>
              <a:rPr kumimoji="1" lang="en-US" altLang="ja-JP" dirty="0"/>
              <a:t>Q501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E637B1-AB3B-0BAA-7B63-22FC8966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6</a:t>
            </a:fld>
            <a:endParaRPr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697CE6B2-4508-86F2-D727-AE934E8A6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2106"/>
              </p:ext>
            </p:extLst>
          </p:nvPr>
        </p:nvGraphicFramePr>
        <p:xfrm>
          <a:off x="969318" y="1478630"/>
          <a:ext cx="10253363" cy="1465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3400">
                  <a:extLst>
                    <a:ext uri="{9D8B030D-6E8A-4147-A177-3AD203B41FA5}">
                      <a16:colId xmlns:a16="http://schemas.microsoft.com/office/drawing/2014/main" val="3194166013"/>
                    </a:ext>
                  </a:extLst>
                </a:gridCol>
                <a:gridCol w="569963">
                  <a:extLst>
                    <a:ext uri="{9D8B030D-6E8A-4147-A177-3AD203B41FA5}">
                      <a16:colId xmlns:a16="http://schemas.microsoft.com/office/drawing/2014/main" val="416065789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6197799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9616043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1402225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582837186"/>
                    </a:ext>
                  </a:extLst>
                </a:gridCol>
              </a:tblGrid>
              <a:tr h="19325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場所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マークアップ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073579"/>
                  </a:ext>
                </a:extLst>
              </a:tr>
              <a:tr h="19325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ラベル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タイプ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id/name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39101"/>
                  </a:ext>
                </a:extLst>
              </a:tr>
              <a:tr h="193255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結果表示エリア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h2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msg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4143008994"/>
                  </a:ext>
                </a:extLst>
              </a:tr>
              <a:tr h="193255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次の問題へ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a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2233017764"/>
                  </a:ext>
                </a:extLst>
              </a:tr>
              <a:tr h="193255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管理画面へ</a:t>
                      </a: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a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36000" marB="36000" anchor="ctr"/>
                </a:tc>
                <a:extLst>
                  <a:ext uri="{0D108BD9-81ED-4DB2-BD59-A6C34878D82A}">
                    <a16:rowId xmlns:a16="http://schemas.microsoft.com/office/drawing/2014/main" val="3097393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68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206CD-1716-32C8-FDF6-4186B32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内部設計： </a:t>
            </a:r>
            <a:r>
              <a:rPr kumimoji="1" lang="en-US" altLang="ja-JP" dirty="0" err="1"/>
              <a:t>QuizController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A360E-83F8-E6B1-5596-4996778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24761C5-E17C-E947-0393-8E9801D95ED8}"/>
              </a:ext>
            </a:extLst>
          </p:cNvPr>
          <p:cNvSpPr txBox="1">
            <a:spLocks/>
          </p:cNvSpPr>
          <p:nvPr/>
        </p:nvSpPr>
        <p:spPr>
          <a:xfrm>
            <a:off x="865240" y="832147"/>
            <a:ext cx="10929195" cy="50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ja-JP" altLang="en-US" sz="2800" dirty="0"/>
              <a:t>一覧表示（</a:t>
            </a:r>
            <a:r>
              <a:rPr lang="en-US" altLang="ja-JP" sz="2800" dirty="0" err="1"/>
              <a:t>showList</a:t>
            </a:r>
            <a:r>
              <a:rPr lang="ja-JP" altLang="en-US" sz="2800" dirty="0"/>
              <a:t>）メソッド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116D46-5CB0-2019-F407-8BFB04CE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736475"/>
              </p:ext>
            </p:extLst>
          </p:nvPr>
        </p:nvGraphicFramePr>
        <p:xfrm>
          <a:off x="865238" y="1387557"/>
          <a:ext cx="10284543" cy="4796933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53497">
                  <a:extLst>
                    <a:ext uri="{9D8B030D-6E8A-4147-A177-3AD203B41FA5}">
                      <a16:colId xmlns:a16="http://schemas.microsoft.com/office/drawing/2014/main" val="303409286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477075915"/>
                    </a:ext>
                  </a:extLst>
                </a:gridCol>
                <a:gridCol w="8025878">
                  <a:extLst>
                    <a:ext uri="{9D8B030D-6E8A-4147-A177-3AD203B41FA5}">
                      <a16:colId xmlns:a16="http://schemas.microsoft.com/office/drawing/2014/main" val="3927492819"/>
                    </a:ext>
                  </a:extLst>
                </a:gridCol>
              </a:tblGrid>
              <a:tr h="9285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機能概要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問題管理画面を表示します。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9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/quiz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032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QuizForm,Model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891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形式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GET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68649"/>
                  </a:ext>
                </a:extLst>
              </a:tr>
              <a:tr h="190583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・クイズの全データを取得し、</a:t>
                      </a:r>
                      <a:r>
                        <a:rPr kumimoji="1" lang="en-US" altLang="ja-JP" dirty="0"/>
                        <a:t>Model</a:t>
                      </a:r>
                      <a:r>
                        <a:rPr kumimoji="1" lang="ja-JP" altLang="en-US" dirty="0"/>
                        <a:t>に保存します。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09336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問題管理画面ビュー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49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206CD-1716-32C8-FDF6-4186B32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内部設計： </a:t>
            </a:r>
            <a:r>
              <a:rPr kumimoji="1" lang="en-US" altLang="ja-JP" dirty="0" err="1"/>
              <a:t>QuizController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A360E-83F8-E6B1-5596-4996778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24761C5-E17C-E947-0393-8E9801D95ED8}"/>
              </a:ext>
            </a:extLst>
          </p:cNvPr>
          <p:cNvSpPr txBox="1">
            <a:spLocks/>
          </p:cNvSpPr>
          <p:nvPr/>
        </p:nvSpPr>
        <p:spPr>
          <a:xfrm>
            <a:off x="865240" y="832147"/>
            <a:ext cx="10929195" cy="50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ja-JP" altLang="en-US" sz="2800" dirty="0"/>
              <a:t>編集問題表示（</a:t>
            </a:r>
            <a:r>
              <a:rPr lang="en-US" altLang="ja-JP" sz="2800" dirty="0" err="1"/>
              <a:t>showUpdate</a:t>
            </a:r>
            <a:r>
              <a:rPr lang="ja-JP" altLang="en-US" sz="2800" dirty="0"/>
              <a:t>）メソッド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116D46-5CB0-2019-F407-8BFB04CE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745441"/>
              </p:ext>
            </p:extLst>
          </p:nvPr>
        </p:nvGraphicFramePr>
        <p:xfrm>
          <a:off x="865238" y="1387557"/>
          <a:ext cx="10284543" cy="4796933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53497">
                  <a:extLst>
                    <a:ext uri="{9D8B030D-6E8A-4147-A177-3AD203B41FA5}">
                      <a16:colId xmlns:a16="http://schemas.microsoft.com/office/drawing/2014/main" val="303409286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477075915"/>
                    </a:ext>
                  </a:extLst>
                </a:gridCol>
                <a:gridCol w="8025878">
                  <a:extLst>
                    <a:ext uri="{9D8B030D-6E8A-4147-A177-3AD203B41FA5}">
                      <a16:colId xmlns:a16="http://schemas.microsoft.com/office/drawing/2014/main" val="3927492819"/>
                    </a:ext>
                  </a:extLst>
                </a:gridCol>
              </a:tblGrid>
              <a:tr h="9285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機能概要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編集するための問題を表示します。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9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/quiz/{id}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032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QuizForm,Integer,Model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891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形式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GET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68649"/>
                  </a:ext>
                </a:extLst>
              </a:tr>
              <a:tr h="190583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・引数の</a:t>
                      </a:r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 dirty="0"/>
                        <a:t>に一致するクイズを取得し、</a:t>
                      </a:r>
                      <a:r>
                        <a:rPr kumimoji="1" lang="en-US" altLang="ja-JP" dirty="0"/>
                        <a:t>Model</a:t>
                      </a:r>
                      <a:r>
                        <a:rPr kumimoji="1" lang="ja-JP" altLang="en-US" dirty="0"/>
                        <a:t>に保存します。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09336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問題管理画面ビュー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47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206CD-1716-32C8-FDF6-4186B32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内部設計： </a:t>
            </a:r>
            <a:r>
              <a:rPr kumimoji="1" lang="en-US" altLang="ja-JP" dirty="0" err="1"/>
              <a:t>QuizController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A360E-83F8-E6B1-5596-4996778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24761C5-E17C-E947-0393-8E9801D95ED8}"/>
              </a:ext>
            </a:extLst>
          </p:cNvPr>
          <p:cNvSpPr txBox="1">
            <a:spLocks/>
          </p:cNvSpPr>
          <p:nvPr/>
        </p:nvSpPr>
        <p:spPr>
          <a:xfrm>
            <a:off x="865240" y="832147"/>
            <a:ext cx="10929195" cy="50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ja-JP" altLang="en-US" sz="2800" dirty="0"/>
              <a:t>問題追加（</a:t>
            </a:r>
            <a:r>
              <a:rPr lang="en-US" altLang="ja-JP" sz="2800" dirty="0"/>
              <a:t>insert</a:t>
            </a:r>
            <a:r>
              <a:rPr lang="ja-JP" altLang="en-US" sz="2800" dirty="0"/>
              <a:t>）メソッド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116D46-5CB0-2019-F407-8BFB04CE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69254"/>
              </p:ext>
            </p:extLst>
          </p:nvPr>
        </p:nvGraphicFramePr>
        <p:xfrm>
          <a:off x="865238" y="1387557"/>
          <a:ext cx="10284543" cy="477726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53497">
                  <a:extLst>
                    <a:ext uri="{9D8B030D-6E8A-4147-A177-3AD203B41FA5}">
                      <a16:colId xmlns:a16="http://schemas.microsoft.com/office/drawing/2014/main" val="303409286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477075915"/>
                    </a:ext>
                  </a:extLst>
                </a:gridCol>
                <a:gridCol w="8025878">
                  <a:extLst>
                    <a:ext uri="{9D8B030D-6E8A-4147-A177-3AD203B41FA5}">
                      <a16:colId xmlns:a16="http://schemas.microsoft.com/office/drawing/2014/main" val="3927492819"/>
                    </a:ext>
                  </a:extLst>
                </a:gridCol>
              </a:tblGrid>
              <a:tr h="9285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機能概要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問題を追加します。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9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/quiz/insert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032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QuizForm,BindingResult,Model,RedirectAttributes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5891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形式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POST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68649"/>
                  </a:ext>
                </a:extLst>
              </a:tr>
              <a:tr h="190583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・引数で受け取った</a:t>
                      </a:r>
                      <a:r>
                        <a:rPr kumimoji="1" lang="en-US" altLang="ja-JP" dirty="0"/>
                        <a:t>Form</a:t>
                      </a:r>
                      <a:r>
                        <a:rPr kumimoji="1" lang="ja-JP" altLang="en-US" dirty="0"/>
                        <a:t>を、</a:t>
                      </a:r>
                      <a:r>
                        <a:rPr kumimoji="1" lang="en-US" altLang="ja-JP" dirty="0"/>
                        <a:t>Entity</a:t>
                      </a:r>
                      <a:r>
                        <a:rPr kumimoji="1" lang="ja-JP" altLang="en-US" dirty="0"/>
                        <a:t>に詰め替える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・バリデーションチェックの結果、正しい場合、データベースに追加する。</a:t>
                      </a:r>
                      <a:endParaRPr kumimoji="1" lang="en-US" altLang="ja-JP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09336"/>
                  </a:ext>
                </a:extLst>
              </a:tr>
              <a:tr h="8455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バリデーションチェックが正しい場合、</a:t>
                      </a:r>
                      <a:r>
                        <a:rPr kumimoji="1" lang="en-US" altLang="ja-JP" dirty="0"/>
                        <a:t>/quiz</a:t>
                      </a:r>
                      <a:r>
                        <a:rPr kumimoji="1" lang="ja-JP" altLang="en-US" dirty="0"/>
                        <a:t>にリダイレクト。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バリデーションチェックが不正の場合、一覧表示メソッドを呼び出す。</a:t>
                      </a:r>
                      <a:endParaRPr kumimoji="1" lang="en-US" altLang="ja-JP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12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600" smtClean="0">
            <a:latin typeface="Meiryo UI" panose="020B0604030504040204" pitchFamily="34" charset="-128"/>
            <a:ea typeface="Meiryo UI" panose="020B0604030504040204" pitchFamily="34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00_bluecode_2021テンプレpptx.pptx" id="{4AC11F32-13B2-F346-8483-75E65E631398}" vid="{B64C0586-CBAE-2E46-A836-FB0DA1B7282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747</TotalTime>
  <Words>1125</Words>
  <Application>Microsoft Office PowerPoint</Application>
  <PresentationFormat>ワイド画面</PresentationFormat>
  <Paragraphs>401</Paragraphs>
  <Slides>21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Meiryo UI</vt:lpstr>
      <vt:lpstr>游ゴシック</vt:lpstr>
      <vt:lpstr>Arial</vt:lpstr>
      <vt:lpstr>Office テーマ</vt:lpstr>
      <vt:lpstr>〇×クイズ 詳細設計書</vt:lpstr>
      <vt:lpstr>目次</vt:lpstr>
      <vt:lpstr>内部設計：送信ボタン押下時のフロント、エンド処理</vt:lpstr>
      <vt:lpstr>画面設計：問題管理画面（M401）</vt:lpstr>
      <vt:lpstr>画面設計：問題出題画面（Q401）</vt:lpstr>
      <vt:lpstr>画面設計：回答結果画面（Q501）</vt:lpstr>
      <vt:lpstr>内部設計： QuizController</vt:lpstr>
      <vt:lpstr>内部設計： QuizController</vt:lpstr>
      <vt:lpstr>内部設計： QuizController</vt:lpstr>
      <vt:lpstr>内部設計： QuizController</vt:lpstr>
      <vt:lpstr>内部設計： QuizController</vt:lpstr>
      <vt:lpstr>内部設計： QuizController</vt:lpstr>
      <vt:lpstr>内部設計： QuizController</vt:lpstr>
      <vt:lpstr>内部設計： QuizService</vt:lpstr>
      <vt:lpstr>内部設計： QuizService</vt:lpstr>
      <vt:lpstr>内部設計： QuizService</vt:lpstr>
      <vt:lpstr>内部設計： QuizService</vt:lpstr>
      <vt:lpstr>内部設計： QuizService</vt:lpstr>
      <vt:lpstr>内部設計： QuizService</vt:lpstr>
      <vt:lpstr>内部設計： QuizService</vt:lpstr>
      <vt:lpstr>内部設計： QuizRepository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ウェブサイト詳細設計書</dc:title>
  <dc:creator>小澤 慧利子</dc:creator>
  <cp:lastModifiedBy>上村 克志</cp:lastModifiedBy>
  <cp:revision>251</cp:revision>
  <dcterms:created xsi:type="dcterms:W3CDTF">2022-06-27T03:33:10Z</dcterms:created>
  <dcterms:modified xsi:type="dcterms:W3CDTF">2024-05-15T08:48:29Z</dcterms:modified>
</cp:coreProperties>
</file>