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4"/>
  </p:sldMasterIdLst>
  <p:notesMasterIdLst>
    <p:notesMasterId r:id="rId37"/>
  </p:notesMasterIdLst>
  <p:sldIdLst>
    <p:sldId id="256" r:id="rId5"/>
    <p:sldId id="260" r:id="rId6"/>
    <p:sldId id="257" r:id="rId7"/>
    <p:sldId id="258" r:id="rId8"/>
    <p:sldId id="261" r:id="rId9"/>
    <p:sldId id="264" r:id="rId10"/>
    <p:sldId id="263" r:id="rId11"/>
    <p:sldId id="265" r:id="rId12"/>
    <p:sldId id="292" r:id="rId13"/>
    <p:sldId id="268" r:id="rId14"/>
    <p:sldId id="291" r:id="rId15"/>
    <p:sldId id="272" r:id="rId16"/>
    <p:sldId id="290" r:id="rId17"/>
    <p:sldId id="289" r:id="rId18"/>
    <p:sldId id="273" r:id="rId19"/>
    <p:sldId id="270" r:id="rId20"/>
    <p:sldId id="275" r:id="rId21"/>
    <p:sldId id="274" r:id="rId22"/>
    <p:sldId id="271" r:id="rId23"/>
    <p:sldId id="266" r:id="rId24"/>
    <p:sldId id="295" r:id="rId25"/>
    <p:sldId id="296" r:id="rId26"/>
    <p:sldId id="284" r:id="rId27"/>
    <p:sldId id="285" r:id="rId28"/>
    <p:sldId id="267" r:id="rId29"/>
    <p:sldId id="293" r:id="rId30"/>
    <p:sldId id="297" r:id="rId31"/>
    <p:sldId id="276" r:id="rId32"/>
    <p:sldId id="278" r:id="rId33"/>
    <p:sldId id="277" r:id="rId34"/>
    <p:sldId id="294" r:id="rId35"/>
    <p:sldId id="298"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64E8B8-7794-D723-F173-27A6C756A168}" v="9" dt="2025-06-15T13:08:20.988"/>
  </p1510:revLst>
</p1510:revInfo>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3-12T08:23:02.960"/>
    </inkml:context>
    <inkml:brush xml:id="br0">
      <inkml:brushProperty name="width" value="0.1" units="cm"/>
      <inkml:brushProperty name="height" value="0.1" units="cm"/>
    </inkml:brush>
  </inkml:definitions>
  <inkml:trace contextRef="#ctx0" brushRef="#br0">15991 6440 16383 0 0,'0'0'0'0'0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D2CD29-95C7-4DAA-A9EA-08EA94C48C28}" type="datetimeFigureOut">
              <a:rPr lang="zh-TW" altLang="en-US" smtClean="0"/>
              <a:t>2025/6/15</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0FF630-E0B9-433F-A9E6-2D5FFE66CF4D}" type="slidenum">
              <a:rPr lang="zh-TW" altLang="en-US" smtClean="0"/>
              <a:t>‹#›</a:t>
            </a:fld>
            <a:endParaRPr lang="zh-TW" altLang="en-US"/>
          </a:p>
        </p:txBody>
      </p:sp>
    </p:spTree>
    <p:extLst>
      <p:ext uri="{BB962C8B-B14F-4D97-AF65-F5344CB8AC3E}">
        <p14:creationId xmlns:p14="http://schemas.microsoft.com/office/powerpoint/2010/main" val="2789362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a:solidFill>
                  <a:srgbClr val="F8FAFF"/>
                </a:solidFill>
                <a:effectLst/>
                <a:latin typeface="DeepSeek-CJK-patch"/>
              </a:rPr>
              <a:t>TypeScript </a:t>
            </a:r>
            <a:r>
              <a:rPr lang="zh-TW" altLang="en-US" b="0" i="0">
                <a:solidFill>
                  <a:srgbClr val="F8FAFF"/>
                </a:solidFill>
                <a:effectLst/>
                <a:latin typeface="DeepSeek-CJK-patch"/>
              </a:rPr>
              <a:t>是 </a:t>
            </a:r>
            <a:r>
              <a:rPr lang="en-US" altLang="zh-TW" b="0" i="0">
                <a:solidFill>
                  <a:srgbClr val="F8FAFF"/>
                </a:solidFill>
                <a:effectLst/>
                <a:latin typeface="DeepSeek-CJK-patch"/>
              </a:rPr>
              <a:t>JavaScript </a:t>
            </a:r>
            <a:r>
              <a:rPr lang="zh-TW" altLang="en-US" b="0" i="0">
                <a:solidFill>
                  <a:srgbClr val="F8FAFF"/>
                </a:solidFill>
                <a:effectLst/>
                <a:latin typeface="DeepSeek-CJK-patch"/>
              </a:rPr>
              <a:t>的強化版，透過</a:t>
            </a:r>
            <a:r>
              <a:rPr lang="zh-TW" altLang="en-US" b="1" i="0">
                <a:solidFill>
                  <a:srgbClr val="F8FAFF"/>
                </a:solidFill>
                <a:effectLst/>
                <a:latin typeface="DeepSeek-CJK-patch"/>
              </a:rPr>
              <a:t>靜態類型檢查</a:t>
            </a:r>
            <a:r>
              <a:rPr lang="zh-TW" altLang="en-US" b="0" i="0">
                <a:solidFill>
                  <a:srgbClr val="F8FAFF"/>
                </a:solidFill>
                <a:effectLst/>
                <a:latin typeface="DeepSeek-CJK-patch"/>
              </a:rPr>
              <a:t>在編譯時提前捕捉類型錯誤（如變數類型不符、函式參數錯誤），大幅減少執行階段的意外崩潰，同時支援介面、泛型等現代語法，提升程式碼可讀性與維護性。它完全相容 </a:t>
            </a:r>
            <a:r>
              <a:rPr lang="en-US" altLang="zh-TW" b="0" i="0">
                <a:solidFill>
                  <a:srgbClr val="F8FAFF"/>
                </a:solidFill>
                <a:effectLst/>
                <a:latin typeface="DeepSeek-CJK-patch"/>
              </a:rPr>
              <a:t>JavaScript</a:t>
            </a:r>
            <a:r>
              <a:rPr lang="zh-TW" altLang="en-US" b="0" i="0">
                <a:solidFill>
                  <a:srgbClr val="F8FAFF"/>
                </a:solidFill>
                <a:effectLst/>
                <a:latin typeface="DeepSeek-CJK-patch"/>
              </a:rPr>
              <a:t>，可漸進式導入現有專案，並透過編譯轉為純 </a:t>
            </a:r>
            <a:r>
              <a:rPr lang="en-US" altLang="zh-TW" b="0" i="0">
                <a:solidFill>
                  <a:srgbClr val="F8FAFF"/>
                </a:solidFill>
                <a:effectLst/>
                <a:latin typeface="DeepSeek-CJK-patch"/>
              </a:rPr>
              <a:t>JavaScript </a:t>
            </a:r>
            <a:r>
              <a:rPr lang="zh-TW" altLang="en-US" b="0" i="0">
                <a:solidFill>
                  <a:srgbClr val="F8FAFF"/>
                </a:solidFill>
                <a:effectLst/>
                <a:latin typeface="DeepSeek-CJK-patch"/>
              </a:rPr>
              <a:t>運行於所有環境，尤其適合中大型專案或團隊協作，有效解決 </a:t>
            </a:r>
            <a:r>
              <a:rPr lang="en-US" altLang="zh-TW"/>
              <a:t>undefined</a:t>
            </a:r>
            <a:r>
              <a:rPr lang="zh-TW" altLang="en-US" b="0" i="0">
                <a:solidFill>
                  <a:srgbClr val="F8FAFF"/>
                </a:solidFill>
                <a:effectLst/>
                <a:latin typeface="DeepSeek-CJK-patch"/>
              </a:rPr>
              <a:t> 等常見錯誤，是建構可靠應用的高效工具。</a:t>
            </a:r>
            <a:br>
              <a:rPr lang="en-US" altLang="zh-TW" b="0" i="0">
                <a:solidFill>
                  <a:srgbClr val="F8FAFF"/>
                </a:solidFill>
                <a:effectLst/>
                <a:latin typeface="DeepSeek-CJK-patch"/>
              </a:rPr>
            </a:br>
            <a:br>
              <a:rPr lang="en-US" altLang="zh-TW" b="0" i="0">
                <a:solidFill>
                  <a:srgbClr val="F8FAFF"/>
                </a:solidFill>
                <a:effectLst/>
                <a:latin typeface="DeepSeek-CJK-patch"/>
              </a:rPr>
            </a:br>
            <a:r>
              <a:rPr lang="en-US" altLang="zh-TW" b="1" i="0">
                <a:solidFill>
                  <a:srgbClr val="F8FAFF"/>
                </a:solidFill>
                <a:effectLst/>
                <a:latin typeface="DeepSeek-CJK-patch"/>
              </a:rPr>
              <a:t>Styled-components</a:t>
            </a:r>
            <a:r>
              <a:rPr lang="en-US" altLang="zh-TW" b="0" i="0">
                <a:solidFill>
                  <a:srgbClr val="F8FAFF"/>
                </a:solidFill>
                <a:effectLst/>
                <a:latin typeface="DeepSeek-CJK-patch"/>
              </a:rPr>
              <a:t> </a:t>
            </a:r>
            <a:r>
              <a:rPr lang="zh-TW" altLang="en-US" b="0" i="0">
                <a:solidFill>
                  <a:srgbClr val="F8FAFF"/>
                </a:solidFill>
                <a:effectLst/>
                <a:latin typeface="DeepSeek-CJK-patch"/>
              </a:rPr>
              <a:t>是一個流行的 </a:t>
            </a:r>
            <a:r>
              <a:rPr lang="en-US" altLang="zh-TW" b="1" i="0">
                <a:solidFill>
                  <a:srgbClr val="F8FAFF"/>
                </a:solidFill>
                <a:effectLst/>
                <a:latin typeface="DeepSeek-CJK-patch"/>
              </a:rPr>
              <a:t>CSS-in-JS</a:t>
            </a:r>
            <a:r>
              <a:rPr lang="en-US" altLang="zh-TW" b="0" i="0">
                <a:solidFill>
                  <a:srgbClr val="F8FAFF"/>
                </a:solidFill>
                <a:effectLst/>
                <a:latin typeface="DeepSeek-CJK-patch"/>
              </a:rPr>
              <a:t> </a:t>
            </a:r>
            <a:r>
              <a:rPr lang="zh-TW" altLang="en-US" b="0" i="0">
                <a:solidFill>
                  <a:srgbClr val="F8FAFF"/>
                </a:solidFill>
                <a:effectLst/>
                <a:latin typeface="DeepSeek-CJK-patch"/>
              </a:rPr>
              <a:t>函式庫，主要用於 </a:t>
            </a:r>
            <a:r>
              <a:rPr lang="en-US" altLang="zh-TW" b="0" i="0">
                <a:solidFill>
                  <a:srgbClr val="F8FAFF"/>
                </a:solidFill>
                <a:effectLst/>
                <a:latin typeface="DeepSeek-CJK-patch"/>
              </a:rPr>
              <a:t>React </a:t>
            </a:r>
            <a:r>
              <a:rPr lang="zh-TW" altLang="en-US" b="0" i="0">
                <a:solidFill>
                  <a:srgbClr val="F8FAFF"/>
                </a:solidFill>
                <a:effectLst/>
                <a:latin typeface="DeepSeek-CJK-patch"/>
              </a:rPr>
              <a:t>應用程式。它允許開發者直接在 </a:t>
            </a:r>
            <a:r>
              <a:rPr lang="en-US" altLang="zh-TW" b="0" i="0">
                <a:solidFill>
                  <a:srgbClr val="F8FAFF"/>
                </a:solidFill>
                <a:effectLst/>
                <a:latin typeface="DeepSeek-CJK-patch"/>
              </a:rPr>
              <a:t>JavaScript/TypeScript </a:t>
            </a:r>
            <a:r>
              <a:rPr lang="zh-TW" altLang="en-US" b="0" i="0">
                <a:solidFill>
                  <a:srgbClr val="F8FAFF"/>
                </a:solidFill>
                <a:effectLst/>
                <a:latin typeface="DeepSeek-CJK-patch"/>
              </a:rPr>
              <a:t>檔案中編寫 </a:t>
            </a:r>
            <a:r>
              <a:rPr lang="en-US" altLang="zh-TW" b="0" i="0">
                <a:solidFill>
                  <a:srgbClr val="F8FAFF"/>
                </a:solidFill>
                <a:effectLst/>
                <a:latin typeface="DeepSeek-CJK-patch"/>
              </a:rPr>
              <a:t>CSS </a:t>
            </a:r>
            <a:r>
              <a:rPr lang="zh-TW" altLang="en-US" b="0" i="0">
                <a:solidFill>
                  <a:srgbClr val="F8FAFF"/>
                </a:solidFill>
                <a:effectLst/>
                <a:latin typeface="DeepSeek-CJK-patch"/>
              </a:rPr>
              <a:t>樣式，並將其與 </a:t>
            </a:r>
            <a:r>
              <a:rPr lang="en-US" altLang="zh-TW" b="0" i="0">
                <a:solidFill>
                  <a:srgbClr val="F8FAFF"/>
                </a:solidFill>
                <a:effectLst/>
                <a:latin typeface="DeepSeek-CJK-patch"/>
              </a:rPr>
              <a:t>React </a:t>
            </a:r>
            <a:r>
              <a:rPr lang="zh-TW" altLang="en-US" b="0" i="0">
                <a:solidFill>
                  <a:srgbClr val="F8FAFF"/>
                </a:solidFill>
                <a:effectLst/>
                <a:latin typeface="DeepSeek-CJK-patch"/>
              </a:rPr>
              <a:t>組件緊密結合，實現「樣式即組件」的開發模式。核心概念是透過</a:t>
            </a:r>
            <a:r>
              <a:rPr lang="zh-TW" altLang="en-US" b="1" i="0">
                <a:solidFill>
                  <a:srgbClr val="F8FAFF"/>
                </a:solidFill>
                <a:effectLst/>
                <a:latin typeface="DeepSeek-CJK-patch"/>
              </a:rPr>
              <a:t>模板字符串（</a:t>
            </a:r>
            <a:r>
              <a:rPr lang="en-US" altLang="zh-TW" b="1" i="0">
                <a:solidFill>
                  <a:srgbClr val="F8FAFF"/>
                </a:solidFill>
                <a:effectLst/>
                <a:latin typeface="DeepSeek-CJK-patch"/>
              </a:rPr>
              <a:t>Template Literals</a:t>
            </a:r>
            <a:r>
              <a:rPr lang="zh-TW" altLang="en-US" b="1" i="0">
                <a:solidFill>
                  <a:srgbClr val="F8FAFF"/>
                </a:solidFill>
                <a:effectLst/>
                <a:latin typeface="DeepSeek-CJK-patch"/>
              </a:rPr>
              <a:t>）</a:t>
            </a:r>
            <a:r>
              <a:rPr lang="zh-TW" altLang="en-US" b="0" i="0">
                <a:solidFill>
                  <a:srgbClr val="F8FAFF"/>
                </a:solidFill>
                <a:effectLst/>
                <a:latin typeface="DeepSeek-CJK-patch"/>
              </a:rPr>
              <a:t>和</a:t>
            </a:r>
            <a:r>
              <a:rPr lang="zh-TW" altLang="en-US" b="1" i="0">
                <a:solidFill>
                  <a:srgbClr val="F8FAFF"/>
                </a:solidFill>
                <a:effectLst/>
                <a:latin typeface="DeepSeek-CJK-patch"/>
              </a:rPr>
              <a:t>動態樣式</a:t>
            </a:r>
            <a:r>
              <a:rPr lang="zh-TW" altLang="en-US" b="0" i="0">
                <a:solidFill>
                  <a:srgbClr val="F8FAFF"/>
                </a:solidFill>
                <a:effectLst/>
                <a:latin typeface="DeepSeek-CJK-patch"/>
              </a:rPr>
              <a:t>來創建有狀態的樣式組件。</a:t>
            </a:r>
            <a:br>
              <a:rPr lang="en-US" altLang="zh-TW" b="0" i="0">
                <a:solidFill>
                  <a:srgbClr val="F8FAFF"/>
                </a:solidFill>
                <a:effectLst/>
                <a:latin typeface="DeepSeek-CJK-patch"/>
              </a:rPr>
            </a:br>
            <a:br>
              <a:rPr lang="en-US" altLang="zh-TW" b="0" i="0">
                <a:solidFill>
                  <a:srgbClr val="F8FAFF"/>
                </a:solidFill>
                <a:effectLst/>
                <a:latin typeface="DeepSeek-CJK-patch"/>
              </a:rPr>
            </a:br>
            <a:r>
              <a:rPr lang="en-US" altLang="zh-TW" b="1" i="0">
                <a:solidFill>
                  <a:srgbClr val="F8FAFF"/>
                </a:solidFill>
                <a:effectLst/>
                <a:latin typeface="DeepSeek-CJK-patch"/>
              </a:rPr>
              <a:t>React Router</a:t>
            </a:r>
            <a:r>
              <a:rPr lang="zh-TW" altLang="en-US" b="0" i="0">
                <a:solidFill>
                  <a:srgbClr val="F8FAFF"/>
                </a:solidFill>
                <a:effectLst/>
                <a:latin typeface="DeepSeek-CJK-patch"/>
              </a:rPr>
              <a:t> 是 </a:t>
            </a:r>
            <a:r>
              <a:rPr lang="en-US" altLang="zh-TW" b="0" i="0">
                <a:solidFill>
                  <a:srgbClr val="F8FAFF"/>
                </a:solidFill>
                <a:effectLst/>
                <a:latin typeface="DeepSeek-CJK-patch"/>
              </a:rPr>
              <a:t>React </a:t>
            </a:r>
            <a:r>
              <a:rPr lang="zh-TW" altLang="en-US" b="0" i="0">
                <a:solidFill>
                  <a:srgbClr val="F8FAFF"/>
                </a:solidFill>
                <a:effectLst/>
                <a:latin typeface="DeepSeek-CJK-patch"/>
              </a:rPr>
              <a:t>應用程式中最流行的</a:t>
            </a:r>
            <a:r>
              <a:rPr lang="zh-TW" altLang="en-US" b="1" i="0">
                <a:solidFill>
                  <a:srgbClr val="F8FAFF"/>
                </a:solidFill>
                <a:effectLst/>
                <a:latin typeface="DeepSeek-CJK-patch"/>
              </a:rPr>
              <a:t>路由管理函式庫</a:t>
            </a:r>
            <a:r>
              <a:rPr lang="zh-TW" altLang="en-US" b="0" i="0">
                <a:solidFill>
                  <a:srgbClr val="F8FAFF"/>
                </a:solidFill>
                <a:effectLst/>
                <a:latin typeface="DeepSeek-CJK-patch"/>
              </a:rPr>
              <a:t>，用於實現「單頁應用（</a:t>
            </a:r>
            <a:r>
              <a:rPr lang="en-US" altLang="zh-TW" b="0" i="0">
                <a:solidFill>
                  <a:srgbClr val="F8FAFF"/>
                </a:solidFill>
                <a:effectLst/>
                <a:latin typeface="DeepSeek-CJK-patch"/>
              </a:rPr>
              <a:t>SPA</a:t>
            </a:r>
            <a:r>
              <a:rPr lang="zh-TW" altLang="en-US" b="0" i="0">
                <a:solidFill>
                  <a:srgbClr val="F8FAFF"/>
                </a:solidFill>
                <a:effectLst/>
                <a:latin typeface="DeepSeek-CJK-patch"/>
              </a:rPr>
              <a:t>）」的頁面導航與路由控制。它允許開發者透過聲明式語法定義不同 </a:t>
            </a:r>
            <a:r>
              <a:rPr lang="en-US" altLang="zh-TW" b="0" i="0">
                <a:solidFill>
                  <a:srgbClr val="F8FAFF"/>
                </a:solidFill>
                <a:effectLst/>
                <a:latin typeface="DeepSeek-CJK-patch"/>
              </a:rPr>
              <a:t>URL </a:t>
            </a:r>
            <a:r>
              <a:rPr lang="zh-TW" altLang="en-US" b="0" i="0">
                <a:solidFill>
                  <a:srgbClr val="F8FAFF"/>
                </a:solidFill>
                <a:effectLst/>
                <a:latin typeface="DeepSeek-CJK-patch"/>
              </a:rPr>
              <a:t>路徑對應的組件，實現無刷新頁面切換、動態載入內容及導航狀態管理。</a:t>
            </a:r>
            <a:endParaRPr lang="zh-TW" altLang="en-US"/>
          </a:p>
        </p:txBody>
      </p:sp>
      <p:sp>
        <p:nvSpPr>
          <p:cNvPr id="4" name="投影片編號版面配置區 3"/>
          <p:cNvSpPr>
            <a:spLocks noGrp="1"/>
          </p:cNvSpPr>
          <p:nvPr>
            <p:ph type="sldNum" sz="quarter" idx="5"/>
          </p:nvPr>
        </p:nvSpPr>
        <p:spPr/>
        <p:txBody>
          <a:bodyPr/>
          <a:lstStyle/>
          <a:p>
            <a:fld id="{F00FF630-E0B9-433F-A9E6-2D5FFE66CF4D}" type="slidenum">
              <a:rPr lang="zh-TW" altLang="en-US" smtClean="0"/>
              <a:t>26</a:t>
            </a:fld>
            <a:endParaRPr lang="zh-TW" altLang="en-US"/>
          </a:p>
        </p:txBody>
      </p:sp>
    </p:spTree>
    <p:extLst>
      <p:ext uri="{BB962C8B-B14F-4D97-AF65-F5344CB8AC3E}">
        <p14:creationId xmlns:p14="http://schemas.microsoft.com/office/powerpoint/2010/main" val="2413801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9584D9-75FB-799B-45D0-141E25106383}"/>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495B433C-6B0E-BDA6-3B23-E6D7F40920DB}"/>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C8A9EE77-28DB-709F-A43F-79F3CA3CE3C0}"/>
              </a:ext>
            </a:extLst>
          </p:cNvPr>
          <p:cNvSpPr>
            <a:spLocks noGrp="1"/>
          </p:cNvSpPr>
          <p:nvPr>
            <p:ph type="body" idx="1"/>
          </p:nvPr>
        </p:nvSpPr>
        <p:spPr/>
        <p:txBody>
          <a:bodyPr/>
          <a:lstStyle/>
          <a:p>
            <a:r>
              <a:rPr lang="en-US" altLang="zh-TW" b="0" i="0">
                <a:solidFill>
                  <a:srgbClr val="F8FAFF"/>
                </a:solidFill>
                <a:effectLst/>
                <a:latin typeface="DeepSeek-CJK-patch"/>
              </a:rPr>
              <a:t>TypeScript </a:t>
            </a:r>
            <a:r>
              <a:rPr lang="zh-TW" altLang="en-US" b="0" i="0">
                <a:solidFill>
                  <a:srgbClr val="F8FAFF"/>
                </a:solidFill>
                <a:effectLst/>
                <a:latin typeface="DeepSeek-CJK-patch"/>
              </a:rPr>
              <a:t>是 </a:t>
            </a:r>
            <a:r>
              <a:rPr lang="en-US" altLang="zh-TW" b="0" i="0">
                <a:solidFill>
                  <a:srgbClr val="F8FAFF"/>
                </a:solidFill>
                <a:effectLst/>
                <a:latin typeface="DeepSeek-CJK-patch"/>
              </a:rPr>
              <a:t>JavaScript </a:t>
            </a:r>
            <a:r>
              <a:rPr lang="zh-TW" altLang="en-US" b="0" i="0">
                <a:solidFill>
                  <a:srgbClr val="F8FAFF"/>
                </a:solidFill>
                <a:effectLst/>
                <a:latin typeface="DeepSeek-CJK-patch"/>
              </a:rPr>
              <a:t>的強化版，透過</a:t>
            </a:r>
            <a:r>
              <a:rPr lang="zh-TW" altLang="en-US" b="1" i="0">
                <a:solidFill>
                  <a:srgbClr val="F8FAFF"/>
                </a:solidFill>
                <a:effectLst/>
                <a:latin typeface="DeepSeek-CJK-patch"/>
              </a:rPr>
              <a:t>靜態類型檢查</a:t>
            </a:r>
            <a:r>
              <a:rPr lang="zh-TW" altLang="en-US" b="0" i="0">
                <a:solidFill>
                  <a:srgbClr val="F8FAFF"/>
                </a:solidFill>
                <a:effectLst/>
                <a:latin typeface="DeepSeek-CJK-patch"/>
              </a:rPr>
              <a:t>在編譯時提前捕捉類型錯誤（如變數類型不符、函式參數錯誤），大幅減少執行階段的意外崩潰，同時支援介面、泛型等現代語法，提升程式碼可讀性與維護性。它完全相容 </a:t>
            </a:r>
            <a:r>
              <a:rPr lang="en-US" altLang="zh-TW" b="0" i="0">
                <a:solidFill>
                  <a:srgbClr val="F8FAFF"/>
                </a:solidFill>
                <a:effectLst/>
                <a:latin typeface="DeepSeek-CJK-patch"/>
              </a:rPr>
              <a:t>JavaScript</a:t>
            </a:r>
            <a:r>
              <a:rPr lang="zh-TW" altLang="en-US" b="0" i="0">
                <a:solidFill>
                  <a:srgbClr val="F8FAFF"/>
                </a:solidFill>
                <a:effectLst/>
                <a:latin typeface="DeepSeek-CJK-patch"/>
              </a:rPr>
              <a:t>，可漸進式導入現有專案，並透過編譯轉為純 </a:t>
            </a:r>
            <a:r>
              <a:rPr lang="en-US" altLang="zh-TW" b="0" i="0">
                <a:solidFill>
                  <a:srgbClr val="F8FAFF"/>
                </a:solidFill>
                <a:effectLst/>
                <a:latin typeface="DeepSeek-CJK-patch"/>
              </a:rPr>
              <a:t>JavaScript </a:t>
            </a:r>
            <a:r>
              <a:rPr lang="zh-TW" altLang="en-US" b="0" i="0">
                <a:solidFill>
                  <a:srgbClr val="F8FAFF"/>
                </a:solidFill>
                <a:effectLst/>
                <a:latin typeface="DeepSeek-CJK-patch"/>
              </a:rPr>
              <a:t>運行於所有環境，尤其適合中大型專案或團隊協作，有效解決 </a:t>
            </a:r>
            <a:r>
              <a:rPr lang="en-US" altLang="zh-TW"/>
              <a:t>undefined</a:t>
            </a:r>
            <a:r>
              <a:rPr lang="zh-TW" altLang="en-US" b="0" i="0">
                <a:solidFill>
                  <a:srgbClr val="F8FAFF"/>
                </a:solidFill>
                <a:effectLst/>
                <a:latin typeface="DeepSeek-CJK-patch"/>
              </a:rPr>
              <a:t> 等常見錯誤，是建構可靠應用的高效工具。</a:t>
            </a:r>
            <a:br>
              <a:rPr lang="en-US" altLang="zh-TW" b="0" i="0">
                <a:solidFill>
                  <a:srgbClr val="F8FAFF"/>
                </a:solidFill>
                <a:effectLst/>
                <a:latin typeface="DeepSeek-CJK-patch"/>
              </a:rPr>
            </a:br>
            <a:br>
              <a:rPr lang="en-US" altLang="zh-TW" b="0" i="0">
                <a:solidFill>
                  <a:srgbClr val="F8FAFF"/>
                </a:solidFill>
                <a:effectLst/>
                <a:latin typeface="DeepSeek-CJK-patch"/>
              </a:rPr>
            </a:br>
            <a:r>
              <a:rPr lang="en-US" altLang="zh-TW" b="1" i="0">
                <a:solidFill>
                  <a:srgbClr val="F8FAFF"/>
                </a:solidFill>
                <a:effectLst/>
                <a:latin typeface="DeepSeek-CJK-patch"/>
              </a:rPr>
              <a:t>Styled-components</a:t>
            </a:r>
            <a:r>
              <a:rPr lang="en-US" altLang="zh-TW" b="0" i="0">
                <a:solidFill>
                  <a:srgbClr val="F8FAFF"/>
                </a:solidFill>
                <a:effectLst/>
                <a:latin typeface="DeepSeek-CJK-patch"/>
              </a:rPr>
              <a:t> </a:t>
            </a:r>
            <a:r>
              <a:rPr lang="zh-TW" altLang="en-US" b="0" i="0">
                <a:solidFill>
                  <a:srgbClr val="F8FAFF"/>
                </a:solidFill>
                <a:effectLst/>
                <a:latin typeface="DeepSeek-CJK-patch"/>
              </a:rPr>
              <a:t>是一個流行的 </a:t>
            </a:r>
            <a:r>
              <a:rPr lang="en-US" altLang="zh-TW" b="1" i="0">
                <a:solidFill>
                  <a:srgbClr val="F8FAFF"/>
                </a:solidFill>
                <a:effectLst/>
                <a:latin typeface="DeepSeek-CJK-patch"/>
              </a:rPr>
              <a:t>CSS-in-JS</a:t>
            </a:r>
            <a:r>
              <a:rPr lang="en-US" altLang="zh-TW" b="0" i="0">
                <a:solidFill>
                  <a:srgbClr val="F8FAFF"/>
                </a:solidFill>
                <a:effectLst/>
                <a:latin typeface="DeepSeek-CJK-patch"/>
              </a:rPr>
              <a:t> </a:t>
            </a:r>
            <a:r>
              <a:rPr lang="zh-TW" altLang="en-US" b="0" i="0">
                <a:solidFill>
                  <a:srgbClr val="F8FAFF"/>
                </a:solidFill>
                <a:effectLst/>
                <a:latin typeface="DeepSeek-CJK-patch"/>
              </a:rPr>
              <a:t>函式庫，主要用於 </a:t>
            </a:r>
            <a:r>
              <a:rPr lang="en-US" altLang="zh-TW" b="0" i="0">
                <a:solidFill>
                  <a:srgbClr val="F8FAFF"/>
                </a:solidFill>
                <a:effectLst/>
                <a:latin typeface="DeepSeek-CJK-patch"/>
              </a:rPr>
              <a:t>React </a:t>
            </a:r>
            <a:r>
              <a:rPr lang="zh-TW" altLang="en-US" b="0" i="0">
                <a:solidFill>
                  <a:srgbClr val="F8FAFF"/>
                </a:solidFill>
                <a:effectLst/>
                <a:latin typeface="DeepSeek-CJK-patch"/>
              </a:rPr>
              <a:t>應用程式。它允許開發者直接在 </a:t>
            </a:r>
            <a:r>
              <a:rPr lang="en-US" altLang="zh-TW" b="0" i="0">
                <a:solidFill>
                  <a:srgbClr val="F8FAFF"/>
                </a:solidFill>
                <a:effectLst/>
                <a:latin typeface="DeepSeek-CJK-patch"/>
              </a:rPr>
              <a:t>JavaScript/TypeScript </a:t>
            </a:r>
            <a:r>
              <a:rPr lang="zh-TW" altLang="en-US" b="0" i="0">
                <a:solidFill>
                  <a:srgbClr val="F8FAFF"/>
                </a:solidFill>
                <a:effectLst/>
                <a:latin typeface="DeepSeek-CJK-patch"/>
              </a:rPr>
              <a:t>檔案中編寫 </a:t>
            </a:r>
            <a:r>
              <a:rPr lang="en-US" altLang="zh-TW" b="0" i="0">
                <a:solidFill>
                  <a:srgbClr val="F8FAFF"/>
                </a:solidFill>
                <a:effectLst/>
                <a:latin typeface="DeepSeek-CJK-patch"/>
              </a:rPr>
              <a:t>CSS </a:t>
            </a:r>
            <a:r>
              <a:rPr lang="zh-TW" altLang="en-US" b="0" i="0">
                <a:solidFill>
                  <a:srgbClr val="F8FAFF"/>
                </a:solidFill>
                <a:effectLst/>
                <a:latin typeface="DeepSeek-CJK-patch"/>
              </a:rPr>
              <a:t>樣式，並將其與 </a:t>
            </a:r>
            <a:r>
              <a:rPr lang="en-US" altLang="zh-TW" b="0" i="0">
                <a:solidFill>
                  <a:srgbClr val="F8FAFF"/>
                </a:solidFill>
                <a:effectLst/>
                <a:latin typeface="DeepSeek-CJK-patch"/>
              </a:rPr>
              <a:t>React </a:t>
            </a:r>
            <a:r>
              <a:rPr lang="zh-TW" altLang="en-US" b="0" i="0">
                <a:solidFill>
                  <a:srgbClr val="F8FAFF"/>
                </a:solidFill>
                <a:effectLst/>
                <a:latin typeface="DeepSeek-CJK-patch"/>
              </a:rPr>
              <a:t>組件緊密結合，實現「樣式即組件」的開發模式。核心概念是透過</a:t>
            </a:r>
            <a:r>
              <a:rPr lang="zh-TW" altLang="en-US" b="1" i="0">
                <a:solidFill>
                  <a:srgbClr val="F8FAFF"/>
                </a:solidFill>
                <a:effectLst/>
                <a:latin typeface="DeepSeek-CJK-patch"/>
              </a:rPr>
              <a:t>模板字符串（</a:t>
            </a:r>
            <a:r>
              <a:rPr lang="en-US" altLang="zh-TW" b="1" i="0">
                <a:solidFill>
                  <a:srgbClr val="F8FAFF"/>
                </a:solidFill>
                <a:effectLst/>
                <a:latin typeface="DeepSeek-CJK-patch"/>
              </a:rPr>
              <a:t>Template Literals</a:t>
            </a:r>
            <a:r>
              <a:rPr lang="zh-TW" altLang="en-US" b="1" i="0">
                <a:solidFill>
                  <a:srgbClr val="F8FAFF"/>
                </a:solidFill>
                <a:effectLst/>
                <a:latin typeface="DeepSeek-CJK-patch"/>
              </a:rPr>
              <a:t>）</a:t>
            </a:r>
            <a:r>
              <a:rPr lang="zh-TW" altLang="en-US" b="0" i="0">
                <a:solidFill>
                  <a:srgbClr val="F8FAFF"/>
                </a:solidFill>
                <a:effectLst/>
                <a:latin typeface="DeepSeek-CJK-patch"/>
              </a:rPr>
              <a:t>和</a:t>
            </a:r>
            <a:r>
              <a:rPr lang="zh-TW" altLang="en-US" b="1" i="0">
                <a:solidFill>
                  <a:srgbClr val="F8FAFF"/>
                </a:solidFill>
                <a:effectLst/>
                <a:latin typeface="DeepSeek-CJK-patch"/>
              </a:rPr>
              <a:t>動態樣式</a:t>
            </a:r>
            <a:r>
              <a:rPr lang="zh-TW" altLang="en-US" b="0" i="0">
                <a:solidFill>
                  <a:srgbClr val="F8FAFF"/>
                </a:solidFill>
                <a:effectLst/>
                <a:latin typeface="DeepSeek-CJK-patch"/>
              </a:rPr>
              <a:t>來創建有狀態的樣式組件。</a:t>
            </a:r>
            <a:br>
              <a:rPr lang="en-US" altLang="zh-TW" b="0" i="0">
                <a:solidFill>
                  <a:srgbClr val="F8FAFF"/>
                </a:solidFill>
                <a:effectLst/>
                <a:latin typeface="DeepSeek-CJK-patch"/>
              </a:rPr>
            </a:br>
            <a:br>
              <a:rPr lang="en-US" altLang="zh-TW" b="0" i="0">
                <a:solidFill>
                  <a:srgbClr val="F8FAFF"/>
                </a:solidFill>
                <a:effectLst/>
                <a:latin typeface="DeepSeek-CJK-patch"/>
              </a:rPr>
            </a:br>
            <a:r>
              <a:rPr lang="en-US" altLang="zh-TW" b="1" i="0">
                <a:solidFill>
                  <a:srgbClr val="F8FAFF"/>
                </a:solidFill>
                <a:effectLst/>
                <a:latin typeface="DeepSeek-CJK-patch"/>
              </a:rPr>
              <a:t>React Router</a:t>
            </a:r>
            <a:r>
              <a:rPr lang="zh-TW" altLang="en-US" b="0" i="0">
                <a:solidFill>
                  <a:srgbClr val="F8FAFF"/>
                </a:solidFill>
                <a:effectLst/>
                <a:latin typeface="DeepSeek-CJK-patch"/>
              </a:rPr>
              <a:t> 是 </a:t>
            </a:r>
            <a:r>
              <a:rPr lang="en-US" altLang="zh-TW" b="0" i="0">
                <a:solidFill>
                  <a:srgbClr val="F8FAFF"/>
                </a:solidFill>
                <a:effectLst/>
                <a:latin typeface="DeepSeek-CJK-patch"/>
              </a:rPr>
              <a:t>React </a:t>
            </a:r>
            <a:r>
              <a:rPr lang="zh-TW" altLang="en-US" b="0" i="0">
                <a:solidFill>
                  <a:srgbClr val="F8FAFF"/>
                </a:solidFill>
                <a:effectLst/>
                <a:latin typeface="DeepSeek-CJK-patch"/>
              </a:rPr>
              <a:t>應用程式中最流行的</a:t>
            </a:r>
            <a:r>
              <a:rPr lang="zh-TW" altLang="en-US" b="1" i="0">
                <a:solidFill>
                  <a:srgbClr val="F8FAFF"/>
                </a:solidFill>
                <a:effectLst/>
                <a:latin typeface="DeepSeek-CJK-patch"/>
              </a:rPr>
              <a:t>路由管理函式庫</a:t>
            </a:r>
            <a:r>
              <a:rPr lang="zh-TW" altLang="en-US" b="0" i="0">
                <a:solidFill>
                  <a:srgbClr val="F8FAFF"/>
                </a:solidFill>
                <a:effectLst/>
                <a:latin typeface="DeepSeek-CJK-patch"/>
              </a:rPr>
              <a:t>，用於實現「單頁應用（</a:t>
            </a:r>
            <a:r>
              <a:rPr lang="en-US" altLang="zh-TW" b="0" i="0">
                <a:solidFill>
                  <a:srgbClr val="F8FAFF"/>
                </a:solidFill>
                <a:effectLst/>
                <a:latin typeface="DeepSeek-CJK-patch"/>
              </a:rPr>
              <a:t>SPA</a:t>
            </a:r>
            <a:r>
              <a:rPr lang="zh-TW" altLang="en-US" b="0" i="0">
                <a:solidFill>
                  <a:srgbClr val="F8FAFF"/>
                </a:solidFill>
                <a:effectLst/>
                <a:latin typeface="DeepSeek-CJK-patch"/>
              </a:rPr>
              <a:t>）」的頁面導航與路由控制。它允許開發者透過聲明式語法定義不同 </a:t>
            </a:r>
            <a:r>
              <a:rPr lang="en-US" altLang="zh-TW" b="0" i="0">
                <a:solidFill>
                  <a:srgbClr val="F8FAFF"/>
                </a:solidFill>
                <a:effectLst/>
                <a:latin typeface="DeepSeek-CJK-patch"/>
              </a:rPr>
              <a:t>URL </a:t>
            </a:r>
            <a:r>
              <a:rPr lang="zh-TW" altLang="en-US" b="0" i="0">
                <a:solidFill>
                  <a:srgbClr val="F8FAFF"/>
                </a:solidFill>
                <a:effectLst/>
                <a:latin typeface="DeepSeek-CJK-patch"/>
              </a:rPr>
              <a:t>路徑對應的組件，實現無刷新頁面切換、動態載入內容及導航狀態管理。</a:t>
            </a:r>
            <a:endParaRPr lang="zh-TW" altLang="en-US"/>
          </a:p>
        </p:txBody>
      </p:sp>
      <p:sp>
        <p:nvSpPr>
          <p:cNvPr id="4" name="投影片編號版面配置區 3">
            <a:extLst>
              <a:ext uri="{FF2B5EF4-FFF2-40B4-BE49-F238E27FC236}">
                <a16:creationId xmlns:a16="http://schemas.microsoft.com/office/drawing/2014/main" id="{8C5F9638-6945-ED09-DBEF-7158D4AAD1E5}"/>
              </a:ext>
            </a:extLst>
          </p:cNvPr>
          <p:cNvSpPr>
            <a:spLocks noGrp="1"/>
          </p:cNvSpPr>
          <p:nvPr>
            <p:ph type="sldNum" sz="quarter" idx="5"/>
          </p:nvPr>
        </p:nvSpPr>
        <p:spPr/>
        <p:txBody>
          <a:bodyPr/>
          <a:lstStyle/>
          <a:p>
            <a:fld id="{F00FF630-E0B9-433F-A9E6-2D5FFE66CF4D}" type="slidenum">
              <a:rPr lang="zh-TW" altLang="en-US" smtClean="0"/>
              <a:t>27</a:t>
            </a:fld>
            <a:endParaRPr lang="zh-TW" altLang="en-US"/>
          </a:p>
        </p:txBody>
      </p:sp>
    </p:spTree>
    <p:extLst>
      <p:ext uri="{BB962C8B-B14F-4D97-AF65-F5344CB8AC3E}">
        <p14:creationId xmlns:p14="http://schemas.microsoft.com/office/powerpoint/2010/main" val="734522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F00FF630-E0B9-433F-A9E6-2D5FFE66CF4D}" type="slidenum">
              <a:rPr lang="zh-TW" altLang="en-US" smtClean="0"/>
              <a:t>32</a:t>
            </a:fld>
            <a:endParaRPr lang="zh-TW" altLang="en-US"/>
          </a:p>
        </p:txBody>
      </p:sp>
    </p:spTree>
    <p:extLst>
      <p:ext uri="{BB962C8B-B14F-4D97-AF65-F5344CB8AC3E}">
        <p14:creationId xmlns:p14="http://schemas.microsoft.com/office/powerpoint/2010/main" val="3921857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zh-TW" altLang="en-US"/>
              <a:t>按一下以編輯母片標題樣式</a:t>
            </a:r>
            <a:endParaRPr lang="en-US"/>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a:p>
        </p:txBody>
      </p:sp>
      <p:sp>
        <p:nvSpPr>
          <p:cNvPr id="7" name="Date Placeholder 6"/>
          <p:cNvSpPr>
            <a:spLocks noGrp="1"/>
          </p:cNvSpPr>
          <p:nvPr>
            <p:ph type="dt" sz="half" idx="10"/>
          </p:nvPr>
        </p:nvSpPr>
        <p:spPr/>
        <p:txBody>
          <a:bodyPr/>
          <a:lstStyle/>
          <a:p>
            <a:fld id="{37E93E0A-5177-400C-87C9-C93AF466EC49}" type="datetimeFigureOut">
              <a:rPr lang="en-US" smtClean="0"/>
              <a:t>6/15/2025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917615-2DB4-4DAA-9DE3-B2B689A846E0}" type="slidenum">
              <a:rPr lang="en-US" smtClean="0"/>
              <a:t>‹#›</a:t>
            </a:fld>
            <a:endParaRPr lang="en-US"/>
          </a:p>
        </p:txBody>
      </p:sp>
    </p:spTree>
    <p:extLst>
      <p:ext uri="{BB962C8B-B14F-4D97-AF65-F5344CB8AC3E}">
        <p14:creationId xmlns:p14="http://schemas.microsoft.com/office/powerpoint/2010/main" val="2907736939"/>
      </p:ext>
    </p:extLst>
  </p:cSld>
  <p:clrMapOvr>
    <a:overrideClrMapping bg1="dk1" tx1="lt1" bg2="dk2" tx2="lt2" accent1="accent1" accent2="accent2" accent3="accent3" accent4="accent4" accent5="accent5" accent6="accent6" hlink="hlink" folHlink="folHlink"/>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37E93E0A-5177-400C-87C9-C93AF466EC49}" type="datetimeFigureOut">
              <a:rPr lang="en-US" smtClean="0"/>
              <a:t>6/15/2025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917615-2DB4-4DAA-9DE3-B2B689A846E0}" type="slidenum">
              <a:rPr lang="en-US" smtClean="0"/>
              <a:t>‹#›</a:t>
            </a:fld>
            <a:endParaRPr lang="en-US"/>
          </a:p>
        </p:txBody>
      </p:sp>
    </p:spTree>
    <p:extLst>
      <p:ext uri="{BB962C8B-B14F-4D97-AF65-F5344CB8AC3E}">
        <p14:creationId xmlns:p14="http://schemas.microsoft.com/office/powerpoint/2010/main" val="2179015341"/>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37E93E0A-5177-400C-87C9-C93AF466EC49}" type="datetimeFigureOut">
              <a:rPr lang="en-US" smtClean="0"/>
              <a:t>6/15/2025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917615-2DB4-4DAA-9DE3-B2B689A846E0}" type="slidenum">
              <a:rPr lang="en-US" smtClean="0"/>
              <a:t>‹#›</a:t>
            </a:fld>
            <a:endParaRPr lang="en-US"/>
          </a:p>
        </p:txBody>
      </p:sp>
    </p:spTree>
    <p:extLst>
      <p:ext uri="{BB962C8B-B14F-4D97-AF65-F5344CB8AC3E}">
        <p14:creationId xmlns:p14="http://schemas.microsoft.com/office/powerpoint/2010/main" val="70759092"/>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fld id="{37E93E0A-5177-400C-87C9-C93AF466EC49}" type="datetimeFigureOut">
              <a:rPr lang="en-US" smtClean="0"/>
              <a:t>6/15/2025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917615-2DB4-4DAA-9DE3-B2B689A846E0}" type="slidenum">
              <a:rPr lang="en-US" smtClean="0"/>
              <a:t>‹#›</a:t>
            </a:fld>
            <a:endParaRPr lang="en-US"/>
          </a:p>
        </p:txBody>
      </p:sp>
    </p:spTree>
    <p:extLst>
      <p:ext uri="{BB962C8B-B14F-4D97-AF65-F5344CB8AC3E}">
        <p14:creationId xmlns:p14="http://schemas.microsoft.com/office/powerpoint/2010/main" val="2572318045"/>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zh-TW" altLang="en-US"/>
              <a:t>按一下以編輯母片標題樣式</a:t>
            </a:r>
            <a:endParaRPr lang="en-US"/>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7" name="Date Placeholder 6"/>
          <p:cNvSpPr>
            <a:spLocks noGrp="1"/>
          </p:cNvSpPr>
          <p:nvPr>
            <p:ph type="dt" sz="half" idx="10"/>
          </p:nvPr>
        </p:nvSpPr>
        <p:spPr/>
        <p:txBody>
          <a:bodyPr/>
          <a:lstStyle/>
          <a:p>
            <a:fld id="{37E93E0A-5177-400C-87C9-C93AF466EC49}" type="datetimeFigureOut">
              <a:rPr lang="en-US" smtClean="0"/>
              <a:t>6/15/2025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917615-2DB4-4DAA-9DE3-B2B689A846E0}" type="slidenum">
              <a:rPr lang="en-US" smtClean="0"/>
              <a:t>‹#›</a:t>
            </a:fld>
            <a:endParaRPr lang="en-US"/>
          </a:p>
        </p:txBody>
      </p:sp>
    </p:spTree>
    <p:extLst>
      <p:ext uri="{BB962C8B-B14F-4D97-AF65-F5344CB8AC3E}">
        <p14:creationId xmlns:p14="http://schemas.microsoft.com/office/powerpoint/2010/main" val="1936450067"/>
      </p:ext>
    </p:extLst>
  </p:cSld>
  <p:clrMapOvr>
    <a:overrideClrMapping bg1="dk1" tx1="lt1" bg2="dk2" tx2="lt2" accent1="accent1" accent2="accent2" accent3="accent3" accent4="accent4" accent5="accent5" accent6="accent6" hlink="hlink" folHlink="folHlink"/>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sz="half" idx="1"/>
          </p:nvPr>
        </p:nvSpPr>
        <p:spPr>
          <a:xfrm>
            <a:off x="1581912" y="2638044"/>
            <a:ext cx="4271771" cy="310198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Content Placeholder 3"/>
          <p:cNvSpPr>
            <a:spLocks noGrp="1"/>
          </p:cNvSpPr>
          <p:nvPr>
            <p:ph sz="half" idx="2"/>
          </p:nvPr>
        </p:nvSpPr>
        <p:spPr>
          <a:xfrm>
            <a:off x="6338315" y="2638044"/>
            <a:ext cx="4270247" cy="310198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8" name="Date Placeholder 7"/>
          <p:cNvSpPr>
            <a:spLocks noGrp="1"/>
          </p:cNvSpPr>
          <p:nvPr>
            <p:ph type="dt" sz="half" idx="10"/>
          </p:nvPr>
        </p:nvSpPr>
        <p:spPr/>
        <p:txBody>
          <a:bodyPr/>
          <a:lstStyle/>
          <a:p>
            <a:fld id="{37E93E0A-5177-400C-87C9-C93AF466EC49}" type="datetimeFigureOut">
              <a:rPr lang="en-US" smtClean="0"/>
              <a:t>6/15/2025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94917615-2DB4-4DAA-9DE3-B2B689A846E0}" type="slidenum">
              <a:rPr lang="en-US" smtClean="0"/>
              <a:t>‹#›</a:t>
            </a:fld>
            <a:endParaRPr lang="en-US"/>
          </a:p>
        </p:txBody>
      </p:sp>
    </p:spTree>
    <p:extLst>
      <p:ext uri="{BB962C8B-B14F-4D97-AF65-F5344CB8AC3E}">
        <p14:creationId xmlns:p14="http://schemas.microsoft.com/office/powerpoint/2010/main" val="1258067486"/>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583436" y="3143250"/>
            <a:ext cx="4270248" cy="2596776"/>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7" name="Date Placeholder 6"/>
          <p:cNvSpPr>
            <a:spLocks noGrp="1"/>
          </p:cNvSpPr>
          <p:nvPr>
            <p:ph type="dt" sz="half" idx="10"/>
          </p:nvPr>
        </p:nvSpPr>
        <p:spPr/>
        <p:txBody>
          <a:bodyPr/>
          <a:lstStyle/>
          <a:p>
            <a:fld id="{37E93E0A-5177-400C-87C9-C93AF466EC49}" type="datetimeFigureOut">
              <a:rPr lang="en-US" smtClean="0"/>
              <a:t>6/15/2025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917615-2DB4-4DAA-9DE3-B2B689A846E0}" type="slidenum">
              <a:rPr lang="en-US" smtClean="0"/>
              <a:t>‹#›</a:t>
            </a:fld>
            <a:endParaRPr lang="en-US"/>
          </a:p>
        </p:txBody>
      </p:sp>
      <p:sp>
        <p:nvSpPr>
          <p:cNvPr id="10" name="Title 9"/>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1119205320"/>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Date Placeholder 2"/>
          <p:cNvSpPr>
            <a:spLocks noGrp="1"/>
          </p:cNvSpPr>
          <p:nvPr>
            <p:ph type="dt" sz="half" idx="10"/>
          </p:nvPr>
        </p:nvSpPr>
        <p:spPr/>
        <p:txBody>
          <a:bodyPr/>
          <a:lstStyle/>
          <a:p>
            <a:fld id="{37E93E0A-5177-400C-87C9-C93AF466EC49}" type="datetimeFigureOut">
              <a:rPr lang="en-US" smtClean="0"/>
              <a:t>6/15/2025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917615-2DB4-4DAA-9DE3-B2B689A846E0}" type="slidenum">
              <a:rPr lang="en-US" smtClean="0"/>
              <a:t>‹#›</a:t>
            </a:fld>
            <a:endParaRPr lang="en-US"/>
          </a:p>
        </p:txBody>
      </p:sp>
    </p:spTree>
    <p:extLst>
      <p:ext uri="{BB962C8B-B14F-4D97-AF65-F5344CB8AC3E}">
        <p14:creationId xmlns:p14="http://schemas.microsoft.com/office/powerpoint/2010/main" val="1363399505"/>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E93E0A-5177-400C-87C9-C93AF466EC49}" type="datetimeFigureOut">
              <a:rPr lang="en-US" smtClean="0"/>
              <a:t>6/15/2025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917615-2DB4-4DAA-9DE3-B2B689A846E0}" type="slidenum">
              <a:rPr lang="en-US" smtClean="0"/>
              <a:t>‹#›</a:t>
            </a:fld>
            <a:endParaRPr lang="en-US"/>
          </a:p>
        </p:txBody>
      </p:sp>
    </p:spTree>
    <p:extLst>
      <p:ext uri="{BB962C8B-B14F-4D97-AF65-F5344CB8AC3E}">
        <p14:creationId xmlns:p14="http://schemas.microsoft.com/office/powerpoint/2010/main" val="1297092482"/>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zh-TW" altLang="en-US"/>
              <a:t>按一下以編輯母片標題樣式</a:t>
            </a:r>
            <a:endParaRPr lang="en-US"/>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9" name="Date Placeholder 8"/>
          <p:cNvSpPr>
            <a:spLocks noGrp="1"/>
          </p:cNvSpPr>
          <p:nvPr>
            <p:ph type="dt" sz="half" idx="10"/>
          </p:nvPr>
        </p:nvSpPr>
        <p:spPr/>
        <p:txBody>
          <a:bodyPr/>
          <a:lstStyle/>
          <a:p>
            <a:fld id="{37E93E0A-5177-400C-87C9-C93AF466EC49}" type="datetimeFigureOut">
              <a:rPr lang="en-US" smtClean="0"/>
              <a:t>6/15/2025</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94917615-2DB4-4DAA-9DE3-B2B689A846E0}" type="slidenum">
              <a:rPr lang="en-US" smtClean="0"/>
              <a:t>‹#›</a:t>
            </a:fld>
            <a:endParaRPr lang="en-US"/>
          </a:p>
        </p:txBody>
      </p:sp>
    </p:spTree>
    <p:extLst>
      <p:ext uri="{BB962C8B-B14F-4D97-AF65-F5344CB8AC3E}">
        <p14:creationId xmlns:p14="http://schemas.microsoft.com/office/powerpoint/2010/main" val="2217888322"/>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zh-TW" altLang="en-US"/>
              <a:t>按一下以編輯母片標題樣式</a:t>
            </a:r>
            <a:endParaRPr lang="en-US"/>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7E93E0A-5177-400C-87C9-C93AF466EC49}" type="datetimeFigureOut">
              <a:rPr lang="en-US" smtClean="0"/>
              <a:t>6/15/2025</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94917615-2DB4-4DAA-9DE3-B2B689A846E0}" type="slidenum">
              <a:rPr lang="en-US" smtClean="0"/>
              <a:t>‹#›</a:t>
            </a:fld>
            <a:endParaRPr lang="en-US"/>
          </a:p>
        </p:txBody>
      </p:sp>
    </p:spTree>
    <p:extLst>
      <p:ext uri="{BB962C8B-B14F-4D97-AF65-F5344CB8AC3E}">
        <p14:creationId xmlns:p14="http://schemas.microsoft.com/office/powerpoint/2010/main" val="1819880771"/>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zh-TW" altLang="en-US"/>
              <a:t>按一下以編輯母片標題樣式</a:t>
            </a:r>
            <a:endParaRPr lang="en-US"/>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7E93E0A-5177-400C-87C9-C93AF466EC49}" type="datetimeFigureOut">
              <a:rPr lang="en-US" smtClean="0"/>
              <a:t>6/15/2025</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94917615-2DB4-4DAA-9DE3-B2B689A846E0}" type="slidenum">
              <a:rPr lang="en-US" smtClean="0"/>
              <a:t>‹#›</a:t>
            </a:fld>
            <a:endParaRPr lang="en-US"/>
          </a:p>
        </p:txBody>
      </p:sp>
    </p:spTree>
    <p:extLst>
      <p:ext uri="{BB962C8B-B14F-4D97-AF65-F5344CB8AC3E}">
        <p14:creationId xmlns:p14="http://schemas.microsoft.com/office/powerpoint/2010/main" val="3133313981"/>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customXml" Target="../ink/ink1.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F9E69BC-3AE7-9A1F-2938-93E19437D2E7}"/>
              </a:ext>
            </a:extLst>
          </p:cNvPr>
          <p:cNvSpPr/>
          <p:nvPr/>
        </p:nvSpPr>
        <p:spPr>
          <a:xfrm>
            <a:off x="8860535" y="4385006"/>
            <a:ext cx="2103120" cy="2354121"/>
          </a:xfrm>
          <a:prstGeom prst="rect">
            <a:avLst/>
          </a:prstGeom>
          <a:ln w="285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F8DB2914-A185-449D-C859-C8A577EEB816}"/>
              </a:ext>
            </a:extLst>
          </p:cNvPr>
          <p:cNvSpPr>
            <a:spLocks noGrp="1"/>
          </p:cNvSpPr>
          <p:nvPr>
            <p:ph type="ctrTitle"/>
          </p:nvPr>
        </p:nvSpPr>
        <p:spPr>
          <a:xfrm>
            <a:off x="1533144" y="2395728"/>
            <a:ext cx="9125712" cy="1681480"/>
          </a:xfrm>
        </p:spPr>
        <p:txBody>
          <a:bodyPr>
            <a:normAutofit/>
          </a:bodyPr>
          <a:lstStyle/>
          <a:p>
            <a:r>
              <a:rPr lang="zh-TW" altLang="en-US" sz="6000" b="1">
                <a:latin typeface="標楷體" panose="03000509000000000000" pitchFamily="65" charset="-120"/>
                <a:ea typeface="標楷體" panose="03000509000000000000" pitchFamily="65" charset="-120"/>
              </a:rPr>
              <a:t>流浪動物輔助管理系統</a:t>
            </a:r>
          </a:p>
        </p:txBody>
      </p:sp>
      <p:sp>
        <p:nvSpPr>
          <p:cNvPr id="3" name="文字方塊 2">
            <a:extLst>
              <a:ext uri="{FF2B5EF4-FFF2-40B4-BE49-F238E27FC236}">
                <a16:creationId xmlns:a16="http://schemas.microsoft.com/office/drawing/2014/main" id="{93A366F3-4BC1-1E4F-D4BB-215F17A57D03}"/>
              </a:ext>
            </a:extLst>
          </p:cNvPr>
          <p:cNvSpPr txBox="1"/>
          <p:nvPr/>
        </p:nvSpPr>
        <p:spPr>
          <a:xfrm>
            <a:off x="9093707" y="4578560"/>
            <a:ext cx="1636776" cy="2354120"/>
          </a:xfrm>
          <a:prstGeom prst="rect">
            <a:avLst/>
          </a:prstGeom>
          <a:noFill/>
        </p:spPr>
        <p:txBody>
          <a:bodyPr wrap="square" rtlCol="0">
            <a:spAutoFit/>
          </a:bodyPr>
          <a:lstStyle/>
          <a:p>
            <a:pPr algn="ctr" rtl="0" fontAlgn="base">
              <a:buNone/>
            </a:pPr>
            <a:r>
              <a:rPr lang="zh-TW" altLang="en-US" b="0" i="0">
                <a:solidFill>
                  <a:srgbClr val="000000"/>
                </a:solidFill>
                <a:effectLst/>
                <a:latin typeface="標楷體" panose="03000509000000000000" pitchFamily="65" charset="-120"/>
                <a:ea typeface="標楷體" panose="03000509000000000000" pitchFamily="65" charset="-120"/>
              </a:rPr>
              <a:t>組長</a:t>
            </a:r>
            <a:r>
              <a:rPr lang="en-US" altLang="zh-TW" b="0" i="0">
                <a:solidFill>
                  <a:srgbClr val="000000"/>
                </a:solidFill>
                <a:effectLst/>
                <a:latin typeface="標楷體" panose="03000509000000000000" pitchFamily="65" charset="-120"/>
                <a:ea typeface="標楷體" panose="03000509000000000000" pitchFamily="65" charset="-120"/>
              </a:rPr>
              <a:t>:</a:t>
            </a:r>
            <a:r>
              <a:rPr lang="zh-TW" altLang="en-US" b="0" i="0">
                <a:solidFill>
                  <a:srgbClr val="000000"/>
                </a:solidFill>
                <a:effectLst/>
                <a:latin typeface="標楷體" panose="03000509000000000000" pitchFamily="65" charset="-120"/>
                <a:ea typeface="標楷體" panose="03000509000000000000" pitchFamily="65" charset="-120"/>
              </a:rPr>
              <a:t>曾晨閎 </a:t>
            </a:r>
          </a:p>
          <a:p>
            <a:pPr algn="ctr" rtl="0" fontAlgn="base">
              <a:buNone/>
            </a:pPr>
            <a:r>
              <a:rPr lang="zh-TW" altLang="en-US" b="0" i="0">
                <a:solidFill>
                  <a:srgbClr val="000000"/>
                </a:solidFill>
                <a:effectLst/>
                <a:latin typeface="標楷體" panose="03000509000000000000" pitchFamily="65" charset="-120"/>
                <a:ea typeface="標楷體" panose="03000509000000000000" pitchFamily="65" charset="-120"/>
              </a:rPr>
              <a:t>組員</a:t>
            </a:r>
            <a:r>
              <a:rPr lang="en-US" altLang="zh-TW" b="0" i="0">
                <a:solidFill>
                  <a:srgbClr val="000000"/>
                </a:solidFill>
                <a:effectLst/>
                <a:latin typeface="標楷體" panose="03000509000000000000" pitchFamily="65" charset="-120"/>
                <a:ea typeface="標楷體" panose="03000509000000000000" pitchFamily="65" charset="-120"/>
              </a:rPr>
              <a:t>:</a:t>
            </a:r>
            <a:r>
              <a:rPr lang="zh-TW" altLang="en-US" b="0" i="0">
                <a:solidFill>
                  <a:srgbClr val="000000"/>
                </a:solidFill>
                <a:effectLst/>
                <a:latin typeface="標楷體" panose="03000509000000000000" pitchFamily="65" charset="-120"/>
                <a:ea typeface="標楷體" panose="03000509000000000000" pitchFamily="65" charset="-120"/>
              </a:rPr>
              <a:t>曾于愷 </a:t>
            </a:r>
          </a:p>
          <a:p>
            <a:pPr algn="ctr" rtl="0" fontAlgn="base">
              <a:buNone/>
            </a:pPr>
            <a:r>
              <a:rPr lang="zh-TW" altLang="en-US" b="0" i="0">
                <a:solidFill>
                  <a:srgbClr val="000000"/>
                </a:solidFill>
                <a:effectLst/>
                <a:latin typeface="標楷體" panose="03000509000000000000" pitchFamily="65" charset="-120"/>
                <a:ea typeface="標楷體" panose="03000509000000000000" pitchFamily="65" charset="-120"/>
              </a:rPr>
              <a:t>     王國全 </a:t>
            </a:r>
          </a:p>
          <a:p>
            <a:pPr algn="ctr" rtl="0" fontAlgn="base">
              <a:buNone/>
            </a:pPr>
            <a:r>
              <a:rPr lang="zh-TW" altLang="en-US" b="0" i="0">
                <a:solidFill>
                  <a:srgbClr val="000000"/>
                </a:solidFill>
                <a:effectLst/>
                <a:latin typeface="標楷體" panose="03000509000000000000" pitchFamily="65" charset="-120"/>
                <a:ea typeface="標楷體" panose="03000509000000000000" pitchFamily="65" charset="-120"/>
              </a:rPr>
              <a:t>     卓家全 </a:t>
            </a:r>
          </a:p>
          <a:p>
            <a:pPr algn="ctr" rtl="0" fontAlgn="base">
              <a:buNone/>
            </a:pPr>
            <a:r>
              <a:rPr lang="zh-TW" altLang="en-US" b="0" i="0">
                <a:solidFill>
                  <a:srgbClr val="000000"/>
                </a:solidFill>
                <a:effectLst/>
                <a:latin typeface="標楷體" panose="03000509000000000000" pitchFamily="65" charset="-120"/>
                <a:ea typeface="標楷體" panose="03000509000000000000" pitchFamily="65" charset="-120"/>
              </a:rPr>
              <a:t>     倪靖哲 </a:t>
            </a:r>
          </a:p>
          <a:p>
            <a:pPr algn="ctr" rtl="0" fontAlgn="base">
              <a:buNone/>
            </a:pPr>
            <a:r>
              <a:rPr lang="zh-TW" altLang="en-US" b="0" i="0">
                <a:solidFill>
                  <a:srgbClr val="000000"/>
                </a:solidFill>
                <a:effectLst/>
                <a:latin typeface="標楷體" panose="03000509000000000000" pitchFamily="65" charset="-120"/>
                <a:ea typeface="標楷體" panose="03000509000000000000" pitchFamily="65" charset="-120"/>
              </a:rPr>
              <a:t>    張祥育</a:t>
            </a:r>
          </a:p>
          <a:p>
            <a:pPr algn="ctr" rtl="0" fontAlgn="base"/>
            <a:r>
              <a:rPr lang="zh-TW" altLang="en-US" b="0" i="0">
                <a:solidFill>
                  <a:srgbClr val="000000"/>
                </a:solidFill>
                <a:effectLst/>
                <a:latin typeface="標楷體" panose="03000509000000000000" pitchFamily="65" charset="-120"/>
                <a:ea typeface="標楷體" panose="03000509000000000000" pitchFamily="65" charset="-120"/>
              </a:rPr>
              <a:t>    蔡宇辰</a:t>
            </a:r>
            <a:endParaRPr lang="en-US" altLang="zh-TW">
              <a:latin typeface="標楷體" panose="03000509000000000000" pitchFamily="65" charset="-120"/>
              <a:ea typeface="標楷體" panose="03000509000000000000" pitchFamily="65" charset="-120"/>
            </a:endParaRPr>
          </a:p>
          <a:p>
            <a:r>
              <a:rPr lang="en-US" altLang="zh-TW">
                <a:latin typeface="標楷體" panose="03000509000000000000" pitchFamily="65" charset="-120"/>
                <a:ea typeface="標楷體" panose="03000509000000000000" pitchFamily="65" charset="-120"/>
              </a:rPr>
              <a:t>	</a:t>
            </a:r>
            <a:r>
              <a:rPr lang="zh-TW" altLang="en-US">
                <a:latin typeface="標楷體" panose="03000509000000000000" pitchFamily="65" charset="-120"/>
                <a:ea typeface="標楷體" panose="03000509000000000000" pitchFamily="65" charset="-120"/>
              </a:rPr>
              <a:t>  </a:t>
            </a:r>
          </a:p>
        </p:txBody>
      </p:sp>
    </p:spTree>
    <p:extLst>
      <p:ext uri="{BB962C8B-B14F-4D97-AF65-F5344CB8AC3E}">
        <p14:creationId xmlns:p14="http://schemas.microsoft.com/office/powerpoint/2010/main" val="7168563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11AC05-43CF-F46C-7D20-CFD3A4C1870D}"/>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B74A6241-D40D-376E-642D-2AA042449E22}"/>
              </a:ext>
            </a:extLst>
          </p:cNvPr>
          <p:cNvSpPr>
            <a:spLocks noGrp="1"/>
          </p:cNvSpPr>
          <p:nvPr>
            <p:ph type="title"/>
          </p:nvPr>
        </p:nvSpPr>
        <p:spPr/>
        <p:txBody>
          <a:bodyPr>
            <a:normAutofit/>
          </a:bodyPr>
          <a:lstStyle/>
          <a:p>
            <a:pPr algn="ctr"/>
            <a:r>
              <a:rPr lang="zh-TW" altLang="en-US" b="1">
                <a:latin typeface="標楷體" panose="03000509000000000000" pitchFamily="65" charset="-120"/>
                <a:ea typeface="標楷體" panose="03000509000000000000" pitchFamily="65" charset="-120"/>
              </a:rPr>
              <a:t>工具及技術的選擇理由</a:t>
            </a:r>
          </a:p>
        </p:txBody>
      </p:sp>
      <p:sp>
        <p:nvSpPr>
          <p:cNvPr id="5" name="內容版面配置區 4">
            <a:extLst>
              <a:ext uri="{FF2B5EF4-FFF2-40B4-BE49-F238E27FC236}">
                <a16:creationId xmlns:a16="http://schemas.microsoft.com/office/drawing/2014/main" id="{776BDEF9-1167-B13F-A1A1-41FFB4AB4B50}"/>
              </a:ext>
            </a:extLst>
          </p:cNvPr>
          <p:cNvSpPr>
            <a:spLocks noGrp="1"/>
          </p:cNvSpPr>
          <p:nvPr>
            <p:ph idx="1"/>
          </p:nvPr>
        </p:nvSpPr>
        <p:spPr>
          <a:xfrm>
            <a:off x="1328436" y="2367854"/>
            <a:ext cx="9535127" cy="4160962"/>
          </a:xfrm>
        </p:spPr>
        <p:txBody>
          <a:bodyPr>
            <a:normAutofit/>
          </a:bodyPr>
          <a:lstStyle/>
          <a:p>
            <a:r>
              <a:rPr lang="en-US" altLang="zh-TW" sz="2000">
                <a:latin typeface="Times New Roman" panose="02020603050405020304" pitchFamily="18" charset="0"/>
                <a:ea typeface="標楷體" panose="03000509000000000000" pitchFamily="65" charset="-120"/>
              </a:rPr>
              <a:t>MVC</a:t>
            </a:r>
            <a:r>
              <a:rPr lang="zh-TW" altLang="en-US" sz="2000">
                <a:latin typeface="Times New Roman" panose="02020603050405020304" pitchFamily="18" charset="0"/>
                <a:ea typeface="標楷體" panose="03000509000000000000" pitchFamily="65" charset="-120"/>
              </a:rPr>
              <a:t>架構</a:t>
            </a:r>
            <a:r>
              <a:rPr lang="en-US" altLang="zh-TW" sz="2000">
                <a:latin typeface="Times New Roman" panose="02020603050405020304" pitchFamily="18" charset="0"/>
                <a:ea typeface="標楷體" panose="03000509000000000000" pitchFamily="65" charset="-120"/>
              </a:rPr>
              <a:t>:</a:t>
            </a:r>
          </a:p>
          <a:p>
            <a:r>
              <a:rPr lang="en-US" altLang="zh-TW" sz="2000">
                <a:latin typeface="Times New Roman" panose="02020603050405020304" pitchFamily="18" charset="0"/>
                <a:ea typeface="標楷體" panose="03000509000000000000" pitchFamily="65" charset="-120"/>
              </a:rPr>
              <a:t>2-Tiers:</a:t>
            </a:r>
            <a:r>
              <a:rPr lang="zh-TW" altLang="en-US" sz="2000">
                <a:latin typeface="Times New Roman" panose="02020603050405020304" pitchFamily="18" charset="0"/>
                <a:ea typeface="標楷體" panose="03000509000000000000" pitchFamily="65" charset="-120"/>
              </a:rPr>
              <a:t>因為系統功能複雜度不高，且無須額外做資料處理，所以選擇</a:t>
            </a:r>
            <a:r>
              <a:rPr lang="en-US" altLang="zh-TW" sz="2000">
                <a:latin typeface="Times New Roman" panose="02020603050405020304" pitchFamily="18" charset="0"/>
                <a:ea typeface="標楷體" panose="03000509000000000000" pitchFamily="65" charset="-120"/>
              </a:rPr>
              <a:t>2-Tier</a:t>
            </a:r>
            <a:r>
              <a:rPr lang="zh-TW" altLang="en-US" sz="2000">
                <a:latin typeface="Times New Roman" panose="02020603050405020304" pitchFamily="18" charset="0"/>
                <a:ea typeface="標楷體" panose="03000509000000000000" pitchFamily="65" charset="-120"/>
              </a:rPr>
              <a:t>架構</a:t>
            </a:r>
            <a:endParaRPr lang="en-US" altLang="zh-TW" sz="2000">
              <a:latin typeface="Times New Roman" panose="02020603050405020304" pitchFamily="18" charset="0"/>
              <a:ea typeface="標楷體" panose="03000509000000000000" pitchFamily="65" charset="-120"/>
            </a:endParaRPr>
          </a:p>
          <a:p>
            <a:r>
              <a:rPr lang="en-US" altLang="zh-TW" sz="2000">
                <a:latin typeface="Times New Roman" panose="02020603050405020304" pitchFamily="18" charset="0"/>
                <a:ea typeface="標楷體" panose="03000509000000000000" pitchFamily="65" charset="-120"/>
              </a:rPr>
              <a:t>Model</a:t>
            </a:r>
            <a:r>
              <a:rPr lang="zh-TW" altLang="en-US" sz="2000">
                <a:latin typeface="Times New Roman" panose="02020603050405020304" pitchFamily="18" charset="0"/>
                <a:ea typeface="標楷體" panose="03000509000000000000" pitchFamily="65" charset="-120"/>
              </a:rPr>
              <a:t>（資料層）</a:t>
            </a:r>
            <a:endParaRPr lang="en-US" altLang="zh-TW" sz="2000">
              <a:latin typeface="Times New Roman" panose="02020603050405020304" pitchFamily="18" charset="0"/>
              <a:ea typeface="標楷體" panose="03000509000000000000" pitchFamily="65" charset="-120"/>
            </a:endParaRPr>
          </a:p>
          <a:p>
            <a:r>
              <a:rPr lang="zh-TW" altLang="en-US" sz="2000">
                <a:latin typeface="Times New Roman" panose="02020603050405020304" pitchFamily="18" charset="0"/>
                <a:ea typeface="標楷體" panose="03000509000000000000" pitchFamily="65" charset="-120"/>
              </a:rPr>
              <a:t>分離關注（</a:t>
            </a:r>
            <a:r>
              <a:rPr lang="en-US" altLang="zh-TW" sz="2000">
                <a:latin typeface="Times New Roman" panose="02020603050405020304" pitchFamily="18" charset="0"/>
                <a:ea typeface="標楷體" panose="03000509000000000000" pitchFamily="65" charset="-120"/>
              </a:rPr>
              <a:t>Separation of Concerns</a:t>
            </a:r>
            <a:r>
              <a:rPr lang="zh-TW" altLang="en-US" sz="2000">
                <a:latin typeface="Times New Roman" panose="02020603050405020304" pitchFamily="18" charset="0"/>
                <a:ea typeface="標楷體" panose="03000509000000000000" pitchFamily="65" charset="-120"/>
              </a:rPr>
              <a:t>）</a:t>
            </a:r>
          </a:p>
          <a:p>
            <a:r>
              <a:rPr lang="zh-TW" altLang="en-US" sz="2000">
                <a:latin typeface="Times New Roman" panose="02020603050405020304" pitchFamily="18" charset="0"/>
                <a:ea typeface="標楷體" panose="03000509000000000000" pitchFamily="65" charset="-120"/>
              </a:rPr>
              <a:t>提高可讀性與可維護性</a:t>
            </a:r>
          </a:p>
          <a:p>
            <a:r>
              <a:rPr lang="zh-TW" altLang="en-US" sz="2000">
                <a:latin typeface="Times New Roman" panose="02020603050405020304" pitchFamily="18" charset="0"/>
                <a:ea typeface="標楷體" panose="03000509000000000000" pitchFamily="65" charset="-120"/>
              </a:rPr>
              <a:t>方便多人協作</a:t>
            </a:r>
          </a:p>
          <a:p>
            <a:r>
              <a:rPr lang="zh-TW" altLang="en-US" sz="2000">
                <a:latin typeface="Times New Roman" panose="02020603050405020304" pitchFamily="18" charset="0"/>
                <a:ea typeface="標楷體" panose="03000509000000000000" pitchFamily="65" charset="-120"/>
              </a:rPr>
              <a:t>可重用與可擴展</a:t>
            </a:r>
            <a:endParaRPr lang="en-US" altLang="zh-TW" sz="2000">
              <a:latin typeface="Times New Roman" panose="02020603050405020304" pitchFamily="18" charset="0"/>
              <a:ea typeface="標楷體" panose="03000509000000000000" pitchFamily="65" charset="-120"/>
            </a:endParaRPr>
          </a:p>
          <a:p>
            <a:r>
              <a:rPr lang="en-US" altLang="zh-TW" sz="2000">
                <a:latin typeface="Times New Roman" panose="02020603050405020304" pitchFamily="18" charset="0"/>
                <a:ea typeface="標楷體" panose="03000509000000000000" pitchFamily="65" charset="-120"/>
              </a:rPr>
              <a:t>MVC </a:t>
            </a:r>
            <a:r>
              <a:rPr lang="zh-TW" altLang="en-US" sz="2000">
                <a:latin typeface="Times New Roman" panose="02020603050405020304" pitchFamily="18" charset="0"/>
                <a:ea typeface="標楷體" panose="03000509000000000000" pitchFamily="65" charset="-120"/>
              </a:rPr>
              <a:t>架構的最大優勢是「清楚分層、容易維護、適合多人開發」，在中小型或模組化開發上非常實用。相對於 </a:t>
            </a:r>
            <a:r>
              <a:rPr lang="en-US" altLang="zh-TW" sz="2000">
                <a:latin typeface="Times New Roman" panose="02020603050405020304" pitchFamily="18" charset="0"/>
                <a:ea typeface="標楷體" panose="03000509000000000000" pitchFamily="65" charset="-120"/>
              </a:rPr>
              <a:t>MVVM </a:t>
            </a:r>
            <a:r>
              <a:rPr lang="zh-TW" altLang="en-US" sz="2000">
                <a:latin typeface="Times New Roman" panose="02020603050405020304" pitchFamily="18" charset="0"/>
                <a:ea typeface="標楷體" panose="03000509000000000000" pitchFamily="65" charset="-120"/>
              </a:rPr>
              <a:t>或 </a:t>
            </a:r>
            <a:r>
              <a:rPr lang="en-US" altLang="zh-TW" sz="2000">
                <a:latin typeface="Times New Roman" panose="02020603050405020304" pitchFamily="18" charset="0"/>
                <a:ea typeface="標楷體" panose="03000509000000000000" pitchFamily="65" charset="-120"/>
              </a:rPr>
              <a:t>MVP</a:t>
            </a:r>
            <a:r>
              <a:rPr lang="zh-TW" altLang="en-US" sz="2000">
                <a:latin typeface="Times New Roman" panose="02020603050405020304" pitchFamily="18" charset="0"/>
                <a:ea typeface="標楷體" panose="03000509000000000000" pitchFamily="65" charset="-120"/>
              </a:rPr>
              <a:t>，它邏輯更簡單、彈性更高。</a:t>
            </a:r>
          </a:p>
        </p:txBody>
      </p:sp>
    </p:spTree>
    <p:extLst>
      <p:ext uri="{BB962C8B-B14F-4D97-AF65-F5344CB8AC3E}">
        <p14:creationId xmlns:p14="http://schemas.microsoft.com/office/powerpoint/2010/main" val="29048495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FA21C72-692C-49FD-9EB4-DDDDDEBD4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75405" y="950977"/>
            <a:ext cx="9041190" cy="4956047"/>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內容版面配置區 3" descr="一張含有 文字, 螢幕擷取畫面, 設計 的圖片&#10;&#10;AI 產生的內容可能不正確。">
            <a:extLst>
              <a:ext uri="{FF2B5EF4-FFF2-40B4-BE49-F238E27FC236}">
                <a16:creationId xmlns:a16="http://schemas.microsoft.com/office/drawing/2014/main" id="{D2F55C61-2DE6-D389-2CF0-BE5AC4E3233D}"/>
              </a:ext>
            </a:extLst>
          </p:cNvPr>
          <p:cNvPicPr>
            <a:picLocks noGrp="1" noChangeAspect="1"/>
          </p:cNvPicPr>
          <p:nvPr>
            <p:ph idx="1"/>
          </p:nvPr>
        </p:nvPicPr>
        <p:blipFill>
          <a:blip r:embed="rId2"/>
          <a:stretch>
            <a:fillRect/>
          </a:stretch>
        </p:blipFill>
        <p:spPr>
          <a:xfrm>
            <a:off x="595719" y="61613"/>
            <a:ext cx="11000561" cy="6734774"/>
          </a:xfrm>
          <a:prstGeom prst="rect">
            <a:avLst/>
          </a:prstGeom>
        </p:spPr>
      </p:pic>
      <p:sp>
        <p:nvSpPr>
          <p:cNvPr id="11" name="Oval 10">
            <a:extLst>
              <a:ext uri="{FF2B5EF4-FFF2-40B4-BE49-F238E27FC236}">
                <a16:creationId xmlns:a16="http://schemas.microsoft.com/office/drawing/2014/main" id="{FBAF941A-6830-47A3-B63C-7C7B66AEA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80" y="624518"/>
            <a:ext cx="2157984" cy="2157984"/>
          </a:xfrm>
          <a:prstGeom prst="ellipse">
            <a:avLst/>
          </a:prstGeom>
          <a:solidFill>
            <a:srgbClr val="40404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19220131-14CF-9AC9-4601-CC5290D116C3}"/>
              </a:ext>
            </a:extLst>
          </p:cNvPr>
          <p:cNvSpPr>
            <a:spLocks noGrp="1"/>
          </p:cNvSpPr>
          <p:nvPr>
            <p:ph type="title"/>
          </p:nvPr>
        </p:nvSpPr>
        <p:spPr>
          <a:xfrm>
            <a:off x="796972" y="789110"/>
            <a:ext cx="1828800" cy="1828800"/>
          </a:xfrm>
          <a:prstGeom prst="ellipse">
            <a:avLst/>
          </a:prstGeom>
          <a:noFill/>
          <a:ln>
            <a:solidFill>
              <a:srgbClr val="FFFFFF"/>
            </a:solidFill>
          </a:ln>
        </p:spPr>
        <p:txBody>
          <a:bodyPr vert="horz" lIns="182880" tIns="182880" rIns="182880" bIns="182880" rtlCol="0" anchor="ctr">
            <a:normAutofit/>
          </a:bodyPr>
          <a:lstStyle/>
          <a:p>
            <a:r>
              <a:rPr lang="zh-TW" altLang="en-US" sz="2000" b="1">
                <a:solidFill>
                  <a:srgbClr val="FFFFFF"/>
                </a:solidFill>
                <a:latin typeface="標楷體" panose="03000509000000000000" pitchFamily="65" charset="-120"/>
                <a:ea typeface="標楷體" panose="03000509000000000000" pitchFamily="65" charset="-120"/>
              </a:rPr>
              <a:t>資料庫設計</a:t>
            </a:r>
          </a:p>
        </p:txBody>
      </p:sp>
    </p:spTree>
    <p:extLst>
      <p:ext uri="{BB962C8B-B14F-4D97-AF65-F5344CB8AC3E}">
        <p14:creationId xmlns:p14="http://schemas.microsoft.com/office/powerpoint/2010/main" val="23245056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8831089A-BEC4-1CDB-986F-07534C40943C}"/>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5FA21C72-692C-49FD-9EB4-DDDDDEBD4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75405" y="950977"/>
            <a:ext cx="9041190" cy="4956047"/>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1531569904" descr="一張含有 圖表, 寫生, 圖畫, 工程製圖 的圖片&#10;&#10;AI 產生的內容可能不正確。">
            <a:extLst>
              <a:ext uri="{FF2B5EF4-FFF2-40B4-BE49-F238E27FC236}">
                <a16:creationId xmlns:a16="http://schemas.microsoft.com/office/drawing/2014/main" id="{44DFCCD6-28BD-0A47-510F-3ECA64EA3F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5854" y="1022393"/>
            <a:ext cx="3020291" cy="4813213"/>
          </a:xfrm>
          <a:prstGeom prst="rect">
            <a:avLst/>
          </a:prstGeom>
        </p:spPr>
      </p:pic>
      <p:sp>
        <p:nvSpPr>
          <p:cNvPr id="6" name="Oval 9">
            <a:extLst>
              <a:ext uri="{FF2B5EF4-FFF2-40B4-BE49-F238E27FC236}">
                <a16:creationId xmlns:a16="http://schemas.microsoft.com/office/drawing/2014/main" id="{FBAF941A-6830-47A3-B63C-7C7B66AEA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80" y="624518"/>
            <a:ext cx="2157984" cy="2157984"/>
          </a:xfrm>
          <a:prstGeom prst="ellipse">
            <a:avLst/>
          </a:prstGeom>
          <a:solidFill>
            <a:srgbClr val="40404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85F6F9BE-FBFA-244E-C26F-C7EEE0CC60DF}"/>
              </a:ext>
            </a:extLst>
          </p:cNvPr>
          <p:cNvSpPr>
            <a:spLocks noGrp="1"/>
          </p:cNvSpPr>
          <p:nvPr>
            <p:ph type="title"/>
          </p:nvPr>
        </p:nvSpPr>
        <p:spPr>
          <a:xfrm>
            <a:off x="796972" y="789110"/>
            <a:ext cx="1828800" cy="1828800"/>
          </a:xfrm>
          <a:prstGeom prst="ellipse">
            <a:avLst/>
          </a:prstGeom>
          <a:noFill/>
          <a:ln>
            <a:solidFill>
              <a:srgbClr val="FFFFFF"/>
            </a:solidFill>
          </a:ln>
        </p:spPr>
        <p:txBody>
          <a:bodyPr vert="horz" lIns="182880" tIns="182880" rIns="182880" bIns="182880" rtlCol="0" anchor="ctr">
            <a:normAutofit/>
          </a:bodyPr>
          <a:lstStyle/>
          <a:p>
            <a:r>
              <a:rPr lang="zh-TW" altLang="en-US" sz="2000" b="1">
                <a:solidFill>
                  <a:srgbClr val="FFFFFF"/>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項圈</a:t>
            </a:r>
            <a:br>
              <a:rPr lang="en-US" altLang="zh-TW" sz="2000" b="1">
                <a:solidFill>
                  <a:srgbClr val="FFFFFF"/>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br>
            <a:r>
              <a:rPr lang="zh-TW" altLang="en-US" sz="2000" b="1">
                <a:solidFill>
                  <a:srgbClr val="FFFFFF"/>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流程圖</a:t>
            </a:r>
          </a:p>
        </p:txBody>
      </p:sp>
    </p:spTree>
    <p:extLst>
      <p:ext uri="{BB962C8B-B14F-4D97-AF65-F5344CB8AC3E}">
        <p14:creationId xmlns:p14="http://schemas.microsoft.com/office/powerpoint/2010/main" val="109353822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636323FE-D3AB-5821-CA16-FDA28B5976EE}"/>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FA21C72-692C-49FD-9EB4-DDDDDEBD4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75405" y="950977"/>
            <a:ext cx="9041190" cy="4956047"/>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1844885262" descr="一張含有 圖表, 文字, 工程製圖, 方案 的圖片&#10;&#10;AI 產生的內容可能不正確。">
            <a:extLst>
              <a:ext uri="{FF2B5EF4-FFF2-40B4-BE49-F238E27FC236}">
                <a16:creationId xmlns:a16="http://schemas.microsoft.com/office/drawing/2014/main" id="{F612A7D1-A24D-8522-EC9A-C83E15C68C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0742" y="950976"/>
            <a:ext cx="10598878" cy="5581746"/>
          </a:xfrm>
          <a:prstGeom prst="rect">
            <a:avLst/>
          </a:prstGeom>
        </p:spPr>
      </p:pic>
      <p:sp>
        <p:nvSpPr>
          <p:cNvPr id="13" name="Oval 12">
            <a:extLst>
              <a:ext uri="{FF2B5EF4-FFF2-40B4-BE49-F238E27FC236}">
                <a16:creationId xmlns:a16="http://schemas.microsoft.com/office/drawing/2014/main" id="{FBAF941A-6830-47A3-B63C-7C7B66AEA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80" y="624518"/>
            <a:ext cx="2157984" cy="2157984"/>
          </a:xfrm>
          <a:prstGeom prst="ellipse">
            <a:avLst/>
          </a:prstGeom>
          <a:solidFill>
            <a:srgbClr val="40404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ED5BC5FD-A75F-1076-D423-9FD862FF9838}"/>
              </a:ext>
            </a:extLst>
          </p:cNvPr>
          <p:cNvSpPr>
            <a:spLocks noGrp="1"/>
          </p:cNvSpPr>
          <p:nvPr>
            <p:ph type="title"/>
          </p:nvPr>
        </p:nvSpPr>
        <p:spPr>
          <a:xfrm>
            <a:off x="796972" y="789110"/>
            <a:ext cx="1828800" cy="1828800"/>
          </a:xfrm>
          <a:prstGeom prst="ellipse">
            <a:avLst/>
          </a:prstGeom>
          <a:noFill/>
          <a:ln>
            <a:solidFill>
              <a:srgbClr val="FFFFFF"/>
            </a:solidFill>
          </a:ln>
        </p:spPr>
        <p:txBody>
          <a:bodyPr vert="horz" lIns="182880" tIns="182880" rIns="182880" bIns="182880" rtlCol="0" anchor="ctr">
            <a:normAutofit/>
          </a:bodyPr>
          <a:lstStyle/>
          <a:p>
            <a:r>
              <a:rPr lang="en-US" altLang="zh-TW" sz="2000" b="1">
                <a:solidFill>
                  <a:srgbClr val="FFFFFF"/>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APP</a:t>
            </a:r>
            <a:br>
              <a:rPr lang="en-US" altLang="zh-TW" sz="2000" b="1">
                <a:solidFill>
                  <a:srgbClr val="FFFFFF"/>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br>
            <a:r>
              <a:rPr lang="zh-TW" altLang="en-US" sz="2000" b="1">
                <a:solidFill>
                  <a:srgbClr val="FFFFFF"/>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流程圖</a:t>
            </a:r>
          </a:p>
        </p:txBody>
      </p:sp>
    </p:spTree>
    <p:extLst>
      <p:ext uri="{BB962C8B-B14F-4D97-AF65-F5344CB8AC3E}">
        <p14:creationId xmlns:p14="http://schemas.microsoft.com/office/powerpoint/2010/main" val="306304920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6064558E-3336-650B-03EA-4618FE60C939}"/>
            </a:ext>
          </a:extLst>
        </p:cNvPr>
        <p:cNvGrpSpPr/>
        <p:nvPr/>
      </p:nvGrpSpPr>
      <p:grpSpPr>
        <a:xfrm>
          <a:off x="0" y="0"/>
          <a:ext cx="0" cy="0"/>
          <a:chOff x="0" y="0"/>
          <a:chExt cx="0" cy="0"/>
        </a:xfrm>
      </p:grpSpPr>
      <p:sp>
        <p:nvSpPr>
          <p:cNvPr id="6" name="Rectangle 8">
            <a:extLst>
              <a:ext uri="{FF2B5EF4-FFF2-40B4-BE49-F238E27FC236}">
                <a16:creationId xmlns:a16="http://schemas.microsoft.com/office/drawing/2014/main" id="{5FA21C72-692C-49FD-9EB4-DDDDDEBD4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75405" y="950977"/>
            <a:ext cx="9041190" cy="4956047"/>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圖片 3" descr="一張含有 文字, 圖表, 工程製圖, 方案 的圖片&#10;&#10;AI 產生的內容可能不正確。">
            <a:extLst>
              <a:ext uri="{FF2B5EF4-FFF2-40B4-BE49-F238E27FC236}">
                <a16:creationId xmlns:a16="http://schemas.microsoft.com/office/drawing/2014/main" id="{C67A6151-11A5-5F58-B34E-3649B8257746}"/>
              </a:ext>
            </a:extLst>
          </p:cNvPr>
          <p:cNvPicPr>
            <a:picLocks noChangeAspect="1"/>
          </p:cNvPicPr>
          <p:nvPr/>
        </p:nvPicPr>
        <p:blipFill>
          <a:blip r:embed="rId2"/>
          <a:stretch>
            <a:fillRect/>
          </a:stretch>
        </p:blipFill>
        <p:spPr>
          <a:xfrm>
            <a:off x="2934000" y="1016000"/>
            <a:ext cx="6742151" cy="4802909"/>
          </a:xfrm>
          <a:prstGeom prst="rect">
            <a:avLst/>
          </a:prstGeom>
        </p:spPr>
      </p:pic>
      <p:sp>
        <p:nvSpPr>
          <p:cNvPr id="7" name="Oval 10">
            <a:extLst>
              <a:ext uri="{FF2B5EF4-FFF2-40B4-BE49-F238E27FC236}">
                <a16:creationId xmlns:a16="http://schemas.microsoft.com/office/drawing/2014/main" id="{FBAF941A-6830-47A3-B63C-7C7B66AEA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80" y="624518"/>
            <a:ext cx="2157984" cy="2157984"/>
          </a:xfrm>
          <a:prstGeom prst="ellipse">
            <a:avLst/>
          </a:prstGeom>
          <a:solidFill>
            <a:srgbClr val="40404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D8970D17-42C1-3249-0013-54F99437A94C}"/>
              </a:ext>
            </a:extLst>
          </p:cNvPr>
          <p:cNvSpPr>
            <a:spLocks noGrp="1"/>
          </p:cNvSpPr>
          <p:nvPr>
            <p:ph type="title"/>
          </p:nvPr>
        </p:nvSpPr>
        <p:spPr>
          <a:xfrm>
            <a:off x="796972" y="789110"/>
            <a:ext cx="1828800" cy="1828800"/>
          </a:xfrm>
          <a:prstGeom prst="ellipse">
            <a:avLst/>
          </a:prstGeom>
          <a:noFill/>
          <a:ln>
            <a:solidFill>
              <a:srgbClr val="FFFFFF"/>
            </a:solidFill>
          </a:ln>
        </p:spPr>
        <p:txBody>
          <a:bodyPr vert="horz" lIns="182880" tIns="182880" rIns="182880" bIns="182880" rtlCol="0" anchor="ctr">
            <a:normAutofit/>
          </a:bodyPr>
          <a:lstStyle/>
          <a:p>
            <a:r>
              <a:rPr lang="zh-TW" altLang="en-US" sz="2000" b="1">
                <a:solidFill>
                  <a:srgbClr val="FFFFFF"/>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餵食器流程圖</a:t>
            </a:r>
          </a:p>
        </p:txBody>
      </p:sp>
    </p:spTree>
    <p:extLst>
      <p:ext uri="{BB962C8B-B14F-4D97-AF65-F5344CB8AC3E}">
        <p14:creationId xmlns:p14="http://schemas.microsoft.com/office/powerpoint/2010/main" val="342146412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26A6EE81-D045-E9A3-6275-5AB7C5D788EA}"/>
            </a:ext>
          </a:extLst>
        </p:cNvPr>
        <p:cNvGrpSpPr/>
        <p:nvPr/>
      </p:nvGrpSpPr>
      <p:grpSpPr>
        <a:xfrm>
          <a:off x="0" y="0"/>
          <a:ext cx="0" cy="0"/>
          <a:chOff x="0" y="0"/>
          <a:chExt cx="0" cy="0"/>
        </a:xfrm>
      </p:grpSpPr>
      <p:sp>
        <p:nvSpPr>
          <p:cNvPr id="5" name="Rectangle 7">
            <a:extLst>
              <a:ext uri="{FF2B5EF4-FFF2-40B4-BE49-F238E27FC236}">
                <a16:creationId xmlns:a16="http://schemas.microsoft.com/office/drawing/2014/main" id="{5FA21C72-692C-49FD-9EB4-DDDDDEBD4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75405" y="950977"/>
            <a:ext cx="9041190" cy="4956047"/>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1686337443" descr="一張含有 圖表, 行, 文字, 螢幕擷取畫面 的圖片&#10;&#10;AI 產生的內容可能不正確。">
            <a:extLst>
              <a:ext uri="{FF2B5EF4-FFF2-40B4-BE49-F238E27FC236}">
                <a16:creationId xmlns:a16="http://schemas.microsoft.com/office/drawing/2014/main" id="{DC93EAAB-E486-B4B6-17BB-20422DE7D9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3601" y="1062182"/>
            <a:ext cx="2781422" cy="4756727"/>
          </a:xfrm>
          <a:prstGeom prst="rect">
            <a:avLst/>
          </a:prstGeom>
        </p:spPr>
      </p:pic>
      <p:sp>
        <p:nvSpPr>
          <p:cNvPr id="6" name="Oval 9">
            <a:extLst>
              <a:ext uri="{FF2B5EF4-FFF2-40B4-BE49-F238E27FC236}">
                <a16:creationId xmlns:a16="http://schemas.microsoft.com/office/drawing/2014/main" id="{FBAF941A-6830-47A3-B63C-7C7B66AEA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80" y="624518"/>
            <a:ext cx="2157984" cy="2157984"/>
          </a:xfrm>
          <a:prstGeom prst="ellipse">
            <a:avLst/>
          </a:prstGeom>
          <a:solidFill>
            <a:srgbClr val="40404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06A2186F-8237-0FA4-546C-BF92171E9824}"/>
              </a:ext>
            </a:extLst>
          </p:cNvPr>
          <p:cNvSpPr>
            <a:spLocks noGrp="1"/>
          </p:cNvSpPr>
          <p:nvPr>
            <p:ph type="title"/>
          </p:nvPr>
        </p:nvSpPr>
        <p:spPr>
          <a:xfrm>
            <a:off x="796972" y="789110"/>
            <a:ext cx="1828800" cy="1828800"/>
          </a:xfrm>
          <a:prstGeom prst="ellipse">
            <a:avLst/>
          </a:prstGeom>
          <a:noFill/>
          <a:ln>
            <a:solidFill>
              <a:srgbClr val="FFFFFF"/>
            </a:solidFill>
          </a:ln>
        </p:spPr>
        <p:txBody>
          <a:bodyPr vert="horz" lIns="182880" tIns="182880" rIns="182880" bIns="182880" rtlCol="0" anchor="ctr">
            <a:normAutofit/>
          </a:bodyPr>
          <a:lstStyle/>
          <a:p>
            <a:r>
              <a:rPr lang="zh-TW" altLang="en-US" sz="2000" b="1">
                <a:solidFill>
                  <a:srgbClr val="FFFFFF"/>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使用</a:t>
            </a:r>
            <a:br>
              <a:rPr lang="en-US" altLang="zh-TW" sz="2000" b="1">
                <a:solidFill>
                  <a:srgbClr val="FFFFFF"/>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br>
            <a:r>
              <a:rPr lang="zh-TW" altLang="en-US" sz="2000" b="1">
                <a:solidFill>
                  <a:srgbClr val="FFFFFF"/>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案例圖</a:t>
            </a:r>
          </a:p>
        </p:txBody>
      </p:sp>
    </p:spTree>
    <p:extLst>
      <p:ext uri="{BB962C8B-B14F-4D97-AF65-F5344CB8AC3E}">
        <p14:creationId xmlns:p14="http://schemas.microsoft.com/office/powerpoint/2010/main" val="654915493"/>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5AF9EAA-4FA8-6D4C-28A4-74E9EDB6A2E7}"/>
            </a:ext>
          </a:extLst>
        </p:cNvPr>
        <p:cNvGrpSpPr/>
        <p:nvPr/>
      </p:nvGrpSpPr>
      <p:grpSpPr>
        <a:xfrm>
          <a:off x="0" y="0"/>
          <a:ext cx="0" cy="0"/>
          <a:chOff x="0" y="0"/>
          <a:chExt cx="0" cy="0"/>
        </a:xfrm>
      </p:grpSpPr>
      <p:sp useBgFill="1">
        <p:nvSpPr>
          <p:cNvPr id="12" name="Rectangle 10">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99B7803D-8C0F-14E2-440D-1A90373B3128}"/>
              </a:ext>
            </a:extLst>
          </p:cNvPr>
          <p:cNvSpPr>
            <a:spLocks noGrp="1"/>
          </p:cNvSpPr>
          <p:nvPr>
            <p:ph type="title"/>
          </p:nvPr>
        </p:nvSpPr>
        <p:spPr>
          <a:xfrm>
            <a:off x="510032" y="2354072"/>
            <a:ext cx="3645408" cy="1974088"/>
          </a:xfrm>
          <a:prstGeom prst="ellipse">
            <a:avLst/>
          </a:prstGeom>
        </p:spPr>
        <p:txBody>
          <a:bodyPr vert="horz" lIns="274320" tIns="182880" rIns="274320" bIns="182880" rtlCol="0" anchor="ctr" anchorCtr="1">
            <a:normAutofit/>
          </a:bodyPr>
          <a:lstStyle/>
          <a:p>
            <a:r>
              <a:rPr lang="zh-TW" altLang="en-US" b="1">
                <a:latin typeface="標楷體" panose="03000509000000000000" pitchFamily="65" charset="-120"/>
                <a:ea typeface="標楷體" panose="03000509000000000000" pitchFamily="65" charset="-120"/>
              </a:rPr>
              <a:t>系統架構圖</a:t>
            </a:r>
            <a:endParaRPr lang="en-US" altLang="zh-TW" b="1">
              <a:latin typeface="標楷體" panose="03000509000000000000" pitchFamily="65" charset="-120"/>
              <a:ea typeface="標楷體" panose="03000509000000000000" pitchFamily="65" charset="-120"/>
            </a:endParaRPr>
          </a:p>
        </p:txBody>
      </p:sp>
      <p:pic>
        <p:nvPicPr>
          <p:cNvPr id="3" name="圖片 2" descr="一張含有 文字, 收據, 螢幕擷取畫面, 圖表 的圖片&#10;&#10;AI 產生的內容可能不正確。">
            <a:extLst>
              <a:ext uri="{FF2B5EF4-FFF2-40B4-BE49-F238E27FC236}">
                <a16:creationId xmlns:a16="http://schemas.microsoft.com/office/drawing/2014/main" id="{DF37EA8A-18BC-E5EF-F220-63C02E4CF5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0724" y="265558"/>
            <a:ext cx="4175742" cy="6326883"/>
          </a:xfrm>
          <a:prstGeom prst="rect">
            <a:avLst/>
          </a:prstGeom>
        </p:spPr>
      </p:pic>
    </p:spTree>
    <p:extLst>
      <p:ext uri="{BB962C8B-B14F-4D97-AF65-F5344CB8AC3E}">
        <p14:creationId xmlns:p14="http://schemas.microsoft.com/office/powerpoint/2010/main" val="405484169"/>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7896062-E029-6046-BDD6-FB536859C58D}"/>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2F5934D0-67FB-59B3-9B58-DD1FAD14395B}"/>
              </a:ext>
            </a:extLst>
          </p:cNvPr>
          <p:cNvSpPr>
            <a:spLocks noGrp="1"/>
          </p:cNvSpPr>
          <p:nvPr>
            <p:ph type="title"/>
          </p:nvPr>
        </p:nvSpPr>
        <p:spPr>
          <a:xfrm>
            <a:off x="804671" y="2404871"/>
            <a:ext cx="3176201" cy="1742255"/>
          </a:xfrm>
          <a:prstGeom prst="ellipse">
            <a:avLst/>
          </a:prstGeom>
        </p:spPr>
        <p:txBody>
          <a:bodyPr vert="horz" lIns="274320" tIns="182880" rIns="274320" bIns="182880" rtlCol="0" anchor="ctr" anchorCtr="1">
            <a:normAutofit/>
          </a:bodyPr>
          <a:lstStyle/>
          <a:p>
            <a:r>
              <a:rPr lang="en-US" altLang="zh-TW" b="1">
                <a:latin typeface="Times New Roman" panose="02020603050405020304" pitchFamily="18" charset="0"/>
                <a:ea typeface="標楷體" panose="03000509000000000000" pitchFamily="65" charset="-120"/>
                <a:cs typeface="Times New Roman" panose="02020603050405020304" pitchFamily="18" charset="0"/>
              </a:rPr>
              <a:t>ER-D</a:t>
            </a:r>
            <a:r>
              <a:rPr lang="zh-TW" altLang="en-US" b="1">
                <a:latin typeface="標楷體" panose="03000509000000000000" pitchFamily="65" charset="-120"/>
                <a:ea typeface="標楷體" panose="03000509000000000000" pitchFamily="65" charset="-120"/>
              </a:rPr>
              <a:t>圖</a:t>
            </a:r>
          </a:p>
        </p:txBody>
      </p:sp>
      <p:pic>
        <p:nvPicPr>
          <p:cNvPr id="3" name="內容版面配置區 2" descr="一張含有 文字, 圖表, 圖畫, 寫生 的圖片&#10;&#10;AI 產生的內容可能不正確。">
            <a:extLst>
              <a:ext uri="{FF2B5EF4-FFF2-40B4-BE49-F238E27FC236}">
                <a16:creationId xmlns:a16="http://schemas.microsoft.com/office/drawing/2014/main" id="{97680F92-17DE-551B-9286-35CCEE3A310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30323"/>
          <a:stretch/>
        </p:blipFill>
        <p:spPr bwMode="auto">
          <a:xfrm>
            <a:off x="5294376" y="744071"/>
            <a:ext cx="6257544" cy="5055153"/>
          </a:xfrm>
          <a:prstGeom prst="rect">
            <a:avLst/>
          </a:prstGeom>
          <a:noFill/>
        </p:spPr>
      </p:pic>
    </p:spTree>
    <p:extLst>
      <p:ext uri="{BB962C8B-B14F-4D97-AF65-F5344CB8AC3E}">
        <p14:creationId xmlns:p14="http://schemas.microsoft.com/office/powerpoint/2010/main" val="4034156399"/>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6CECBC-CE24-62C8-1427-6D31017F49DC}"/>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6D24BD00-A145-C12D-9B5C-EC14F8A4A3F6}"/>
              </a:ext>
            </a:extLst>
          </p:cNvPr>
          <p:cNvSpPr>
            <a:spLocks noGrp="1"/>
          </p:cNvSpPr>
          <p:nvPr>
            <p:ph type="title"/>
          </p:nvPr>
        </p:nvSpPr>
        <p:spPr>
          <a:xfrm>
            <a:off x="0" y="501631"/>
            <a:ext cx="12192000" cy="970450"/>
          </a:xfrm>
        </p:spPr>
        <p:txBody>
          <a:bodyPr/>
          <a:lstStyle/>
          <a:p>
            <a:r>
              <a:rPr lang="zh-TW" altLang="en-US" b="1">
                <a:solidFill>
                  <a:schemeClr val="tx1"/>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cs typeface="+mn-cs"/>
              </a:rPr>
              <a:t>甘特圖</a:t>
            </a:r>
          </a:p>
        </p:txBody>
      </p:sp>
      <p:pic>
        <p:nvPicPr>
          <p:cNvPr id="6" name="Picture 2001117739" descr="一張含有 行, 繪圖, 文字, 圖表 的圖片&#10;&#10;AI 產生的內容可能不正確。">
            <a:extLst>
              <a:ext uri="{FF2B5EF4-FFF2-40B4-BE49-F238E27FC236}">
                <a16:creationId xmlns:a16="http://schemas.microsoft.com/office/drawing/2014/main" id="{905DF8E2-0ADD-3713-989C-74063DD6D78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72354" y="1541881"/>
            <a:ext cx="8405270" cy="2218953"/>
          </a:xfrm>
          <a:prstGeom prst="rect">
            <a:avLst/>
          </a:prstGeom>
        </p:spPr>
      </p:pic>
      <p:pic>
        <p:nvPicPr>
          <p:cNvPr id="7" name="Picture 1917815015" descr="一張含有 行, 正方形, 平行, 螢幕擷取畫面 的圖片&#10;&#10;AI 產生的內容可能不正確。">
            <a:extLst>
              <a:ext uri="{FF2B5EF4-FFF2-40B4-BE49-F238E27FC236}">
                <a16:creationId xmlns:a16="http://schemas.microsoft.com/office/drawing/2014/main" id="{EDFC03FF-6235-503F-089B-1630498F6A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5277" y="3760834"/>
            <a:ext cx="7679424" cy="2864909"/>
          </a:xfrm>
          <a:prstGeom prst="rect">
            <a:avLst/>
          </a:prstGeom>
        </p:spPr>
      </p:pic>
    </p:spTree>
    <p:extLst>
      <p:ext uri="{BB962C8B-B14F-4D97-AF65-F5344CB8AC3E}">
        <p14:creationId xmlns:p14="http://schemas.microsoft.com/office/powerpoint/2010/main" val="2350710454"/>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AE68DA-6F29-B779-4120-DF7060B47C93}"/>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F7337B10-BD9D-1EB0-B7FE-305418477BBE}"/>
              </a:ext>
            </a:extLst>
          </p:cNvPr>
          <p:cNvSpPr>
            <a:spLocks noGrp="1"/>
          </p:cNvSpPr>
          <p:nvPr>
            <p:ph type="ctrTitle"/>
          </p:nvPr>
        </p:nvSpPr>
        <p:spPr>
          <a:xfrm>
            <a:off x="1600200" y="2606040"/>
            <a:ext cx="8991600" cy="1645920"/>
          </a:xfrm>
        </p:spPr>
        <p:txBody>
          <a:bodyPr/>
          <a:lstStyle/>
          <a:p>
            <a:r>
              <a:rPr lang="zh-TW" altLang="en-US" b="1">
                <a:latin typeface="標楷體" panose="03000509000000000000" pitchFamily="65" charset="-120"/>
                <a:ea typeface="標楷體" panose="03000509000000000000" pitchFamily="65" charset="-120"/>
              </a:rPr>
              <a:t>系統開發工具與使用環境</a:t>
            </a:r>
          </a:p>
        </p:txBody>
      </p:sp>
    </p:spTree>
    <p:extLst>
      <p:ext uri="{BB962C8B-B14F-4D97-AF65-F5344CB8AC3E}">
        <p14:creationId xmlns:p14="http://schemas.microsoft.com/office/powerpoint/2010/main" val="116836867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D42E87-2C4D-DB7F-5339-BC6B54E7CC47}"/>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9CD0E910-CC63-F252-729B-2634B2B33FA5}"/>
              </a:ext>
            </a:extLst>
          </p:cNvPr>
          <p:cNvSpPr>
            <a:spLocks noGrp="1"/>
          </p:cNvSpPr>
          <p:nvPr>
            <p:ph type="ctrTitle"/>
          </p:nvPr>
        </p:nvSpPr>
        <p:spPr>
          <a:xfrm>
            <a:off x="1375983" y="2514599"/>
            <a:ext cx="9440034" cy="1828801"/>
          </a:xfrm>
        </p:spPr>
        <p:txBody>
          <a:bodyPr/>
          <a:lstStyle/>
          <a:p>
            <a:r>
              <a:rPr lang="zh-TW" altLang="en-US" b="1">
                <a:latin typeface="標楷體" panose="03000509000000000000" pitchFamily="65" charset="-120"/>
                <a:ea typeface="標楷體" panose="03000509000000000000" pitchFamily="65" charset="-120"/>
              </a:rPr>
              <a:t>緒論</a:t>
            </a:r>
          </a:p>
        </p:txBody>
      </p:sp>
    </p:spTree>
    <p:extLst>
      <p:ext uri="{BB962C8B-B14F-4D97-AF65-F5344CB8AC3E}">
        <p14:creationId xmlns:p14="http://schemas.microsoft.com/office/powerpoint/2010/main" val="1649898405"/>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B7C71C-23B0-7F9E-1410-13006A122F16}"/>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02FCDDB1-A79A-BC7C-6555-2BEF9979BAB8}"/>
              </a:ext>
            </a:extLst>
          </p:cNvPr>
          <p:cNvSpPr>
            <a:spLocks noGrp="1"/>
          </p:cNvSpPr>
          <p:nvPr>
            <p:ph type="title"/>
          </p:nvPr>
        </p:nvSpPr>
        <p:spPr>
          <a:xfrm>
            <a:off x="838200" y="394062"/>
            <a:ext cx="10515600" cy="1325563"/>
          </a:xfrm>
        </p:spPr>
        <p:txBody>
          <a:bodyPr>
            <a:normAutofit/>
          </a:bodyPr>
          <a:lstStyle/>
          <a:p>
            <a:r>
              <a:rPr lang="zh-TW" altLang="en-US" b="1">
                <a:latin typeface="標楷體" panose="03000509000000000000" pitchFamily="65" charset="-120"/>
                <a:ea typeface="標楷體" panose="03000509000000000000" pitchFamily="65" charset="-120"/>
              </a:rPr>
              <a:t>寵物餵食器</a:t>
            </a:r>
          </a:p>
        </p:txBody>
      </p:sp>
      <p:sp>
        <p:nvSpPr>
          <p:cNvPr id="7" name="文字方塊 6">
            <a:extLst>
              <a:ext uri="{FF2B5EF4-FFF2-40B4-BE49-F238E27FC236}">
                <a16:creationId xmlns:a16="http://schemas.microsoft.com/office/drawing/2014/main" id="{0EFC0A73-8B50-D0D6-1AB2-A557EA57F543}"/>
              </a:ext>
            </a:extLst>
          </p:cNvPr>
          <p:cNvSpPr txBox="1"/>
          <p:nvPr/>
        </p:nvSpPr>
        <p:spPr>
          <a:xfrm>
            <a:off x="714756" y="1929107"/>
            <a:ext cx="10762488" cy="4534831"/>
          </a:xfrm>
          <a:prstGeom prst="rect">
            <a:avLst/>
          </a:prstGeom>
          <a:noFill/>
        </p:spPr>
        <p:txBody>
          <a:bodyPr wrap="square" rtlCol="0">
            <a:spAutoFit/>
          </a:bodyPr>
          <a:lstStyle/>
          <a:p>
            <a:pPr marL="36830" indent="0">
              <a:lnSpc>
                <a:spcPct val="130000"/>
              </a:lnSpc>
              <a:buNone/>
            </a:pPr>
            <a:r>
              <a:rPr lang="zh-TW" altLang="en-US" sz="2200" b="1">
                <a:latin typeface="Times New Roman" panose="02020603050405020304" pitchFamily="18" charset="0"/>
                <a:ea typeface="標楷體" panose="03000509000000000000" pitchFamily="65" charset="-120"/>
                <a:cs typeface="+mn-lt"/>
              </a:rPr>
              <a:t>主機板</a:t>
            </a:r>
            <a:r>
              <a:rPr lang="en-US" altLang="zh-TW" sz="2200" b="1">
                <a:latin typeface="Times New Roman" panose="02020603050405020304" pitchFamily="18" charset="0"/>
                <a:ea typeface="標楷體" panose="03000509000000000000" pitchFamily="65" charset="-120"/>
                <a:cs typeface="+mn-lt"/>
              </a:rPr>
              <a:t>: Raspberry Pi(</a:t>
            </a:r>
            <a:r>
              <a:rPr lang="zh-TW" altLang="en-US" sz="2200" b="1">
                <a:latin typeface="Times New Roman" panose="02020603050405020304" pitchFamily="18" charset="0"/>
                <a:ea typeface="標楷體" panose="03000509000000000000" pitchFamily="65" charset="-120"/>
                <a:cs typeface="+mn-lt"/>
              </a:rPr>
              <a:t>樹梅派</a:t>
            </a:r>
            <a:r>
              <a:rPr lang="en-US" altLang="zh-TW" sz="2200" b="1">
                <a:latin typeface="Times New Roman" panose="02020603050405020304" pitchFamily="18" charset="0"/>
                <a:ea typeface="標楷體" panose="03000509000000000000" pitchFamily="65" charset="-120"/>
                <a:cs typeface="+mn-lt"/>
              </a:rPr>
              <a:t>)</a:t>
            </a:r>
          </a:p>
          <a:p>
            <a:pPr marL="836930" lvl="2" indent="-342900">
              <a:lnSpc>
                <a:spcPct val="130000"/>
              </a:lnSpc>
              <a:buFont typeface="Arial" panose="020B0604020202020204" pitchFamily="34" charset="0"/>
              <a:buChar char="•"/>
            </a:pPr>
            <a:r>
              <a:rPr lang="zh-TW" altLang="en-US" sz="2000">
                <a:latin typeface="Times New Roman" panose="02020603050405020304" pitchFamily="18" charset="0"/>
                <a:ea typeface="標楷體" panose="03000509000000000000" pitchFamily="65" charset="-120"/>
              </a:rPr>
              <a:t>單板電腦，基於 </a:t>
            </a:r>
            <a:r>
              <a:rPr lang="en-US" altLang="zh-TW" sz="2000">
                <a:latin typeface="Times New Roman" panose="02020603050405020304" pitchFamily="18" charset="0"/>
                <a:ea typeface="標楷體" panose="03000509000000000000" pitchFamily="65" charset="-120"/>
              </a:rPr>
              <a:t>ARM </a:t>
            </a:r>
            <a:r>
              <a:rPr lang="zh-TW" altLang="en-US" sz="2000">
                <a:latin typeface="Times New Roman" panose="02020603050405020304" pitchFamily="18" charset="0"/>
                <a:ea typeface="標楷體" panose="03000509000000000000" pitchFamily="65" charset="-120"/>
              </a:rPr>
              <a:t>架構</a:t>
            </a:r>
            <a:endParaRPr lang="en-US" altLang="zh-TW" sz="2000">
              <a:latin typeface="Times New Roman" panose="02020603050405020304" pitchFamily="18" charset="0"/>
              <a:ea typeface="標楷體" panose="03000509000000000000" pitchFamily="65" charset="-120"/>
            </a:endParaRPr>
          </a:p>
          <a:p>
            <a:pPr marL="836930" lvl="2" indent="-342900">
              <a:lnSpc>
                <a:spcPct val="130000"/>
              </a:lnSpc>
              <a:buFont typeface="Arial" panose="020B0604020202020204" pitchFamily="34" charset="0"/>
              <a:buChar char="•"/>
            </a:pPr>
            <a:r>
              <a:rPr lang="zh-TW" altLang="en-US" sz="2000">
                <a:latin typeface="Times New Roman" panose="02020603050405020304" pitchFamily="18" charset="0"/>
                <a:ea typeface="標楷體" panose="03000509000000000000" pitchFamily="65" charset="-120"/>
              </a:rPr>
              <a:t>具備 </a:t>
            </a:r>
            <a:r>
              <a:rPr lang="en-US" altLang="zh-TW" sz="2000">
                <a:latin typeface="Times New Roman" panose="02020603050405020304" pitchFamily="18" charset="0"/>
                <a:ea typeface="標楷體" panose="03000509000000000000" pitchFamily="65" charset="-120"/>
                <a:cs typeface="Times New Roman" panose="02020603050405020304" pitchFamily="18" charset="0"/>
              </a:rPr>
              <a:t>GPIO</a:t>
            </a:r>
            <a:r>
              <a:rPr lang="zh-TW" altLang="en-US" sz="200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a:latin typeface="Times New Roman" panose="02020603050405020304" pitchFamily="18" charset="0"/>
                <a:ea typeface="標楷體" panose="03000509000000000000" pitchFamily="65" charset="-120"/>
                <a:cs typeface="Times New Roman" panose="02020603050405020304" pitchFamily="18" charset="0"/>
              </a:rPr>
              <a:t>USB</a:t>
            </a:r>
            <a:r>
              <a:rPr lang="zh-TW" altLang="en-US" sz="200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a:latin typeface="Times New Roman" panose="02020603050405020304" pitchFamily="18" charset="0"/>
                <a:ea typeface="標楷體" panose="03000509000000000000" pitchFamily="65" charset="-120"/>
                <a:cs typeface="Times New Roman" panose="02020603050405020304" pitchFamily="18" charset="0"/>
              </a:rPr>
              <a:t>Wi-Fi</a:t>
            </a:r>
            <a:r>
              <a:rPr lang="zh-TW" altLang="en-US" sz="2000">
                <a:latin typeface="Times New Roman" panose="02020603050405020304" pitchFamily="18" charset="0"/>
                <a:ea typeface="標楷體" panose="03000509000000000000" pitchFamily="65" charset="-120"/>
              </a:rPr>
              <a:t>、藍牙、乙太網路等多種接口</a:t>
            </a:r>
            <a:endParaRPr lang="en-US" altLang="zh-TW" sz="2000">
              <a:latin typeface="Times New Roman" panose="02020603050405020304" pitchFamily="18" charset="0"/>
              <a:ea typeface="標楷體" panose="03000509000000000000" pitchFamily="65" charset="-120"/>
            </a:endParaRPr>
          </a:p>
          <a:p>
            <a:pPr marL="836930" lvl="2" indent="-342900">
              <a:lnSpc>
                <a:spcPct val="130000"/>
              </a:lnSpc>
              <a:buFont typeface="Arial" panose="020B0604020202020204" pitchFamily="34" charset="0"/>
              <a:buChar char="•"/>
            </a:pPr>
            <a:r>
              <a:rPr lang="zh-TW" altLang="en-US" sz="2000">
                <a:latin typeface="Times New Roman" panose="02020603050405020304" pitchFamily="18" charset="0"/>
                <a:ea typeface="標楷體" panose="03000509000000000000" pitchFamily="65" charset="-120"/>
              </a:rPr>
              <a:t>支援 </a:t>
            </a:r>
            <a:r>
              <a:rPr lang="en-US" altLang="zh-TW" sz="2000">
                <a:latin typeface="Times New Roman" panose="02020603050405020304" pitchFamily="18" charset="0"/>
                <a:ea typeface="標楷體" panose="03000509000000000000" pitchFamily="65" charset="-120"/>
              </a:rPr>
              <a:t>Linux </a:t>
            </a:r>
            <a:r>
              <a:rPr lang="zh-TW" altLang="en-US" sz="2000">
                <a:latin typeface="Times New Roman" panose="02020603050405020304" pitchFamily="18" charset="0"/>
                <a:ea typeface="標楷體" panose="03000509000000000000" pitchFamily="65" charset="-120"/>
              </a:rPr>
              <a:t>系統與 </a:t>
            </a:r>
            <a:r>
              <a:rPr lang="en-US" altLang="zh-TW" sz="2000">
                <a:latin typeface="Times New Roman" panose="02020603050405020304" pitchFamily="18" charset="0"/>
                <a:ea typeface="標楷體" panose="03000509000000000000" pitchFamily="65" charset="-120"/>
              </a:rPr>
              <a:t>Python </a:t>
            </a:r>
            <a:r>
              <a:rPr lang="zh-TW" altLang="en-US" sz="2000">
                <a:latin typeface="Times New Roman" panose="02020603050405020304" pitchFamily="18" charset="0"/>
                <a:ea typeface="標楷體" panose="03000509000000000000" pitchFamily="65" charset="-120"/>
              </a:rPr>
              <a:t>程式語言</a:t>
            </a:r>
            <a:endParaRPr lang="en-US" altLang="zh-TW" sz="2000">
              <a:latin typeface="Times New Roman" panose="02020603050405020304" pitchFamily="18" charset="0"/>
              <a:ea typeface="標楷體" panose="03000509000000000000" pitchFamily="65" charset="-120"/>
            </a:endParaRPr>
          </a:p>
          <a:p>
            <a:pPr marL="836930" lvl="2" indent="-342900">
              <a:lnSpc>
                <a:spcPct val="130000"/>
              </a:lnSpc>
              <a:buFont typeface="Arial" panose="020B0604020202020204" pitchFamily="34" charset="0"/>
              <a:buChar char="•"/>
            </a:pPr>
            <a:r>
              <a:rPr lang="zh-TW" altLang="en-US" sz="2000">
                <a:latin typeface="Times New Roman" panose="02020603050405020304" pitchFamily="18" charset="0"/>
                <a:ea typeface="標楷體" panose="03000509000000000000" pitchFamily="65" charset="-120"/>
              </a:rPr>
              <a:t>可控制感測器、伺服馬達，並作為後端伺服器平台</a:t>
            </a:r>
            <a:endParaRPr lang="en-US" altLang="zh-TW" sz="2000">
              <a:ln>
                <a:solidFill>
                  <a:prstClr val="black">
                    <a:lumMod val="75000"/>
                    <a:lumOff val="25000"/>
                    <a:alpha val="10000"/>
                  </a:prstClr>
                </a:solidFill>
              </a:ln>
              <a:effectLst>
                <a:outerShdw blurRad="9525" dist="25400" dir="14640000" algn="tl" rotWithShape="0">
                  <a:prstClr val="black">
                    <a:alpha val="30000"/>
                  </a:prstClr>
                </a:outerShdw>
              </a:effectLst>
              <a:latin typeface="Times New Roman" panose="02020603050405020304" pitchFamily="18" charset="0"/>
              <a:ea typeface="標楷體" panose="03000509000000000000" pitchFamily="65" charset="-120"/>
              <a:cs typeface="+mn-lt"/>
            </a:endParaRPr>
          </a:p>
          <a:p>
            <a:pPr marL="36830" indent="0">
              <a:lnSpc>
                <a:spcPct val="130000"/>
              </a:lnSpc>
              <a:buNone/>
            </a:pPr>
            <a:r>
              <a:rPr lang="zh-TW" altLang="en-US" sz="2200" b="1">
                <a:latin typeface="Times New Roman" panose="02020603050405020304" pitchFamily="18" charset="0"/>
                <a:ea typeface="標楷體" panose="03000509000000000000" pitchFamily="65" charset="-120"/>
              </a:rPr>
              <a:t>秤重模組</a:t>
            </a:r>
            <a:r>
              <a:rPr lang="en-US" altLang="zh-TW" sz="2200" b="1">
                <a:latin typeface="Times New Roman" panose="02020603050405020304" pitchFamily="18" charset="0"/>
                <a:ea typeface="標楷體" panose="03000509000000000000" pitchFamily="65" charset="-120"/>
              </a:rPr>
              <a:t>:</a:t>
            </a:r>
            <a:r>
              <a:rPr lang="zh-TW" altLang="en-US" sz="2200" b="1">
                <a:latin typeface="Times New Roman" panose="02020603050405020304" pitchFamily="18" charset="0"/>
                <a:ea typeface="標楷體" panose="03000509000000000000" pitchFamily="65" charset="-120"/>
              </a:rPr>
              <a:t> </a:t>
            </a:r>
            <a:r>
              <a:rPr lang="en-US" altLang="zh-TW" sz="2200" b="1">
                <a:latin typeface="Times New Roman" panose="02020603050405020304" pitchFamily="18" charset="0"/>
                <a:ea typeface="標楷體" panose="03000509000000000000" pitchFamily="65" charset="-120"/>
              </a:rPr>
              <a:t>HX711</a:t>
            </a:r>
          </a:p>
          <a:p>
            <a:pPr marL="836930" lvl="1" indent="-342900">
              <a:lnSpc>
                <a:spcPct val="130000"/>
              </a:lnSpc>
              <a:buFont typeface="Arial" panose="020B0604020202020204" pitchFamily="34" charset="0"/>
              <a:buChar char="•"/>
            </a:pPr>
            <a:r>
              <a:rPr lang="en-US" altLang="zh-TW" sz="2000">
                <a:latin typeface="Times New Roman" panose="02020603050405020304" pitchFamily="18" charset="0"/>
                <a:ea typeface="標楷體" panose="03000509000000000000" pitchFamily="65" charset="-120"/>
              </a:rPr>
              <a:t>24-bit</a:t>
            </a:r>
            <a:r>
              <a:rPr lang="zh-TW" altLang="en-US" sz="2000">
                <a:latin typeface="Times New Roman" panose="02020603050405020304" pitchFamily="18" charset="0"/>
                <a:ea typeface="標楷體" panose="03000509000000000000" pitchFamily="65" charset="-120"/>
              </a:rPr>
              <a:t>高解析度 </a:t>
            </a:r>
            <a:r>
              <a:rPr lang="en-US" altLang="zh-TW" sz="2000">
                <a:latin typeface="Times New Roman" panose="02020603050405020304" pitchFamily="18" charset="0"/>
                <a:ea typeface="標楷體" panose="03000509000000000000" pitchFamily="65" charset="-120"/>
              </a:rPr>
              <a:t>ADC</a:t>
            </a:r>
            <a:r>
              <a:rPr lang="zh-TW" altLang="en-US" sz="2000">
                <a:latin typeface="Times New Roman" panose="02020603050405020304" pitchFamily="18" charset="0"/>
                <a:ea typeface="標楷體" panose="03000509000000000000" pitchFamily="65" charset="-120"/>
              </a:rPr>
              <a:t>，專為 </a:t>
            </a:r>
            <a:r>
              <a:rPr lang="en-US" altLang="zh-TW" sz="2000">
                <a:latin typeface="Times New Roman" panose="02020603050405020304" pitchFamily="18" charset="0"/>
                <a:ea typeface="標楷體" panose="03000509000000000000" pitchFamily="65" charset="-120"/>
              </a:rPr>
              <a:t>Load-Cell</a:t>
            </a:r>
            <a:r>
              <a:rPr lang="zh-TW" altLang="en-US" sz="2000">
                <a:latin typeface="Times New Roman" panose="02020603050405020304" pitchFamily="18" charset="0"/>
                <a:ea typeface="標楷體" panose="03000509000000000000" pitchFamily="65" charset="-120"/>
              </a:rPr>
              <a:t> 壓力感測設計</a:t>
            </a:r>
            <a:endParaRPr lang="en-US" altLang="zh-TW" sz="2000">
              <a:latin typeface="Times New Roman" panose="02020603050405020304" pitchFamily="18" charset="0"/>
              <a:ea typeface="標楷體" panose="03000509000000000000" pitchFamily="65" charset="-120"/>
            </a:endParaRPr>
          </a:p>
          <a:p>
            <a:pPr marL="836930" lvl="1" indent="-342900">
              <a:lnSpc>
                <a:spcPct val="130000"/>
              </a:lnSpc>
              <a:buFont typeface="Arial" panose="020B0604020202020204" pitchFamily="34" charset="0"/>
              <a:buChar char="•"/>
            </a:pPr>
            <a:r>
              <a:rPr lang="zh-TW" altLang="en-US" sz="2000">
                <a:latin typeface="Times New Roman" panose="02020603050405020304" pitchFamily="18" charset="0"/>
                <a:ea typeface="標楷體" panose="03000509000000000000" pitchFamily="65" charset="-120"/>
              </a:rPr>
              <a:t>透過 </a:t>
            </a:r>
            <a:r>
              <a:rPr lang="en-US" altLang="zh-TW" sz="2000">
                <a:latin typeface="Times New Roman" panose="02020603050405020304" pitchFamily="18" charset="0"/>
                <a:ea typeface="標楷體" panose="03000509000000000000" pitchFamily="65" charset="-120"/>
              </a:rPr>
              <a:t>DT </a:t>
            </a:r>
            <a:r>
              <a:rPr lang="zh-TW" altLang="en-US" sz="2000">
                <a:latin typeface="Times New Roman" panose="02020603050405020304" pitchFamily="18" charset="0"/>
                <a:ea typeface="標楷體" panose="03000509000000000000" pitchFamily="65" charset="-120"/>
              </a:rPr>
              <a:t>與 </a:t>
            </a:r>
            <a:r>
              <a:rPr lang="en-US" altLang="zh-TW" sz="2000">
                <a:latin typeface="Times New Roman" panose="02020603050405020304" pitchFamily="18" charset="0"/>
                <a:ea typeface="標楷體" panose="03000509000000000000" pitchFamily="65" charset="-120"/>
              </a:rPr>
              <a:t>SCK </a:t>
            </a:r>
            <a:r>
              <a:rPr lang="zh-TW" altLang="en-US" sz="2000">
                <a:latin typeface="Times New Roman" panose="02020603050405020304" pitchFamily="18" charset="0"/>
                <a:ea typeface="標楷體" panose="03000509000000000000" pitchFamily="65" charset="-120"/>
              </a:rPr>
              <a:t>雙線至與主控版連接</a:t>
            </a:r>
            <a:endParaRPr lang="en-US" altLang="zh-TW" sz="2000">
              <a:latin typeface="Times New Roman" panose="02020603050405020304" pitchFamily="18" charset="0"/>
              <a:ea typeface="標楷體" panose="03000509000000000000" pitchFamily="65" charset="-120"/>
            </a:endParaRPr>
          </a:p>
          <a:p>
            <a:pPr marL="836930" lvl="1" indent="-342900">
              <a:lnSpc>
                <a:spcPct val="130000"/>
              </a:lnSpc>
              <a:buFont typeface="Arial" panose="020B0604020202020204" pitchFamily="34" charset="0"/>
              <a:buChar char="•"/>
            </a:pPr>
            <a:r>
              <a:rPr lang="zh-TW" altLang="en-US" sz="2000">
                <a:latin typeface="Times New Roman" panose="02020603050405020304" pitchFamily="18" charset="0"/>
                <a:ea typeface="標楷體" panose="03000509000000000000" pitchFamily="65" charset="-120"/>
              </a:rPr>
              <a:t>讀取微小壓力電壓訊號來轉換出重量資料</a:t>
            </a:r>
            <a:endParaRPr lang="en-US" altLang="zh-TW" sz="2000">
              <a:latin typeface="Times New Roman" panose="02020603050405020304" pitchFamily="18" charset="0"/>
              <a:ea typeface="標楷體" panose="03000509000000000000" pitchFamily="65" charset="-120"/>
            </a:endParaRPr>
          </a:p>
          <a:p>
            <a:pPr marL="836930" lvl="1" indent="-342900">
              <a:lnSpc>
                <a:spcPct val="130000"/>
              </a:lnSpc>
              <a:buFont typeface="Arial" panose="020B0604020202020204" pitchFamily="34" charset="0"/>
              <a:buChar char="•"/>
            </a:pPr>
            <a:r>
              <a:rPr lang="zh-TW" altLang="en-US" sz="2000">
                <a:latin typeface="Times New Roman" panose="02020603050405020304" pitchFamily="18" charset="0"/>
                <a:ea typeface="標楷體" panose="03000509000000000000" pitchFamily="65" charset="-120"/>
              </a:rPr>
              <a:t>常用於電子秤，感測整合等任務</a:t>
            </a:r>
            <a:endParaRPr lang="en-US" altLang="zh-TW" sz="2000">
              <a:latin typeface="Times New Roman" panose="02020603050405020304" pitchFamily="18" charset="0"/>
              <a:ea typeface="標楷體" panose="03000509000000000000" pitchFamily="65" charset="-120"/>
            </a:endParaRPr>
          </a:p>
          <a:p>
            <a:pPr marL="36830" indent="0">
              <a:lnSpc>
                <a:spcPct val="130000"/>
              </a:lnSpc>
              <a:buNone/>
            </a:pPr>
            <a:endParaRPr lang="zh-TW" altLang="en-US" sz="200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074638629"/>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16C639-BFCF-3514-00BA-3DCAD62BC61D}"/>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86B49C09-EEC1-6B35-24CE-2A7E5D8B7249}"/>
              </a:ext>
            </a:extLst>
          </p:cNvPr>
          <p:cNvSpPr>
            <a:spLocks noGrp="1"/>
          </p:cNvSpPr>
          <p:nvPr>
            <p:ph type="title"/>
          </p:nvPr>
        </p:nvSpPr>
        <p:spPr>
          <a:xfrm>
            <a:off x="838200" y="394062"/>
            <a:ext cx="10515600" cy="1325563"/>
          </a:xfrm>
        </p:spPr>
        <p:txBody>
          <a:bodyPr>
            <a:normAutofit/>
          </a:bodyPr>
          <a:lstStyle/>
          <a:p>
            <a:r>
              <a:rPr lang="zh-TW" altLang="en-US" b="1">
                <a:latin typeface="標楷體" panose="03000509000000000000" pitchFamily="65" charset="-120"/>
                <a:ea typeface="標楷體" panose="03000509000000000000" pitchFamily="65" charset="-120"/>
              </a:rPr>
              <a:t>寵物餵食器</a:t>
            </a:r>
          </a:p>
        </p:txBody>
      </p:sp>
      <p:sp>
        <p:nvSpPr>
          <p:cNvPr id="7" name="文字方塊 6">
            <a:extLst>
              <a:ext uri="{FF2B5EF4-FFF2-40B4-BE49-F238E27FC236}">
                <a16:creationId xmlns:a16="http://schemas.microsoft.com/office/drawing/2014/main" id="{9B9FE133-1926-6BB1-6989-62797B721373}"/>
              </a:ext>
            </a:extLst>
          </p:cNvPr>
          <p:cNvSpPr txBox="1"/>
          <p:nvPr/>
        </p:nvSpPr>
        <p:spPr>
          <a:xfrm>
            <a:off x="714756" y="1957017"/>
            <a:ext cx="10762488" cy="4134722"/>
          </a:xfrm>
          <a:prstGeom prst="rect">
            <a:avLst/>
          </a:prstGeom>
          <a:noFill/>
        </p:spPr>
        <p:txBody>
          <a:bodyPr wrap="square" rtlCol="0">
            <a:spAutoFit/>
          </a:bodyPr>
          <a:lstStyle/>
          <a:p>
            <a:pPr marL="36830" indent="0">
              <a:lnSpc>
                <a:spcPct val="130000"/>
              </a:lnSpc>
              <a:buNone/>
            </a:pPr>
            <a:r>
              <a:rPr lang="zh-TW" altLang="en-US" sz="2200" b="1">
                <a:latin typeface="Times New Roman" panose="02020603050405020304" pitchFamily="18" charset="0"/>
                <a:ea typeface="標楷體" panose="03000509000000000000" pitchFamily="65" charset="-120"/>
                <a:cs typeface="+mn-lt"/>
              </a:rPr>
              <a:t>距離感測模組</a:t>
            </a:r>
            <a:r>
              <a:rPr lang="en-US" altLang="zh-TW" sz="2200" b="1">
                <a:latin typeface="Times New Roman" panose="02020603050405020304" pitchFamily="18" charset="0"/>
                <a:ea typeface="標楷體" panose="03000509000000000000" pitchFamily="65" charset="-120"/>
                <a:cs typeface="+mn-lt"/>
              </a:rPr>
              <a:t>: VL53L1X / VL53L0X</a:t>
            </a:r>
            <a:endParaRPr lang="en-US" altLang="zh-TW" sz="2200" b="1">
              <a:latin typeface="標楷體" panose="03000509000000000000" pitchFamily="65" charset="-120"/>
              <a:ea typeface="標楷體" panose="03000509000000000000" pitchFamily="65" charset="-120"/>
              <a:cs typeface="+mn-lt"/>
            </a:endParaRPr>
          </a:p>
          <a:p>
            <a:pPr marL="836930" lvl="1" indent="-342900">
              <a:lnSpc>
                <a:spcPct val="130000"/>
              </a:lnSpc>
              <a:buFont typeface="Arial" panose="020B0604020202020204" pitchFamily="34" charset="0"/>
              <a:buChar char="•"/>
            </a:pPr>
            <a:r>
              <a:rPr lang="zh-TW" altLang="en-US" sz="2000">
                <a:latin typeface="標楷體" panose="03000509000000000000" pitchFamily="65" charset="-120"/>
                <a:ea typeface="標楷體" panose="03000509000000000000" pitchFamily="65" charset="-120"/>
                <a:cs typeface="+mn-lt"/>
              </a:rPr>
              <a:t>使用雷射測距技術 </a:t>
            </a:r>
            <a:r>
              <a:rPr lang="en-US" altLang="zh-TW" sz="2000" err="1">
                <a:latin typeface="Times New Roman" panose="02020603050405020304" pitchFamily="18" charset="0"/>
                <a:ea typeface="標楷體" panose="03000509000000000000" pitchFamily="65" charset="-120"/>
                <a:cs typeface="Times New Roman" panose="02020603050405020304" pitchFamily="18" charset="0"/>
              </a:rPr>
              <a:t>ToF</a:t>
            </a:r>
            <a:r>
              <a:rPr lang="en-US" altLang="zh-TW" sz="2000">
                <a:latin typeface="Times New Roman" panose="02020603050405020304" pitchFamily="18" charset="0"/>
                <a:ea typeface="標楷體" panose="03000509000000000000" pitchFamily="65" charset="-120"/>
                <a:cs typeface="Times New Roman" panose="02020603050405020304" pitchFamily="18" charset="0"/>
              </a:rPr>
              <a:t> (Time-of-Flight) </a:t>
            </a:r>
            <a:r>
              <a:rPr lang="zh-TW" altLang="en-US" sz="2000">
                <a:latin typeface="標楷體" panose="03000509000000000000" pitchFamily="65" charset="-120"/>
                <a:ea typeface="標楷體" panose="03000509000000000000" pitchFamily="65" charset="-120"/>
                <a:cs typeface="+mn-lt"/>
              </a:rPr>
              <a:t>做為感測原理</a:t>
            </a:r>
            <a:endParaRPr lang="en-US" altLang="zh-TW" sz="2000">
              <a:latin typeface="標楷體" panose="03000509000000000000" pitchFamily="65" charset="-120"/>
              <a:ea typeface="標楷體" panose="03000509000000000000" pitchFamily="65" charset="-120"/>
              <a:cs typeface="+mn-lt"/>
            </a:endParaRPr>
          </a:p>
          <a:p>
            <a:pPr marL="836930" lvl="1" indent="-342900">
              <a:lnSpc>
                <a:spcPct val="130000"/>
              </a:lnSpc>
              <a:buFont typeface="Arial" panose="020B0604020202020204" pitchFamily="34" charset="0"/>
              <a:buChar char="•"/>
            </a:pPr>
            <a:r>
              <a:rPr lang="zh-TW" altLang="en-US" sz="2000">
                <a:latin typeface="標楷體" panose="03000509000000000000" pitchFamily="65" charset="-120"/>
                <a:ea typeface="標楷體" panose="03000509000000000000" pitchFamily="65" charset="-120"/>
                <a:cs typeface="+mn-lt"/>
              </a:rPr>
              <a:t>透過</a:t>
            </a:r>
            <a:r>
              <a:rPr lang="en-US" altLang="zh-TW" sz="2000">
                <a:latin typeface="Times New Roman" panose="02020603050405020304" pitchFamily="18" charset="0"/>
                <a:ea typeface="標楷體" panose="03000509000000000000" pitchFamily="65" charset="-120"/>
                <a:cs typeface="Times New Roman" panose="02020603050405020304" pitchFamily="18" charset="0"/>
              </a:rPr>
              <a:t>I2C</a:t>
            </a:r>
            <a:r>
              <a:rPr lang="zh-TW" altLang="en-US" sz="200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a:latin typeface="Times New Roman" panose="02020603050405020304" pitchFamily="18" charset="0"/>
                <a:ea typeface="標楷體" panose="03000509000000000000" pitchFamily="65" charset="-120"/>
                <a:cs typeface="Times New Roman" panose="02020603050405020304" pitchFamily="18" charset="0"/>
              </a:rPr>
              <a:t>(I</a:t>
            </a:r>
            <a:r>
              <a:rPr lang="zh-TW" altLang="en-US" sz="200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a:latin typeface="Times New Roman" panose="02020603050405020304" pitchFamily="18" charset="0"/>
                <a:ea typeface="標楷體" panose="03000509000000000000" pitchFamily="65" charset="-120"/>
                <a:cs typeface="Times New Roman" panose="02020603050405020304" pitchFamily="18" charset="0"/>
              </a:rPr>
              <a:t>–Square-C)</a:t>
            </a:r>
            <a:r>
              <a:rPr lang="zh-TW" altLang="en-US" sz="2000">
                <a:latin typeface="標楷體" panose="03000509000000000000" pitchFamily="65" charset="-120"/>
                <a:ea typeface="標楷體" panose="03000509000000000000" pitchFamily="65" charset="-120"/>
                <a:cs typeface="+mn-lt"/>
              </a:rPr>
              <a:t>控制協定，回傳毫米級距數據</a:t>
            </a:r>
            <a:endParaRPr lang="en-US" altLang="zh-TW" sz="2000">
              <a:latin typeface="標楷體" panose="03000509000000000000" pitchFamily="65" charset="-120"/>
              <a:ea typeface="標楷體" panose="03000509000000000000" pitchFamily="65" charset="-120"/>
              <a:cs typeface="+mn-lt"/>
            </a:endParaRPr>
          </a:p>
          <a:p>
            <a:pPr marL="836930" lvl="1" indent="-342900">
              <a:lnSpc>
                <a:spcPct val="130000"/>
              </a:lnSpc>
              <a:buFont typeface="Arial" panose="020B0604020202020204" pitchFamily="34" charset="0"/>
              <a:buChar char="•"/>
            </a:pPr>
            <a:r>
              <a:rPr lang="zh-TW" altLang="en-US" sz="2000">
                <a:latin typeface="Times New Roman" panose="02020603050405020304" pitchFamily="18" charset="0"/>
                <a:ea typeface="標楷體" panose="03000509000000000000" pitchFamily="65" charset="-120"/>
                <a:cs typeface="+mn-lt"/>
              </a:rPr>
              <a:t>測距範圍約 </a:t>
            </a:r>
            <a:r>
              <a:rPr lang="en-US" altLang="zh-TW" sz="2000">
                <a:latin typeface="Times New Roman" panose="02020603050405020304" pitchFamily="18" charset="0"/>
                <a:ea typeface="標楷體" panose="03000509000000000000" pitchFamily="65" charset="-120"/>
                <a:cs typeface="+mn-lt"/>
              </a:rPr>
              <a:t>200</a:t>
            </a:r>
            <a:r>
              <a:rPr lang="zh-TW" altLang="en-US" sz="2000">
                <a:latin typeface="Times New Roman" panose="02020603050405020304" pitchFamily="18" charset="0"/>
                <a:ea typeface="標楷體" panose="03000509000000000000" pitchFamily="65" charset="-120"/>
                <a:cs typeface="+mn-lt"/>
              </a:rPr>
              <a:t> </a:t>
            </a:r>
            <a:r>
              <a:rPr lang="en-US" altLang="zh-TW" sz="2000">
                <a:latin typeface="Times New Roman" panose="02020603050405020304" pitchFamily="18" charset="0"/>
                <a:ea typeface="標楷體" panose="03000509000000000000" pitchFamily="65" charset="-120"/>
                <a:cs typeface="+mn-lt"/>
              </a:rPr>
              <a:t>-</a:t>
            </a:r>
            <a:r>
              <a:rPr lang="zh-TW" altLang="en-US" sz="2000">
                <a:latin typeface="Times New Roman" panose="02020603050405020304" pitchFamily="18" charset="0"/>
                <a:ea typeface="標楷體" panose="03000509000000000000" pitchFamily="65" charset="-120"/>
                <a:cs typeface="+mn-lt"/>
              </a:rPr>
              <a:t> </a:t>
            </a:r>
            <a:r>
              <a:rPr lang="en-US" altLang="zh-TW" sz="2000">
                <a:latin typeface="Times New Roman" panose="02020603050405020304" pitchFamily="18" charset="0"/>
                <a:ea typeface="標楷體" panose="03000509000000000000" pitchFamily="65" charset="-120"/>
                <a:cs typeface="+mn-lt"/>
              </a:rPr>
              <a:t>400cm</a:t>
            </a:r>
          </a:p>
          <a:p>
            <a:pPr marL="836930" lvl="1" indent="-342900">
              <a:lnSpc>
                <a:spcPct val="130000"/>
              </a:lnSpc>
              <a:buFont typeface="Arial" panose="020B0604020202020204" pitchFamily="34" charset="0"/>
              <a:buChar char="•"/>
            </a:pPr>
            <a:r>
              <a:rPr lang="zh-TW" altLang="en-US" sz="2000">
                <a:latin typeface="標楷體" panose="03000509000000000000" pitchFamily="65" charset="-120"/>
                <a:ea typeface="標楷體" panose="03000509000000000000" pitchFamily="65" charset="-120"/>
              </a:rPr>
              <a:t>可用於飼料剩餘量偵測與非接觸式監控</a:t>
            </a:r>
            <a:endParaRPr lang="en-US" altLang="zh-TW" sz="2000">
              <a:latin typeface="標楷體" panose="03000509000000000000" pitchFamily="65" charset="-120"/>
              <a:ea typeface="標楷體" panose="03000509000000000000" pitchFamily="65" charset="-120"/>
            </a:endParaRPr>
          </a:p>
          <a:p>
            <a:pPr marL="36830" indent="0">
              <a:lnSpc>
                <a:spcPct val="130000"/>
              </a:lnSpc>
              <a:buNone/>
            </a:pPr>
            <a:r>
              <a:rPr lang="zh-TW" altLang="en-US" sz="2200" b="1">
                <a:latin typeface="標楷體" panose="03000509000000000000" pitchFamily="65" charset="-120"/>
                <a:ea typeface="標楷體" panose="03000509000000000000" pitchFamily="65" charset="-120"/>
              </a:rPr>
              <a:t>伺服</a:t>
            </a:r>
            <a:r>
              <a:rPr lang="zh-TW" altLang="en-US" sz="2200" b="1">
                <a:latin typeface="Times New Roman" panose="02020603050405020304" pitchFamily="18" charset="0"/>
                <a:ea typeface="標楷體" panose="03000509000000000000" pitchFamily="65" charset="-120"/>
                <a:cs typeface="Times New Roman" panose="02020603050405020304" pitchFamily="18" charset="0"/>
              </a:rPr>
              <a:t>馬達</a:t>
            </a:r>
            <a:r>
              <a:rPr lang="en-US" altLang="zh-TW" sz="2200" b="1">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200" b="1">
                <a:latin typeface="Times New Roman" panose="02020603050405020304" pitchFamily="18" charset="0"/>
                <a:cs typeface="Times New Roman" panose="02020603050405020304" pitchFamily="18" charset="0"/>
              </a:rPr>
              <a:t>MG996R / MG20s</a:t>
            </a:r>
            <a:endParaRPr lang="en-US" altLang="zh-TW" sz="2200" b="1">
              <a:latin typeface="Times New Roman" panose="02020603050405020304" pitchFamily="18" charset="0"/>
              <a:ea typeface="標楷體" panose="03000509000000000000" pitchFamily="65" charset="-120"/>
              <a:cs typeface="Times New Roman" panose="02020603050405020304" pitchFamily="18" charset="0"/>
            </a:endParaRPr>
          </a:p>
          <a:p>
            <a:pPr marL="836930" lvl="1" indent="-342900">
              <a:lnSpc>
                <a:spcPct val="130000"/>
              </a:lnSpc>
              <a:buFont typeface="Arial" panose="020B0604020202020204" pitchFamily="34" charset="0"/>
              <a:buChar char="•"/>
            </a:pPr>
            <a:r>
              <a:rPr lang="zh-TW" altLang="en-US" sz="2000">
                <a:latin typeface="Times New Roman" panose="02020603050405020304" pitchFamily="18" charset="0"/>
                <a:ea typeface="標楷體" panose="03000509000000000000" pitchFamily="65" charset="-120"/>
              </a:rPr>
              <a:t>接收 </a:t>
            </a:r>
            <a:r>
              <a:rPr lang="en-US" altLang="zh-TW" sz="2000">
                <a:latin typeface="Times New Roman" panose="02020603050405020304" pitchFamily="18" charset="0"/>
                <a:ea typeface="標楷體" panose="03000509000000000000" pitchFamily="65" charset="-120"/>
              </a:rPr>
              <a:t>50Hz PWM </a:t>
            </a:r>
            <a:r>
              <a:rPr lang="zh-TW" altLang="en-US" sz="2000">
                <a:latin typeface="Times New Roman" panose="02020603050405020304" pitchFamily="18" charset="0"/>
                <a:ea typeface="標楷體" panose="03000509000000000000" pitchFamily="65" charset="-120"/>
              </a:rPr>
              <a:t>訊號控制旋轉角度（</a:t>
            </a:r>
            <a:r>
              <a:rPr lang="en-US" altLang="zh-TW" sz="2000">
                <a:latin typeface="Times New Roman" panose="02020603050405020304" pitchFamily="18" charset="0"/>
                <a:ea typeface="標楷體" panose="03000509000000000000" pitchFamily="65" charset="-120"/>
              </a:rPr>
              <a:t>0°– 180°</a:t>
            </a:r>
            <a:r>
              <a:rPr lang="zh-TW" altLang="en-US" sz="2000">
                <a:latin typeface="Times New Roman" panose="02020603050405020304" pitchFamily="18" charset="0"/>
                <a:ea typeface="標楷體" panose="03000509000000000000" pitchFamily="65" charset="-120"/>
              </a:rPr>
              <a:t>）</a:t>
            </a:r>
            <a:endParaRPr lang="en-US" altLang="zh-TW" sz="2000">
              <a:latin typeface="Times New Roman" panose="02020603050405020304" pitchFamily="18" charset="0"/>
              <a:ea typeface="標楷體" panose="03000509000000000000" pitchFamily="65" charset="-120"/>
            </a:endParaRPr>
          </a:p>
          <a:p>
            <a:pPr marL="836930" lvl="1" indent="-342900">
              <a:lnSpc>
                <a:spcPct val="130000"/>
              </a:lnSpc>
              <a:buFont typeface="Arial" panose="020B0604020202020204" pitchFamily="34" charset="0"/>
              <a:buChar char="•"/>
            </a:pPr>
            <a:r>
              <a:rPr lang="en-US" altLang="zh-TW" sz="2000">
                <a:latin typeface="Times New Roman" panose="02020603050405020304" pitchFamily="18" charset="0"/>
                <a:cs typeface="Times New Roman" panose="02020603050405020304" pitchFamily="18" charset="0"/>
              </a:rPr>
              <a:t>MG996R</a:t>
            </a:r>
            <a:r>
              <a:rPr lang="zh-TW" altLang="en-US" sz="2000">
                <a:latin typeface="標楷體" panose="03000509000000000000" pitchFamily="65" charset="-120"/>
                <a:ea typeface="標楷體" panose="03000509000000000000" pitchFamily="65" charset="-120"/>
              </a:rPr>
              <a:t>：高扭力、金屬齒輪</a:t>
            </a:r>
            <a:endParaRPr lang="en-US" altLang="zh-TW" sz="2000">
              <a:latin typeface="標楷體" panose="03000509000000000000" pitchFamily="65" charset="-120"/>
              <a:ea typeface="標楷體" panose="03000509000000000000" pitchFamily="65" charset="-120"/>
            </a:endParaRPr>
          </a:p>
          <a:p>
            <a:pPr marL="836930" lvl="1" indent="-342900">
              <a:lnSpc>
                <a:spcPct val="130000"/>
              </a:lnSpc>
              <a:buFont typeface="Arial" panose="020B0604020202020204" pitchFamily="34" charset="0"/>
              <a:buChar char="•"/>
            </a:pPr>
            <a:r>
              <a:rPr lang="en-US" altLang="zh-TW" sz="2000">
                <a:latin typeface="Times New Roman" panose="02020603050405020304" pitchFamily="18" charset="0"/>
                <a:cs typeface="Times New Roman" panose="02020603050405020304" pitchFamily="18" charset="0"/>
              </a:rPr>
              <a:t>MG20s</a:t>
            </a:r>
            <a:r>
              <a:rPr lang="zh-TW" altLang="en-US" sz="2000">
                <a:latin typeface="標楷體" panose="03000509000000000000" pitchFamily="65" charset="-120"/>
                <a:ea typeface="標楷體" panose="03000509000000000000" pitchFamily="65" charset="-120"/>
              </a:rPr>
              <a:t>：小型輕量，扭力較小</a:t>
            </a:r>
            <a:endParaRPr lang="en-US" altLang="zh-TW" sz="2000">
              <a:latin typeface="標楷體" panose="03000509000000000000" pitchFamily="65" charset="-120"/>
              <a:ea typeface="標楷體" panose="03000509000000000000" pitchFamily="65" charset="-120"/>
            </a:endParaRPr>
          </a:p>
          <a:p>
            <a:pPr marL="836930" lvl="1" indent="-342900">
              <a:lnSpc>
                <a:spcPct val="130000"/>
              </a:lnSpc>
              <a:buFont typeface="Arial" panose="020B0604020202020204" pitchFamily="34" charset="0"/>
              <a:buChar char="•"/>
            </a:pPr>
            <a:r>
              <a:rPr lang="zh-TW" altLang="en-US" sz="2000">
                <a:latin typeface="標楷體" panose="03000509000000000000" pitchFamily="65" charset="-120"/>
                <a:ea typeface="標楷體" panose="03000509000000000000" pitchFamily="65" charset="-120"/>
              </a:rPr>
              <a:t>適用於餵食閘門開關與小型機構驅動</a:t>
            </a:r>
            <a:endParaRPr lang="en-US" altLang="zh-TW" sz="200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369576218"/>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25C294-04D6-3303-79BB-39DEDCC4EDDF}"/>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1B8AB728-60DD-875F-4310-CC2D6ABEAB6F}"/>
              </a:ext>
            </a:extLst>
          </p:cNvPr>
          <p:cNvSpPr>
            <a:spLocks noGrp="1"/>
          </p:cNvSpPr>
          <p:nvPr>
            <p:ph type="title"/>
          </p:nvPr>
        </p:nvSpPr>
        <p:spPr>
          <a:xfrm>
            <a:off x="838200" y="394062"/>
            <a:ext cx="10515600" cy="1325563"/>
          </a:xfrm>
        </p:spPr>
        <p:txBody>
          <a:bodyPr>
            <a:normAutofit/>
          </a:bodyPr>
          <a:lstStyle/>
          <a:p>
            <a:r>
              <a:rPr lang="zh-TW" altLang="en-US" b="1">
                <a:latin typeface="標楷體" panose="03000509000000000000" pitchFamily="65" charset="-120"/>
                <a:ea typeface="標楷體" panose="03000509000000000000" pitchFamily="65" charset="-120"/>
              </a:rPr>
              <a:t>寵物餵食器</a:t>
            </a:r>
          </a:p>
        </p:txBody>
      </p:sp>
      <p:sp>
        <p:nvSpPr>
          <p:cNvPr id="7" name="文字方塊 6">
            <a:extLst>
              <a:ext uri="{FF2B5EF4-FFF2-40B4-BE49-F238E27FC236}">
                <a16:creationId xmlns:a16="http://schemas.microsoft.com/office/drawing/2014/main" id="{92E6D29A-12C4-7C64-60DE-0A583681C7E6}"/>
              </a:ext>
            </a:extLst>
          </p:cNvPr>
          <p:cNvSpPr txBox="1"/>
          <p:nvPr/>
        </p:nvSpPr>
        <p:spPr>
          <a:xfrm>
            <a:off x="714756" y="2076627"/>
            <a:ext cx="10762488" cy="2093907"/>
          </a:xfrm>
          <a:prstGeom prst="rect">
            <a:avLst/>
          </a:prstGeom>
          <a:noFill/>
        </p:spPr>
        <p:txBody>
          <a:bodyPr wrap="square" rtlCol="0">
            <a:spAutoFit/>
          </a:bodyPr>
          <a:lstStyle/>
          <a:p>
            <a:pPr marL="36830" indent="0">
              <a:lnSpc>
                <a:spcPct val="130000"/>
              </a:lnSpc>
              <a:buNone/>
            </a:pPr>
            <a:r>
              <a:rPr lang="en-US" altLang="zh-TW" sz="2200" b="1">
                <a:effectLst/>
                <a:latin typeface="Times New Roman" panose="02020603050405020304" pitchFamily="18" charset="0"/>
                <a:ea typeface="標楷體" panose="03000509000000000000" pitchFamily="65" charset="-120"/>
                <a:cs typeface="標"/>
              </a:rPr>
              <a:t>3D</a:t>
            </a:r>
            <a:r>
              <a:rPr lang="zh-TW" altLang="en-US" sz="2200" b="1">
                <a:effectLst/>
                <a:latin typeface="Times New Roman" panose="02020603050405020304" pitchFamily="18" charset="0"/>
                <a:ea typeface="標楷體" panose="03000509000000000000" pitchFamily="65" charset="-120"/>
                <a:cs typeface="標"/>
              </a:rPr>
              <a:t>建模與列印</a:t>
            </a:r>
            <a:r>
              <a:rPr lang="en-US" altLang="zh-TW" sz="2200" b="1">
                <a:effectLst/>
                <a:latin typeface="Times New Roman" panose="02020603050405020304" pitchFamily="18" charset="0"/>
                <a:ea typeface="標楷體" panose="03000509000000000000" pitchFamily="65" charset="-120"/>
                <a:cs typeface="標"/>
              </a:rPr>
              <a:t>:NX</a:t>
            </a:r>
            <a:r>
              <a:rPr lang="zh-TW" altLang="en-US" sz="2200" b="1">
                <a:effectLst/>
                <a:latin typeface="Times New Roman" panose="02020603050405020304" pitchFamily="18" charset="0"/>
                <a:ea typeface="標楷體" panose="03000509000000000000" pitchFamily="65" charset="-120"/>
                <a:cs typeface="標"/>
              </a:rPr>
              <a:t> </a:t>
            </a:r>
            <a:r>
              <a:rPr lang="en-US" altLang="zh-TW" sz="2200" b="1">
                <a:effectLst/>
                <a:latin typeface="Times New Roman" panose="02020603050405020304" pitchFamily="18" charset="0"/>
                <a:ea typeface="標楷體" panose="03000509000000000000" pitchFamily="65" charset="-120"/>
                <a:cs typeface="Times New Roman" panose="02020603050405020304" pitchFamily="18" charset="0"/>
              </a:rPr>
              <a:t>Unigraphics</a:t>
            </a:r>
          </a:p>
          <a:p>
            <a:pPr marL="836930" lvl="1" indent="-342900">
              <a:lnSpc>
                <a:spcPct val="130000"/>
              </a:lnSpc>
              <a:buFont typeface="Arial" panose="020B0604020202020204" pitchFamily="34" charset="0"/>
              <a:buChar char="•"/>
            </a:pPr>
            <a:r>
              <a:rPr lang="en-US" altLang="zh-TW" sz="2000">
                <a:latin typeface="Times New Roman" panose="02020603050405020304" pitchFamily="18" charset="0"/>
                <a:ea typeface="標楷體" panose="03000509000000000000" pitchFamily="65" charset="-120"/>
              </a:rPr>
              <a:t>Siemens NX</a:t>
            </a:r>
            <a:r>
              <a:rPr lang="zh-TW" altLang="en-US" sz="2000">
                <a:latin typeface="Times New Roman" panose="02020603050405020304" pitchFamily="18" charset="0"/>
                <a:ea typeface="標楷體" panose="03000509000000000000" pitchFamily="65" charset="-120"/>
              </a:rPr>
              <a:t>（</a:t>
            </a:r>
            <a:r>
              <a:rPr lang="en-US" altLang="zh-TW" sz="2000">
                <a:latin typeface="Times New Roman" panose="02020603050405020304" pitchFamily="18" charset="0"/>
                <a:ea typeface="標楷體" panose="03000509000000000000" pitchFamily="65" charset="-120"/>
              </a:rPr>
              <a:t>Unigraphics</a:t>
            </a:r>
            <a:r>
              <a:rPr lang="zh-TW" altLang="en-US" sz="2000">
                <a:latin typeface="Times New Roman" panose="02020603050405020304" pitchFamily="18" charset="0"/>
                <a:ea typeface="標楷體" panose="03000509000000000000" pitchFamily="65" charset="-120"/>
              </a:rPr>
              <a:t>）：</a:t>
            </a:r>
            <a:r>
              <a:rPr lang="en-US" altLang="zh-TW" sz="2000">
                <a:latin typeface="Times New Roman" panose="02020603050405020304" pitchFamily="18" charset="0"/>
                <a:ea typeface="標楷體" panose="03000509000000000000" pitchFamily="65" charset="-120"/>
              </a:rPr>
              <a:t>3D CAD </a:t>
            </a:r>
            <a:r>
              <a:rPr lang="zh-TW" altLang="en-US" sz="2000">
                <a:latin typeface="Times New Roman" panose="02020603050405020304" pitchFamily="18" charset="0"/>
                <a:ea typeface="標楷體" panose="03000509000000000000" pitchFamily="65" charset="-120"/>
              </a:rPr>
              <a:t>建模工具，支援 </a:t>
            </a:r>
            <a:r>
              <a:rPr lang="en-US" altLang="zh-TW" sz="2000">
                <a:latin typeface="Times New Roman" panose="02020603050405020304" pitchFamily="18" charset="0"/>
                <a:ea typeface="標楷體" panose="03000509000000000000" pitchFamily="65" charset="-120"/>
              </a:rPr>
              <a:t>STL </a:t>
            </a:r>
            <a:r>
              <a:rPr lang="zh-TW" altLang="en-US" sz="2000">
                <a:latin typeface="Times New Roman" panose="02020603050405020304" pitchFamily="18" charset="0"/>
                <a:ea typeface="標楷體" panose="03000509000000000000" pitchFamily="65" charset="-120"/>
              </a:rPr>
              <a:t>匯出</a:t>
            </a:r>
            <a:endParaRPr lang="en-US" altLang="zh-TW" sz="2000">
              <a:latin typeface="Times New Roman" panose="02020603050405020304" pitchFamily="18" charset="0"/>
              <a:ea typeface="標楷體" panose="03000509000000000000" pitchFamily="65" charset="-120"/>
              <a:cs typeface="Times New Roman" panose="02020603050405020304" pitchFamily="18" charset="0"/>
            </a:endParaRPr>
          </a:p>
          <a:p>
            <a:pPr marL="836930" lvl="1" indent="-342900">
              <a:lnSpc>
                <a:spcPct val="130000"/>
              </a:lnSpc>
              <a:buFont typeface="Arial" panose="020B0604020202020204" pitchFamily="34" charset="0"/>
              <a:buChar char="•"/>
            </a:pPr>
            <a:r>
              <a:rPr lang="en-US" altLang="zh-TW" sz="2000" err="1">
                <a:latin typeface="Times New Roman" panose="02020603050405020304" pitchFamily="18" charset="0"/>
                <a:ea typeface="標楷體" panose="03000509000000000000" pitchFamily="65" charset="-120"/>
              </a:rPr>
              <a:t>Ultimaker</a:t>
            </a:r>
            <a:r>
              <a:rPr lang="en-US" altLang="zh-TW" sz="2000">
                <a:latin typeface="Times New Roman" panose="02020603050405020304" pitchFamily="18" charset="0"/>
                <a:ea typeface="標楷體" panose="03000509000000000000" pitchFamily="65" charset="-120"/>
              </a:rPr>
              <a:t> Cura</a:t>
            </a:r>
            <a:r>
              <a:rPr lang="zh-TW" altLang="en-US" sz="2000">
                <a:latin typeface="Times New Roman" panose="02020603050405020304" pitchFamily="18" charset="0"/>
                <a:ea typeface="標楷體" panose="03000509000000000000" pitchFamily="65" charset="-120"/>
              </a:rPr>
              <a:t>：切片軟體，將 </a:t>
            </a:r>
            <a:r>
              <a:rPr lang="en-US" altLang="zh-TW" sz="2000">
                <a:latin typeface="Times New Roman" panose="02020603050405020304" pitchFamily="18" charset="0"/>
                <a:ea typeface="標楷體" panose="03000509000000000000" pitchFamily="65" charset="-120"/>
              </a:rPr>
              <a:t>STL </a:t>
            </a:r>
            <a:r>
              <a:rPr lang="zh-TW" altLang="en-US" sz="2000">
                <a:latin typeface="Times New Roman" panose="02020603050405020304" pitchFamily="18" charset="0"/>
                <a:ea typeface="標楷體" panose="03000509000000000000" pitchFamily="65" charset="-120"/>
              </a:rPr>
              <a:t>模型轉換為 </a:t>
            </a:r>
            <a:r>
              <a:rPr lang="en-US" altLang="zh-TW" sz="2000">
                <a:latin typeface="Times New Roman" panose="02020603050405020304" pitchFamily="18" charset="0"/>
                <a:ea typeface="標楷體" panose="03000509000000000000" pitchFamily="65" charset="-120"/>
              </a:rPr>
              <a:t>G-code</a:t>
            </a:r>
            <a:endParaRPr lang="en-US" altLang="zh-TW" sz="2000">
              <a:latin typeface="Times New Roman" panose="02020603050405020304" pitchFamily="18" charset="0"/>
              <a:ea typeface="標楷體" panose="03000509000000000000" pitchFamily="65" charset="-120"/>
              <a:cs typeface="Times New Roman" panose="02020603050405020304" pitchFamily="18" charset="0"/>
            </a:endParaRPr>
          </a:p>
          <a:p>
            <a:pPr marL="836930" lvl="1" indent="-342900">
              <a:lnSpc>
                <a:spcPct val="130000"/>
              </a:lnSpc>
              <a:buFont typeface="Arial" panose="020B0604020202020204" pitchFamily="34" charset="0"/>
              <a:buChar char="•"/>
            </a:pPr>
            <a:r>
              <a:rPr lang="zh-TW" altLang="en-US" sz="2000">
                <a:latin typeface="Times New Roman" panose="02020603050405020304" pitchFamily="18" charset="0"/>
                <a:ea typeface="標楷體" panose="03000509000000000000" pitchFamily="65" charset="-120"/>
              </a:rPr>
              <a:t>搭配 </a:t>
            </a:r>
            <a:r>
              <a:rPr lang="en-US" altLang="zh-TW" sz="2000">
                <a:latin typeface="Times New Roman" panose="02020603050405020304" pitchFamily="18" charset="0"/>
                <a:ea typeface="標楷體" panose="03000509000000000000" pitchFamily="65" charset="-120"/>
              </a:rPr>
              <a:t>FDM 3D </a:t>
            </a:r>
            <a:r>
              <a:rPr lang="zh-TW" altLang="en-US" sz="2000">
                <a:latin typeface="Times New Roman" panose="02020603050405020304" pitchFamily="18" charset="0"/>
                <a:ea typeface="標楷體" panose="03000509000000000000" pitchFamily="65" charset="-120"/>
              </a:rPr>
              <a:t>印表機列印出實體零件</a:t>
            </a:r>
            <a:endParaRPr lang="en-US" altLang="zh-TW" sz="2000">
              <a:latin typeface="Times New Roman" panose="02020603050405020304" pitchFamily="18" charset="0"/>
              <a:ea typeface="標楷體" panose="03000509000000000000" pitchFamily="65" charset="-120"/>
              <a:cs typeface="Times New Roman" panose="02020603050405020304" pitchFamily="18" charset="0"/>
            </a:endParaRPr>
          </a:p>
          <a:p>
            <a:pPr marL="836930" lvl="1" indent="-342900">
              <a:lnSpc>
                <a:spcPct val="130000"/>
              </a:lnSpc>
              <a:buFont typeface="Arial" panose="020B0604020202020204" pitchFamily="34" charset="0"/>
              <a:buChar char="•"/>
            </a:pPr>
            <a:r>
              <a:rPr lang="zh-TW" altLang="en-US" sz="2000">
                <a:latin typeface="Times New Roman" panose="02020603050405020304" pitchFamily="18" charset="0"/>
                <a:ea typeface="標楷體" panose="03000509000000000000" pitchFamily="65" charset="-120"/>
              </a:rPr>
              <a:t>可快速製作餵食器本體與機構組件</a:t>
            </a:r>
            <a:endParaRPr lang="en-US" altLang="zh-TW" sz="200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4178461298"/>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5B4DD2-4242-0F28-6818-D3A132256D8B}"/>
              </a:ext>
            </a:extLst>
          </p:cNvPr>
          <p:cNvSpPr>
            <a:spLocks noGrp="1"/>
          </p:cNvSpPr>
          <p:nvPr>
            <p:ph type="title"/>
          </p:nvPr>
        </p:nvSpPr>
        <p:spPr>
          <a:xfrm>
            <a:off x="192904" y="223070"/>
            <a:ext cx="11894916" cy="1325563"/>
          </a:xfrm>
        </p:spPr>
        <p:txBody>
          <a:bodyPr/>
          <a:lstStyle/>
          <a:p>
            <a:pPr algn="ctr"/>
            <a:r>
              <a:rPr lang="zh-TW" altLang="en-US" b="1">
                <a:latin typeface="標楷體" panose="03000509000000000000" pitchFamily="65" charset="-120"/>
                <a:ea typeface="標楷體" panose="03000509000000000000" pitchFamily="65" charset="-120"/>
              </a:rPr>
              <a:t>餵食器構造</a:t>
            </a:r>
            <a:endParaRPr lang="zh-TW" b="1">
              <a:latin typeface="標楷體" panose="03000509000000000000" pitchFamily="65" charset="-120"/>
              <a:ea typeface="標楷體" panose="03000509000000000000" pitchFamily="65" charset="-120"/>
            </a:endParaRPr>
          </a:p>
        </p:txBody>
      </p:sp>
      <p:pic>
        <p:nvPicPr>
          <p:cNvPr id="5" name="圖片 4">
            <a:extLst>
              <a:ext uri="{FF2B5EF4-FFF2-40B4-BE49-F238E27FC236}">
                <a16:creationId xmlns:a16="http://schemas.microsoft.com/office/drawing/2014/main" id="{AE28548E-3415-B434-1E95-9F70A51B97CD}"/>
              </a:ext>
            </a:extLst>
          </p:cNvPr>
          <p:cNvPicPr>
            <a:picLocks noChangeAspect="1"/>
          </p:cNvPicPr>
          <p:nvPr/>
        </p:nvPicPr>
        <p:blipFill>
          <a:blip r:embed="rId2"/>
          <a:srcRect l="18692" t="8195" r="21408"/>
          <a:stretch/>
        </p:blipFill>
        <p:spPr>
          <a:xfrm>
            <a:off x="7600948" y="1610081"/>
            <a:ext cx="3854078" cy="4625631"/>
          </a:xfrm>
          <a:prstGeom prst="rect">
            <a:avLst/>
          </a:prstGeom>
        </p:spPr>
      </p:pic>
      <p:pic>
        <p:nvPicPr>
          <p:cNvPr id="9" name="圖片 8">
            <a:extLst>
              <a:ext uri="{FF2B5EF4-FFF2-40B4-BE49-F238E27FC236}">
                <a16:creationId xmlns:a16="http://schemas.microsoft.com/office/drawing/2014/main" id="{EB97FB4B-0441-C95E-9918-8C8393D5F515}"/>
              </a:ext>
            </a:extLst>
          </p:cNvPr>
          <p:cNvPicPr>
            <a:picLocks noChangeAspect="1"/>
          </p:cNvPicPr>
          <p:nvPr/>
        </p:nvPicPr>
        <p:blipFill>
          <a:blip r:embed="rId3"/>
          <a:stretch>
            <a:fillRect/>
          </a:stretch>
        </p:blipFill>
        <p:spPr>
          <a:xfrm>
            <a:off x="1245558" y="1610082"/>
            <a:ext cx="3055508" cy="4625631"/>
          </a:xfrm>
          <a:prstGeom prst="rect">
            <a:avLst/>
          </a:prstGeom>
        </p:spPr>
      </p:pic>
      <p:sp>
        <p:nvSpPr>
          <p:cNvPr id="10" name="文字方塊 9">
            <a:extLst>
              <a:ext uri="{FF2B5EF4-FFF2-40B4-BE49-F238E27FC236}">
                <a16:creationId xmlns:a16="http://schemas.microsoft.com/office/drawing/2014/main" id="{AA205388-8D08-A22B-8F8C-941F062C77A9}"/>
              </a:ext>
            </a:extLst>
          </p:cNvPr>
          <p:cNvSpPr txBox="1"/>
          <p:nvPr/>
        </p:nvSpPr>
        <p:spPr>
          <a:xfrm>
            <a:off x="5414608" y="5691097"/>
            <a:ext cx="1017940" cy="369332"/>
          </a:xfrm>
          <a:prstGeom prst="rect">
            <a:avLst/>
          </a:prstGeom>
          <a:noFill/>
        </p:spPr>
        <p:txBody>
          <a:bodyPr wrap="square" lIns="91440" tIns="45720" rIns="91440" bIns="45720" rtlCol="0" anchor="t">
            <a:spAutoFit/>
          </a:bodyPr>
          <a:lstStyle/>
          <a:p>
            <a:r>
              <a:rPr lang="zh-TW" altLang="en-US" b="1">
                <a:latin typeface="標楷體" panose="03000509000000000000" pitchFamily="65" charset="-120"/>
                <a:ea typeface="標楷體" panose="03000509000000000000" pitchFamily="65" charset="-120"/>
              </a:rPr>
              <a:t>垃圾桶</a:t>
            </a:r>
          </a:p>
        </p:txBody>
      </p:sp>
      <p:sp>
        <p:nvSpPr>
          <p:cNvPr id="11" name="文字方塊 10">
            <a:extLst>
              <a:ext uri="{FF2B5EF4-FFF2-40B4-BE49-F238E27FC236}">
                <a16:creationId xmlns:a16="http://schemas.microsoft.com/office/drawing/2014/main" id="{88D6AA9A-2AF6-0EE8-B65E-6C1FA6CED6BF}"/>
              </a:ext>
            </a:extLst>
          </p:cNvPr>
          <p:cNvSpPr txBox="1"/>
          <p:nvPr/>
        </p:nvSpPr>
        <p:spPr>
          <a:xfrm>
            <a:off x="5418795" y="5175362"/>
            <a:ext cx="1479803" cy="378977"/>
          </a:xfrm>
          <a:prstGeom prst="rect">
            <a:avLst/>
          </a:prstGeom>
          <a:noFill/>
        </p:spPr>
        <p:txBody>
          <a:bodyPr wrap="square" lIns="91440" tIns="45720" rIns="91440" bIns="45720" rtlCol="0" anchor="t">
            <a:spAutoFit/>
          </a:bodyPr>
          <a:lstStyle/>
          <a:p>
            <a:r>
              <a:rPr lang="zh-TW" altLang="en-US" b="1">
                <a:latin typeface="標楷體" panose="03000509000000000000" pitchFamily="65" charset="-120"/>
                <a:ea typeface="標楷體" panose="03000509000000000000" pitchFamily="65" charset="-120"/>
              </a:rPr>
              <a:t>飼料盤</a:t>
            </a:r>
          </a:p>
        </p:txBody>
      </p:sp>
      <p:sp>
        <p:nvSpPr>
          <p:cNvPr id="12" name="文字方塊 11">
            <a:extLst>
              <a:ext uri="{FF2B5EF4-FFF2-40B4-BE49-F238E27FC236}">
                <a16:creationId xmlns:a16="http://schemas.microsoft.com/office/drawing/2014/main" id="{BBB82CF9-55AF-A057-2A5E-4687677DD81C}"/>
              </a:ext>
            </a:extLst>
          </p:cNvPr>
          <p:cNvSpPr txBox="1"/>
          <p:nvPr/>
        </p:nvSpPr>
        <p:spPr>
          <a:xfrm>
            <a:off x="5115769" y="3890566"/>
            <a:ext cx="1801162" cy="369332"/>
          </a:xfrm>
          <a:prstGeom prst="rect">
            <a:avLst/>
          </a:prstGeom>
          <a:noFill/>
        </p:spPr>
        <p:txBody>
          <a:bodyPr wrap="square" lIns="91440" tIns="45720" rIns="91440" bIns="45720" rtlCol="0" anchor="t">
            <a:spAutoFit/>
          </a:bodyPr>
          <a:lstStyle/>
          <a:p>
            <a:r>
              <a:rPr lang="zh-TW" altLang="en-US" b="1">
                <a:latin typeface="標楷體" panose="03000509000000000000" pitchFamily="65" charset="-120"/>
                <a:ea typeface="標楷體" panose="03000509000000000000" pitchFamily="65" charset="-120"/>
              </a:rPr>
              <a:t>飼料出口轉盤</a:t>
            </a:r>
          </a:p>
        </p:txBody>
      </p:sp>
      <p:sp>
        <p:nvSpPr>
          <p:cNvPr id="13" name="文字方塊 12">
            <a:extLst>
              <a:ext uri="{FF2B5EF4-FFF2-40B4-BE49-F238E27FC236}">
                <a16:creationId xmlns:a16="http://schemas.microsoft.com/office/drawing/2014/main" id="{7419E5B0-E7A2-1387-28F6-FBB8AE60172D}"/>
              </a:ext>
            </a:extLst>
          </p:cNvPr>
          <p:cNvSpPr txBox="1"/>
          <p:nvPr/>
        </p:nvSpPr>
        <p:spPr>
          <a:xfrm>
            <a:off x="5180628" y="2933949"/>
            <a:ext cx="1406571" cy="369332"/>
          </a:xfrm>
          <a:prstGeom prst="rect">
            <a:avLst/>
          </a:prstGeom>
          <a:noFill/>
        </p:spPr>
        <p:txBody>
          <a:bodyPr wrap="square" lIns="91440" tIns="45720" rIns="91440" bIns="45720" rtlCol="0" anchor="t">
            <a:spAutoFit/>
          </a:bodyPr>
          <a:lstStyle/>
          <a:p>
            <a:r>
              <a:rPr lang="zh-TW" altLang="en-US" b="1">
                <a:latin typeface="標楷體" panose="03000509000000000000" pitchFamily="65" charset="-120"/>
                <a:ea typeface="標楷體" panose="03000509000000000000" pitchFamily="65" charset="-120"/>
              </a:rPr>
              <a:t>飼料存放槽</a:t>
            </a:r>
          </a:p>
        </p:txBody>
      </p:sp>
      <p:sp>
        <p:nvSpPr>
          <p:cNvPr id="14" name="文字方塊 13">
            <a:extLst>
              <a:ext uri="{FF2B5EF4-FFF2-40B4-BE49-F238E27FC236}">
                <a16:creationId xmlns:a16="http://schemas.microsoft.com/office/drawing/2014/main" id="{73A5B6DB-DCA2-B8C0-73E6-7A32FBDC0C8F}"/>
              </a:ext>
            </a:extLst>
          </p:cNvPr>
          <p:cNvSpPr txBox="1"/>
          <p:nvPr/>
        </p:nvSpPr>
        <p:spPr>
          <a:xfrm>
            <a:off x="5270500" y="2406650"/>
            <a:ext cx="1162048" cy="369332"/>
          </a:xfrm>
          <a:prstGeom prst="rect">
            <a:avLst/>
          </a:prstGeom>
          <a:noFill/>
        </p:spPr>
        <p:txBody>
          <a:bodyPr wrap="square" lIns="91440" tIns="45720" rIns="91440" bIns="45720" rtlCol="0" anchor="t">
            <a:spAutoFit/>
          </a:bodyPr>
          <a:lstStyle/>
          <a:p>
            <a:r>
              <a:rPr lang="zh-TW" altLang="en-US" b="1">
                <a:latin typeface="標楷體" panose="03000509000000000000" pitchFamily="65" charset="-120"/>
                <a:ea typeface="標楷體" panose="03000509000000000000" pitchFamily="65" charset="-120"/>
              </a:rPr>
              <a:t>透明窗口</a:t>
            </a:r>
          </a:p>
        </p:txBody>
      </p:sp>
      <p:cxnSp>
        <p:nvCxnSpPr>
          <p:cNvPr id="18" name="直線單箭頭接點 17">
            <a:extLst>
              <a:ext uri="{FF2B5EF4-FFF2-40B4-BE49-F238E27FC236}">
                <a16:creationId xmlns:a16="http://schemas.microsoft.com/office/drawing/2014/main" id="{ED27880E-7910-1215-744A-97F3D712EB45}"/>
              </a:ext>
            </a:extLst>
          </p:cNvPr>
          <p:cNvCxnSpPr>
            <a:cxnSpLocks/>
            <a:endCxn id="14" idx="1"/>
          </p:cNvCxnSpPr>
          <p:nvPr/>
        </p:nvCxnSpPr>
        <p:spPr>
          <a:xfrm flipV="1">
            <a:off x="3282950" y="2591316"/>
            <a:ext cx="1987550" cy="303736"/>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1" name="直線單箭頭接點 20">
            <a:extLst>
              <a:ext uri="{FF2B5EF4-FFF2-40B4-BE49-F238E27FC236}">
                <a16:creationId xmlns:a16="http://schemas.microsoft.com/office/drawing/2014/main" id="{2A723D32-3C59-419D-6B20-593B366D83BD}"/>
              </a:ext>
            </a:extLst>
          </p:cNvPr>
          <p:cNvCxnSpPr>
            <a:cxnSpLocks/>
            <a:endCxn id="13" idx="1"/>
          </p:cNvCxnSpPr>
          <p:nvPr/>
        </p:nvCxnSpPr>
        <p:spPr>
          <a:xfrm flipV="1">
            <a:off x="3575050" y="3118615"/>
            <a:ext cx="1605578" cy="84424"/>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3" name="直線單箭頭接點 32">
            <a:extLst>
              <a:ext uri="{FF2B5EF4-FFF2-40B4-BE49-F238E27FC236}">
                <a16:creationId xmlns:a16="http://schemas.microsoft.com/office/drawing/2014/main" id="{F33EA9A7-D31E-D5E9-A4B7-F4CE67C5DE85}"/>
              </a:ext>
            </a:extLst>
          </p:cNvPr>
          <p:cNvCxnSpPr>
            <a:cxnSpLocks/>
            <a:endCxn id="13" idx="3"/>
          </p:cNvCxnSpPr>
          <p:nvPr/>
        </p:nvCxnSpPr>
        <p:spPr>
          <a:xfrm flipH="1">
            <a:off x="6587199" y="2491821"/>
            <a:ext cx="3883951" cy="626794"/>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5" name="直線單箭頭接點 34">
            <a:extLst>
              <a:ext uri="{FF2B5EF4-FFF2-40B4-BE49-F238E27FC236}">
                <a16:creationId xmlns:a16="http://schemas.microsoft.com/office/drawing/2014/main" id="{ABA3FD42-8131-75F3-B4DB-EDE01C722203}"/>
              </a:ext>
            </a:extLst>
          </p:cNvPr>
          <p:cNvCxnSpPr>
            <a:cxnSpLocks/>
            <a:endCxn id="12" idx="1"/>
          </p:cNvCxnSpPr>
          <p:nvPr/>
        </p:nvCxnSpPr>
        <p:spPr>
          <a:xfrm flipV="1">
            <a:off x="2882900" y="4075232"/>
            <a:ext cx="2232869" cy="21582"/>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7" name="直線單箭頭接點 36">
            <a:extLst>
              <a:ext uri="{FF2B5EF4-FFF2-40B4-BE49-F238E27FC236}">
                <a16:creationId xmlns:a16="http://schemas.microsoft.com/office/drawing/2014/main" id="{F15D5515-21AB-1539-EA3E-5376ECDBD613}"/>
              </a:ext>
            </a:extLst>
          </p:cNvPr>
          <p:cNvCxnSpPr>
            <a:cxnSpLocks/>
            <a:endCxn id="12" idx="3"/>
          </p:cNvCxnSpPr>
          <p:nvPr/>
        </p:nvCxnSpPr>
        <p:spPr>
          <a:xfrm flipH="1">
            <a:off x="6916931" y="3939911"/>
            <a:ext cx="2811269" cy="135321"/>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9" name="直線單箭頭接點 38">
            <a:extLst>
              <a:ext uri="{FF2B5EF4-FFF2-40B4-BE49-F238E27FC236}">
                <a16:creationId xmlns:a16="http://schemas.microsoft.com/office/drawing/2014/main" id="{834B59B0-6A81-AA41-0231-951229EB7614}"/>
              </a:ext>
            </a:extLst>
          </p:cNvPr>
          <p:cNvCxnSpPr>
            <a:endCxn id="11" idx="1"/>
          </p:cNvCxnSpPr>
          <p:nvPr/>
        </p:nvCxnSpPr>
        <p:spPr>
          <a:xfrm flipV="1">
            <a:off x="3505200" y="5364851"/>
            <a:ext cx="1913595" cy="51699"/>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41" name="直線單箭頭接點 40">
            <a:extLst>
              <a:ext uri="{FF2B5EF4-FFF2-40B4-BE49-F238E27FC236}">
                <a16:creationId xmlns:a16="http://schemas.microsoft.com/office/drawing/2014/main" id="{EF5B32A5-ED73-BA9E-9676-ECACBB03B588}"/>
              </a:ext>
            </a:extLst>
          </p:cNvPr>
          <p:cNvCxnSpPr/>
          <p:nvPr/>
        </p:nvCxnSpPr>
        <p:spPr>
          <a:xfrm flipH="1">
            <a:off x="6343650" y="5364851"/>
            <a:ext cx="2616200" cy="0"/>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43" name="直線單箭頭接點 42">
            <a:extLst>
              <a:ext uri="{FF2B5EF4-FFF2-40B4-BE49-F238E27FC236}">
                <a16:creationId xmlns:a16="http://schemas.microsoft.com/office/drawing/2014/main" id="{EF88E2BA-B424-72F2-4B6B-A073B5FDDC85}"/>
              </a:ext>
            </a:extLst>
          </p:cNvPr>
          <p:cNvCxnSpPr>
            <a:endCxn id="10" idx="3"/>
          </p:cNvCxnSpPr>
          <p:nvPr/>
        </p:nvCxnSpPr>
        <p:spPr>
          <a:xfrm flipH="1">
            <a:off x="6432548" y="5691097"/>
            <a:ext cx="3975102" cy="184666"/>
          </a:xfrm>
          <a:prstGeom prst="straightConnector1">
            <a:avLst/>
          </a:prstGeom>
          <a:ln>
            <a:solidFill>
              <a:srgbClr val="FF0000"/>
            </a:solidFill>
            <a:tailEnd type="triangle"/>
          </a:ln>
        </p:spPr>
        <p:style>
          <a:lnRef idx="2">
            <a:schemeClr val="accent5"/>
          </a:lnRef>
          <a:fillRef idx="0">
            <a:schemeClr val="accent5"/>
          </a:fillRef>
          <a:effectRef idx="1">
            <a:schemeClr val="accent5"/>
          </a:effectRef>
          <a:fontRef idx="minor">
            <a:schemeClr val="tx1"/>
          </a:fontRef>
        </p:style>
      </p:cxnSp>
      <p:cxnSp>
        <p:nvCxnSpPr>
          <p:cNvPr id="45" name="直線單箭頭接點 44">
            <a:extLst>
              <a:ext uri="{FF2B5EF4-FFF2-40B4-BE49-F238E27FC236}">
                <a16:creationId xmlns:a16="http://schemas.microsoft.com/office/drawing/2014/main" id="{C8CD340D-0FF5-4F03-438F-7B540584DDC8}"/>
              </a:ext>
            </a:extLst>
          </p:cNvPr>
          <p:cNvCxnSpPr>
            <a:cxnSpLocks/>
            <a:endCxn id="49" idx="1"/>
          </p:cNvCxnSpPr>
          <p:nvPr/>
        </p:nvCxnSpPr>
        <p:spPr>
          <a:xfrm flipV="1">
            <a:off x="3738404" y="1968939"/>
            <a:ext cx="1532096" cy="146598"/>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49" name="文字方塊 48">
            <a:extLst>
              <a:ext uri="{FF2B5EF4-FFF2-40B4-BE49-F238E27FC236}">
                <a16:creationId xmlns:a16="http://schemas.microsoft.com/office/drawing/2014/main" id="{C4C0AE70-4FB9-8CED-F1D2-0F9E97584E39}"/>
              </a:ext>
            </a:extLst>
          </p:cNvPr>
          <p:cNvSpPr txBox="1"/>
          <p:nvPr/>
        </p:nvSpPr>
        <p:spPr>
          <a:xfrm>
            <a:off x="5270500" y="1784273"/>
            <a:ext cx="1162048" cy="369332"/>
          </a:xfrm>
          <a:prstGeom prst="rect">
            <a:avLst/>
          </a:prstGeom>
          <a:noFill/>
        </p:spPr>
        <p:txBody>
          <a:bodyPr wrap="square" lIns="91440" tIns="45720" rIns="91440" bIns="45720" rtlCol="0" anchor="t">
            <a:spAutoFit/>
          </a:bodyPr>
          <a:lstStyle/>
          <a:p>
            <a:pPr algn="ctr"/>
            <a:r>
              <a:rPr lang="zh-TW" altLang="en-US" b="1">
                <a:latin typeface="標楷體" panose="03000509000000000000" pitchFamily="65" charset="-120"/>
                <a:ea typeface="標楷體" panose="03000509000000000000" pitchFamily="65" charset="-120"/>
              </a:rPr>
              <a:t>上蓋</a:t>
            </a:r>
          </a:p>
        </p:txBody>
      </p:sp>
      <mc:AlternateContent xmlns:mc="http://schemas.openxmlformats.org/markup-compatibility/2006" xmlns:p14="http://schemas.microsoft.com/office/powerpoint/2010/main">
        <mc:Choice Requires="p14">
          <p:contentPart p14:bwMode="auto" r:id="rId4">
            <p14:nvContentPartPr>
              <p14:cNvPr id="6" name="筆跡 5">
                <a:extLst>
                  <a:ext uri="{FF2B5EF4-FFF2-40B4-BE49-F238E27FC236}">
                    <a16:creationId xmlns:a16="http://schemas.microsoft.com/office/drawing/2014/main" id="{A2F01A3C-84F3-C4A5-287E-D921E34E8526}"/>
                  </a:ext>
                </a:extLst>
              </p14:cNvPr>
              <p14:cNvContentPartPr/>
              <p14:nvPr/>
            </p14:nvContentPartPr>
            <p14:xfrm>
              <a:off x="5668027" y="2562616"/>
              <a:ext cx="13047" cy="13047"/>
            </p14:xfrm>
          </p:contentPart>
        </mc:Choice>
        <mc:Fallback xmlns="">
          <p:pic>
            <p:nvPicPr>
              <p:cNvPr id="6" name="筆跡 5">
                <a:extLst>
                  <a:ext uri="{FF2B5EF4-FFF2-40B4-BE49-F238E27FC236}">
                    <a16:creationId xmlns:a16="http://schemas.microsoft.com/office/drawing/2014/main" id="{A2F01A3C-84F3-C4A5-287E-D921E34E8526}"/>
                  </a:ext>
                </a:extLst>
              </p:cNvPr>
              <p:cNvPicPr/>
              <p:nvPr/>
            </p:nvPicPr>
            <p:blipFill>
              <a:blip r:embed="rId5"/>
              <a:stretch>
                <a:fillRect/>
              </a:stretch>
            </p:blipFill>
            <p:spPr>
              <a:xfrm>
                <a:off x="5015677" y="1910266"/>
                <a:ext cx="1304700" cy="1304700"/>
              </a:xfrm>
              <a:prstGeom prst="rect">
                <a:avLst/>
              </a:prstGeom>
            </p:spPr>
          </p:pic>
        </mc:Fallback>
      </mc:AlternateContent>
      <p:cxnSp>
        <p:nvCxnSpPr>
          <p:cNvPr id="52" name="直線單箭頭接點 51">
            <a:extLst>
              <a:ext uri="{FF2B5EF4-FFF2-40B4-BE49-F238E27FC236}">
                <a16:creationId xmlns:a16="http://schemas.microsoft.com/office/drawing/2014/main" id="{54F0135B-D995-7ACC-7ADF-6A8C966BD65F}"/>
              </a:ext>
            </a:extLst>
          </p:cNvPr>
          <p:cNvCxnSpPr>
            <a:cxnSpLocks/>
            <a:endCxn id="49" idx="3"/>
          </p:cNvCxnSpPr>
          <p:nvPr/>
        </p:nvCxnSpPr>
        <p:spPr>
          <a:xfrm flipH="1">
            <a:off x="6432548" y="1968939"/>
            <a:ext cx="3645874" cy="0"/>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55" name="文字方塊 54">
            <a:extLst>
              <a:ext uri="{FF2B5EF4-FFF2-40B4-BE49-F238E27FC236}">
                <a16:creationId xmlns:a16="http://schemas.microsoft.com/office/drawing/2014/main" id="{81DFF765-9CBF-9ADE-3ED7-BEE8B07E541E}"/>
              </a:ext>
            </a:extLst>
          </p:cNvPr>
          <p:cNvSpPr txBox="1"/>
          <p:nvPr/>
        </p:nvSpPr>
        <p:spPr>
          <a:xfrm>
            <a:off x="5096462" y="4470538"/>
            <a:ext cx="1801162" cy="369332"/>
          </a:xfrm>
          <a:prstGeom prst="rect">
            <a:avLst/>
          </a:prstGeom>
          <a:noFill/>
        </p:spPr>
        <p:txBody>
          <a:bodyPr wrap="square" lIns="91440" tIns="45720" rIns="91440" bIns="45720" rtlCol="0" anchor="t">
            <a:spAutoFit/>
          </a:bodyPr>
          <a:lstStyle/>
          <a:p>
            <a:r>
              <a:rPr lang="zh-TW" altLang="en-US" b="1">
                <a:latin typeface="標楷體" panose="03000509000000000000" pitchFamily="65" charset="-120"/>
                <a:ea typeface="標楷體" panose="03000509000000000000" pitchFamily="65" charset="-120"/>
              </a:rPr>
              <a:t>樹梅派放置位置</a:t>
            </a:r>
          </a:p>
        </p:txBody>
      </p:sp>
      <p:cxnSp>
        <p:nvCxnSpPr>
          <p:cNvPr id="57" name="直線單箭頭接點 56">
            <a:extLst>
              <a:ext uri="{FF2B5EF4-FFF2-40B4-BE49-F238E27FC236}">
                <a16:creationId xmlns:a16="http://schemas.microsoft.com/office/drawing/2014/main" id="{987CCD99-0C7C-1A38-2C91-7031A1F34B63}"/>
              </a:ext>
            </a:extLst>
          </p:cNvPr>
          <p:cNvCxnSpPr>
            <a:endCxn id="55" idx="3"/>
          </p:cNvCxnSpPr>
          <p:nvPr/>
        </p:nvCxnSpPr>
        <p:spPr>
          <a:xfrm flipH="1">
            <a:off x="6897624" y="3935090"/>
            <a:ext cx="3713226" cy="720114"/>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58" name="橢圓 57">
            <a:extLst>
              <a:ext uri="{FF2B5EF4-FFF2-40B4-BE49-F238E27FC236}">
                <a16:creationId xmlns:a16="http://schemas.microsoft.com/office/drawing/2014/main" id="{C4463858-AE13-D958-5D4C-52958A219A57}"/>
              </a:ext>
            </a:extLst>
          </p:cNvPr>
          <p:cNvSpPr/>
          <p:nvPr/>
        </p:nvSpPr>
        <p:spPr>
          <a:xfrm>
            <a:off x="1690052" y="3529753"/>
            <a:ext cx="88900" cy="1275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 name="橢圓 58">
            <a:extLst>
              <a:ext uri="{FF2B5EF4-FFF2-40B4-BE49-F238E27FC236}">
                <a16:creationId xmlns:a16="http://schemas.microsoft.com/office/drawing/2014/main" id="{B4B23560-9A26-D8CF-3BE5-8968C8D6D42A}"/>
              </a:ext>
            </a:extLst>
          </p:cNvPr>
          <p:cNvSpPr/>
          <p:nvPr/>
        </p:nvSpPr>
        <p:spPr>
          <a:xfrm>
            <a:off x="3910434" y="3529753"/>
            <a:ext cx="88900" cy="1275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橢圓 59">
            <a:extLst>
              <a:ext uri="{FF2B5EF4-FFF2-40B4-BE49-F238E27FC236}">
                <a16:creationId xmlns:a16="http://schemas.microsoft.com/office/drawing/2014/main" id="{A400B3BD-B885-FD12-D9B3-48D1423453A5}"/>
              </a:ext>
            </a:extLst>
          </p:cNvPr>
          <p:cNvSpPr/>
          <p:nvPr/>
        </p:nvSpPr>
        <p:spPr>
          <a:xfrm>
            <a:off x="9683750" y="3402237"/>
            <a:ext cx="88900" cy="1275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文字方塊 62">
            <a:extLst>
              <a:ext uri="{FF2B5EF4-FFF2-40B4-BE49-F238E27FC236}">
                <a16:creationId xmlns:a16="http://schemas.microsoft.com/office/drawing/2014/main" id="{E078D0D6-0702-76B0-6BFD-D547AF2CDDAF}"/>
              </a:ext>
            </a:extLst>
          </p:cNvPr>
          <p:cNvSpPr txBox="1"/>
          <p:nvPr/>
        </p:nvSpPr>
        <p:spPr>
          <a:xfrm>
            <a:off x="5105318" y="3412257"/>
            <a:ext cx="1647452" cy="369332"/>
          </a:xfrm>
          <a:prstGeom prst="rect">
            <a:avLst/>
          </a:prstGeom>
          <a:noFill/>
        </p:spPr>
        <p:txBody>
          <a:bodyPr wrap="square" lIns="91440" tIns="45720" rIns="91440" bIns="45720" rtlCol="0" anchor="t">
            <a:spAutoFit/>
          </a:bodyPr>
          <a:lstStyle/>
          <a:p>
            <a:pPr algn="ctr"/>
            <a:r>
              <a:rPr lang="zh-TW" altLang="en-US" b="1">
                <a:latin typeface="標楷體" panose="03000509000000000000" pitchFamily="65" charset="-120"/>
                <a:ea typeface="標楷體" panose="03000509000000000000" pitchFamily="65" charset="-120"/>
              </a:rPr>
              <a:t>紅外線感測器</a:t>
            </a:r>
          </a:p>
        </p:txBody>
      </p:sp>
      <p:cxnSp>
        <p:nvCxnSpPr>
          <p:cNvPr id="65" name="直線單箭頭接點 64">
            <a:extLst>
              <a:ext uri="{FF2B5EF4-FFF2-40B4-BE49-F238E27FC236}">
                <a16:creationId xmlns:a16="http://schemas.microsoft.com/office/drawing/2014/main" id="{0A8F6886-D711-7737-7903-C111CCA27CC2}"/>
              </a:ext>
            </a:extLst>
          </p:cNvPr>
          <p:cNvCxnSpPr>
            <a:stCxn id="59" idx="2"/>
            <a:endCxn id="63" idx="1"/>
          </p:cNvCxnSpPr>
          <p:nvPr/>
        </p:nvCxnSpPr>
        <p:spPr>
          <a:xfrm>
            <a:off x="3910434" y="3593511"/>
            <a:ext cx="1194884" cy="34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7" name="直線單箭頭接點 66">
            <a:extLst>
              <a:ext uri="{FF2B5EF4-FFF2-40B4-BE49-F238E27FC236}">
                <a16:creationId xmlns:a16="http://schemas.microsoft.com/office/drawing/2014/main" id="{0D2C7345-2F8C-1E52-7F66-5547A52884A9}"/>
              </a:ext>
            </a:extLst>
          </p:cNvPr>
          <p:cNvCxnSpPr>
            <a:stCxn id="60" idx="2"/>
            <a:endCxn id="63" idx="3"/>
          </p:cNvCxnSpPr>
          <p:nvPr/>
        </p:nvCxnSpPr>
        <p:spPr>
          <a:xfrm flipH="1">
            <a:off x="6752770" y="3465995"/>
            <a:ext cx="2930980" cy="1309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9" name="直線接點 68">
            <a:extLst>
              <a:ext uri="{FF2B5EF4-FFF2-40B4-BE49-F238E27FC236}">
                <a16:creationId xmlns:a16="http://schemas.microsoft.com/office/drawing/2014/main" id="{22A93BDA-3545-71B2-129A-5DC8134D2838}"/>
              </a:ext>
            </a:extLst>
          </p:cNvPr>
          <p:cNvCxnSpPr>
            <a:stCxn id="58" idx="2"/>
            <a:endCxn id="63" idx="1"/>
          </p:cNvCxnSpPr>
          <p:nvPr/>
        </p:nvCxnSpPr>
        <p:spPr>
          <a:xfrm>
            <a:off x="1690052" y="3593511"/>
            <a:ext cx="3415266" cy="3412"/>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4282945"/>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descr="一張含有 Rectangle, 設計, 方塊 的圖片&#10;&#10;AI 產生的內容可能不正確。">
            <a:extLst>
              <a:ext uri="{FF2B5EF4-FFF2-40B4-BE49-F238E27FC236}">
                <a16:creationId xmlns:a16="http://schemas.microsoft.com/office/drawing/2014/main" id="{A2C09501-8110-9206-0A37-47BCE8019E2F}"/>
              </a:ext>
            </a:extLst>
          </p:cNvPr>
          <p:cNvPicPr>
            <a:picLocks noChangeAspect="1"/>
          </p:cNvPicPr>
          <p:nvPr/>
        </p:nvPicPr>
        <p:blipFill>
          <a:blip r:embed="rId2"/>
          <a:stretch>
            <a:fillRect/>
          </a:stretch>
        </p:blipFill>
        <p:spPr>
          <a:xfrm>
            <a:off x="7501239" y="1592933"/>
            <a:ext cx="4219813" cy="4618399"/>
          </a:xfrm>
          <a:prstGeom prst="rect">
            <a:avLst/>
          </a:prstGeom>
        </p:spPr>
      </p:pic>
      <p:pic>
        <p:nvPicPr>
          <p:cNvPr id="7" name="圖片 6">
            <a:extLst>
              <a:ext uri="{FF2B5EF4-FFF2-40B4-BE49-F238E27FC236}">
                <a16:creationId xmlns:a16="http://schemas.microsoft.com/office/drawing/2014/main" id="{2C90EC70-B32D-5C1B-D84D-7280651A1FA6}"/>
              </a:ext>
            </a:extLst>
          </p:cNvPr>
          <p:cNvPicPr>
            <a:picLocks noChangeAspect="1"/>
          </p:cNvPicPr>
          <p:nvPr/>
        </p:nvPicPr>
        <p:blipFill>
          <a:blip r:embed="rId3"/>
          <a:stretch>
            <a:fillRect/>
          </a:stretch>
        </p:blipFill>
        <p:spPr>
          <a:xfrm>
            <a:off x="971895" y="1529238"/>
            <a:ext cx="2784268" cy="2817075"/>
          </a:xfrm>
          <a:prstGeom prst="rect">
            <a:avLst/>
          </a:prstGeom>
        </p:spPr>
      </p:pic>
      <p:sp>
        <p:nvSpPr>
          <p:cNvPr id="9" name="文字方塊 8">
            <a:extLst>
              <a:ext uri="{FF2B5EF4-FFF2-40B4-BE49-F238E27FC236}">
                <a16:creationId xmlns:a16="http://schemas.microsoft.com/office/drawing/2014/main" id="{0B513052-9534-3BE7-2C94-EB5A1A6998B2}"/>
              </a:ext>
            </a:extLst>
          </p:cNvPr>
          <p:cNvSpPr txBox="1"/>
          <p:nvPr/>
        </p:nvSpPr>
        <p:spPr>
          <a:xfrm>
            <a:off x="971895" y="5328762"/>
            <a:ext cx="2709662" cy="461665"/>
          </a:xfrm>
          <a:prstGeom prst="rect">
            <a:avLst/>
          </a:prstGeom>
          <a:noFill/>
        </p:spPr>
        <p:txBody>
          <a:bodyPr wrap="square" rtlCol="0">
            <a:spAutoFit/>
          </a:bodyPr>
          <a:lstStyle/>
          <a:p>
            <a:r>
              <a:rPr lang="zh-TW" altLang="en-US" sz="24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標楷體" panose="03000509000000000000" pitchFamily="65" charset="-120"/>
                <a:ea typeface="標楷體" panose="03000509000000000000" pitchFamily="65" charset="-120"/>
                <a:cs typeface="+mn-lt"/>
              </a:rPr>
              <a:t>上蓋特殊卡榫設計</a:t>
            </a:r>
          </a:p>
        </p:txBody>
      </p:sp>
      <p:pic>
        <p:nvPicPr>
          <p:cNvPr id="19" name="圖片 18">
            <a:extLst>
              <a:ext uri="{FF2B5EF4-FFF2-40B4-BE49-F238E27FC236}">
                <a16:creationId xmlns:a16="http://schemas.microsoft.com/office/drawing/2014/main" id="{842F464D-1899-4C92-FBA9-378027EE7BA3}"/>
              </a:ext>
            </a:extLst>
          </p:cNvPr>
          <p:cNvPicPr>
            <a:picLocks noChangeAspect="1"/>
          </p:cNvPicPr>
          <p:nvPr/>
        </p:nvPicPr>
        <p:blipFill>
          <a:blip r:embed="rId4"/>
          <a:stretch>
            <a:fillRect/>
          </a:stretch>
        </p:blipFill>
        <p:spPr>
          <a:xfrm>
            <a:off x="3981537" y="3717146"/>
            <a:ext cx="2709663" cy="2535572"/>
          </a:xfrm>
          <a:prstGeom prst="rect">
            <a:avLst/>
          </a:prstGeom>
        </p:spPr>
      </p:pic>
      <p:sp>
        <p:nvSpPr>
          <p:cNvPr id="2" name="標題 1">
            <a:extLst>
              <a:ext uri="{FF2B5EF4-FFF2-40B4-BE49-F238E27FC236}">
                <a16:creationId xmlns:a16="http://schemas.microsoft.com/office/drawing/2014/main" id="{B735850C-B0DB-6B44-C396-7B179C49F369}"/>
              </a:ext>
            </a:extLst>
          </p:cNvPr>
          <p:cNvSpPr>
            <a:spLocks noGrp="1"/>
          </p:cNvSpPr>
          <p:nvPr>
            <p:ph type="title"/>
          </p:nvPr>
        </p:nvSpPr>
        <p:spPr>
          <a:xfrm>
            <a:off x="462798" y="207477"/>
            <a:ext cx="11229457" cy="1086767"/>
          </a:xfrm>
        </p:spPr>
        <p:txBody>
          <a:bodyPr/>
          <a:lstStyle/>
          <a:p>
            <a:pPr algn="ctr"/>
            <a:r>
              <a:rPr lang="zh-TW" altLang="en-US" b="1">
                <a:latin typeface="標楷體" panose="03000509000000000000" pitchFamily="65" charset="-120"/>
                <a:ea typeface="標楷體" panose="03000509000000000000" pitchFamily="65" charset="-120"/>
              </a:rPr>
              <a:t>餵食器構造</a:t>
            </a:r>
            <a:endParaRPr lang="zh-TW" b="1">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762192281"/>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415CBC-E7E2-4F68-E3EA-5D388A94F045}"/>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BE329F69-85A2-1613-C00D-38DC4A8ED192}"/>
              </a:ext>
            </a:extLst>
          </p:cNvPr>
          <p:cNvSpPr>
            <a:spLocks noGrp="1"/>
          </p:cNvSpPr>
          <p:nvPr>
            <p:ph type="title"/>
          </p:nvPr>
        </p:nvSpPr>
        <p:spPr>
          <a:xfrm>
            <a:off x="838200" y="365125"/>
            <a:ext cx="10515600" cy="1190526"/>
          </a:xfrm>
        </p:spPr>
        <p:txBody>
          <a:bodyPr>
            <a:normAutofit/>
          </a:bodyPr>
          <a:lstStyle/>
          <a:p>
            <a:r>
              <a:rPr lang="zh-TW" altLang="en-US" b="1">
                <a:latin typeface="標楷體" panose="03000509000000000000" pitchFamily="65" charset="-120"/>
                <a:ea typeface="標楷體" panose="03000509000000000000" pitchFamily="65" charset="-120"/>
              </a:rPr>
              <a:t>健康項圈</a:t>
            </a:r>
          </a:p>
        </p:txBody>
      </p:sp>
      <p:sp>
        <p:nvSpPr>
          <p:cNvPr id="3" name="內容版面配置區 2">
            <a:extLst>
              <a:ext uri="{FF2B5EF4-FFF2-40B4-BE49-F238E27FC236}">
                <a16:creationId xmlns:a16="http://schemas.microsoft.com/office/drawing/2014/main" id="{E750604A-A9C3-59D0-5CD3-C47E1AC03F9E}"/>
              </a:ext>
            </a:extLst>
          </p:cNvPr>
          <p:cNvSpPr>
            <a:spLocks noGrp="1"/>
          </p:cNvSpPr>
          <p:nvPr>
            <p:ph idx="1"/>
          </p:nvPr>
        </p:nvSpPr>
        <p:spPr>
          <a:xfrm>
            <a:off x="838200" y="1933291"/>
            <a:ext cx="10515600" cy="4110199"/>
          </a:xfrm>
        </p:spPr>
        <p:txBody>
          <a:bodyPr vert="horz" lIns="91440" tIns="45720" rIns="91440" bIns="45720" rtlCol="0" anchor="t">
            <a:normAutofit lnSpcReduction="10000"/>
          </a:bodyPr>
          <a:lstStyle/>
          <a:p>
            <a:pPr>
              <a:lnSpc>
                <a:spcPct val="115000"/>
              </a:lnSpc>
              <a:spcAft>
                <a:spcPts val="800"/>
              </a:spcAft>
            </a:pPr>
            <a:r>
              <a:rPr lang="zh-TW" altLang="en-US" sz="2000" b="1" kern="100">
                <a:effectLst/>
                <a:latin typeface="Times New Roman" panose="02020603050405020304" pitchFamily="18" charset="0"/>
                <a:ea typeface="標楷體" panose="03000509000000000000" pitchFamily="65" charset="-120"/>
                <a:cs typeface="標"/>
              </a:rPr>
              <a:t>主機板</a:t>
            </a:r>
            <a:r>
              <a:rPr lang="en-US" altLang="zh-TW" sz="2000" b="1" kern="100">
                <a:effectLst/>
                <a:latin typeface="Times New Roman" panose="02020603050405020304" pitchFamily="18" charset="0"/>
                <a:ea typeface="標楷體" panose="03000509000000000000" pitchFamily="65" charset="-120"/>
                <a:cs typeface="標"/>
              </a:rPr>
              <a:t>:</a:t>
            </a:r>
            <a:r>
              <a:rPr lang="zh-TW" altLang="en-US" sz="2000" b="1" kern="100">
                <a:effectLst/>
                <a:latin typeface="Times New Roman" panose="02020603050405020304" pitchFamily="18" charset="0"/>
                <a:ea typeface="標楷體" panose="03000509000000000000" pitchFamily="65" charset="-120"/>
                <a:cs typeface="標"/>
              </a:rPr>
              <a:t>  </a:t>
            </a:r>
            <a:r>
              <a:rPr lang="en-US" altLang="zh-TW" sz="2000" b="1" kern="100">
                <a:effectLst/>
                <a:latin typeface="Times New Roman" panose="02020603050405020304" pitchFamily="18" charset="0"/>
                <a:ea typeface="標楷體" panose="03000509000000000000" pitchFamily="65" charset="-120"/>
                <a:cs typeface="標"/>
              </a:rPr>
              <a:t>T-Display s3(esp32s3)</a:t>
            </a:r>
            <a:r>
              <a:rPr lang="zh-TW" altLang="en-US" sz="2000" b="1" kern="100">
                <a:effectLst/>
                <a:latin typeface="Times New Roman" panose="02020603050405020304" pitchFamily="18" charset="0"/>
                <a:ea typeface="標楷體" panose="03000509000000000000" pitchFamily="65" charset="-120"/>
                <a:cs typeface="標"/>
              </a:rPr>
              <a:t>  </a:t>
            </a:r>
            <a:r>
              <a:rPr lang="en-US" altLang="zh-TW" sz="2000" b="1" kern="100">
                <a:effectLst/>
                <a:latin typeface="Times New Roman" panose="02020603050405020304" pitchFamily="18" charset="0"/>
                <a:ea typeface="標楷體" panose="03000509000000000000" pitchFamily="65" charset="-120"/>
                <a:cs typeface="標"/>
              </a:rPr>
              <a:t>:</a:t>
            </a:r>
            <a:r>
              <a:rPr lang="zh-TW" altLang="en-US" sz="2000" b="1" kern="100">
                <a:effectLst/>
                <a:latin typeface="Times New Roman" panose="02020603050405020304" pitchFamily="18" charset="0"/>
                <a:ea typeface="標楷體" panose="03000509000000000000" pitchFamily="65" charset="-120"/>
                <a:cs typeface="標"/>
              </a:rPr>
              <a:t>  </a:t>
            </a:r>
            <a:r>
              <a:rPr lang="zh-TW" altLang="zh-TW" sz="2000" kern="100">
                <a:latin typeface="Times New Roman" panose="02020603050405020304" pitchFamily="18" charset="0"/>
                <a:ea typeface="標楷體" panose="03000509000000000000" pitchFamily="65" charset="-120"/>
                <a:cs typeface="標"/>
              </a:rPr>
              <a:t>硬體本身帶有</a:t>
            </a:r>
            <a:r>
              <a:rPr lang="en-US" altLang="zh-TW" sz="2000" kern="100" err="1">
                <a:latin typeface="Times New Roman" panose="02020603050405020304" pitchFamily="18" charset="0"/>
                <a:ea typeface="標楷體" panose="03000509000000000000" pitchFamily="65" charset="-120"/>
                <a:cs typeface="標"/>
              </a:rPr>
              <a:t>wifi</a:t>
            </a:r>
            <a:r>
              <a:rPr lang="zh-TW" altLang="zh-TW" sz="2000" kern="100">
                <a:latin typeface="Times New Roman" panose="02020603050405020304" pitchFamily="18" charset="0"/>
                <a:ea typeface="標楷體" panose="03000509000000000000" pitchFamily="65" charset="-120"/>
                <a:cs typeface="標"/>
              </a:rPr>
              <a:t>和藍芽模組提供連線，</a:t>
            </a:r>
            <a:r>
              <a:rPr lang="zh-TW" altLang="en-US" sz="2000" kern="100">
                <a:latin typeface="Times New Roman" panose="02020603050405020304" pitchFamily="18" charset="0"/>
                <a:ea typeface="標楷體" panose="03000509000000000000" pitchFamily="65" charset="-120"/>
                <a:cs typeface="標"/>
              </a:rPr>
              <a:t>並</a:t>
            </a:r>
            <a:r>
              <a:rPr lang="zh-TW" altLang="zh-TW" sz="2000" kern="100">
                <a:effectLst/>
                <a:latin typeface="Times New Roman" panose="02020603050405020304" pitchFamily="18" charset="0"/>
                <a:ea typeface="標楷體" panose="03000509000000000000" pitchFamily="65" charset="-120"/>
                <a:cs typeface="標"/>
              </a:rPr>
              <a:t>配合</a:t>
            </a:r>
            <a:r>
              <a:rPr lang="en-US" altLang="zh-TW" sz="2000" kern="100" err="1">
                <a:effectLst/>
                <a:latin typeface="Times New Roman" panose="02020603050405020304" pitchFamily="18" charset="0"/>
                <a:ea typeface="標楷體" panose="03000509000000000000" pitchFamily="65" charset="-120"/>
                <a:cs typeface="標"/>
              </a:rPr>
              <a:t>micropython</a:t>
            </a:r>
            <a:r>
              <a:rPr lang="zh-TW" altLang="zh-TW" sz="2000" kern="100">
                <a:effectLst/>
                <a:latin typeface="Times New Roman" panose="02020603050405020304" pitchFamily="18" charset="0"/>
                <a:ea typeface="標楷體" panose="03000509000000000000" pitchFamily="65" charset="-120"/>
                <a:cs typeface="標"/>
              </a:rPr>
              <a:t>編寫程式控制各個模組</a:t>
            </a:r>
            <a:endParaRPr lang="en-US" altLang="zh-TW" sz="2000" kern="100">
              <a:effectLst/>
              <a:latin typeface="Times New Roman" panose="02020603050405020304" pitchFamily="18" charset="0"/>
              <a:ea typeface="標楷體" panose="03000509000000000000" pitchFamily="65" charset="-120"/>
              <a:cs typeface="標"/>
            </a:endParaRPr>
          </a:p>
          <a:p>
            <a:pPr>
              <a:lnSpc>
                <a:spcPct val="115000"/>
              </a:lnSpc>
              <a:spcAft>
                <a:spcPts val="800"/>
              </a:spcAft>
            </a:pPr>
            <a:r>
              <a:rPr lang="zh-TW" altLang="en-US" sz="2000" b="1" kern="100">
                <a:effectLst/>
                <a:latin typeface="Times New Roman" panose="02020603050405020304" pitchFamily="18" charset="0"/>
                <a:ea typeface="標楷體" panose="03000509000000000000" pitchFamily="65" charset="-120"/>
                <a:cs typeface="標"/>
              </a:rPr>
              <a:t>程式語言  </a:t>
            </a:r>
            <a:r>
              <a:rPr lang="en-US" altLang="zh-TW" sz="2000" b="1" kern="100">
                <a:effectLst/>
                <a:latin typeface="Times New Roman" panose="02020603050405020304" pitchFamily="18" charset="0"/>
                <a:ea typeface="標楷體" panose="03000509000000000000" pitchFamily="65" charset="-120"/>
                <a:cs typeface="標"/>
              </a:rPr>
              <a:t>:  </a:t>
            </a:r>
            <a:r>
              <a:rPr lang="en-US" altLang="zh-TW" sz="2000" b="1" kern="100" err="1">
                <a:effectLst/>
                <a:latin typeface="Times New Roman" panose="02020603050405020304" pitchFamily="18" charset="0"/>
                <a:ea typeface="標楷體" panose="03000509000000000000" pitchFamily="65" charset="-120"/>
                <a:cs typeface="標"/>
              </a:rPr>
              <a:t>MicroPython</a:t>
            </a:r>
            <a:r>
              <a:rPr lang="en-US" altLang="zh-TW" sz="2000" b="1" kern="100">
                <a:effectLst/>
                <a:latin typeface="Times New Roman" panose="02020603050405020304" pitchFamily="18" charset="0"/>
                <a:ea typeface="標楷體" panose="03000509000000000000" pitchFamily="65" charset="-120"/>
                <a:cs typeface="標"/>
              </a:rPr>
              <a:t>(Python) </a:t>
            </a:r>
            <a:r>
              <a:rPr lang="zh-TW" altLang="en-US" sz="2000" b="1" kern="100">
                <a:effectLst/>
                <a:latin typeface="Times New Roman" panose="02020603050405020304" pitchFamily="18" charset="0"/>
                <a:ea typeface="標楷體" panose="03000509000000000000" pitchFamily="65" charset="-120"/>
                <a:cs typeface="標"/>
              </a:rPr>
              <a:t> </a:t>
            </a:r>
            <a:r>
              <a:rPr lang="en-US" altLang="zh-TW" sz="2000" b="1" kern="100">
                <a:effectLst/>
                <a:latin typeface="Times New Roman" panose="02020603050405020304" pitchFamily="18" charset="0"/>
                <a:ea typeface="標楷體" panose="03000509000000000000" pitchFamily="65" charset="-120"/>
                <a:cs typeface="標"/>
              </a:rPr>
              <a:t>:</a:t>
            </a:r>
            <a:r>
              <a:rPr lang="zh-TW" altLang="en-US" sz="2000" b="1" kern="100">
                <a:effectLst/>
                <a:latin typeface="Times New Roman" panose="02020603050405020304" pitchFamily="18" charset="0"/>
                <a:ea typeface="標楷體" panose="03000509000000000000" pitchFamily="65" charset="-120"/>
                <a:cs typeface="標"/>
              </a:rPr>
              <a:t> </a:t>
            </a:r>
            <a:r>
              <a:rPr lang="zh-TW" altLang="zh-TW" sz="2000" kern="100">
                <a:effectLst/>
                <a:latin typeface="Times New Roman" panose="02020603050405020304" pitchFamily="18" charset="0"/>
                <a:ea typeface="標楷體" panose="03000509000000000000" pitchFamily="65" charset="-120"/>
                <a:cs typeface="標"/>
              </a:rPr>
              <a:t>相對於</a:t>
            </a:r>
            <a:r>
              <a:rPr lang="en-US" altLang="zh-TW" sz="2000" kern="100">
                <a:effectLst/>
                <a:latin typeface="Times New Roman" panose="02020603050405020304" pitchFamily="18" charset="0"/>
                <a:ea typeface="標楷體" panose="03000509000000000000" pitchFamily="65" charset="-120"/>
                <a:cs typeface="標"/>
              </a:rPr>
              <a:t>C++</a:t>
            </a:r>
            <a:r>
              <a:rPr lang="zh-TW" altLang="zh-TW" sz="2000" kern="100">
                <a:effectLst/>
                <a:latin typeface="Times New Roman" panose="02020603050405020304" pitchFamily="18" charset="0"/>
                <a:ea typeface="標楷體" panose="03000509000000000000" pitchFamily="65" charset="-120"/>
                <a:cs typeface="標"/>
              </a:rPr>
              <a:t>較容易入門</a:t>
            </a:r>
            <a:r>
              <a:rPr lang="zh-TW" altLang="en-US" sz="2000" kern="100">
                <a:effectLst/>
                <a:latin typeface="Times New Roman" panose="02020603050405020304" pitchFamily="18" charset="0"/>
                <a:ea typeface="標楷體" panose="03000509000000000000" pitchFamily="65" charset="-120"/>
                <a:cs typeface="標"/>
              </a:rPr>
              <a:t>，</a:t>
            </a:r>
            <a:r>
              <a:rPr lang="zh-TW" altLang="en-US" sz="2000" kern="100">
                <a:latin typeface="Times New Roman" panose="02020603050405020304" pitchFamily="18" charset="0"/>
                <a:ea typeface="標楷體" panose="03000509000000000000" pitchFamily="65" charset="-120"/>
                <a:cs typeface="標"/>
              </a:rPr>
              <a:t>也更方便修改參數和維修</a:t>
            </a:r>
            <a:endParaRPr lang="en-US" altLang="zh-TW" sz="2000" kern="100">
              <a:effectLst/>
              <a:latin typeface="Times New Roman" panose="02020603050405020304" pitchFamily="18" charset="0"/>
              <a:ea typeface="標楷體" panose="03000509000000000000" pitchFamily="65" charset="-120"/>
              <a:cs typeface="標"/>
            </a:endParaRPr>
          </a:p>
          <a:p>
            <a:pPr>
              <a:lnSpc>
                <a:spcPct val="115000"/>
              </a:lnSpc>
              <a:spcAft>
                <a:spcPts val="800"/>
              </a:spcAft>
            </a:pPr>
            <a:r>
              <a:rPr lang="en-US" altLang="zh-TW" sz="2000" b="1" kern="100">
                <a:effectLst/>
                <a:latin typeface="Times New Roman" panose="02020603050405020304" pitchFamily="18" charset="0"/>
                <a:ea typeface="標楷體" panose="03000509000000000000" pitchFamily="65" charset="-120"/>
                <a:cs typeface="標"/>
              </a:rPr>
              <a:t>MAX30102(</a:t>
            </a:r>
            <a:r>
              <a:rPr lang="zh-TW" altLang="zh-TW" sz="2000" b="1" kern="100">
                <a:effectLst/>
                <a:latin typeface="Times New Roman" panose="02020603050405020304" pitchFamily="18" charset="0"/>
                <a:ea typeface="標楷體" panose="03000509000000000000" pitchFamily="65" charset="-120"/>
                <a:cs typeface="標"/>
              </a:rPr>
              <a:t>心跳</a:t>
            </a:r>
            <a:r>
              <a:rPr lang="en-US" altLang="zh-TW" sz="2000" b="1" kern="100">
                <a:effectLst/>
                <a:latin typeface="Times New Roman" panose="02020603050405020304" pitchFamily="18" charset="0"/>
                <a:ea typeface="標楷體" panose="03000509000000000000" pitchFamily="65" charset="-120"/>
                <a:cs typeface="標"/>
              </a:rPr>
              <a:t>/</a:t>
            </a:r>
            <a:r>
              <a:rPr lang="zh-TW" altLang="zh-TW" sz="2000" b="1" kern="100">
                <a:effectLst/>
                <a:latin typeface="Times New Roman" panose="02020603050405020304" pitchFamily="18" charset="0"/>
                <a:ea typeface="標楷體" panose="03000509000000000000" pitchFamily="65" charset="-120"/>
                <a:cs typeface="標"/>
              </a:rPr>
              <a:t>血氧</a:t>
            </a:r>
            <a:r>
              <a:rPr lang="en-US" altLang="zh-TW" sz="2000" b="1" kern="100">
                <a:effectLst/>
                <a:latin typeface="Times New Roman" panose="02020603050405020304" pitchFamily="18" charset="0"/>
                <a:ea typeface="標楷體" panose="03000509000000000000" pitchFamily="65" charset="-120"/>
                <a:cs typeface="標"/>
              </a:rPr>
              <a:t>/</a:t>
            </a:r>
            <a:r>
              <a:rPr lang="zh-TW" altLang="zh-TW" sz="2000" b="1" kern="100">
                <a:effectLst/>
                <a:latin typeface="Times New Roman" panose="02020603050405020304" pitchFamily="18" charset="0"/>
                <a:ea typeface="標楷體" panose="03000509000000000000" pitchFamily="65" charset="-120"/>
                <a:cs typeface="標"/>
              </a:rPr>
              <a:t>體溫模組</a:t>
            </a:r>
            <a:r>
              <a:rPr lang="en-US" altLang="zh-TW" sz="2000" b="1" kern="100">
                <a:effectLst/>
                <a:latin typeface="Times New Roman" panose="02020603050405020304" pitchFamily="18" charset="0"/>
                <a:ea typeface="標楷體" panose="03000509000000000000" pitchFamily="65" charset="-120"/>
                <a:cs typeface="標"/>
              </a:rPr>
              <a:t>)</a:t>
            </a:r>
            <a:r>
              <a:rPr lang="zh-TW" altLang="en-US" sz="2000" b="1" kern="100">
                <a:effectLst/>
                <a:latin typeface="Times New Roman" panose="02020603050405020304" pitchFamily="18" charset="0"/>
                <a:ea typeface="標楷體" panose="03000509000000000000" pitchFamily="65" charset="-120"/>
                <a:cs typeface="標"/>
              </a:rPr>
              <a:t>  </a:t>
            </a:r>
            <a:r>
              <a:rPr lang="en-US" altLang="zh-TW" sz="2000" b="1" kern="100">
                <a:effectLst/>
                <a:latin typeface="Times New Roman" panose="02020603050405020304" pitchFamily="18" charset="0"/>
                <a:ea typeface="標楷體" panose="03000509000000000000" pitchFamily="65" charset="-120"/>
                <a:cs typeface="標"/>
              </a:rPr>
              <a:t>:</a:t>
            </a:r>
            <a:r>
              <a:rPr lang="zh-TW" altLang="en-US" sz="2000" b="1" kern="100">
                <a:effectLst/>
                <a:latin typeface="Times New Roman" panose="02020603050405020304" pitchFamily="18" charset="0"/>
                <a:ea typeface="標楷體" panose="03000509000000000000" pitchFamily="65" charset="-120"/>
                <a:cs typeface="標"/>
              </a:rPr>
              <a:t> </a:t>
            </a:r>
            <a:r>
              <a:rPr lang="zh-TW" altLang="en-US" sz="2000" kern="100">
                <a:effectLst/>
                <a:latin typeface="Times New Roman" panose="02020603050405020304" pitchFamily="18" charset="0"/>
                <a:ea typeface="標楷體" panose="03000509000000000000" pitchFamily="65" charset="-120"/>
                <a:cs typeface="標"/>
              </a:rPr>
              <a:t> </a:t>
            </a:r>
            <a:r>
              <a:rPr lang="zh-TW" altLang="zh-TW" sz="2000" kern="100">
                <a:effectLst/>
                <a:latin typeface="Times New Roman" panose="02020603050405020304" pitchFamily="18" charset="0"/>
                <a:ea typeface="標楷體" panose="03000509000000000000" pitchFamily="65" charset="-120"/>
                <a:cs typeface="標"/>
              </a:rPr>
              <a:t>集合心跳、血氧、體溫功能的模組用來檢測動物健康數據</a:t>
            </a:r>
            <a:endParaRPr lang="en-US" altLang="zh-TW" sz="2000" kern="100">
              <a:effectLst/>
              <a:latin typeface="Times New Roman" panose="02020603050405020304" pitchFamily="18" charset="0"/>
              <a:ea typeface="標楷體" panose="03000509000000000000" pitchFamily="65" charset="-120"/>
              <a:cs typeface="標"/>
            </a:endParaRPr>
          </a:p>
          <a:p>
            <a:pPr>
              <a:lnSpc>
                <a:spcPct val="115000"/>
              </a:lnSpc>
              <a:spcAft>
                <a:spcPts val="800"/>
              </a:spcAft>
            </a:pPr>
            <a:r>
              <a:rPr lang="en-US" altLang="zh-TW" sz="2000" b="1" kern="100">
                <a:effectLst/>
                <a:latin typeface="Times New Roman" panose="02020603050405020304" pitchFamily="18" charset="0"/>
                <a:ea typeface="標楷體" panose="03000509000000000000" pitchFamily="65" charset="-120"/>
                <a:cs typeface="標"/>
              </a:rPr>
              <a:t>MPU6050(</a:t>
            </a:r>
            <a:r>
              <a:rPr lang="zh-TW" altLang="zh-TW" sz="2000" b="1" kern="100">
                <a:effectLst/>
                <a:latin typeface="Times New Roman" panose="02020603050405020304" pitchFamily="18" charset="0"/>
                <a:ea typeface="標楷體" panose="03000509000000000000" pitchFamily="65" charset="-120"/>
                <a:cs typeface="標"/>
              </a:rPr>
              <a:t>慣性感測模組</a:t>
            </a:r>
            <a:r>
              <a:rPr lang="en-US" altLang="zh-TW" sz="2000" b="1" kern="100">
                <a:effectLst/>
                <a:latin typeface="Times New Roman" panose="02020603050405020304" pitchFamily="18" charset="0"/>
                <a:ea typeface="標楷體" panose="03000509000000000000" pitchFamily="65" charset="-120"/>
                <a:cs typeface="標"/>
              </a:rPr>
              <a:t>)</a:t>
            </a:r>
            <a:r>
              <a:rPr lang="zh-TW" altLang="en-US" sz="2000" b="1" kern="100">
                <a:effectLst/>
                <a:latin typeface="Times New Roman" panose="02020603050405020304" pitchFamily="18" charset="0"/>
                <a:ea typeface="標楷體" panose="03000509000000000000" pitchFamily="65" charset="-120"/>
                <a:cs typeface="標"/>
              </a:rPr>
              <a:t>  </a:t>
            </a:r>
            <a:r>
              <a:rPr lang="en-US" altLang="zh-TW" sz="2000" kern="100">
                <a:effectLst/>
                <a:latin typeface="Times New Roman" panose="02020603050405020304" pitchFamily="18" charset="0"/>
                <a:ea typeface="標楷體" panose="03000509000000000000" pitchFamily="65" charset="-120"/>
                <a:cs typeface="標"/>
              </a:rPr>
              <a:t>:</a:t>
            </a:r>
            <a:r>
              <a:rPr lang="zh-TW" altLang="en-US" sz="2000" kern="100">
                <a:effectLst/>
                <a:latin typeface="Times New Roman" panose="02020603050405020304" pitchFamily="18" charset="0"/>
                <a:ea typeface="標楷體" panose="03000509000000000000" pitchFamily="65" charset="-120"/>
                <a:cs typeface="標"/>
              </a:rPr>
              <a:t>  </a:t>
            </a:r>
            <a:r>
              <a:rPr lang="zh-TW" altLang="zh-TW" sz="2000" kern="100">
                <a:effectLst/>
                <a:latin typeface="Times New Roman" panose="02020603050405020304" pitchFamily="18" charset="0"/>
                <a:ea typeface="標楷體" panose="03000509000000000000" pitchFamily="65" charset="-120"/>
                <a:cs typeface="標"/>
              </a:rPr>
              <a:t>透過慣性檢測動物的運動狀態，如</a:t>
            </a:r>
            <a:r>
              <a:rPr lang="en-US" altLang="zh-TW" sz="2000" kern="100">
                <a:effectLst/>
                <a:latin typeface="Times New Roman" panose="02020603050405020304" pitchFamily="18" charset="0"/>
                <a:ea typeface="標楷體" panose="03000509000000000000" pitchFamily="65" charset="-120"/>
                <a:cs typeface="標"/>
              </a:rPr>
              <a:t>:</a:t>
            </a:r>
            <a:r>
              <a:rPr lang="zh-TW" altLang="zh-TW" sz="2000" kern="100">
                <a:effectLst/>
                <a:latin typeface="Times New Roman" panose="02020603050405020304" pitchFamily="18" charset="0"/>
                <a:ea typeface="標楷體" panose="03000509000000000000" pitchFamily="65" charset="-120"/>
                <a:cs typeface="標"/>
              </a:rPr>
              <a:t>移動步數</a:t>
            </a:r>
            <a:endParaRPr lang="en-US" altLang="zh-TW" sz="2000" kern="100">
              <a:effectLst/>
              <a:latin typeface="Times New Roman" panose="02020603050405020304" pitchFamily="18" charset="0"/>
              <a:ea typeface="標楷體" panose="03000509000000000000" pitchFamily="65" charset="-120"/>
              <a:cs typeface="標"/>
            </a:endParaRPr>
          </a:p>
          <a:p>
            <a:pPr>
              <a:lnSpc>
                <a:spcPct val="115000"/>
              </a:lnSpc>
              <a:spcAft>
                <a:spcPts val="800"/>
              </a:spcAft>
            </a:pPr>
            <a:r>
              <a:rPr lang="zh-TW" altLang="zh-TW" sz="2000" b="1" kern="100">
                <a:effectLst/>
                <a:latin typeface="Times New Roman" panose="02020603050405020304" pitchFamily="18" charset="0"/>
                <a:ea typeface="標楷體" panose="03000509000000000000" pitchFamily="65" charset="-120"/>
                <a:cs typeface="標"/>
              </a:rPr>
              <a:t>充電鋰電池</a:t>
            </a:r>
            <a:r>
              <a:rPr lang="zh-TW" altLang="en-US" sz="2000" b="1" kern="100">
                <a:effectLst/>
                <a:latin typeface="Times New Roman" panose="02020603050405020304" pitchFamily="18" charset="0"/>
                <a:ea typeface="標楷體" panose="03000509000000000000" pitchFamily="65" charset="-120"/>
                <a:cs typeface="標"/>
              </a:rPr>
              <a:t>  </a:t>
            </a:r>
            <a:r>
              <a:rPr lang="en-US" altLang="zh-TW" sz="2000" kern="100">
                <a:effectLst/>
                <a:latin typeface="Times New Roman" panose="02020603050405020304" pitchFamily="18" charset="0"/>
                <a:ea typeface="標楷體" panose="03000509000000000000" pitchFamily="65" charset="-120"/>
                <a:cs typeface="標"/>
              </a:rPr>
              <a:t>:</a:t>
            </a:r>
            <a:r>
              <a:rPr lang="zh-TW" altLang="en-US" sz="2000" kern="100">
                <a:effectLst/>
                <a:latin typeface="Times New Roman" panose="02020603050405020304" pitchFamily="18" charset="0"/>
                <a:ea typeface="標楷體" panose="03000509000000000000" pitchFamily="65" charset="-120"/>
                <a:cs typeface="標"/>
              </a:rPr>
              <a:t>  </a:t>
            </a:r>
            <a:r>
              <a:rPr lang="zh-TW" altLang="zh-TW" sz="2000" kern="100">
                <a:effectLst/>
                <a:latin typeface="Times New Roman" panose="02020603050405020304" pitchFamily="18" charset="0"/>
                <a:ea typeface="標楷體" panose="03000509000000000000" pitchFamily="65" charset="-120"/>
                <a:cs typeface="標"/>
              </a:rPr>
              <a:t>讓項圈可以自持並持續運作各項功能</a:t>
            </a:r>
            <a:endParaRPr lang="en-US" altLang="zh-TW" sz="2000" kern="100">
              <a:effectLst/>
              <a:latin typeface="Times New Roman" panose="02020603050405020304" pitchFamily="18" charset="0"/>
              <a:ea typeface="標楷體" panose="03000509000000000000" pitchFamily="65" charset="-120"/>
              <a:cs typeface="標"/>
            </a:endParaRPr>
          </a:p>
          <a:p>
            <a:pPr>
              <a:lnSpc>
                <a:spcPct val="115000"/>
              </a:lnSpc>
              <a:spcAft>
                <a:spcPts val="800"/>
              </a:spcAft>
            </a:pPr>
            <a:r>
              <a:rPr lang="zh-TW" altLang="zh-TW" sz="2000" b="1" kern="100">
                <a:effectLst/>
                <a:latin typeface="Times New Roman" panose="02020603050405020304" pitchFamily="18" charset="0"/>
                <a:ea typeface="標楷體" panose="03000509000000000000" pitchFamily="65" charset="-120"/>
                <a:cs typeface="標"/>
              </a:rPr>
              <a:t>寵物背帶</a:t>
            </a:r>
            <a:r>
              <a:rPr lang="zh-TW" altLang="en-US" sz="2000" b="1" kern="100">
                <a:effectLst/>
                <a:latin typeface="Times New Roman" panose="02020603050405020304" pitchFamily="18" charset="0"/>
                <a:ea typeface="標楷體" panose="03000509000000000000" pitchFamily="65" charset="-120"/>
                <a:cs typeface="標"/>
              </a:rPr>
              <a:t>  </a:t>
            </a:r>
            <a:r>
              <a:rPr lang="en-US" altLang="zh-TW" sz="2000" kern="100">
                <a:effectLst/>
                <a:latin typeface="Times New Roman" panose="02020603050405020304" pitchFamily="18" charset="0"/>
                <a:ea typeface="標楷體" panose="03000509000000000000" pitchFamily="65" charset="-120"/>
                <a:cs typeface="標"/>
              </a:rPr>
              <a:t>:</a:t>
            </a:r>
            <a:r>
              <a:rPr lang="zh-TW" altLang="en-US" sz="2000" kern="100">
                <a:effectLst/>
                <a:latin typeface="Times New Roman" panose="02020603050405020304" pitchFamily="18" charset="0"/>
                <a:ea typeface="標楷體" panose="03000509000000000000" pitchFamily="65" charset="-120"/>
                <a:cs typeface="標"/>
              </a:rPr>
              <a:t>  </a:t>
            </a:r>
            <a:r>
              <a:rPr lang="zh-TW" altLang="zh-TW" sz="2000" kern="100">
                <a:effectLst/>
                <a:latin typeface="Times New Roman" panose="02020603050405020304" pitchFamily="18" charset="0"/>
                <a:ea typeface="標楷體" panose="03000509000000000000" pitchFamily="65" charset="-120"/>
                <a:cs typeface="標"/>
              </a:rPr>
              <a:t>用來裝載所有部件讓動物可以配戴</a:t>
            </a:r>
            <a:endParaRPr lang="zh-TW" altLang="en-US" sz="2000">
              <a:latin typeface="Times New Roman" panose="02020603050405020304" pitchFamily="18" charset="0"/>
              <a:ea typeface="標楷體" panose="03000509000000000000" pitchFamily="65" charset="-120"/>
            </a:endParaRPr>
          </a:p>
          <a:p>
            <a:endParaRPr lang="zh-TW" altLang="en-US" sz="2000">
              <a:ea typeface="新細明體"/>
            </a:endParaRPr>
          </a:p>
        </p:txBody>
      </p:sp>
    </p:spTree>
    <p:extLst>
      <p:ext uri="{BB962C8B-B14F-4D97-AF65-F5344CB8AC3E}">
        <p14:creationId xmlns:p14="http://schemas.microsoft.com/office/powerpoint/2010/main" val="1290395745"/>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5B9E7C-E102-62B6-4487-6D105B2EBDFD}"/>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61098927-0F40-C6BF-AE8D-3E07B478BE25}"/>
              </a:ext>
            </a:extLst>
          </p:cNvPr>
          <p:cNvSpPr>
            <a:spLocks noGrp="1"/>
          </p:cNvSpPr>
          <p:nvPr>
            <p:ph type="title"/>
          </p:nvPr>
        </p:nvSpPr>
        <p:spPr>
          <a:xfrm>
            <a:off x="838200" y="365125"/>
            <a:ext cx="10515600" cy="1190526"/>
          </a:xfrm>
        </p:spPr>
        <p:txBody>
          <a:bodyPr>
            <a:normAutofit/>
          </a:bodyPr>
          <a:lstStyle/>
          <a:p>
            <a:r>
              <a:rPr lang="en-US" altLang="zh-TW" b="1">
                <a:latin typeface="Times New Roman" panose="02020603050405020304" pitchFamily="18" charset="0"/>
                <a:cs typeface="Times New Roman" panose="02020603050405020304" pitchFamily="18" charset="0"/>
              </a:rPr>
              <a:t>APP</a:t>
            </a:r>
            <a:endParaRPr lang="zh-TW" altLang="en-US" b="1">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903C428F-231A-9E75-23FF-AC47DA1B8BB6}"/>
              </a:ext>
            </a:extLst>
          </p:cNvPr>
          <p:cNvSpPr>
            <a:spLocks noGrp="1"/>
          </p:cNvSpPr>
          <p:nvPr>
            <p:ph idx="1"/>
          </p:nvPr>
        </p:nvSpPr>
        <p:spPr>
          <a:xfrm>
            <a:off x="1133764" y="1893962"/>
            <a:ext cx="10515600" cy="4110199"/>
          </a:xfrm>
        </p:spPr>
        <p:txBody>
          <a:bodyPr vert="horz" lIns="91440" tIns="45720" rIns="91440" bIns="45720" rtlCol="0" anchor="t">
            <a:normAutofit/>
          </a:bodyPr>
          <a:lstStyle/>
          <a:p>
            <a:pPr marL="0" indent="0">
              <a:spcBef>
                <a:spcPct val="0"/>
              </a:spcBef>
              <a:buNone/>
            </a:pPr>
            <a:r>
              <a:rPr lang="zh-TW" altLang="en-US" sz="2400">
                <a:ea typeface="+mn-lt"/>
                <a:cs typeface="+mn-lt"/>
              </a:rPr>
              <a:t>   </a:t>
            </a:r>
            <a:endParaRPr lang="zh-TW" altLang="en-US" sz="2000">
              <a:latin typeface="Aptos Display"/>
              <a:ea typeface="新細明體"/>
            </a:endParaRPr>
          </a:p>
          <a:p>
            <a:pPr marL="571500" indent="-571500">
              <a:spcBef>
                <a:spcPct val="0"/>
              </a:spcBef>
              <a:buFont typeface="Arial,Sans-Serif" panose="020B0604020202020204" pitchFamily="34" charset="0"/>
            </a:pPr>
            <a:endParaRPr lang="zh-TW" altLang="en-US" sz="2000">
              <a:latin typeface="Aptos Display"/>
              <a:ea typeface="新細明體"/>
            </a:endParaRPr>
          </a:p>
          <a:p>
            <a:endParaRPr lang="zh-TW" altLang="en-US">
              <a:ea typeface="新細明體"/>
            </a:endParaRPr>
          </a:p>
        </p:txBody>
      </p:sp>
      <p:sp>
        <p:nvSpPr>
          <p:cNvPr id="7" name="文字方塊 6">
            <a:extLst>
              <a:ext uri="{FF2B5EF4-FFF2-40B4-BE49-F238E27FC236}">
                <a16:creationId xmlns:a16="http://schemas.microsoft.com/office/drawing/2014/main" id="{FEE7B7DF-CE0D-85FB-76BD-BED6D6C27FE9}"/>
              </a:ext>
            </a:extLst>
          </p:cNvPr>
          <p:cNvSpPr txBox="1"/>
          <p:nvPr/>
        </p:nvSpPr>
        <p:spPr>
          <a:xfrm>
            <a:off x="838200" y="1997839"/>
            <a:ext cx="10515600" cy="4708981"/>
          </a:xfrm>
          <a:prstGeom prst="rect">
            <a:avLst/>
          </a:prstGeom>
          <a:noFill/>
        </p:spPr>
        <p:txBody>
          <a:bodyPr wrap="square">
            <a:spAutoFit/>
          </a:bodyPr>
          <a:lstStyle/>
          <a:p>
            <a:pPr marL="285750" indent="-285750">
              <a:buFont typeface="Arial" panose="020B0604020202020204" pitchFamily="34" charset="0"/>
              <a:buChar char="•"/>
            </a:pPr>
            <a:r>
              <a:rPr lang="en-US" altLang="zh-TW" sz="2000" b="1">
                <a:latin typeface="Times New Roman" panose="02020603050405020304" pitchFamily="18" charset="0"/>
                <a:ea typeface="標楷體" panose="03000509000000000000" pitchFamily="65" charset="-120"/>
              </a:rPr>
              <a:t>React:</a:t>
            </a:r>
            <a:r>
              <a:rPr lang="zh-TW" altLang="en-US" sz="2000">
                <a:latin typeface="Times New Roman" panose="02020603050405020304" pitchFamily="18" charset="0"/>
                <a:ea typeface="標楷體" panose="03000509000000000000" pitchFamily="65" charset="-120"/>
              </a:rPr>
              <a:t>這是一個用於構建用戶界面的 </a:t>
            </a:r>
            <a:r>
              <a:rPr lang="en-US" altLang="zh-TW" sz="2000">
                <a:latin typeface="Times New Roman" panose="02020603050405020304" pitchFamily="18" charset="0"/>
                <a:ea typeface="標楷體" panose="03000509000000000000" pitchFamily="65" charset="-120"/>
              </a:rPr>
              <a:t>JavaScript </a:t>
            </a:r>
            <a:r>
              <a:rPr lang="zh-TW" altLang="en-US" sz="2000">
                <a:latin typeface="Times New Roman" panose="02020603050405020304" pitchFamily="18" charset="0"/>
                <a:ea typeface="標楷體" panose="03000509000000000000" pitchFamily="65" charset="-120"/>
              </a:rPr>
              <a:t>庫，開發彈性高，元件化好維護。</a:t>
            </a:r>
            <a:br>
              <a:rPr lang="en-US" altLang="zh-TW" sz="2000">
                <a:latin typeface="Times New Roman" panose="02020603050405020304" pitchFamily="18" charset="0"/>
                <a:ea typeface="標楷體" panose="03000509000000000000" pitchFamily="65" charset="-120"/>
              </a:rPr>
            </a:br>
            <a:endParaRPr lang="zh-TW" altLang="en-US" sz="2000">
              <a:latin typeface="Times New Roman" panose="02020603050405020304" pitchFamily="18" charset="0"/>
              <a:ea typeface="標楷體" panose="03000509000000000000" pitchFamily="65" charset="-120"/>
            </a:endParaRPr>
          </a:p>
          <a:p>
            <a:pPr marL="285750" indent="-285750">
              <a:buFont typeface="Arial" panose="020B0604020202020204" pitchFamily="34" charset="0"/>
              <a:buChar char="•"/>
            </a:pPr>
            <a:r>
              <a:rPr lang="en-US" altLang="zh-TW" sz="2000" b="1">
                <a:latin typeface="Times New Roman" panose="02020603050405020304" pitchFamily="18" charset="0"/>
                <a:ea typeface="標楷體" panose="03000509000000000000" pitchFamily="65" charset="-120"/>
              </a:rPr>
              <a:t>TypeScript:</a:t>
            </a:r>
            <a:r>
              <a:rPr lang="zh-TW" altLang="en-US" sz="2000">
                <a:latin typeface="Times New Roman" panose="02020603050405020304" pitchFamily="18" charset="0"/>
                <a:ea typeface="標楷體" panose="03000509000000000000" pitchFamily="65" charset="-120"/>
              </a:rPr>
              <a:t>這是 </a:t>
            </a:r>
            <a:r>
              <a:rPr lang="en-US" altLang="zh-TW" sz="2000">
                <a:latin typeface="Times New Roman" panose="02020603050405020304" pitchFamily="18" charset="0"/>
                <a:ea typeface="標楷體" panose="03000509000000000000" pitchFamily="65" charset="-120"/>
              </a:rPr>
              <a:t>JavaScript </a:t>
            </a:r>
            <a:r>
              <a:rPr lang="zh-TW" altLang="en-US" sz="2000">
                <a:latin typeface="Times New Roman" panose="02020603050405020304" pitchFamily="18" charset="0"/>
                <a:ea typeface="標楷體" panose="03000509000000000000" pitchFamily="65" charset="-120"/>
              </a:rPr>
              <a:t>的強化版，透過靜態類型檢查在編譯時提前捕捉類型錯誤，能夠提高代碼的可維護性和可讀性。</a:t>
            </a:r>
            <a:br>
              <a:rPr lang="en-US" altLang="zh-TW" sz="2000">
                <a:latin typeface="Times New Roman" panose="02020603050405020304" pitchFamily="18" charset="0"/>
                <a:ea typeface="標楷體" panose="03000509000000000000" pitchFamily="65" charset="-120"/>
              </a:rPr>
            </a:br>
            <a:endParaRPr lang="en-US" altLang="zh-TW" sz="2000">
              <a:latin typeface="Times New Roman" panose="02020603050405020304" pitchFamily="18" charset="0"/>
              <a:ea typeface="標楷體" panose="03000509000000000000" pitchFamily="65" charset="-120"/>
            </a:endParaRPr>
          </a:p>
          <a:p>
            <a:pPr marL="285750" indent="-285750">
              <a:buFont typeface="Arial" panose="020B0604020202020204" pitchFamily="34" charset="0"/>
              <a:buChar char="•"/>
            </a:pPr>
            <a:r>
              <a:rPr lang="en-US" altLang="zh-TW" sz="2000" b="1">
                <a:latin typeface="Times New Roman" panose="02020603050405020304" pitchFamily="18" charset="0"/>
                <a:ea typeface="標楷體" panose="03000509000000000000" pitchFamily="65" charset="-120"/>
              </a:rPr>
              <a:t>Styled-components:</a:t>
            </a:r>
            <a:r>
              <a:rPr lang="zh-TW" altLang="en-US" sz="2000">
                <a:latin typeface="Times New Roman" panose="02020603050405020304" pitchFamily="18" charset="0"/>
                <a:ea typeface="標楷體" panose="03000509000000000000" pitchFamily="65" charset="-120"/>
              </a:rPr>
              <a:t>這是一個流行的 </a:t>
            </a:r>
            <a:r>
              <a:rPr lang="en-US" altLang="zh-TW" sz="2000">
                <a:latin typeface="Times New Roman" panose="02020603050405020304" pitchFamily="18" charset="0"/>
                <a:ea typeface="標楷體" panose="03000509000000000000" pitchFamily="65" charset="-120"/>
              </a:rPr>
              <a:t>CSS-in-JS </a:t>
            </a:r>
            <a:r>
              <a:rPr lang="zh-TW" altLang="en-US" sz="2000">
                <a:latin typeface="Times New Roman" panose="02020603050405020304" pitchFamily="18" charset="0"/>
                <a:ea typeface="標楷體" panose="03000509000000000000" pitchFamily="65" charset="-120"/>
              </a:rPr>
              <a:t>函式庫，主要用於 </a:t>
            </a:r>
            <a:r>
              <a:rPr lang="en-US" altLang="zh-TW" sz="2000">
                <a:latin typeface="Times New Roman" panose="02020603050405020304" pitchFamily="18" charset="0"/>
                <a:ea typeface="標楷體" panose="03000509000000000000" pitchFamily="65" charset="-120"/>
              </a:rPr>
              <a:t>React </a:t>
            </a:r>
            <a:r>
              <a:rPr lang="zh-TW" altLang="en-US" sz="2000">
                <a:latin typeface="Times New Roman" panose="02020603050405020304" pitchFamily="18" charset="0"/>
                <a:ea typeface="標楷體" panose="03000509000000000000" pitchFamily="65" charset="-120"/>
              </a:rPr>
              <a:t>應用程式。它允許開發者直接在 </a:t>
            </a:r>
            <a:r>
              <a:rPr lang="en-US" altLang="zh-TW" sz="2000">
                <a:latin typeface="Times New Roman" panose="02020603050405020304" pitchFamily="18" charset="0"/>
                <a:ea typeface="標楷體" panose="03000509000000000000" pitchFamily="65" charset="-120"/>
              </a:rPr>
              <a:t>JS/TS </a:t>
            </a:r>
            <a:r>
              <a:rPr lang="zh-TW" altLang="en-US" sz="2000">
                <a:latin typeface="Times New Roman" panose="02020603050405020304" pitchFamily="18" charset="0"/>
                <a:ea typeface="標楷體" panose="03000509000000000000" pitchFamily="65" charset="-120"/>
              </a:rPr>
              <a:t>檔案中編寫 </a:t>
            </a:r>
            <a:r>
              <a:rPr lang="en-US" altLang="zh-TW" sz="2000">
                <a:latin typeface="Times New Roman" panose="02020603050405020304" pitchFamily="18" charset="0"/>
                <a:ea typeface="標楷體" panose="03000509000000000000" pitchFamily="65" charset="-120"/>
              </a:rPr>
              <a:t>CSS </a:t>
            </a:r>
            <a:r>
              <a:rPr lang="zh-TW" altLang="en-US" sz="2000">
                <a:latin typeface="Times New Roman" panose="02020603050405020304" pitchFamily="18" charset="0"/>
                <a:ea typeface="標楷體" panose="03000509000000000000" pitchFamily="65" charset="-120"/>
              </a:rPr>
              <a:t>樣式，並將其與 </a:t>
            </a:r>
            <a:r>
              <a:rPr lang="en-US" altLang="zh-TW" sz="2000">
                <a:latin typeface="Times New Roman" panose="02020603050405020304" pitchFamily="18" charset="0"/>
                <a:ea typeface="標楷體" panose="03000509000000000000" pitchFamily="65" charset="-120"/>
              </a:rPr>
              <a:t>React </a:t>
            </a:r>
            <a:r>
              <a:rPr lang="zh-TW" altLang="en-US" sz="2000">
                <a:latin typeface="Times New Roman" panose="02020603050405020304" pitchFamily="18" charset="0"/>
                <a:ea typeface="標楷體" panose="03000509000000000000" pitchFamily="65" charset="-120"/>
              </a:rPr>
              <a:t>組件緊密結合，實現「樣式即組件」的開發模式。</a:t>
            </a:r>
            <a:br>
              <a:rPr lang="en-US" altLang="zh-TW" sz="2000">
                <a:latin typeface="Times New Roman" panose="02020603050405020304" pitchFamily="18" charset="0"/>
                <a:ea typeface="標楷體" panose="03000509000000000000" pitchFamily="65" charset="-120"/>
              </a:rPr>
            </a:br>
            <a:endParaRPr lang="zh-TW" altLang="en-US" sz="2000">
              <a:latin typeface="Times New Roman" panose="02020603050405020304" pitchFamily="18" charset="0"/>
              <a:ea typeface="標楷體" panose="03000509000000000000" pitchFamily="65" charset="-120"/>
            </a:endParaRPr>
          </a:p>
          <a:p>
            <a:pPr marL="285750" indent="-285750">
              <a:buFont typeface="Arial" panose="020B0604020202020204" pitchFamily="34" charset="0"/>
              <a:buChar char="•"/>
            </a:pPr>
            <a:r>
              <a:rPr lang="en-US" altLang="zh-TW" sz="2000" b="1">
                <a:latin typeface="Times New Roman" panose="02020603050405020304" pitchFamily="18" charset="0"/>
                <a:ea typeface="標楷體" panose="03000509000000000000" pitchFamily="65" charset="-120"/>
              </a:rPr>
              <a:t>React Router:</a:t>
            </a:r>
            <a:r>
              <a:rPr lang="zh-TW" altLang="en-US" sz="2000">
                <a:latin typeface="Times New Roman" panose="02020603050405020304" pitchFamily="18" charset="0"/>
                <a:ea typeface="標楷體" panose="03000509000000000000" pitchFamily="65" charset="-120"/>
              </a:rPr>
              <a:t>這是 </a:t>
            </a:r>
            <a:r>
              <a:rPr lang="en-US" altLang="zh-TW" sz="2000">
                <a:latin typeface="Times New Roman" panose="02020603050405020304" pitchFamily="18" charset="0"/>
                <a:ea typeface="標楷體" panose="03000509000000000000" pitchFamily="65" charset="-120"/>
              </a:rPr>
              <a:t>React </a:t>
            </a:r>
            <a:r>
              <a:rPr lang="zh-TW" altLang="en-US" sz="2000">
                <a:latin typeface="Times New Roman" panose="02020603050405020304" pitchFamily="18" charset="0"/>
                <a:ea typeface="標楷體" panose="03000509000000000000" pitchFamily="65" charset="-120"/>
              </a:rPr>
              <a:t>應用程式中最流行的路由管理函式庫，用於實現「單頁應用（</a:t>
            </a:r>
            <a:r>
              <a:rPr lang="en-US" altLang="zh-TW" sz="2000">
                <a:latin typeface="Times New Roman" panose="02020603050405020304" pitchFamily="18" charset="0"/>
                <a:ea typeface="標楷體" panose="03000509000000000000" pitchFamily="65" charset="-120"/>
              </a:rPr>
              <a:t>SPA</a:t>
            </a:r>
            <a:r>
              <a:rPr lang="zh-TW" altLang="en-US" sz="2000">
                <a:latin typeface="Times New Roman" panose="02020603050405020304" pitchFamily="18" charset="0"/>
                <a:ea typeface="標楷體" panose="03000509000000000000" pitchFamily="65" charset="-120"/>
              </a:rPr>
              <a:t>）」的頁面導航與路由控制。</a:t>
            </a:r>
            <a:br>
              <a:rPr lang="en-US" altLang="zh-TW" sz="2000">
                <a:latin typeface="Times New Roman" panose="02020603050405020304" pitchFamily="18" charset="0"/>
                <a:ea typeface="標楷體" panose="03000509000000000000" pitchFamily="65" charset="-120"/>
              </a:rPr>
            </a:br>
            <a:endParaRPr lang="en-US" altLang="zh-TW" sz="2000">
              <a:latin typeface="Times New Roman" panose="02020603050405020304" pitchFamily="18" charset="0"/>
              <a:ea typeface="標楷體" panose="03000509000000000000" pitchFamily="65" charset="-120"/>
            </a:endParaRPr>
          </a:p>
          <a:p>
            <a:pPr marL="285750" indent="-285750">
              <a:buFont typeface="Arial" panose="020B0604020202020204" pitchFamily="34" charset="0"/>
              <a:buChar char="•"/>
            </a:pPr>
            <a:r>
              <a:rPr lang="en-US" altLang="zh-TW" sz="2000" b="1" err="1">
                <a:latin typeface="Times New Roman" panose="02020603050405020304" pitchFamily="18" charset="0"/>
                <a:ea typeface="標楷體" panose="03000509000000000000" pitchFamily="65" charset="-120"/>
              </a:rPr>
              <a:t>Lucide</a:t>
            </a:r>
            <a:r>
              <a:rPr lang="en-US" altLang="zh-TW" sz="2000" b="1">
                <a:latin typeface="Times New Roman" panose="02020603050405020304" pitchFamily="18" charset="0"/>
                <a:ea typeface="標楷體" panose="03000509000000000000" pitchFamily="65" charset="-120"/>
              </a:rPr>
              <a:t> React:</a:t>
            </a:r>
            <a:r>
              <a:rPr lang="zh-TW" altLang="en-US" sz="2000">
                <a:latin typeface="Times New Roman" panose="02020603050405020304" pitchFamily="18" charset="0"/>
                <a:ea typeface="標楷體" panose="03000509000000000000" pitchFamily="65" charset="-120"/>
              </a:rPr>
              <a:t>這是一個專為 </a:t>
            </a:r>
            <a:r>
              <a:rPr lang="en-US" altLang="zh-TW" sz="2000">
                <a:latin typeface="Times New Roman" panose="02020603050405020304" pitchFamily="18" charset="0"/>
                <a:ea typeface="標楷體" panose="03000509000000000000" pitchFamily="65" charset="-120"/>
              </a:rPr>
              <a:t>React </a:t>
            </a:r>
            <a:r>
              <a:rPr lang="zh-TW" altLang="en-US" sz="2000">
                <a:latin typeface="Times New Roman" panose="02020603050405020304" pitchFamily="18" charset="0"/>
                <a:ea typeface="標楷體" panose="03000509000000000000" pitchFamily="65" charset="-120"/>
              </a:rPr>
              <a:t>設計的開源 </a:t>
            </a:r>
            <a:r>
              <a:rPr lang="en-US" altLang="zh-TW" sz="2000">
                <a:latin typeface="Times New Roman" panose="02020603050405020304" pitchFamily="18" charset="0"/>
                <a:ea typeface="標楷體" panose="03000509000000000000" pitchFamily="65" charset="-120"/>
              </a:rPr>
              <a:t>SVG </a:t>
            </a:r>
            <a:r>
              <a:rPr lang="zh-TW" altLang="en-US" sz="2000">
                <a:latin typeface="Times New Roman" panose="02020603050405020304" pitchFamily="18" charset="0"/>
                <a:ea typeface="標楷體" panose="03000509000000000000" pitchFamily="65" charset="-120"/>
              </a:rPr>
              <a:t>圖標庫，具有簡潔的 </a:t>
            </a:r>
            <a:r>
              <a:rPr lang="en-US" altLang="zh-TW" sz="2000">
                <a:latin typeface="Times New Roman" panose="02020603050405020304" pitchFamily="18" charset="0"/>
                <a:ea typeface="標楷體" panose="03000509000000000000" pitchFamily="65" charset="-120"/>
              </a:rPr>
              <a:t>API </a:t>
            </a:r>
            <a:r>
              <a:rPr lang="zh-TW" altLang="en-US" sz="2000">
                <a:latin typeface="Times New Roman" panose="02020603050405020304" pitchFamily="18" charset="0"/>
                <a:ea typeface="標楷體" panose="03000509000000000000" pitchFamily="65" charset="-120"/>
              </a:rPr>
              <a:t>和高度靈活的樣式控制。</a:t>
            </a:r>
            <a:endParaRPr lang="en-US" altLang="zh-TW" sz="2000">
              <a:latin typeface="Times New Roman" panose="02020603050405020304" pitchFamily="18" charset="0"/>
              <a:ea typeface="標楷體" panose="03000509000000000000" pitchFamily="65" charset="-120"/>
            </a:endParaRPr>
          </a:p>
          <a:p>
            <a:pPr marL="285750" indent="-285750">
              <a:buFont typeface="Arial" panose="020B0604020202020204" pitchFamily="34" charset="0"/>
              <a:buChar char="•"/>
            </a:pPr>
            <a:endParaRPr lang="en-US" altLang="zh-TW" sz="2000"/>
          </a:p>
        </p:txBody>
      </p:sp>
    </p:spTree>
    <p:extLst>
      <p:ext uri="{BB962C8B-B14F-4D97-AF65-F5344CB8AC3E}">
        <p14:creationId xmlns:p14="http://schemas.microsoft.com/office/powerpoint/2010/main" val="2386003434"/>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45E2C7-93D3-FB89-1DD5-6B151CBD07BF}"/>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8DC199AE-352E-A190-9B83-CF38ED93D0FB}"/>
              </a:ext>
            </a:extLst>
          </p:cNvPr>
          <p:cNvSpPr>
            <a:spLocks noGrp="1"/>
          </p:cNvSpPr>
          <p:nvPr>
            <p:ph type="title"/>
          </p:nvPr>
        </p:nvSpPr>
        <p:spPr>
          <a:xfrm>
            <a:off x="838200" y="365125"/>
            <a:ext cx="10515600" cy="1190526"/>
          </a:xfrm>
        </p:spPr>
        <p:txBody>
          <a:bodyPr>
            <a:normAutofit/>
          </a:bodyPr>
          <a:lstStyle/>
          <a:p>
            <a:r>
              <a:rPr lang="en-US" altLang="zh-TW" b="1">
                <a:latin typeface="Times New Roman" panose="02020603050405020304" pitchFamily="18" charset="0"/>
                <a:cs typeface="Times New Roman" panose="02020603050405020304" pitchFamily="18" charset="0"/>
              </a:rPr>
              <a:t>APP</a:t>
            </a:r>
            <a:endParaRPr lang="zh-TW" altLang="en-US" b="1">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8C49E52E-7AF7-B63C-9FF3-A70B4C627B88}"/>
              </a:ext>
            </a:extLst>
          </p:cNvPr>
          <p:cNvSpPr>
            <a:spLocks noGrp="1"/>
          </p:cNvSpPr>
          <p:nvPr>
            <p:ph idx="1"/>
          </p:nvPr>
        </p:nvSpPr>
        <p:spPr>
          <a:xfrm>
            <a:off x="1133764" y="1893962"/>
            <a:ext cx="10515600" cy="4110199"/>
          </a:xfrm>
        </p:spPr>
        <p:txBody>
          <a:bodyPr vert="horz" lIns="91440" tIns="45720" rIns="91440" bIns="45720" rtlCol="0" anchor="t">
            <a:normAutofit/>
          </a:bodyPr>
          <a:lstStyle/>
          <a:p>
            <a:pPr marL="0" indent="0">
              <a:spcBef>
                <a:spcPct val="0"/>
              </a:spcBef>
              <a:buNone/>
            </a:pPr>
            <a:r>
              <a:rPr lang="zh-TW" altLang="en-US" sz="2400">
                <a:ea typeface="+mn-lt"/>
                <a:cs typeface="+mn-lt"/>
              </a:rPr>
              <a:t>   </a:t>
            </a:r>
            <a:endParaRPr lang="zh-TW" altLang="en-US" sz="2000">
              <a:latin typeface="Aptos Display"/>
              <a:ea typeface="新細明體"/>
            </a:endParaRPr>
          </a:p>
          <a:p>
            <a:pPr marL="571500" indent="-571500">
              <a:spcBef>
                <a:spcPct val="0"/>
              </a:spcBef>
              <a:buFont typeface="Arial,Sans-Serif" panose="020B0604020202020204" pitchFamily="34" charset="0"/>
            </a:pPr>
            <a:endParaRPr lang="zh-TW" altLang="en-US" sz="2000">
              <a:latin typeface="Aptos Display"/>
              <a:ea typeface="新細明體"/>
            </a:endParaRPr>
          </a:p>
          <a:p>
            <a:endParaRPr lang="zh-TW" altLang="en-US">
              <a:ea typeface="新細明體"/>
            </a:endParaRPr>
          </a:p>
        </p:txBody>
      </p:sp>
      <p:sp>
        <p:nvSpPr>
          <p:cNvPr id="7" name="文字方塊 6">
            <a:extLst>
              <a:ext uri="{FF2B5EF4-FFF2-40B4-BE49-F238E27FC236}">
                <a16:creationId xmlns:a16="http://schemas.microsoft.com/office/drawing/2014/main" id="{4D71F58F-0855-587B-E953-CEF4F007DCD0}"/>
              </a:ext>
            </a:extLst>
          </p:cNvPr>
          <p:cNvSpPr txBox="1"/>
          <p:nvPr/>
        </p:nvSpPr>
        <p:spPr>
          <a:xfrm>
            <a:off x="710604" y="1803875"/>
            <a:ext cx="10643196" cy="5601149"/>
          </a:xfrm>
          <a:prstGeom prst="rect">
            <a:avLst/>
          </a:prstGeom>
          <a:noFill/>
        </p:spPr>
        <p:txBody>
          <a:bodyPr wrap="square">
            <a:spAutoFit/>
          </a:bodyPr>
          <a:lstStyle/>
          <a:p>
            <a:pPr marL="285750" indent="-285750">
              <a:lnSpc>
                <a:spcPct val="120000"/>
              </a:lnSpc>
              <a:buFont typeface="Arial" panose="020B0604020202020204" pitchFamily="34" charset="0"/>
              <a:buChar char="•"/>
            </a:pPr>
            <a:r>
              <a:rPr lang="en-US" altLang="zh-TW" sz="2000" b="1">
                <a:latin typeface="Times New Roman" panose="02020603050405020304" pitchFamily="18" charset="0"/>
                <a:ea typeface="標楷體" panose="03000509000000000000" pitchFamily="65" charset="-120"/>
              </a:rPr>
              <a:t>MQTT:</a:t>
            </a:r>
            <a:r>
              <a:rPr lang="zh-TW" altLang="en-US" sz="2000">
                <a:latin typeface="Times New Roman" panose="02020603050405020304" pitchFamily="18" charset="0"/>
                <a:ea typeface="標楷體" panose="03000509000000000000" pitchFamily="65" charset="-120"/>
              </a:rPr>
              <a:t>傳輸快速又省資源，適合物聯網</a:t>
            </a:r>
            <a:r>
              <a:rPr lang="en-US" altLang="zh-TW" sz="2000">
                <a:latin typeface="Times New Roman" panose="02020603050405020304" pitchFamily="18" charset="0"/>
                <a:ea typeface="標楷體" panose="03000509000000000000" pitchFamily="65" charset="-120"/>
              </a:rPr>
              <a:t>(IOT)</a:t>
            </a:r>
            <a:r>
              <a:rPr lang="zh-TW" altLang="en-US" sz="2000">
                <a:latin typeface="Times New Roman" panose="02020603050405020304" pitchFamily="18" charset="0"/>
                <a:ea typeface="標楷體" panose="03000509000000000000" pitchFamily="65" charset="-120"/>
              </a:rPr>
              <a:t>。</a:t>
            </a:r>
            <a:br>
              <a:rPr lang="en-US" altLang="zh-TW" sz="2000">
                <a:latin typeface="Times New Roman" panose="02020603050405020304" pitchFamily="18" charset="0"/>
                <a:ea typeface="標楷體" panose="03000509000000000000" pitchFamily="65" charset="-120"/>
              </a:rPr>
            </a:br>
            <a:endParaRPr lang="en-US" altLang="zh-TW" sz="2000">
              <a:latin typeface="Times New Roman" panose="02020603050405020304" pitchFamily="18" charset="0"/>
              <a:ea typeface="標楷體" panose="03000509000000000000" pitchFamily="65" charset="-120"/>
            </a:endParaRPr>
          </a:p>
          <a:p>
            <a:pPr marL="285750" indent="-285750">
              <a:lnSpc>
                <a:spcPct val="120000"/>
              </a:lnSpc>
              <a:buFont typeface="Arial" panose="020B0604020202020204" pitchFamily="34" charset="0"/>
              <a:buChar char="•"/>
            </a:pPr>
            <a:r>
              <a:rPr lang="en-US" altLang="zh-TW" sz="2000" b="1" err="1">
                <a:latin typeface="Times New Roman" panose="02020603050405020304" pitchFamily="18" charset="0"/>
                <a:ea typeface="標楷體" panose="03000509000000000000" pitchFamily="65" charset="-120"/>
              </a:rPr>
              <a:t>Supabase</a:t>
            </a:r>
            <a:r>
              <a:rPr lang="en-US" altLang="zh-TW" sz="2000" b="1">
                <a:latin typeface="Times New Roman" panose="02020603050405020304" pitchFamily="18" charset="0"/>
                <a:ea typeface="標楷體" panose="03000509000000000000" pitchFamily="65" charset="-120"/>
              </a:rPr>
              <a:t>:</a:t>
            </a:r>
            <a:r>
              <a:rPr lang="zh-TW" altLang="en-US" sz="2000" b="0" i="0">
                <a:effectLst/>
                <a:latin typeface="Times New Roman" panose="02020603050405020304" pitchFamily="18" charset="0"/>
                <a:ea typeface="標楷體" panose="03000509000000000000" pitchFamily="65" charset="-120"/>
              </a:rPr>
              <a:t>後端功能一站式整合（資料庫、認證、</a:t>
            </a:r>
            <a:r>
              <a:rPr lang="en-US" altLang="zh-TW" sz="2000" b="0" i="0">
                <a:effectLst/>
                <a:latin typeface="Times New Roman" panose="02020603050405020304" pitchFamily="18" charset="0"/>
                <a:ea typeface="標楷體" panose="03000509000000000000" pitchFamily="65" charset="-120"/>
              </a:rPr>
              <a:t>API</a:t>
            </a:r>
            <a:r>
              <a:rPr lang="zh-TW" altLang="en-US" sz="2000" b="0" i="0">
                <a:effectLst/>
                <a:latin typeface="Times New Roman" panose="02020603050405020304" pitchFamily="18" charset="0"/>
                <a:ea typeface="標楷體" panose="03000509000000000000" pitchFamily="65" charset="-120"/>
              </a:rPr>
              <a:t>）、開源、不綁平台，開發快速。</a:t>
            </a:r>
            <a:br>
              <a:rPr lang="en-US" altLang="zh-TW" sz="2000" b="0" i="0">
                <a:effectLst/>
                <a:latin typeface="Times New Roman" panose="02020603050405020304" pitchFamily="18" charset="0"/>
                <a:ea typeface="標楷體" panose="03000509000000000000" pitchFamily="65" charset="-120"/>
              </a:rPr>
            </a:br>
            <a:endParaRPr lang="zh-TW" altLang="en-US" sz="2000">
              <a:latin typeface="Times New Roman" panose="02020603050405020304" pitchFamily="18" charset="0"/>
              <a:ea typeface="標楷體" panose="03000509000000000000" pitchFamily="65" charset="-120"/>
            </a:endParaRPr>
          </a:p>
          <a:p>
            <a:pPr marL="285750" indent="-285750">
              <a:lnSpc>
                <a:spcPct val="120000"/>
              </a:lnSpc>
              <a:buFont typeface="Arial" panose="020B0604020202020204" pitchFamily="34" charset="0"/>
              <a:buChar char="•"/>
            </a:pPr>
            <a:r>
              <a:rPr lang="en-US" altLang="zh-TW" sz="2000" b="1">
                <a:latin typeface="Times New Roman" panose="02020603050405020304" pitchFamily="18" charset="0"/>
                <a:ea typeface="標楷體" panose="03000509000000000000" pitchFamily="65" charset="-120"/>
              </a:rPr>
              <a:t>Python:</a:t>
            </a:r>
            <a:r>
              <a:rPr lang="zh-TW" altLang="en-US" sz="2000">
                <a:latin typeface="Times New Roman" panose="02020603050405020304" pitchFamily="18" charset="0"/>
                <a:ea typeface="標楷體" panose="03000509000000000000" pitchFamily="65" charset="-120"/>
              </a:rPr>
              <a:t>語法簡潔有力，開發的速度快。</a:t>
            </a:r>
            <a:br>
              <a:rPr lang="en-US" altLang="zh-TW" sz="2000">
                <a:latin typeface="Times New Roman" panose="02020603050405020304" pitchFamily="18" charset="0"/>
                <a:ea typeface="標楷體" panose="03000509000000000000" pitchFamily="65" charset="-120"/>
              </a:rPr>
            </a:br>
            <a:endParaRPr lang="zh-TW" altLang="en-US" sz="2000">
              <a:latin typeface="Times New Roman" panose="02020603050405020304" pitchFamily="18" charset="0"/>
              <a:ea typeface="標楷體" panose="03000509000000000000" pitchFamily="65" charset="-120"/>
            </a:endParaRPr>
          </a:p>
          <a:p>
            <a:pPr marL="285750" indent="-285750">
              <a:lnSpc>
                <a:spcPct val="120000"/>
              </a:lnSpc>
              <a:buFont typeface="Arial" panose="020B0604020202020204" pitchFamily="34" charset="0"/>
              <a:buChar char="•"/>
            </a:pPr>
            <a:r>
              <a:rPr lang="en-US" altLang="zh-TW" sz="2000" b="1">
                <a:latin typeface="Times New Roman" panose="02020603050405020304" pitchFamily="18" charset="0"/>
                <a:ea typeface="標楷體" panose="03000509000000000000" pitchFamily="65" charset="-120"/>
              </a:rPr>
              <a:t>RESTful API:</a:t>
            </a:r>
            <a:r>
              <a:rPr lang="zh-TW" altLang="en-US" sz="2000">
                <a:latin typeface="Times New Roman" panose="02020603050405020304" pitchFamily="18" charset="0"/>
                <a:ea typeface="標楷體" panose="03000509000000000000" pitchFamily="65" charset="-120"/>
              </a:rPr>
              <a:t>這是一種遵循</a:t>
            </a:r>
            <a:r>
              <a:rPr lang="en-US" altLang="zh-TW" sz="2000">
                <a:latin typeface="Times New Roman" panose="02020603050405020304" pitchFamily="18" charset="0"/>
                <a:ea typeface="標楷體" panose="03000509000000000000" pitchFamily="65" charset="-120"/>
              </a:rPr>
              <a:t>REST</a:t>
            </a:r>
            <a:r>
              <a:rPr lang="zh-TW" altLang="en-US" sz="2000">
                <a:latin typeface="Times New Roman" panose="02020603050405020304" pitchFamily="18" charset="0"/>
                <a:ea typeface="標楷體" panose="03000509000000000000" pitchFamily="65" charset="-120"/>
              </a:rPr>
              <a:t>（</a:t>
            </a:r>
            <a:r>
              <a:rPr lang="en-US" altLang="zh-TW" sz="2000">
                <a:latin typeface="Times New Roman" panose="02020603050405020304" pitchFamily="18" charset="0"/>
                <a:ea typeface="標楷體" panose="03000509000000000000" pitchFamily="65" charset="-120"/>
              </a:rPr>
              <a:t>Representational State Transfer</a:t>
            </a:r>
            <a:r>
              <a:rPr lang="zh-TW" altLang="en-US" sz="2000">
                <a:latin typeface="Times New Roman" panose="02020603050405020304" pitchFamily="18" charset="0"/>
                <a:ea typeface="標楷體" panose="03000509000000000000" pitchFamily="65" charset="-120"/>
              </a:rPr>
              <a:t>）架構風格設計的 </a:t>
            </a:r>
            <a:r>
              <a:rPr lang="en-US" altLang="zh-TW" sz="2000">
                <a:latin typeface="Times New Roman" panose="02020603050405020304" pitchFamily="18" charset="0"/>
                <a:ea typeface="標楷體" panose="03000509000000000000" pitchFamily="65" charset="-120"/>
              </a:rPr>
              <a:t>API</a:t>
            </a:r>
            <a:r>
              <a:rPr lang="zh-TW" altLang="en-US" sz="2000">
                <a:latin typeface="Times New Roman" panose="02020603050405020304" pitchFamily="18" charset="0"/>
                <a:ea typeface="標楷體" panose="03000509000000000000" pitchFamily="65" charset="-120"/>
              </a:rPr>
              <a:t>，用於不同系統（如客戶端與伺服器）之間的資源交換。</a:t>
            </a:r>
            <a:br>
              <a:rPr lang="en-US" altLang="zh-TW" sz="2000">
                <a:latin typeface="Times New Roman" panose="02020603050405020304" pitchFamily="18" charset="0"/>
                <a:ea typeface="標楷體" panose="03000509000000000000" pitchFamily="65" charset="-120"/>
              </a:rPr>
            </a:br>
            <a:endParaRPr lang="en-US" altLang="zh-TW" sz="2000">
              <a:latin typeface="Times New Roman" panose="02020603050405020304" pitchFamily="18" charset="0"/>
              <a:ea typeface="標楷體" panose="03000509000000000000" pitchFamily="65" charset="-120"/>
            </a:endParaRPr>
          </a:p>
          <a:p>
            <a:pPr marL="285750" indent="-285750">
              <a:lnSpc>
                <a:spcPct val="120000"/>
              </a:lnSpc>
              <a:buFont typeface="Arial" panose="020B0604020202020204" pitchFamily="34" charset="0"/>
              <a:buChar char="•"/>
            </a:pPr>
            <a:r>
              <a:rPr lang="en-US" altLang="zh-TW" sz="2000" b="1">
                <a:latin typeface="Times New Roman" panose="02020603050405020304" pitchFamily="18" charset="0"/>
                <a:ea typeface="標楷體" panose="03000509000000000000" pitchFamily="65" charset="-120"/>
              </a:rPr>
              <a:t>Email API(</a:t>
            </a:r>
            <a:r>
              <a:rPr lang="zh-TW" altLang="en-US" sz="2000" b="1">
                <a:latin typeface="Times New Roman" panose="02020603050405020304" pitchFamily="18" charset="0"/>
                <a:ea typeface="標楷體" panose="03000509000000000000" pitchFamily="65" charset="-120"/>
              </a:rPr>
              <a:t>如 </a:t>
            </a:r>
            <a:r>
              <a:rPr lang="en-US" altLang="zh-TW" sz="2000" b="1">
                <a:latin typeface="Times New Roman" panose="02020603050405020304" pitchFamily="18" charset="0"/>
                <a:ea typeface="標楷體" panose="03000509000000000000" pitchFamily="65" charset="-120"/>
              </a:rPr>
              <a:t>Gmail API):</a:t>
            </a:r>
            <a:r>
              <a:rPr lang="zh-TW" altLang="en-US" sz="2000">
                <a:latin typeface="Times New Roman" panose="02020603050405020304" pitchFamily="18" charset="0"/>
                <a:ea typeface="標楷體" panose="03000509000000000000" pitchFamily="65" charset="-120"/>
              </a:rPr>
              <a:t>這是一種允許開發者透過程式碼與電子郵件服務進行互動的工具。</a:t>
            </a:r>
            <a:br>
              <a:rPr lang="en-US" altLang="zh-TW" sz="2000">
                <a:latin typeface="Times New Roman" panose="02020603050405020304" pitchFamily="18" charset="0"/>
                <a:ea typeface="標楷體" panose="03000509000000000000" pitchFamily="65" charset="-120"/>
              </a:rPr>
            </a:br>
            <a:endParaRPr lang="en-US" altLang="zh-TW" sz="2000">
              <a:latin typeface="Times New Roman" panose="02020603050405020304" pitchFamily="18" charset="0"/>
              <a:ea typeface="標楷體" panose="03000509000000000000" pitchFamily="65" charset="-120"/>
            </a:endParaRPr>
          </a:p>
          <a:p>
            <a:pPr marL="285750" indent="-285750">
              <a:lnSpc>
                <a:spcPct val="120000"/>
              </a:lnSpc>
              <a:buFont typeface="Arial" panose="020B0604020202020204" pitchFamily="34" charset="0"/>
              <a:buChar char="•"/>
            </a:pPr>
            <a:r>
              <a:rPr lang="en-US" altLang="zh-TW" sz="2000" b="1">
                <a:latin typeface="Times New Roman" panose="02020603050405020304" pitchFamily="18" charset="0"/>
                <a:ea typeface="標楷體" panose="03000509000000000000" pitchFamily="65" charset="-120"/>
              </a:rPr>
              <a:t>Tailwind CSS:</a:t>
            </a:r>
            <a:r>
              <a:rPr lang="zh-TW" altLang="en-US" sz="2000">
                <a:latin typeface="Times New Roman" panose="02020603050405020304" pitchFamily="18" charset="0"/>
                <a:ea typeface="標楷體" panose="03000509000000000000" pitchFamily="65" charset="-120"/>
              </a:rPr>
              <a:t>這是一個功能強大的 </a:t>
            </a:r>
            <a:r>
              <a:rPr lang="en-US" altLang="zh-TW" sz="2000">
                <a:latin typeface="Times New Roman" panose="02020603050405020304" pitchFamily="18" charset="0"/>
                <a:ea typeface="標楷體" panose="03000509000000000000" pitchFamily="65" charset="-120"/>
              </a:rPr>
              <a:t>CSS </a:t>
            </a:r>
            <a:r>
              <a:rPr lang="zh-TW" altLang="en-US" sz="2000">
                <a:latin typeface="Times New Roman" panose="02020603050405020304" pitchFamily="18" charset="0"/>
                <a:ea typeface="標楷體" panose="03000509000000000000" pitchFamily="65" charset="-120"/>
              </a:rPr>
              <a:t>框架，採用原子化的設計方法，允許快速構建自定義的用戶界面。</a:t>
            </a:r>
            <a:br>
              <a:rPr lang="en-US" altLang="zh-TW" sz="2000">
                <a:latin typeface="Times New Roman" panose="02020603050405020304" pitchFamily="18" charset="0"/>
                <a:ea typeface="標楷體" panose="03000509000000000000" pitchFamily="65" charset="-120"/>
              </a:rPr>
            </a:br>
            <a:br>
              <a:rPr lang="en-US" altLang="zh-TW" sz="2000"/>
            </a:br>
            <a:endParaRPr lang="zh-TW" altLang="en-US" sz="2000"/>
          </a:p>
        </p:txBody>
      </p:sp>
    </p:spTree>
    <p:extLst>
      <p:ext uri="{BB962C8B-B14F-4D97-AF65-F5344CB8AC3E}">
        <p14:creationId xmlns:p14="http://schemas.microsoft.com/office/powerpoint/2010/main" val="2950888579"/>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CD2C9A-5692-13F4-6098-4E93E06EE55B}"/>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FE4C36C5-AE15-DBD9-D58C-560F6BA6E853}"/>
              </a:ext>
            </a:extLst>
          </p:cNvPr>
          <p:cNvSpPr>
            <a:spLocks noGrp="1"/>
          </p:cNvSpPr>
          <p:nvPr>
            <p:ph type="ctrTitle"/>
          </p:nvPr>
        </p:nvSpPr>
        <p:spPr>
          <a:xfrm>
            <a:off x="1375983" y="2514599"/>
            <a:ext cx="9440034" cy="1828801"/>
          </a:xfrm>
        </p:spPr>
        <p:txBody>
          <a:bodyPr/>
          <a:lstStyle/>
          <a:p>
            <a:r>
              <a:rPr lang="zh-TW" altLang="en-US" b="1">
                <a:latin typeface="標楷體" panose="03000509000000000000" pitchFamily="65" charset="-120"/>
                <a:ea typeface="標楷體" panose="03000509000000000000" pitchFamily="65" charset="-120"/>
              </a:rPr>
              <a:t>系統優劣勢與</a:t>
            </a:r>
            <a:r>
              <a:rPr lang="zh-TW" b="1">
                <a:latin typeface="標楷體" panose="03000509000000000000" pitchFamily="65" charset="-120"/>
                <a:ea typeface="標楷體" panose="03000509000000000000" pitchFamily="65" charset="-120"/>
              </a:rPr>
              <a:t>比較</a:t>
            </a:r>
            <a:endParaRPr lang="zh-TW" altLang="en-US" b="1">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398439036"/>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a:extLst>
            <a:ext uri="{FF2B5EF4-FFF2-40B4-BE49-F238E27FC236}">
              <a16:creationId xmlns:a16="http://schemas.microsoft.com/office/drawing/2014/main" id="{3E61534A-B92C-1AFA-716D-494E6DC48DC2}"/>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F43D75AA-ACC6-0D1B-CA8A-2F10B89F3DEF}"/>
              </a:ext>
            </a:extLst>
          </p:cNvPr>
          <p:cNvSpPr>
            <a:spLocks noGrp="1"/>
          </p:cNvSpPr>
          <p:nvPr>
            <p:ph type="title"/>
          </p:nvPr>
        </p:nvSpPr>
        <p:spPr>
          <a:xfrm>
            <a:off x="0" y="746104"/>
            <a:ext cx="12192000" cy="970450"/>
          </a:xfrm>
        </p:spPr>
        <p:txBody>
          <a:bodyPr/>
          <a:lstStyle/>
          <a:p>
            <a:r>
              <a:rPr lang="zh-TW" altLang="en-US" b="1">
                <a:latin typeface="標楷體" panose="03000509000000000000" pitchFamily="65" charset="-120"/>
                <a:ea typeface="標楷體" panose="03000509000000000000" pitchFamily="65" charset="-120"/>
                <a:cs typeface="+mj-lt"/>
              </a:rPr>
              <a:t>比較</a:t>
            </a:r>
            <a:r>
              <a:rPr lang="en-US" altLang="zh-TW" b="1">
                <a:latin typeface="標楷體" panose="03000509000000000000" pitchFamily="65" charset="-120"/>
                <a:ea typeface="標楷體" panose="03000509000000000000" pitchFamily="65" charset="-120"/>
                <a:cs typeface="+mj-lt"/>
              </a:rPr>
              <a:t>:</a:t>
            </a:r>
            <a:r>
              <a:rPr lang="zh-TW" altLang="en-US" b="1">
                <a:latin typeface="標楷體" panose="03000509000000000000" pitchFamily="65" charset="-120"/>
                <a:ea typeface="標楷體" panose="03000509000000000000" pitchFamily="65" charset="-120"/>
                <a:cs typeface="+mj-lt"/>
              </a:rPr>
              <a:t>米家</a:t>
            </a:r>
            <a:r>
              <a:rPr lang="en-US" altLang="zh-TW" b="1">
                <a:latin typeface="Times New Roman" panose="02020603050405020304" pitchFamily="18" charset="0"/>
                <a:ea typeface="標楷體" panose="03000509000000000000" pitchFamily="65" charset="-120"/>
                <a:cs typeface="Times New Roman" panose="02020603050405020304" pitchFamily="18" charset="0"/>
              </a:rPr>
              <a:t>APP</a:t>
            </a:r>
            <a:endParaRPr lang="zh-TW" altLang="en-US" b="1">
              <a:latin typeface="Times New Roman" panose="02020603050405020304" pitchFamily="18" charset="0"/>
              <a:ea typeface="標楷體" panose="03000509000000000000" pitchFamily="65" charset="-120"/>
              <a:cs typeface="Times New Roman" panose="02020603050405020304" pitchFamily="18" charset="0"/>
            </a:endParaRPr>
          </a:p>
        </p:txBody>
      </p:sp>
      <p:graphicFrame>
        <p:nvGraphicFramePr>
          <p:cNvPr id="3" name="表格 2">
            <a:extLst>
              <a:ext uri="{FF2B5EF4-FFF2-40B4-BE49-F238E27FC236}">
                <a16:creationId xmlns:a16="http://schemas.microsoft.com/office/drawing/2014/main" id="{6A87D1C7-CD23-9C85-5F97-DA41101E060A}"/>
              </a:ext>
            </a:extLst>
          </p:cNvPr>
          <p:cNvGraphicFramePr>
            <a:graphicFrameLocks noGrp="1"/>
          </p:cNvGraphicFramePr>
          <p:nvPr>
            <p:extLst>
              <p:ext uri="{D42A27DB-BD31-4B8C-83A1-F6EECF244321}">
                <p14:modId xmlns:p14="http://schemas.microsoft.com/office/powerpoint/2010/main" val="4065561026"/>
              </p:ext>
            </p:extLst>
          </p:nvPr>
        </p:nvGraphicFramePr>
        <p:xfrm>
          <a:off x="265471" y="2092513"/>
          <a:ext cx="11786988" cy="4544262"/>
        </p:xfrm>
        <a:graphic>
          <a:graphicData uri="http://schemas.openxmlformats.org/drawingml/2006/table">
            <a:tbl>
              <a:tblPr/>
              <a:tblGrid>
                <a:gridCol w="982249">
                  <a:extLst>
                    <a:ext uri="{9D8B030D-6E8A-4147-A177-3AD203B41FA5}">
                      <a16:colId xmlns:a16="http://schemas.microsoft.com/office/drawing/2014/main" val="673402898"/>
                    </a:ext>
                  </a:extLst>
                </a:gridCol>
                <a:gridCol w="982249">
                  <a:extLst>
                    <a:ext uri="{9D8B030D-6E8A-4147-A177-3AD203B41FA5}">
                      <a16:colId xmlns:a16="http://schemas.microsoft.com/office/drawing/2014/main" val="836281774"/>
                    </a:ext>
                  </a:extLst>
                </a:gridCol>
                <a:gridCol w="982249">
                  <a:extLst>
                    <a:ext uri="{9D8B030D-6E8A-4147-A177-3AD203B41FA5}">
                      <a16:colId xmlns:a16="http://schemas.microsoft.com/office/drawing/2014/main" val="1703104860"/>
                    </a:ext>
                  </a:extLst>
                </a:gridCol>
                <a:gridCol w="982249">
                  <a:extLst>
                    <a:ext uri="{9D8B030D-6E8A-4147-A177-3AD203B41FA5}">
                      <a16:colId xmlns:a16="http://schemas.microsoft.com/office/drawing/2014/main" val="1504241501"/>
                    </a:ext>
                  </a:extLst>
                </a:gridCol>
                <a:gridCol w="982249">
                  <a:extLst>
                    <a:ext uri="{9D8B030D-6E8A-4147-A177-3AD203B41FA5}">
                      <a16:colId xmlns:a16="http://schemas.microsoft.com/office/drawing/2014/main" val="3634805096"/>
                    </a:ext>
                  </a:extLst>
                </a:gridCol>
                <a:gridCol w="982249">
                  <a:extLst>
                    <a:ext uri="{9D8B030D-6E8A-4147-A177-3AD203B41FA5}">
                      <a16:colId xmlns:a16="http://schemas.microsoft.com/office/drawing/2014/main" val="520980795"/>
                    </a:ext>
                  </a:extLst>
                </a:gridCol>
                <a:gridCol w="982249">
                  <a:extLst>
                    <a:ext uri="{9D8B030D-6E8A-4147-A177-3AD203B41FA5}">
                      <a16:colId xmlns:a16="http://schemas.microsoft.com/office/drawing/2014/main" val="1298971715"/>
                    </a:ext>
                  </a:extLst>
                </a:gridCol>
                <a:gridCol w="982249">
                  <a:extLst>
                    <a:ext uri="{9D8B030D-6E8A-4147-A177-3AD203B41FA5}">
                      <a16:colId xmlns:a16="http://schemas.microsoft.com/office/drawing/2014/main" val="478376572"/>
                    </a:ext>
                  </a:extLst>
                </a:gridCol>
                <a:gridCol w="982249">
                  <a:extLst>
                    <a:ext uri="{9D8B030D-6E8A-4147-A177-3AD203B41FA5}">
                      <a16:colId xmlns:a16="http://schemas.microsoft.com/office/drawing/2014/main" val="3481169336"/>
                    </a:ext>
                  </a:extLst>
                </a:gridCol>
                <a:gridCol w="982249">
                  <a:extLst>
                    <a:ext uri="{9D8B030D-6E8A-4147-A177-3AD203B41FA5}">
                      <a16:colId xmlns:a16="http://schemas.microsoft.com/office/drawing/2014/main" val="5800029"/>
                    </a:ext>
                  </a:extLst>
                </a:gridCol>
                <a:gridCol w="982249">
                  <a:extLst>
                    <a:ext uri="{9D8B030D-6E8A-4147-A177-3AD203B41FA5}">
                      <a16:colId xmlns:a16="http://schemas.microsoft.com/office/drawing/2014/main" val="2659327416"/>
                    </a:ext>
                  </a:extLst>
                </a:gridCol>
                <a:gridCol w="982249">
                  <a:extLst>
                    <a:ext uri="{9D8B030D-6E8A-4147-A177-3AD203B41FA5}">
                      <a16:colId xmlns:a16="http://schemas.microsoft.com/office/drawing/2014/main" val="906739258"/>
                    </a:ext>
                  </a:extLst>
                </a:gridCol>
              </a:tblGrid>
              <a:tr h="1514754">
                <a:tc>
                  <a:txBody>
                    <a:bodyPr/>
                    <a:lstStyle/>
                    <a:p>
                      <a:pPr algn="ctr" rtl="0" fontAlgn="base">
                        <a:lnSpc>
                          <a:spcPts val="2138"/>
                        </a:lnSpc>
                        <a:buNone/>
                      </a:pPr>
                      <a:r>
                        <a:rPr lang="zh-TW" altLang="en-US" sz="1200" b="0" i="0">
                          <a:effectLst/>
                          <a:ea typeface="DFKai-SB" panose="03000509000000000000" pitchFamily="65" charset="-120"/>
                        </a:rPr>
                        <a:t> </a:t>
                      </a:r>
                    </a:p>
                  </a:txBody>
                  <a:tcPr marL="99312" marR="99312" marT="49656" marB="4965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425"/>
                        </a:lnSpc>
                        <a:buNone/>
                      </a:pPr>
                      <a:r>
                        <a:rPr lang="zh-TW" altLang="en-US" sz="1200" b="0" i="0">
                          <a:solidFill>
                            <a:schemeClr val="bg1"/>
                          </a:solidFill>
                          <a:effectLst/>
                          <a:ea typeface="DFKai-SB" panose="03000509000000000000" pitchFamily="65" charset="-120"/>
                        </a:rPr>
                        <a:t>遠端控制餵食</a:t>
                      </a:r>
                      <a:r>
                        <a:rPr lang="zh-TW" altLang="en-US" sz="1200" b="0" i="0">
                          <a:solidFill>
                            <a:schemeClr val="bg1"/>
                          </a:solidFill>
                          <a:effectLst/>
                          <a:latin typeface="DFKai-SB" panose="03000509000000000000" pitchFamily="65" charset="-120"/>
                          <a:ea typeface="DFKai-SB" panose="03000509000000000000" pitchFamily="65" charset="-120"/>
                        </a:rPr>
                        <a:t> </a:t>
                      </a:r>
                      <a:endParaRPr lang="zh-TW" altLang="en-US" sz="1200" b="0" i="0">
                        <a:solidFill>
                          <a:schemeClr val="bg1"/>
                        </a:solidFill>
                        <a:effectLst/>
                      </a:endParaRPr>
                    </a:p>
                  </a:txBody>
                  <a:tcPr marL="99312" marR="99312" marT="49656" marB="4965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425"/>
                        </a:lnSpc>
                        <a:buNone/>
                      </a:pPr>
                      <a:r>
                        <a:rPr lang="zh-TW" altLang="en-US" sz="1200" b="0" i="0">
                          <a:solidFill>
                            <a:schemeClr val="bg1"/>
                          </a:solidFill>
                          <a:effectLst/>
                          <a:ea typeface="DFKai-SB" panose="03000509000000000000" pitchFamily="65" charset="-120"/>
                        </a:rPr>
                        <a:t>定時餵食</a:t>
                      </a:r>
                      <a:r>
                        <a:rPr lang="zh-TW" altLang="en-US" sz="1200" b="0" i="0">
                          <a:solidFill>
                            <a:schemeClr val="bg1"/>
                          </a:solidFill>
                          <a:effectLst/>
                          <a:latin typeface="DFKai-SB" panose="03000509000000000000" pitchFamily="65" charset="-120"/>
                          <a:ea typeface="DFKai-SB" panose="03000509000000000000" pitchFamily="65" charset="-120"/>
                        </a:rPr>
                        <a:t> </a:t>
                      </a:r>
                      <a:endParaRPr lang="zh-TW" altLang="en-US" sz="1200" b="0" i="0">
                        <a:solidFill>
                          <a:schemeClr val="bg1"/>
                        </a:solidFill>
                        <a:effectLst/>
                      </a:endParaRPr>
                    </a:p>
                  </a:txBody>
                  <a:tcPr marL="99312" marR="99312" marT="49656" marB="4965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425"/>
                        </a:lnSpc>
                        <a:buNone/>
                      </a:pPr>
                      <a:r>
                        <a:rPr lang="zh-TW" altLang="en-US" sz="1200" b="0" i="0">
                          <a:solidFill>
                            <a:schemeClr val="bg1"/>
                          </a:solidFill>
                          <a:effectLst/>
                          <a:ea typeface="DFKai-SB" panose="03000509000000000000" pitchFamily="65" charset="-120"/>
                        </a:rPr>
                        <a:t>餵食紀錄</a:t>
                      </a:r>
                      <a:r>
                        <a:rPr lang="zh-TW" altLang="en-US" sz="1200" b="0" i="0">
                          <a:solidFill>
                            <a:schemeClr val="bg1"/>
                          </a:solidFill>
                          <a:effectLst/>
                          <a:latin typeface="DFKai-SB" panose="03000509000000000000" pitchFamily="65" charset="-120"/>
                          <a:ea typeface="DFKai-SB" panose="03000509000000000000" pitchFamily="65" charset="-120"/>
                        </a:rPr>
                        <a:t> </a:t>
                      </a:r>
                      <a:endParaRPr lang="zh-TW" altLang="en-US" sz="1200" b="0" i="0">
                        <a:solidFill>
                          <a:schemeClr val="bg1"/>
                        </a:solidFill>
                        <a:effectLst/>
                      </a:endParaRPr>
                    </a:p>
                  </a:txBody>
                  <a:tcPr marL="99312" marR="99312" marT="49656" marB="4965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425"/>
                        </a:lnSpc>
                        <a:buNone/>
                      </a:pPr>
                      <a:r>
                        <a:rPr lang="zh-TW" altLang="en-US" sz="1200" b="0" i="0">
                          <a:solidFill>
                            <a:schemeClr val="bg1"/>
                          </a:solidFill>
                          <a:effectLst/>
                          <a:ea typeface="DFKai-SB" panose="03000509000000000000" pitchFamily="65" charset="-120"/>
                        </a:rPr>
                        <a:t>智能提醒</a:t>
                      </a:r>
                      <a:r>
                        <a:rPr lang="zh-TW" altLang="en-US" sz="1200" b="0" i="0">
                          <a:solidFill>
                            <a:schemeClr val="bg1"/>
                          </a:solidFill>
                          <a:effectLst/>
                          <a:latin typeface="DFKai-SB" panose="03000509000000000000" pitchFamily="65" charset="-120"/>
                          <a:ea typeface="DFKai-SB" panose="03000509000000000000" pitchFamily="65" charset="-120"/>
                        </a:rPr>
                        <a:t> </a:t>
                      </a:r>
                      <a:endParaRPr lang="zh-TW" altLang="en-US" sz="1200" b="0" i="0">
                        <a:solidFill>
                          <a:schemeClr val="bg1"/>
                        </a:solidFill>
                        <a:effectLst/>
                      </a:endParaRPr>
                    </a:p>
                  </a:txBody>
                  <a:tcPr marL="99312" marR="99312" marT="49656" marB="4965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425"/>
                        </a:lnSpc>
                        <a:buNone/>
                      </a:pPr>
                      <a:r>
                        <a:rPr lang="zh-TW" altLang="en-US" sz="1200" b="0" i="0">
                          <a:solidFill>
                            <a:schemeClr val="bg1"/>
                          </a:solidFill>
                          <a:effectLst/>
                          <a:ea typeface="DFKai-SB" panose="03000509000000000000" pitchFamily="65" charset="-120"/>
                        </a:rPr>
                        <a:t>語音互動</a:t>
                      </a:r>
                      <a:endParaRPr lang="zh-TW" altLang="en-US" sz="1200" b="0" i="0">
                        <a:solidFill>
                          <a:schemeClr val="bg1"/>
                        </a:solidFill>
                        <a:effectLst/>
                      </a:endParaRPr>
                    </a:p>
                  </a:txBody>
                  <a:tcPr marL="99312" marR="99312" marT="49656" marB="4965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425"/>
                        </a:lnSpc>
                        <a:buNone/>
                      </a:pPr>
                      <a:r>
                        <a:rPr lang="zh-TW" altLang="en-US" sz="1200" b="0" i="0">
                          <a:solidFill>
                            <a:schemeClr val="bg1"/>
                          </a:solidFill>
                          <a:effectLst/>
                          <a:ea typeface="DFKai-SB" panose="03000509000000000000" pitchFamily="65" charset="-120"/>
                        </a:rPr>
                        <a:t>監控</a:t>
                      </a:r>
                      <a:r>
                        <a:rPr lang="zh-TW" altLang="en-US" sz="1200" b="0" i="0">
                          <a:solidFill>
                            <a:schemeClr val="bg1"/>
                          </a:solidFill>
                          <a:effectLst/>
                          <a:latin typeface="DFKai-SB" panose="03000509000000000000" pitchFamily="65" charset="-120"/>
                          <a:ea typeface="DFKai-SB" panose="03000509000000000000" pitchFamily="65" charset="-120"/>
                        </a:rPr>
                        <a:t> </a:t>
                      </a:r>
                      <a:endParaRPr lang="zh-TW" altLang="en-US" sz="1200" b="0" i="0">
                        <a:solidFill>
                          <a:schemeClr val="bg1"/>
                        </a:solidFill>
                        <a:effectLst/>
                      </a:endParaRPr>
                    </a:p>
                  </a:txBody>
                  <a:tcPr marL="99312" marR="99312" marT="49656" marB="4965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425"/>
                        </a:lnSpc>
                        <a:buNone/>
                      </a:pPr>
                      <a:r>
                        <a:rPr lang="zh-TW" altLang="en-US" sz="1200" b="0" i="0">
                          <a:solidFill>
                            <a:schemeClr val="bg1"/>
                          </a:solidFill>
                          <a:effectLst/>
                          <a:ea typeface="DFKai-SB" panose="03000509000000000000" pitchFamily="65" charset="-120"/>
                        </a:rPr>
                        <a:t>設備管理</a:t>
                      </a:r>
                      <a:r>
                        <a:rPr lang="zh-TW" altLang="en-US" sz="1200" b="0" i="0">
                          <a:solidFill>
                            <a:schemeClr val="bg1"/>
                          </a:solidFill>
                          <a:effectLst/>
                          <a:latin typeface="DFKai-SB" panose="03000509000000000000" pitchFamily="65" charset="-120"/>
                          <a:ea typeface="DFKai-SB" panose="03000509000000000000" pitchFamily="65" charset="-120"/>
                        </a:rPr>
                        <a:t> </a:t>
                      </a:r>
                      <a:endParaRPr lang="zh-TW" altLang="en-US" sz="1200" b="0" i="0">
                        <a:solidFill>
                          <a:schemeClr val="bg1"/>
                        </a:solidFill>
                        <a:effectLst/>
                      </a:endParaRPr>
                    </a:p>
                  </a:txBody>
                  <a:tcPr marL="99312" marR="99312" marT="49656" marB="4965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425"/>
                        </a:lnSpc>
                        <a:buNone/>
                      </a:pPr>
                      <a:r>
                        <a:rPr lang="zh-TW" altLang="en-US" sz="1200" b="0" i="0">
                          <a:solidFill>
                            <a:schemeClr val="bg1"/>
                          </a:solidFill>
                          <a:effectLst/>
                          <a:ea typeface="DFKai-SB" panose="03000509000000000000" pitchFamily="65" charset="-120"/>
                        </a:rPr>
                        <a:t>設備連動</a:t>
                      </a:r>
                      <a:r>
                        <a:rPr lang="zh-TW" altLang="en-US" sz="1200" b="0" i="0">
                          <a:solidFill>
                            <a:schemeClr val="bg1"/>
                          </a:solidFill>
                          <a:effectLst/>
                          <a:latin typeface="DFKai-SB" panose="03000509000000000000" pitchFamily="65" charset="-120"/>
                          <a:ea typeface="DFKai-SB" panose="03000509000000000000" pitchFamily="65" charset="-120"/>
                        </a:rPr>
                        <a:t> </a:t>
                      </a:r>
                      <a:endParaRPr lang="zh-TW" altLang="en-US" sz="1200" b="0" i="0">
                        <a:solidFill>
                          <a:schemeClr val="bg1"/>
                        </a:solidFill>
                        <a:effectLst/>
                      </a:endParaRPr>
                    </a:p>
                  </a:txBody>
                  <a:tcPr marL="99312" marR="99312" marT="49656" marB="4965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425"/>
                        </a:lnSpc>
                        <a:buNone/>
                      </a:pPr>
                      <a:r>
                        <a:rPr lang="zh-TW" altLang="en-US" sz="1200" b="0" i="0">
                          <a:solidFill>
                            <a:schemeClr val="bg1"/>
                          </a:solidFill>
                          <a:effectLst/>
                          <a:ea typeface="DFKai-SB" panose="03000509000000000000" pitchFamily="65" charset="-120"/>
                        </a:rPr>
                        <a:t>健康紀錄</a:t>
                      </a:r>
                      <a:r>
                        <a:rPr lang="zh-TW" altLang="en-US" sz="1200" b="0" i="0">
                          <a:solidFill>
                            <a:schemeClr val="bg1"/>
                          </a:solidFill>
                          <a:effectLst/>
                          <a:latin typeface="DFKai-SB" panose="03000509000000000000" pitchFamily="65" charset="-120"/>
                          <a:ea typeface="DFKai-SB" panose="03000509000000000000" pitchFamily="65" charset="-120"/>
                        </a:rPr>
                        <a:t> </a:t>
                      </a:r>
                      <a:endParaRPr lang="zh-TW" altLang="en-US" sz="1200" b="0" i="0">
                        <a:solidFill>
                          <a:schemeClr val="bg1"/>
                        </a:solidFill>
                        <a:effectLst/>
                      </a:endParaRPr>
                    </a:p>
                  </a:txBody>
                  <a:tcPr marL="99312" marR="99312" marT="49656" marB="4965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425"/>
                        </a:lnSpc>
                        <a:buNone/>
                      </a:pPr>
                      <a:r>
                        <a:rPr lang="zh-TW" altLang="en-US" sz="1200" b="0" i="0">
                          <a:solidFill>
                            <a:schemeClr val="bg1"/>
                          </a:solidFill>
                          <a:effectLst/>
                          <a:ea typeface="DFKai-SB" panose="03000509000000000000" pitchFamily="65" charset="-120"/>
                        </a:rPr>
                        <a:t>用戶基本資料</a:t>
                      </a:r>
                      <a:r>
                        <a:rPr lang="zh-TW" altLang="en-US" sz="1200" b="0" i="0">
                          <a:solidFill>
                            <a:schemeClr val="bg1"/>
                          </a:solidFill>
                          <a:effectLst/>
                          <a:latin typeface="DFKai-SB" panose="03000509000000000000" pitchFamily="65" charset="-120"/>
                          <a:ea typeface="DFKai-SB" panose="03000509000000000000" pitchFamily="65" charset="-120"/>
                        </a:rPr>
                        <a:t> </a:t>
                      </a:r>
                      <a:endParaRPr lang="zh-TW" altLang="en-US" sz="1200" b="0" i="0">
                        <a:solidFill>
                          <a:schemeClr val="bg1"/>
                        </a:solidFill>
                        <a:effectLst/>
                      </a:endParaRPr>
                    </a:p>
                  </a:txBody>
                  <a:tcPr marL="99312" marR="99312" marT="49656" marB="4965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425"/>
                        </a:lnSpc>
                        <a:buNone/>
                      </a:pPr>
                      <a:r>
                        <a:rPr lang="zh-TW" altLang="en-US" sz="1200" b="0" i="0">
                          <a:solidFill>
                            <a:schemeClr val="bg1"/>
                          </a:solidFill>
                          <a:effectLst/>
                          <a:ea typeface="DFKai-SB" panose="03000509000000000000" pitchFamily="65" charset="-120"/>
                        </a:rPr>
                        <a:t>飼料營養計算</a:t>
                      </a:r>
                      <a:r>
                        <a:rPr lang="zh-TW" altLang="en-US" sz="1200" b="0" i="0">
                          <a:solidFill>
                            <a:schemeClr val="bg1"/>
                          </a:solidFill>
                          <a:effectLst/>
                          <a:latin typeface="DFKai-SB" panose="03000509000000000000" pitchFamily="65" charset="-120"/>
                          <a:ea typeface="DFKai-SB" panose="03000509000000000000" pitchFamily="65" charset="-120"/>
                        </a:rPr>
                        <a:t> </a:t>
                      </a:r>
                      <a:endParaRPr lang="zh-TW" altLang="en-US" sz="1200" b="0" i="0">
                        <a:solidFill>
                          <a:schemeClr val="bg1"/>
                        </a:solidFill>
                        <a:effectLst/>
                      </a:endParaRPr>
                    </a:p>
                  </a:txBody>
                  <a:tcPr marL="99312" marR="99312" marT="49656" marB="4965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959694931"/>
                  </a:ext>
                </a:extLst>
              </a:tr>
              <a:tr h="1514754">
                <a:tc>
                  <a:txBody>
                    <a:bodyPr/>
                    <a:lstStyle/>
                    <a:p>
                      <a:pPr algn="ctr" rtl="0" fontAlgn="base">
                        <a:lnSpc>
                          <a:spcPts val="1425"/>
                        </a:lnSpc>
                        <a:buNone/>
                      </a:pPr>
                      <a:r>
                        <a:rPr lang="zh-TW" altLang="en-US" sz="1600" b="0" i="0">
                          <a:solidFill>
                            <a:schemeClr val="bg1"/>
                          </a:solidFill>
                          <a:effectLst/>
                          <a:ea typeface="DFKai-SB" panose="03000509000000000000" pitchFamily="65" charset="-120"/>
                        </a:rPr>
                        <a:t>我們的</a:t>
                      </a:r>
                      <a:endParaRPr lang="zh-TW" altLang="en-US" sz="1600" b="0" i="0">
                        <a:solidFill>
                          <a:schemeClr val="bg1"/>
                        </a:solidFill>
                        <a:effectLst/>
                      </a:endParaRPr>
                    </a:p>
                    <a:p>
                      <a:pPr algn="ctr" rtl="0" fontAlgn="base">
                        <a:lnSpc>
                          <a:spcPts val="1425"/>
                        </a:lnSpc>
                        <a:buNone/>
                      </a:pPr>
                      <a:r>
                        <a:rPr lang="zh-TW" altLang="en-US" sz="1600" b="0" i="0">
                          <a:solidFill>
                            <a:schemeClr val="bg1"/>
                          </a:solidFill>
                          <a:effectLst/>
                          <a:latin typeface="DFKai-SB" panose="03000509000000000000" pitchFamily="65" charset="-120"/>
                          <a:ea typeface="DFKai-SB" panose="03000509000000000000" pitchFamily="65" charset="-120"/>
                        </a:rPr>
                        <a:t> </a:t>
                      </a:r>
                      <a:endParaRPr lang="zh-TW" altLang="en-US" sz="1600" b="0" i="0">
                        <a:solidFill>
                          <a:schemeClr val="bg1"/>
                        </a:solidFill>
                        <a:effectLst/>
                      </a:endParaRPr>
                    </a:p>
                  </a:txBody>
                  <a:tcPr marL="99312" marR="99312" marT="49656" marB="4965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875"/>
                        </a:lnSpc>
                        <a:buNone/>
                      </a:pPr>
                      <a:r>
                        <a:rPr lang="en-US" sz="1600" b="0" i="0">
                          <a:effectLst/>
                          <a:latin typeface="Segoe UI Emoji" panose="020B0502040204020203" pitchFamily="34" charset="0"/>
                        </a:rPr>
                        <a:t>✅ </a:t>
                      </a:r>
                      <a:endParaRPr lang="en-US" sz="1600" b="0" i="0">
                        <a:effectLst/>
                      </a:endParaRPr>
                    </a:p>
                  </a:txBody>
                  <a:tcPr marL="99312" marR="99312" marT="49656" marB="4965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875"/>
                        </a:lnSpc>
                        <a:buNone/>
                      </a:pPr>
                      <a:r>
                        <a:rPr lang="en-US" sz="1600" b="0" i="0">
                          <a:effectLst/>
                          <a:latin typeface="Segoe UI Emoji" panose="020B0502040204020203" pitchFamily="34" charset="0"/>
                        </a:rPr>
                        <a:t>✅ </a:t>
                      </a:r>
                      <a:endParaRPr lang="en-US" sz="1600" b="0" i="0">
                        <a:effectLst/>
                      </a:endParaRPr>
                    </a:p>
                  </a:txBody>
                  <a:tcPr marL="99312" marR="99312" marT="49656" marB="4965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875"/>
                        </a:lnSpc>
                        <a:buNone/>
                      </a:pPr>
                      <a:r>
                        <a:rPr lang="en-US" sz="1600" b="0" i="0">
                          <a:effectLst/>
                          <a:latin typeface="Segoe UI Emoji" panose="020B0502040204020203" pitchFamily="34" charset="0"/>
                        </a:rPr>
                        <a:t>✅ </a:t>
                      </a:r>
                      <a:endParaRPr lang="en-US" sz="1600" b="0" i="0">
                        <a:effectLst/>
                      </a:endParaRPr>
                    </a:p>
                  </a:txBody>
                  <a:tcPr marL="99312" marR="99312" marT="49656" marB="4965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875"/>
                        </a:lnSpc>
                        <a:buNone/>
                      </a:pPr>
                      <a:r>
                        <a:rPr lang="en-US" sz="1600" b="0" i="0">
                          <a:effectLst/>
                          <a:latin typeface="Segoe UI Emoji" panose="020B0502040204020203" pitchFamily="34" charset="0"/>
                        </a:rPr>
                        <a:t>✅ </a:t>
                      </a:r>
                      <a:endParaRPr lang="en-US" sz="1600" b="0" i="0">
                        <a:effectLst/>
                      </a:endParaRPr>
                    </a:p>
                  </a:txBody>
                  <a:tcPr marL="99312" marR="99312" marT="49656" marB="4965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875"/>
                        </a:lnSpc>
                        <a:buNone/>
                      </a:pPr>
                      <a:r>
                        <a:rPr lang="en-US" sz="1600" b="0" i="0">
                          <a:effectLst/>
                          <a:latin typeface="Segoe UI Emoji" panose="020B0502040204020203" pitchFamily="34" charset="0"/>
                        </a:rPr>
                        <a:t>❌ </a:t>
                      </a:r>
                      <a:endParaRPr lang="en-US" sz="1600" b="0" i="0">
                        <a:effectLst/>
                      </a:endParaRPr>
                    </a:p>
                  </a:txBody>
                  <a:tcPr marL="99312" marR="99312" marT="49656" marB="4965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875"/>
                        </a:lnSpc>
                        <a:buNone/>
                      </a:pPr>
                      <a:r>
                        <a:rPr lang="en-US" sz="1600" b="0" i="0">
                          <a:effectLst/>
                          <a:latin typeface="Segoe UI Emoji" panose="020B0502040204020203" pitchFamily="34" charset="0"/>
                        </a:rPr>
                        <a:t>✅ </a:t>
                      </a:r>
                      <a:endParaRPr lang="en-US" sz="1600" b="0" i="0">
                        <a:effectLst/>
                      </a:endParaRPr>
                    </a:p>
                  </a:txBody>
                  <a:tcPr marL="99312" marR="99312" marT="49656" marB="4965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875"/>
                        </a:lnSpc>
                        <a:buNone/>
                      </a:pPr>
                      <a:r>
                        <a:rPr lang="en-US" sz="1600" b="0" i="0">
                          <a:effectLst/>
                          <a:latin typeface="Segoe UI Emoji" panose="020B0502040204020203" pitchFamily="34" charset="0"/>
                        </a:rPr>
                        <a:t>✅ </a:t>
                      </a:r>
                      <a:endParaRPr lang="en-US" sz="1600" b="0" i="0">
                        <a:effectLst/>
                      </a:endParaRPr>
                    </a:p>
                  </a:txBody>
                  <a:tcPr marL="99312" marR="99312" marT="49656" marB="4965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875"/>
                        </a:lnSpc>
                        <a:buNone/>
                      </a:pPr>
                      <a:r>
                        <a:rPr lang="en-US" sz="1600" b="0" i="0">
                          <a:effectLst/>
                          <a:latin typeface="Segoe UI Emoji" panose="020B0502040204020203" pitchFamily="34" charset="0"/>
                        </a:rPr>
                        <a:t>✅ </a:t>
                      </a:r>
                      <a:endParaRPr lang="en-US" sz="1600" b="0" i="0">
                        <a:effectLst/>
                      </a:endParaRPr>
                    </a:p>
                  </a:txBody>
                  <a:tcPr marL="99312" marR="99312" marT="49656" marB="4965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875"/>
                        </a:lnSpc>
                        <a:buNone/>
                      </a:pPr>
                      <a:r>
                        <a:rPr lang="en-US" sz="1600" b="0" i="0">
                          <a:effectLst/>
                          <a:latin typeface="Segoe UI Emoji" panose="020B0502040204020203" pitchFamily="34" charset="0"/>
                        </a:rPr>
                        <a:t>✅ </a:t>
                      </a:r>
                      <a:endParaRPr lang="en-US" sz="1600" b="0" i="0">
                        <a:effectLst/>
                      </a:endParaRPr>
                    </a:p>
                  </a:txBody>
                  <a:tcPr marL="99312" marR="99312" marT="49656" marB="4965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875"/>
                        </a:lnSpc>
                        <a:buNone/>
                      </a:pPr>
                      <a:r>
                        <a:rPr lang="en-US" sz="1600" b="0" i="0">
                          <a:effectLst/>
                          <a:latin typeface="Segoe UI Emoji" panose="020B0502040204020203" pitchFamily="34" charset="0"/>
                        </a:rPr>
                        <a:t>✅ </a:t>
                      </a:r>
                      <a:endParaRPr lang="en-US" sz="1600" b="0" i="0">
                        <a:effectLst/>
                      </a:endParaRPr>
                    </a:p>
                  </a:txBody>
                  <a:tcPr marL="99312" marR="99312" marT="49656" marB="4965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875"/>
                        </a:lnSpc>
                        <a:buNone/>
                      </a:pPr>
                      <a:r>
                        <a:rPr lang="en-US" sz="1600" b="0" i="0">
                          <a:effectLst/>
                          <a:latin typeface="Segoe UI Emoji" panose="020B0502040204020203" pitchFamily="34" charset="0"/>
                        </a:rPr>
                        <a:t>✅ </a:t>
                      </a:r>
                      <a:endParaRPr lang="en-US" sz="1600" b="0" i="0">
                        <a:effectLst/>
                      </a:endParaRPr>
                    </a:p>
                  </a:txBody>
                  <a:tcPr marL="99312" marR="99312" marT="49656" marB="4965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849318825"/>
                  </a:ext>
                </a:extLst>
              </a:tr>
              <a:tr h="1514754">
                <a:tc>
                  <a:txBody>
                    <a:bodyPr/>
                    <a:lstStyle/>
                    <a:p>
                      <a:pPr algn="ctr" rtl="0" fontAlgn="base">
                        <a:lnSpc>
                          <a:spcPts val="1425"/>
                        </a:lnSpc>
                        <a:buNone/>
                      </a:pPr>
                      <a:r>
                        <a:rPr lang="zh-TW" altLang="en-US" sz="1600" b="0" i="0">
                          <a:solidFill>
                            <a:schemeClr val="bg1"/>
                          </a:solidFill>
                          <a:effectLst/>
                          <a:ea typeface="DFKai-SB" panose="03000509000000000000" pitchFamily="65" charset="-120"/>
                        </a:rPr>
                        <a:t>米家</a:t>
                      </a:r>
                      <a:r>
                        <a:rPr lang="en-US" sz="1600" b="0" i="0">
                          <a:solidFill>
                            <a:schemeClr val="bg1"/>
                          </a:solidFill>
                          <a:effectLst/>
                          <a:latin typeface="DFKai-SB" panose="03000509000000000000" pitchFamily="65" charset="-120"/>
                        </a:rPr>
                        <a:t>App</a:t>
                      </a:r>
                      <a:r>
                        <a:rPr lang="en-US" sz="1600" b="0" i="0">
                          <a:solidFill>
                            <a:schemeClr val="bg1"/>
                          </a:solidFill>
                          <a:effectLst/>
                          <a:latin typeface="DFKai-SB" panose="03000509000000000000" pitchFamily="65" charset="-120"/>
                          <a:ea typeface="DFKai-SB" panose="03000509000000000000" pitchFamily="65" charset="-120"/>
                        </a:rPr>
                        <a:t> </a:t>
                      </a:r>
                      <a:endParaRPr lang="en-US" sz="1600" b="0" i="0">
                        <a:solidFill>
                          <a:schemeClr val="bg1"/>
                        </a:solidFill>
                        <a:effectLst/>
                      </a:endParaRPr>
                    </a:p>
                  </a:txBody>
                  <a:tcPr marL="99312" marR="99312" marT="49656" marB="4965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875"/>
                        </a:lnSpc>
                        <a:buNone/>
                      </a:pPr>
                      <a:r>
                        <a:rPr lang="en-US" sz="1600" b="0" i="0">
                          <a:effectLst/>
                          <a:latin typeface="Segoe UI Emoji" panose="020B0502040204020203" pitchFamily="34" charset="0"/>
                        </a:rPr>
                        <a:t>✅ </a:t>
                      </a:r>
                      <a:endParaRPr lang="en-US" sz="1600" b="0" i="0">
                        <a:effectLst/>
                      </a:endParaRPr>
                    </a:p>
                  </a:txBody>
                  <a:tcPr marL="99312" marR="99312" marT="49656" marB="4965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875"/>
                        </a:lnSpc>
                        <a:buNone/>
                      </a:pPr>
                      <a:r>
                        <a:rPr lang="en-US" sz="1600" b="0" i="0">
                          <a:effectLst/>
                          <a:latin typeface="Segoe UI Emoji" panose="020B0502040204020203" pitchFamily="34" charset="0"/>
                        </a:rPr>
                        <a:t>✅ </a:t>
                      </a:r>
                      <a:endParaRPr lang="en-US" sz="1600" b="0" i="0">
                        <a:effectLst/>
                      </a:endParaRPr>
                    </a:p>
                  </a:txBody>
                  <a:tcPr marL="99312" marR="99312" marT="49656" marB="4965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875"/>
                        </a:lnSpc>
                        <a:buNone/>
                      </a:pPr>
                      <a:r>
                        <a:rPr lang="en-US" sz="1600" b="0" i="0">
                          <a:effectLst/>
                          <a:latin typeface="Segoe UI Emoji" panose="020B0502040204020203" pitchFamily="34" charset="0"/>
                        </a:rPr>
                        <a:t>✅ </a:t>
                      </a:r>
                      <a:endParaRPr lang="en-US" sz="1600" b="0" i="0">
                        <a:effectLst/>
                      </a:endParaRPr>
                    </a:p>
                  </a:txBody>
                  <a:tcPr marL="99312" marR="99312" marT="49656" marB="4965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875"/>
                        </a:lnSpc>
                        <a:buNone/>
                      </a:pPr>
                      <a:r>
                        <a:rPr lang="en-US" sz="1600" b="0" i="0">
                          <a:effectLst/>
                          <a:latin typeface="Segoe UI Emoji" panose="020B0502040204020203" pitchFamily="34" charset="0"/>
                        </a:rPr>
                        <a:t>✅ </a:t>
                      </a:r>
                      <a:endParaRPr lang="en-US" sz="1600" b="0" i="0">
                        <a:effectLst/>
                      </a:endParaRPr>
                    </a:p>
                  </a:txBody>
                  <a:tcPr marL="99312" marR="99312" marT="49656" marB="4965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875"/>
                        </a:lnSpc>
                        <a:buNone/>
                      </a:pPr>
                      <a:r>
                        <a:rPr lang="en-US" sz="1600" b="0" i="0">
                          <a:effectLst/>
                          <a:latin typeface="Segoe UI Emoji" panose="020B0502040204020203" pitchFamily="34" charset="0"/>
                        </a:rPr>
                        <a:t>✅ </a:t>
                      </a:r>
                      <a:endParaRPr lang="en-US" sz="1600" b="0" i="0">
                        <a:effectLst/>
                      </a:endParaRPr>
                    </a:p>
                  </a:txBody>
                  <a:tcPr marL="99312" marR="99312" marT="49656" marB="4965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875"/>
                        </a:lnSpc>
                        <a:buNone/>
                      </a:pPr>
                      <a:r>
                        <a:rPr lang="en-US" sz="1600" b="0" i="0">
                          <a:effectLst/>
                          <a:latin typeface="Segoe UI Emoji" panose="020B0502040204020203" pitchFamily="34" charset="0"/>
                        </a:rPr>
                        <a:t>✅ </a:t>
                      </a:r>
                      <a:endParaRPr lang="en-US" sz="1600" b="0" i="0">
                        <a:effectLst/>
                      </a:endParaRPr>
                    </a:p>
                  </a:txBody>
                  <a:tcPr marL="99312" marR="99312" marT="49656" marB="4965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875"/>
                        </a:lnSpc>
                        <a:buNone/>
                      </a:pPr>
                      <a:r>
                        <a:rPr lang="en-US" sz="1600" b="0" i="0">
                          <a:effectLst/>
                          <a:latin typeface="Segoe UI Emoji" panose="020B0502040204020203" pitchFamily="34" charset="0"/>
                        </a:rPr>
                        <a:t>✅ </a:t>
                      </a:r>
                      <a:endParaRPr lang="en-US" sz="1600" b="0" i="0">
                        <a:effectLst/>
                      </a:endParaRPr>
                    </a:p>
                  </a:txBody>
                  <a:tcPr marL="99312" marR="99312" marT="49656" marB="4965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875"/>
                        </a:lnSpc>
                        <a:buNone/>
                      </a:pPr>
                      <a:r>
                        <a:rPr lang="en-US" sz="1600" b="0" i="0">
                          <a:effectLst/>
                          <a:latin typeface="Segoe UI Emoji" panose="020B0502040204020203" pitchFamily="34" charset="0"/>
                        </a:rPr>
                        <a:t>✅ </a:t>
                      </a:r>
                      <a:endParaRPr lang="en-US" sz="1600" b="0" i="0">
                        <a:effectLst/>
                      </a:endParaRPr>
                    </a:p>
                  </a:txBody>
                  <a:tcPr marL="99312" marR="99312" marT="49656" marB="4965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875"/>
                        </a:lnSpc>
                        <a:buNone/>
                      </a:pPr>
                      <a:r>
                        <a:rPr lang="en-US" sz="1600" b="0" i="0">
                          <a:effectLst/>
                          <a:latin typeface="Segoe UI Emoji" panose="020B0502040204020203" pitchFamily="34" charset="0"/>
                        </a:rPr>
                        <a:t>❌ </a:t>
                      </a:r>
                      <a:endParaRPr lang="en-US" sz="1600" b="0" i="0">
                        <a:effectLst/>
                      </a:endParaRPr>
                    </a:p>
                  </a:txBody>
                  <a:tcPr marL="99312" marR="99312" marT="49656" marB="4965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875"/>
                        </a:lnSpc>
                        <a:buNone/>
                      </a:pPr>
                      <a:r>
                        <a:rPr lang="en-US" sz="1600" b="0" i="0">
                          <a:effectLst/>
                          <a:latin typeface="Segoe UI Emoji" panose="020B0502040204020203" pitchFamily="34" charset="0"/>
                        </a:rPr>
                        <a:t>✅ </a:t>
                      </a:r>
                      <a:endParaRPr lang="en-US" sz="1600" b="0" i="0">
                        <a:effectLst/>
                      </a:endParaRPr>
                    </a:p>
                  </a:txBody>
                  <a:tcPr marL="99312" marR="99312" marT="49656" marB="4965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875"/>
                        </a:lnSpc>
                        <a:buNone/>
                      </a:pPr>
                      <a:r>
                        <a:rPr lang="en-US" sz="1600" b="0" i="0">
                          <a:effectLst/>
                          <a:latin typeface="Segoe UI Emoji" panose="020B0502040204020203" pitchFamily="34" charset="0"/>
                        </a:rPr>
                        <a:t>✅ </a:t>
                      </a:r>
                      <a:endParaRPr lang="en-US" sz="1600" b="0" i="0">
                        <a:effectLst/>
                      </a:endParaRPr>
                    </a:p>
                  </a:txBody>
                  <a:tcPr marL="99312" marR="99312" marT="49656" marB="4965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49255998"/>
                  </a:ext>
                </a:extLst>
              </a:tr>
            </a:tbl>
          </a:graphicData>
        </a:graphic>
      </p:graphicFrame>
    </p:spTree>
    <p:extLst>
      <p:ext uri="{BB962C8B-B14F-4D97-AF65-F5344CB8AC3E}">
        <p14:creationId xmlns:p14="http://schemas.microsoft.com/office/powerpoint/2010/main" val="352319602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5DDCFD5-3415-1369-5F66-34C583525106}"/>
              </a:ext>
            </a:extLst>
          </p:cNvPr>
          <p:cNvSpPr>
            <a:spLocks noGrp="1"/>
          </p:cNvSpPr>
          <p:nvPr>
            <p:ph type="title"/>
          </p:nvPr>
        </p:nvSpPr>
        <p:spPr>
          <a:xfrm>
            <a:off x="835861" y="388215"/>
            <a:ext cx="10515600" cy="1325563"/>
          </a:xfrm>
        </p:spPr>
        <p:txBody>
          <a:bodyPr>
            <a:normAutofit/>
          </a:bodyPr>
          <a:lstStyle/>
          <a:p>
            <a:pPr algn="ctr"/>
            <a:r>
              <a:rPr lang="zh-TW" altLang="en-US" b="1">
                <a:latin typeface="標楷體" panose="03000509000000000000" pitchFamily="65" charset="-120"/>
                <a:ea typeface="標楷體" panose="03000509000000000000" pitchFamily="65" charset="-120"/>
              </a:rPr>
              <a:t>背景介紹</a:t>
            </a:r>
            <a:endParaRPr lang="zh-TW" b="1">
              <a:latin typeface="標楷體" panose="03000509000000000000" pitchFamily="65" charset="-120"/>
              <a:ea typeface="標楷體" panose="03000509000000000000" pitchFamily="65" charset="-120"/>
            </a:endParaRPr>
          </a:p>
        </p:txBody>
      </p:sp>
      <p:sp>
        <p:nvSpPr>
          <p:cNvPr id="5" name="文字方塊 4">
            <a:extLst>
              <a:ext uri="{FF2B5EF4-FFF2-40B4-BE49-F238E27FC236}">
                <a16:creationId xmlns:a16="http://schemas.microsoft.com/office/drawing/2014/main" id="{0553952E-C636-C651-9974-749C3AFEC2E0}"/>
              </a:ext>
            </a:extLst>
          </p:cNvPr>
          <p:cNvSpPr txBox="1"/>
          <p:nvPr/>
        </p:nvSpPr>
        <p:spPr>
          <a:xfrm>
            <a:off x="835858" y="2117470"/>
            <a:ext cx="10515601" cy="19754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a:lnSpc>
                <a:spcPct val="130000"/>
              </a:lnSpc>
              <a:spcAft>
                <a:spcPts val="800"/>
              </a:spcAft>
            </a:pPr>
            <a:r>
              <a:rPr lang="zh-TW" altLang="zh-TW" sz="2400" kern="100">
                <a:effectLst/>
                <a:latin typeface="Aptos" panose="020B0004020202020204" pitchFamily="34" charset="0"/>
                <a:ea typeface="標楷體" panose="03000509000000000000" pitchFamily="65" charset="-120"/>
                <a:cs typeface="標"/>
              </a:rPr>
              <a:t>由於流浪動物不停的繁衍後代，流浪動物之家收了越來越多的流浪狗。礙在經費不足的問題，無法長期人工照顧，於是我們決定做出一款能夠自動餵食的寵物餵食器，以及監控寵物健康功能的智能項圈，並透過</a:t>
            </a:r>
            <a:r>
              <a:rPr lang="en-US" altLang="zh-TW" sz="2400" kern="100">
                <a:effectLst/>
                <a:latin typeface="Aptos" panose="020B0004020202020204" pitchFamily="34" charset="0"/>
                <a:ea typeface="標楷體" panose="03000509000000000000" pitchFamily="65" charset="-120"/>
                <a:cs typeface="標"/>
              </a:rPr>
              <a:t>APP</a:t>
            </a:r>
            <a:r>
              <a:rPr lang="zh-TW" altLang="zh-TW" sz="2400" kern="100">
                <a:effectLst/>
                <a:latin typeface="Aptos" panose="020B0004020202020204" pitchFamily="34" charset="0"/>
                <a:ea typeface="標楷體" panose="03000509000000000000" pitchFamily="65" charset="-120"/>
                <a:cs typeface="標"/>
              </a:rPr>
              <a:t>掌握寵物的最新動態。</a:t>
            </a:r>
            <a:endParaRPr lang="zh-TW" altLang="zh-TW" sz="2400" kern="100">
              <a:effectLst/>
              <a:latin typeface="Aptos" panose="020B000402020202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2742796033"/>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a:extLst>
            <a:ext uri="{FF2B5EF4-FFF2-40B4-BE49-F238E27FC236}">
              <a16:creationId xmlns:a16="http://schemas.microsoft.com/office/drawing/2014/main" id="{8DBF8B4C-DC32-64E7-D830-3F4F32790D9E}"/>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4E39CFA9-438E-16CC-52AA-CAB7BE24A3BD}"/>
              </a:ext>
            </a:extLst>
          </p:cNvPr>
          <p:cNvSpPr>
            <a:spLocks noGrp="1"/>
          </p:cNvSpPr>
          <p:nvPr>
            <p:ph type="title"/>
          </p:nvPr>
        </p:nvSpPr>
        <p:spPr>
          <a:xfrm>
            <a:off x="15980" y="680282"/>
            <a:ext cx="12176020" cy="970450"/>
          </a:xfrm>
        </p:spPr>
        <p:txBody>
          <a:bodyPr/>
          <a:lstStyle/>
          <a:p>
            <a:r>
              <a:rPr lang="zh-TW" altLang="en-US" b="1">
                <a:latin typeface="標楷體" panose="03000509000000000000" pitchFamily="65" charset="-120"/>
                <a:ea typeface="標楷體" panose="03000509000000000000" pitchFamily="65" charset="-120"/>
                <a:cs typeface="+mj-lt"/>
              </a:rPr>
              <a:t>比較:小米餵食器</a:t>
            </a:r>
          </a:p>
        </p:txBody>
      </p:sp>
      <p:graphicFrame>
        <p:nvGraphicFramePr>
          <p:cNvPr id="3" name="表格 2">
            <a:extLst>
              <a:ext uri="{FF2B5EF4-FFF2-40B4-BE49-F238E27FC236}">
                <a16:creationId xmlns:a16="http://schemas.microsoft.com/office/drawing/2014/main" id="{F36D0D68-ED65-805A-A826-B1C7EF0E2204}"/>
              </a:ext>
            </a:extLst>
          </p:cNvPr>
          <p:cNvGraphicFramePr>
            <a:graphicFrameLocks noGrp="1"/>
          </p:cNvGraphicFramePr>
          <p:nvPr>
            <p:extLst>
              <p:ext uri="{D42A27DB-BD31-4B8C-83A1-F6EECF244321}">
                <p14:modId xmlns:p14="http://schemas.microsoft.com/office/powerpoint/2010/main" val="4066421532"/>
              </p:ext>
            </p:extLst>
          </p:nvPr>
        </p:nvGraphicFramePr>
        <p:xfrm>
          <a:off x="294967" y="2100310"/>
          <a:ext cx="11405420" cy="4212000"/>
        </p:xfrm>
        <a:graphic>
          <a:graphicData uri="http://schemas.openxmlformats.org/drawingml/2006/table">
            <a:tbl>
              <a:tblPr/>
              <a:tblGrid>
                <a:gridCol w="1397009">
                  <a:extLst>
                    <a:ext uri="{9D8B030D-6E8A-4147-A177-3AD203B41FA5}">
                      <a16:colId xmlns:a16="http://schemas.microsoft.com/office/drawing/2014/main" val="133383614"/>
                    </a:ext>
                  </a:extLst>
                </a:gridCol>
                <a:gridCol w="1397009">
                  <a:extLst>
                    <a:ext uri="{9D8B030D-6E8A-4147-A177-3AD203B41FA5}">
                      <a16:colId xmlns:a16="http://schemas.microsoft.com/office/drawing/2014/main" val="1660138041"/>
                    </a:ext>
                  </a:extLst>
                </a:gridCol>
                <a:gridCol w="1397009">
                  <a:extLst>
                    <a:ext uri="{9D8B030D-6E8A-4147-A177-3AD203B41FA5}">
                      <a16:colId xmlns:a16="http://schemas.microsoft.com/office/drawing/2014/main" val="1436551133"/>
                    </a:ext>
                  </a:extLst>
                </a:gridCol>
                <a:gridCol w="1511683">
                  <a:extLst>
                    <a:ext uri="{9D8B030D-6E8A-4147-A177-3AD203B41FA5}">
                      <a16:colId xmlns:a16="http://schemas.microsoft.com/office/drawing/2014/main" val="3317123068"/>
                    </a:ext>
                  </a:extLst>
                </a:gridCol>
                <a:gridCol w="1282335">
                  <a:extLst>
                    <a:ext uri="{9D8B030D-6E8A-4147-A177-3AD203B41FA5}">
                      <a16:colId xmlns:a16="http://schemas.microsoft.com/office/drawing/2014/main" val="1432744537"/>
                    </a:ext>
                  </a:extLst>
                </a:gridCol>
                <a:gridCol w="1397009">
                  <a:extLst>
                    <a:ext uri="{9D8B030D-6E8A-4147-A177-3AD203B41FA5}">
                      <a16:colId xmlns:a16="http://schemas.microsoft.com/office/drawing/2014/main" val="1228428043"/>
                    </a:ext>
                  </a:extLst>
                </a:gridCol>
                <a:gridCol w="1568192">
                  <a:extLst>
                    <a:ext uri="{9D8B030D-6E8A-4147-A177-3AD203B41FA5}">
                      <a16:colId xmlns:a16="http://schemas.microsoft.com/office/drawing/2014/main" val="420562485"/>
                    </a:ext>
                  </a:extLst>
                </a:gridCol>
                <a:gridCol w="1455174">
                  <a:extLst>
                    <a:ext uri="{9D8B030D-6E8A-4147-A177-3AD203B41FA5}">
                      <a16:colId xmlns:a16="http://schemas.microsoft.com/office/drawing/2014/main" val="1780040281"/>
                    </a:ext>
                  </a:extLst>
                </a:gridCol>
              </a:tblGrid>
              <a:tr h="1404000">
                <a:tc>
                  <a:txBody>
                    <a:bodyPr/>
                    <a:lstStyle/>
                    <a:p>
                      <a:pPr algn="ctr" rtl="0" fontAlgn="base">
                        <a:lnSpc>
                          <a:spcPts val="1425"/>
                        </a:lnSpc>
                        <a:buNone/>
                      </a:pPr>
                      <a:r>
                        <a:rPr lang="zh-TW" altLang="en-US" sz="1900" b="0" i="0">
                          <a:effectLst/>
                          <a:ea typeface="DFKai-SB" panose="03000509000000000000" pitchFamily="65" charset="-120"/>
                        </a:rPr>
                        <a:t> </a:t>
                      </a:r>
                    </a:p>
                  </a:txBody>
                  <a:tcPr marL="94128" marR="94128" marT="47064" marB="47064"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425"/>
                        </a:lnSpc>
                        <a:buNone/>
                      </a:pPr>
                      <a:r>
                        <a:rPr lang="zh-TW" altLang="en-US" sz="1600" b="0" i="0">
                          <a:solidFill>
                            <a:schemeClr val="bg1"/>
                          </a:solidFill>
                          <a:effectLst/>
                          <a:ea typeface="DFKai-SB" panose="03000509000000000000" pitchFamily="65" charset="-120"/>
                        </a:rPr>
                        <a:t>廚餘系統</a:t>
                      </a:r>
                      <a:r>
                        <a:rPr lang="zh-TW" altLang="en-US" sz="1600" b="0" i="0">
                          <a:solidFill>
                            <a:schemeClr val="bg1"/>
                          </a:solidFill>
                          <a:effectLst/>
                          <a:latin typeface="DFKai-SB" panose="03000509000000000000" pitchFamily="65" charset="-120"/>
                          <a:ea typeface="DFKai-SB" panose="03000509000000000000" pitchFamily="65" charset="-120"/>
                        </a:rPr>
                        <a:t> </a:t>
                      </a:r>
                      <a:endParaRPr lang="zh-TW" altLang="en-US" sz="1600" b="0" i="0">
                        <a:solidFill>
                          <a:schemeClr val="bg1"/>
                        </a:solidFill>
                        <a:effectLst/>
                      </a:endParaRPr>
                    </a:p>
                  </a:txBody>
                  <a:tcPr marL="94128" marR="94128" marT="47064" marB="47064"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425"/>
                        </a:lnSpc>
                        <a:buNone/>
                      </a:pPr>
                      <a:r>
                        <a:rPr lang="zh-TW" altLang="en-US" sz="1600" b="0" i="0">
                          <a:solidFill>
                            <a:schemeClr val="bg1"/>
                          </a:solidFill>
                          <a:effectLst/>
                          <a:ea typeface="DFKai-SB" panose="03000509000000000000" pitchFamily="65" charset="-120"/>
                        </a:rPr>
                        <a:t>分隔分糧</a:t>
                      </a:r>
                      <a:r>
                        <a:rPr lang="zh-TW" altLang="en-US" sz="1600" b="0" i="0">
                          <a:solidFill>
                            <a:schemeClr val="bg1"/>
                          </a:solidFill>
                          <a:effectLst/>
                          <a:latin typeface="DFKai-SB" panose="03000509000000000000" pitchFamily="65" charset="-120"/>
                          <a:ea typeface="DFKai-SB" panose="03000509000000000000" pitchFamily="65" charset="-120"/>
                        </a:rPr>
                        <a:t> </a:t>
                      </a:r>
                      <a:endParaRPr lang="zh-TW" altLang="en-US" sz="1600" b="0" i="0">
                        <a:solidFill>
                          <a:schemeClr val="bg1"/>
                        </a:solidFill>
                        <a:effectLst/>
                      </a:endParaRPr>
                    </a:p>
                  </a:txBody>
                  <a:tcPr marL="94128" marR="94128" marT="47064" marB="47064"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425"/>
                        </a:lnSpc>
                        <a:buNone/>
                      </a:pPr>
                      <a:r>
                        <a:rPr lang="zh-TW" altLang="en-US" sz="1600" b="0" i="0">
                          <a:solidFill>
                            <a:schemeClr val="bg1"/>
                          </a:solidFill>
                          <a:effectLst/>
                          <a:ea typeface="DFKai-SB" panose="03000509000000000000" pitchFamily="65" charset="-120"/>
                        </a:rPr>
                        <a:t>配合智能控制</a:t>
                      </a:r>
                      <a:r>
                        <a:rPr lang="zh-TW" altLang="en-US" sz="1600" b="0" i="0">
                          <a:solidFill>
                            <a:schemeClr val="bg1"/>
                          </a:solidFill>
                          <a:effectLst/>
                          <a:latin typeface="DFKai-SB" panose="03000509000000000000" pitchFamily="65" charset="-120"/>
                          <a:ea typeface="DFKai-SB" panose="03000509000000000000" pitchFamily="65" charset="-120"/>
                        </a:rPr>
                        <a:t> </a:t>
                      </a:r>
                      <a:endParaRPr lang="zh-TW" altLang="en-US" sz="1600" b="0" i="0">
                        <a:solidFill>
                          <a:schemeClr val="bg1"/>
                        </a:solidFill>
                        <a:effectLst/>
                      </a:endParaRPr>
                    </a:p>
                  </a:txBody>
                  <a:tcPr marL="94128" marR="94128" marT="47064" marB="47064"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425"/>
                        </a:lnSpc>
                        <a:buNone/>
                      </a:pPr>
                      <a:r>
                        <a:rPr lang="zh-TW" altLang="en-US" sz="1600" b="0" i="0">
                          <a:solidFill>
                            <a:schemeClr val="bg1"/>
                          </a:solidFill>
                          <a:effectLst/>
                          <a:ea typeface="DFKai-SB" panose="03000509000000000000" pitchFamily="65" charset="-120"/>
                        </a:rPr>
                        <a:t>緊急供電</a:t>
                      </a:r>
                      <a:r>
                        <a:rPr lang="zh-TW" altLang="en-US" sz="1600" b="0" i="0">
                          <a:solidFill>
                            <a:schemeClr val="bg1"/>
                          </a:solidFill>
                          <a:effectLst/>
                          <a:latin typeface="DFKai-SB" panose="03000509000000000000" pitchFamily="65" charset="-120"/>
                          <a:ea typeface="DFKai-SB" panose="03000509000000000000" pitchFamily="65" charset="-120"/>
                        </a:rPr>
                        <a:t> </a:t>
                      </a:r>
                      <a:endParaRPr lang="zh-TW" altLang="en-US" sz="1600" b="0" i="0">
                        <a:solidFill>
                          <a:schemeClr val="bg1"/>
                        </a:solidFill>
                        <a:effectLst/>
                      </a:endParaRPr>
                    </a:p>
                  </a:txBody>
                  <a:tcPr marL="94128" marR="94128" marT="47064" marB="47064"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425"/>
                        </a:lnSpc>
                        <a:buNone/>
                      </a:pPr>
                      <a:r>
                        <a:rPr lang="zh-TW" altLang="en-US" sz="1600" b="0" i="0">
                          <a:solidFill>
                            <a:schemeClr val="bg1"/>
                          </a:solidFill>
                          <a:effectLst/>
                          <a:ea typeface="DFKai-SB" panose="03000509000000000000" pitchFamily="65" charset="-120"/>
                        </a:rPr>
                        <a:t>防潮乾燥盒</a:t>
                      </a:r>
                      <a:r>
                        <a:rPr lang="zh-TW" altLang="en-US" sz="1600" b="0" i="0">
                          <a:solidFill>
                            <a:schemeClr val="bg1"/>
                          </a:solidFill>
                          <a:effectLst/>
                          <a:latin typeface="DFKai-SB" panose="03000509000000000000" pitchFamily="65" charset="-120"/>
                          <a:ea typeface="DFKai-SB" panose="03000509000000000000" pitchFamily="65" charset="-120"/>
                        </a:rPr>
                        <a:t> </a:t>
                      </a:r>
                      <a:endParaRPr lang="zh-TW" altLang="en-US" sz="1600" b="0" i="0">
                        <a:solidFill>
                          <a:schemeClr val="bg1"/>
                        </a:solidFill>
                        <a:effectLst/>
                      </a:endParaRPr>
                    </a:p>
                  </a:txBody>
                  <a:tcPr marL="94128" marR="94128" marT="47064" marB="47064"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425"/>
                        </a:lnSpc>
                        <a:buNone/>
                      </a:pPr>
                      <a:r>
                        <a:rPr lang="zh-TW" altLang="en-US" sz="1600" b="0" i="0">
                          <a:solidFill>
                            <a:schemeClr val="bg1"/>
                          </a:solidFill>
                          <a:effectLst/>
                          <a:ea typeface="DFKai-SB" panose="03000509000000000000" pitchFamily="65" charset="-120"/>
                        </a:rPr>
                        <a:t>飼料不足感應</a:t>
                      </a:r>
                      <a:r>
                        <a:rPr lang="zh-TW" altLang="en-US" sz="1600" b="0" i="0">
                          <a:solidFill>
                            <a:schemeClr val="bg1"/>
                          </a:solidFill>
                          <a:effectLst/>
                          <a:latin typeface="DFKai-SB" panose="03000509000000000000" pitchFamily="65" charset="-120"/>
                          <a:ea typeface="DFKai-SB" panose="03000509000000000000" pitchFamily="65" charset="-120"/>
                        </a:rPr>
                        <a:t> </a:t>
                      </a:r>
                      <a:endParaRPr lang="zh-TW" altLang="en-US" sz="1600" b="0" i="0">
                        <a:solidFill>
                          <a:schemeClr val="bg1"/>
                        </a:solidFill>
                        <a:effectLst/>
                      </a:endParaRPr>
                    </a:p>
                  </a:txBody>
                  <a:tcPr marL="94128" marR="94128" marT="47064" marB="47064"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425"/>
                        </a:lnSpc>
                        <a:buNone/>
                      </a:pPr>
                      <a:r>
                        <a:rPr lang="zh-TW" altLang="en-US" sz="1600" b="0" i="0">
                          <a:solidFill>
                            <a:schemeClr val="bg1"/>
                          </a:solidFill>
                          <a:effectLst/>
                          <a:ea typeface="DFKai-SB" panose="03000509000000000000" pitchFamily="65" charset="-120"/>
                        </a:rPr>
                        <a:t>飼料安全鎖</a:t>
                      </a:r>
                      <a:r>
                        <a:rPr lang="zh-TW" altLang="en-US" sz="1600" b="0" i="0">
                          <a:solidFill>
                            <a:schemeClr val="bg1"/>
                          </a:solidFill>
                          <a:effectLst/>
                          <a:latin typeface="DFKai-SB" panose="03000509000000000000" pitchFamily="65" charset="-120"/>
                          <a:ea typeface="DFKai-SB" panose="03000509000000000000" pitchFamily="65" charset="-120"/>
                        </a:rPr>
                        <a:t> </a:t>
                      </a:r>
                      <a:endParaRPr lang="zh-TW" altLang="en-US" sz="1600" b="0" i="0">
                        <a:solidFill>
                          <a:schemeClr val="bg1"/>
                        </a:solidFill>
                        <a:effectLst/>
                      </a:endParaRPr>
                    </a:p>
                  </a:txBody>
                  <a:tcPr marL="94128" marR="94128" marT="47064" marB="47064"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76457322"/>
                  </a:ext>
                </a:extLst>
              </a:tr>
              <a:tr h="1404000">
                <a:tc>
                  <a:txBody>
                    <a:bodyPr/>
                    <a:lstStyle/>
                    <a:p>
                      <a:pPr algn="ctr" rtl="0" fontAlgn="base">
                        <a:lnSpc>
                          <a:spcPts val="1425"/>
                        </a:lnSpc>
                        <a:buNone/>
                      </a:pPr>
                      <a:r>
                        <a:rPr lang="zh-TW" altLang="en-US" sz="1900" b="0" i="0">
                          <a:solidFill>
                            <a:schemeClr val="bg1"/>
                          </a:solidFill>
                          <a:effectLst/>
                          <a:ea typeface="DFKai-SB" panose="03000509000000000000" pitchFamily="65" charset="-120"/>
                        </a:rPr>
                        <a:t>我們的</a:t>
                      </a:r>
                      <a:r>
                        <a:rPr lang="zh-TW" altLang="en-US" sz="1900" b="0" i="0">
                          <a:solidFill>
                            <a:schemeClr val="bg1"/>
                          </a:solidFill>
                          <a:effectLst/>
                          <a:latin typeface="DFKai-SB" panose="03000509000000000000" pitchFamily="65" charset="-120"/>
                          <a:ea typeface="DFKai-SB" panose="03000509000000000000" pitchFamily="65" charset="-120"/>
                        </a:rPr>
                        <a:t> </a:t>
                      </a:r>
                      <a:endParaRPr lang="zh-TW" altLang="en-US" sz="1900" b="0" i="0">
                        <a:solidFill>
                          <a:schemeClr val="bg1"/>
                        </a:solidFill>
                        <a:effectLst/>
                      </a:endParaRPr>
                    </a:p>
                  </a:txBody>
                  <a:tcPr marL="94128" marR="94128" marT="47064" marB="47064"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lumMod val="65000"/>
                        <a:lumOff val="35000"/>
                      </a:schemeClr>
                    </a:solidFill>
                  </a:tcPr>
                </a:tc>
                <a:tc>
                  <a:txBody>
                    <a:bodyPr/>
                    <a:lstStyle/>
                    <a:p>
                      <a:pPr algn="ctr" rtl="0" fontAlgn="base">
                        <a:lnSpc>
                          <a:spcPts val="1875"/>
                        </a:lnSpc>
                        <a:buNone/>
                      </a:pPr>
                      <a:r>
                        <a:rPr lang="en-US" sz="1900" b="0" i="0">
                          <a:effectLst/>
                          <a:latin typeface="Segoe UI Emoji" panose="020B0502040204020203" pitchFamily="34" charset="0"/>
                        </a:rPr>
                        <a:t>✅ </a:t>
                      </a:r>
                      <a:endParaRPr lang="en-US" sz="1900" b="0" i="0">
                        <a:effectLst/>
                      </a:endParaRPr>
                    </a:p>
                  </a:txBody>
                  <a:tcPr marL="94128" marR="94128" marT="47064" marB="47064"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875"/>
                        </a:lnSpc>
                        <a:buNone/>
                      </a:pPr>
                      <a:r>
                        <a:rPr lang="en-US" sz="1900" b="0" i="0">
                          <a:effectLst/>
                          <a:latin typeface="Segoe UI Emoji" panose="020B0502040204020203" pitchFamily="34" charset="0"/>
                        </a:rPr>
                        <a:t>✅ </a:t>
                      </a:r>
                      <a:endParaRPr lang="en-US" sz="1900" b="0" i="0">
                        <a:effectLst/>
                      </a:endParaRPr>
                    </a:p>
                  </a:txBody>
                  <a:tcPr marL="94128" marR="94128" marT="47064" marB="47064"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875"/>
                        </a:lnSpc>
                        <a:buNone/>
                      </a:pPr>
                      <a:r>
                        <a:rPr lang="en-US" sz="1900" b="0" i="0">
                          <a:effectLst/>
                          <a:latin typeface="Segoe UI Emoji" panose="020B0502040204020203" pitchFamily="34" charset="0"/>
                        </a:rPr>
                        <a:t>✅ </a:t>
                      </a:r>
                      <a:endParaRPr lang="en-US" sz="1900" b="0" i="0">
                        <a:effectLst/>
                      </a:endParaRPr>
                    </a:p>
                  </a:txBody>
                  <a:tcPr marL="94128" marR="94128" marT="47064" marB="47064"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875"/>
                        </a:lnSpc>
                        <a:buNone/>
                      </a:pPr>
                      <a:r>
                        <a:rPr lang="en-US" sz="1900" b="0" i="0">
                          <a:effectLst/>
                          <a:latin typeface="Segoe UI Emoji" panose="020B0502040204020203" pitchFamily="34" charset="0"/>
                        </a:rPr>
                        <a:t>❌ </a:t>
                      </a:r>
                      <a:endParaRPr lang="en-US" sz="1900" b="0" i="0">
                        <a:effectLst/>
                      </a:endParaRPr>
                    </a:p>
                  </a:txBody>
                  <a:tcPr marL="94128" marR="94128" marT="47064" marB="47064"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875"/>
                        </a:lnSpc>
                        <a:buNone/>
                      </a:pPr>
                      <a:r>
                        <a:rPr lang="en-US" sz="1900" b="0" i="0">
                          <a:effectLst/>
                          <a:latin typeface="Segoe UI Emoji" panose="020B0502040204020203" pitchFamily="34" charset="0"/>
                        </a:rPr>
                        <a:t>❌ </a:t>
                      </a:r>
                      <a:endParaRPr lang="en-US" sz="1900" b="0" i="0">
                        <a:effectLst/>
                      </a:endParaRPr>
                    </a:p>
                  </a:txBody>
                  <a:tcPr marL="94128" marR="94128" marT="47064" marB="47064"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875"/>
                        </a:lnSpc>
                        <a:buNone/>
                      </a:pPr>
                      <a:r>
                        <a:rPr lang="en-US" sz="1900" b="0" i="0">
                          <a:effectLst/>
                          <a:latin typeface="Segoe UI Emoji" panose="020B0502040204020203" pitchFamily="34" charset="0"/>
                        </a:rPr>
                        <a:t>✅ </a:t>
                      </a:r>
                      <a:endParaRPr lang="en-US" sz="1900" b="0" i="0">
                        <a:effectLst/>
                      </a:endParaRPr>
                    </a:p>
                  </a:txBody>
                  <a:tcPr marL="94128" marR="94128" marT="47064" marB="47064"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875"/>
                        </a:lnSpc>
                        <a:buNone/>
                      </a:pPr>
                      <a:r>
                        <a:rPr lang="en-US" sz="1900" b="0" i="0">
                          <a:effectLst/>
                          <a:latin typeface="Segoe UI Emoji" panose="020B0502040204020203" pitchFamily="34" charset="0"/>
                        </a:rPr>
                        <a:t>✅ </a:t>
                      </a:r>
                      <a:endParaRPr lang="en-US" sz="1900" b="0" i="0">
                        <a:effectLst/>
                      </a:endParaRPr>
                    </a:p>
                  </a:txBody>
                  <a:tcPr marL="94128" marR="94128" marT="47064" marB="47064"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108008611"/>
                  </a:ext>
                </a:extLst>
              </a:tr>
              <a:tr h="1404000">
                <a:tc>
                  <a:txBody>
                    <a:bodyPr/>
                    <a:lstStyle/>
                    <a:p>
                      <a:pPr algn="ctr" rtl="0" fontAlgn="base">
                        <a:lnSpc>
                          <a:spcPts val="1425"/>
                        </a:lnSpc>
                        <a:buNone/>
                      </a:pPr>
                      <a:r>
                        <a:rPr lang="zh-TW" altLang="en-US" sz="1900" b="0" i="0">
                          <a:solidFill>
                            <a:schemeClr val="bg1"/>
                          </a:solidFill>
                          <a:effectLst/>
                          <a:ea typeface="DFKai-SB" panose="03000509000000000000" pitchFamily="65" charset="-120"/>
                        </a:rPr>
                        <a:t>小米餵食器</a:t>
                      </a:r>
                      <a:r>
                        <a:rPr lang="zh-TW" altLang="en-US" sz="1900" b="0" i="0">
                          <a:solidFill>
                            <a:schemeClr val="bg1"/>
                          </a:solidFill>
                          <a:effectLst/>
                          <a:latin typeface="DFKai-SB" panose="03000509000000000000" pitchFamily="65" charset="-120"/>
                          <a:ea typeface="DFKai-SB" panose="03000509000000000000" pitchFamily="65" charset="-120"/>
                        </a:rPr>
                        <a:t> </a:t>
                      </a:r>
                      <a:endParaRPr lang="zh-TW" altLang="en-US" sz="1900" b="0" i="0">
                        <a:solidFill>
                          <a:schemeClr val="bg1"/>
                        </a:solidFill>
                        <a:effectLst/>
                      </a:endParaRPr>
                    </a:p>
                  </a:txBody>
                  <a:tcPr marL="94128" marR="94128" marT="47064" marB="47064"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lumMod val="65000"/>
                        <a:lumOff val="35000"/>
                      </a:schemeClr>
                    </a:solidFill>
                  </a:tcPr>
                </a:tc>
                <a:tc>
                  <a:txBody>
                    <a:bodyPr/>
                    <a:lstStyle/>
                    <a:p>
                      <a:pPr algn="ctr" rtl="0" fontAlgn="base">
                        <a:lnSpc>
                          <a:spcPts val="1875"/>
                        </a:lnSpc>
                        <a:buNone/>
                      </a:pPr>
                      <a:r>
                        <a:rPr lang="en-US" sz="1900" b="0" i="0">
                          <a:effectLst/>
                          <a:latin typeface="Segoe UI Emoji" panose="020B0502040204020203" pitchFamily="34" charset="0"/>
                        </a:rPr>
                        <a:t>❌ </a:t>
                      </a:r>
                      <a:endParaRPr lang="en-US" sz="1900" b="0" i="0">
                        <a:effectLst/>
                      </a:endParaRPr>
                    </a:p>
                  </a:txBody>
                  <a:tcPr marL="94128" marR="94128" marT="47064" marB="47064"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875"/>
                        </a:lnSpc>
                        <a:buNone/>
                      </a:pPr>
                      <a:r>
                        <a:rPr lang="en-US" sz="1900" b="0" i="0">
                          <a:effectLst/>
                          <a:latin typeface="Segoe UI Emoji" panose="020B0502040204020203" pitchFamily="34" charset="0"/>
                        </a:rPr>
                        <a:t>✅ </a:t>
                      </a:r>
                      <a:endParaRPr lang="en-US" sz="1900" b="0" i="0">
                        <a:effectLst/>
                      </a:endParaRPr>
                    </a:p>
                  </a:txBody>
                  <a:tcPr marL="94128" marR="94128" marT="47064" marB="47064"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875"/>
                        </a:lnSpc>
                        <a:buNone/>
                      </a:pPr>
                      <a:r>
                        <a:rPr lang="en-US" sz="1900" b="0" i="0">
                          <a:effectLst/>
                          <a:latin typeface="Segoe UI Emoji" panose="020B0502040204020203" pitchFamily="34" charset="0"/>
                        </a:rPr>
                        <a:t>✅ </a:t>
                      </a:r>
                      <a:endParaRPr lang="en-US" sz="1900" b="0" i="0">
                        <a:effectLst/>
                      </a:endParaRPr>
                    </a:p>
                  </a:txBody>
                  <a:tcPr marL="94128" marR="94128" marT="47064" marB="47064"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875"/>
                        </a:lnSpc>
                        <a:buNone/>
                      </a:pPr>
                      <a:r>
                        <a:rPr lang="en-US" sz="1900" b="0" i="0">
                          <a:effectLst/>
                          <a:latin typeface="Segoe UI Emoji" panose="020B0502040204020203" pitchFamily="34" charset="0"/>
                        </a:rPr>
                        <a:t>✅ </a:t>
                      </a:r>
                      <a:endParaRPr lang="en-US" sz="1900" b="0" i="0">
                        <a:effectLst/>
                      </a:endParaRPr>
                    </a:p>
                  </a:txBody>
                  <a:tcPr marL="94128" marR="94128" marT="47064" marB="47064"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875"/>
                        </a:lnSpc>
                        <a:buNone/>
                      </a:pPr>
                      <a:r>
                        <a:rPr lang="en-US" sz="1900" b="0" i="0">
                          <a:effectLst/>
                          <a:latin typeface="Segoe UI Emoji" panose="020B0502040204020203" pitchFamily="34" charset="0"/>
                        </a:rPr>
                        <a:t>✅ </a:t>
                      </a:r>
                      <a:endParaRPr lang="en-US" sz="1900" b="0" i="0">
                        <a:effectLst/>
                      </a:endParaRPr>
                    </a:p>
                  </a:txBody>
                  <a:tcPr marL="94128" marR="94128" marT="47064" marB="47064"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875"/>
                        </a:lnSpc>
                        <a:buNone/>
                      </a:pPr>
                      <a:r>
                        <a:rPr lang="en-US" sz="1900" b="0" i="0">
                          <a:effectLst/>
                          <a:latin typeface="Segoe UI Emoji" panose="020B0502040204020203" pitchFamily="34" charset="0"/>
                        </a:rPr>
                        <a:t>❌ </a:t>
                      </a:r>
                      <a:endParaRPr lang="en-US" sz="1900" b="0" i="0">
                        <a:effectLst/>
                      </a:endParaRPr>
                    </a:p>
                  </a:txBody>
                  <a:tcPr marL="94128" marR="94128" marT="47064" marB="47064"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875"/>
                        </a:lnSpc>
                        <a:buNone/>
                      </a:pPr>
                      <a:r>
                        <a:rPr lang="en-US" sz="1900" b="0" i="0">
                          <a:effectLst/>
                          <a:latin typeface="Segoe UI Emoji" panose="020B0502040204020203" pitchFamily="34" charset="0"/>
                        </a:rPr>
                        <a:t>✅ </a:t>
                      </a:r>
                      <a:endParaRPr lang="en-US" sz="1900" b="0" i="0">
                        <a:effectLst/>
                      </a:endParaRPr>
                    </a:p>
                  </a:txBody>
                  <a:tcPr marL="94128" marR="94128" marT="47064" marB="47064"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134156605"/>
                  </a:ext>
                </a:extLst>
              </a:tr>
            </a:tbl>
          </a:graphicData>
        </a:graphic>
      </p:graphicFrame>
    </p:spTree>
    <p:extLst>
      <p:ext uri="{BB962C8B-B14F-4D97-AF65-F5344CB8AC3E}">
        <p14:creationId xmlns:p14="http://schemas.microsoft.com/office/powerpoint/2010/main" val="3138274312"/>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a:extLst>
            <a:ext uri="{FF2B5EF4-FFF2-40B4-BE49-F238E27FC236}">
              <a16:creationId xmlns:a16="http://schemas.microsoft.com/office/drawing/2014/main" id="{5E5BB869-B17B-92E5-9AA6-EAEDF3B6C69C}"/>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A5107C8A-1EA1-4F35-E275-FA18CA230F92}"/>
              </a:ext>
            </a:extLst>
          </p:cNvPr>
          <p:cNvSpPr>
            <a:spLocks noGrp="1"/>
          </p:cNvSpPr>
          <p:nvPr>
            <p:ph type="title"/>
          </p:nvPr>
        </p:nvSpPr>
        <p:spPr>
          <a:xfrm>
            <a:off x="15980" y="680282"/>
            <a:ext cx="12176020" cy="970450"/>
          </a:xfrm>
        </p:spPr>
        <p:txBody>
          <a:bodyPr/>
          <a:lstStyle/>
          <a:p>
            <a:r>
              <a:rPr lang="zh-TW" altLang="en-US" b="1">
                <a:ea typeface="+mj-lt"/>
                <a:cs typeface="+mj-lt"/>
              </a:rPr>
              <a:t> </a:t>
            </a:r>
            <a:r>
              <a:rPr lang="zh-TW" altLang="en-US" b="1">
                <a:latin typeface="標楷體" panose="03000509000000000000" pitchFamily="65" charset="-120"/>
                <a:ea typeface="標楷體" panose="03000509000000000000" pitchFamily="65" charset="-120"/>
                <a:cs typeface="+mj-lt"/>
              </a:rPr>
              <a:t>比較:</a:t>
            </a:r>
            <a:r>
              <a:rPr lang="en-US" altLang="zh-TW" err="1">
                <a:latin typeface="Times New Roman" panose="02020603050405020304" pitchFamily="18" charset="0"/>
                <a:ea typeface="標楷體" panose="03000509000000000000" pitchFamily="65" charset="-120"/>
                <a:cs typeface="Times New Roman" panose="02020603050405020304" pitchFamily="18" charset="0"/>
              </a:rPr>
              <a:t>Amicoipet</a:t>
            </a:r>
            <a:r>
              <a:rPr lang="zh-TW" altLang="en-US" b="1">
                <a:latin typeface="標楷體" panose="03000509000000000000" pitchFamily="65" charset="-120"/>
                <a:ea typeface="標楷體" panose="03000509000000000000" pitchFamily="65" charset="-120"/>
                <a:cs typeface="+mj-lt"/>
              </a:rPr>
              <a:t>健康項圈 </a:t>
            </a:r>
          </a:p>
        </p:txBody>
      </p:sp>
      <p:graphicFrame>
        <p:nvGraphicFramePr>
          <p:cNvPr id="4" name="表格 3">
            <a:extLst>
              <a:ext uri="{FF2B5EF4-FFF2-40B4-BE49-F238E27FC236}">
                <a16:creationId xmlns:a16="http://schemas.microsoft.com/office/drawing/2014/main" id="{462D7697-732D-0777-AF93-31B6962E9023}"/>
              </a:ext>
            </a:extLst>
          </p:cNvPr>
          <p:cNvGraphicFramePr>
            <a:graphicFrameLocks noGrp="1"/>
          </p:cNvGraphicFramePr>
          <p:nvPr>
            <p:extLst>
              <p:ext uri="{D42A27DB-BD31-4B8C-83A1-F6EECF244321}">
                <p14:modId xmlns:p14="http://schemas.microsoft.com/office/powerpoint/2010/main" val="3891571719"/>
              </p:ext>
            </p:extLst>
          </p:nvPr>
        </p:nvGraphicFramePr>
        <p:xfrm>
          <a:off x="1108365" y="2355273"/>
          <a:ext cx="10381671" cy="3953162"/>
        </p:xfrm>
        <a:graphic>
          <a:graphicData uri="http://schemas.openxmlformats.org/drawingml/2006/table">
            <a:tbl>
              <a:tblPr/>
              <a:tblGrid>
                <a:gridCol w="1153519">
                  <a:extLst>
                    <a:ext uri="{9D8B030D-6E8A-4147-A177-3AD203B41FA5}">
                      <a16:colId xmlns:a16="http://schemas.microsoft.com/office/drawing/2014/main" val="585414680"/>
                    </a:ext>
                  </a:extLst>
                </a:gridCol>
                <a:gridCol w="1153519">
                  <a:extLst>
                    <a:ext uri="{9D8B030D-6E8A-4147-A177-3AD203B41FA5}">
                      <a16:colId xmlns:a16="http://schemas.microsoft.com/office/drawing/2014/main" val="1272086325"/>
                    </a:ext>
                  </a:extLst>
                </a:gridCol>
                <a:gridCol w="1153519">
                  <a:extLst>
                    <a:ext uri="{9D8B030D-6E8A-4147-A177-3AD203B41FA5}">
                      <a16:colId xmlns:a16="http://schemas.microsoft.com/office/drawing/2014/main" val="470379124"/>
                    </a:ext>
                  </a:extLst>
                </a:gridCol>
                <a:gridCol w="1153519">
                  <a:extLst>
                    <a:ext uri="{9D8B030D-6E8A-4147-A177-3AD203B41FA5}">
                      <a16:colId xmlns:a16="http://schemas.microsoft.com/office/drawing/2014/main" val="655953806"/>
                    </a:ext>
                  </a:extLst>
                </a:gridCol>
                <a:gridCol w="1153519">
                  <a:extLst>
                    <a:ext uri="{9D8B030D-6E8A-4147-A177-3AD203B41FA5}">
                      <a16:colId xmlns:a16="http://schemas.microsoft.com/office/drawing/2014/main" val="532194727"/>
                    </a:ext>
                  </a:extLst>
                </a:gridCol>
                <a:gridCol w="1153519">
                  <a:extLst>
                    <a:ext uri="{9D8B030D-6E8A-4147-A177-3AD203B41FA5}">
                      <a16:colId xmlns:a16="http://schemas.microsoft.com/office/drawing/2014/main" val="3523169680"/>
                    </a:ext>
                  </a:extLst>
                </a:gridCol>
                <a:gridCol w="1153519">
                  <a:extLst>
                    <a:ext uri="{9D8B030D-6E8A-4147-A177-3AD203B41FA5}">
                      <a16:colId xmlns:a16="http://schemas.microsoft.com/office/drawing/2014/main" val="1685078306"/>
                    </a:ext>
                  </a:extLst>
                </a:gridCol>
                <a:gridCol w="1153519">
                  <a:extLst>
                    <a:ext uri="{9D8B030D-6E8A-4147-A177-3AD203B41FA5}">
                      <a16:colId xmlns:a16="http://schemas.microsoft.com/office/drawing/2014/main" val="3201322701"/>
                    </a:ext>
                  </a:extLst>
                </a:gridCol>
                <a:gridCol w="1153519">
                  <a:extLst>
                    <a:ext uri="{9D8B030D-6E8A-4147-A177-3AD203B41FA5}">
                      <a16:colId xmlns:a16="http://schemas.microsoft.com/office/drawing/2014/main" val="1184186596"/>
                    </a:ext>
                  </a:extLst>
                </a:gridCol>
              </a:tblGrid>
              <a:tr h="1265597">
                <a:tc>
                  <a:txBody>
                    <a:bodyPr/>
                    <a:lstStyle/>
                    <a:p>
                      <a:pPr algn="ctr" rtl="0" fontAlgn="base">
                        <a:lnSpc>
                          <a:spcPts val="1725"/>
                        </a:lnSpc>
                        <a:buNone/>
                      </a:pPr>
                      <a:r>
                        <a:rPr lang="zh-TW" altLang="en-US" sz="1400" b="0" i="0">
                          <a:effectLst/>
                          <a:ea typeface="DFKai-SB" panose="03000509000000000000" pitchFamily="65" charset="-120"/>
                        </a:rPr>
                        <a:t> </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425"/>
                        </a:lnSpc>
                        <a:buNone/>
                      </a:pPr>
                      <a:r>
                        <a:rPr lang="zh-TW" altLang="en-US" sz="1600" b="0" i="0">
                          <a:solidFill>
                            <a:schemeClr val="bg1"/>
                          </a:solidFill>
                          <a:effectLst/>
                          <a:ea typeface="DFKai-SB" panose="03000509000000000000" pitchFamily="65" charset="-120"/>
                        </a:rPr>
                        <a:t>心跳</a:t>
                      </a:r>
                      <a:r>
                        <a:rPr lang="zh-TW" altLang="en-US" sz="1600" b="0" i="0">
                          <a:solidFill>
                            <a:schemeClr val="bg1"/>
                          </a:solidFill>
                          <a:effectLst/>
                          <a:latin typeface="DFKai-SB" panose="03000509000000000000" pitchFamily="65" charset="-120"/>
                          <a:ea typeface="DFKai-SB" panose="03000509000000000000" pitchFamily="65" charset="-120"/>
                        </a:rPr>
                        <a:t> </a:t>
                      </a:r>
                      <a:endParaRPr lang="zh-TW" altLang="en-US" sz="1600" b="0" i="0">
                        <a:solidFill>
                          <a:schemeClr val="bg1"/>
                        </a:solidFill>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425"/>
                        </a:lnSpc>
                        <a:buNone/>
                      </a:pPr>
                      <a:r>
                        <a:rPr lang="zh-TW" altLang="en-US" sz="1600" b="0" i="0">
                          <a:solidFill>
                            <a:schemeClr val="bg1"/>
                          </a:solidFill>
                          <a:effectLst/>
                          <a:ea typeface="DFKai-SB" panose="03000509000000000000" pitchFamily="65" charset="-120"/>
                        </a:rPr>
                        <a:t>血氧</a:t>
                      </a:r>
                      <a:r>
                        <a:rPr lang="zh-TW" altLang="en-US" sz="1600" b="0" i="0">
                          <a:solidFill>
                            <a:schemeClr val="bg1"/>
                          </a:solidFill>
                          <a:effectLst/>
                          <a:latin typeface="DFKai-SB" panose="03000509000000000000" pitchFamily="65" charset="-120"/>
                          <a:ea typeface="DFKai-SB" panose="03000509000000000000" pitchFamily="65" charset="-120"/>
                        </a:rPr>
                        <a:t> </a:t>
                      </a:r>
                      <a:endParaRPr lang="zh-TW" altLang="en-US" sz="1600" b="0" i="0">
                        <a:solidFill>
                          <a:schemeClr val="bg1"/>
                        </a:solidFill>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425"/>
                        </a:lnSpc>
                        <a:buNone/>
                      </a:pPr>
                      <a:r>
                        <a:rPr lang="zh-TW" altLang="en-US" sz="1600" b="0" i="0">
                          <a:solidFill>
                            <a:schemeClr val="bg1"/>
                          </a:solidFill>
                          <a:effectLst/>
                          <a:ea typeface="DFKai-SB" panose="03000509000000000000" pitchFamily="65" charset="-120"/>
                        </a:rPr>
                        <a:t>體溫</a:t>
                      </a:r>
                      <a:r>
                        <a:rPr lang="zh-TW" altLang="en-US" sz="1600" b="0" i="0">
                          <a:solidFill>
                            <a:schemeClr val="bg1"/>
                          </a:solidFill>
                          <a:effectLst/>
                          <a:latin typeface="DFKai-SB" panose="03000509000000000000" pitchFamily="65" charset="-120"/>
                          <a:ea typeface="DFKai-SB" panose="03000509000000000000" pitchFamily="65" charset="-120"/>
                        </a:rPr>
                        <a:t> </a:t>
                      </a:r>
                      <a:endParaRPr lang="zh-TW" altLang="en-US" sz="1600" b="0" i="0">
                        <a:solidFill>
                          <a:schemeClr val="bg1"/>
                        </a:solidFill>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425"/>
                        </a:lnSpc>
                        <a:buNone/>
                      </a:pPr>
                      <a:r>
                        <a:rPr lang="zh-TW" altLang="en-US" sz="1600" b="0" i="0">
                          <a:solidFill>
                            <a:schemeClr val="bg1"/>
                          </a:solidFill>
                          <a:effectLst/>
                          <a:ea typeface="DFKai-SB" panose="03000509000000000000" pitchFamily="65" charset="-120"/>
                        </a:rPr>
                        <a:t>環境濕度</a:t>
                      </a:r>
                      <a:r>
                        <a:rPr lang="zh-TW" altLang="en-US" sz="1600" b="0" i="0">
                          <a:solidFill>
                            <a:schemeClr val="bg1"/>
                          </a:solidFill>
                          <a:effectLst/>
                          <a:latin typeface="DFKai-SB" panose="03000509000000000000" pitchFamily="65" charset="-120"/>
                          <a:ea typeface="DFKai-SB" panose="03000509000000000000" pitchFamily="65" charset="-120"/>
                        </a:rPr>
                        <a:t> </a:t>
                      </a:r>
                      <a:endParaRPr lang="zh-TW" altLang="en-US" sz="1600" b="0" i="0">
                        <a:solidFill>
                          <a:schemeClr val="bg1"/>
                        </a:solidFill>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425"/>
                        </a:lnSpc>
                        <a:buNone/>
                      </a:pPr>
                      <a:r>
                        <a:rPr lang="zh-TW" altLang="en-US" sz="1600" b="0" i="0">
                          <a:solidFill>
                            <a:schemeClr val="bg1"/>
                          </a:solidFill>
                          <a:effectLst/>
                          <a:ea typeface="DFKai-SB" panose="03000509000000000000" pitchFamily="65" charset="-120"/>
                        </a:rPr>
                        <a:t>步數</a:t>
                      </a:r>
                      <a:r>
                        <a:rPr lang="zh-TW" altLang="en-US" sz="1600" b="0" i="0">
                          <a:solidFill>
                            <a:schemeClr val="bg1"/>
                          </a:solidFill>
                          <a:effectLst/>
                          <a:latin typeface="DFKai-SB" panose="03000509000000000000" pitchFamily="65" charset="-120"/>
                          <a:ea typeface="DFKai-SB" panose="03000509000000000000" pitchFamily="65" charset="-120"/>
                        </a:rPr>
                        <a:t> </a:t>
                      </a:r>
                      <a:endParaRPr lang="zh-TW" altLang="en-US" sz="1600" b="0" i="0">
                        <a:solidFill>
                          <a:schemeClr val="bg1"/>
                        </a:solidFill>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425"/>
                        </a:lnSpc>
                        <a:buNone/>
                      </a:pPr>
                      <a:r>
                        <a:rPr lang="zh-TW" altLang="en-US" sz="1600" b="0" i="0">
                          <a:solidFill>
                            <a:schemeClr val="bg1"/>
                          </a:solidFill>
                          <a:effectLst/>
                          <a:ea typeface="DFKai-SB" panose="03000509000000000000" pitchFamily="65" charset="-120"/>
                        </a:rPr>
                        <a:t>消耗卡路里</a:t>
                      </a:r>
                      <a:r>
                        <a:rPr lang="zh-TW" altLang="en-US" sz="1600" b="0" i="0">
                          <a:solidFill>
                            <a:schemeClr val="bg1"/>
                          </a:solidFill>
                          <a:effectLst/>
                          <a:latin typeface="DFKai-SB" panose="03000509000000000000" pitchFamily="65" charset="-120"/>
                          <a:ea typeface="DFKai-SB" panose="03000509000000000000" pitchFamily="65" charset="-120"/>
                        </a:rPr>
                        <a:t> </a:t>
                      </a:r>
                      <a:endParaRPr lang="zh-TW" altLang="en-US" sz="1600" b="0" i="0">
                        <a:solidFill>
                          <a:schemeClr val="bg1"/>
                        </a:solidFill>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425"/>
                        </a:lnSpc>
                        <a:buNone/>
                      </a:pPr>
                      <a:r>
                        <a:rPr lang="zh-TW" altLang="en-US" sz="1600" b="0" i="0">
                          <a:solidFill>
                            <a:schemeClr val="bg1"/>
                          </a:solidFill>
                          <a:effectLst/>
                          <a:ea typeface="DFKai-SB" panose="03000509000000000000" pitchFamily="65" charset="-120"/>
                        </a:rPr>
                        <a:t>呼吸</a:t>
                      </a:r>
                      <a:r>
                        <a:rPr lang="zh-TW" altLang="en-US" sz="1600" b="0" i="0">
                          <a:solidFill>
                            <a:schemeClr val="bg1"/>
                          </a:solidFill>
                          <a:effectLst/>
                          <a:latin typeface="DFKai-SB" panose="03000509000000000000" pitchFamily="65" charset="-120"/>
                          <a:ea typeface="DFKai-SB" panose="03000509000000000000" pitchFamily="65" charset="-120"/>
                        </a:rPr>
                        <a:t> </a:t>
                      </a:r>
                      <a:endParaRPr lang="zh-TW" altLang="en-US" sz="1600" b="0" i="0">
                        <a:solidFill>
                          <a:schemeClr val="bg1"/>
                        </a:solidFill>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425"/>
                        </a:lnSpc>
                        <a:buNone/>
                      </a:pPr>
                      <a:r>
                        <a:rPr lang="zh-TW" altLang="en-US" sz="1600" b="0" i="0">
                          <a:solidFill>
                            <a:schemeClr val="bg1"/>
                          </a:solidFill>
                          <a:effectLst/>
                          <a:ea typeface="DFKai-SB" panose="03000509000000000000" pitchFamily="65" charset="-120"/>
                        </a:rPr>
                        <a:t>查看平台</a:t>
                      </a:r>
                      <a:r>
                        <a:rPr lang="zh-TW" altLang="en-US" sz="1600" b="0" i="0">
                          <a:solidFill>
                            <a:schemeClr val="bg1"/>
                          </a:solidFill>
                          <a:effectLst/>
                          <a:latin typeface="DFKai-SB" panose="03000509000000000000" pitchFamily="65" charset="-120"/>
                          <a:ea typeface="DFKai-SB" panose="03000509000000000000" pitchFamily="65" charset="-120"/>
                        </a:rPr>
                        <a:t> </a:t>
                      </a:r>
                      <a:endParaRPr lang="zh-TW" altLang="en-US" sz="1600" b="0" i="0">
                        <a:solidFill>
                          <a:schemeClr val="bg1"/>
                        </a:solidFill>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719475155"/>
                  </a:ext>
                </a:extLst>
              </a:tr>
              <a:tr h="1265597">
                <a:tc>
                  <a:txBody>
                    <a:bodyPr/>
                    <a:lstStyle/>
                    <a:p>
                      <a:pPr algn="ctr" rtl="0" fontAlgn="base">
                        <a:lnSpc>
                          <a:spcPts val="1425"/>
                        </a:lnSpc>
                        <a:buNone/>
                      </a:pPr>
                      <a:r>
                        <a:rPr lang="zh-TW" altLang="en-US" sz="1600" b="0" i="0">
                          <a:solidFill>
                            <a:schemeClr val="bg1"/>
                          </a:solidFill>
                          <a:effectLst/>
                          <a:ea typeface="DFKai-SB" panose="03000509000000000000" pitchFamily="65" charset="-120"/>
                        </a:rPr>
                        <a:t>我們的</a:t>
                      </a:r>
                      <a:r>
                        <a:rPr lang="zh-TW" altLang="en-US" sz="1600" b="0" i="0">
                          <a:solidFill>
                            <a:schemeClr val="bg1"/>
                          </a:solidFill>
                          <a:effectLst/>
                          <a:latin typeface="DFKai-SB" panose="03000509000000000000" pitchFamily="65" charset="-120"/>
                          <a:ea typeface="DFKai-SB" panose="03000509000000000000" pitchFamily="65" charset="-120"/>
                        </a:rPr>
                        <a:t> </a:t>
                      </a:r>
                      <a:endParaRPr lang="zh-TW" altLang="en-US" sz="1600" b="0" i="0">
                        <a:solidFill>
                          <a:schemeClr val="bg1"/>
                        </a:solidFill>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875"/>
                        </a:lnSpc>
                        <a:buNone/>
                      </a:pPr>
                      <a:r>
                        <a:rPr lang="en-US" sz="1400" b="0" i="0">
                          <a:effectLst/>
                          <a:latin typeface="Segoe UI Emoji" panose="020B0502040204020203" pitchFamily="34" charset="0"/>
                        </a:rPr>
                        <a:t>✅ </a:t>
                      </a:r>
                      <a:endParaRPr lang="en-US" b="0" i="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875"/>
                        </a:lnSpc>
                        <a:buNone/>
                      </a:pPr>
                      <a:r>
                        <a:rPr lang="en-US" sz="1400" b="0" i="0">
                          <a:effectLst/>
                          <a:latin typeface="Segoe UI Emoji" panose="020B0502040204020203" pitchFamily="34" charset="0"/>
                        </a:rPr>
                        <a:t>✅ </a:t>
                      </a:r>
                      <a:endParaRPr lang="en-US" b="0" i="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875"/>
                        </a:lnSpc>
                        <a:buNone/>
                      </a:pPr>
                      <a:r>
                        <a:rPr lang="en-US" sz="1400" b="0" i="0">
                          <a:effectLst/>
                          <a:latin typeface="Segoe UI Emoji" panose="020B0502040204020203" pitchFamily="34" charset="0"/>
                        </a:rPr>
                        <a:t>✅ </a:t>
                      </a:r>
                      <a:endParaRPr lang="en-US" b="0" i="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875"/>
                        </a:lnSpc>
                        <a:buNone/>
                      </a:pPr>
                      <a:r>
                        <a:rPr lang="en-US" sz="1400" b="0" i="0">
                          <a:effectLst/>
                          <a:latin typeface="Segoe UI Emoji" panose="020B0502040204020203" pitchFamily="34" charset="0"/>
                        </a:rPr>
                        <a:t>❌ </a:t>
                      </a:r>
                      <a:endParaRPr lang="en-US" b="0" i="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875"/>
                        </a:lnSpc>
                        <a:buNone/>
                      </a:pPr>
                      <a:r>
                        <a:rPr lang="en-US" sz="1400" b="0" i="0">
                          <a:effectLst/>
                          <a:latin typeface="Segoe UI Emoji" panose="020B0502040204020203" pitchFamily="34" charset="0"/>
                        </a:rPr>
                        <a:t>✅ </a:t>
                      </a:r>
                      <a:endParaRPr lang="en-US" b="0" i="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875"/>
                        </a:lnSpc>
                        <a:buNone/>
                      </a:pPr>
                      <a:r>
                        <a:rPr lang="en-US" sz="1400" b="0" i="0">
                          <a:effectLst/>
                          <a:latin typeface="Segoe UI Emoji" panose="020B0502040204020203" pitchFamily="34" charset="0"/>
                        </a:rPr>
                        <a:t>❌ </a:t>
                      </a:r>
                      <a:endParaRPr lang="en-US" b="0" i="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875"/>
                        </a:lnSpc>
                        <a:buNone/>
                      </a:pPr>
                      <a:r>
                        <a:rPr lang="en-US" sz="1400" b="0" i="0">
                          <a:effectLst/>
                          <a:latin typeface="Segoe UI Emoji" panose="020B0502040204020203" pitchFamily="34" charset="0"/>
                        </a:rPr>
                        <a:t>❌ </a:t>
                      </a:r>
                      <a:endParaRPr lang="en-US" b="0" i="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425"/>
                        </a:lnSpc>
                        <a:buNone/>
                      </a:pPr>
                      <a:r>
                        <a:rPr lang="en-US" sz="1600" b="0" i="0">
                          <a:solidFill>
                            <a:schemeClr val="bg1"/>
                          </a:solidFill>
                          <a:effectLst/>
                          <a:latin typeface="DFKai-SB" panose="03000509000000000000" pitchFamily="65" charset="-120"/>
                        </a:rPr>
                        <a:t>APP</a:t>
                      </a:r>
                      <a:r>
                        <a:rPr lang="en-US" sz="1600" b="0" i="0">
                          <a:solidFill>
                            <a:schemeClr val="bg1"/>
                          </a:solidFill>
                          <a:effectLst/>
                          <a:latin typeface="DFKai-SB" panose="03000509000000000000" pitchFamily="65" charset="-120"/>
                          <a:ea typeface="DFKai-SB" panose="03000509000000000000" pitchFamily="65" charset="-120"/>
                        </a:rPr>
                        <a:t> </a:t>
                      </a:r>
                      <a:endParaRPr lang="en-US" sz="1600" b="0" i="0">
                        <a:solidFill>
                          <a:schemeClr val="bg1"/>
                        </a:solidFill>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160586517"/>
                  </a:ext>
                </a:extLst>
              </a:tr>
              <a:tr h="1421968">
                <a:tc>
                  <a:txBody>
                    <a:bodyPr/>
                    <a:lstStyle/>
                    <a:p>
                      <a:pPr algn="ctr" rtl="0" fontAlgn="base">
                        <a:lnSpc>
                          <a:spcPts val="1425"/>
                        </a:lnSpc>
                        <a:buNone/>
                      </a:pPr>
                      <a:r>
                        <a:rPr lang="en-US" sz="1600" b="0" i="0">
                          <a:solidFill>
                            <a:schemeClr val="bg1"/>
                          </a:solidFill>
                          <a:effectLst/>
                          <a:latin typeface="DFKai-SB" panose="03000509000000000000" pitchFamily="65" charset="-120"/>
                        </a:rPr>
                        <a:t>Amicoipet  </a:t>
                      </a:r>
                      <a:r>
                        <a:rPr lang="zh-TW" altLang="en-US" sz="1600" b="0" i="0">
                          <a:solidFill>
                            <a:schemeClr val="bg1"/>
                          </a:solidFill>
                          <a:effectLst/>
                          <a:ea typeface="DFKai-SB" panose="03000509000000000000" pitchFamily="65" charset="-120"/>
                        </a:rPr>
                        <a:t>健康項圈</a:t>
                      </a:r>
                      <a:r>
                        <a:rPr lang="zh-TW" altLang="en-US" sz="1600" b="0" i="0">
                          <a:solidFill>
                            <a:schemeClr val="bg1"/>
                          </a:solidFill>
                          <a:effectLst/>
                          <a:latin typeface="DFKai-SB" panose="03000509000000000000" pitchFamily="65" charset="-120"/>
                          <a:ea typeface="DFKai-SB" panose="03000509000000000000" pitchFamily="65" charset="-120"/>
                        </a:rPr>
                        <a:t> </a:t>
                      </a:r>
                      <a:endParaRPr lang="zh-TW" altLang="en-US" sz="1600" b="0" i="0">
                        <a:solidFill>
                          <a:schemeClr val="bg1"/>
                        </a:solidFill>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875"/>
                        </a:lnSpc>
                        <a:buNone/>
                      </a:pPr>
                      <a:r>
                        <a:rPr lang="en-US" sz="1400" b="0" i="0">
                          <a:effectLst/>
                          <a:latin typeface="Segoe UI Emoji" panose="020B0502040204020203" pitchFamily="34" charset="0"/>
                        </a:rPr>
                        <a:t>✅ </a:t>
                      </a:r>
                      <a:endParaRPr lang="en-US" b="0" i="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875"/>
                        </a:lnSpc>
                        <a:buNone/>
                      </a:pPr>
                      <a:r>
                        <a:rPr lang="en-US" sz="1400" b="0" i="0">
                          <a:effectLst/>
                          <a:latin typeface="Segoe UI Emoji" panose="020B0502040204020203" pitchFamily="34" charset="0"/>
                        </a:rPr>
                        <a:t>✅ </a:t>
                      </a:r>
                      <a:endParaRPr lang="en-US" b="0" i="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875"/>
                        </a:lnSpc>
                        <a:buNone/>
                      </a:pPr>
                      <a:r>
                        <a:rPr lang="en-US" sz="1400" b="0" i="0">
                          <a:effectLst/>
                          <a:latin typeface="Segoe UI Emoji" panose="020B0502040204020203" pitchFamily="34" charset="0"/>
                        </a:rPr>
                        <a:t>✅ </a:t>
                      </a:r>
                      <a:endParaRPr lang="en-US" b="0" i="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875"/>
                        </a:lnSpc>
                        <a:buNone/>
                      </a:pPr>
                      <a:r>
                        <a:rPr lang="en-US" sz="1400" b="0" i="0">
                          <a:effectLst/>
                          <a:latin typeface="Segoe UI Emoji" panose="020B0502040204020203" pitchFamily="34" charset="0"/>
                        </a:rPr>
                        <a:t>✅ </a:t>
                      </a:r>
                      <a:endParaRPr lang="en-US" b="0" i="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875"/>
                        </a:lnSpc>
                        <a:buNone/>
                      </a:pPr>
                      <a:r>
                        <a:rPr lang="en-US" sz="1400" b="0" i="0">
                          <a:effectLst/>
                          <a:latin typeface="Segoe UI Emoji" panose="020B0502040204020203" pitchFamily="34" charset="0"/>
                        </a:rPr>
                        <a:t>✅ </a:t>
                      </a:r>
                      <a:endParaRPr lang="en-US" b="0" i="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875"/>
                        </a:lnSpc>
                        <a:buNone/>
                      </a:pPr>
                      <a:r>
                        <a:rPr lang="en-US" sz="1400" b="0" i="0">
                          <a:effectLst/>
                          <a:latin typeface="Segoe UI Emoji" panose="020B0502040204020203" pitchFamily="34" charset="0"/>
                        </a:rPr>
                        <a:t>✅ </a:t>
                      </a:r>
                      <a:endParaRPr lang="en-US" b="0" i="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875"/>
                        </a:lnSpc>
                        <a:buNone/>
                      </a:pPr>
                      <a:r>
                        <a:rPr lang="en-US" sz="1400" b="0" i="0">
                          <a:effectLst/>
                          <a:latin typeface="Segoe UI Emoji" panose="020B0502040204020203" pitchFamily="34" charset="0"/>
                        </a:rPr>
                        <a:t>✅ </a:t>
                      </a:r>
                      <a:endParaRPr lang="en-US" b="0" i="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ctr" rtl="0" fontAlgn="base">
                        <a:lnSpc>
                          <a:spcPts val="1425"/>
                        </a:lnSpc>
                        <a:buNone/>
                      </a:pPr>
                      <a:r>
                        <a:rPr lang="en-US" sz="1600" b="0" i="0">
                          <a:solidFill>
                            <a:schemeClr val="bg1"/>
                          </a:solidFill>
                          <a:effectLst/>
                          <a:latin typeface="DFKai-SB" panose="03000509000000000000" pitchFamily="65" charset="-120"/>
                        </a:rPr>
                        <a:t>APP</a:t>
                      </a:r>
                      <a:r>
                        <a:rPr lang="en-US" sz="1600" b="0" i="0">
                          <a:solidFill>
                            <a:schemeClr val="bg1"/>
                          </a:solidFill>
                          <a:effectLst/>
                          <a:latin typeface="DFKai-SB" panose="03000509000000000000" pitchFamily="65" charset="-120"/>
                          <a:ea typeface="DFKai-SB" panose="03000509000000000000" pitchFamily="65" charset="-120"/>
                        </a:rPr>
                        <a:t> </a:t>
                      </a:r>
                      <a:endParaRPr lang="en-US" sz="1600" b="0" i="0">
                        <a:solidFill>
                          <a:schemeClr val="bg1"/>
                        </a:solidFill>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322628699"/>
                  </a:ext>
                </a:extLst>
              </a:tr>
            </a:tbl>
          </a:graphicData>
        </a:graphic>
      </p:graphicFrame>
    </p:spTree>
    <p:extLst>
      <p:ext uri="{BB962C8B-B14F-4D97-AF65-F5344CB8AC3E}">
        <p14:creationId xmlns:p14="http://schemas.microsoft.com/office/powerpoint/2010/main" val="3242983537"/>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a:extLst>
              <a:ext uri="{FF2B5EF4-FFF2-40B4-BE49-F238E27FC236}">
                <a16:creationId xmlns:a16="http://schemas.microsoft.com/office/drawing/2014/main" id="{F39FEA58-D7F0-1411-D4D8-6C3D5BBBB2FB}"/>
              </a:ext>
            </a:extLst>
          </p:cNvPr>
          <p:cNvSpPr txBox="1"/>
          <p:nvPr/>
        </p:nvSpPr>
        <p:spPr>
          <a:xfrm>
            <a:off x="-192024" y="2028616"/>
            <a:ext cx="12192000" cy="1446550"/>
          </a:xfrm>
          <a:prstGeom prst="rect">
            <a:avLst/>
          </a:prstGeom>
          <a:noFill/>
        </p:spPr>
        <p:txBody>
          <a:bodyPr wrap="square" lIns="91440" tIns="45720" rIns="91440" bIns="45720" rtlCol="0" anchor="t">
            <a:spAutoFit/>
          </a:bodyPr>
          <a:lstStyle/>
          <a:p>
            <a:pPr algn="ctr"/>
            <a:r>
              <a:rPr lang="zh-TW" altLang="en-US" sz="8800">
                <a:latin typeface="標楷體" panose="03000509000000000000" pitchFamily="65" charset="-120"/>
                <a:ea typeface="標楷體" panose="03000509000000000000" pitchFamily="65" charset="-120"/>
              </a:rPr>
              <a:t>謝謝大家</a:t>
            </a:r>
            <a:endParaRPr lang="en-US" altLang="zh-TW" sz="880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19030125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9C07AE6-06E7-0EAB-771F-5441501EFC8B}"/>
              </a:ext>
            </a:extLst>
          </p:cNvPr>
          <p:cNvSpPr>
            <a:spLocks noGrp="1"/>
          </p:cNvSpPr>
          <p:nvPr>
            <p:ph type="title"/>
          </p:nvPr>
        </p:nvSpPr>
        <p:spPr/>
        <p:txBody>
          <a:bodyPr/>
          <a:lstStyle/>
          <a:p>
            <a:pPr algn="ctr"/>
            <a:r>
              <a:rPr lang="zh-TW" b="1">
                <a:latin typeface="標楷體" panose="03000509000000000000" pitchFamily="65" charset="-120"/>
                <a:ea typeface="標楷體" panose="03000509000000000000" pitchFamily="65" charset="-120"/>
              </a:rPr>
              <a:t>目的及重要性</a:t>
            </a:r>
          </a:p>
        </p:txBody>
      </p:sp>
      <p:sp>
        <p:nvSpPr>
          <p:cNvPr id="5" name="內容版面配置區 4">
            <a:extLst>
              <a:ext uri="{FF2B5EF4-FFF2-40B4-BE49-F238E27FC236}">
                <a16:creationId xmlns:a16="http://schemas.microsoft.com/office/drawing/2014/main" id="{899422E8-BFD8-C872-6585-56F47B340C98}"/>
              </a:ext>
            </a:extLst>
          </p:cNvPr>
          <p:cNvSpPr>
            <a:spLocks noGrp="1"/>
          </p:cNvSpPr>
          <p:nvPr>
            <p:ph idx="1"/>
          </p:nvPr>
        </p:nvSpPr>
        <p:spPr>
          <a:xfrm>
            <a:off x="1182254" y="2419928"/>
            <a:ext cx="9827491" cy="3666836"/>
          </a:xfrm>
        </p:spPr>
        <p:txBody>
          <a:bodyPr>
            <a:normAutofit lnSpcReduction="10000"/>
          </a:bodyPr>
          <a:lstStyle/>
          <a:p>
            <a:pPr>
              <a:lnSpc>
                <a:spcPct val="130000"/>
              </a:lnSpc>
            </a:pPr>
            <a:r>
              <a:rPr lang="zh-TW" altLang="zh-TW" sz="2400" kern="100">
                <a:effectLst/>
                <a:latin typeface="Aptos" panose="020B0004020202020204" pitchFamily="34" charset="0"/>
                <a:ea typeface="標楷體" panose="03000509000000000000" pitchFamily="65" charset="-120"/>
                <a:cs typeface="標"/>
              </a:rPr>
              <a:t>我們的專題目的是主要是利用科技輔助來為流浪動物打造一套更有效率的管理系統。我們團隊設計的智能餵食器與智慧項圈，可以幫助收容單位自動化餵食流程，並即時掌握動物的健康資訊（如步數或體溫變化），大幅減輕照護人員的工作負擔，同時也讓動物能夠獲得更穩定、及時的照顧。透過</a:t>
            </a:r>
            <a:r>
              <a:rPr lang="en-US" altLang="zh-TW" sz="2400" kern="100">
                <a:effectLst/>
                <a:latin typeface="Times New Roman" panose="02020603050405020304" pitchFamily="18" charset="0"/>
                <a:ea typeface="標楷體" panose="03000509000000000000" pitchFamily="65" charset="-120"/>
                <a:cs typeface="Times New Roman" panose="02020603050405020304" pitchFamily="18" charset="0"/>
              </a:rPr>
              <a:t>APP</a:t>
            </a:r>
            <a:r>
              <a:rPr lang="zh-TW" altLang="zh-TW" sz="2400" kern="100">
                <a:effectLst/>
                <a:latin typeface="Aptos" panose="020B0004020202020204" pitchFamily="34" charset="0"/>
                <a:ea typeface="標楷體" panose="03000509000000000000" pitchFamily="65" charset="-120"/>
                <a:cs typeface="標"/>
              </a:rPr>
              <a:t>遠端管理功能，更能提升流浪動物的照護效率與安全性。本專題的發展不僅有助於解決目前照護資源不足的問題，也為未來智慧化動物管理提供一個實際的應用示範，進一步改善流浪動物的生活品質，提升牠們被照顧與關注的可能性。</a:t>
            </a:r>
            <a:endParaRPr lang="zh-TW" altLang="zh-TW" sz="2400" kern="100">
              <a:effectLst/>
              <a:latin typeface="Aptos" panose="020B0004020202020204" pitchFamily="34" charset="0"/>
              <a:ea typeface="新細明體" panose="02020500000000000000" pitchFamily="18" charset="-120"/>
              <a:cs typeface="Times New Roman" panose="02020603050405020304" pitchFamily="18" charset="0"/>
            </a:endParaRPr>
          </a:p>
          <a:p>
            <a:pPr>
              <a:lnSpc>
                <a:spcPct val="120000"/>
              </a:lnSpc>
            </a:pPr>
            <a:endParaRPr lang="zh-TW" altLang="en-US"/>
          </a:p>
        </p:txBody>
      </p:sp>
    </p:spTree>
    <p:extLst>
      <p:ext uri="{BB962C8B-B14F-4D97-AF65-F5344CB8AC3E}">
        <p14:creationId xmlns:p14="http://schemas.microsoft.com/office/powerpoint/2010/main" val="219181865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445FCA-7D5F-1075-81A6-DBCECDE469DB}"/>
              </a:ext>
            </a:extLst>
          </p:cNvPr>
          <p:cNvSpPr>
            <a:spLocks noGrp="1"/>
          </p:cNvSpPr>
          <p:nvPr>
            <p:ph type="title"/>
          </p:nvPr>
        </p:nvSpPr>
        <p:spPr/>
        <p:txBody>
          <a:bodyPr/>
          <a:lstStyle/>
          <a:p>
            <a:r>
              <a:rPr lang="zh-TW" altLang="en-US" b="1">
                <a:latin typeface="標楷體" panose="03000509000000000000" pitchFamily="65" charset="-120"/>
                <a:ea typeface="標楷體" panose="03000509000000000000" pitchFamily="65" charset="-120"/>
              </a:rPr>
              <a:t>研究問題與目標</a:t>
            </a:r>
            <a:endParaRPr lang="zh-TW" b="1">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a16="http://schemas.microsoft.com/office/drawing/2014/main" id="{68EB9725-6C2B-15A0-3953-6836B693637E}"/>
              </a:ext>
            </a:extLst>
          </p:cNvPr>
          <p:cNvSpPr txBox="1"/>
          <p:nvPr/>
        </p:nvSpPr>
        <p:spPr>
          <a:xfrm>
            <a:off x="1573161" y="2552181"/>
            <a:ext cx="9045678" cy="3576235"/>
          </a:xfrm>
          <a:prstGeom prst="rect">
            <a:avLst/>
          </a:prstGeom>
          <a:noFill/>
        </p:spPr>
        <p:txBody>
          <a:bodyPr wrap="square">
            <a:spAutoFit/>
          </a:bodyPr>
          <a:lstStyle/>
          <a:p>
            <a:pPr marL="457200">
              <a:lnSpc>
                <a:spcPct val="115000"/>
              </a:lnSpc>
              <a:spcAft>
                <a:spcPts val="800"/>
              </a:spcAft>
              <a:buNone/>
            </a:pPr>
            <a:r>
              <a:rPr lang="zh-TW" altLang="zh-TW" sz="2000" kern="100">
                <a:effectLst/>
                <a:latin typeface="Aptos" panose="020B0004020202020204" pitchFamily="34" charset="0"/>
                <a:ea typeface="標楷體" panose="03000509000000000000" pitchFamily="65" charset="-120"/>
                <a:cs typeface="標"/>
              </a:rPr>
              <a:t>以機器取代流浪動物之家的人工，使用更少的人力做到同時管理更多流浪動</a:t>
            </a:r>
            <a:r>
              <a:rPr lang="zh-TW" altLang="en-US" sz="2000" kern="100">
                <a:effectLst/>
                <a:latin typeface="Aptos" panose="020B0004020202020204" pitchFamily="34" charset="0"/>
                <a:ea typeface="標楷體" panose="03000509000000000000" pitchFamily="65" charset="-120"/>
                <a:cs typeface="標"/>
              </a:rPr>
              <a:t>物</a:t>
            </a:r>
            <a:r>
              <a:rPr lang="zh-TW" altLang="zh-TW" sz="2000" kern="100">
                <a:effectLst/>
                <a:latin typeface="Aptos" panose="020B0004020202020204" pitchFamily="34" charset="0"/>
                <a:ea typeface="標楷體" panose="03000509000000000000" pitchFamily="65" charset="-120"/>
                <a:cs typeface="標"/>
              </a:rPr>
              <a:t>用以增加流浪狗的存活率。</a:t>
            </a:r>
            <a:endParaRPr lang="zh-TW" altLang="zh-TW" sz="2000" kern="100">
              <a:effectLst/>
              <a:latin typeface="Aptos" panose="020B0004020202020204" pitchFamily="34" charset="0"/>
              <a:ea typeface="新細明體" panose="02020500000000000000" pitchFamily="18" charset="-120"/>
              <a:cs typeface="Times New Roman" panose="02020603050405020304" pitchFamily="18" charset="0"/>
            </a:endParaRPr>
          </a:p>
          <a:p>
            <a:pPr marL="342900" lvl="0" indent="-342900">
              <a:lnSpc>
                <a:spcPct val="150000"/>
              </a:lnSpc>
              <a:buFont typeface="Symbol" panose="05050102010706020507" pitchFamily="18" charset="2"/>
              <a:buChar char=""/>
            </a:pPr>
            <a:r>
              <a:rPr lang="zh-TW" altLang="zh-TW" sz="2000" kern="100">
                <a:effectLst/>
                <a:latin typeface="Aptos" panose="020B0004020202020204" pitchFamily="34" charset="0"/>
                <a:ea typeface="標楷體" panose="03000509000000000000" pitchFamily="65" charset="-120"/>
                <a:cs typeface="標"/>
              </a:rPr>
              <a:t>設計並實作一款能夠定時、定量餵食的智能餵食器，並且可以計算食物剩餘量來確認流浪動物的飼料攝取量，以解決人力不足下的基本照護問題。</a:t>
            </a:r>
            <a:endParaRPr lang="zh-TW" altLang="zh-TW" sz="2000" kern="100">
              <a:effectLst/>
              <a:latin typeface="Aptos" panose="020B0004020202020204" pitchFamily="34" charset="0"/>
              <a:ea typeface="新細明體" panose="02020500000000000000" pitchFamily="18" charset="-120"/>
              <a:cs typeface="Times New Roman" panose="02020603050405020304" pitchFamily="18" charset="0"/>
            </a:endParaRPr>
          </a:p>
          <a:p>
            <a:pPr marL="342900" lvl="0" indent="-342900">
              <a:lnSpc>
                <a:spcPct val="115000"/>
              </a:lnSpc>
              <a:buFont typeface="Symbol" panose="05050102010706020507" pitchFamily="18" charset="2"/>
              <a:buChar char=""/>
            </a:pPr>
            <a:r>
              <a:rPr lang="zh-TW" altLang="zh-TW" sz="2000" kern="100">
                <a:effectLst/>
                <a:latin typeface="Aptos" panose="020B0004020202020204" pitchFamily="34" charset="0"/>
                <a:ea typeface="標楷體" panose="03000509000000000000" pitchFamily="65" charset="-120"/>
                <a:cs typeface="標"/>
              </a:rPr>
              <a:t>開發可穿戴式智慧項圈，用以蒐集流浪狗的健康數據（如步數、體溫等），實現簡易健康監控功能。</a:t>
            </a:r>
            <a:endParaRPr lang="zh-TW" altLang="zh-TW" sz="2000" kern="100">
              <a:effectLst/>
              <a:latin typeface="Aptos" panose="020B0004020202020204" pitchFamily="34" charset="0"/>
              <a:ea typeface="新細明體" panose="02020500000000000000" pitchFamily="18" charset="-120"/>
              <a:cs typeface="Times New Roman" panose="02020603050405020304" pitchFamily="18" charset="0"/>
            </a:endParaRPr>
          </a:p>
          <a:p>
            <a:pPr marL="342900" lvl="0" indent="-342900">
              <a:lnSpc>
                <a:spcPct val="115000"/>
              </a:lnSpc>
              <a:buFont typeface="Symbol" panose="05050102010706020507" pitchFamily="18" charset="2"/>
              <a:buChar char=""/>
            </a:pPr>
            <a:r>
              <a:rPr lang="zh-TW" altLang="zh-TW" sz="2000" kern="100">
                <a:effectLst/>
                <a:latin typeface="Aptos" panose="020B0004020202020204" pitchFamily="34" charset="0"/>
                <a:ea typeface="標楷體" panose="03000509000000000000" pitchFamily="65" charset="-120"/>
                <a:cs typeface="標"/>
              </a:rPr>
              <a:t>建置一套可連接智慧裝置的行動</a:t>
            </a:r>
            <a:r>
              <a:rPr lang="en-US" altLang="zh-TW" sz="2000" kern="100">
                <a:effectLst/>
                <a:latin typeface="Times New Roman" panose="02020603050405020304" pitchFamily="18" charset="0"/>
                <a:ea typeface="標楷體" panose="03000509000000000000" pitchFamily="65" charset="-120"/>
                <a:cs typeface="Times New Roman" panose="02020603050405020304" pitchFamily="18" charset="0"/>
              </a:rPr>
              <a:t>APP</a:t>
            </a:r>
            <a:r>
              <a:rPr lang="zh-TW" altLang="zh-TW" sz="2000" kern="100">
                <a:effectLst/>
                <a:latin typeface="Aptos" panose="020B0004020202020204" pitchFamily="34" charset="0"/>
                <a:ea typeface="標楷體" panose="03000509000000000000" pitchFamily="65" charset="-120"/>
                <a:cs typeface="標"/>
              </a:rPr>
              <a:t>，使照護者能即時遠端監控與管理動物狀況。</a:t>
            </a:r>
            <a:endParaRPr lang="zh-TW" altLang="zh-TW" sz="2000" kern="100">
              <a:effectLst/>
              <a:latin typeface="Aptos" panose="020B0004020202020204" pitchFamily="34" charset="0"/>
              <a:ea typeface="新細明體" panose="02020500000000000000" pitchFamily="18" charset="-120"/>
              <a:cs typeface="Times New Roman" panose="02020603050405020304" pitchFamily="18" charset="0"/>
            </a:endParaRPr>
          </a:p>
          <a:p>
            <a:pPr marL="342900" lvl="0" indent="-342900">
              <a:lnSpc>
                <a:spcPct val="115000"/>
              </a:lnSpc>
              <a:spcAft>
                <a:spcPts val="800"/>
              </a:spcAft>
              <a:buFont typeface="Symbol" panose="05050102010706020507" pitchFamily="18" charset="2"/>
              <a:buChar char=""/>
            </a:pPr>
            <a:r>
              <a:rPr lang="zh-TW" altLang="zh-TW" sz="2000" kern="100">
                <a:effectLst/>
                <a:latin typeface="Aptos" panose="020B0004020202020204" pitchFamily="34" charset="0"/>
                <a:ea typeface="標楷體" panose="03000509000000000000" pitchFamily="65" charset="-120"/>
                <a:cs typeface="標"/>
              </a:rPr>
              <a:t>評估系統的實用性與穩定性，以確保其在實際應用中的有效性與可行性。</a:t>
            </a:r>
            <a:endParaRPr lang="zh-TW" altLang="zh-TW" sz="2000" kern="100">
              <a:effectLst/>
              <a:latin typeface="Aptos" panose="020B000402020202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292178364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4ED85E-8493-6C14-92EB-C4D868998AAB}"/>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79800178-2187-A140-6379-EA4A1837F8FF}"/>
              </a:ext>
            </a:extLst>
          </p:cNvPr>
          <p:cNvSpPr>
            <a:spLocks noGrp="1"/>
          </p:cNvSpPr>
          <p:nvPr>
            <p:ph type="title"/>
          </p:nvPr>
        </p:nvSpPr>
        <p:spPr>
          <a:xfrm>
            <a:off x="2231135" y="909828"/>
            <a:ext cx="7729728" cy="1188720"/>
          </a:xfrm>
        </p:spPr>
        <p:txBody>
          <a:bodyPr/>
          <a:lstStyle/>
          <a:p>
            <a:r>
              <a:rPr lang="zh-TW" altLang="en-US" b="1">
                <a:latin typeface="標楷體" panose="03000509000000000000" pitchFamily="65" charset="-120"/>
                <a:ea typeface="標楷體" panose="03000509000000000000" pitchFamily="65" charset="-120"/>
              </a:rPr>
              <a:t>系統功能簡介​</a:t>
            </a:r>
          </a:p>
        </p:txBody>
      </p:sp>
      <p:sp>
        <p:nvSpPr>
          <p:cNvPr id="3" name="內容版面配置區 2">
            <a:extLst>
              <a:ext uri="{FF2B5EF4-FFF2-40B4-BE49-F238E27FC236}">
                <a16:creationId xmlns:a16="http://schemas.microsoft.com/office/drawing/2014/main" id="{72AB70C4-7231-0436-71F6-EFE9179225CF}"/>
              </a:ext>
            </a:extLst>
          </p:cNvPr>
          <p:cNvSpPr>
            <a:spLocks noGrp="1"/>
          </p:cNvSpPr>
          <p:nvPr>
            <p:ph idx="1"/>
          </p:nvPr>
        </p:nvSpPr>
        <p:spPr>
          <a:xfrm>
            <a:off x="1291910" y="2584935"/>
            <a:ext cx="9608177" cy="3510933"/>
          </a:xfrm>
        </p:spPr>
        <p:txBody>
          <a:bodyPr vert="horz" lIns="91440" tIns="45720" rIns="91440" bIns="45720" rtlCol="0" anchor="t">
            <a:noAutofit/>
          </a:bodyPr>
          <a:lstStyle/>
          <a:p>
            <a:pPr marL="571500" indent="-342900">
              <a:lnSpc>
                <a:spcPct val="130000"/>
              </a:lnSpc>
              <a:spcAft>
                <a:spcPts val="800"/>
              </a:spcAft>
            </a:pPr>
            <a:r>
              <a:rPr lang="zh-TW" altLang="zh-TW" sz="2400" kern="100">
                <a:effectLst/>
                <a:latin typeface="Aptos" panose="020B0004020202020204" pitchFamily="34" charset="0"/>
                <a:ea typeface="標楷體" panose="03000509000000000000" pitchFamily="65" charset="-120"/>
                <a:cs typeface="標"/>
              </a:rPr>
              <a:t>餵食器：取代人工投餵飼料的功能、</a:t>
            </a:r>
            <a:r>
              <a:rPr lang="zh-TW" altLang="en-US" sz="2400" kern="100">
                <a:latin typeface="Aptos" panose="020B0004020202020204" pitchFamily="34" charset="0"/>
                <a:ea typeface="標楷體" panose="03000509000000000000" pitchFamily="65" charset="-120"/>
                <a:cs typeface="標"/>
              </a:rPr>
              <a:t>管理者</a:t>
            </a:r>
            <a:r>
              <a:rPr lang="zh-TW" altLang="zh-TW" sz="2400" kern="100">
                <a:effectLst/>
                <a:latin typeface="Aptos" panose="020B0004020202020204" pitchFamily="34" charset="0"/>
                <a:ea typeface="標楷體" panose="03000509000000000000" pitchFamily="65" charset="-120"/>
                <a:cs typeface="標"/>
              </a:rPr>
              <a:t>從</a:t>
            </a:r>
            <a:r>
              <a:rPr lang="en-US" altLang="zh-TW" sz="2400" kern="100">
                <a:effectLst/>
                <a:latin typeface="Aptos" panose="020B0004020202020204" pitchFamily="34" charset="0"/>
                <a:ea typeface="標楷體" panose="03000509000000000000" pitchFamily="65" charset="-120"/>
                <a:cs typeface="標"/>
              </a:rPr>
              <a:t>app</a:t>
            </a:r>
            <a:r>
              <a:rPr lang="zh-TW" altLang="zh-TW" sz="2400" kern="100">
                <a:effectLst/>
                <a:latin typeface="Aptos" panose="020B0004020202020204" pitchFamily="34" charset="0"/>
                <a:ea typeface="標楷體" panose="03000509000000000000" pitchFamily="65" charset="-120"/>
                <a:cs typeface="標"/>
              </a:rPr>
              <a:t>中得知餵食訊息</a:t>
            </a:r>
            <a:endParaRPr lang="zh-TW" altLang="zh-TW" sz="2400" kern="100">
              <a:effectLst/>
              <a:latin typeface="Aptos" panose="020B0004020202020204" pitchFamily="34" charset="0"/>
              <a:ea typeface="新細明體" panose="02020500000000000000" pitchFamily="18" charset="-120"/>
              <a:cs typeface="Times New Roman" panose="02020603050405020304" pitchFamily="18" charset="0"/>
            </a:endParaRPr>
          </a:p>
          <a:p>
            <a:pPr marL="571500" indent="-342900">
              <a:lnSpc>
                <a:spcPct val="130000"/>
              </a:lnSpc>
              <a:spcAft>
                <a:spcPts val="800"/>
              </a:spcAft>
            </a:pPr>
            <a:r>
              <a:rPr lang="zh-TW" altLang="zh-TW" sz="2400" kern="100">
                <a:effectLst/>
                <a:latin typeface="Aptos" panose="020B0004020202020204" pitchFamily="34" charset="0"/>
                <a:ea typeface="標楷體" panose="03000509000000000000" pitchFamily="65" charset="-120"/>
                <a:cs typeface="標"/>
              </a:rPr>
              <a:t>智能項圈：</a:t>
            </a:r>
            <a:r>
              <a:rPr lang="zh-TW" altLang="en-US" sz="2400" kern="100">
                <a:latin typeface="Aptos" panose="020B0004020202020204" pitchFamily="34" charset="0"/>
                <a:ea typeface="標楷體" panose="03000509000000000000" pitchFamily="65" charset="-120"/>
                <a:cs typeface="標"/>
              </a:rPr>
              <a:t>管理者</a:t>
            </a:r>
            <a:r>
              <a:rPr lang="zh-TW" altLang="zh-TW" sz="2400" kern="100">
                <a:effectLst/>
                <a:latin typeface="Aptos" panose="020B0004020202020204" pitchFamily="34" charset="0"/>
                <a:ea typeface="標楷體" panose="03000509000000000000" pitchFamily="65" charset="-120"/>
                <a:cs typeface="標"/>
              </a:rPr>
              <a:t>從</a:t>
            </a:r>
            <a:r>
              <a:rPr lang="en-US" altLang="zh-TW" sz="2400" kern="100">
                <a:effectLst/>
                <a:latin typeface="Times New Roman" panose="02020603050405020304" pitchFamily="18" charset="0"/>
                <a:ea typeface="標楷體" panose="03000509000000000000" pitchFamily="65" charset="-120"/>
                <a:cs typeface="Times New Roman" panose="02020603050405020304" pitchFamily="18" charset="0"/>
              </a:rPr>
              <a:t>APP</a:t>
            </a:r>
            <a:r>
              <a:rPr lang="zh-TW" altLang="zh-TW" sz="2400" kern="100">
                <a:effectLst/>
                <a:latin typeface="Aptos" panose="020B0004020202020204" pitchFamily="34" charset="0"/>
                <a:ea typeface="標楷體" panose="03000509000000000000" pitchFamily="65" charset="-120"/>
                <a:cs typeface="標"/>
              </a:rPr>
              <a:t>中得知寵物健康狀態，提早了解動物狀態</a:t>
            </a:r>
            <a:endParaRPr lang="zh-TW" altLang="zh-TW" sz="2400" kern="100">
              <a:effectLst/>
              <a:latin typeface="Aptos" panose="020B0004020202020204" pitchFamily="34" charset="0"/>
              <a:ea typeface="新細明體" panose="02020500000000000000" pitchFamily="18" charset="-120"/>
              <a:cs typeface="Times New Roman" panose="02020603050405020304" pitchFamily="18" charset="0"/>
            </a:endParaRPr>
          </a:p>
          <a:p>
            <a:pPr marL="571500" indent="-342900">
              <a:lnSpc>
                <a:spcPct val="130000"/>
              </a:lnSpc>
              <a:spcAft>
                <a:spcPts val="800"/>
              </a:spcAft>
            </a:pPr>
            <a:r>
              <a:rPr lang="en-US" altLang="zh-TW" sz="2400" kern="100">
                <a:effectLst/>
                <a:latin typeface="Times New Roman" panose="02020603050405020304" pitchFamily="18" charset="0"/>
                <a:ea typeface="新細明體" panose="02020500000000000000" pitchFamily="18" charset="-120"/>
                <a:cs typeface="Times New Roman" panose="02020603050405020304" pitchFamily="18" charset="0"/>
              </a:rPr>
              <a:t>APP</a:t>
            </a:r>
            <a:r>
              <a:rPr lang="en-US" altLang="zh-TW" sz="2400" kern="100">
                <a:effectLst/>
                <a:latin typeface="標楷體" panose="03000509000000000000" pitchFamily="65" charset="-120"/>
                <a:ea typeface="新細明體" panose="02020500000000000000" pitchFamily="18" charset="-120"/>
                <a:cs typeface="標"/>
              </a:rPr>
              <a:t> :</a:t>
            </a:r>
            <a:r>
              <a:rPr lang="zh-TW" altLang="en-US" sz="2400" kern="100">
                <a:effectLst/>
                <a:latin typeface="標楷體" panose="03000509000000000000" pitchFamily="65" charset="-120"/>
                <a:ea typeface="新細明體" panose="02020500000000000000" pitchFamily="18" charset="-120"/>
                <a:cs typeface="標"/>
              </a:rPr>
              <a:t> </a:t>
            </a:r>
            <a:r>
              <a:rPr lang="zh-TW" altLang="zh-TW" sz="2400" kern="100">
                <a:effectLst/>
                <a:latin typeface="Aptos" panose="020B0004020202020204" pitchFamily="34" charset="0"/>
                <a:ea typeface="標楷體" panose="03000509000000000000" pitchFamily="65" charset="-120"/>
                <a:cs typeface="標"/>
              </a:rPr>
              <a:t>掌握</a:t>
            </a:r>
            <a:r>
              <a:rPr lang="zh-TW" altLang="en-US" sz="2400" kern="100">
                <a:effectLst/>
                <a:latin typeface="Aptos" panose="020B0004020202020204" pitchFamily="34" charset="0"/>
                <a:ea typeface="標楷體" panose="03000509000000000000" pitchFamily="65" charset="-120"/>
                <a:cs typeface="標"/>
              </a:rPr>
              <a:t>流浪動</a:t>
            </a:r>
            <a:r>
              <a:rPr lang="zh-TW" altLang="zh-TW" sz="2400" kern="100">
                <a:effectLst/>
                <a:latin typeface="Aptos" panose="020B0004020202020204" pitchFamily="34" charset="0"/>
                <a:ea typeface="標楷體" panose="03000509000000000000" pitchFamily="65" charset="-120"/>
                <a:cs typeface="標"/>
              </a:rPr>
              <a:t>物的最新動態，取得餵食器及項圈的即時資</a:t>
            </a:r>
            <a:r>
              <a:rPr lang="zh-TW" altLang="en-US" sz="2400" kern="100">
                <a:effectLst/>
                <a:latin typeface="Aptos" panose="020B0004020202020204" pitchFamily="34" charset="0"/>
                <a:ea typeface="標楷體" panose="03000509000000000000" pitchFamily="65" charset="-120"/>
                <a:cs typeface="標"/>
              </a:rPr>
              <a:t>訊</a:t>
            </a:r>
            <a:r>
              <a:rPr lang="zh-TW" altLang="en-US" sz="2400" kern="100">
                <a:latin typeface="Aptos" panose="020B0004020202020204" pitchFamily="34" charset="0"/>
                <a:ea typeface="標楷體" panose="03000509000000000000" pitchFamily="65" charset="-120"/>
                <a:cs typeface="標"/>
              </a:rPr>
              <a:t>並提供媒合系統讓準飼主找尋喜歡的流浪動物</a:t>
            </a:r>
            <a:endParaRPr lang="zh-TW" altLang="zh-TW" sz="2200" kern="100">
              <a:effectLst/>
              <a:latin typeface="Aptos" panose="020B0004020202020204" pitchFamily="34" charset="0"/>
              <a:ea typeface="新細明體" panose="02020500000000000000" pitchFamily="18" charset="-120"/>
              <a:cs typeface="Times New Roman" panose="02020603050405020304" pitchFamily="18" charset="0"/>
            </a:endParaRPr>
          </a:p>
          <a:p>
            <a:pPr indent="-305435">
              <a:lnSpc>
                <a:spcPct val="130000"/>
              </a:lnSpc>
            </a:pPr>
            <a:endParaRPr lang="zh-TW" altLang="en-US" sz="2400">
              <a:ln>
                <a:solidFill>
                  <a:prstClr val="black">
                    <a:lumMod val="75000"/>
                    <a:lumOff val="25000"/>
                    <a:alpha val="10000"/>
                  </a:prstClr>
                </a:solidFill>
              </a:ln>
              <a:effectLst>
                <a:outerShdw blurRad="9525" dist="25400" dir="14640000" algn="tl" rotWithShape="0">
                  <a:prstClr val="black">
                    <a:alpha val="30000"/>
                  </a:prstClr>
                </a:outerShdw>
              </a:effectLst>
              <a:ea typeface="新細明體"/>
            </a:endParaRPr>
          </a:p>
        </p:txBody>
      </p:sp>
    </p:spTree>
    <p:extLst>
      <p:ext uri="{BB962C8B-B14F-4D97-AF65-F5344CB8AC3E}">
        <p14:creationId xmlns:p14="http://schemas.microsoft.com/office/powerpoint/2010/main" val="40637322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942281-80BF-63DF-C6FA-5EB9A777DC09}"/>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627EF7DC-809E-5E66-3C2A-BDD5FDDC3CC3}"/>
              </a:ext>
            </a:extLst>
          </p:cNvPr>
          <p:cNvSpPr>
            <a:spLocks noGrp="1"/>
          </p:cNvSpPr>
          <p:nvPr>
            <p:ph type="title"/>
          </p:nvPr>
        </p:nvSpPr>
        <p:spPr/>
        <p:txBody>
          <a:bodyPr/>
          <a:lstStyle/>
          <a:p>
            <a:r>
              <a:rPr lang="zh-TW" altLang="en-US" b="1">
                <a:latin typeface="標楷體" panose="03000509000000000000" pitchFamily="65" charset="-120"/>
                <a:ea typeface="標楷體" panose="03000509000000000000" pitchFamily="65" charset="-120"/>
              </a:rPr>
              <a:t>使用對象與特色​</a:t>
            </a:r>
            <a:endParaRPr lang="zh-TW" b="1">
              <a:latin typeface="標楷體" panose="03000509000000000000" pitchFamily="65" charset="-120"/>
              <a:ea typeface="標楷體" panose="03000509000000000000" pitchFamily="65" charset="-120"/>
            </a:endParaRPr>
          </a:p>
        </p:txBody>
      </p:sp>
      <p:sp>
        <p:nvSpPr>
          <p:cNvPr id="5" name="內容版面配置區 4">
            <a:extLst>
              <a:ext uri="{FF2B5EF4-FFF2-40B4-BE49-F238E27FC236}">
                <a16:creationId xmlns:a16="http://schemas.microsoft.com/office/drawing/2014/main" id="{FE342458-DAB4-02E2-F911-5C567F1522DA}"/>
              </a:ext>
            </a:extLst>
          </p:cNvPr>
          <p:cNvSpPr>
            <a:spLocks noGrp="1"/>
          </p:cNvSpPr>
          <p:nvPr>
            <p:ph idx="1"/>
          </p:nvPr>
        </p:nvSpPr>
        <p:spPr>
          <a:xfrm>
            <a:off x="1649691" y="2791325"/>
            <a:ext cx="9700181" cy="3101983"/>
          </a:xfrm>
        </p:spPr>
        <p:txBody>
          <a:bodyPr>
            <a:normAutofit/>
          </a:bodyPr>
          <a:lstStyle/>
          <a:p>
            <a:pPr>
              <a:lnSpc>
                <a:spcPct val="130000"/>
              </a:lnSpc>
            </a:pPr>
            <a:r>
              <a:rPr lang="zh-TW" altLang="zh-TW" sz="2400" kern="100">
                <a:effectLst/>
                <a:latin typeface="Aptos" panose="020B0004020202020204" pitchFamily="34" charset="0"/>
                <a:ea typeface="標楷體" panose="03000509000000000000" pitchFamily="65" charset="-120"/>
                <a:cs typeface="標"/>
              </a:rPr>
              <a:t>流浪動物之家的</a:t>
            </a:r>
            <a:r>
              <a:rPr lang="zh-TW" altLang="en-US" sz="2400" kern="100">
                <a:effectLst/>
                <a:latin typeface="Aptos" panose="020B0004020202020204" pitchFamily="34" charset="0"/>
                <a:ea typeface="標楷體" panose="03000509000000000000" pitchFamily="65" charset="-120"/>
                <a:cs typeface="標"/>
              </a:rPr>
              <a:t>管理員和</a:t>
            </a:r>
            <a:r>
              <a:rPr lang="zh-TW" altLang="zh-TW" sz="2400" kern="100">
                <a:effectLst/>
                <a:latin typeface="Aptos" panose="020B0004020202020204" pitchFamily="34" charset="0"/>
                <a:ea typeface="標楷體" panose="03000509000000000000" pitchFamily="65" charset="-120"/>
                <a:cs typeface="標"/>
              </a:rPr>
              <a:t>狗狗們、領養流浪動物的飼主</a:t>
            </a:r>
            <a:endParaRPr lang="zh-TW" altLang="zh-TW" sz="2400" kern="100">
              <a:effectLst/>
              <a:latin typeface="Aptos" panose="020B0004020202020204" pitchFamily="34" charset="0"/>
              <a:ea typeface="新細明體" panose="02020500000000000000" pitchFamily="18" charset="-120"/>
              <a:cs typeface="Times New Roman" panose="02020603050405020304" pitchFamily="18" charset="0"/>
            </a:endParaRPr>
          </a:p>
          <a:p>
            <a:pPr>
              <a:lnSpc>
                <a:spcPct val="130000"/>
              </a:lnSpc>
            </a:pPr>
            <a:r>
              <a:rPr lang="zh-TW" altLang="zh-TW" sz="2400" kern="100">
                <a:effectLst/>
                <a:latin typeface="Aptos" panose="020B0004020202020204" pitchFamily="34" charset="0"/>
                <a:ea typeface="標楷體" panose="03000509000000000000" pitchFamily="65" charset="-120"/>
                <a:cs typeface="標"/>
              </a:rPr>
              <a:t>本系統</a:t>
            </a:r>
            <a:r>
              <a:rPr lang="zh-TW" altLang="en-US" sz="2400" kern="100">
                <a:effectLst/>
                <a:latin typeface="Aptos" panose="020B0004020202020204" pitchFamily="34" charset="0"/>
                <a:ea typeface="標楷體" panose="03000509000000000000" pitchFamily="65" charset="-120"/>
                <a:cs typeface="標"/>
              </a:rPr>
              <a:t>涵蓋基本照護功能、</a:t>
            </a:r>
            <a:r>
              <a:rPr lang="zh-TW" altLang="zh-TW" sz="2400" kern="100">
                <a:effectLst/>
                <a:latin typeface="Aptos" panose="020B0004020202020204" pitchFamily="34" charset="0"/>
                <a:ea typeface="標楷體" panose="03000509000000000000" pitchFamily="65" charset="-120"/>
                <a:cs typeface="標"/>
              </a:rPr>
              <a:t>媒合功能</a:t>
            </a:r>
            <a:r>
              <a:rPr lang="zh-TW" altLang="en-US" sz="2400" kern="100">
                <a:effectLst/>
                <a:latin typeface="Aptos" panose="020B0004020202020204" pitchFamily="34" charset="0"/>
                <a:ea typeface="標楷體" panose="03000509000000000000" pitchFamily="65" charset="-120"/>
                <a:cs typeface="標"/>
              </a:rPr>
              <a:t>；協助管理者照護流浪動物的同時，準飼主可以</a:t>
            </a:r>
            <a:r>
              <a:rPr lang="zh-TW" altLang="zh-TW" sz="2400" kern="100">
                <a:effectLst/>
                <a:latin typeface="Aptos" panose="020B0004020202020204" pitchFamily="34" charset="0"/>
                <a:ea typeface="標楷體" panose="03000509000000000000" pitchFamily="65" charset="-120"/>
                <a:cs typeface="標"/>
              </a:rPr>
              <a:t>配對想領養</a:t>
            </a:r>
            <a:r>
              <a:rPr lang="zh-TW" altLang="en-US" sz="2400" kern="100">
                <a:effectLst/>
                <a:latin typeface="Aptos" panose="020B0004020202020204" pitchFamily="34" charset="0"/>
                <a:ea typeface="標楷體" panose="03000509000000000000" pitchFamily="65" charset="-120"/>
                <a:cs typeface="標"/>
              </a:rPr>
              <a:t>的</a:t>
            </a:r>
            <a:r>
              <a:rPr lang="zh-TW" altLang="zh-TW" sz="2400" kern="100">
                <a:effectLst/>
                <a:latin typeface="Aptos" panose="020B0004020202020204" pitchFamily="34" charset="0"/>
                <a:ea typeface="標楷體" panose="03000509000000000000" pitchFamily="65" charset="-120"/>
                <a:cs typeface="標"/>
              </a:rPr>
              <a:t>寵物，能根據偏好來推薦適合的動物，</a:t>
            </a:r>
            <a:r>
              <a:rPr lang="zh-TW" altLang="en-US" sz="2400" kern="100">
                <a:latin typeface="Aptos" panose="020B0004020202020204" pitchFamily="34" charset="0"/>
                <a:ea typeface="標楷體" panose="03000509000000000000" pitchFamily="65" charset="-120"/>
                <a:cs typeface="標"/>
              </a:rPr>
              <a:t>準飼主</a:t>
            </a:r>
            <a:r>
              <a:rPr lang="zh-TW" altLang="zh-TW" sz="2400" kern="100">
                <a:effectLst/>
                <a:latin typeface="Aptos" panose="020B0004020202020204" pitchFamily="34" charset="0"/>
                <a:ea typeface="標楷體" panose="03000509000000000000" pitchFamily="65" charset="-120"/>
                <a:cs typeface="標"/>
              </a:rPr>
              <a:t>只需要填寫表單，即可獲得與自己最契合的寵物名單，同時也能減少流浪動物之家的人力負擔。</a:t>
            </a:r>
            <a:endParaRPr lang="zh-TW" altLang="zh-TW" sz="2400" kern="100">
              <a:effectLst/>
              <a:latin typeface="Aptos" panose="020B0004020202020204" pitchFamily="34" charset="0"/>
              <a:ea typeface="新細明體" panose="02020500000000000000" pitchFamily="18" charset="-120"/>
              <a:cs typeface="Times New Roman" panose="02020603050405020304" pitchFamily="18" charset="0"/>
            </a:endParaRPr>
          </a:p>
          <a:p>
            <a:pPr>
              <a:lnSpc>
                <a:spcPct val="130000"/>
              </a:lnSpc>
            </a:pPr>
            <a:endParaRPr lang="zh-TW" altLang="en-US" sz="2400"/>
          </a:p>
        </p:txBody>
      </p:sp>
    </p:spTree>
    <p:extLst>
      <p:ext uri="{BB962C8B-B14F-4D97-AF65-F5344CB8AC3E}">
        <p14:creationId xmlns:p14="http://schemas.microsoft.com/office/powerpoint/2010/main" val="317109376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A0FE7A-8B16-5474-49E9-B1225BC08C2D}"/>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BB86E2DE-9A87-F211-06D6-3F0053AD89C3}"/>
              </a:ext>
            </a:extLst>
          </p:cNvPr>
          <p:cNvSpPr>
            <a:spLocks noGrp="1"/>
          </p:cNvSpPr>
          <p:nvPr>
            <p:ph type="ctrTitle"/>
          </p:nvPr>
        </p:nvSpPr>
        <p:spPr>
          <a:xfrm>
            <a:off x="1600200" y="2606040"/>
            <a:ext cx="8991600" cy="1645920"/>
          </a:xfrm>
        </p:spPr>
        <p:txBody>
          <a:bodyPr>
            <a:normAutofit/>
          </a:bodyPr>
          <a:lstStyle/>
          <a:p>
            <a:r>
              <a:rPr lang="zh-TW" altLang="en-US" b="1">
                <a:latin typeface="標楷體" panose="03000509000000000000" pitchFamily="65" charset="-120"/>
                <a:ea typeface="標楷體" panose="03000509000000000000" pitchFamily="65" charset="-120"/>
              </a:rPr>
              <a:t>系統概要設計</a:t>
            </a:r>
          </a:p>
        </p:txBody>
      </p:sp>
    </p:spTree>
    <p:extLst>
      <p:ext uri="{BB962C8B-B14F-4D97-AF65-F5344CB8AC3E}">
        <p14:creationId xmlns:p14="http://schemas.microsoft.com/office/powerpoint/2010/main" val="355259400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15B19B-89FD-0AF7-77F0-D3EF8EA90AEE}"/>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C048C420-0257-984E-9B7E-A6B97AB68FA0}"/>
              </a:ext>
            </a:extLst>
          </p:cNvPr>
          <p:cNvSpPr>
            <a:spLocks noGrp="1"/>
          </p:cNvSpPr>
          <p:nvPr>
            <p:ph type="ctrTitle"/>
          </p:nvPr>
        </p:nvSpPr>
        <p:spPr>
          <a:xfrm>
            <a:off x="1600200" y="2606040"/>
            <a:ext cx="8991600" cy="1645920"/>
          </a:xfrm>
        </p:spPr>
        <p:txBody>
          <a:bodyPr>
            <a:normAutofit/>
          </a:bodyPr>
          <a:lstStyle/>
          <a:p>
            <a:r>
              <a:rPr lang="zh-TW" altLang="en-US" sz="3600" b="1">
                <a:latin typeface="標楷體" panose="03000509000000000000" pitchFamily="65" charset="-120"/>
                <a:ea typeface="標楷體" panose="03000509000000000000" pitchFamily="65" charset="-120"/>
              </a:rPr>
              <a:t>專題所採用的研究開發方法及技術</a:t>
            </a:r>
          </a:p>
        </p:txBody>
      </p:sp>
    </p:spTree>
    <p:extLst>
      <p:ext uri="{BB962C8B-B14F-4D97-AF65-F5344CB8AC3E}">
        <p14:creationId xmlns:p14="http://schemas.microsoft.com/office/powerpoint/2010/main" val="1460146938"/>
      </p:ext>
    </p:extLst>
  </p:cSld>
  <p:clrMapOvr>
    <a:masterClrMapping/>
  </p:clrMapOvr>
  <p:transition spd="slow">
    <p:push dir="u"/>
  </p:transition>
</p:sld>
</file>

<file path=ppt/theme/theme1.xml><?xml version="1.0" encoding="utf-8"?>
<a:theme xmlns:a="http://schemas.openxmlformats.org/drawingml/2006/main" name="包裹">
  <a:themeElements>
    <a:clrScheme name="包裹">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包裹">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包裹">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7632d4db-5870-4534-8564-52e4f0cd4861"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6480804AB2D17429F54906B3A150DD8" ma:contentTypeVersion="9" ma:contentTypeDescription="Create a new document." ma:contentTypeScope="" ma:versionID="d350c003922b6f9a8bc7ef5941a1ba24">
  <xsd:schema xmlns:xsd="http://www.w3.org/2001/XMLSchema" xmlns:xs="http://www.w3.org/2001/XMLSchema" xmlns:p="http://schemas.microsoft.com/office/2006/metadata/properties" xmlns:ns3="7632d4db-5870-4534-8564-52e4f0cd4861" xmlns:ns4="431b7605-4575-4e16-96e3-8a312843d40f" targetNamespace="http://schemas.microsoft.com/office/2006/metadata/properties" ma:root="true" ma:fieldsID="e60261bf1159cef32f8cbd6c84fae285" ns3:_="" ns4:_="">
    <xsd:import namespace="7632d4db-5870-4534-8564-52e4f0cd4861"/>
    <xsd:import namespace="431b7605-4575-4e16-96e3-8a312843d40f"/>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element ref="ns3:MediaServiceObjectDetectorVersions" minOccurs="0"/>
                <xsd:element ref="ns3:MediaServiceSearchPropertie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632d4db-5870-4534-8564-52e4f0cd48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31b7605-4575-4e16-96e3-8a312843d40f"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4EE3C10-F21C-46FC-992B-31BD6B9A72CB}">
  <ds:schemaRefs>
    <ds:schemaRef ds:uri="http://schemas.microsoft.com/sharepoint/v3/contenttype/forms"/>
  </ds:schemaRefs>
</ds:datastoreItem>
</file>

<file path=customXml/itemProps2.xml><?xml version="1.0" encoding="utf-8"?>
<ds:datastoreItem xmlns:ds="http://schemas.openxmlformats.org/officeDocument/2006/customXml" ds:itemID="{8A7BDAB5-CB7E-4505-AB17-2266F635FCB2}">
  <ds:schemaRefs>
    <ds:schemaRef ds:uri="431b7605-4575-4e16-96e3-8a312843d40f"/>
    <ds:schemaRef ds:uri="7632d4db-5870-4534-8564-52e4f0cd486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872CDA90-E571-458B-A737-980E865EB568}">
  <ds:schemaRefs>
    <ds:schemaRef ds:uri="431b7605-4575-4e16-96e3-8a312843d40f"/>
    <ds:schemaRef ds:uri="7632d4db-5870-4534-8564-52e4f0cd486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32</Slides>
  <Notes>3</Notes>
  <HiddenSlides>0</HiddenSlide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包裹</vt:lpstr>
      <vt:lpstr>流浪動物輔助管理系統</vt:lpstr>
      <vt:lpstr>緒論</vt:lpstr>
      <vt:lpstr>背景介紹</vt:lpstr>
      <vt:lpstr>目的及重要性</vt:lpstr>
      <vt:lpstr>研究問題與目標</vt:lpstr>
      <vt:lpstr>系統功能簡介​</vt:lpstr>
      <vt:lpstr>使用對象與特色​</vt:lpstr>
      <vt:lpstr>系統概要設計</vt:lpstr>
      <vt:lpstr>專題所採用的研究開發方法及技術</vt:lpstr>
      <vt:lpstr>工具及技術的選擇理由</vt:lpstr>
      <vt:lpstr>資料庫設計</vt:lpstr>
      <vt:lpstr>項圈 流程圖</vt:lpstr>
      <vt:lpstr>APP 流程圖</vt:lpstr>
      <vt:lpstr>餵食器流程圖</vt:lpstr>
      <vt:lpstr>使用 案例圖</vt:lpstr>
      <vt:lpstr>系統架構圖</vt:lpstr>
      <vt:lpstr>ER-D圖</vt:lpstr>
      <vt:lpstr>甘特圖</vt:lpstr>
      <vt:lpstr>系統開發工具與使用環境</vt:lpstr>
      <vt:lpstr>寵物餵食器</vt:lpstr>
      <vt:lpstr>寵物餵食器</vt:lpstr>
      <vt:lpstr>寵物餵食器</vt:lpstr>
      <vt:lpstr>餵食器構造</vt:lpstr>
      <vt:lpstr>餵食器構造</vt:lpstr>
      <vt:lpstr>健康項圈</vt:lpstr>
      <vt:lpstr>APP</vt:lpstr>
      <vt:lpstr>APP</vt:lpstr>
      <vt:lpstr>系統優劣勢與比較</vt:lpstr>
      <vt:lpstr>比較:米家APP</vt:lpstr>
      <vt:lpstr>比較:小米餵食器</vt:lpstr>
      <vt:lpstr> 比較:Amicoipet健康項圈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曾于愷</dc:creator>
  <cp:revision>4</cp:revision>
  <dcterms:created xsi:type="dcterms:W3CDTF">2025-03-12T07:03:45Z</dcterms:created>
  <dcterms:modified xsi:type="dcterms:W3CDTF">2025-06-15T13:08:22Z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0x010100D6480804AB2D17429F54906B3A150DD8</vt:lpwstr>
  </property>
</Properties>
</file>