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5" r:id="rId6"/>
    <p:sldId id="267" r:id="rId7"/>
    <p:sldId id="269" r:id="rId8"/>
    <p:sldId id="268" r:id="rId9"/>
    <p:sldId id="266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39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24CE221E-83ED-4F6C-BA5F-3F9E6FDB6953}" type="datetimeFigureOut">
              <a:rPr lang="fr-FR"/>
              <a:t>20/04/2018</a:t>
            </a:fld>
            <a:endParaRPr lang="fr-FR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CA4CBEF8-5CDE-472B-839B-B8BB0C881006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97853E5F-CE67-483C-A264-F17AC70E9CA2}" type="datetimeFigureOut">
              <a:rPr lang="fr-FR"/>
              <a:t>20/04/2018</a:t>
            </a:fld>
            <a:endParaRPr lang="fr-FR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6BB98AFB-CB0D-4DFE-87B9-B4B0D0DE7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fr-FR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741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 latinLnBrk="0">
              <a:defRPr lang="fr-FR" sz="5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 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600"/>
              </a:spcBef>
              <a:buNone/>
              <a:defRPr lang="fr-FR"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 latinLnBrk="0">
              <a:buNone/>
              <a:defRPr lang="fr-F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fr-F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fr-F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fr-F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fr-F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fr-F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fr-F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fr-F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fr-FR"/>
              <a:t>20/04/2018</a:t>
            </a:fld>
            <a:endParaRPr lang="fr-FR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fr-FR"/>
              <a:t>20/04/2018</a:t>
            </a:fld>
            <a:endParaRPr lang="fr-FR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fr-FR"/>
              <a:t>20/04/2018</a:t>
            </a:fld>
            <a:endParaRPr lang="fr-FR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mplacement réservé de contenu 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fr-FR"/>
              <a:t>20/04/2018</a:t>
            </a:fld>
            <a:endParaRPr lang="fr-FR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 latinLnBrk="0">
              <a:defRPr lang="fr-FR" sz="5400" b="1" cap="none" baseline="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600"/>
              </a:spcBef>
              <a:buNone/>
              <a:defRPr lang="fr-FR"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latinLnBrk="0">
              <a:buNone/>
              <a:defRPr lang="fr-F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fr-FR"/>
              <a:t>20/04/2018</a:t>
            </a:fld>
            <a:endParaRPr lang="fr-FR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mplacement réservé de contenu 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 latinLnBrk="0">
              <a:defRPr lang="fr-FR" sz="2000"/>
            </a:lvl1pPr>
            <a:lvl2pPr latinLnBrk="0">
              <a:defRPr lang="fr-FR" sz="1800"/>
            </a:lvl2pPr>
            <a:lvl3pPr latinLnBrk="0">
              <a:defRPr lang="fr-FR" sz="1600"/>
            </a:lvl3pPr>
            <a:lvl4pPr latinLnBrk="0">
              <a:defRPr lang="fr-FR" sz="1400"/>
            </a:lvl4pPr>
            <a:lvl5pPr latinLnBrk="0">
              <a:defRPr lang="fr-FR" sz="1400"/>
            </a:lvl5pPr>
            <a:lvl6pPr latinLnBrk="0">
              <a:defRPr lang="fr-FR" sz="1400"/>
            </a:lvl6pPr>
            <a:lvl7pPr latinLnBrk="0">
              <a:defRPr lang="fr-FR" sz="1400"/>
            </a:lvl7pPr>
            <a:lvl8pPr latinLnBrk="0">
              <a:defRPr lang="fr-FR" sz="1400"/>
            </a:lvl8pPr>
            <a:lvl9pPr latinLnBrk="0">
              <a:defRPr lang="fr-FR" sz="1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mplacement réservé de contenu 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 latinLnBrk="0">
              <a:defRPr lang="fr-FR" sz="2000"/>
            </a:lvl1pPr>
            <a:lvl2pPr latinLnBrk="0">
              <a:defRPr lang="fr-FR" sz="1800"/>
            </a:lvl2pPr>
            <a:lvl3pPr latinLnBrk="0">
              <a:defRPr lang="fr-FR" sz="1600"/>
            </a:lvl3pPr>
            <a:lvl4pPr latinLnBrk="0">
              <a:defRPr lang="fr-FR" sz="1400"/>
            </a:lvl4pPr>
            <a:lvl5pPr latinLnBrk="0">
              <a:defRPr lang="fr-FR" sz="1400"/>
            </a:lvl5pPr>
            <a:lvl6pPr latinLnBrk="0">
              <a:defRPr lang="fr-FR" sz="1400"/>
            </a:lvl6pPr>
            <a:lvl7pPr latinLnBrk="0">
              <a:defRPr lang="fr-FR" sz="1400"/>
            </a:lvl7pPr>
            <a:lvl8pPr latinLnBrk="0">
              <a:defRPr lang="fr-FR" sz="1400"/>
            </a:lvl8pPr>
            <a:lvl9pPr latinLnBrk="0">
              <a:defRPr lang="fr-FR" sz="1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fr-FR"/>
              <a:t>20/04/2018</a:t>
            </a:fld>
            <a:endParaRPr lang="fr-FR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fr-FR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fr-FR" sz="2000" b="0"/>
            </a:lvl1pPr>
            <a:lvl2pPr marL="457200" indent="0" latinLnBrk="0">
              <a:buNone/>
              <a:defRPr lang="fr-FR" sz="2000" b="1"/>
            </a:lvl2pPr>
            <a:lvl3pPr marL="914400" indent="0" latinLnBrk="0">
              <a:buNone/>
              <a:defRPr lang="fr-FR" sz="1800" b="1"/>
            </a:lvl3pPr>
            <a:lvl4pPr marL="1371600" indent="0" latinLnBrk="0">
              <a:buNone/>
              <a:defRPr lang="fr-FR" sz="1600" b="1"/>
            </a:lvl4pPr>
            <a:lvl5pPr marL="1828800" indent="0" latinLnBrk="0">
              <a:buNone/>
              <a:defRPr lang="fr-FR" sz="1600" b="1"/>
            </a:lvl5pPr>
            <a:lvl6pPr marL="2286000" indent="0" latinLnBrk="0">
              <a:buNone/>
              <a:defRPr lang="fr-FR" sz="1600" b="1"/>
            </a:lvl6pPr>
            <a:lvl7pPr marL="2743200" indent="0" latinLnBrk="0">
              <a:buNone/>
              <a:defRPr lang="fr-FR" sz="1600" b="1"/>
            </a:lvl7pPr>
            <a:lvl8pPr marL="3200400" indent="0" latinLnBrk="0">
              <a:buNone/>
              <a:defRPr lang="fr-FR" sz="1600" b="1"/>
            </a:lvl8pPr>
            <a:lvl9pPr marL="3657600" indent="0" latinLnBrk="0">
              <a:buNone/>
              <a:defRPr lang="fr-FR"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mplacement réservé de contenu 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 latinLnBrk="0">
              <a:defRPr lang="fr-FR" sz="2000"/>
            </a:lvl1pPr>
            <a:lvl2pPr latinLnBrk="0">
              <a:defRPr lang="fr-FR" sz="1800"/>
            </a:lvl2pPr>
            <a:lvl3pPr latinLnBrk="0">
              <a:defRPr lang="fr-FR" sz="1600"/>
            </a:lvl3pPr>
            <a:lvl4pPr latinLnBrk="0">
              <a:defRPr lang="fr-FR" sz="1400"/>
            </a:lvl4pPr>
            <a:lvl5pPr latinLnBrk="0">
              <a:defRPr lang="fr-FR" sz="1400"/>
            </a:lvl5pPr>
            <a:lvl6pPr latinLnBrk="0">
              <a:defRPr lang="fr-FR" sz="1400"/>
            </a:lvl6pPr>
            <a:lvl7pPr latinLnBrk="0">
              <a:defRPr lang="fr-FR" sz="1400"/>
            </a:lvl7pPr>
            <a:lvl8pPr latinLnBrk="0">
              <a:defRPr lang="fr-FR" sz="1400"/>
            </a:lvl8pPr>
            <a:lvl9pPr latinLnBrk="0">
              <a:defRPr lang="fr-FR" sz="1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fr-FR" sz="2000" b="0"/>
            </a:lvl1pPr>
            <a:lvl2pPr marL="457200" indent="0" latinLnBrk="0">
              <a:buNone/>
              <a:defRPr lang="fr-FR" sz="2000" b="1"/>
            </a:lvl2pPr>
            <a:lvl3pPr marL="914400" indent="0" latinLnBrk="0">
              <a:buNone/>
              <a:defRPr lang="fr-FR" sz="1800" b="1"/>
            </a:lvl3pPr>
            <a:lvl4pPr marL="1371600" indent="0" latinLnBrk="0">
              <a:buNone/>
              <a:defRPr lang="fr-FR" sz="1600" b="1"/>
            </a:lvl4pPr>
            <a:lvl5pPr marL="1828800" indent="0" latinLnBrk="0">
              <a:buNone/>
              <a:defRPr lang="fr-FR" sz="1600" b="1"/>
            </a:lvl5pPr>
            <a:lvl6pPr marL="2286000" indent="0" latinLnBrk="0">
              <a:buNone/>
              <a:defRPr lang="fr-FR" sz="1600" b="1"/>
            </a:lvl6pPr>
            <a:lvl7pPr marL="2743200" indent="0" latinLnBrk="0">
              <a:buNone/>
              <a:defRPr lang="fr-FR" sz="1600" b="1"/>
            </a:lvl7pPr>
            <a:lvl8pPr marL="3200400" indent="0" latinLnBrk="0">
              <a:buNone/>
              <a:defRPr lang="fr-FR" sz="1600" b="1"/>
            </a:lvl8pPr>
            <a:lvl9pPr marL="3657600" indent="0" latinLnBrk="0">
              <a:buNone/>
              <a:defRPr lang="fr-FR"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mplacement réservé de contenu 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 latinLnBrk="0">
              <a:defRPr lang="fr-FR" sz="2000"/>
            </a:lvl1pPr>
            <a:lvl2pPr latinLnBrk="0">
              <a:defRPr lang="fr-FR" sz="1800"/>
            </a:lvl2pPr>
            <a:lvl3pPr latinLnBrk="0">
              <a:defRPr lang="fr-FR" sz="1600"/>
            </a:lvl3pPr>
            <a:lvl4pPr latinLnBrk="0">
              <a:defRPr lang="fr-FR" sz="1400"/>
            </a:lvl4pPr>
            <a:lvl5pPr latinLnBrk="0">
              <a:defRPr lang="fr-FR" sz="1400"/>
            </a:lvl5pPr>
            <a:lvl6pPr latinLnBrk="0">
              <a:defRPr lang="fr-FR" sz="1400"/>
            </a:lvl6pPr>
            <a:lvl7pPr latinLnBrk="0">
              <a:defRPr lang="fr-FR" sz="1400"/>
            </a:lvl7pPr>
            <a:lvl8pPr latinLnBrk="0">
              <a:defRPr lang="fr-FR" sz="1400"/>
            </a:lvl8pPr>
            <a:lvl9pPr latinLnBrk="0">
              <a:defRPr lang="fr-FR" sz="1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fr-FR"/>
              <a:t>20/04/2018</a:t>
            </a:fld>
            <a:endParaRPr lang="fr-FR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fr-FR"/>
              <a:t>20/04/2018</a:t>
            </a:fld>
            <a:endParaRPr lang="fr-FR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fr-FR"/>
              <a:t>20/04/2018</a:t>
            </a:fld>
            <a:endParaRPr lang="fr-FR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 latinLnBrk="0">
              <a:defRPr lang="fr-FR" sz="36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mplacement réservé de contenu 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 latinLnBrk="0">
              <a:defRPr lang="fr-FR" sz="2000"/>
            </a:lvl1pPr>
            <a:lvl2pPr latinLnBrk="0">
              <a:defRPr lang="fr-FR" sz="1800"/>
            </a:lvl2pPr>
            <a:lvl3pPr latinLnBrk="0">
              <a:defRPr lang="fr-FR" sz="1600"/>
            </a:lvl3pPr>
            <a:lvl4pPr latinLnBrk="0">
              <a:defRPr lang="fr-FR" sz="1400"/>
            </a:lvl4pPr>
            <a:lvl5pPr latinLnBrk="0">
              <a:defRPr lang="fr-FR" sz="1400"/>
            </a:lvl5pPr>
            <a:lvl6pPr latinLnBrk="0">
              <a:defRPr lang="fr-FR" sz="1400"/>
            </a:lvl6pPr>
            <a:lvl7pPr latinLnBrk="0">
              <a:defRPr lang="fr-FR" sz="1400"/>
            </a:lvl7pPr>
            <a:lvl8pPr latinLnBrk="0">
              <a:defRPr lang="fr-FR" sz="1400"/>
            </a:lvl8pPr>
            <a:lvl9pPr latinLnBrk="0">
              <a:defRPr lang="fr-FR" sz="1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 latinLnBrk="0">
              <a:lnSpc>
                <a:spcPct val="110000"/>
              </a:lnSpc>
              <a:spcBef>
                <a:spcPts val="600"/>
              </a:spcBef>
              <a:buNone/>
              <a:defRPr lang="fr-FR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latinLnBrk="0">
              <a:buNone/>
              <a:defRPr lang="fr-FR" sz="1200"/>
            </a:lvl2pPr>
            <a:lvl3pPr marL="914400" indent="0" latinLnBrk="0">
              <a:buNone/>
              <a:defRPr lang="fr-FR" sz="1000"/>
            </a:lvl3pPr>
            <a:lvl4pPr marL="1371600" indent="0" latinLnBrk="0">
              <a:buNone/>
              <a:defRPr lang="fr-FR" sz="900"/>
            </a:lvl4pPr>
            <a:lvl5pPr marL="1828800" indent="0" latinLnBrk="0">
              <a:buNone/>
              <a:defRPr lang="fr-FR" sz="900"/>
            </a:lvl5pPr>
            <a:lvl6pPr marL="2286000" indent="0" latinLnBrk="0">
              <a:buNone/>
              <a:defRPr lang="fr-FR" sz="900"/>
            </a:lvl6pPr>
            <a:lvl7pPr marL="2743200" indent="0" latinLnBrk="0">
              <a:buNone/>
              <a:defRPr lang="fr-FR" sz="900"/>
            </a:lvl7pPr>
            <a:lvl8pPr marL="3200400" indent="0" latinLnBrk="0">
              <a:buNone/>
              <a:defRPr lang="fr-FR" sz="900"/>
            </a:lvl8pPr>
            <a:lvl9pPr marL="3657600" indent="0" latinLnBrk="0">
              <a:buNone/>
              <a:defRPr lang="fr-FR"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fr-FR"/>
              <a:t>20/04/2018</a:t>
            </a:fld>
            <a:endParaRPr lang="fr-FR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 latinLnBrk="0">
              <a:defRPr lang="fr-FR" sz="36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’image 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 latinLnBrk="0">
              <a:buNone/>
              <a:defRPr lang="fr-FR" sz="2400"/>
            </a:lvl1pPr>
            <a:lvl2pPr marL="457200" indent="0" latinLnBrk="0">
              <a:buNone/>
              <a:defRPr lang="fr-FR" sz="2800"/>
            </a:lvl2pPr>
            <a:lvl3pPr marL="914400" indent="0" latinLnBrk="0">
              <a:buNone/>
              <a:defRPr lang="fr-FR" sz="2400"/>
            </a:lvl3pPr>
            <a:lvl4pPr marL="1371600" indent="0" latinLnBrk="0">
              <a:buNone/>
              <a:defRPr lang="fr-FR" sz="2000"/>
            </a:lvl4pPr>
            <a:lvl5pPr marL="1828800" indent="0" latinLnBrk="0">
              <a:buNone/>
              <a:defRPr lang="fr-FR" sz="2000"/>
            </a:lvl5pPr>
            <a:lvl6pPr marL="2286000" indent="0" latinLnBrk="0">
              <a:buNone/>
              <a:defRPr lang="fr-FR" sz="2000"/>
            </a:lvl6pPr>
            <a:lvl7pPr marL="2743200" indent="0" latinLnBrk="0">
              <a:buNone/>
              <a:defRPr lang="fr-FR" sz="2000"/>
            </a:lvl7pPr>
            <a:lvl8pPr marL="3200400" indent="0" latinLnBrk="0">
              <a:buNone/>
              <a:defRPr lang="fr-FR" sz="2000"/>
            </a:lvl8pPr>
            <a:lvl9pPr marL="3657600" indent="0" latinLnBrk="0">
              <a:buNone/>
              <a:defRPr lang="fr-FR" sz="2000"/>
            </a:lvl9pPr>
          </a:lstStyle>
          <a:p>
            <a:endParaRPr lang="fr-FR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 latinLnBrk="0">
              <a:lnSpc>
                <a:spcPct val="110000"/>
              </a:lnSpc>
              <a:spcBef>
                <a:spcPts val="600"/>
              </a:spcBef>
              <a:buNone/>
              <a:defRPr lang="fr-FR" sz="1800"/>
            </a:lvl1pPr>
            <a:lvl2pPr marL="457200" indent="0" latinLnBrk="0">
              <a:buNone/>
              <a:defRPr lang="fr-FR" sz="1200"/>
            </a:lvl2pPr>
            <a:lvl3pPr marL="914400" indent="0" latinLnBrk="0">
              <a:buNone/>
              <a:defRPr lang="fr-FR" sz="1000"/>
            </a:lvl3pPr>
            <a:lvl4pPr marL="1371600" indent="0" latinLnBrk="0">
              <a:buNone/>
              <a:defRPr lang="fr-FR" sz="900"/>
            </a:lvl4pPr>
            <a:lvl5pPr marL="1828800" indent="0" latinLnBrk="0">
              <a:buNone/>
              <a:defRPr lang="fr-FR" sz="900"/>
            </a:lvl5pPr>
            <a:lvl6pPr marL="2286000" indent="0" latinLnBrk="0">
              <a:buNone/>
              <a:defRPr lang="fr-FR" sz="900"/>
            </a:lvl6pPr>
            <a:lvl7pPr marL="2743200" indent="0" latinLnBrk="0">
              <a:buNone/>
              <a:defRPr lang="fr-FR" sz="900"/>
            </a:lvl7pPr>
            <a:lvl8pPr marL="3200400" indent="0" latinLnBrk="0">
              <a:buNone/>
              <a:defRPr lang="fr-FR" sz="900"/>
            </a:lvl8pPr>
            <a:lvl9pPr marL="3657600" indent="0" latinLnBrk="0">
              <a:buNone/>
              <a:defRPr lang="fr-FR"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fr-FR"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fr-FR"/>
              <a:pPr/>
              <a:t>20/04/2018</a:t>
            </a:fld>
            <a:endParaRPr lang="fr-FR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fr-FR"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fr-FR"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fr-FR"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fr-FR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fr-FR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fr-FR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fr-FR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fr-FR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fr-FR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fr-FR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fr-FR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fr-FR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623664" y="1203021"/>
            <a:ext cx="5029200" cy="2514601"/>
          </a:xfrm>
        </p:spPr>
        <p:txBody>
          <a:bodyPr/>
          <a:lstStyle/>
          <a:p>
            <a:pPr algn="ctr"/>
            <a:r>
              <a:rPr lang="fr-FR"/>
              <a:t>Introduction au </a:t>
            </a:r>
            <a:r>
              <a:rPr lang="fr-FR" err="1"/>
              <a:t>Binary</a:t>
            </a:r>
            <a:r>
              <a:rPr lang="fr-FR"/>
              <a:t> Security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5897538D-0929-4A58-AE3E-5F82693FB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86" y="117347"/>
            <a:ext cx="2361585" cy="1095375"/>
          </a:xfrm>
          <a:prstGeom prst="rect">
            <a:avLst/>
          </a:prstGeom>
        </p:spPr>
      </p:pic>
      <p:pic>
        <p:nvPicPr>
          <p:cNvPr id="6" name="Image 6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7762A7B7-059A-4951-BE11-8BFE5D976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939" y="74364"/>
            <a:ext cx="2618693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CCBC0E-E299-4436-8105-F6AA0C7C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874749"/>
            <a:ext cx="8686801" cy="1066800"/>
          </a:xfrm>
        </p:spPr>
        <p:txBody>
          <a:bodyPr/>
          <a:lstStyle/>
          <a:p>
            <a:pPr algn="ctr"/>
            <a:r>
              <a:rPr lang="fr-FR"/>
              <a:t>IDA – Pro: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EBCE807-B323-44FF-87DC-8292745AF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2" y="117345"/>
            <a:ext cx="2361585" cy="1095375"/>
          </a:xfrm>
          <a:prstGeom prst="rect">
            <a:avLst/>
          </a:prstGeom>
        </p:spPr>
      </p:pic>
      <p:pic>
        <p:nvPicPr>
          <p:cNvPr id="7" name="Image 6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F6C5E55F-ED50-4B79-9C7F-A0645293D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419" y="74359"/>
            <a:ext cx="2618693" cy="1266825"/>
          </a:xfrm>
          <a:prstGeom prst="rect">
            <a:avLst/>
          </a:prstGeom>
        </p:spPr>
      </p:pic>
      <p:pic>
        <p:nvPicPr>
          <p:cNvPr id="8" name="Image 8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8AADF57C-ACA6-4538-AEE8-D41A81DFA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823" y="2076087"/>
            <a:ext cx="7296739" cy="39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1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D70CC7-19A8-49BA-8C43-ED1913806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874749"/>
            <a:ext cx="8686801" cy="1066800"/>
          </a:xfrm>
        </p:spPr>
        <p:txBody>
          <a:bodyPr/>
          <a:lstStyle/>
          <a:p>
            <a:pPr algn="ctr"/>
            <a:r>
              <a:rPr lang="fr-FR"/>
              <a:t>GDB - </a:t>
            </a:r>
            <a:r>
              <a:rPr lang="fr-FR" err="1"/>
              <a:t>peda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D13019-B55E-4A1B-86E2-F85AA5626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68" y="117345"/>
            <a:ext cx="2361585" cy="1095375"/>
          </a:xfrm>
          <a:prstGeom prst="rect">
            <a:avLst/>
          </a:prstGeom>
        </p:spPr>
      </p:pic>
      <p:pic>
        <p:nvPicPr>
          <p:cNvPr id="7" name="Image 6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6C59EC0E-8EC3-439C-9E15-A791266A4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555" y="74359"/>
            <a:ext cx="2618693" cy="1266825"/>
          </a:xfrm>
          <a:prstGeom prst="rect">
            <a:avLst/>
          </a:prstGeom>
        </p:spPr>
      </p:pic>
      <p:pic>
        <p:nvPicPr>
          <p:cNvPr id="8" name="Image 8" descr="Une image contenant texte&#10;&#10;Description générée avec un niveau de confiance très élevé">
            <a:extLst>
              <a:ext uri="{FF2B5EF4-FFF2-40B4-BE49-F238E27FC236}">
                <a16:creationId xmlns:a16="http://schemas.microsoft.com/office/drawing/2014/main" id="{883AAAD6-43F3-4AF3-B14E-88642A72A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075" y="1942219"/>
            <a:ext cx="5910234" cy="471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0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C82B5-D6AF-4A91-999D-315D8EABC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1024633"/>
            <a:ext cx="8686801" cy="1066800"/>
          </a:xfrm>
        </p:spPr>
        <p:txBody>
          <a:bodyPr/>
          <a:lstStyle/>
          <a:p>
            <a:pPr algn="ctr"/>
            <a:r>
              <a:rPr lang="fr-FR" dirty="0"/>
              <a:t>Un pas en dehors du C/C++: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A79064-841F-4146-8D11-CD340BB54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2262241"/>
            <a:ext cx="4379762" cy="37479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Java </a:t>
            </a:r>
            <a:r>
              <a:rPr lang="fr-FR" dirty="0" err="1"/>
              <a:t>Decompiler</a:t>
            </a:r>
            <a:r>
              <a:rPr lang="fr-FR" dirty="0"/>
              <a:t>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EAFA061-13AD-4542-A9E4-683ED7689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68" y="117345"/>
            <a:ext cx="2361585" cy="1095375"/>
          </a:xfrm>
          <a:prstGeom prst="rect">
            <a:avLst/>
          </a:prstGeom>
        </p:spPr>
      </p:pic>
      <p:pic>
        <p:nvPicPr>
          <p:cNvPr id="7" name="Image 6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5F7C9E6F-E758-49B4-8573-3D253ECCA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555" y="74359"/>
            <a:ext cx="2618693" cy="1266825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C0C9586E-2228-4783-A043-79AD474CA155}"/>
              </a:ext>
            </a:extLst>
          </p:cNvPr>
          <p:cNvSpPr txBox="1">
            <a:spLocks/>
          </p:cNvSpPr>
          <p:nvPr/>
        </p:nvSpPr>
        <p:spPr>
          <a:xfrm>
            <a:off x="5494574" y="2259248"/>
            <a:ext cx="4379762" cy="37479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lang="fr-FR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lang="fr-F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lang="fr-FR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lang="fr-FR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lang="fr-FR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lang="fr-FR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lang="fr-FR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lang="fr-FR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lang="fr-FR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DotPeek</a:t>
            </a:r>
            <a:r>
              <a:rPr lang="fr-FR" dirty="0"/>
              <a:t>:</a:t>
            </a:r>
          </a:p>
        </p:txBody>
      </p:sp>
      <p:pic>
        <p:nvPicPr>
          <p:cNvPr id="10" name="Image 10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FA69B9B4-D34B-485F-AEA7-B981E85A7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49" y="2803804"/>
            <a:ext cx="4212756" cy="2680005"/>
          </a:xfrm>
          <a:prstGeom prst="rect">
            <a:avLst/>
          </a:prstGeom>
        </p:spPr>
      </p:pic>
      <p:pic>
        <p:nvPicPr>
          <p:cNvPr id="12" name="Image 1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521CE2BA-0307-411C-8C7B-89C12190FC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058" y="2800025"/>
            <a:ext cx="4078130" cy="2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4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2FD1-C558-41C3-8E7A-B4EBE81A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41" y="2594944"/>
            <a:ext cx="8686801" cy="1066800"/>
          </a:xfrm>
        </p:spPr>
        <p:txBody>
          <a:bodyPr/>
          <a:lstStyle/>
          <a:p>
            <a:pPr algn="ctr"/>
            <a:r>
              <a:rPr lang="fr-FR" dirty="0"/>
              <a:t>Merci :)</a:t>
            </a:r>
            <a:br>
              <a:rPr lang="fr-FR" dirty="0"/>
            </a:br>
            <a:r>
              <a:rPr lang="fr-FR" dirty="0"/>
              <a:t>Des questions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ADDB3AB-A9BC-48A4-B0E1-E9B5AD190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68" y="117345"/>
            <a:ext cx="2361585" cy="1095375"/>
          </a:xfrm>
          <a:prstGeom prst="rect">
            <a:avLst/>
          </a:prstGeom>
        </p:spPr>
      </p:pic>
      <p:pic>
        <p:nvPicPr>
          <p:cNvPr id="7" name="Image 6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1CB6CDAE-2DC7-439C-93E5-A5310078B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555" y="74359"/>
            <a:ext cx="2618693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2B427A-A781-4DE5-A1AD-AAE08FDB6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789" y="2853932"/>
            <a:ext cx="9121746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git clone </a:t>
            </a:r>
            <a:r>
              <a:rPr lang="fr-FR" b="0" dirty="0"/>
              <a:t>https://github.com/FulcrandG/ClubCQ.git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B121D52-43D5-440E-99F7-CBDA0982E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68" y="117345"/>
            <a:ext cx="2361585" cy="1095375"/>
          </a:xfrm>
          <a:prstGeom prst="rect">
            <a:avLst/>
          </a:prstGeom>
        </p:spPr>
      </p:pic>
      <p:pic>
        <p:nvPicPr>
          <p:cNvPr id="7" name="Image 6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D25ECEC0-E2E7-450A-9545-9CD899DA7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555" y="74359"/>
            <a:ext cx="2618693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8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 12"/>
          <p:cNvSpPr>
            <a:spLocks noGrp="1"/>
          </p:cNvSpPr>
          <p:nvPr>
            <p:ph type="title"/>
          </p:nvPr>
        </p:nvSpPr>
        <p:spPr>
          <a:xfrm>
            <a:off x="1370803" y="1169321"/>
            <a:ext cx="8686801" cy="1066800"/>
          </a:xfrm>
        </p:spPr>
        <p:txBody>
          <a:bodyPr/>
          <a:lstStyle/>
          <a:p>
            <a:pPr algn="ctr"/>
            <a:r>
              <a:rPr lang="fr-FR"/>
              <a:t>Reverse-engineering</a:t>
            </a:r>
          </a:p>
        </p:txBody>
      </p:sp>
      <p:pic>
        <p:nvPicPr>
          <p:cNvPr id="3" name="Image 4">
            <a:extLst>
              <a:ext uri="{FF2B5EF4-FFF2-40B4-BE49-F238E27FC236}">
                <a16:creationId xmlns:a16="http://schemas.microsoft.com/office/drawing/2014/main" id="{C6DE12AA-6429-4CFB-A53D-22AEBB14B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4" y="117347"/>
            <a:ext cx="2361585" cy="1095375"/>
          </a:xfrm>
          <a:prstGeom prst="rect">
            <a:avLst/>
          </a:prstGeom>
        </p:spPr>
      </p:pic>
      <p:pic>
        <p:nvPicPr>
          <p:cNvPr id="6" name="Image 6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DAD92D4F-ABF3-4729-A9EE-237C1416E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675" y="74363"/>
            <a:ext cx="2618693" cy="1266825"/>
          </a:xfrm>
          <a:prstGeom prst="rect">
            <a:avLst/>
          </a:prstGeom>
        </p:spPr>
      </p:pic>
      <p:pic>
        <p:nvPicPr>
          <p:cNvPr id="8" name="Image 8" descr="Une image contenant texte&#10;&#10;Description générée avec un niveau de confiance élevé">
            <a:extLst>
              <a:ext uri="{FF2B5EF4-FFF2-40B4-BE49-F238E27FC236}">
                <a16:creationId xmlns:a16="http://schemas.microsoft.com/office/drawing/2014/main" id="{5AAAD49C-C763-40CB-AE6C-72B71D266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801" y="2380952"/>
            <a:ext cx="5990923" cy="359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412FBA-730A-4EDF-9F4B-D7E66B45B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833077"/>
            <a:ext cx="8686801" cy="1066800"/>
          </a:xfrm>
        </p:spPr>
        <p:txBody>
          <a:bodyPr/>
          <a:lstStyle/>
          <a:p>
            <a:pPr algn="ctr"/>
            <a:r>
              <a:rPr lang="fr-FR"/>
              <a:t>Outils de base: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D60BCD-0604-462D-89B2-4A91C988A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7649" y="2038349"/>
            <a:ext cx="8686801" cy="4191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file</a:t>
            </a:r>
          </a:p>
          <a:p>
            <a:pPr>
              <a:buClr>
                <a:srgbClr val="595959"/>
              </a:buClr>
            </a:pPr>
            <a:r>
              <a:rPr lang="fr-FR" err="1"/>
              <a:t>readelf</a:t>
            </a:r>
          </a:p>
          <a:p>
            <a:pPr>
              <a:buClr>
                <a:srgbClr val="595959"/>
              </a:buClr>
            </a:pPr>
            <a:r>
              <a:rPr lang="fr-FR"/>
              <a:t>strings</a:t>
            </a:r>
          </a:p>
          <a:p>
            <a:pPr>
              <a:buClr>
                <a:srgbClr val="595959"/>
              </a:buClr>
            </a:pPr>
            <a:r>
              <a:rPr lang="fr-FR" err="1"/>
              <a:t>hexdump</a:t>
            </a:r>
          </a:p>
          <a:p>
            <a:pPr>
              <a:buClr>
                <a:srgbClr val="595959"/>
              </a:buClr>
            </a:pPr>
            <a:r>
              <a:rPr lang="fr-FR"/>
              <a:t>nm</a:t>
            </a:r>
          </a:p>
          <a:p>
            <a:pPr>
              <a:buClr>
                <a:srgbClr val="595959"/>
              </a:buClr>
            </a:pPr>
            <a:r>
              <a:rPr lang="fr-FR" err="1"/>
              <a:t>objdump</a:t>
            </a:r>
            <a:endParaRPr lang="fr-FR" err="1">
              <a:solidFill>
                <a:srgbClr val="000000"/>
              </a:solidFill>
            </a:endParaRPr>
          </a:p>
          <a:p>
            <a:pPr>
              <a:buClr>
                <a:srgbClr val="595959"/>
              </a:buClr>
            </a:pPr>
            <a:r>
              <a:rPr lang="fr-FR" err="1">
                <a:solidFill>
                  <a:srgbClr val="595959"/>
                </a:solidFill>
              </a:rPr>
              <a:t>strace</a:t>
            </a:r>
            <a:r>
              <a:rPr lang="fr-FR">
                <a:solidFill>
                  <a:srgbClr val="595959"/>
                </a:solidFill>
              </a:rPr>
              <a:t>/</a:t>
            </a:r>
            <a:r>
              <a:rPr lang="fr-FR" err="1">
                <a:solidFill>
                  <a:srgbClr val="595959"/>
                </a:solidFill>
              </a:rPr>
              <a:t>ltrace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65085AA-DCBE-4643-85EC-A4F0B635C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2" y="117346"/>
            <a:ext cx="2361585" cy="1095375"/>
          </a:xfrm>
          <a:prstGeom prst="rect">
            <a:avLst/>
          </a:prstGeom>
        </p:spPr>
      </p:pic>
      <p:pic>
        <p:nvPicPr>
          <p:cNvPr id="7" name="Image 6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33C34487-D68C-4045-9C38-C617E1EA5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412" y="74362"/>
            <a:ext cx="2618693" cy="1266825"/>
          </a:xfrm>
          <a:prstGeom prst="rect">
            <a:avLst/>
          </a:prstGeom>
        </p:spPr>
      </p:pic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110E765-8206-402C-8855-6992A2436C06}"/>
              </a:ext>
            </a:extLst>
          </p:cNvPr>
          <p:cNvSpPr txBox="1">
            <a:spLocks/>
          </p:cNvSpPr>
          <p:nvPr/>
        </p:nvSpPr>
        <p:spPr>
          <a:xfrm>
            <a:off x="6558177" y="1969317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lang="fr-FR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lang="fr-FR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lang="fr-FR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lang="fr-FR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lang="fr-FR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lang="fr-FR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lang="fr-FR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lang="fr-FR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lang="fr-FR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>
              <a:solidFill>
                <a:srgbClr val="595959"/>
              </a:solidFill>
            </a:endParaRPr>
          </a:p>
          <a:p>
            <a:pPr>
              <a:buClr>
                <a:srgbClr val="595959"/>
              </a:buClr>
            </a:pPr>
            <a:endParaRPr lang="fr-FR">
              <a:solidFill>
                <a:srgbClr val="595959"/>
              </a:solidFill>
            </a:endParaRPr>
          </a:p>
          <a:p>
            <a:pPr>
              <a:buClr>
                <a:srgbClr val="595959"/>
              </a:buClr>
            </a:pPr>
            <a:endParaRPr lang="fr-FR">
              <a:solidFill>
                <a:srgbClr val="595959"/>
              </a:solidFill>
            </a:endParaRPr>
          </a:p>
          <a:p>
            <a:pPr>
              <a:buClr>
                <a:srgbClr val="595959"/>
              </a:buClr>
            </a:pPr>
            <a:r>
              <a:rPr lang="fr-FR">
                <a:solidFill>
                  <a:srgbClr val="595959"/>
                </a:solidFill>
              </a:rPr>
              <a:t>gdb</a:t>
            </a:r>
          </a:p>
        </p:txBody>
      </p:sp>
    </p:spTree>
    <p:extLst>
      <p:ext uri="{BB962C8B-B14F-4D97-AF65-F5344CB8AC3E}">
        <p14:creationId xmlns:p14="http://schemas.microsoft.com/office/powerpoint/2010/main" val="321822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E711E6-2BCC-4BE8-9B7E-54B0B09B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2331464"/>
            <a:ext cx="8686801" cy="1066800"/>
          </a:xfrm>
        </p:spPr>
        <p:txBody>
          <a:bodyPr/>
          <a:lstStyle/>
          <a:p>
            <a:pPr algn="ctr"/>
            <a:r>
              <a:rPr lang="fr-FR"/>
              <a:t>Radare2: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F3951E8-CBF4-4F8B-AFC6-3B2F0CC6B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2" y="117346"/>
            <a:ext cx="2361585" cy="1095375"/>
          </a:xfrm>
          <a:prstGeom prst="rect">
            <a:avLst/>
          </a:prstGeom>
        </p:spPr>
      </p:pic>
      <p:pic>
        <p:nvPicPr>
          <p:cNvPr id="7" name="Image 6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41B9EA66-0133-4A5F-931A-1C8AC444F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412" y="74362"/>
            <a:ext cx="2618693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7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18D1CC-43DC-4480-9E3F-705C23E7D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746" y="807070"/>
            <a:ext cx="8686801" cy="1066800"/>
          </a:xfrm>
        </p:spPr>
        <p:txBody>
          <a:bodyPr/>
          <a:lstStyle/>
          <a:p>
            <a:pPr algn="ctr"/>
            <a:r>
              <a:rPr lang="fr-FR"/>
              <a:t>Plus qu'un nm: [</a:t>
            </a:r>
            <a:r>
              <a:rPr lang="fr-FR" err="1"/>
              <a:t>afl</a:t>
            </a:r>
            <a:r>
              <a:rPr lang="fr-FR"/>
              <a:t>]</a:t>
            </a:r>
          </a:p>
        </p:txBody>
      </p:sp>
      <p:pic>
        <p:nvPicPr>
          <p:cNvPr id="4" name="Image 4" descr="Une image contenant texte&#10;&#10;Description générée avec un niveau de confiance très élevé">
            <a:extLst>
              <a:ext uri="{FF2B5EF4-FFF2-40B4-BE49-F238E27FC236}">
                <a16:creationId xmlns:a16="http://schemas.microsoft.com/office/drawing/2014/main" id="{EB463EDF-8F71-4A0F-B618-4990F3A50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169" y="2046493"/>
            <a:ext cx="4965361" cy="4239641"/>
          </a:xfrm>
          <a:prstGeom prst="rect">
            <a:avLst/>
          </a:prstGeom>
        </p:spPr>
      </p:pic>
      <p:pic>
        <p:nvPicPr>
          <p:cNvPr id="7" name="Image 4">
            <a:extLst>
              <a:ext uri="{FF2B5EF4-FFF2-40B4-BE49-F238E27FC236}">
                <a16:creationId xmlns:a16="http://schemas.microsoft.com/office/drawing/2014/main" id="{3A7784CC-2945-4D3A-95D3-4F9670497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42" y="117346"/>
            <a:ext cx="2361585" cy="1095375"/>
          </a:xfrm>
          <a:prstGeom prst="rect">
            <a:avLst/>
          </a:prstGeom>
        </p:spPr>
      </p:pic>
      <p:pic>
        <p:nvPicPr>
          <p:cNvPr id="9" name="Image 6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E035FFD6-1E4B-4048-8515-2E5D81A0A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0412" y="74362"/>
            <a:ext cx="2618693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8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E1760-AB8F-47C1-B5DE-7A5B76B89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643" y="810996"/>
            <a:ext cx="8686801" cy="1066800"/>
          </a:xfrm>
        </p:spPr>
        <p:txBody>
          <a:bodyPr/>
          <a:lstStyle/>
          <a:p>
            <a:pPr algn="ctr"/>
            <a:r>
              <a:rPr lang="fr-FR"/>
              <a:t>Un </a:t>
            </a:r>
            <a:r>
              <a:rPr lang="fr-FR" err="1"/>
              <a:t>objdump</a:t>
            </a:r>
            <a:r>
              <a:rPr lang="fr-FR"/>
              <a:t> sous hormones: [</a:t>
            </a:r>
            <a:r>
              <a:rPr lang="fr-FR" err="1"/>
              <a:t>pdf</a:t>
            </a:r>
            <a:r>
              <a:rPr lang="fr-FR"/>
              <a:t>]</a:t>
            </a:r>
          </a:p>
        </p:txBody>
      </p:sp>
      <p:pic>
        <p:nvPicPr>
          <p:cNvPr id="6" name="Image 6" descr="Une image contenant texte&#10;&#10;Description générée avec un niveau de confiance élevé">
            <a:extLst>
              <a:ext uri="{FF2B5EF4-FFF2-40B4-BE49-F238E27FC236}">
                <a16:creationId xmlns:a16="http://schemas.microsoft.com/office/drawing/2014/main" id="{BF2D1064-7F59-4D4F-8F12-F91359ECE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953" y="1976998"/>
            <a:ext cx="5376995" cy="4297903"/>
          </a:xfrm>
          <a:prstGeom prst="rect">
            <a:avLst/>
          </a:prstGeom>
        </p:spPr>
      </p:pic>
      <p:pic>
        <p:nvPicPr>
          <p:cNvPr id="3" name="Image 4">
            <a:extLst>
              <a:ext uri="{FF2B5EF4-FFF2-40B4-BE49-F238E27FC236}">
                <a16:creationId xmlns:a16="http://schemas.microsoft.com/office/drawing/2014/main" id="{798B395F-BA01-4C23-B8CF-DE254A0FF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42" y="117346"/>
            <a:ext cx="2361585" cy="1095375"/>
          </a:xfrm>
          <a:prstGeom prst="rect">
            <a:avLst/>
          </a:prstGeom>
        </p:spPr>
      </p:pic>
      <p:pic>
        <p:nvPicPr>
          <p:cNvPr id="5" name="Image 6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31E1CA01-A84D-42ED-A4CF-5B4A83AA2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0412" y="74362"/>
            <a:ext cx="2618693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510D39-D8CB-416E-978A-3887AE684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810025"/>
            <a:ext cx="8686801" cy="1066800"/>
          </a:xfrm>
        </p:spPr>
        <p:txBody>
          <a:bodyPr/>
          <a:lstStyle/>
          <a:p>
            <a:pPr algn="ctr"/>
            <a:r>
              <a:rPr lang="fr-FR"/>
              <a:t>Un mode visuel en graphe: [VV]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914FE9-5C01-46BA-B317-A3DF21AAF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0" y="117346"/>
            <a:ext cx="2361585" cy="1095375"/>
          </a:xfrm>
          <a:prstGeom prst="rect">
            <a:avLst/>
          </a:prstGeom>
        </p:spPr>
      </p:pic>
      <p:pic>
        <p:nvPicPr>
          <p:cNvPr id="7" name="Image 6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81C7DEFB-6C8E-428F-BB75-9D6130911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149" y="74361"/>
            <a:ext cx="2618693" cy="1266825"/>
          </a:xfrm>
          <a:prstGeom prst="rect">
            <a:avLst/>
          </a:prstGeom>
        </p:spPr>
      </p:pic>
      <p:pic>
        <p:nvPicPr>
          <p:cNvPr id="8" name="Image 8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4528CEE5-DCC5-498D-A9C4-65F0CDED4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130" y="2445505"/>
            <a:ext cx="9633327" cy="195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3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E6BAE8-AB36-44DD-BF6A-41E87427E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809139"/>
            <a:ext cx="8686801" cy="1066800"/>
          </a:xfrm>
        </p:spPr>
        <p:txBody>
          <a:bodyPr/>
          <a:lstStyle/>
          <a:p>
            <a:pPr algn="ctr"/>
            <a:r>
              <a:rPr lang="fr-FR"/>
              <a:t>Un mode graphique par navigateur: 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DA9E89-368C-4879-B72A-3A281C7D3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0" y="117346"/>
            <a:ext cx="2361585" cy="1095375"/>
          </a:xfrm>
          <a:prstGeom prst="rect">
            <a:avLst/>
          </a:prstGeom>
        </p:spPr>
      </p:pic>
      <p:pic>
        <p:nvPicPr>
          <p:cNvPr id="7" name="Image 6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8B7D49FB-7EF9-448C-96B8-94821F81E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149" y="74361"/>
            <a:ext cx="2618693" cy="1266825"/>
          </a:xfrm>
          <a:prstGeom prst="rect">
            <a:avLst/>
          </a:prstGeom>
        </p:spPr>
      </p:pic>
      <p:pic>
        <p:nvPicPr>
          <p:cNvPr id="4" name="Image 5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FCD7BE88-8B08-4B9B-A1A2-280A981F8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153" y="1907076"/>
            <a:ext cx="6789733" cy="417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4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F5E7E2-ED71-4BCD-BE73-3360F1FA5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2509084"/>
            <a:ext cx="8686801" cy="1066800"/>
          </a:xfrm>
        </p:spPr>
        <p:txBody>
          <a:bodyPr/>
          <a:lstStyle/>
          <a:p>
            <a:pPr algn="ctr"/>
            <a:r>
              <a:rPr lang="fr-FR"/>
              <a:t>Pour aller plus loin: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39D1603-4478-4251-B447-ADE387D4A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36" y="117345"/>
            <a:ext cx="2361585" cy="1095375"/>
          </a:xfrm>
          <a:prstGeom prst="rect">
            <a:avLst/>
          </a:prstGeom>
        </p:spPr>
      </p:pic>
      <p:pic>
        <p:nvPicPr>
          <p:cNvPr id="7" name="Image 6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76309DD0-12CD-45BB-94A5-BB53E00EF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284" y="74360"/>
            <a:ext cx="2618693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0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ntreprise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150CD3-A6AC-414D-9560-715EC9E31B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B73376-B181-4668-84FF-A62668D48FE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E963E73-FDB1-44AE-BA76-746BBD659F2B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Personnalisé</PresentationFormat>
  <Slides>14</Slides>
  <Notes>1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Entreprise 16x9</vt:lpstr>
      <vt:lpstr>Introduction au Binary Security</vt:lpstr>
      <vt:lpstr>Reverse-engineering</vt:lpstr>
      <vt:lpstr>Outils de base:</vt:lpstr>
      <vt:lpstr>Radare2:</vt:lpstr>
      <vt:lpstr>Plus qu'un nm: [afl]</vt:lpstr>
      <vt:lpstr>Un objdump sous hormones: [pdf]</vt:lpstr>
      <vt:lpstr>Un mode visuel en graphe: [VV]</vt:lpstr>
      <vt:lpstr>Un mode graphique par navigateur: </vt:lpstr>
      <vt:lpstr>Pour aller plus loin:</vt:lpstr>
      <vt:lpstr>IDA – Pro:</vt:lpstr>
      <vt:lpstr>GDB - peda</vt:lpstr>
      <vt:lpstr>Un pas en dehors du C/C++:</vt:lpstr>
      <vt:lpstr>Merci :) Des questions ?</vt:lpstr>
      <vt:lpstr>git clone https://github.com/FulcrandG/ClubCQ.git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 Binary Security</dc:title>
  <cp:revision>16</cp:revision>
  <dcterms:modified xsi:type="dcterms:W3CDTF">2018-04-20T15:32:18Z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