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sldIdLst>
    <p:sldId id="256" r:id="rId5"/>
    <p:sldId id="964" r:id="rId6"/>
    <p:sldId id="966" r:id="rId7"/>
    <p:sldId id="925" r:id="rId8"/>
    <p:sldId id="977" r:id="rId9"/>
    <p:sldId id="965" r:id="rId10"/>
    <p:sldId id="972" r:id="rId11"/>
    <p:sldId id="967" r:id="rId12"/>
    <p:sldId id="971" r:id="rId13"/>
    <p:sldId id="974" r:id="rId14"/>
    <p:sldId id="975" r:id="rId15"/>
    <p:sldId id="976" r:id="rId16"/>
    <p:sldId id="973" r:id="rId17"/>
    <p:sldId id="621" r:id="rId18"/>
  </p:sldIdLst>
  <p:sldSz cx="12192000" cy="6858000"/>
  <p:notesSz cx="6858000" cy="9144000"/>
  <p:custDataLst>
    <p:tags r:id="rId20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15" autoAdjust="0"/>
    <p:restoredTop sz="86799" autoAdjust="0"/>
  </p:normalViewPr>
  <p:slideViewPr>
    <p:cSldViewPr snapToObjects="1" showGuides="1">
      <p:cViewPr varScale="1">
        <p:scale>
          <a:sx n="138" d="100"/>
          <a:sy n="138" d="100"/>
        </p:scale>
        <p:origin x="6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9CB8C-E4ED-4C6F-94B1-E680193BE34A}" type="datetimeFigureOut">
              <a:rPr lang="fr-FR" smtClean="0"/>
              <a:t>07/03/2024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162E7-8402-442B-9B76-032B745A92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86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29318-FA47-94AD-565B-85A583495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EFA758E-A8B8-776A-A522-26536342AE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4D24D32-75E7-6367-A973-2F12E0635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3C983C-C960-8E7B-DCC3-DB1F60CBE9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162E7-8402-442B-9B76-032B745A924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299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29318-FA47-94AD-565B-85A583495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EFA758E-A8B8-776A-A522-26536342AE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4D24D32-75E7-6367-A973-2F12E0635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3C983C-C960-8E7B-DCC3-DB1F60CBE9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162E7-8402-442B-9B76-032B745A924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634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29318-FA47-94AD-565B-85A583495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EFA758E-A8B8-776A-A522-26536342AE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4D24D32-75E7-6367-A973-2F12E0635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3C983C-C960-8E7B-DCC3-DB1F60CBE9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162E7-8402-442B-9B76-032B745A924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671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29318-FA47-94AD-565B-85A583495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EFA758E-A8B8-776A-A522-26536342AE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4D24D32-75E7-6367-A973-2F12E0635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3C983C-C960-8E7B-DCC3-DB1F60CBE9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162E7-8402-442B-9B76-032B745A924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608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162E7-8402-442B-9B76-032B745A924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181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29318-FA47-94AD-565B-85A583495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EFA758E-A8B8-776A-A522-26536342AE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4D24D32-75E7-6367-A973-2F12E0635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3C983C-C960-8E7B-DCC3-DB1F60CBE9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162E7-8402-442B-9B76-032B745A924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602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29318-FA47-94AD-565B-85A583495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EFA758E-A8B8-776A-A522-26536342AE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4D24D32-75E7-6367-A973-2F12E0635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3C983C-C960-8E7B-DCC3-DB1F60CBE9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162E7-8402-442B-9B76-032B745A924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396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29318-FA47-94AD-565B-85A583495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EFA758E-A8B8-776A-A522-26536342AE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4D24D32-75E7-6367-A973-2F12E0635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3C983C-C960-8E7B-DCC3-DB1F60CBE9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162E7-8402-442B-9B76-032B745A924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789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29318-FA47-94AD-565B-85A583495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EFA758E-A8B8-776A-A522-26536342AE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4D24D32-75E7-6367-A973-2F12E0635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3C983C-C960-8E7B-DCC3-DB1F60CBE9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162E7-8402-442B-9B76-032B745A924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257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29318-FA47-94AD-565B-85A583495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EFA758E-A8B8-776A-A522-26536342AE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4D24D32-75E7-6367-A973-2F12E0635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3C983C-C960-8E7B-DCC3-DB1F60CBE9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162E7-8402-442B-9B76-032B745A924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665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29318-FA47-94AD-565B-85A583495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EFA758E-A8B8-776A-A522-26536342AE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4D24D32-75E7-6367-A973-2F12E0635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3C983C-C960-8E7B-DCC3-DB1F60CBE9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162E7-8402-442B-9B76-032B745A924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60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29318-FA47-94AD-565B-85A583495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EFA758E-A8B8-776A-A522-26536342AE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4D24D32-75E7-6367-A973-2F12E0635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3C983C-C960-8E7B-DCC3-DB1F60CBE9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162E7-8402-442B-9B76-032B745A924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278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29318-FA47-94AD-565B-85A583495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EFA758E-A8B8-776A-A522-26536342AE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4D24D32-75E7-6367-A973-2F12E0635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3C983C-C960-8E7B-DCC3-DB1F60CBE9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162E7-8402-442B-9B76-032B745A924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912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/>
          </p:cNvSpPr>
          <p:nvPr userDrawn="1"/>
        </p:nvSpPr>
        <p:spPr>
          <a:xfrm>
            <a:off x="0" y="0"/>
            <a:ext cx="5364000" cy="51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23392" y="440668"/>
            <a:ext cx="4608512" cy="2387600"/>
          </a:xfrm>
        </p:spPr>
        <p:txBody>
          <a:bodyPr anchor="b"/>
          <a:lstStyle>
            <a:lvl1pPr algn="l">
              <a:spcAft>
                <a:spcPts val="0"/>
              </a:spcAft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23392" y="3033378"/>
            <a:ext cx="4608512" cy="1223714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latin typeface="Noto Serif SC Light" panose="02020300000000000000" pitchFamily="18" charset="-128"/>
                <a:ea typeface="Noto Serif SC Light" panose="020203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4491" y="5130000"/>
            <a:ext cx="1728000" cy="1728000"/>
          </a:xfrm>
          <a:prstGeom prst="rect">
            <a:avLst/>
          </a:prstGeom>
        </p:spPr>
      </p:pic>
      <p:grpSp>
        <p:nvGrpSpPr>
          <p:cNvPr id="12" name="Groupe 11"/>
          <p:cNvGrpSpPr/>
          <p:nvPr userDrawn="1"/>
        </p:nvGrpSpPr>
        <p:grpSpPr>
          <a:xfrm>
            <a:off x="10464000" y="0"/>
            <a:ext cx="1728000" cy="3443606"/>
            <a:chOff x="10464000" y="0"/>
            <a:chExt cx="1728000" cy="3443606"/>
          </a:xfrm>
        </p:grpSpPr>
        <p:pic>
          <p:nvPicPr>
            <p:cNvPr id="9" name="Image 8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64000" y="1715606"/>
              <a:ext cx="1728000" cy="1728000"/>
            </a:xfrm>
            <a:prstGeom prst="rect">
              <a:avLst/>
            </a:prstGeom>
          </p:spPr>
        </p:pic>
        <p:sp>
          <p:nvSpPr>
            <p:cNvPr id="11" name="Rectangle 10"/>
            <p:cNvSpPr>
              <a:spLocks noChangeAspect="1"/>
            </p:cNvSpPr>
            <p:nvPr userDrawn="1"/>
          </p:nvSpPr>
          <p:spPr>
            <a:xfrm>
              <a:off x="10464000" y="0"/>
              <a:ext cx="1728000" cy="172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Espace réservé du texte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3889" y="4653384"/>
            <a:ext cx="4608016" cy="4318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4182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16"/>
          <p:cNvSpPr>
            <a:spLocks noGrp="1"/>
          </p:cNvSpPr>
          <p:nvPr>
            <p:ph type="body" sz="quarter" idx="17"/>
          </p:nvPr>
        </p:nvSpPr>
        <p:spPr>
          <a:xfrm>
            <a:off x="6139880" y="309796"/>
            <a:ext cx="5536058" cy="261610"/>
          </a:xfrm>
        </p:spPr>
        <p:txBody>
          <a:bodyPr wrap="square" tIns="0" bIns="0" anchor="ctr">
            <a:spAutoFit/>
          </a:bodyPr>
          <a:lstStyle>
            <a:lvl1pPr algn="r">
              <a:defRPr sz="1700">
                <a:latin typeface="Noto Serif SC Light" panose="02020300000000000000" pitchFamily="18" charset="-128"/>
                <a:ea typeface="Noto Serif SC Light" panose="02020300000000000000" pitchFamily="18" charset="-128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9"/>
          </p:nvPr>
        </p:nvSpPr>
        <p:spPr>
          <a:xfrm>
            <a:off x="515938" y="307497"/>
            <a:ext cx="5580062" cy="26161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Big data basics &amp; </a:t>
            </a:r>
            <a:r>
              <a:rPr lang="fr-FR" dirty="0" err="1"/>
              <a:t>relational</a:t>
            </a:r>
            <a:r>
              <a:rPr lang="fr-FR" dirty="0"/>
              <a:t> </a:t>
            </a:r>
            <a:r>
              <a:rPr lang="fr-FR" dirty="0" err="1"/>
              <a:t>databases</a:t>
            </a:r>
            <a:endParaRPr lang="fr-FR" dirty="0"/>
          </a:p>
        </p:txBody>
      </p:sp>
      <p:sp>
        <p:nvSpPr>
          <p:cNvPr id="5" name="Espace réservé du texte 16"/>
          <p:cNvSpPr>
            <a:spLocks noGrp="1"/>
          </p:cNvSpPr>
          <p:nvPr>
            <p:ph type="body" sz="quarter" idx="20" hasCustomPrompt="1"/>
          </p:nvPr>
        </p:nvSpPr>
        <p:spPr>
          <a:xfrm>
            <a:off x="515938" y="1664804"/>
            <a:ext cx="11164484" cy="553998"/>
          </a:xfrm>
        </p:spPr>
        <p:txBody>
          <a:bodyPr wrap="square" tIns="0" bIns="0" anchor="ctr">
            <a:spAutoFit/>
          </a:bodyPr>
          <a:lstStyle>
            <a:lvl1pPr algn="l">
              <a:defRPr sz="3600">
                <a:latin typeface="+mj-lt"/>
                <a:ea typeface="Noto Serif SC Light" panose="02020300000000000000" pitchFamily="18" charset="-128"/>
              </a:defRPr>
            </a:lvl1pPr>
          </a:lstStyle>
          <a:p>
            <a:pPr lvl="0"/>
            <a:r>
              <a:rPr lang="fr-FR" dirty="0"/>
              <a:t>Titre suite</a:t>
            </a:r>
          </a:p>
        </p:txBody>
      </p:sp>
    </p:spTree>
    <p:extLst>
      <p:ext uri="{BB962C8B-B14F-4D97-AF65-F5344CB8AC3E}">
        <p14:creationId xmlns:p14="http://schemas.microsoft.com/office/powerpoint/2010/main" val="3753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ô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4000" y="5130000"/>
            <a:ext cx="1728000" cy="1728000"/>
          </a:xfrm>
          <a:prstGeom prst="rect">
            <a:avLst/>
          </a:prstGeom>
        </p:spPr>
      </p:pic>
      <p:grpSp>
        <p:nvGrpSpPr>
          <p:cNvPr id="11" name="Groupe 10"/>
          <p:cNvGrpSpPr/>
          <p:nvPr userDrawn="1"/>
        </p:nvGrpSpPr>
        <p:grpSpPr>
          <a:xfrm>
            <a:off x="0" y="0"/>
            <a:ext cx="10476000" cy="5148000"/>
            <a:chOff x="0" y="0"/>
            <a:chExt cx="10476000" cy="5148000"/>
          </a:xfrm>
        </p:grpSpPr>
        <p:sp>
          <p:nvSpPr>
            <p:cNvPr id="4" name="Rectangle 3"/>
            <p:cNvSpPr>
              <a:spLocks/>
            </p:cNvSpPr>
            <p:nvPr userDrawn="1"/>
          </p:nvSpPr>
          <p:spPr>
            <a:xfrm>
              <a:off x="0" y="0"/>
              <a:ext cx="10476000" cy="514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Image 6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48000" y="3420000"/>
              <a:ext cx="1728000" cy="1728000"/>
            </a:xfrm>
            <a:prstGeom prst="rect">
              <a:avLst/>
            </a:prstGeom>
          </p:spPr>
        </p:pic>
      </p:grpSp>
      <p:sp>
        <p:nvSpPr>
          <p:cNvPr id="10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1451484" y="1412775"/>
            <a:ext cx="7308812" cy="3132237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  <a:lvl2pPr algn="ctr">
              <a:spcAft>
                <a:spcPts val="3000"/>
              </a:spcAft>
              <a:defRPr sz="3600">
                <a:solidFill>
                  <a:schemeClr val="bg1"/>
                </a:solidFill>
              </a:defRPr>
            </a:lvl2pPr>
            <a:lvl3pPr marL="0" indent="0" algn="ctr">
              <a:buFontTx/>
              <a:buNone/>
              <a:defRPr sz="1700">
                <a:solidFill>
                  <a:schemeClr val="bg1"/>
                </a:solidFill>
                <a:latin typeface="+mj-lt"/>
              </a:defRPr>
            </a:lvl3pPr>
            <a:lvl4pPr algn="ctr">
              <a:spcBef>
                <a:spcPts val="1200"/>
              </a:spcBef>
              <a:spcAft>
                <a:spcPts val="0"/>
              </a:spcAft>
              <a:defRPr sz="17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40753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19536" y="1858924"/>
            <a:ext cx="5508612" cy="609398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1919288" y="2780928"/>
            <a:ext cx="5508625" cy="3169022"/>
          </a:xfrm>
        </p:spPr>
        <p:txBody>
          <a:bodyPr/>
          <a:lstStyle>
            <a:lvl1pPr marL="354013" indent="-354013">
              <a:defRPr sz="20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0" y="0"/>
            <a:ext cx="1728000" cy="172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pour une image  10"/>
          <p:cNvSpPr>
            <a:spLocks noGrp="1"/>
          </p:cNvSpPr>
          <p:nvPr>
            <p:ph type="pic" sz="quarter" idx="12"/>
          </p:nvPr>
        </p:nvSpPr>
        <p:spPr>
          <a:xfrm>
            <a:off x="7584000" y="0"/>
            <a:ext cx="4608000" cy="68580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708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59796" y="1732599"/>
            <a:ext cx="7416000" cy="1971290"/>
          </a:xfrm>
        </p:spPr>
        <p:txBody>
          <a:bodyPr anchor="b"/>
          <a:lstStyle>
            <a:lvl1pPr>
              <a:spcAft>
                <a:spcPts val="0"/>
              </a:spcAft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259796" y="3921626"/>
            <a:ext cx="7416000" cy="150018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bg1"/>
                </a:solidFill>
                <a:latin typeface="Noto Serif SC Light" panose="02020300000000000000" pitchFamily="18" charset="-128"/>
                <a:ea typeface="Noto Serif SC Light" panose="02020300000000000000" pitchFamily="18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Espace réservé pour une image 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3384000" cy="68580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36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2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16"/>
          <p:cNvSpPr>
            <a:spLocks noGrp="1"/>
          </p:cNvSpPr>
          <p:nvPr>
            <p:ph type="body" sz="quarter" idx="17"/>
          </p:nvPr>
        </p:nvSpPr>
        <p:spPr>
          <a:xfrm>
            <a:off x="6139880" y="309796"/>
            <a:ext cx="5536058" cy="261610"/>
          </a:xfrm>
        </p:spPr>
        <p:txBody>
          <a:bodyPr wrap="square" tIns="0" bIns="0" anchor="ctr">
            <a:spAutoFit/>
          </a:bodyPr>
          <a:lstStyle>
            <a:lvl1pPr algn="r">
              <a:defRPr sz="1700">
                <a:latin typeface="Noto Serif SC Light" panose="02020300000000000000" pitchFamily="18" charset="-128"/>
                <a:ea typeface="Noto Serif SC Light" panose="02020300000000000000" pitchFamily="18" charset="-128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9"/>
          </p:nvPr>
        </p:nvSpPr>
        <p:spPr>
          <a:xfrm>
            <a:off x="515938" y="307497"/>
            <a:ext cx="5580062" cy="26161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Big data basics &amp; </a:t>
            </a:r>
            <a:r>
              <a:rPr lang="fr-FR" dirty="0" err="1"/>
              <a:t>relational</a:t>
            </a:r>
            <a:r>
              <a:rPr lang="fr-FR" dirty="0"/>
              <a:t> </a:t>
            </a:r>
            <a:r>
              <a:rPr lang="fr-FR" dirty="0" err="1"/>
              <a:t>databases</a:t>
            </a:r>
            <a:endParaRPr lang="fr-FR" dirty="0"/>
          </a:p>
        </p:txBody>
      </p:sp>
      <p:sp>
        <p:nvSpPr>
          <p:cNvPr id="5" name="Espace réservé du texte 16"/>
          <p:cNvSpPr>
            <a:spLocks noGrp="1"/>
          </p:cNvSpPr>
          <p:nvPr>
            <p:ph type="body" sz="quarter" idx="20" hasCustomPrompt="1"/>
          </p:nvPr>
        </p:nvSpPr>
        <p:spPr>
          <a:xfrm>
            <a:off x="515938" y="1664804"/>
            <a:ext cx="11164484" cy="553998"/>
          </a:xfrm>
        </p:spPr>
        <p:txBody>
          <a:bodyPr wrap="square" tIns="0" bIns="0" anchor="ctr">
            <a:spAutoFit/>
          </a:bodyPr>
          <a:lstStyle>
            <a:lvl1pPr algn="l">
              <a:defRPr sz="3600">
                <a:latin typeface="+mj-lt"/>
                <a:ea typeface="Noto Serif SC Light" panose="02020300000000000000" pitchFamily="18" charset="-128"/>
              </a:defRPr>
            </a:lvl1pPr>
          </a:lstStyle>
          <a:p>
            <a:pPr lvl="0"/>
            <a:r>
              <a:rPr lang="fr-FR" dirty="0"/>
              <a:t>Titre suite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1"/>
          </p:nvPr>
        </p:nvSpPr>
        <p:spPr>
          <a:xfrm>
            <a:off x="515939" y="2349500"/>
            <a:ext cx="5220022" cy="38880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22"/>
          </p:nvPr>
        </p:nvSpPr>
        <p:spPr>
          <a:xfrm>
            <a:off x="6455916" y="2359660"/>
            <a:ext cx="5220022" cy="38880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569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el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32004" y="908720"/>
            <a:ext cx="5544058" cy="553998"/>
          </a:xfrm>
        </p:spPr>
        <p:txBody>
          <a:bodyPr>
            <a:spAutoFit/>
          </a:bodyPr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6139880" y="2528901"/>
            <a:ext cx="2700000" cy="2556284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6060304" y="5192521"/>
            <a:ext cx="2808000" cy="792000"/>
          </a:xfrm>
          <a:noFill/>
          <a:ln w="28575">
            <a:solidFill>
              <a:schemeClr val="accent1"/>
            </a:solidFill>
          </a:ln>
        </p:spPr>
        <p:txBody>
          <a:bodyPr lIns="108000" tIns="108000" rIns="108000" bIns="108000"/>
          <a:lstStyle>
            <a:lvl1pPr>
              <a:spcAft>
                <a:spcPts val="0"/>
              </a:spcAft>
              <a:defRPr sz="1300">
                <a:solidFill>
                  <a:schemeClr val="tx2"/>
                </a:solidFill>
              </a:defRPr>
            </a:lvl1pPr>
            <a:lvl2pPr marL="144000" indent="-144000">
              <a:buFont typeface="Symbol" panose="05050102010706020507" pitchFamily="18" charset="2"/>
              <a:buChar char="·"/>
              <a:defRPr>
                <a:solidFill>
                  <a:schemeClr val="tx2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7"/>
          </p:nvPr>
        </p:nvSpPr>
        <p:spPr>
          <a:xfrm>
            <a:off x="6139880" y="309796"/>
            <a:ext cx="5536058" cy="261610"/>
          </a:xfrm>
        </p:spPr>
        <p:txBody>
          <a:bodyPr wrap="square" tIns="0" bIns="0" anchor="ctr">
            <a:spAutoFit/>
          </a:bodyPr>
          <a:lstStyle>
            <a:lvl1pPr algn="r">
              <a:defRPr sz="1700">
                <a:latin typeface="Noto Serif SC Light" panose="02020300000000000000" pitchFamily="18" charset="-128"/>
                <a:ea typeface="Noto Serif SC Light" panose="02020300000000000000" pitchFamily="18" charset="-128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Espace réservé du texte 7"/>
          <p:cNvSpPr>
            <a:spLocks noGrp="1"/>
          </p:cNvSpPr>
          <p:nvPr>
            <p:ph type="body" sz="quarter" idx="18"/>
          </p:nvPr>
        </p:nvSpPr>
        <p:spPr>
          <a:xfrm>
            <a:off x="8992280" y="2535582"/>
            <a:ext cx="2700000" cy="2556284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8" name="Espace réservé pour une image  10"/>
          <p:cNvSpPr>
            <a:spLocks noGrp="1"/>
          </p:cNvSpPr>
          <p:nvPr>
            <p:ph type="pic" sz="quarter" idx="12"/>
          </p:nvPr>
        </p:nvSpPr>
        <p:spPr>
          <a:xfrm>
            <a:off x="538798" y="1003588"/>
            <a:ext cx="5220000" cy="54000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Big data basics &amp; </a:t>
            </a:r>
            <a:r>
              <a:rPr lang="fr-FR" dirty="0" err="1"/>
              <a:t>relational</a:t>
            </a:r>
            <a:r>
              <a:rPr lang="fr-FR" dirty="0"/>
              <a:t> </a:t>
            </a:r>
            <a:r>
              <a:rPr lang="fr-FR" dirty="0" err="1"/>
              <a:t>databases</a:t>
            </a:r>
            <a:endParaRPr lang="fr-FR" dirty="0"/>
          </a:p>
        </p:txBody>
      </p:sp>
      <p:sp>
        <p:nvSpPr>
          <p:cNvPr id="10" name="Espace réservé du texte 16"/>
          <p:cNvSpPr>
            <a:spLocks noGrp="1"/>
          </p:cNvSpPr>
          <p:nvPr>
            <p:ph type="body" sz="quarter" idx="20" hasCustomPrompt="1"/>
          </p:nvPr>
        </p:nvSpPr>
        <p:spPr>
          <a:xfrm>
            <a:off x="6144364" y="1483990"/>
            <a:ext cx="5536058" cy="553998"/>
          </a:xfrm>
        </p:spPr>
        <p:txBody>
          <a:bodyPr wrap="square" tIns="0" bIns="0" anchor="ctr">
            <a:spAutoFit/>
          </a:bodyPr>
          <a:lstStyle>
            <a:lvl1pPr algn="l">
              <a:defRPr sz="3600">
                <a:latin typeface="+mj-lt"/>
                <a:ea typeface="Noto Serif SC Light" panose="02020300000000000000" pitchFamily="18" charset="-128"/>
              </a:defRPr>
            </a:lvl1pPr>
          </a:lstStyle>
          <a:p>
            <a:pPr lvl="0"/>
            <a:r>
              <a:rPr lang="fr-FR" dirty="0"/>
              <a:t>Titre suite</a:t>
            </a:r>
          </a:p>
        </p:txBody>
      </p:sp>
    </p:spTree>
    <p:extLst>
      <p:ext uri="{BB962C8B-B14F-4D97-AF65-F5344CB8AC3E}">
        <p14:creationId xmlns:p14="http://schemas.microsoft.com/office/powerpoint/2010/main" val="192252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3 encadr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515938" y="2710271"/>
            <a:ext cx="2700000" cy="32400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3368338" y="2710271"/>
            <a:ext cx="2664000" cy="3240000"/>
          </a:xfrm>
          <a:solidFill>
            <a:schemeClr val="accent1"/>
          </a:solidFill>
        </p:spPr>
        <p:txBody>
          <a:bodyPr lIns="108000" tIns="108000" rIns="108000" bIns="108000"/>
          <a:lstStyle>
            <a:lvl1pPr>
              <a:defRPr>
                <a:solidFill>
                  <a:schemeClr val="bg1"/>
                </a:solidFill>
              </a:defRPr>
            </a:lvl1pPr>
            <a:lvl2pPr marL="144000" indent="-144000">
              <a:buFont typeface="Symbol" panose="05050102010706020507" pitchFamily="18" charset="2"/>
              <a:buChar char="·"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1" name="Espace réservé pour une image  10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4943972" y="4725975"/>
            <a:ext cx="900000" cy="900000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dirty="0"/>
              <a:t>Photo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6184738" y="2710271"/>
            <a:ext cx="2664000" cy="3240000"/>
          </a:xfrm>
          <a:solidFill>
            <a:schemeClr val="accent1"/>
          </a:solidFill>
        </p:spPr>
        <p:txBody>
          <a:bodyPr lIns="108000" tIns="108000" rIns="108000" bIns="108000"/>
          <a:lstStyle>
            <a:lvl1pPr>
              <a:defRPr>
                <a:solidFill>
                  <a:schemeClr val="bg1"/>
                </a:solidFill>
              </a:defRPr>
            </a:lvl1pPr>
            <a:lvl2pPr marL="144000" indent="-144000">
              <a:buFont typeface="Symbol" panose="05050102010706020507" pitchFamily="18" charset="2"/>
              <a:buChar char="·"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3" name="Espace réservé pour une image  10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760372" y="4725975"/>
            <a:ext cx="900000" cy="900000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dirty="0"/>
              <a:t>Photo</a:t>
            </a:r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5"/>
          </p:nvPr>
        </p:nvSpPr>
        <p:spPr>
          <a:xfrm>
            <a:off x="9001138" y="2710271"/>
            <a:ext cx="2664000" cy="3240000"/>
          </a:xfrm>
          <a:solidFill>
            <a:schemeClr val="accent1"/>
          </a:solidFill>
        </p:spPr>
        <p:txBody>
          <a:bodyPr lIns="108000" tIns="108000" rIns="108000" bIns="108000"/>
          <a:lstStyle>
            <a:lvl1pPr>
              <a:defRPr>
                <a:solidFill>
                  <a:schemeClr val="bg1"/>
                </a:solidFill>
              </a:defRPr>
            </a:lvl1pPr>
            <a:lvl2pPr marL="144000" indent="-144000">
              <a:buFont typeface="Symbol" panose="05050102010706020507" pitchFamily="18" charset="2"/>
              <a:buChar char="·"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pour une image  10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0576772" y="4725975"/>
            <a:ext cx="900000" cy="900000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dirty="0"/>
              <a:t>Photo</a:t>
            </a:r>
          </a:p>
        </p:txBody>
      </p:sp>
      <p:sp>
        <p:nvSpPr>
          <p:cNvPr id="16" name="Espace réservé du texte 16"/>
          <p:cNvSpPr>
            <a:spLocks noGrp="1"/>
          </p:cNvSpPr>
          <p:nvPr>
            <p:ph type="body" sz="quarter" idx="17"/>
          </p:nvPr>
        </p:nvSpPr>
        <p:spPr>
          <a:xfrm>
            <a:off x="6139880" y="309796"/>
            <a:ext cx="5536058" cy="261610"/>
          </a:xfrm>
        </p:spPr>
        <p:txBody>
          <a:bodyPr wrap="square" tIns="0" bIns="0" anchor="ctr">
            <a:spAutoFit/>
          </a:bodyPr>
          <a:lstStyle>
            <a:lvl1pPr algn="r">
              <a:defRPr sz="1700">
                <a:latin typeface="Noto Serif SC Light" panose="02020300000000000000" pitchFamily="18" charset="-128"/>
                <a:ea typeface="Noto Serif SC Light" panose="02020300000000000000" pitchFamily="18" charset="-128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8" name="Espace réservé du pied de page 3"/>
          <p:cNvSpPr>
            <a:spLocks noGrp="1"/>
          </p:cNvSpPr>
          <p:nvPr>
            <p:ph type="ftr" sz="quarter" idx="19"/>
          </p:nvPr>
        </p:nvSpPr>
        <p:spPr>
          <a:xfrm>
            <a:off x="515938" y="307497"/>
            <a:ext cx="5580062" cy="26161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Big data basics &amp; </a:t>
            </a:r>
            <a:r>
              <a:rPr lang="fr-FR" dirty="0" err="1"/>
              <a:t>relational</a:t>
            </a:r>
            <a:r>
              <a:rPr lang="fr-FR" dirty="0"/>
              <a:t> </a:t>
            </a:r>
            <a:r>
              <a:rPr lang="fr-FR" dirty="0" err="1"/>
              <a:t>databases</a:t>
            </a:r>
            <a:endParaRPr lang="fr-FR" dirty="0"/>
          </a:p>
        </p:txBody>
      </p:sp>
      <p:sp>
        <p:nvSpPr>
          <p:cNvPr id="19" name="Espace réservé du texte 16"/>
          <p:cNvSpPr>
            <a:spLocks noGrp="1"/>
          </p:cNvSpPr>
          <p:nvPr>
            <p:ph type="body" sz="quarter" idx="20" hasCustomPrompt="1"/>
          </p:nvPr>
        </p:nvSpPr>
        <p:spPr>
          <a:xfrm>
            <a:off x="515938" y="1664804"/>
            <a:ext cx="11164484" cy="553998"/>
          </a:xfrm>
        </p:spPr>
        <p:txBody>
          <a:bodyPr wrap="square" tIns="0" bIns="0" anchor="ctr">
            <a:spAutoFit/>
          </a:bodyPr>
          <a:lstStyle>
            <a:lvl1pPr algn="l">
              <a:defRPr sz="3600">
                <a:latin typeface="+mj-lt"/>
                <a:ea typeface="Noto Serif SC Light" panose="02020300000000000000" pitchFamily="18" charset="-128"/>
              </a:defRPr>
            </a:lvl1pPr>
          </a:lstStyle>
          <a:p>
            <a:pPr lvl="0"/>
            <a:r>
              <a:rPr lang="fr-FR" dirty="0"/>
              <a:t>Titre suite</a:t>
            </a:r>
          </a:p>
        </p:txBody>
      </p:sp>
    </p:spTree>
    <p:extLst>
      <p:ext uri="{BB962C8B-B14F-4D97-AF65-F5344CB8AC3E}">
        <p14:creationId xmlns:p14="http://schemas.microsoft.com/office/powerpoint/2010/main" val="424469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515938" y="2601529"/>
            <a:ext cx="4680000" cy="230832"/>
          </a:xfrm>
        </p:spPr>
        <p:txBody>
          <a:bodyPr>
            <a:spAutoFit/>
          </a:bodyPr>
          <a:lstStyle/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Espace réservé du texte 7"/>
          <p:cNvSpPr>
            <a:spLocks noGrp="1"/>
          </p:cNvSpPr>
          <p:nvPr>
            <p:ph type="body" sz="quarter" idx="18"/>
          </p:nvPr>
        </p:nvSpPr>
        <p:spPr>
          <a:xfrm>
            <a:off x="6557622" y="2601529"/>
            <a:ext cx="4680000" cy="230832"/>
          </a:xfrm>
        </p:spPr>
        <p:txBody>
          <a:bodyPr>
            <a:spAutoFit/>
          </a:bodyPr>
          <a:lstStyle/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graphique 4"/>
          <p:cNvSpPr>
            <a:spLocks noGrp="1"/>
          </p:cNvSpPr>
          <p:nvPr>
            <p:ph type="chart" sz="quarter" idx="19"/>
          </p:nvPr>
        </p:nvSpPr>
        <p:spPr>
          <a:xfrm>
            <a:off x="515938" y="2977158"/>
            <a:ext cx="5111750" cy="3332162"/>
          </a:xfrm>
        </p:spPr>
        <p:txBody>
          <a:bodyPr anchor="ctr"/>
          <a:lstStyle>
            <a:lvl1pPr algn="ct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8" name="Espace réservé du graphique 4"/>
          <p:cNvSpPr>
            <a:spLocks noGrp="1"/>
          </p:cNvSpPr>
          <p:nvPr>
            <p:ph type="chart" sz="quarter" idx="20"/>
          </p:nvPr>
        </p:nvSpPr>
        <p:spPr>
          <a:xfrm>
            <a:off x="6564870" y="2977158"/>
            <a:ext cx="5111750" cy="3332162"/>
          </a:xfrm>
        </p:spPr>
        <p:txBody>
          <a:bodyPr anchor="ctr"/>
          <a:lstStyle>
            <a:lvl1pPr algn="ct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9" name="Espace réservé du texte 16"/>
          <p:cNvSpPr>
            <a:spLocks noGrp="1"/>
          </p:cNvSpPr>
          <p:nvPr>
            <p:ph type="body" sz="quarter" idx="17"/>
          </p:nvPr>
        </p:nvSpPr>
        <p:spPr>
          <a:xfrm>
            <a:off x="6139880" y="309796"/>
            <a:ext cx="5536058" cy="261610"/>
          </a:xfrm>
        </p:spPr>
        <p:txBody>
          <a:bodyPr wrap="square" tIns="0" bIns="0" anchor="ctr">
            <a:spAutoFit/>
          </a:bodyPr>
          <a:lstStyle>
            <a:lvl1pPr algn="r">
              <a:defRPr sz="1700">
                <a:latin typeface="Noto Serif SC Light" panose="02020300000000000000" pitchFamily="18" charset="-128"/>
                <a:ea typeface="Noto Serif SC Light" panose="02020300000000000000" pitchFamily="18" charset="-128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21"/>
          </p:nvPr>
        </p:nvSpPr>
        <p:spPr>
          <a:xfrm>
            <a:off x="515938" y="307497"/>
            <a:ext cx="5580062" cy="26161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Big data basics &amp; </a:t>
            </a:r>
            <a:r>
              <a:rPr lang="fr-FR" dirty="0" err="1"/>
              <a:t>relational</a:t>
            </a:r>
            <a:r>
              <a:rPr lang="fr-FR" dirty="0"/>
              <a:t> </a:t>
            </a:r>
            <a:r>
              <a:rPr lang="fr-FR" dirty="0" err="1"/>
              <a:t>databases</a:t>
            </a:r>
            <a:endParaRPr lang="fr-FR" dirty="0"/>
          </a:p>
        </p:txBody>
      </p:sp>
      <p:sp>
        <p:nvSpPr>
          <p:cNvPr id="11" name="Espace réservé du texte 16"/>
          <p:cNvSpPr>
            <a:spLocks noGrp="1"/>
          </p:cNvSpPr>
          <p:nvPr>
            <p:ph type="body" sz="quarter" idx="22" hasCustomPrompt="1"/>
          </p:nvPr>
        </p:nvSpPr>
        <p:spPr>
          <a:xfrm>
            <a:off x="515938" y="1664804"/>
            <a:ext cx="11164484" cy="553998"/>
          </a:xfrm>
        </p:spPr>
        <p:txBody>
          <a:bodyPr wrap="square" tIns="0" bIns="0" anchor="ctr">
            <a:spAutoFit/>
          </a:bodyPr>
          <a:lstStyle>
            <a:lvl1pPr algn="l">
              <a:defRPr sz="3600">
                <a:latin typeface="+mj-lt"/>
                <a:ea typeface="Noto Serif SC Light" panose="02020300000000000000" pitchFamily="18" charset="-128"/>
              </a:defRPr>
            </a:lvl1pPr>
          </a:lstStyle>
          <a:p>
            <a:pPr lvl="0"/>
            <a:r>
              <a:rPr lang="fr-FR" dirty="0"/>
              <a:t>Titre suite</a:t>
            </a:r>
          </a:p>
        </p:txBody>
      </p:sp>
    </p:spTree>
    <p:extLst>
      <p:ext uri="{BB962C8B-B14F-4D97-AF65-F5344CB8AC3E}">
        <p14:creationId xmlns:p14="http://schemas.microsoft.com/office/powerpoint/2010/main" val="306585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8976063" y="2618246"/>
            <a:ext cx="2700000" cy="327501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tableau 5"/>
          <p:cNvSpPr>
            <a:spLocks noGrp="1"/>
          </p:cNvSpPr>
          <p:nvPr>
            <p:ph type="tbl" sz="quarter" idx="18"/>
          </p:nvPr>
        </p:nvSpPr>
        <p:spPr>
          <a:xfrm>
            <a:off x="515938" y="2384884"/>
            <a:ext cx="8064500" cy="4229100"/>
          </a:xfrm>
        </p:spPr>
        <p:txBody>
          <a:bodyPr anchor="ctr"/>
          <a:lstStyle>
            <a:lvl1pPr algn="ct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Cliquez sur l'icône pour ajouter un tableau</a:t>
            </a:r>
          </a:p>
        </p:txBody>
      </p:sp>
      <p:sp>
        <p:nvSpPr>
          <p:cNvPr id="7" name="Espace réservé du texte 16"/>
          <p:cNvSpPr>
            <a:spLocks noGrp="1"/>
          </p:cNvSpPr>
          <p:nvPr>
            <p:ph type="body" sz="quarter" idx="17"/>
          </p:nvPr>
        </p:nvSpPr>
        <p:spPr>
          <a:xfrm>
            <a:off x="6139880" y="309796"/>
            <a:ext cx="5536058" cy="261610"/>
          </a:xfrm>
        </p:spPr>
        <p:txBody>
          <a:bodyPr wrap="square" tIns="0" bIns="0" anchor="ctr">
            <a:spAutoFit/>
          </a:bodyPr>
          <a:lstStyle>
            <a:lvl1pPr algn="r">
              <a:defRPr sz="1700">
                <a:latin typeface="Noto Serif SC Light" panose="02020300000000000000" pitchFamily="18" charset="-128"/>
                <a:ea typeface="Noto Serif SC Light" panose="02020300000000000000" pitchFamily="18" charset="-128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9"/>
          </p:nvPr>
        </p:nvSpPr>
        <p:spPr>
          <a:xfrm>
            <a:off x="515938" y="307497"/>
            <a:ext cx="5580062" cy="26161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Big data basics &amp; </a:t>
            </a:r>
            <a:r>
              <a:rPr lang="fr-FR" dirty="0" err="1"/>
              <a:t>relational</a:t>
            </a:r>
            <a:r>
              <a:rPr lang="fr-FR" dirty="0"/>
              <a:t> </a:t>
            </a:r>
            <a:r>
              <a:rPr lang="fr-FR" dirty="0" err="1"/>
              <a:t>databases</a:t>
            </a:r>
            <a:endParaRPr lang="fr-FR" dirty="0"/>
          </a:p>
        </p:txBody>
      </p:sp>
      <p:sp>
        <p:nvSpPr>
          <p:cNvPr id="10" name="Espace réservé du texte 16"/>
          <p:cNvSpPr>
            <a:spLocks noGrp="1"/>
          </p:cNvSpPr>
          <p:nvPr>
            <p:ph type="body" sz="quarter" idx="20" hasCustomPrompt="1"/>
          </p:nvPr>
        </p:nvSpPr>
        <p:spPr>
          <a:xfrm>
            <a:off x="515938" y="1664804"/>
            <a:ext cx="11164484" cy="553998"/>
          </a:xfrm>
        </p:spPr>
        <p:txBody>
          <a:bodyPr wrap="square" tIns="0" bIns="0" anchor="ctr">
            <a:spAutoFit/>
          </a:bodyPr>
          <a:lstStyle>
            <a:lvl1pPr algn="l">
              <a:defRPr sz="3600">
                <a:latin typeface="+mj-lt"/>
                <a:ea typeface="Noto Serif SC Light" panose="02020300000000000000" pitchFamily="18" charset="-128"/>
              </a:defRPr>
            </a:lvl1pPr>
          </a:lstStyle>
          <a:p>
            <a:pPr lvl="0"/>
            <a:r>
              <a:rPr lang="fr-FR" dirty="0"/>
              <a:t>Titre suite</a:t>
            </a:r>
          </a:p>
        </p:txBody>
      </p:sp>
    </p:spTree>
    <p:extLst>
      <p:ext uri="{BB962C8B-B14F-4D97-AF65-F5344CB8AC3E}">
        <p14:creationId xmlns:p14="http://schemas.microsoft.com/office/powerpoint/2010/main" val="323844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ffres-cl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515938" y="2348880"/>
            <a:ext cx="6732190" cy="615106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/>
            </a:lvl1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>
            <a:off x="3368338" y="3176972"/>
            <a:ext cx="2664000" cy="3312000"/>
          </a:xfrm>
          <a:solidFill>
            <a:schemeClr val="bg2"/>
          </a:solidFill>
        </p:spPr>
        <p:txBody>
          <a:bodyPr lIns="108000" tIns="288000" rIns="108000" bIns="108000"/>
          <a:lstStyle>
            <a:lvl1pPr algn="ctr">
              <a:spcAft>
                <a:spcPts val="4200"/>
              </a:spcAft>
              <a:defRPr sz="3000">
                <a:solidFill>
                  <a:schemeClr val="bg1"/>
                </a:solidFill>
              </a:defRPr>
            </a:lvl1pPr>
            <a:lvl2pPr marL="0" indent="0" algn="ctr">
              <a:buFontTx/>
              <a:buNone/>
              <a:defRPr>
                <a:solidFill>
                  <a:schemeClr val="tx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00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6184738" y="3176972"/>
            <a:ext cx="2664000" cy="3312000"/>
          </a:xfrm>
          <a:solidFill>
            <a:schemeClr val="bg2"/>
          </a:solidFill>
        </p:spPr>
        <p:txBody>
          <a:bodyPr lIns="108000" tIns="288000" rIns="108000" bIns="108000"/>
          <a:lstStyle>
            <a:lvl1pPr algn="ctr">
              <a:spcAft>
                <a:spcPts val="4200"/>
              </a:spcAft>
              <a:defRPr sz="3000">
                <a:solidFill>
                  <a:schemeClr val="bg1"/>
                </a:solidFill>
              </a:defRPr>
            </a:lvl1pPr>
            <a:lvl2pPr marL="0" indent="0" algn="ctr">
              <a:buFontTx/>
              <a:buNone/>
              <a:defRPr>
                <a:solidFill>
                  <a:schemeClr val="tx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00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5" hasCustomPrompt="1"/>
          </p:nvPr>
        </p:nvSpPr>
        <p:spPr>
          <a:xfrm>
            <a:off x="9001138" y="3176972"/>
            <a:ext cx="2664000" cy="3312000"/>
          </a:xfrm>
          <a:solidFill>
            <a:schemeClr val="accent1"/>
          </a:solidFill>
        </p:spPr>
        <p:txBody>
          <a:bodyPr lIns="108000" tIns="288000" rIns="108000" bIns="108000"/>
          <a:lstStyle>
            <a:lvl1pPr algn="ctr">
              <a:spcAft>
                <a:spcPts val="4200"/>
              </a:spcAft>
              <a:defRPr sz="3000">
                <a:solidFill>
                  <a:schemeClr val="bg1"/>
                </a:solidFill>
              </a:defRPr>
            </a:lvl1pPr>
            <a:lvl2pPr marL="0" indent="0" algn="ctr">
              <a:buFontTx/>
              <a:buNone/>
              <a:defRPr sz="1700">
                <a:solidFill>
                  <a:schemeClr val="bg1"/>
                </a:solidFill>
                <a:latin typeface="+mj-lt"/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00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16" name="Espace réservé du texte 7"/>
          <p:cNvSpPr>
            <a:spLocks noGrp="1"/>
          </p:cNvSpPr>
          <p:nvPr>
            <p:ph type="body" sz="quarter" idx="18" hasCustomPrompt="1"/>
          </p:nvPr>
        </p:nvSpPr>
        <p:spPr>
          <a:xfrm>
            <a:off x="551938" y="3176972"/>
            <a:ext cx="2664000" cy="3312000"/>
          </a:xfrm>
          <a:solidFill>
            <a:schemeClr val="bg2"/>
          </a:solidFill>
        </p:spPr>
        <p:txBody>
          <a:bodyPr lIns="108000" tIns="288000" rIns="108000" bIns="108000"/>
          <a:lstStyle>
            <a:lvl1pPr algn="ctr">
              <a:spcAft>
                <a:spcPts val="4200"/>
              </a:spcAft>
              <a:defRPr sz="3000">
                <a:solidFill>
                  <a:schemeClr val="bg1"/>
                </a:solidFill>
              </a:defRPr>
            </a:lvl1pPr>
            <a:lvl2pPr marL="0" indent="0" algn="ctr">
              <a:buFontTx/>
              <a:buNone/>
              <a:defRPr>
                <a:solidFill>
                  <a:schemeClr val="tx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00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10" name="Espace réservé du texte 16"/>
          <p:cNvSpPr>
            <a:spLocks noGrp="1"/>
          </p:cNvSpPr>
          <p:nvPr>
            <p:ph type="body" sz="quarter" idx="17"/>
          </p:nvPr>
        </p:nvSpPr>
        <p:spPr>
          <a:xfrm>
            <a:off x="6139880" y="309796"/>
            <a:ext cx="5536058" cy="261610"/>
          </a:xfrm>
        </p:spPr>
        <p:txBody>
          <a:bodyPr wrap="square" tIns="0" bIns="0" anchor="ctr">
            <a:spAutoFit/>
          </a:bodyPr>
          <a:lstStyle>
            <a:lvl1pPr algn="r">
              <a:defRPr sz="1700">
                <a:latin typeface="Noto Serif SC Light" panose="02020300000000000000" pitchFamily="18" charset="-128"/>
                <a:ea typeface="Noto Serif SC Light" panose="02020300000000000000" pitchFamily="18" charset="-128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19"/>
          </p:nvPr>
        </p:nvSpPr>
        <p:spPr>
          <a:xfrm>
            <a:off x="515938" y="307497"/>
            <a:ext cx="5580062" cy="26161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Big data basics &amp; </a:t>
            </a:r>
            <a:r>
              <a:rPr lang="fr-FR" dirty="0" err="1"/>
              <a:t>relational</a:t>
            </a:r>
            <a:r>
              <a:rPr lang="fr-FR" dirty="0"/>
              <a:t> </a:t>
            </a:r>
            <a:r>
              <a:rPr lang="fr-FR" dirty="0" err="1"/>
              <a:t>databases</a:t>
            </a:r>
            <a:endParaRPr lang="fr-FR" dirty="0"/>
          </a:p>
        </p:txBody>
      </p:sp>
      <p:sp>
        <p:nvSpPr>
          <p:cNvPr id="13" name="Espace réservé du texte 16"/>
          <p:cNvSpPr>
            <a:spLocks noGrp="1"/>
          </p:cNvSpPr>
          <p:nvPr>
            <p:ph type="body" sz="quarter" idx="20" hasCustomPrompt="1"/>
          </p:nvPr>
        </p:nvSpPr>
        <p:spPr>
          <a:xfrm>
            <a:off x="515938" y="1664804"/>
            <a:ext cx="11164484" cy="553998"/>
          </a:xfrm>
        </p:spPr>
        <p:txBody>
          <a:bodyPr wrap="square" tIns="0" bIns="0" anchor="ctr">
            <a:spAutoFit/>
          </a:bodyPr>
          <a:lstStyle>
            <a:lvl1pPr algn="l">
              <a:defRPr sz="3600">
                <a:latin typeface="+mj-lt"/>
                <a:ea typeface="Noto Serif SC Light" panose="02020300000000000000" pitchFamily="18" charset="-128"/>
              </a:defRPr>
            </a:lvl1pPr>
          </a:lstStyle>
          <a:p>
            <a:pPr lvl="0"/>
            <a:r>
              <a:rPr lang="fr-FR" dirty="0"/>
              <a:t>Titre suite</a:t>
            </a:r>
          </a:p>
        </p:txBody>
      </p:sp>
    </p:spTree>
    <p:extLst>
      <p:ext uri="{BB962C8B-B14F-4D97-AF65-F5344CB8AC3E}">
        <p14:creationId xmlns:p14="http://schemas.microsoft.com/office/powerpoint/2010/main" val="115615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 hidden="1">
            <a:extLst>
              <a:ext uri="{FF2B5EF4-FFF2-40B4-BE49-F238E27FC236}">
                <a16:creationId xmlns:a16="http://schemas.microsoft.com/office/drawing/2014/main" id="{EF6C0EDB-AC2B-134B-921F-E0791BBEC81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79253784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14" imgW="7772400" imgH="10058400" progId="TCLayout.ActiveDocument.1">
                  <p:embed/>
                </p:oleObj>
              </mc:Choice>
              <mc:Fallback>
                <p:oleObj name="Diapositive think-cell" r:id="rId1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15937" y="1091410"/>
            <a:ext cx="11160125" cy="553998"/>
          </a:xfrm>
          <a:prstGeom prst="rect">
            <a:avLst/>
          </a:prstGeom>
        </p:spPr>
        <p:txBody>
          <a:bodyPr vert="horz" lIns="36000" tIns="0" rIns="36000" bIns="0" rtlCol="0" anchor="t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15938" y="2349500"/>
            <a:ext cx="5580062" cy="3600450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5938" y="307497"/>
            <a:ext cx="5580062" cy="261610"/>
          </a:xfrm>
          <a:prstGeom prst="rect">
            <a:avLst/>
          </a:prstGeom>
        </p:spPr>
        <p:txBody>
          <a:bodyPr vert="horz" lIns="36000" tIns="0" rIns="36000" bIns="0" rtlCol="0" anchor="ctr">
            <a:spAutoFit/>
          </a:bodyPr>
          <a:lstStyle>
            <a:lvl1pPr algn="l">
              <a:defRPr sz="17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fr-FR" dirty="0"/>
              <a:t>Big data basics &amp; </a:t>
            </a:r>
            <a:r>
              <a:rPr lang="fr-FR" dirty="0" err="1"/>
              <a:t>relational</a:t>
            </a:r>
            <a:r>
              <a:rPr lang="fr-FR" dirty="0"/>
              <a:t> </a:t>
            </a:r>
            <a:r>
              <a:rPr lang="fr-FR" dirty="0" err="1"/>
              <a:t>databases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46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9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3" r:id="rId10"/>
    <p:sldLayoutId id="2147483658" r:id="rId11"/>
  </p:sldLayoutIdLst>
  <p:hf sldNum="0" hdr="0" dt="0"/>
  <p:txStyles>
    <p:titleStyle>
      <a:lvl1pPr marL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36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Tx/>
        <a:buNone/>
        <a:defRPr sz="1500" b="0" kern="1200">
          <a:solidFill>
            <a:schemeClr val="tx2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00" indent="-1440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Font typeface="Symbol" panose="05050102010706020507" pitchFamily="18" charset="2"/>
        <a:buChar char="·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600"/>
        </a:spcBef>
        <a:buFontTx/>
        <a:buNone/>
        <a:defRPr sz="13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2" orient="horz" pos="187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orient="horz" pos="686" userDrawn="1">
          <p15:clr>
            <a:srgbClr val="F26B43"/>
          </p15:clr>
        </p15:guide>
        <p15:guide id="5" orient="horz" pos="1480" userDrawn="1">
          <p15:clr>
            <a:srgbClr val="F26B43"/>
          </p15:clr>
        </p15:guide>
        <p15:guide id="6" orient="horz" pos="37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AP_theorem#cite_note-2" TargetMode="External"/><Relationship Id="rId3" Type="http://schemas.openxmlformats.org/officeDocument/2006/relationships/hyperlink" Target="https://en.wikipedia.org/wiki/Theoretical_computer_science" TargetMode="External"/><Relationship Id="rId7" Type="http://schemas.openxmlformats.org/officeDocument/2006/relationships/hyperlink" Target="https://en.wikipedia.org/wiki/CAP_theorem#cite_note-Gilbert_Lynch-1" TargetMode="External"/><Relationship Id="rId12" Type="http://schemas.openxmlformats.org/officeDocument/2006/relationships/hyperlink" Target="https://en.wikipedia.org/wiki/Network_partition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en.wikipedia.org/wiki/Trilemma" TargetMode="External"/><Relationship Id="rId11" Type="http://schemas.openxmlformats.org/officeDocument/2006/relationships/hyperlink" Target="https://en.wikipedia.org/wiki/Availability" TargetMode="External"/><Relationship Id="rId5" Type="http://schemas.openxmlformats.org/officeDocument/2006/relationships/hyperlink" Target="https://en.wikipedia.org/wiki/Distributed_data_store" TargetMode="External"/><Relationship Id="rId10" Type="http://schemas.openxmlformats.org/officeDocument/2006/relationships/hyperlink" Target="https://en.wikipedia.org/wiki/Consistency_model" TargetMode="External"/><Relationship Id="rId4" Type="http://schemas.openxmlformats.org/officeDocument/2006/relationships/hyperlink" Target="https://en.wikipedia.org/wiki/Eric_Brewer_(scientist)" TargetMode="External"/><Relationship Id="rId9" Type="http://schemas.openxmlformats.org/officeDocument/2006/relationships/hyperlink" Target="https://en.wikipedia.org/wiki/CAP_theorem#cite_note-3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AP_theorem#cite_note-2" TargetMode="External"/><Relationship Id="rId3" Type="http://schemas.openxmlformats.org/officeDocument/2006/relationships/hyperlink" Target="https://en.wikipedia.org/wiki/Theoretical_computer_science" TargetMode="External"/><Relationship Id="rId7" Type="http://schemas.openxmlformats.org/officeDocument/2006/relationships/hyperlink" Target="https://en.wikipedia.org/wiki/CAP_theorem#cite_note-Gilbert_Lynch-1" TargetMode="External"/><Relationship Id="rId12" Type="http://schemas.openxmlformats.org/officeDocument/2006/relationships/hyperlink" Target="https://en.wikipedia.org/wiki/Network_partition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en.wikipedia.org/wiki/Trilemma" TargetMode="External"/><Relationship Id="rId11" Type="http://schemas.openxmlformats.org/officeDocument/2006/relationships/hyperlink" Target="https://en.wikipedia.org/wiki/Availability" TargetMode="External"/><Relationship Id="rId5" Type="http://schemas.openxmlformats.org/officeDocument/2006/relationships/hyperlink" Target="https://en.wikipedia.org/wiki/Distributed_data_store" TargetMode="External"/><Relationship Id="rId10" Type="http://schemas.openxmlformats.org/officeDocument/2006/relationships/hyperlink" Target="https://en.wikipedia.org/wiki/Consistency_model" TargetMode="External"/><Relationship Id="rId4" Type="http://schemas.openxmlformats.org/officeDocument/2006/relationships/hyperlink" Target="https://en.wikipedia.org/wiki/Eric_Brewer_(scientist)" TargetMode="External"/><Relationship Id="rId9" Type="http://schemas.openxmlformats.org/officeDocument/2006/relationships/hyperlink" Target="https://en.wikipedia.org/wiki/CAP_theorem#cite_note-3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AP_theorem#cite_note-2" TargetMode="External"/><Relationship Id="rId3" Type="http://schemas.openxmlformats.org/officeDocument/2006/relationships/hyperlink" Target="https://en.wikipedia.org/wiki/Theoretical_computer_science" TargetMode="External"/><Relationship Id="rId7" Type="http://schemas.openxmlformats.org/officeDocument/2006/relationships/hyperlink" Target="https://en.wikipedia.org/wiki/CAP_theorem#cite_note-Gilbert_Lynch-1" TargetMode="External"/><Relationship Id="rId12" Type="http://schemas.openxmlformats.org/officeDocument/2006/relationships/hyperlink" Target="https://en.wikipedia.org/wiki/Network_partitioni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en.wikipedia.org/wiki/Trilemma" TargetMode="External"/><Relationship Id="rId11" Type="http://schemas.openxmlformats.org/officeDocument/2006/relationships/hyperlink" Target="https://en.wikipedia.org/wiki/Availability" TargetMode="External"/><Relationship Id="rId5" Type="http://schemas.openxmlformats.org/officeDocument/2006/relationships/hyperlink" Target="https://en.wikipedia.org/wiki/Distributed_data_store" TargetMode="External"/><Relationship Id="rId10" Type="http://schemas.openxmlformats.org/officeDocument/2006/relationships/hyperlink" Target="https://en.wikipedia.org/wiki/Consistency_model" TargetMode="External"/><Relationship Id="rId4" Type="http://schemas.openxmlformats.org/officeDocument/2006/relationships/hyperlink" Target="https://en.wikipedia.org/wiki/Eric_Brewer_(scientist)" TargetMode="External"/><Relationship Id="rId9" Type="http://schemas.openxmlformats.org/officeDocument/2006/relationships/hyperlink" Target="https://en.wikipedia.org/wiki/CAP_theorem#cite_note-3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AP_theorem#cite_note-2" TargetMode="External"/><Relationship Id="rId3" Type="http://schemas.openxmlformats.org/officeDocument/2006/relationships/hyperlink" Target="https://en.wikipedia.org/wiki/Theoretical_computer_science" TargetMode="External"/><Relationship Id="rId7" Type="http://schemas.openxmlformats.org/officeDocument/2006/relationships/hyperlink" Target="https://en.wikipedia.org/wiki/CAP_theorem#cite_note-Gilbert_Lynch-1" TargetMode="External"/><Relationship Id="rId12" Type="http://schemas.openxmlformats.org/officeDocument/2006/relationships/hyperlink" Target="https://en.wikipedia.org/wiki/Network_partition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en.wikipedia.org/wiki/Trilemma" TargetMode="External"/><Relationship Id="rId11" Type="http://schemas.openxmlformats.org/officeDocument/2006/relationships/hyperlink" Target="https://en.wikipedia.org/wiki/Availability" TargetMode="External"/><Relationship Id="rId5" Type="http://schemas.openxmlformats.org/officeDocument/2006/relationships/hyperlink" Target="https://en.wikipedia.org/wiki/Distributed_data_store" TargetMode="External"/><Relationship Id="rId10" Type="http://schemas.openxmlformats.org/officeDocument/2006/relationships/hyperlink" Target="https://en.wikipedia.org/wiki/Consistency_model" TargetMode="External"/><Relationship Id="rId4" Type="http://schemas.openxmlformats.org/officeDocument/2006/relationships/hyperlink" Target="https://en.wikipedia.org/wiki/Eric_Brewer_(scientist)" TargetMode="External"/><Relationship Id="rId9" Type="http://schemas.openxmlformats.org/officeDocument/2006/relationships/hyperlink" Target="https://en.wikipedia.org/wiki/CAP_theorem#cite_note-3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AP_theorem#cite_note-Gilbert_Lynch-1" TargetMode="External"/><Relationship Id="rId13" Type="http://schemas.openxmlformats.org/officeDocument/2006/relationships/hyperlink" Target="https://en.wikipedia.org/wiki/Network_partitioning" TargetMode="External"/><Relationship Id="rId3" Type="http://schemas.openxmlformats.org/officeDocument/2006/relationships/notesSlide" Target="../notesSlides/notesSlide1.xml"/><Relationship Id="rId7" Type="http://schemas.openxmlformats.org/officeDocument/2006/relationships/hyperlink" Target="https://en.wikipedia.org/wiki/Trilemma" TargetMode="External"/><Relationship Id="rId12" Type="http://schemas.openxmlformats.org/officeDocument/2006/relationships/hyperlink" Target="https://en.wikipedia.org/wiki/Availability" TargetMode="External"/><Relationship Id="rId2" Type="http://schemas.openxmlformats.org/officeDocument/2006/relationships/slideLayout" Target="../slideLayouts/slideLayout10.xml"/><Relationship Id="rId1" Type="http://schemas.openxmlformats.org/officeDocument/2006/relationships/video" Target="https://www.youtube.com/embed/NX3oOpO-NP4?feature=oembed" TargetMode="External"/><Relationship Id="rId6" Type="http://schemas.openxmlformats.org/officeDocument/2006/relationships/hyperlink" Target="https://en.wikipedia.org/wiki/Distributed_data_store" TargetMode="External"/><Relationship Id="rId11" Type="http://schemas.openxmlformats.org/officeDocument/2006/relationships/hyperlink" Target="https://en.wikipedia.org/wiki/Consistency_model" TargetMode="External"/><Relationship Id="rId5" Type="http://schemas.openxmlformats.org/officeDocument/2006/relationships/hyperlink" Target="https://en.wikipedia.org/wiki/Eric_Brewer_(scientist)" TargetMode="External"/><Relationship Id="rId10" Type="http://schemas.openxmlformats.org/officeDocument/2006/relationships/hyperlink" Target="https://en.wikipedia.org/wiki/CAP_theorem#cite_note-3" TargetMode="External"/><Relationship Id="rId4" Type="http://schemas.openxmlformats.org/officeDocument/2006/relationships/hyperlink" Target="https://en.wikipedia.org/wiki/Theoretical_computer_science" TargetMode="External"/><Relationship Id="rId9" Type="http://schemas.openxmlformats.org/officeDocument/2006/relationships/hyperlink" Target="https://en.wikipedia.org/wiki/CAP_theorem#cite_note-2" TargetMode="External"/><Relationship Id="rId1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AP_theorem#cite_note-2" TargetMode="External"/><Relationship Id="rId3" Type="http://schemas.openxmlformats.org/officeDocument/2006/relationships/hyperlink" Target="https://en.wikipedia.org/wiki/Theoretical_computer_science" TargetMode="External"/><Relationship Id="rId7" Type="http://schemas.openxmlformats.org/officeDocument/2006/relationships/hyperlink" Target="https://en.wikipedia.org/wiki/CAP_theorem#cite_note-Gilbert_Lynch-1" TargetMode="External"/><Relationship Id="rId12" Type="http://schemas.openxmlformats.org/officeDocument/2006/relationships/hyperlink" Target="https://en.wikipedia.org/wiki/Network_partition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en.wikipedia.org/wiki/Trilemma" TargetMode="External"/><Relationship Id="rId11" Type="http://schemas.openxmlformats.org/officeDocument/2006/relationships/hyperlink" Target="https://en.wikipedia.org/wiki/Availability" TargetMode="External"/><Relationship Id="rId5" Type="http://schemas.openxmlformats.org/officeDocument/2006/relationships/hyperlink" Target="https://en.wikipedia.org/wiki/Distributed_data_store" TargetMode="External"/><Relationship Id="rId10" Type="http://schemas.openxmlformats.org/officeDocument/2006/relationships/hyperlink" Target="https://en.wikipedia.org/wiki/Consistency_model" TargetMode="External"/><Relationship Id="rId4" Type="http://schemas.openxmlformats.org/officeDocument/2006/relationships/hyperlink" Target="https://en.wikipedia.org/wiki/Eric_Brewer_(scientist)" TargetMode="External"/><Relationship Id="rId9" Type="http://schemas.openxmlformats.org/officeDocument/2006/relationships/hyperlink" Target="https://en.wikipedia.org/wiki/CAP_theorem#cite_note-3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AP_theorem#cite_note-2" TargetMode="External"/><Relationship Id="rId3" Type="http://schemas.openxmlformats.org/officeDocument/2006/relationships/hyperlink" Target="https://en.wikipedia.org/wiki/Theoretical_computer_science" TargetMode="External"/><Relationship Id="rId7" Type="http://schemas.openxmlformats.org/officeDocument/2006/relationships/hyperlink" Target="https://en.wikipedia.org/wiki/CAP_theorem#cite_note-Gilbert_Lynch-1" TargetMode="External"/><Relationship Id="rId12" Type="http://schemas.openxmlformats.org/officeDocument/2006/relationships/hyperlink" Target="https://en.wikipedia.org/wiki/Network_partitio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en.wikipedia.org/wiki/Trilemma" TargetMode="External"/><Relationship Id="rId11" Type="http://schemas.openxmlformats.org/officeDocument/2006/relationships/hyperlink" Target="https://en.wikipedia.org/wiki/Availability" TargetMode="External"/><Relationship Id="rId5" Type="http://schemas.openxmlformats.org/officeDocument/2006/relationships/hyperlink" Target="https://en.wikipedia.org/wiki/Distributed_data_store" TargetMode="External"/><Relationship Id="rId10" Type="http://schemas.openxmlformats.org/officeDocument/2006/relationships/hyperlink" Target="https://en.wikipedia.org/wiki/Consistency_model" TargetMode="External"/><Relationship Id="rId4" Type="http://schemas.openxmlformats.org/officeDocument/2006/relationships/hyperlink" Target="https://en.wikipedia.org/wiki/Eric_Brewer_(scientist)" TargetMode="External"/><Relationship Id="rId9" Type="http://schemas.openxmlformats.org/officeDocument/2006/relationships/hyperlink" Target="https://en.wikipedia.org/wiki/CAP_theorem#cite_note-3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AP_theorem#cite_note-2" TargetMode="External"/><Relationship Id="rId3" Type="http://schemas.openxmlformats.org/officeDocument/2006/relationships/hyperlink" Target="https://en.wikipedia.org/wiki/Theoretical_computer_science" TargetMode="External"/><Relationship Id="rId7" Type="http://schemas.openxmlformats.org/officeDocument/2006/relationships/hyperlink" Target="https://en.wikipedia.org/wiki/CAP_theorem#cite_note-Gilbert_Lynch-1" TargetMode="External"/><Relationship Id="rId12" Type="http://schemas.openxmlformats.org/officeDocument/2006/relationships/hyperlink" Target="https://en.wikipedia.org/wiki/Network_partitio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en.wikipedia.org/wiki/Trilemma" TargetMode="External"/><Relationship Id="rId11" Type="http://schemas.openxmlformats.org/officeDocument/2006/relationships/hyperlink" Target="https://en.wikipedia.org/wiki/Availability" TargetMode="External"/><Relationship Id="rId5" Type="http://schemas.openxmlformats.org/officeDocument/2006/relationships/hyperlink" Target="https://en.wikipedia.org/wiki/Distributed_data_store" TargetMode="External"/><Relationship Id="rId10" Type="http://schemas.openxmlformats.org/officeDocument/2006/relationships/hyperlink" Target="https://en.wikipedia.org/wiki/Consistency_model" TargetMode="External"/><Relationship Id="rId4" Type="http://schemas.openxmlformats.org/officeDocument/2006/relationships/hyperlink" Target="https://en.wikipedia.org/wiki/Eric_Brewer_(scientist)" TargetMode="External"/><Relationship Id="rId9" Type="http://schemas.openxmlformats.org/officeDocument/2006/relationships/hyperlink" Target="https://en.wikipedia.org/wiki/CAP_theorem#cite_note-3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AP_theorem#cite_note-2" TargetMode="External"/><Relationship Id="rId3" Type="http://schemas.openxmlformats.org/officeDocument/2006/relationships/hyperlink" Target="https://en.wikipedia.org/wiki/Theoretical_computer_science" TargetMode="External"/><Relationship Id="rId7" Type="http://schemas.openxmlformats.org/officeDocument/2006/relationships/hyperlink" Target="https://en.wikipedia.org/wiki/CAP_theorem#cite_note-Gilbert_Lynch-1" TargetMode="External"/><Relationship Id="rId12" Type="http://schemas.openxmlformats.org/officeDocument/2006/relationships/hyperlink" Target="https://en.wikipedia.org/wiki/Network_partition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en.wikipedia.org/wiki/Trilemma" TargetMode="External"/><Relationship Id="rId11" Type="http://schemas.openxmlformats.org/officeDocument/2006/relationships/hyperlink" Target="https://en.wikipedia.org/wiki/Availability" TargetMode="External"/><Relationship Id="rId5" Type="http://schemas.openxmlformats.org/officeDocument/2006/relationships/hyperlink" Target="https://en.wikipedia.org/wiki/Distributed_data_store" TargetMode="External"/><Relationship Id="rId10" Type="http://schemas.openxmlformats.org/officeDocument/2006/relationships/hyperlink" Target="https://en.wikipedia.org/wiki/Consistency_model" TargetMode="External"/><Relationship Id="rId4" Type="http://schemas.openxmlformats.org/officeDocument/2006/relationships/hyperlink" Target="https://en.wikipedia.org/wiki/Eric_Brewer_(scientist)" TargetMode="External"/><Relationship Id="rId9" Type="http://schemas.openxmlformats.org/officeDocument/2006/relationships/hyperlink" Target="https://en.wikipedia.org/wiki/CAP_theorem#cite_note-3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AP_theorem#cite_note-2" TargetMode="External"/><Relationship Id="rId3" Type="http://schemas.openxmlformats.org/officeDocument/2006/relationships/hyperlink" Target="https://en.wikipedia.org/wiki/Theoretical_computer_science" TargetMode="External"/><Relationship Id="rId7" Type="http://schemas.openxmlformats.org/officeDocument/2006/relationships/hyperlink" Target="https://en.wikipedia.org/wiki/CAP_theorem#cite_note-Gilbert_Lynch-1" TargetMode="External"/><Relationship Id="rId12" Type="http://schemas.openxmlformats.org/officeDocument/2006/relationships/hyperlink" Target="https://en.wikipedia.org/wiki/Network_partition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en.wikipedia.org/wiki/Trilemma" TargetMode="External"/><Relationship Id="rId11" Type="http://schemas.openxmlformats.org/officeDocument/2006/relationships/hyperlink" Target="https://en.wikipedia.org/wiki/Availability" TargetMode="External"/><Relationship Id="rId5" Type="http://schemas.openxmlformats.org/officeDocument/2006/relationships/hyperlink" Target="https://en.wikipedia.org/wiki/Distributed_data_store" TargetMode="External"/><Relationship Id="rId10" Type="http://schemas.openxmlformats.org/officeDocument/2006/relationships/hyperlink" Target="https://en.wikipedia.org/wiki/Consistency_model" TargetMode="External"/><Relationship Id="rId4" Type="http://schemas.openxmlformats.org/officeDocument/2006/relationships/hyperlink" Target="https://en.wikipedia.org/wiki/Eric_Brewer_(scientist)" TargetMode="External"/><Relationship Id="rId9" Type="http://schemas.openxmlformats.org/officeDocument/2006/relationships/hyperlink" Target="https://en.wikipedia.org/wiki/CAP_theorem#cite_note-3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AP_theorem#cite_note-2" TargetMode="External"/><Relationship Id="rId3" Type="http://schemas.openxmlformats.org/officeDocument/2006/relationships/hyperlink" Target="https://en.wikipedia.org/wiki/Theoretical_computer_science" TargetMode="External"/><Relationship Id="rId7" Type="http://schemas.openxmlformats.org/officeDocument/2006/relationships/hyperlink" Target="https://en.wikipedia.org/wiki/CAP_theorem#cite_note-Gilbert_Lynch-1" TargetMode="External"/><Relationship Id="rId12" Type="http://schemas.openxmlformats.org/officeDocument/2006/relationships/hyperlink" Target="https://en.wikipedia.org/wiki/Network_partition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en.wikipedia.org/wiki/Trilemma" TargetMode="External"/><Relationship Id="rId11" Type="http://schemas.openxmlformats.org/officeDocument/2006/relationships/hyperlink" Target="https://en.wikipedia.org/wiki/Availability" TargetMode="External"/><Relationship Id="rId5" Type="http://schemas.openxmlformats.org/officeDocument/2006/relationships/hyperlink" Target="https://en.wikipedia.org/wiki/Distributed_data_store" TargetMode="External"/><Relationship Id="rId10" Type="http://schemas.openxmlformats.org/officeDocument/2006/relationships/hyperlink" Target="https://en.wikipedia.org/wiki/Consistency_model" TargetMode="External"/><Relationship Id="rId4" Type="http://schemas.openxmlformats.org/officeDocument/2006/relationships/hyperlink" Target="https://en.wikipedia.org/wiki/Eric_Brewer_(scientist)" TargetMode="External"/><Relationship Id="rId9" Type="http://schemas.openxmlformats.org/officeDocument/2006/relationships/hyperlink" Target="https://en.wikipedia.org/wiki/CAP_theorem#cite_note-3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AP_theorem#cite_note-2" TargetMode="External"/><Relationship Id="rId3" Type="http://schemas.openxmlformats.org/officeDocument/2006/relationships/hyperlink" Target="https://en.wikipedia.org/wiki/Theoretical_computer_science" TargetMode="External"/><Relationship Id="rId7" Type="http://schemas.openxmlformats.org/officeDocument/2006/relationships/hyperlink" Target="https://en.wikipedia.org/wiki/CAP_theorem#cite_note-Gilbert_Lynch-1" TargetMode="External"/><Relationship Id="rId12" Type="http://schemas.openxmlformats.org/officeDocument/2006/relationships/hyperlink" Target="https://en.wikipedia.org/wiki/Network_partition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en.wikipedia.org/wiki/Trilemma" TargetMode="External"/><Relationship Id="rId11" Type="http://schemas.openxmlformats.org/officeDocument/2006/relationships/hyperlink" Target="https://en.wikipedia.org/wiki/Availability" TargetMode="External"/><Relationship Id="rId5" Type="http://schemas.openxmlformats.org/officeDocument/2006/relationships/hyperlink" Target="https://en.wikipedia.org/wiki/Distributed_data_store" TargetMode="External"/><Relationship Id="rId10" Type="http://schemas.openxmlformats.org/officeDocument/2006/relationships/hyperlink" Target="https://en.wikipedia.org/wiki/Consistency_model" TargetMode="External"/><Relationship Id="rId4" Type="http://schemas.openxmlformats.org/officeDocument/2006/relationships/hyperlink" Target="https://en.wikipedia.org/wiki/Eric_Brewer_(scientist)" TargetMode="External"/><Relationship Id="rId9" Type="http://schemas.openxmlformats.org/officeDocument/2006/relationships/hyperlink" Target="https://en.wikipedia.org/wiki/CAP_theorem#cite_note-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4680" y="1124744"/>
            <a:ext cx="4608512" cy="553998"/>
          </a:xfrm>
        </p:spPr>
        <p:txBody>
          <a:bodyPr/>
          <a:lstStyle/>
          <a:p>
            <a:r>
              <a:rPr lang="fr-FR" dirty="0" err="1"/>
              <a:t>GenAI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51384" y="2420888"/>
            <a:ext cx="4608512" cy="1223714"/>
          </a:xfrm>
        </p:spPr>
        <p:txBody>
          <a:bodyPr/>
          <a:lstStyle/>
          <a:p>
            <a:r>
              <a:rPr lang="fr-FR" dirty="0"/>
              <a:t>Session 2 : </a:t>
            </a:r>
            <a:br>
              <a:rPr lang="fr-FR" dirty="0"/>
            </a:br>
            <a:r>
              <a:rPr lang="fr-FR" dirty="0" err="1"/>
              <a:t>Generate</a:t>
            </a:r>
            <a:r>
              <a:rPr lang="fr-FR" dirty="0"/>
              <a:t> a trailer </a:t>
            </a:r>
            <a:r>
              <a:rPr lang="fr-FR" dirty="0" err="1"/>
              <a:t>with</a:t>
            </a:r>
            <a:r>
              <a:rPr lang="fr-FR" dirty="0"/>
              <a:t> AI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9ECC8C-F9EE-6B18-4D6A-CC4F1C1976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FR" dirty="0"/>
              <a:t>2023-2024</a:t>
            </a:r>
          </a:p>
        </p:txBody>
      </p:sp>
    </p:spTree>
    <p:extLst>
      <p:ext uri="{BB962C8B-B14F-4D97-AF65-F5344CB8AC3E}">
        <p14:creationId xmlns:p14="http://schemas.microsoft.com/office/powerpoint/2010/main" val="3739712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6DD26-486D-4DE9-3162-B23BE925F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A6AAEB-71E0-CAB2-E807-5AF9E10D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091410"/>
            <a:ext cx="11160125" cy="553998"/>
          </a:xfrm>
        </p:spPr>
        <p:txBody>
          <a:bodyPr/>
          <a:lstStyle/>
          <a:p>
            <a:r>
              <a:rPr lang="fr-FR" dirty="0"/>
              <a:t>Shots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DCBAD3-F195-6C31-CE35-3BD4F05D06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DF329C-1E60-9479-6310-B264BE85112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515938" y="307497"/>
            <a:ext cx="5580062" cy="261610"/>
          </a:xfrm>
        </p:spPr>
        <p:txBody>
          <a:bodyPr/>
          <a:lstStyle/>
          <a:p>
            <a:r>
              <a:rPr lang="fr-FR" dirty="0" err="1"/>
              <a:t>GenAI</a:t>
            </a:r>
            <a:r>
              <a:rPr lang="fr-FR" dirty="0"/>
              <a:t> – 2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8AFE7B8-2DC8-4594-DAB1-272C4E14B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431052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3174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Theoretical computer science"/>
              </a:rPr>
              <a:t>theoretical computer science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 </a:t>
            </a: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 theorem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also named </a:t>
            </a: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Brewer's theorem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after computer scientist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Eric Brewer (scientist)"/>
              </a:rPr>
              <a:t>Eric Brewer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states that any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Distributed data store"/>
              </a:rPr>
              <a:t>distributed data store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can provide only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 tooltip="Trilemma"/>
              </a:rPr>
              <a:t>two of the following three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guarantees: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[1]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[2]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[3]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0" tooltip="Consistency model"/>
              </a:rPr>
              <a:t>Consistency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read receives the most recent write or an error.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1" tooltip="Availability"/>
              </a:rPr>
              <a:t>Availability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request receives a (non-error) response, without the guarantee that it contains the most recent write.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2" tooltip="Network partitioning"/>
              </a:rPr>
              <a:t>Partition tolerance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system continues to operate despite an arbitrary number of messages being dropped (or delayed) by the network between nodes.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11">
            <a:extLst>
              <a:ext uri="{FF2B5EF4-FFF2-40B4-BE49-F238E27FC236}">
                <a16:creationId xmlns:a16="http://schemas.microsoft.com/office/drawing/2014/main" id="{A86FD6CD-D6C8-0983-77AA-5E1F1161D955}"/>
              </a:ext>
            </a:extLst>
          </p:cNvPr>
          <p:cNvSpPr txBox="1"/>
          <p:nvPr/>
        </p:nvSpPr>
        <p:spPr>
          <a:xfrm>
            <a:off x="515937" y="1772816"/>
            <a:ext cx="109805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Environnement</a:t>
            </a:r>
            <a:br>
              <a:rPr lang="fr-FR" sz="2800" dirty="0"/>
            </a:br>
            <a:br>
              <a:rPr lang="fr-FR" sz="2800" dirty="0"/>
            </a:br>
            <a:r>
              <a:rPr lang="fr-FR" sz="2800" dirty="0"/>
              <a:t>/imagine X Y Z</a:t>
            </a:r>
          </a:p>
          <a:p>
            <a:endParaRPr lang="fr-FR" sz="2800" dirty="0"/>
          </a:p>
          <a:p>
            <a:r>
              <a:rPr lang="fr-FR" sz="2800" dirty="0" err="1"/>
              <a:t>Create</a:t>
            </a:r>
            <a:r>
              <a:rPr lang="fr-FR" sz="2800" dirty="0"/>
              <a:t> </a:t>
            </a:r>
            <a:r>
              <a:rPr lang="fr-FR" sz="2800" dirty="0" err="1"/>
              <a:t>other</a:t>
            </a:r>
            <a:r>
              <a:rPr lang="fr-FR" sz="2800" dirty="0"/>
              <a:t> </a:t>
            </a:r>
            <a:r>
              <a:rPr lang="fr-FR" sz="2800" dirty="0" err="1"/>
              <a:t>adding</a:t>
            </a:r>
            <a:r>
              <a:rPr lang="fr-FR" sz="2800" dirty="0"/>
              <a:t> a </a:t>
            </a:r>
            <a:r>
              <a:rPr lang="fr-FR" sz="2800" dirty="0" err="1"/>
              <a:t>word</a:t>
            </a:r>
            <a:r>
              <a:rPr lang="fr-FR" sz="2800" dirty="0"/>
              <a:t> </a:t>
            </a:r>
            <a:r>
              <a:rPr lang="fr-FR" sz="2800" dirty="0" err="1"/>
              <a:t>before</a:t>
            </a:r>
            <a:r>
              <a:rPr lang="fr-FR" sz="2800" dirty="0"/>
              <a:t> : </a:t>
            </a:r>
            <a:r>
              <a:rPr lang="fr-FR" sz="2800" dirty="0" err="1"/>
              <a:t>airport</a:t>
            </a:r>
            <a:r>
              <a:rPr lang="fr-FR" sz="2800" dirty="0"/>
              <a:t> in X Y Z, </a:t>
            </a:r>
            <a:r>
              <a:rPr lang="fr-FR" sz="2800" dirty="0" err="1"/>
              <a:t>bakery</a:t>
            </a:r>
            <a:r>
              <a:rPr lang="fr-FR" sz="2800" dirty="0"/>
              <a:t> in X Y Z, </a:t>
            </a:r>
          </a:p>
        </p:txBody>
      </p:sp>
    </p:spTree>
    <p:extLst>
      <p:ext uri="{BB962C8B-B14F-4D97-AF65-F5344CB8AC3E}">
        <p14:creationId xmlns:p14="http://schemas.microsoft.com/office/powerpoint/2010/main" val="791310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6DD26-486D-4DE9-3162-B23BE925F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A6AAEB-71E0-CAB2-E807-5AF9E10D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091410"/>
            <a:ext cx="11160125" cy="553998"/>
          </a:xfrm>
        </p:spPr>
        <p:txBody>
          <a:bodyPr/>
          <a:lstStyle/>
          <a:p>
            <a:r>
              <a:rPr lang="fr-FR" dirty="0"/>
              <a:t>Shots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DCBAD3-F195-6C31-CE35-3BD4F05D06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DF329C-1E60-9479-6310-B264BE85112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515938" y="307497"/>
            <a:ext cx="5580062" cy="261610"/>
          </a:xfrm>
        </p:spPr>
        <p:txBody>
          <a:bodyPr/>
          <a:lstStyle/>
          <a:p>
            <a:r>
              <a:rPr lang="fr-FR" dirty="0" err="1"/>
              <a:t>GenAI</a:t>
            </a:r>
            <a:r>
              <a:rPr lang="fr-FR" dirty="0"/>
              <a:t> – 2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8AFE7B8-2DC8-4594-DAB1-272C4E14B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431052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3174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Theoretical computer science"/>
              </a:rPr>
              <a:t>theoretical computer science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 </a:t>
            </a: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 theorem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also named </a:t>
            </a: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Brewer's theorem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after computer scientist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Eric Brewer (scientist)"/>
              </a:rPr>
              <a:t>Eric Brewer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states that any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Distributed data store"/>
              </a:rPr>
              <a:t>distributed data store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can provide only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 tooltip="Trilemma"/>
              </a:rPr>
              <a:t>two of the following three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guarantees: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[1]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[2]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[3]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0" tooltip="Consistency model"/>
              </a:rPr>
              <a:t>Consistency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read receives the most recent write or an error.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1" tooltip="Availability"/>
              </a:rPr>
              <a:t>Availability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request receives a (non-error) response, without the guarantee that it contains the most recent write.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2" tooltip="Network partitioning"/>
              </a:rPr>
              <a:t>Partition tolerance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system continues to operate despite an arbitrary number of messages being dropped (or delayed) by the network between nodes.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11">
            <a:extLst>
              <a:ext uri="{FF2B5EF4-FFF2-40B4-BE49-F238E27FC236}">
                <a16:creationId xmlns:a16="http://schemas.microsoft.com/office/drawing/2014/main" id="{E0250BA3-7368-1C15-9C8B-66B6BD4F5A61}"/>
              </a:ext>
            </a:extLst>
          </p:cNvPr>
          <p:cNvSpPr txBox="1"/>
          <p:nvPr/>
        </p:nvSpPr>
        <p:spPr>
          <a:xfrm>
            <a:off x="515937" y="1916832"/>
            <a:ext cx="109805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Merge</a:t>
            </a:r>
          </a:p>
          <a:p>
            <a:endParaRPr lang="fr-FR" sz="2800" dirty="0"/>
          </a:p>
          <a:p>
            <a:r>
              <a:rPr lang="fr-FR" sz="2800" dirty="0"/>
              <a:t>Link to Close up of </a:t>
            </a:r>
            <a:r>
              <a:rPr lang="fr-FR" sz="2800" dirty="0" err="1"/>
              <a:t>character</a:t>
            </a:r>
            <a:r>
              <a:rPr lang="fr-FR" sz="2800" dirty="0"/>
              <a:t> / Link to environnement (</a:t>
            </a:r>
            <a:r>
              <a:rPr lang="fr-FR" sz="2800" dirty="0" err="1"/>
              <a:t>optional</a:t>
            </a:r>
            <a:r>
              <a:rPr lang="fr-FR" sz="2800" dirty="0"/>
              <a:t> : prompt to </a:t>
            </a:r>
            <a:r>
              <a:rPr lang="fr-FR" sz="2800" dirty="0" err="1"/>
              <a:t>generate</a:t>
            </a:r>
            <a:r>
              <a:rPr lang="fr-FR" sz="2800" dirty="0"/>
              <a:t> the </a:t>
            </a:r>
            <a:r>
              <a:rPr lang="fr-FR" sz="2800" dirty="0" err="1"/>
              <a:t>character</a:t>
            </a:r>
            <a:r>
              <a:rPr lang="fr-FR" sz="2800" dirty="0"/>
              <a:t>) –</a:t>
            </a:r>
            <a:r>
              <a:rPr lang="fr-FR" sz="2800" dirty="0" err="1"/>
              <a:t>ar</a:t>
            </a:r>
            <a:r>
              <a:rPr lang="fr-FR" sz="2800" dirty="0"/>
              <a:t> 16:9</a:t>
            </a:r>
            <a:br>
              <a:rPr lang="fr-FR" sz="2800" dirty="0"/>
            </a:b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822063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6DD26-486D-4DE9-3162-B23BE925F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A6AAEB-71E0-CAB2-E807-5AF9E10D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091410"/>
            <a:ext cx="11160125" cy="553998"/>
          </a:xfrm>
        </p:spPr>
        <p:txBody>
          <a:bodyPr/>
          <a:lstStyle/>
          <a:p>
            <a:r>
              <a:rPr lang="fr-FR" dirty="0"/>
              <a:t>Shots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DCBAD3-F195-6C31-CE35-3BD4F05D06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DF329C-1E60-9479-6310-B264BE85112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515938" y="307497"/>
            <a:ext cx="5580062" cy="261610"/>
          </a:xfrm>
        </p:spPr>
        <p:txBody>
          <a:bodyPr/>
          <a:lstStyle/>
          <a:p>
            <a:r>
              <a:rPr lang="fr-FR" dirty="0" err="1"/>
              <a:t>GenAI</a:t>
            </a:r>
            <a:r>
              <a:rPr lang="fr-FR" dirty="0"/>
              <a:t> – 2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8AFE7B8-2DC8-4594-DAB1-272C4E14B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431052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3174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Theoretical computer science"/>
              </a:rPr>
              <a:t>theoretical computer science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 </a:t>
            </a: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 theorem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also named </a:t>
            </a: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Brewer's theorem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after computer scientist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Eric Brewer (scientist)"/>
              </a:rPr>
              <a:t>Eric Brewer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states that any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Distributed data store"/>
              </a:rPr>
              <a:t>distributed data store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can provide only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 tooltip="Trilemma"/>
              </a:rPr>
              <a:t>two of the following three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guarantees: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[1]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[2]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[3]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0" tooltip="Consistency model"/>
              </a:rPr>
              <a:t>Consistency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read receives the most recent write or an error.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1" tooltip="Availability"/>
              </a:rPr>
              <a:t>Availability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request receives a (non-error) response, without the guarantee that it contains the most recent write.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2" tooltip="Network partitioning"/>
              </a:rPr>
              <a:t>Partition tolerance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system continues to operate despite an arbitrary number of messages being dropped (or delayed) by the network between nodes.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11">
            <a:extLst>
              <a:ext uri="{FF2B5EF4-FFF2-40B4-BE49-F238E27FC236}">
                <a16:creationId xmlns:a16="http://schemas.microsoft.com/office/drawing/2014/main" id="{6E1C9B36-E2E1-A53A-DB13-11CF4AEB2663}"/>
              </a:ext>
            </a:extLst>
          </p:cNvPr>
          <p:cNvSpPr txBox="1"/>
          <p:nvPr/>
        </p:nvSpPr>
        <p:spPr>
          <a:xfrm>
            <a:off x="520314" y="1941898"/>
            <a:ext cx="109805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Directing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Emotions in the prompt</a:t>
            </a:r>
          </a:p>
          <a:p>
            <a:r>
              <a:rPr lang="fr-FR" sz="2800" dirty="0"/>
              <a:t>Position </a:t>
            </a:r>
            <a:r>
              <a:rPr lang="fr-FR" sz="2800" dirty="0" err="1"/>
              <a:t>reference</a:t>
            </a:r>
            <a:endParaRPr lang="fr-FR" sz="2800" dirty="0"/>
          </a:p>
          <a:p>
            <a:r>
              <a:rPr lang="fr-FR" sz="2800" dirty="0"/>
              <a:t>/imagine (image </a:t>
            </a:r>
            <a:r>
              <a:rPr lang="fr-FR" sz="2800" dirty="0" err="1"/>
              <a:t>t</a:t>
            </a:r>
            <a:r>
              <a:rPr lang="fr-FR" sz="2800" dirty="0"/>
              <a:t>-pose) (merge shot) (image : new pose) (image : environnement base) prompt of </a:t>
            </a:r>
            <a:r>
              <a:rPr lang="fr-FR" sz="2800" dirty="0" err="1"/>
              <a:t>character</a:t>
            </a:r>
            <a:r>
              <a:rPr lang="fr-FR" sz="2800" dirty="0"/>
              <a:t> + action</a:t>
            </a:r>
          </a:p>
        </p:txBody>
      </p:sp>
    </p:spTree>
    <p:extLst>
      <p:ext uri="{BB962C8B-B14F-4D97-AF65-F5344CB8AC3E}">
        <p14:creationId xmlns:p14="http://schemas.microsoft.com/office/powerpoint/2010/main" val="437343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6DD26-486D-4DE9-3162-B23BE925F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A6AAEB-71E0-CAB2-E807-5AF9E10D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091410"/>
            <a:ext cx="11160125" cy="553998"/>
          </a:xfrm>
        </p:spPr>
        <p:txBody>
          <a:bodyPr/>
          <a:lstStyle/>
          <a:p>
            <a:r>
              <a:rPr lang="fr-FR" dirty="0"/>
              <a:t>Editing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DCBAD3-F195-6C31-CE35-3BD4F05D06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DF329C-1E60-9479-6310-B264BE85112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515938" y="307497"/>
            <a:ext cx="5580062" cy="261610"/>
          </a:xfrm>
        </p:spPr>
        <p:txBody>
          <a:bodyPr/>
          <a:lstStyle/>
          <a:p>
            <a:r>
              <a:rPr lang="fr-FR" dirty="0" err="1"/>
              <a:t>GenAI</a:t>
            </a:r>
            <a:r>
              <a:rPr lang="fr-FR" dirty="0"/>
              <a:t> – 2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8AFE7B8-2DC8-4594-DAB1-272C4E14B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431052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3174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Theoretical computer science"/>
              </a:rPr>
              <a:t>theoretical computer science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 </a:t>
            </a: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 theorem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also named </a:t>
            </a: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Brewer's theorem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after computer scientist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Eric Brewer (scientist)"/>
              </a:rPr>
              <a:t>Eric Brewer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states that any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Distributed data store"/>
              </a:rPr>
              <a:t>distributed data store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can provide only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 tooltip="Trilemma"/>
              </a:rPr>
              <a:t>two of the following three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guarantees: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[1]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[2]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[3]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0" tooltip="Consistency model"/>
              </a:rPr>
              <a:t>Consistency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read receives the most recent write or an error.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1" tooltip="Availability"/>
              </a:rPr>
              <a:t>Availability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request receives a (non-error) response, without the guarantee that it contains the most recent write.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2" tooltip="Network partitioning"/>
              </a:rPr>
              <a:t>Partition tolerance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system continues to operate despite an arbitrary number of messages being dropped (or delayed) by the network between nodes.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8EC587C-3F90-0E14-E829-0CB20610142B}"/>
              </a:ext>
            </a:extLst>
          </p:cNvPr>
          <p:cNvSpPr txBox="1"/>
          <p:nvPr/>
        </p:nvSpPr>
        <p:spPr>
          <a:xfrm>
            <a:off x="605730" y="1956713"/>
            <a:ext cx="1098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Use </a:t>
            </a:r>
            <a:r>
              <a:rPr lang="fr-FR" sz="2800" dirty="0" err="1"/>
              <a:t>ChatGPT</a:t>
            </a:r>
            <a:r>
              <a:rPr lang="fr-FR" sz="2800" dirty="0"/>
              <a:t> a lot to </a:t>
            </a:r>
            <a:r>
              <a:rPr lang="fr-FR" sz="2800" dirty="0" err="1"/>
              <a:t>get</a:t>
            </a:r>
            <a:r>
              <a:rPr lang="fr-FR" sz="2800" dirty="0"/>
              <a:t> the </a:t>
            </a:r>
            <a:r>
              <a:rPr lang="fr-FR" sz="2800" dirty="0" err="1"/>
              <a:t>most</a:t>
            </a:r>
            <a:r>
              <a:rPr lang="fr-FR" sz="2800" dirty="0"/>
              <a:t> of the software </a:t>
            </a:r>
            <a:r>
              <a:rPr lang="fr-FR" sz="2800" dirty="0" err="1"/>
              <a:t>you</a:t>
            </a:r>
            <a:r>
              <a:rPr lang="fr-FR" sz="2800" dirty="0"/>
              <a:t> chose !</a:t>
            </a:r>
          </a:p>
        </p:txBody>
      </p:sp>
    </p:spTree>
    <p:extLst>
      <p:ext uri="{BB962C8B-B14F-4D97-AF65-F5344CB8AC3E}">
        <p14:creationId xmlns:p14="http://schemas.microsoft.com/office/powerpoint/2010/main" val="231677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for </a:t>
            </a:r>
            <a:r>
              <a:rPr lang="fr-FR" dirty="0" err="1"/>
              <a:t>your</a:t>
            </a:r>
            <a:r>
              <a:rPr lang="fr-FR" dirty="0"/>
              <a:t> attention</a:t>
            </a:r>
          </a:p>
          <a:p>
            <a:pPr lvl="1">
              <a:spcAft>
                <a:spcPts val="0"/>
              </a:spcAft>
            </a:pPr>
            <a:endParaRPr lang="fr-FR" sz="2400" dirty="0"/>
          </a:p>
          <a:p>
            <a:pPr lvl="1">
              <a:spcAft>
                <a:spcPts val="0"/>
              </a:spcAft>
            </a:pPr>
            <a:r>
              <a:rPr lang="fr-FR" sz="2400" dirty="0"/>
              <a:t>If </a:t>
            </a:r>
            <a:r>
              <a:rPr lang="fr-FR" sz="2400" dirty="0" err="1"/>
              <a:t>you</a:t>
            </a:r>
            <a:r>
              <a:rPr lang="fr-FR" sz="2400" dirty="0"/>
              <a:t> have </a:t>
            </a:r>
            <a:r>
              <a:rPr lang="fr-FR" sz="2400" dirty="0" err="1"/>
              <a:t>any</a:t>
            </a:r>
            <a:r>
              <a:rPr lang="fr-FR" sz="2400" dirty="0"/>
              <a:t> questions, </a:t>
            </a:r>
          </a:p>
          <a:p>
            <a:pPr lvl="1"/>
            <a:r>
              <a:rPr lang="fr-FR" sz="2400" dirty="0" err="1"/>
              <a:t>feel</a:t>
            </a:r>
            <a:r>
              <a:rPr lang="fr-FR" sz="2400" dirty="0"/>
              <a:t> free to </a:t>
            </a:r>
            <a:r>
              <a:rPr lang="fr-FR" sz="2400" dirty="0" err="1"/>
              <a:t>get</a:t>
            </a:r>
            <a:r>
              <a:rPr lang="fr-FR" sz="2400" dirty="0"/>
              <a:t> in </a:t>
            </a:r>
            <a:r>
              <a:rPr lang="fr-FR" sz="2400" dirty="0" err="1"/>
              <a:t>touch</a:t>
            </a:r>
            <a:r>
              <a:rPr lang="fr-FR" sz="2400" dirty="0"/>
              <a:t>:</a:t>
            </a:r>
          </a:p>
          <a:p>
            <a:pPr lvl="3"/>
            <a:r>
              <a:rPr lang="fr-FR" sz="2400" dirty="0"/>
              <a:t>simon.abad@ext.emlyon.com</a:t>
            </a:r>
          </a:p>
        </p:txBody>
      </p:sp>
    </p:spTree>
    <p:extLst>
      <p:ext uri="{BB962C8B-B14F-4D97-AF65-F5344CB8AC3E}">
        <p14:creationId xmlns:p14="http://schemas.microsoft.com/office/powerpoint/2010/main" val="193334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6DD26-486D-4DE9-3162-B23BE925F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A6AAEB-71E0-CAB2-E807-5AF9E10D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091410"/>
            <a:ext cx="11160125" cy="553998"/>
          </a:xfrm>
        </p:spPr>
        <p:txBody>
          <a:bodyPr/>
          <a:lstStyle/>
          <a:p>
            <a:r>
              <a:rPr lang="fr-FR" dirty="0"/>
              <a:t>Objective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DCBAD3-F195-6C31-CE35-3BD4F05D06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Course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DF329C-1E60-9479-6310-B264BE85112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 dirty="0" err="1"/>
              <a:t>GenAI</a:t>
            </a:r>
            <a:r>
              <a:rPr lang="fr-FR" dirty="0"/>
              <a:t> - 1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8AFE7B8-2DC8-4594-DAB1-272C4E14B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431052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3174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Theoretical computer science"/>
              </a:rPr>
              <a:t>theoretical computer science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 </a:t>
            </a: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 theorem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also named </a:t>
            </a: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Brewer's theorem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after computer scientist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Eric Brewer (scientist)"/>
              </a:rPr>
              <a:t>Eric Brewer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states that any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 tooltip="Distributed data store"/>
              </a:rPr>
              <a:t>distributed data store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can provide only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 tooltip="Trilemma"/>
              </a:rPr>
              <a:t>two of the following three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guarantees: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[1]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[2]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[3]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1" tooltip="Consistency model"/>
              </a:rPr>
              <a:t>Consistency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read receives the most recent write or an error.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2" tooltip="Availability"/>
              </a:rPr>
              <a:t>Availability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request receives a (non-error) response, without the guarantee that it contains the most recent write.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3" tooltip="Network partitioning"/>
              </a:rPr>
              <a:t>Partition tolerance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system continues to operate despite an arbitrary number of messages being dropped (or delayed) by the network between nodes.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Online Media 6" descr="INVASION - AI-Generated Movie Trailer | Made in Pika Labs">
            <a:hlinkClick r:id="" action="ppaction://media"/>
            <a:extLst>
              <a:ext uri="{FF2B5EF4-FFF2-40B4-BE49-F238E27FC236}">
                <a16:creationId xmlns:a16="http://schemas.microsoft.com/office/drawing/2014/main" id="{8C6B3217-DFB9-BEE3-488E-4A00AC48A06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14"/>
          <a:stretch>
            <a:fillRect/>
          </a:stretch>
        </p:blipFill>
        <p:spPr>
          <a:xfrm>
            <a:off x="2711624" y="1789227"/>
            <a:ext cx="7296386" cy="412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3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6DD26-486D-4DE9-3162-B23BE925F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A6AAEB-71E0-CAB2-E807-5AF9E10D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091410"/>
            <a:ext cx="11160125" cy="553998"/>
          </a:xfrm>
        </p:spPr>
        <p:txBody>
          <a:bodyPr/>
          <a:lstStyle/>
          <a:p>
            <a:r>
              <a:rPr lang="fr-FR" dirty="0"/>
              <a:t>Objective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DCBAD3-F195-6C31-CE35-3BD4F05D06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Course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DF329C-1E60-9479-6310-B264BE85112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 dirty="0" err="1"/>
              <a:t>GenAI</a:t>
            </a:r>
            <a:r>
              <a:rPr lang="fr-FR" dirty="0"/>
              <a:t> - 1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8AFE7B8-2DC8-4594-DAB1-272C4E14B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431052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3174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Theoretical computer science"/>
              </a:rPr>
              <a:t>theoretical computer science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 </a:t>
            </a: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 theorem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also named </a:t>
            </a: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Brewer's theorem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after computer scientist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Eric Brewer (scientist)"/>
              </a:rPr>
              <a:t>Eric Brewer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states that any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Distributed data store"/>
              </a:rPr>
              <a:t>distributed data store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can provide only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 tooltip="Trilemma"/>
              </a:rPr>
              <a:t>two of the following three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guarantees: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[1]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[2]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[3]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0" tooltip="Consistency model"/>
              </a:rPr>
              <a:t>Consistency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read receives the most recent write or an error.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1" tooltip="Availability"/>
              </a:rPr>
              <a:t>Availability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request receives a (non-error) response, without the guarantee that it contains the most recent write.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2" tooltip="Network partitioning"/>
              </a:rPr>
              <a:t>Partition tolerance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system continues to operate despite an arbitrary number of messages being dropped (or delayed) by the network between nodes.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6F32F-BA60-2B34-7C95-B5A2EEDE0A9E}"/>
              </a:ext>
            </a:extLst>
          </p:cNvPr>
          <p:cNvSpPr txBox="1"/>
          <p:nvPr/>
        </p:nvSpPr>
        <p:spPr>
          <a:xfrm>
            <a:off x="529373" y="1916832"/>
            <a:ext cx="104411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3 parts </a:t>
            </a:r>
            <a:r>
              <a:rPr lang="fr-FR" sz="2400" dirty="0" err="1"/>
              <a:t>you</a:t>
            </a:r>
            <a:r>
              <a:rPr lang="fr-FR" sz="2400" dirty="0"/>
              <a:t> can </a:t>
            </a:r>
            <a:r>
              <a:rPr lang="fr-FR" sz="2400" dirty="0" err="1"/>
              <a:t>generate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AI 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400" dirty="0"/>
              <a:t>Script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400" dirty="0"/>
              <a:t>Voice/Sound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400" dirty="0"/>
              <a:t>Image/</a:t>
            </a:r>
            <a:r>
              <a:rPr lang="fr-FR" sz="2400" dirty="0" err="1"/>
              <a:t>Video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pPr marL="342900" indent="-342900">
              <a:buFontTx/>
              <a:buChar char="-"/>
            </a:pPr>
            <a:r>
              <a:rPr lang="fr-FR" sz="2400" dirty="0"/>
              <a:t>How fast can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generate</a:t>
            </a:r>
            <a:r>
              <a:rPr lang="fr-FR" sz="2400" dirty="0"/>
              <a:t> </a:t>
            </a:r>
            <a:r>
              <a:rPr lang="fr-FR" sz="2400" dirty="0" err="1"/>
              <a:t>something</a:t>
            </a:r>
            <a:r>
              <a:rPr lang="fr-FR" sz="2400" dirty="0"/>
              <a:t> </a:t>
            </a:r>
            <a:r>
              <a:rPr lang="fr-FR" sz="2400" dirty="0" err="1"/>
              <a:t>looking</a:t>
            </a:r>
            <a:r>
              <a:rPr lang="fr-FR" sz="2400" dirty="0"/>
              <a:t> like </a:t>
            </a:r>
            <a:r>
              <a:rPr lang="fr-FR" sz="2400" dirty="0" err="1"/>
              <a:t>what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are </a:t>
            </a:r>
            <a:r>
              <a:rPr lang="fr-FR" sz="2400" dirty="0" err="1"/>
              <a:t>thinking</a:t>
            </a:r>
            <a:r>
              <a:rPr lang="fr-FR" sz="2400" dirty="0"/>
              <a:t> of ?</a:t>
            </a:r>
          </a:p>
          <a:p>
            <a:pPr marL="342900" indent="-342900">
              <a:buFontTx/>
              <a:buChar char="-"/>
            </a:pPr>
            <a:r>
              <a:rPr lang="fr-FR" sz="2400" dirty="0" err="1"/>
              <a:t>What</a:t>
            </a:r>
            <a:r>
              <a:rPr lang="fr-FR" sz="2400" dirty="0"/>
              <a:t> are the </a:t>
            </a:r>
            <a:r>
              <a:rPr lang="fr-FR" sz="2400" dirty="0" err="1"/>
              <a:t>limits</a:t>
            </a:r>
            <a:r>
              <a:rPr lang="fr-FR" sz="2400" dirty="0"/>
              <a:t> of the process ? </a:t>
            </a:r>
            <a:r>
              <a:rPr lang="fr-FR" sz="2400" dirty="0" err="1"/>
              <a:t>What</a:t>
            </a:r>
            <a:r>
              <a:rPr lang="fr-FR" sz="2400" dirty="0"/>
              <a:t> can </a:t>
            </a:r>
            <a:r>
              <a:rPr lang="fr-FR" sz="2400" dirty="0" err="1"/>
              <a:t>you</a:t>
            </a:r>
            <a:r>
              <a:rPr lang="fr-FR" sz="2400" dirty="0"/>
              <a:t> hack to </a:t>
            </a:r>
            <a:r>
              <a:rPr lang="fr-FR" sz="2400" dirty="0" err="1"/>
              <a:t>achieve</a:t>
            </a:r>
            <a:r>
              <a:rPr lang="fr-FR" sz="2400" dirty="0"/>
              <a:t> </a:t>
            </a:r>
            <a:r>
              <a:rPr lang="fr-FR" sz="2400" dirty="0" err="1"/>
              <a:t>what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want</a:t>
            </a:r>
            <a:r>
              <a:rPr lang="fr-FR" sz="2400" dirty="0"/>
              <a:t> to </a:t>
            </a:r>
            <a:r>
              <a:rPr lang="fr-FR" sz="2400" dirty="0" err="1"/>
              <a:t>produce</a:t>
            </a:r>
            <a:r>
              <a:rPr lang="fr-FR" sz="2400" dirty="0"/>
              <a:t> ?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How </a:t>
            </a:r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change the </a:t>
            </a:r>
            <a:r>
              <a:rPr lang="fr-FR" sz="2400" dirty="0" err="1"/>
              <a:t>creative</a:t>
            </a:r>
            <a:r>
              <a:rPr lang="fr-FR" sz="2400" dirty="0"/>
              <a:t> process ?</a:t>
            </a:r>
          </a:p>
        </p:txBody>
      </p:sp>
    </p:spTree>
    <p:extLst>
      <p:ext uri="{BB962C8B-B14F-4D97-AF65-F5344CB8AC3E}">
        <p14:creationId xmlns:p14="http://schemas.microsoft.com/office/powerpoint/2010/main" val="123164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6DD26-486D-4DE9-3162-B23BE925F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A6AAEB-71E0-CAB2-E807-5AF9E10D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091410"/>
            <a:ext cx="11160125" cy="553998"/>
          </a:xfrm>
        </p:spPr>
        <p:txBody>
          <a:bodyPr/>
          <a:lstStyle/>
          <a:p>
            <a:r>
              <a:rPr lang="fr-FR" dirty="0"/>
              <a:t>Tools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have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DCBAD3-F195-6C31-CE35-3BD4F05D06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DF329C-1E60-9479-6310-B264BE85112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515938" y="307497"/>
            <a:ext cx="5580062" cy="261610"/>
          </a:xfrm>
        </p:spPr>
        <p:txBody>
          <a:bodyPr/>
          <a:lstStyle/>
          <a:p>
            <a:r>
              <a:rPr lang="fr-FR" dirty="0" err="1"/>
              <a:t>GenAI</a:t>
            </a:r>
            <a:r>
              <a:rPr lang="fr-FR" dirty="0"/>
              <a:t> – 2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8AFE7B8-2DC8-4594-DAB1-272C4E14B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431052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3174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Theoretical computer science"/>
              </a:rPr>
              <a:t>theoretical computer science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 </a:t>
            </a: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 theorem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also named </a:t>
            </a: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Brewer's theorem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after computer scientist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Eric Brewer (scientist)"/>
              </a:rPr>
              <a:t>Eric Brewer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states that any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Distributed data store"/>
              </a:rPr>
              <a:t>distributed data store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can provide only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 tooltip="Trilemma"/>
              </a:rPr>
              <a:t>two of the following three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guarantees: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[1]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[2]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[3]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0" tooltip="Consistency model"/>
              </a:rPr>
              <a:t>Consistency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read receives the most recent write or an error.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1" tooltip="Availability"/>
              </a:rPr>
              <a:t>Availability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request receives a (non-error) response, without the guarantee that it contains the most recent write.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2" tooltip="Network partitioning"/>
              </a:rPr>
              <a:t>Partition tolerance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system continues to operate despite an arbitrary number of messages being dropped (or delayed) by the network between nodes.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8EC587C-3F90-0E14-E829-0CB20610142B}"/>
              </a:ext>
            </a:extLst>
          </p:cNvPr>
          <p:cNvSpPr txBox="1"/>
          <p:nvPr/>
        </p:nvSpPr>
        <p:spPr>
          <a:xfrm>
            <a:off x="839416" y="2521059"/>
            <a:ext cx="109805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800" dirty="0"/>
              <a:t>Script : </a:t>
            </a:r>
            <a:r>
              <a:rPr lang="fr-FR" sz="2800" dirty="0" err="1"/>
              <a:t>ChatGPT</a:t>
            </a:r>
            <a:endParaRPr lang="fr-FR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800" dirty="0" err="1"/>
              <a:t>Text</a:t>
            </a:r>
            <a:r>
              <a:rPr lang="fr-FR" sz="2800" dirty="0"/>
              <a:t> to images : Leonardo AI (Free) / </a:t>
            </a:r>
            <a:r>
              <a:rPr lang="fr-FR" sz="2800" dirty="0" err="1"/>
              <a:t>Playground</a:t>
            </a:r>
            <a:r>
              <a:rPr lang="fr-FR" sz="2800" dirty="0"/>
              <a:t> AI (Free) / </a:t>
            </a:r>
            <a:r>
              <a:rPr lang="fr-FR" sz="2800" dirty="0" err="1"/>
              <a:t>SeaArt.AI</a:t>
            </a:r>
            <a:r>
              <a:rPr lang="fr-FR" sz="2800" dirty="0"/>
              <a:t> (Free) / </a:t>
            </a:r>
            <a:r>
              <a:rPr lang="fr-FR" sz="2800" dirty="0" err="1"/>
              <a:t>Midjourney</a:t>
            </a:r>
            <a:r>
              <a:rPr lang="fr-FR" sz="2800" dirty="0"/>
              <a:t> ($)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800" dirty="0"/>
              <a:t>Image to </a:t>
            </a:r>
            <a:r>
              <a:rPr lang="fr-FR" sz="2800" dirty="0" err="1"/>
              <a:t>Videos</a:t>
            </a:r>
            <a:r>
              <a:rPr lang="fr-FR" sz="2800" dirty="0"/>
              <a:t> : Discord &amp; </a:t>
            </a:r>
            <a:r>
              <a:rPr lang="fr-FR" sz="2800" dirty="0" err="1"/>
              <a:t>Pikalabs</a:t>
            </a:r>
            <a:r>
              <a:rPr lang="fr-FR" sz="2800" dirty="0"/>
              <a:t> / </a:t>
            </a:r>
            <a:r>
              <a:rPr lang="fr-FR" sz="2800" dirty="0" err="1"/>
              <a:t>Runway</a:t>
            </a:r>
            <a:r>
              <a:rPr lang="fr-FR" sz="2800" dirty="0"/>
              <a:t> ($)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800" dirty="0"/>
              <a:t>Sound &amp; </a:t>
            </a:r>
            <a:r>
              <a:rPr lang="fr-FR" sz="2800" dirty="0" err="1"/>
              <a:t>Musics</a:t>
            </a:r>
            <a:r>
              <a:rPr lang="fr-FR" sz="2800" dirty="0"/>
              <a:t> : </a:t>
            </a:r>
            <a:r>
              <a:rPr lang="fr-FR" sz="2800" dirty="0" err="1"/>
              <a:t>Elevenlabs</a:t>
            </a:r>
            <a:r>
              <a:rPr lang="fr-FR" sz="2800" dirty="0"/>
              <a:t> (</a:t>
            </a:r>
            <a:r>
              <a:rPr lang="fr-FR" sz="2800" dirty="0" err="1"/>
              <a:t>voice</a:t>
            </a:r>
            <a:r>
              <a:rPr lang="fr-FR" sz="2800" dirty="0"/>
              <a:t>) + Wave2lip / </a:t>
            </a:r>
            <a:r>
              <a:rPr lang="fr-FR" sz="2800" dirty="0" err="1"/>
              <a:t>Lalamu</a:t>
            </a:r>
            <a:r>
              <a:rPr lang="fr-FR" sz="2800" dirty="0"/>
              <a:t>/ </a:t>
            </a:r>
            <a:r>
              <a:rPr lang="fr-FR" sz="2800" dirty="0" err="1"/>
              <a:t>Epidemic</a:t>
            </a:r>
            <a:r>
              <a:rPr lang="fr-FR" sz="2800" dirty="0"/>
              <a:t> </a:t>
            </a:r>
            <a:r>
              <a:rPr lang="fr-FR" sz="2800" dirty="0" err="1"/>
              <a:t>sounds</a:t>
            </a:r>
            <a:endParaRPr lang="fr-FR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800" dirty="0"/>
              <a:t>Editing : </a:t>
            </a:r>
            <a:r>
              <a:rPr lang="fr-FR" sz="2800" dirty="0" err="1"/>
              <a:t>CapCut</a:t>
            </a:r>
            <a:r>
              <a:rPr lang="fr-FR" sz="2800" dirty="0"/>
              <a:t>/</a:t>
            </a:r>
            <a:r>
              <a:rPr lang="fr-FR" sz="2800" dirty="0" err="1"/>
              <a:t>DaVinci</a:t>
            </a:r>
            <a:r>
              <a:rPr lang="fr-FR" sz="2800" dirty="0"/>
              <a:t> </a:t>
            </a:r>
            <a:r>
              <a:rPr lang="fr-FR" sz="2800" dirty="0" err="1"/>
              <a:t>Resolve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90580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6DD26-486D-4DE9-3162-B23BE925F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A6AAEB-71E0-CAB2-E807-5AF9E10D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091410"/>
            <a:ext cx="11160125" cy="553998"/>
          </a:xfrm>
        </p:spPr>
        <p:txBody>
          <a:bodyPr/>
          <a:lstStyle/>
          <a:p>
            <a:r>
              <a:rPr lang="fr-FR" dirty="0"/>
              <a:t>Tools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have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DCBAD3-F195-6C31-CE35-3BD4F05D06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DF329C-1E60-9479-6310-B264BE85112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515938" y="307497"/>
            <a:ext cx="5580062" cy="261610"/>
          </a:xfrm>
        </p:spPr>
        <p:txBody>
          <a:bodyPr/>
          <a:lstStyle/>
          <a:p>
            <a:r>
              <a:rPr lang="fr-FR" dirty="0" err="1"/>
              <a:t>GenAI</a:t>
            </a:r>
            <a:r>
              <a:rPr lang="fr-FR" dirty="0"/>
              <a:t> – 2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8AFE7B8-2DC8-4594-DAB1-272C4E14B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431052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3174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Theoretical computer science"/>
              </a:rPr>
              <a:t>theoretical computer science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 </a:t>
            </a: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 theorem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also named </a:t>
            </a: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Brewer's theorem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after computer scientist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Eric Brewer (scientist)"/>
              </a:rPr>
              <a:t>Eric Brewer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states that any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Distributed data store"/>
              </a:rPr>
              <a:t>distributed data store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can provide only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 tooltip="Trilemma"/>
              </a:rPr>
              <a:t>two of the following three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guarantees: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[1]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[2]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[3]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0" tooltip="Consistency model"/>
              </a:rPr>
              <a:t>Consistency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read receives the most recent write or an error.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1" tooltip="Availability"/>
              </a:rPr>
              <a:t>Availability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request receives a (non-error) response, without the guarantee that it contains the most recent write.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2" tooltip="Network partitioning"/>
              </a:rPr>
              <a:t>Partition tolerance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system continues to operate despite an arbitrary number of messages being dropped (or delayed) by the network between nodes.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8EC587C-3F90-0E14-E829-0CB20610142B}"/>
              </a:ext>
            </a:extLst>
          </p:cNvPr>
          <p:cNvSpPr txBox="1"/>
          <p:nvPr/>
        </p:nvSpPr>
        <p:spPr>
          <a:xfrm>
            <a:off x="839416" y="2521059"/>
            <a:ext cx="109805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800" dirty="0"/>
              <a:t>Script : </a:t>
            </a:r>
            <a:r>
              <a:rPr lang="fr-FR" sz="2800" dirty="0" err="1"/>
              <a:t>ChatGPT</a:t>
            </a:r>
            <a:endParaRPr lang="fr-FR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800" dirty="0" err="1"/>
              <a:t>Text</a:t>
            </a:r>
            <a:r>
              <a:rPr lang="fr-FR" sz="2800" dirty="0"/>
              <a:t> to images : Leonardo AI (Free) / </a:t>
            </a:r>
            <a:r>
              <a:rPr lang="fr-FR" sz="2800" dirty="0" err="1"/>
              <a:t>Playground</a:t>
            </a:r>
            <a:r>
              <a:rPr lang="fr-FR" sz="2800" dirty="0"/>
              <a:t> AI (Free) / </a:t>
            </a:r>
            <a:r>
              <a:rPr lang="fr-FR" sz="2800" dirty="0" err="1"/>
              <a:t>SeaArt.AI</a:t>
            </a:r>
            <a:r>
              <a:rPr lang="fr-FR" sz="2800" dirty="0"/>
              <a:t> (Free) / </a:t>
            </a:r>
            <a:r>
              <a:rPr lang="fr-FR" sz="2800" dirty="0" err="1"/>
              <a:t>Midjourney</a:t>
            </a:r>
            <a:r>
              <a:rPr lang="fr-FR" sz="2800" dirty="0"/>
              <a:t> ($)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800" dirty="0"/>
              <a:t>Image to </a:t>
            </a:r>
            <a:r>
              <a:rPr lang="fr-FR" sz="2800" dirty="0" err="1"/>
              <a:t>Videos</a:t>
            </a:r>
            <a:r>
              <a:rPr lang="fr-FR" sz="2800" dirty="0"/>
              <a:t> : Discord &amp; </a:t>
            </a:r>
            <a:r>
              <a:rPr lang="fr-FR" sz="2800" dirty="0" err="1"/>
              <a:t>Pikalabs</a:t>
            </a:r>
            <a:r>
              <a:rPr lang="fr-FR" sz="2800" dirty="0"/>
              <a:t> / </a:t>
            </a:r>
            <a:r>
              <a:rPr lang="fr-FR" sz="2800" dirty="0" err="1"/>
              <a:t>Runway</a:t>
            </a:r>
            <a:r>
              <a:rPr lang="fr-FR" sz="2800" dirty="0"/>
              <a:t> ($)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800" dirty="0"/>
              <a:t>Sound &amp; </a:t>
            </a:r>
            <a:r>
              <a:rPr lang="fr-FR" sz="2800" dirty="0" err="1"/>
              <a:t>Musics</a:t>
            </a:r>
            <a:r>
              <a:rPr lang="fr-FR" sz="2800" dirty="0"/>
              <a:t> : </a:t>
            </a:r>
            <a:r>
              <a:rPr lang="fr-FR" sz="2800" dirty="0" err="1"/>
              <a:t>Elevenlabs</a:t>
            </a:r>
            <a:r>
              <a:rPr lang="fr-FR" sz="2800" dirty="0"/>
              <a:t> (</a:t>
            </a:r>
            <a:r>
              <a:rPr lang="fr-FR" sz="2800" dirty="0" err="1"/>
              <a:t>voice</a:t>
            </a:r>
            <a:r>
              <a:rPr lang="fr-FR" sz="2800" dirty="0"/>
              <a:t>) + Wave2lip / </a:t>
            </a:r>
            <a:r>
              <a:rPr lang="fr-FR" sz="2800" dirty="0" err="1"/>
              <a:t>Lalamu</a:t>
            </a:r>
            <a:r>
              <a:rPr lang="fr-FR" sz="2800" dirty="0"/>
              <a:t>/ </a:t>
            </a:r>
            <a:r>
              <a:rPr lang="fr-FR" sz="2800" dirty="0" err="1"/>
              <a:t>Epidemic</a:t>
            </a:r>
            <a:r>
              <a:rPr lang="fr-FR" sz="2800" dirty="0"/>
              <a:t> </a:t>
            </a:r>
            <a:r>
              <a:rPr lang="fr-FR" sz="2800" dirty="0" err="1"/>
              <a:t>sounds</a:t>
            </a:r>
            <a:endParaRPr lang="fr-FR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800" dirty="0"/>
              <a:t>Editing : </a:t>
            </a:r>
            <a:r>
              <a:rPr lang="fr-FR" sz="2800" dirty="0" err="1"/>
              <a:t>CapCut</a:t>
            </a:r>
            <a:r>
              <a:rPr lang="fr-FR" sz="2800" dirty="0"/>
              <a:t>/</a:t>
            </a:r>
            <a:r>
              <a:rPr lang="fr-FR" sz="2800" dirty="0" err="1"/>
              <a:t>DaVinci</a:t>
            </a:r>
            <a:r>
              <a:rPr lang="fr-FR" sz="2800" dirty="0"/>
              <a:t> </a:t>
            </a:r>
            <a:r>
              <a:rPr lang="fr-FR" sz="2800" dirty="0" err="1"/>
              <a:t>Resolve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98989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6DD26-486D-4DE9-3162-B23BE925F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A6AAEB-71E0-CAB2-E807-5AF9E10D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091410"/>
            <a:ext cx="11160125" cy="553998"/>
          </a:xfrm>
        </p:spPr>
        <p:txBody>
          <a:bodyPr/>
          <a:lstStyle/>
          <a:p>
            <a:r>
              <a:rPr lang="fr-FR" dirty="0" err="1"/>
              <a:t>Steps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DCBAD3-F195-6C31-CE35-3BD4F05D06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DF329C-1E60-9479-6310-B264BE85112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515938" y="307497"/>
            <a:ext cx="5580062" cy="261610"/>
          </a:xfrm>
        </p:spPr>
        <p:txBody>
          <a:bodyPr/>
          <a:lstStyle/>
          <a:p>
            <a:r>
              <a:rPr lang="fr-FR" dirty="0" err="1"/>
              <a:t>GenAI</a:t>
            </a:r>
            <a:r>
              <a:rPr lang="fr-FR" dirty="0"/>
              <a:t> – 2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8AFE7B8-2DC8-4594-DAB1-272C4E14B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431052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3174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Theoretical computer science"/>
              </a:rPr>
              <a:t>theoretical computer science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 </a:t>
            </a: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 theorem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also named </a:t>
            </a: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Brewer's theorem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after computer scientist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Eric Brewer (scientist)"/>
              </a:rPr>
              <a:t>Eric Brewer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states that any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Distributed data store"/>
              </a:rPr>
              <a:t>distributed data store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can provide only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 tooltip="Trilemma"/>
              </a:rPr>
              <a:t>two of the following three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guarantees: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[1]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[2]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[3]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0" tooltip="Consistency model"/>
              </a:rPr>
              <a:t>Consistency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read receives the most recent write or an error.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1" tooltip="Availability"/>
              </a:rPr>
              <a:t>Availability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request receives a (non-error) response, without the guarantee that it contains the most recent write.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2" tooltip="Network partitioning"/>
              </a:rPr>
              <a:t>Partition tolerance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system continues to operate despite an arbitrary number of messages being dropped (or delayed) by the network between nodes.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8EC587C-3F90-0E14-E829-0CB20610142B}"/>
              </a:ext>
            </a:extLst>
          </p:cNvPr>
          <p:cNvSpPr txBox="1"/>
          <p:nvPr/>
        </p:nvSpPr>
        <p:spPr>
          <a:xfrm>
            <a:off x="758131" y="2511628"/>
            <a:ext cx="109805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1) </a:t>
            </a:r>
            <a:r>
              <a:rPr lang="fr-FR" sz="2800" dirty="0" err="1"/>
              <a:t>Create</a:t>
            </a:r>
            <a:r>
              <a:rPr lang="fr-FR" sz="2800" dirty="0"/>
              <a:t> a </a:t>
            </a:r>
            <a:r>
              <a:rPr lang="fr-FR" sz="2800" b="1" dirty="0"/>
              <a:t>simple</a:t>
            </a:r>
            <a:r>
              <a:rPr lang="fr-FR" sz="2800" dirty="0"/>
              <a:t> script </a:t>
            </a:r>
            <a:r>
              <a:rPr lang="fr-FR" sz="2800" dirty="0" err="1"/>
              <a:t>with</a:t>
            </a:r>
            <a:r>
              <a:rPr lang="fr-FR" sz="2800" dirty="0"/>
              <a:t> a description of </a:t>
            </a:r>
            <a:r>
              <a:rPr lang="fr-FR" sz="2800" dirty="0" err="1"/>
              <a:t>each</a:t>
            </a:r>
            <a:r>
              <a:rPr lang="fr-FR" sz="2800" dirty="0"/>
              <a:t> shot for </a:t>
            </a:r>
            <a:r>
              <a:rPr lang="fr-FR" sz="2800" dirty="0" err="1"/>
              <a:t>your</a:t>
            </a:r>
            <a:r>
              <a:rPr lang="fr-FR" sz="2800" dirty="0"/>
              <a:t> story</a:t>
            </a:r>
            <a:br>
              <a:rPr lang="fr-FR" sz="2800" dirty="0"/>
            </a:br>
            <a:r>
              <a:rPr lang="fr-FR" sz="2800" dirty="0"/>
              <a:t>2) </a:t>
            </a:r>
            <a:r>
              <a:rPr lang="fr-FR" sz="2800" dirty="0" err="1"/>
              <a:t>Create</a:t>
            </a:r>
            <a:r>
              <a:rPr lang="fr-FR" sz="2800" dirty="0"/>
              <a:t> approx 10 consistant shots</a:t>
            </a:r>
            <a:br>
              <a:rPr lang="fr-FR" sz="2800" dirty="0"/>
            </a:br>
            <a:r>
              <a:rPr lang="fr-FR" sz="2800" dirty="0"/>
              <a:t>3) </a:t>
            </a:r>
            <a:r>
              <a:rPr lang="fr-FR" sz="2800" dirty="0" err="1"/>
              <a:t>Add</a:t>
            </a:r>
            <a:r>
              <a:rPr lang="fr-FR" sz="2800" dirty="0"/>
              <a:t> </a:t>
            </a:r>
            <a:r>
              <a:rPr lang="fr-FR" sz="2800" dirty="0" err="1"/>
              <a:t>movement</a:t>
            </a:r>
            <a:br>
              <a:rPr lang="fr-FR" sz="2800" dirty="0"/>
            </a:br>
            <a:r>
              <a:rPr lang="fr-FR" sz="2800" dirty="0"/>
              <a:t>5) </a:t>
            </a:r>
            <a:r>
              <a:rPr lang="fr-FR" sz="2800" dirty="0" err="1"/>
              <a:t>Add</a:t>
            </a:r>
            <a:r>
              <a:rPr lang="fr-FR" sz="2800" dirty="0"/>
              <a:t> </a:t>
            </a:r>
            <a:r>
              <a:rPr lang="fr-FR" sz="2800" dirty="0" err="1"/>
              <a:t>voice</a:t>
            </a:r>
            <a:r>
              <a:rPr lang="fr-FR" sz="2800" dirty="0"/>
              <a:t>, </a:t>
            </a:r>
            <a:r>
              <a:rPr lang="fr-FR" sz="2800" dirty="0" err="1"/>
              <a:t>sync</a:t>
            </a:r>
            <a:r>
              <a:rPr lang="fr-FR" sz="2800" dirty="0"/>
              <a:t> </a:t>
            </a:r>
            <a:r>
              <a:rPr lang="fr-FR" sz="2800" dirty="0" err="1"/>
              <a:t>it</a:t>
            </a:r>
            <a:r>
              <a:rPr lang="fr-FR" sz="2800" dirty="0"/>
              <a:t>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r>
              <a:rPr lang="fr-FR" sz="2800" dirty="0" err="1"/>
              <a:t>movement</a:t>
            </a:r>
            <a:br>
              <a:rPr lang="fr-FR" sz="2800" dirty="0"/>
            </a:br>
            <a:r>
              <a:rPr lang="fr-FR" sz="2800" dirty="0"/>
              <a:t>6) Edit </a:t>
            </a:r>
            <a:r>
              <a:rPr lang="fr-FR" sz="2800" dirty="0" err="1"/>
              <a:t>it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83066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6DD26-486D-4DE9-3162-B23BE925F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A6AAEB-71E0-CAB2-E807-5AF9E10D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091410"/>
            <a:ext cx="11160125" cy="553998"/>
          </a:xfrm>
        </p:spPr>
        <p:txBody>
          <a:bodyPr/>
          <a:lstStyle/>
          <a:p>
            <a:r>
              <a:rPr lang="fr-FR" dirty="0"/>
              <a:t>Process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DCBAD3-F195-6C31-CE35-3BD4F05D06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Course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DF329C-1E60-9479-6310-B264BE85112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 dirty="0" err="1"/>
              <a:t>GenAI</a:t>
            </a:r>
            <a:r>
              <a:rPr lang="fr-FR" dirty="0"/>
              <a:t> - 1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8AFE7B8-2DC8-4594-DAB1-272C4E14B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431052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3174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Theoretical computer science"/>
              </a:rPr>
              <a:t>theoretical computer science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 </a:t>
            </a: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 theorem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also named </a:t>
            </a: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Brewer's theorem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after computer scientist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Eric Brewer (scientist)"/>
              </a:rPr>
              <a:t>Eric Brewer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states that any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Distributed data store"/>
              </a:rPr>
              <a:t>distributed data store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can provide only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 tooltip="Trilemma"/>
              </a:rPr>
              <a:t>two of the following three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guarantees: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[1]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[2]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[3]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0" tooltip="Consistency model"/>
              </a:rPr>
              <a:t>Consistency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read receives the most recent write or an error.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1" tooltip="Availability"/>
              </a:rPr>
              <a:t>Availability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request receives a (non-error) response, without the guarantee that it contains the most recent write.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2" tooltip="Network partitioning"/>
              </a:rPr>
              <a:t>Partition tolerance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system continues to operate despite an arbitrary number of messages being dropped (or delayed) by the network between nodes.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6F32F-BA60-2B34-7C95-B5A2EEDE0A9E}"/>
              </a:ext>
            </a:extLst>
          </p:cNvPr>
          <p:cNvSpPr txBox="1"/>
          <p:nvPr/>
        </p:nvSpPr>
        <p:spPr>
          <a:xfrm>
            <a:off x="515937" y="2573183"/>
            <a:ext cx="1044116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/>
              <a:t>1h30 : Script + Images/Shots</a:t>
            </a:r>
            <a:br>
              <a:rPr lang="fr-FR" sz="4000" dirty="0"/>
            </a:br>
            <a:br>
              <a:rPr lang="fr-FR" sz="4000" dirty="0"/>
            </a:br>
            <a:r>
              <a:rPr lang="fr-FR" sz="4000" dirty="0"/>
              <a:t>1h30 : </a:t>
            </a:r>
            <a:r>
              <a:rPr lang="fr-FR" sz="4000" dirty="0" err="1"/>
              <a:t>Movments</a:t>
            </a:r>
            <a:r>
              <a:rPr lang="fr-FR" sz="4000" dirty="0"/>
              <a:t>, Sync, Music/Sound </a:t>
            </a:r>
            <a:r>
              <a:rPr lang="fr-FR" sz="4000" dirty="0" err="1"/>
              <a:t>Effect</a:t>
            </a:r>
            <a:r>
              <a:rPr lang="fr-FR" sz="4000" dirty="0"/>
              <a:t>, Editing</a:t>
            </a:r>
          </a:p>
        </p:txBody>
      </p:sp>
    </p:spTree>
    <p:extLst>
      <p:ext uri="{BB962C8B-B14F-4D97-AF65-F5344CB8AC3E}">
        <p14:creationId xmlns:p14="http://schemas.microsoft.com/office/powerpoint/2010/main" val="2220045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6DD26-486D-4DE9-3162-B23BE925F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A6AAEB-71E0-CAB2-E807-5AF9E10D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091410"/>
            <a:ext cx="11160125" cy="553998"/>
          </a:xfrm>
        </p:spPr>
        <p:txBody>
          <a:bodyPr/>
          <a:lstStyle/>
          <a:p>
            <a:r>
              <a:rPr lang="fr-FR" dirty="0"/>
              <a:t>Script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DCBAD3-F195-6C31-CE35-3BD4F05D06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DF329C-1E60-9479-6310-B264BE85112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515938" y="307497"/>
            <a:ext cx="5580062" cy="261610"/>
          </a:xfrm>
        </p:spPr>
        <p:txBody>
          <a:bodyPr/>
          <a:lstStyle/>
          <a:p>
            <a:r>
              <a:rPr lang="fr-FR" dirty="0" err="1"/>
              <a:t>GenAI</a:t>
            </a:r>
            <a:r>
              <a:rPr lang="fr-FR" dirty="0"/>
              <a:t> – 2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8AFE7B8-2DC8-4594-DAB1-272C4E14B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431052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3174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Theoretical computer science"/>
              </a:rPr>
              <a:t>theoretical computer science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 </a:t>
            </a: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 theorem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also named </a:t>
            </a: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Brewer's theorem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after computer scientist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Eric Brewer (scientist)"/>
              </a:rPr>
              <a:t>Eric Brewer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states that any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Distributed data store"/>
              </a:rPr>
              <a:t>distributed data store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can provide only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 tooltip="Trilemma"/>
              </a:rPr>
              <a:t>two of the following three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guarantees: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[1]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[2]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[3]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0" tooltip="Consistency model"/>
              </a:rPr>
              <a:t>Consistency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read receives the most recent write or an error.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1" tooltip="Availability"/>
              </a:rPr>
              <a:t>Availability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request receives a (non-error) response, without the guarantee that it contains the most recent write.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2" tooltip="Network partitioning"/>
              </a:rPr>
              <a:t>Partition tolerance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system continues to operate despite an arbitrary number of messages being dropped (or delayed) by the network between nodes.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8EC587C-3F90-0E14-E829-0CB20610142B}"/>
              </a:ext>
            </a:extLst>
          </p:cNvPr>
          <p:cNvSpPr txBox="1"/>
          <p:nvPr/>
        </p:nvSpPr>
        <p:spPr>
          <a:xfrm>
            <a:off x="758131" y="3140968"/>
            <a:ext cx="10980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Script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r>
              <a:rPr lang="fr-FR" sz="2800" dirty="0" err="1"/>
              <a:t>scenes</a:t>
            </a:r>
            <a:r>
              <a:rPr lang="fr-FR" sz="2800" dirty="0"/>
              <a:t> (X seconds </a:t>
            </a:r>
            <a:r>
              <a:rPr lang="fr-FR" sz="2800" dirty="0" err="1"/>
              <a:t>each</a:t>
            </a:r>
            <a:r>
              <a:rPr lang="fr-FR" sz="2800" dirty="0"/>
              <a:t>) and shots</a:t>
            </a:r>
          </a:p>
          <a:p>
            <a:r>
              <a:rPr lang="fr-FR" sz="2800" dirty="0"/>
              <a:t>Sound </a:t>
            </a:r>
            <a:r>
              <a:rPr lang="fr-FR" sz="2800" dirty="0" err="1"/>
              <a:t>effects</a:t>
            </a:r>
            <a:r>
              <a:rPr lang="fr-FR" sz="2800" dirty="0"/>
              <a:t> of </a:t>
            </a:r>
            <a:r>
              <a:rPr lang="fr-FR" sz="2800" dirty="0" err="1"/>
              <a:t>each</a:t>
            </a:r>
            <a:r>
              <a:rPr lang="fr-FR" sz="2800" dirty="0"/>
              <a:t> </a:t>
            </a:r>
            <a:r>
              <a:rPr lang="fr-FR" sz="2800" dirty="0" err="1"/>
              <a:t>scene</a:t>
            </a:r>
            <a:r>
              <a:rPr lang="fr-FR" sz="2800" dirty="0"/>
              <a:t>, </a:t>
            </a:r>
            <a:r>
              <a:rPr lang="fr-FR" sz="2800" dirty="0" err="1"/>
              <a:t>precise</a:t>
            </a:r>
            <a:r>
              <a:rPr lang="fr-FR" sz="2800" dirty="0"/>
              <a:t> camera angles</a:t>
            </a:r>
          </a:p>
        </p:txBody>
      </p:sp>
    </p:spTree>
    <p:extLst>
      <p:ext uri="{BB962C8B-B14F-4D97-AF65-F5344CB8AC3E}">
        <p14:creationId xmlns:p14="http://schemas.microsoft.com/office/powerpoint/2010/main" val="191857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6DD26-486D-4DE9-3162-B23BE925F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A6AAEB-71E0-CAB2-E807-5AF9E10D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091410"/>
            <a:ext cx="11160125" cy="553998"/>
          </a:xfrm>
        </p:spPr>
        <p:txBody>
          <a:bodyPr/>
          <a:lstStyle/>
          <a:p>
            <a:r>
              <a:rPr lang="fr-FR" dirty="0"/>
              <a:t>Shots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DCBAD3-F195-6C31-CE35-3BD4F05D06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DF329C-1E60-9479-6310-B264BE85112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515938" y="307497"/>
            <a:ext cx="5580062" cy="261610"/>
          </a:xfrm>
        </p:spPr>
        <p:txBody>
          <a:bodyPr/>
          <a:lstStyle/>
          <a:p>
            <a:r>
              <a:rPr lang="fr-FR" dirty="0" err="1"/>
              <a:t>GenAI</a:t>
            </a:r>
            <a:r>
              <a:rPr lang="fr-FR" dirty="0"/>
              <a:t> – 2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8AFE7B8-2DC8-4594-DAB1-272C4E14B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431052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3174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Theoretical computer science"/>
              </a:rPr>
              <a:t>theoretical computer science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 </a:t>
            </a: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 theorem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also named </a:t>
            </a: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Brewer's theorem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after computer scientist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Eric Brewer (scientist)"/>
              </a:rPr>
              <a:t>Eric Brewer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states that any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Distributed data store"/>
              </a:rPr>
              <a:t>distributed data store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can provide only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 tooltip="Trilemma"/>
              </a:rPr>
              <a:t>two of the following three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guarantees: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[1]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[2]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[3]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0" tooltip="Consistency model"/>
              </a:rPr>
              <a:t>Consistency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read receives the most recent write or an error.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1" tooltip="Availability"/>
              </a:rPr>
              <a:t>Availability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request receives a (non-error) response, without the guarantee that it contains the most recent write.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2" tooltip="Network partitioning"/>
              </a:rPr>
              <a:t>Partition tolerance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system continues to operate despite an arbitrary number of messages being dropped (or delayed) by the network between nodes.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8EC587C-3F90-0E14-E829-0CB20610142B}"/>
              </a:ext>
            </a:extLst>
          </p:cNvPr>
          <p:cNvSpPr txBox="1"/>
          <p:nvPr/>
        </p:nvSpPr>
        <p:spPr>
          <a:xfrm>
            <a:off x="605730" y="1956713"/>
            <a:ext cx="109805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Character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/imagine </a:t>
            </a:r>
            <a:r>
              <a:rPr lang="fr-FR" sz="2800" dirty="0" err="1"/>
              <a:t>t</a:t>
            </a:r>
            <a:r>
              <a:rPr lang="fr-FR" sz="2800" dirty="0"/>
              <a:t>-pose X </a:t>
            </a:r>
            <a:r>
              <a:rPr lang="fr-FR" sz="2800" dirty="0" err="1"/>
              <a:t>symmetrical</a:t>
            </a:r>
            <a:r>
              <a:rPr lang="fr-FR" sz="2800" dirty="0"/>
              <a:t>, full body, spread </a:t>
            </a:r>
            <a:r>
              <a:rPr lang="fr-FR" sz="2800" dirty="0" err="1"/>
              <a:t>arms</a:t>
            </a:r>
            <a:r>
              <a:rPr lang="fr-FR" sz="2800" dirty="0"/>
              <a:t>, front </a:t>
            </a:r>
            <a:r>
              <a:rPr lang="fr-FR" sz="2800" dirty="0" err="1"/>
              <a:t>view</a:t>
            </a:r>
            <a:br>
              <a:rPr lang="fr-FR" sz="2800" dirty="0"/>
            </a:br>
            <a:br>
              <a:rPr lang="fr-FR" sz="2800" dirty="0"/>
            </a:br>
            <a:r>
              <a:rPr lang="fr-FR" sz="2800" dirty="0"/>
              <a:t>+ </a:t>
            </a:r>
            <a:r>
              <a:rPr lang="fr-FR" sz="2800" dirty="0" err="1"/>
              <a:t>add</a:t>
            </a:r>
            <a:r>
              <a:rPr lang="fr-FR" sz="2800" dirty="0"/>
              <a:t> </a:t>
            </a:r>
            <a:r>
              <a:rPr lang="fr-FR" sz="2800" dirty="0" err="1"/>
              <a:t>t</a:t>
            </a:r>
            <a:r>
              <a:rPr lang="fr-FR" sz="2800" dirty="0"/>
              <a:t>-pose </a:t>
            </a:r>
            <a:r>
              <a:rPr lang="fr-FR" sz="2800" dirty="0" err="1"/>
              <a:t>character</a:t>
            </a:r>
            <a:r>
              <a:rPr lang="fr-FR" sz="2800" dirty="0"/>
              <a:t> online</a:t>
            </a:r>
            <a:br>
              <a:rPr lang="fr-FR" sz="2800" dirty="0"/>
            </a:br>
            <a:br>
              <a:rPr lang="fr-FR" sz="2800" dirty="0"/>
            </a:br>
            <a:r>
              <a:rPr lang="fr-FR" sz="2800" dirty="0"/>
              <a:t>open a document </a:t>
            </a:r>
            <a:r>
              <a:rPr lang="fr-FR" sz="2800" dirty="0" err="1"/>
              <a:t>add</a:t>
            </a:r>
            <a:r>
              <a:rPr lang="fr-FR" sz="2800" dirty="0"/>
              <a:t> the </a:t>
            </a:r>
            <a:r>
              <a:rPr lang="fr-FR" sz="2800" dirty="0" err="1"/>
              <a:t>link</a:t>
            </a:r>
            <a:r>
              <a:rPr lang="fr-FR" sz="2800" dirty="0"/>
              <a:t> </a:t>
            </a:r>
            <a:r>
              <a:rPr lang="fr-FR" sz="2800" dirty="0" err="1"/>
              <a:t>next</a:t>
            </a:r>
            <a:r>
              <a:rPr lang="fr-FR" sz="2800" dirty="0"/>
              <a:t> to </a:t>
            </a:r>
            <a:r>
              <a:rPr lang="fr-FR" sz="2800" dirty="0" err="1"/>
              <a:t>it</a:t>
            </a:r>
            <a:r>
              <a:rPr lang="fr-FR" sz="2800" dirty="0"/>
              <a:t> (--</a:t>
            </a:r>
            <a:r>
              <a:rPr lang="fr-FR" sz="2800" dirty="0" err="1"/>
              <a:t>iw</a:t>
            </a:r>
            <a:r>
              <a:rPr lang="fr-FR" sz="2800" dirty="0"/>
              <a:t> 0.2)</a:t>
            </a:r>
          </a:p>
          <a:p>
            <a:endParaRPr lang="fr-FR" sz="2800" dirty="0"/>
          </a:p>
          <a:p>
            <a:r>
              <a:rPr lang="fr-FR" sz="2800" dirty="0"/>
              <a:t>/imagine close-up image face (</a:t>
            </a:r>
            <a:r>
              <a:rPr lang="fr-FR" sz="2800" dirty="0" err="1"/>
              <a:t>based</a:t>
            </a:r>
            <a:r>
              <a:rPr lang="fr-FR" sz="2800" dirty="0"/>
              <a:t> on a </a:t>
            </a:r>
            <a:r>
              <a:rPr lang="fr-FR" sz="2800" dirty="0" err="1"/>
              <a:t>screenshot</a:t>
            </a:r>
            <a:r>
              <a:rPr lang="fr-F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89275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M Lyon">
  <a:themeElements>
    <a:clrScheme name="EM Lyon_Couleurs">
      <a:dk1>
        <a:sysClr val="windowText" lastClr="000000"/>
      </a:dk1>
      <a:lt1>
        <a:sysClr val="window" lastClr="FFFFFF"/>
      </a:lt1>
      <a:dk2>
        <a:srgbClr val="E2001A"/>
      </a:dk2>
      <a:lt2>
        <a:srgbClr val="CCCCCC"/>
      </a:lt2>
      <a:accent1>
        <a:srgbClr val="E2001A"/>
      </a:accent1>
      <a:accent2>
        <a:srgbClr val="3E71D4"/>
      </a:accent2>
      <a:accent3>
        <a:srgbClr val="D5A94F"/>
      </a:accent3>
      <a:accent4>
        <a:srgbClr val="9500A0"/>
      </a:accent4>
      <a:accent5>
        <a:srgbClr val="EC6244"/>
      </a:accent5>
      <a:accent6>
        <a:srgbClr val="ACB0D9"/>
      </a:accent6>
      <a:hlink>
        <a:srgbClr val="E2001A"/>
      </a:hlink>
      <a:folHlink>
        <a:srgbClr val="E2001A"/>
      </a:folHlink>
    </a:clrScheme>
    <a:fontScheme name="EM Lyon_Polices">
      <a:majorFont>
        <a:latin typeface="Poppins SemiBold"/>
        <a:ea typeface=""/>
        <a:cs typeface=""/>
      </a:majorFont>
      <a:minorFont>
        <a:latin typeface="Noto Serif S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PPT_emlyon_16-9" id="{55C3D3EC-1EA5-6942-891C-E9509CBA4790}" vid="{27184B56-39F0-8A4A-8B4B-3D5F7F09646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5036493FA6447AA80D77BE4DC9BD7" ma:contentTypeVersion="9" ma:contentTypeDescription="Crée un document." ma:contentTypeScope="" ma:versionID="d78d3eb23d5c4b7d85adbd586d830e41">
  <xsd:schema xmlns:xsd="http://www.w3.org/2001/XMLSchema" xmlns:xs="http://www.w3.org/2001/XMLSchema" xmlns:p="http://schemas.microsoft.com/office/2006/metadata/properties" xmlns:ns2="6931d6be-380b-4f78-a549-94efbb2a51a2" targetNamespace="http://schemas.microsoft.com/office/2006/metadata/properties" ma:root="true" ma:fieldsID="1b0005e94c9d433c2e60c56fc3187789" ns2:_="">
    <xsd:import namespace="6931d6be-380b-4f78-a549-94efbb2a51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31d6be-380b-4f78-a549-94efbb2a51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4A3447-4972-4B79-86AD-D0638993F6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EBA9EC-145B-42A9-A0AF-6F6692A7B60A}">
  <ds:schemaRefs>
    <ds:schemaRef ds:uri="http://purl.org/dc/elements/1.1/"/>
    <ds:schemaRef ds:uri="http://purl.org/dc/dcmitype/"/>
    <ds:schemaRef ds:uri="6931d6be-380b-4f78-a549-94efbb2a51a2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C45D40E-D8E1-4EC4-B556-87E50B7C52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31d6be-380b-4f78-a549-94efbb2a51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46093</TotalTime>
  <Words>1706</Words>
  <Application>Microsoft Macintosh PowerPoint</Application>
  <PresentationFormat>Widescreen</PresentationFormat>
  <Paragraphs>172</Paragraphs>
  <Slides>14</Slides>
  <Notes>13</Notes>
  <HiddenSlides>0</HiddenSlides>
  <MMClips>1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Noto Serif SC</vt:lpstr>
      <vt:lpstr>Noto Serif SC Light</vt:lpstr>
      <vt:lpstr>Poppins</vt:lpstr>
      <vt:lpstr>Poppins Medium</vt:lpstr>
      <vt:lpstr>Poppins SemiBold</vt:lpstr>
      <vt:lpstr>Symbol</vt:lpstr>
      <vt:lpstr>EM Lyon</vt:lpstr>
      <vt:lpstr>Diapositive think-cell</vt:lpstr>
      <vt:lpstr>GenAI</vt:lpstr>
      <vt:lpstr>Objective</vt:lpstr>
      <vt:lpstr>Objective</vt:lpstr>
      <vt:lpstr>Tools you need to have</vt:lpstr>
      <vt:lpstr>Tools you need to have</vt:lpstr>
      <vt:lpstr>Steps</vt:lpstr>
      <vt:lpstr>Process</vt:lpstr>
      <vt:lpstr>Script</vt:lpstr>
      <vt:lpstr>Shots</vt:lpstr>
      <vt:lpstr>Shots</vt:lpstr>
      <vt:lpstr>Shots</vt:lpstr>
      <vt:lpstr>Shots</vt:lpstr>
      <vt:lpstr>Editing</vt:lpstr>
      <vt:lpstr>PowerPoint Presentation</vt:lpstr>
    </vt:vector>
  </TitlesOfParts>
  <Company>EM LYON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VACCON Magali</dc:creator>
  <cp:lastModifiedBy>Simon Abad</cp:lastModifiedBy>
  <cp:revision>220</cp:revision>
  <cp:lastPrinted>2021-08-27T07:22:00Z</cp:lastPrinted>
  <dcterms:created xsi:type="dcterms:W3CDTF">2021-04-06T09:55:03Z</dcterms:created>
  <dcterms:modified xsi:type="dcterms:W3CDTF">2024-03-08T09:28:40Z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0x0101000645036493FA6447AA80D77BE4DC9BD7</vt:lpwstr>
  </property>
</Properties>
</file>