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5" r:id="rId3"/>
    <p:sldId id="263" r:id="rId4"/>
    <p:sldId id="266" r:id="rId5"/>
    <p:sldId id="267" r:id="rId6"/>
    <p:sldId id="256" r:id="rId7"/>
    <p:sldId id="257" r:id="rId8"/>
    <p:sldId id="258" r:id="rId9"/>
    <p:sldId id="259" r:id="rId10"/>
    <p:sldId id="260" r:id="rId11"/>
    <p:sldId id="261" r:id="rId12"/>
    <p:sldId id="264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37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0000F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4660"/>
  </p:normalViewPr>
  <p:slideViewPr>
    <p:cSldViewPr snapToGrid="0" showGuides="1">
      <p:cViewPr>
        <p:scale>
          <a:sx n="132" d="100"/>
          <a:sy n="132" d="100"/>
        </p:scale>
        <p:origin x="608" y="488"/>
      </p:cViewPr>
      <p:guideLst>
        <p:guide orient="horz" pos="2173"/>
        <p:guide pos="37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2021/7/19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AAC47-C95B-E549-BE7A-6467E008AFEB}"/>
              </a:ext>
            </a:extLst>
          </p:cNvPr>
          <p:cNvSpPr/>
          <p:nvPr/>
        </p:nvSpPr>
        <p:spPr>
          <a:xfrm>
            <a:off x="0" y="1502162"/>
            <a:ext cx="12192000" cy="165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eismic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aveform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nversion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oolbox-1.0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34FB2-AAB3-7A48-80DF-D974CD86EBFF}"/>
              </a:ext>
            </a:extLst>
          </p:cNvPr>
          <p:cNvSpPr/>
          <p:nvPr/>
        </p:nvSpPr>
        <p:spPr>
          <a:xfrm>
            <a:off x="0" y="4119546"/>
            <a:ext cx="12192000" cy="1307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Haipeng Li @ USTC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2021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20411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1-07-05 21-28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1" y="655889"/>
            <a:ext cx="4829175" cy="630555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705856" y="1712291"/>
            <a:ext cx="482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misfit function: Waveform, Traveltime, etc.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05855" y="1937199"/>
            <a:ext cx="68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optimization scheme: NLCG or L-BFGS (NLCG is </a:t>
            </a:r>
            <a:r>
              <a:rPr lang="en-US" altLang="en-US" sz="1400" dirty="0">
                <a:latin typeface="Helvetica" pitchFamily="2" charset="0"/>
              </a:rPr>
              <a:t>recommended</a:t>
            </a:r>
            <a:r>
              <a:rPr lang="" altLang="en-US" sz="1400" dirty="0">
                <a:latin typeface="Helvetica" pitchFamily="2" charset="0"/>
              </a:rPr>
              <a:t>)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5855" y="2154269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step length, i..e, 0.01 or 0.02 (with respect to Vp model) 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705854" y="3044763"/>
            <a:ext cx="741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</a:t>
            </a:r>
            <a:r>
              <a:rPr lang="" altLang="en-US" sz="1400" dirty="0">
                <a:latin typeface="Helvetica" pitchFamily="2" charset="0"/>
              </a:rPr>
              <a:t>et gradient mute. In marine case, it’s the water layer size; in land case, set as ~10 (in grid)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705854" y="3262878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gradient smoothing size, i.e., 10 </a:t>
            </a:r>
            <a:r>
              <a:rPr lang="" altLang="en-US" sz="1400" dirty="0">
                <a:latin typeface="Helvetica" pitchFamily="2" charset="0"/>
              </a:rPr>
              <a:t>(in grid) 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19674" y="4587187"/>
            <a:ext cx="566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the time window after the first break, i.e., 1.0 (in s) 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4705853" y="5027033"/>
            <a:ext cx="566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the distance to mute near </a:t>
            </a:r>
            <a:r>
              <a:rPr lang="en-US" altLang="en-US" sz="1400" dirty="0">
                <a:latin typeface="Helvetica" pitchFamily="2" charset="0"/>
              </a:rPr>
              <a:t>offset distance </a:t>
            </a:r>
            <a:r>
              <a:rPr lang="" altLang="en-US" sz="1400" dirty="0">
                <a:latin typeface="Helvetica" pitchFamily="2" charset="0"/>
              </a:rPr>
              <a:t>(</a:t>
            </a:r>
            <a:r>
              <a:rPr lang="en-US" altLang="en-US" sz="1400" dirty="0">
                <a:latin typeface="Helvetica" pitchFamily="2" charset="0"/>
              </a:rPr>
              <a:t>in m</a:t>
            </a:r>
            <a:r>
              <a:rPr lang="" altLang="en-US" sz="1400" dirty="0">
                <a:latin typeface="Helvetica" pitchFamily="2" charset="0"/>
              </a:rPr>
              <a:t>)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4705854" y="2391759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number of iteration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4705854" y="2853500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Minimum </a:t>
            </a:r>
            <a:r>
              <a:rPr lang="en-US" altLang="en-US" sz="1400" dirty="0" err="1">
                <a:latin typeface="Helvetica" pitchFamily="2" charset="0"/>
              </a:rPr>
              <a:t>Vp</a:t>
            </a:r>
            <a:r>
              <a:rPr lang="en-US" altLang="en-US" sz="1400" dirty="0">
                <a:latin typeface="Helvetica" pitchFamily="2" charset="0"/>
              </a:rPr>
              <a:t> (in m/s)</a:t>
            </a:r>
          </a:p>
        </p:txBody>
      </p:sp>
      <p:sp>
        <p:nvSpPr>
          <p:cNvPr id="54" name="Text Box 53"/>
          <p:cNvSpPr txBox="1"/>
          <p:nvPr/>
        </p:nvSpPr>
        <p:spPr>
          <a:xfrm>
            <a:off x="4705854" y="2616010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Maximum </a:t>
            </a:r>
            <a:r>
              <a:rPr lang="en-US" altLang="en-US" sz="1400" dirty="0" err="1">
                <a:latin typeface="Helvetica" pitchFamily="2" charset="0"/>
              </a:rPr>
              <a:t>Vp</a:t>
            </a:r>
            <a:r>
              <a:rPr lang="en-US" altLang="en-US" sz="1400" dirty="0">
                <a:latin typeface="Helvetica" pitchFamily="2" charset="0"/>
              </a:rPr>
              <a:t> (in m/s)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35939AF2-C0CD-BF4C-B859-F9A491223A08}"/>
              </a:ext>
            </a:extLst>
          </p:cNvPr>
          <p:cNvSpPr txBox="1"/>
          <p:nvPr/>
        </p:nvSpPr>
        <p:spPr>
          <a:xfrm>
            <a:off x="4705853" y="3492289"/>
            <a:ext cx="64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whether to normalize the data. If so, set which type </a:t>
            </a: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5C92A31E-79A1-6C4B-ACAF-9FA1DC06C563}"/>
              </a:ext>
            </a:extLst>
          </p:cNvPr>
          <p:cNvSpPr txBox="1"/>
          <p:nvPr/>
        </p:nvSpPr>
        <p:spPr>
          <a:xfrm>
            <a:off x="4719675" y="3712075"/>
            <a:ext cx="670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whether to filter the data. If so, set which type </a:t>
            </a: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D73C6A98-6839-B24C-BDC8-42A7C7F7265A}"/>
              </a:ext>
            </a:extLst>
          </p:cNvPr>
          <p:cNvSpPr txBox="1"/>
          <p:nvPr/>
        </p:nvSpPr>
        <p:spPr>
          <a:xfrm>
            <a:off x="4719674" y="3912614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the low frequency bound (in Hz)</a:t>
            </a: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2AFCD4D7-986B-F741-B136-F6C92C014AC8}"/>
              </a:ext>
            </a:extLst>
          </p:cNvPr>
          <p:cNvSpPr txBox="1"/>
          <p:nvPr/>
        </p:nvSpPr>
        <p:spPr>
          <a:xfrm>
            <a:off x="4719674" y="4129299"/>
            <a:ext cx="5131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the high frequency bound (in Hz)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A2D3CEF-CDEF-A244-A392-6129088288E6}"/>
              </a:ext>
            </a:extLst>
          </p:cNvPr>
          <p:cNvSpPr txBox="1"/>
          <p:nvPr/>
        </p:nvSpPr>
        <p:spPr>
          <a:xfrm>
            <a:off x="4719674" y="4339576"/>
            <a:ext cx="741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whether to mute late arrivals based on the automatically picked first </a:t>
            </a:r>
            <a:r>
              <a:rPr lang="" altLang="en-US" sz="1400" dirty="0">
                <a:latin typeface="Helvetica" pitchFamily="2" charset="0"/>
              </a:rPr>
              <a:t>break</a:t>
            </a:r>
            <a:r>
              <a:rPr lang="en-US" altLang="en-US" sz="1400" dirty="0">
                <a:latin typeface="Helvetica" pitchFamily="2" charset="0"/>
              </a:rPr>
              <a:t> 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EF2E2E81-0DF3-A04E-94EF-B917CA0533DB}"/>
              </a:ext>
            </a:extLst>
          </p:cNvPr>
          <p:cNvSpPr txBox="1"/>
          <p:nvPr/>
        </p:nvSpPr>
        <p:spPr>
          <a:xfrm>
            <a:off x="4705853" y="4783277"/>
            <a:ext cx="741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whether to mute traces of near offset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EC3D6488-D4D1-AF45-B7F0-C75FB03A1F71}"/>
              </a:ext>
            </a:extLst>
          </p:cNvPr>
          <p:cNvSpPr txBox="1"/>
          <p:nvPr/>
        </p:nvSpPr>
        <p:spPr>
          <a:xfrm>
            <a:off x="4705853" y="5252469"/>
            <a:ext cx="741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Set whether to mute far offset</a:t>
            </a:r>
          </a:p>
        </p:txBody>
      </p:sp>
      <p:sp>
        <p:nvSpPr>
          <p:cNvPr id="42" name="Text Box 25">
            <a:extLst>
              <a:ext uri="{FF2B5EF4-FFF2-40B4-BE49-F238E27FC236}">
                <a16:creationId xmlns:a16="http://schemas.microsoft.com/office/drawing/2014/main" id="{0CED0D6B-3207-7B49-876F-16FF2110445F}"/>
              </a:ext>
            </a:extLst>
          </p:cNvPr>
          <p:cNvSpPr txBox="1"/>
          <p:nvPr/>
        </p:nvSpPr>
        <p:spPr>
          <a:xfrm>
            <a:off x="4705852" y="5483873"/>
            <a:ext cx="566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Set the distance to mute </a:t>
            </a:r>
            <a:r>
              <a:rPr lang="en-US" altLang="en-US" sz="1400" dirty="0">
                <a:latin typeface="Helvetica" pitchFamily="2" charset="0"/>
              </a:rPr>
              <a:t>traces of </a:t>
            </a:r>
            <a:r>
              <a:rPr lang="" altLang="en-US" sz="1400" dirty="0">
                <a:latin typeface="Helvetica" pitchFamily="2" charset="0"/>
              </a:rPr>
              <a:t>far </a:t>
            </a:r>
            <a:r>
              <a:rPr lang="en-US" altLang="en-US" sz="1400" dirty="0">
                <a:latin typeface="Helvetica" pitchFamily="2" charset="0"/>
              </a:rPr>
              <a:t>offset distance </a:t>
            </a:r>
            <a:r>
              <a:rPr lang="" altLang="en-US" sz="1400" dirty="0">
                <a:latin typeface="Helvetica" pitchFamily="2" charset="0"/>
              </a:rPr>
              <a:t>(</a:t>
            </a:r>
            <a:r>
              <a:rPr lang="en-US" altLang="en-US" sz="1400" dirty="0">
                <a:latin typeface="Helvetica" pitchFamily="2" charset="0"/>
              </a:rPr>
              <a:t>in m</a:t>
            </a:r>
            <a:r>
              <a:rPr lang="" altLang="en-US" sz="1400" dirty="0">
                <a:latin typeface="Helvetica" pitchFamily="2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86A4CB-8036-8547-981D-9434F0BBA019}"/>
              </a:ext>
            </a:extLst>
          </p:cNvPr>
          <p:cNvSpPr txBox="1"/>
          <p:nvPr/>
        </p:nvSpPr>
        <p:spPr>
          <a:xfrm>
            <a:off x="0" y="0"/>
            <a:ext cx="349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Inversion</a:t>
            </a:r>
            <a:endParaRPr lang="en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21-07-05 21-28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596900"/>
            <a:ext cx="4705350" cy="29337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726004" y="1384902"/>
            <a:ext cx="710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View a txt file (donot require nx &amp; nz) or binary file (</a:t>
            </a:r>
            <a:r>
              <a:rPr lang="" altLang="en-US" sz="1400" b="1" dirty="0">
                <a:latin typeface="Helvetica" pitchFamily="2" charset="0"/>
              </a:rPr>
              <a:t>require nx &amp; nz</a:t>
            </a:r>
            <a:r>
              <a:rPr lang="" altLang="en-US" sz="1400" dirty="0">
                <a:latin typeface="Helvetica" pitchFamily="2" charset="0"/>
              </a:rPr>
              <a:t>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726005" y="1691640"/>
            <a:ext cx="651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Convert a</a:t>
            </a:r>
            <a:r>
              <a:rPr lang="en-US" altLang="en-US" sz="1400" dirty="0">
                <a:latin typeface="Helvetica" pitchFamily="2" charset="0"/>
              </a:rPr>
              <a:t> binary file</a:t>
            </a:r>
            <a:r>
              <a:rPr lang="" altLang="en-US" sz="1400" dirty="0">
                <a:latin typeface="Helvetica" pitchFamily="2" charset="0"/>
              </a:rPr>
              <a:t> to a txt file </a:t>
            </a:r>
            <a:r>
              <a:rPr lang="en-US" altLang="en-US" sz="1400" dirty="0">
                <a:latin typeface="Helvetica" pitchFamily="2" charset="0"/>
              </a:rPr>
              <a:t>(</a:t>
            </a:r>
            <a:r>
              <a:rPr lang="en-US" altLang="en-US" sz="1400" b="1" dirty="0">
                <a:latin typeface="Helvetica" pitchFamily="2" charset="0"/>
              </a:rPr>
              <a:t>require </a:t>
            </a:r>
            <a:r>
              <a:rPr lang="en-US" altLang="en-US" sz="1400" b="1" dirty="0" err="1">
                <a:latin typeface="Helvetica" pitchFamily="2" charset="0"/>
              </a:rPr>
              <a:t>nx</a:t>
            </a:r>
            <a:r>
              <a:rPr lang="en-US" altLang="en-US" sz="1400" b="1" dirty="0">
                <a:latin typeface="Helvetica" pitchFamily="2" charset="0"/>
              </a:rPr>
              <a:t> </a:t>
            </a:r>
            <a:r>
              <a:rPr lang="" altLang="en-US" sz="1400" b="1" dirty="0">
                <a:latin typeface="Helvetica" pitchFamily="2" charset="0"/>
              </a:rPr>
              <a:t>&amp; </a:t>
            </a:r>
            <a:r>
              <a:rPr lang="en-US" altLang="en-US" sz="1400" b="1" dirty="0" err="1">
                <a:latin typeface="Helvetica" pitchFamily="2" charset="0"/>
              </a:rPr>
              <a:t>nz</a:t>
            </a:r>
            <a:r>
              <a:rPr lang="en-US" altLang="en-US" sz="1400" dirty="0">
                <a:latin typeface="Helvetica" pitchFamily="2" charset="0"/>
              </a:rPr>
              <a:t>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726004" y="2025138"/>
            <a:ext cx="7465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Smooth a </a:t>
            </a:r>
            <a:r>
              <a:rPr lang="en-US" altLang="en-US" sz="1400" dirty="0">
                <a:latin typeface="Helvetica" pitchFamily="2" charset="0"/>
                <a:sym typeface="+mn-ea"/>
              </a:rPr>
              <a:t>txt file</a:t>
            </a:r>
            <a:r>
              <a:rPr lang="" altLang="en-US" sz="1400" dirty="0">
                <a:latin typeface="Helvetica" pitchFamily="2" charset="0"/>
              </a:rPr>
              <a:t>. </a:t>
            </a:r>
            <a:r>
              <a:rPr lang="en-US" altLang="en-US" sz="1400" b="1" dirty="0">
                <a:latin typeface="Helvetica" pitchFamily="2" charset="0"/>
              </a:rPr>
              <a:t>s</a:t>
            </a:r>
            <a:r>
              <a:rPr lang="" altLang="en-US" sz="1400" b="1" dirty="0">
                <a:latin typeface="Helvetica" pitchFamily="2" charset="0"/>
              </a:rPr>
              <a:t>p: </a:t>
            </a:r>
            <a:r>
              <a:rPr lang="" altLang="en-US" sz="1400" dirty="0">
                <a:latin typeface="Helvetica" pitchFamily="2" charset="0"/>
              </a:rPr>
              <a:t>the smoother radius; </a:t>
            </a:r>
            <a:r>
              <a:rPr lang="" altLang="en-US" sz="1400" b="1" dirty="0">
                <a:latin typeface="Helvetica" pitchFamily="2" charset="0"/>
              </a:rPr>
              <a:t>mt: </a:t>
            </a:r>
            <a:r>
              <a:rPr lang="" altLang="en-US" sz="1400" dirty="0">
                <a:latin typeface="Helvetica" pitchFamily="2" charset="0"/>
              </a:rPr>
              <a:t>the top mute for any water layer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23829" y="3556321"/>
            <a:ext cx="11598125" cy="12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" altLang="en-US" b="1" dirty="0">
                <a:solidFill>
                  <a:srgbClr val="0000FF"/>
                </a:solidFill>
                <a:latin typeface="Helvetica" pitchFamily="2" charset="0"/>
              </a:rPr>
              <a:t>Forward: </a:t>
            </a:r>
            <a:r>
              <a:rPr lang="" altLang="en-US" dirty="0">
                <a:solidFill>
                  <a:srgbClr val="0000FF"/>
                </a:solidFill>
                <a:latin typeface="Helvetica" pitchFamily="2" charset="0"/>
              </a:rPr>
              <a:t>Run forward modeling on the provided true model to generate the synthetic dataset</a:t>
            </a:r>
          </a:p>
          <a:p>
            <a:pPr fontAlgn="auto">
              <a:lnSpc>
                <a:spcPct val="150000"/>
              </a:lnSpc>
            </a:pPr>
            <a:r>
              <a:rPr lang="" altLang="en-US" b="1" dirty="0">
                <a:solidFill>
                  <a:srgbClr val="FF0000"/>
                </a:solidFill>
                <a:latin typeface="Helvetica" pitchFamily="2" charset="0"/>
              </a:rPr>
              <a:t>FWI:</a:t>
            </a:r>
            <a:r>
              <a:rPr lang="" altLang="en-US" b="1" dirty="0">
                <a:latin typeface="Helvetica" pitchFamily="2" charset="0"/>
              </a:rPr>
              <a:t> </a:t>
            </a:r>
            <a:r>
              <a:rPr lang="" altLang="en-US" dirty="0">
                <a:solidFill>
                  <a:srgbClr val="FF0000"/>
                </a:solidFill>
                <a:latin typeface="Helvetica" pitchFamily="2" charset="0"/>
              </a:rPr>
              <a:t>Run FWI and the initial model and the SU data should be both prepared.</a:t>
            </a:r>
          </a:p>
          <a:p>
            <a:pPr fontAlgn="auto">
              <a:lnSpc>
                <a:spcPct val="150000"/>
              </a:lnSpc>
            </a:pPr>
            <a:r>
              <a:rPr lang="" altLang="en-US" b="1" dirty="0">
                <a:solidFill>
                  <a:srgbClr val="007F00"/>
                </a:solidFill>
                <a:latin typeface="Helvetica" pitchFamily="2" charset="0"/>
              </a:rPr>
              <a:t>Clear: </a:t>
            </a:r>
            <a:r>
              <a:rPr lang="" altLang="en-US" dirty="0">
                <a:solidFill>
                  <a:srgbClr val="007F00"/>
                </a:solidFill>
                <a:latin typeface="Helvetica" pitchFamily="2" charset="0"/>
              </a:rPr>
              <a:t>clear the output histories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96268-4F12-EF49-8421-12DBA9D16EFE}"/>
              </a:ext>
            </a:extLst>
          </p:cNvPr>
          <p:cNvSpPr txBox="1"/>
          <p:nvPr/>
        </p:nvSpPr>
        <p:spPr>
          <a:xfrm>
            <a:off x="0" y="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C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63348-1811-1043-A6B7-B5AF216A6917}"/>
              </a:ext>
            </a:extLst>
          </p:cNvPr>
          <p:cNvSpPr/>
          <p:nvPr/>
        </p:nvSpPr>
        <p:spPr>
          <a:xfrm>
            <a:off x="465537" y="5473098"/>
            <a:ext cx="10940400" cy="97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" altLang="en-US" sz="2000" dirty="0">
                <a:latin typeface="Helvetica" pitchFamily="2" charset="0"/>
                <a:sym typeface="+mn-ea"/>
              </a:rPr>
              <a:t>For syn-model FWI: provide Vp true &amp; Vp init. Run </a:t>
            </a:r>
            <a:r>
              <a:rPr lang="" altLang="en-US" sz="2000" b="1" dirty="0">
                <a:solidFill>
                  <a:srgbClr val="0000FF"/>
                </a:solidFill>
                <a:latin typeface="Helvetica" pitchFamily="2" charset="0"/>
              </a:rPr>
              <a:t>Forward </a:t>
            </a:r>
            <a:r>
              <a:rPr lang="" altLang="en-US" sz="2000" dirty="0">
                <a:latin typeface="Helvetica" pitchFamily="2" charset="0"/>
              </a:rPr>
              <a:t>and then run </a:t>
            </a:r>
            <a:r>
              <a:rPr lang="" altLang="en-US" sz="2000" b="1" dirty="0">
                <a:solidFill>
                  <a:srgbClr val="FF0000"/>
                </a:solidFill>
                <a:latin typeface="Helvetica" pitchFamily="2" charset="0"/>
              </a:rPr>
              <a:t>FWI</a:t>
            </a:r>
            <a:r>
              <a:rPr lang="" altLang="en-US" sz="2000" dirty="0">
                <a:solidFill>
                  <a:srgbClr val="C00000"/>
                </a:solidFill>
                <a:latin typeface="Helvetica" pitchFamily="2" charset="0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en-US" altLang="en-US" sz="2000" dirty="0">
                <a:latin typeface="Helvetica" pitchFamily="2" charset="0"/>
                <a:sym typeface="+mn-ea"/>
              </a:rPr>
              <a:t>For field-data</a:t>
            </a:r>
            <a:r>
              <a:rPr lang="" altLang="en-US" sz="2000" dirty="0">
                <a:latin typeface="Helvetica" pitchFamily="2" charset="0"/>
                <a:sym typeface="+mn-ea"/>
              </a:rPr>
              <a:t> FWI: provide </a:t>
            </a:r>
            <a:r>
              <a:rPr lang="en-US" altLang="en-US" sz="2000" dirty="0" err="1">
                <a:latin typeface="Helvetica" pitchFamily="2" charset="0"/>
                <a:sym typeface="+mn-ea"/>
              </a:rPr>
              <a:t>Vp</a:t>
            </a:r>
            <a:r>
              <a:rPr lang="en-US" altLang="en-US" sz="2000" dirty="0">
                <a:latin typeface="Helvetica" pitchFamily="2" charset="0"/>
                <a:sym typeface="+mn-ea"/>
              </a:rPr>
              <a:t> </a:t>
            </a:r>
            <a:r>
              <a:rPr lang="en-US" altLang="en-US" sz="2000" dirty="0" err="1">
                <a:latin typeface="Helvetica" pitchFamily="2" charset="0"/>
                <a:sym typeface="+mn-ea"/>
              </a:rPr>
              <a:t>init</a:t>
            </a:r>
            <a:r>
              <a:rPr lang="" altLang="en-US" sz="2000" dirty="0">
                <a:latin typeface="Helvetica" pitchFamily="2" charset="0"/>
                <a:sym typeface="+mn-ea"/>
              </a:rPr>
              <a:t> &amp; SU data. Run </a:t>
            </a:r>
            <a:r>
              <a:rPr lang="" altLang="en-US" sz="2000" b="1" dirty="0">
                <a:solidFill>
                  <a:srgbClr val="FF0000"/>
                </a:solidFill>
                <a:latin typeface="Helvetica" pitchFamily="2" charset="0"/>
              </a:rPr>
              <a:t>FWI</a:t>
            </a:r>
            <a:endParaRPr lang="" altLang="en-US" sz="2000" dirty="0">
              <a:latin typeface="Helvetica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1AC057-202E-8242-A705-804FEB9FCDB8}"/>
              </a:ext>
            </a:extLst>
          </p:cNvPr>
          <p:cNvSpPr/>
          <p:nvPr/>
        </p:nvSpPr>
        <p:spPr>
          <a:xfrm>
            <a:off x="382729" y="1001648"/>
            <a:ext cx="10578858" cy="2468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SWIT solves the variable-density acoustic wave equation in the stress-velocity form;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SWIT uses a 4th-order Butterworth filter (zero-order);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SWIT mutes the late arrivals based on the automatically picked first break in a brutal way;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SWIT does not support the arbitrary arrangement of receivers for different sources yet. </a:t>
            </a:r>
            <a:endParaRPr lang="en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956E-1337-5C46-A74E-8DB8435EC352}"/>
              </a:ext>
            </a:extLst>
          </p:cNvPr>
          <p:cNvSpPr txBox="1"/>
          <p:nvPr/>
        </p:nvSpPr>
        <p:spPr>
          <a:xfrm>
            <a:off x="0" y="0"/>
            <a:ext cx="179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issues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70885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76A43-0604-524C-8B12-5B9D9C30C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40" y="661149"/>
            <a:ext cx="6045200" cy="577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30839-7E56-6748-BE2E-E0DFCCA3138E}"/>
              </a:ext>
            </a:extLst>
          </p:cNvPr>
          <p:cNvSpPr txBox="1"/>
          <p:nvPr/>
        </p:nvSpPr>
        <p:spPr>
          <a:xfrm>
            <a:off x="0" y="0"/>
            <a:ext cx="277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of SWIT</a:t>
            </a:r>
            <a:endParaRPr lang="en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08813-B3C1-654D-A23F-86546615E8C7}"/>
              </a:ext>
            </a:extLst>
          </p:cNvPr>
          <p:cNvSpPr txBox="1"/>
          <p:nvPr/>
        </p:nvSpPr>
        <p:spPr>
          <a:xfrm>
            <a:off x="5399772" y="6439649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Helvetica" pitchFamily="2" charset="0"/>
              </a:rPr>
              <a:t>Haipeng Li &amp; Junlun Li, in preparation</a:t>
            </a:r>
          </a:p>
        </p:txBody>
      </p:sp>
    </p:spTree>
    <p:extLst>
      <p:ext uri="{BB962C8B-B14F-4D97-AF65-F5344CB8AC3E}">
        <p14:creationId xmlns:p14="http://schemas.microsoft.com/office/powerpoint/2010/main" val="57658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9785E4-DCB6-234A-8BBD-7B52509B824C}"/>
              </a:ext>
            </a:extLst>
          </p:cNvPr>
          <p:cNvSpPr txBox="1"/>
          <p:nvPr/>
        </p:nvSpPr>
        <p:spPr>
          <a:xfrm>
            <a:off x="0" y="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SWIT</a:t>
            </a:r>
            <a:endParaRPr lang="en-C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F2EAF-4FD8-A44F-A40D-7564A6A79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82" y="1077282"/>
            <a:ext cx="8542684" cy="5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5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52A19-299D-7743-97F7-48AD76351C79}"/>
              </a:ext>
            </a:extLst>
          </p:cNvPr>
          <p:cNvSpPr txBox="1"/>
          <p:nvPr/>
        </p:nvSpPr>
        <p:spPr>
          <a:xfrm>
            <a:off x="0" y="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SWIT</a:t>
            </a:r>
            <a:endParaRPr lang="en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EA1C7-4DE8-F742-B9E3-871D2775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8" y="1734488"/>
            <a:ext cx="10578164" cy="33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D1017-9D26-2C42-8DA8-F25CF1149C5B}"/>
              </a:ext>
            </a:extLst>
          </p:cNvPr>
          <p:cNvSpPr txBox="1"/>
          <p:nvPr/>
        </p:nvSpPr>
        <p:spPr>
          <a:xfrm>
            <a:off x="0" y="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SWIT</a:t>
            </a:r>
            <a:endParaRPr lang="en-C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3C546-35BF-DD4B-BB51-75B9F545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69" y="896395"/>
            <a:ext cx="9449846" cy="57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21-07-05 21-19-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596900"/>
            <a:ext cx="10058400" cy="5663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 flipH="1">
            <a:off x="1131570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1. Input Parameters</a:t>
            </a:r>
          </a:p>
        </p:txBody>
      </p:sp>
      <p:sp>
        <p:nvSpPr>
          <p:cNvPr id="7" name="Text Box 6"/>
          <p:cNvSpPr txBox="1"/>
          <p:nvPr/>
        </p:nvSpPr>
        <p:spPr>
          <a:xfrm flipH="1">
            <a:off x="5121910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Viewing Window</a:t>
            </a:r>
          </a:p>
        </p:txBody>
      </p:sp>
      <p:sp>
        <p:nvSpPr>
          <p:cNvPr id="9" name="Text Box 8"/>
          <p:cNvSpPr txBox="1"/>
          <p:nvPr/>
        </p:nvSpPr>
        <p:spPr>
          <a:xfrm flipH="1">
            <a:off x="8870315" y="882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Viewing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Options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215519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31317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978390" y="456565"/>
            <a:ext cx="304800" cy="5080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 flipH="1">
            <a:off x="136779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Functions</a:t>
            </a:r>
          </a:p>
        </p:txBody>
      </p:sp>
      <p:sp>
        <p:nvSpPr>
          <p:cNvPr id="16" name="Text Box 15"/>
          <p:cNvSpPr txBox="1"/>
          <p:nvPr/>
        </p:nvSpPr>
        <p:spPr>
          <a:xfrm flipH="1">
            <a:off x="484632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Output Histories</a:t>
            </a:r>
          </a:p>
        </p:txBody>
      </p:sp>
      <p:sp>
        <p:nvSpPr>
          <p:cNvPr id="17" name="Text Box 16"/>
          <p:cNvSpPr txBox="1"/>
          <p:nvPr/>
        </p:nvSpPr>
        <p:spPr>
          <a:xfrm flipH="1">
            <a:off x="9074150" y="6412865"/>
            <a:ext cx="3478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" altLang="en-US" sz="2000" b="1">
                <a:latin typeface="Times New Roman" panose="02020603050405020304" charset="0"/>
                <a:cs typeface="Times New Roman" panose="02020603050405020304" charset="0"/>
              </a:rPr>
              <a:t>System Status</a:t>
            </a:r>
          </a:p>
        </p:txBody>
      </p:sp>
      <p:sp>
        <p:nvSpPr>
          <p:cNvPr id="18" name="Down Arrow 17"/>
          <p:cNvSpPr/>
          <p:nvPr/>
        </p:nvSpPr>
        <p:spPr>
          <a:xfrm flipV="1">
            <a:off x="215519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flipV="1">
            <a:off x="600837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9978390" y="5752465"/>
            <a:ext cx="304800" cy="5080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 from 2021-07-05 21-28-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6" y="574366"/>
            <a:ext cx="4933950" cy="6200775"/>
          </a:xfrm>
          <a:prstGeom prst="rect">
            <a:avLst/>
          </a:prstGeom>
          <a:ln>
            <a:noFill/>
          </a:ln>
        </p:spPr>
      </p:pic>
      <p:sp>
        <p:nvSpPr>
          <p:cNvPr id="13" name="Text Box 12"/>
          <p:cNvSpPr txBox="1"/>
          <p:nvPr/>
        </p:nvSpPr>
        <p:spPr>
          <a:xfrm>
            <a:off x="4734134" y="1954221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Project working folder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734134" y="2502364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  <a:sym typeface="+mn-ea"/>
              </a:rPr>
              <a:t>CPU </a:t>
            </a:r>
            <a:r>
              <a:rPr lang="" altLang="en-US" sz="1400" dirty="0">
                <a:latin typeface="Helvetica" pitchFamily="2" charset="0"/>
              </a:rPr>
              <a:t>number for MPI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734134" y="2981277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Figure aspect for plotting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437604" y="5161924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Save parameters in file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724673" y="516192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Load previously saved parameter file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2A8CB15-9891-C04F-9DB9-35454B3BBFB8}"/>
              </a:ext>
            </a:extLst>
          </p:cNvPr>
          <p:cNvSpPr/>
          <p:nvPr/>
        </p:nvSpPr>
        <p:spPr>
          <a:xfrm flipH="1" flipV="1">
            <a:off x="1531312" y="5508643"/>
            <a:ext cx="236219" cy="373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6AB0D16-DEEE-2E4B-94A3-991BABC2E631}"/>
              </a:ext>
            </a:extLst>
          </p:cNvPr>
          <p:cNvSpPr/>
          <p:nvPr/>
        </p:nvSpPr>
        <p:spPr>
          <a:xfrm flipH="1" flipV="1">
            <a:off x="3632338" y="5508643"/>
            <a:ext cx="236219" cy="373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64B1F-D07C-3D42-8C34-2F7F5D5F6296}"/>
              </a:ext>
            </a:extLst>
          </p:cNvPr>
          <p:cNvSpPr txBox="1"/>
          <p:nvPr/>
        </p:nvSpPr>
        <p:spPr>
          <a:xfrm>
            <a:off x="0" y="0"/>
            <a:ext cx="3186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System</a:t>
            </a:r>
            <a:endParaRPr lang="en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from 2021-07-05 21-28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52" y="523875"/>
            <a:ext cx="4876800" cy="63341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20227" y="1614246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Model size along x direction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620227" y="2250869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Temporal step (in s)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620227" y="1836638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</a:rPr>
              <a:t>Model size along </a:t>
            </a:r>
            <a:r>
              <a:rPr lang="" altLang="en-US" sz="1400" dirty="0">
                <a:latin typeface="Helvetica" pitchFamily="2" charset="0"/>
              </a:rPr>
              <a:t>z</a:t>
            </a:r>
            <a:r>
              <a:rPr lang="en-US" altLang="en-US" sz="1400" dirty="0">
                <a:latin typeface="Helvetica" pitchFamily="2" charset="0"/>
              </a:rPr>
              <a:t> direction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620227" y="2039271"/>
            <a:ext cx="380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Grid size (in m)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620227" y="2491583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Total time </a:t>
            </a:r>
            <a:r>
              <a:rPr lang="en-US" altLang="en-US" sz="1400" dirty="0">
                <a:latin typeface="Helvetica" pitchFamily="2" charset="0"/>
                <a:sym typeface="+mn-ea"/>
              </a:rPr>
              <a:t>steps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20227" y="2719256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PML size, use a relatively large one, i.e., 50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4620227" y="2949059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Set free surface or not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4620227" y="4681222"/>
            <a:ext cx="78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F</a:t>
            </a:r>
            <a:r>
              <a:rPr lang="en-US" altLang="en-US" sz="1400" dirty="0" err="1">
                <a:latin typeface="Helvetica" pitchFamily="2" charset="0"/>
                <a:sym typeface="+mn-ea"/>
              </a:rPr>
              <a:t>ield</a:t>
            </a:r>
            <a:r>
              <a:rPr lang="en-US" altLang="en-US" sz="1400" dirty="0">
                <a:latin typeface="Helvetica" pitchFamily="2" charset="0"/>
                <a:sym typeface="+mn-ea"/>
              </a:rPr>
              <a:t>-data path</a:t>
            </a:r>
            <a:r>
              <a:rPr lang="" altLang="en-US" sz="1400" dirty="0">
                <a:latin typeface="Helvetica" pitchFamily="2" charset="0"/>
                <a:sym typeface="+mn-ea"/>
              </a:rPr>
              <a:t>, data should be named as:  src1_sg.su, src2_sg.su, ..., src40_sg.su, ...</a:t>
            </a:r>
          </a:p>
        </p:txBody>
      </p:sp>
      <p:sp>
        <p:nvSpPr>
          <p:cNvPr id="56" name="Text Box 55"/>
          <p:cNvSpPr txBox="1"/>
          <p:nvPr/>
        </p:nvSpPr>
        <p:spPr>
          <a:xfrm>
            <a:off x="4620227" y="3654403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Helvetica" pitchFamily="2" charset="0"/>
                <a:sym typeface="+mn-ea"/>
              </a:rPr>
              <a:t>True </a:t>
            </a:r>
            <a:r>
              <a:rPr lang="en-US" altLang="en-US" sz="1400" dirty="0" err="1">
                <a:latin typeface="Helvetica" pitchFamily="2" charset="0"/>
                <a:sym typeface="+mn-ea"/>
              </a:rPr>
              <a:t>Vp</a:t>
            </a:r>
            <a:r>
              <a:rPr lang="en-US" altLang="en-US" sz="1400" dirty="0">
                <a:latin typeface="Helvetica" pitchFamily="2" charset="0"/>
                <a:sym typeface="+mn-ea"/>
              </a:rPr>
              <a:t> model saved in the txt file</a:t>
            </a:r>
          </a:p>
        </p:txBody>
      </p:sp>
      <p:sp>
        <p:nvSpPr>
          <p:cNvPr id="57" name="Text Box 56"/>
          <p:cNvSpPr txBox="1"/>
          <p:nvPr/>
        </p:nvSpPr>
        <p:spPr>
          <a:xfrm>
            <a:off x="4620227" y="416469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I</a:t>
            </a:r>
            <a:r>
              <a:rPr lang="en-US" altLang="en-US" sz="1400" dirty="0" err="1">
                <a:latin typeface="Helvetica" pitchFamily="2" charset="0"/>
                <a:sym typeface="+mn-ea"/>
              </a:rPr>
              <a:t>nitial</a:t>
            </a:r>
            <a:r>
              <a:rPr lang="en-US" altLang="en-US" sz="1400" dirty="0">
                <a:latin typeface="Helvetica" pitchFamily="2" charset="0"/>
                <a:sym typeface="+mn-ea"/>
              </a:rPr>
              <a:t> </a:t>
            </a:r>
            <a:r>
              <a:rPr lang="en-US" altLang="en-US" sz="1400" dirty="0" err="1">
                <a:latin typeface="Helvetica" pitchFamily="2" charset="0"/>
                <a:sym typeface="+mn-ea"/>
              </a:rPr>
              <a:t>Vp</a:t>
            </a:r>
            <a:r>
              <a:rPr lang="en-US" altLang="en-US" sz="1400" dirty="0">
                <a:latin typeface="Helvetica" pitchFamily="2" charset="0"/>
                <a:sym typeface="+mn-ea"/>
              </a:rPr>
              <a:t> model saved in the txt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B4B86-460B-6E4F-B904-1C1820788EDD}"/>
              </a:ext>
            </a:extLst>
          </p:cNvPr>
          <p:cNvSpPr/>
          <p:nvPr/>
        </p:nvSpPr>
        <p:spPr>
          <a:xfrm>
            <a:off x="5248317" y="5727186"/>
            <a:ext cx="6096000" cy="97097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" altLang="en-US" sz="2000" dirty="0">
                <a:latin typeface="Helvetica" pitchFamily="2" charset="0"/>
                <a:sym typeface="+mn-ea"/>
              </a:rPr>
              <a:t>Synthetic FWI requires: </a:t>
            </a:r>
            <a:r>
              <a:rPr lang="" altLang="en-US" sz="2000" dirty="0">
                <a:solidFill>
                  <a:srgbClr val="C00000"/>
                </a:solidFill>
                <a:latin typeface="Helvetica" pitchFamily="2" charset="0"/>
                <a:sym typeface="+mn-ea"/>
              </a:rPr>
              <a:t>Vp true &amp; Vp init</a:t>
            </a:r>
          </a:p>
          <a:p>
            <a:pPr fontAlgn="auto">
              <a:lnSpc>
                <a:spcPct val="150000"/>
              </a:lnSpc>
            </a:pPr>
            <a:r>
              <a:rPr lang="en-US" altLang="en-US" sz="2000" dirty="0">
                <a:latin typeface="Helvetica" pitchFamily="2" charset="0"/>
                <a:sym typeface="+mn-ea"/>
              </a:rPr>
              <a:t>Field-data</a:t>
            </a:r>
            <a:r>
              <a:rPr lang="" altLang="en-US" sz="2000" dirty="0">
                <a:latin typeface="Helvetica" pitchFamily="2" charset="0"/>
                <a:sym typeface="+mn-ea"/>
              </a:rPr>
              <a:t> application requires: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  <a:sym typeface="+mn-ea"/>
              </a:rPr>
              <a:t>Vp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  <a:sym typeface="+mn-ea"/>
              </a:rPr>
              <a:t>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  <a:sym typeface="+mn-ea"/>
              </a:rPr>
              <a:t>init</a:t>
            </a:r>
            <a:r>
              <a:rPr lang="" altLang="en-US" sz="2000" dirty="0">
                <a:solidFill>
                  <a:srgbClr val="C00000"/>
                </a:solidFill>
                <a:latin typeface="Helvetica" pitchFamily="2" charset="0"/>
                <a:sym typeface="+mn-ea"/>
              </a:rPr>
              <a:t> &amp; SU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A6F6F-9C58-6F4F-A6B4-E1C72AB5B3AE}"/>
              </a:ext>
            </a:extLst>
          </p:cNvPr>
          <p:cNvSpPr txBox="1"/>
          <p:nvPr/>
        </p:nvSpPr>
        <p:spPr>
          <a:xfrm>
            <a:off x="0" y="0"/>
            <a:ext cx="3082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Model</a:t>
            </a:r>
            <a:endParaRPr lang="en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 from 2021-07-05 21-28-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52" y="665513"/>
            <a:ext cx="4914900" cy="63055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668561" y="2001638"/>
            <a:ext cx="583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  <a:sym typeface="+mn-ea"/>
              </a:rPr>
              <a:t>Receiver </a:t>
            </a:r>
            <a:r>
              <a:rPr lang="en-US" altLang="en-US" sz="1400" dirty="0">
                <a:latin typeface="Helvetica" pitchFamily="2" charset="0"/>
                <a:sym typeface="+mn-ea"/>
              </a:rPr>
              <a:t>file</a:t>
            </a:r>
            <a:r>
              <a:rPr lang="" altLang="en-US" sz="1400" dirty="0">
                <a:latin typeface="Helvetica" pitchFamily="2" charset="0"/>
                <a:sym typeface="+mn-ea"/>
              </a:rPr>
              <a:t>, see examples for detailed format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4667926" y="2523997"/>
            <a:ext cx="58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Source file, </a:t>
            </a:r>
            <a:r>
              <a:rPr lang="en-US" altLang="en-US" sz="1400" dirty="0">
                <a:latin typeface="Helvetica" pitchFamily="2" charset="0"/>
                <a:sym typeface="+mn-ea"/>
              </a:rPr>
              <a:t>see examples for detailed format</a:t>
            </a:r>
            <a:endParaRPr lang="" altLang="en-US" sz="1400" dirty="0">
              <a:latin typeface="Helvetica" pitchFamily="2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67926" y="2997432"/>
            <a:ext cx="58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Acqusition type: land or marine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667926" y="3239704"/>
            <a:ext cx="58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Source wavelet: Ricker or from file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688097" y="3956008"/>
            <a:ext cx="58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If from file, set the file path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688097" y="3482573"/>
            <a:ext cx="583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400" dirty="0">
                <a:latin typeface="Helvetica" pitchFamily="2" charset="0"/>
              </a:rPr>
              <a:t>I</a:t>
            </a:r>
            <a:r>
              <a:rPr lang="en-US" altLang="en-US" sz="1400" dirty="0">
                <a:latin typeface="Helvetica" pitchFamily="2" charset="0"/>
              </a:rPr>
              <a:t>f </a:t>
            </a:r>
            <a:r>
              <a:rPr lang="" altLang="en-US" sz="1400" dirty="0">
                <a:latin typeface="Helvetica" pitchFamily="2" charset="0"/>
              </a:rPr>
              <a:t>Ricker</a:t>
            </a:r>
            <a:r>
              <a:rPr lang="en-US" altLang="en-US" sz="1400" dirty="0">
                <a:latin typeface="Helvetica" pitchFamily="2" charset="0"/>
              </a:rPr>
              <a:t>, set</a:t>
            </a:r>
            <a:r>
              <a:rPr lang="" altLang="en-US" sz="1400" dirty="0">
                <a:latin typeface="Helvetica" pitchFamily="2" charset="0"/>
              </a:rPr>
              <a:t> the</a:t>
            </a:r>
            <a:r>
              <a:rPr lang="en-US" altLang="en-US" sz="1400" dirty="0">
                <a:latin typeface="Helvetica" pitchFamily="2" charset="0"/>
              </a:rPr>
              <a:t> </a:t>
            </a:r>
            <a:r>
              <a:rPr lang="" altLang="en-US" sz="1400" dirty="0">
                <a:latin typeface="Helvetica" pitchFamily="2" charset="0"/>
              </a:rPr>
              <a:t>dominant frequency</a:t>
            </a:r>
            <a:endParaRPr lang="en-US" altLang="en-US" sz="1400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922B3-FAAB-1449-A705-F878D58F5D3E}"/>
              </a:ext>
            </a:extLst>
          </p:cNvPr>
          <p:cNvSpPr txBox="1"/>
          <p:nvPr/>
        </p:nvSpPr>
        <p:spPr>
          <a:xfrm>
            <a:off x="0" y="0"/>
            <a:ext cx="3733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Acquisition</a:t>
            </a:r>
            <a:endParaRPr lang="en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635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Arial Black</vt:lpstr>
      <vt:lpstr>Calibri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</dc:creator>
  <cp:lastModifiedBy>Li Haipeng</cp:lastModifiedBy>
  <cp:revision>172</cp:revision>
  <dcterms:created xsi:type="dcterms:W3CDTF">2021-07-05T14:13:36Z</dcterms:created>
  <dcterms:modified xsi:type="dcterms:W3CDTF">2021-07-19T07:35:28Z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