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0000FF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3"/>
        <p:guide pos="37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1-07-05 21-19-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596900"/>
            <a:ext cx="10058400" cy="566356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 flipH="true">
            <a:off x="1131570" y="882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1. Input Parameters</a:t>
            </a:r>
            <a:endParaRPr lang="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 flipH="true">
            <a:off x="5121910" y="882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Viewing Window</a:t>
            </a:r>
            <a:endParaRPr lang="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 flipH="true">
            <a:off x="8870315" y="882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Viewing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Options</a:t>
            </a:r>
            <a:endParaRPr lang="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155190" y="456565"/>
            <a:ext cx="304800" cy="508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313170" y="456565"/>
            <a:ext cx="304800" cy="508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978390" y="456565"/>
            <a:ext cx="304800" cy="508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true"/>
          <p:nvPr/>
        </p:nvSpPr>
        <p:spPr>
          <a:xfrm flipH="true">
            <a:off x="1367790" y="64128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Functions</a:t>
            </a:r>
            <a:endParaRPr lang="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 flipH="true">
            <a:off x="4846320" y="64128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Output Histories</a:t>
            </a:r>
            <a:endParaRPr lang="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 flipH="true">
            <a:off x="9074150" y="64128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System Status</a:t>
            </a:r>
            <a:endParaRPr lang="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Down Arrow 17"/>
          <p:cNvSpPr/>
          <p:nvPr/>
        </p:nvSpPr>
        <p:spPr>
          <a:xfrm flipV="true">
            <a:off x="2155190" y="5752465"/>
            <a:ext cx="3048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flipV="true">
            <a:off x="6008370" y="5752465"/>
            <a:ext cx="3048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V="true">
            <a:off x="9978390" y="5752465"/>
            <a:ext cx="3048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from 2021-07-05 21-28-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328295"/>
            <a:ext cx="4933950" cy="6200775"/>
          </a:xfrm>
          <a:prstGeom prst="rect">
            <a:avLst/>
          </a:prstGeom>
          <a:ln>
            <a:noFill/>
          </a:ln>
        </p:spPr>
      </p:pic>
      <p:sp>
        <p:nvSpPr>
          <p:cNvPr id="7" name="Right Arrow 6"/>
          <p:cNvSpPr/>
          <p:nvPr/>
        </p:nvSpPr>
        <p:spPr>
          <a:xfrm>
            <a:off x="4559300" y="175260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559300" y="229870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59300" y="273685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6829425" y="158115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the working folder</a:t>
            </a:r>
            <a:endParaRPr lang="" alt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6829425" y="216027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CPU </a:t>
            </a:r>
            <a:r>
              <a:rPr lang="" altLang="en-US"/>
              <a:t>number</a:t>
            </a:r>
            <a:endParaRPr lang="en-US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6829425" y="2598420"/>
            <a:ext cx="403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figure aspect for plotting</a:t>
            </a:r>
            <a:endParaRPr lang="en-US" altLang="en-US"/>
          </a:p>
        </p:txBody>
      </p:sp>
      <p:sp>
        <p:nvSpPr>
          <p:cNvPr id="34" name="Right Arrow 33"/>
          <p:cNvSpPr/>
          <p:nvPr/>
        </p:nvSpPr>
        <p:spPr>
          <a:xfrm flipV="true">
            <a:off x="1607820" y="5313680"/>
            <a:ext cx="5057775" cy="76200"/>
          </a:xfrm>
          <a:prstGeom prst="rightArrow">
            <a:avLst>
              <a:gd name="adj1" fmla="val 26388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true"/>
          <p:nvPr/>
        </p:nvSpPr>
        <p:spPr>
          <a:xfrm>
            <a:off x="6760845" y="5173980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save all parameters</a:t>
            </a:r>
            <a:endParaRPr lang="" altLang="en-US">
              <a:sym typeface="+mn-ea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646295" y="584200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true"/>
          <p:nvPr/>
        </p:nvSpPr>
        <p:spPr>
          <a:xfrm>
            <a:off x="6760845" y="5703570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load previously saved parameter file</a:t>
            </a:r>
            <a:endParaRPr lang="" altLang="en-US">
              <a:sym typeface="+mn-e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true">
            <a:off x="1607820" y="5330190"/>
            <a:ext cx="0" cy="373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Screenshot from 2021-07-05 21-28-2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328930"/>
            <a:ext cx="4876800" cy="63341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73550" y="152019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73550" y="175006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73550" y="196977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6388100" y="138938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model size along x direction</a:t>
            </a:r>
            <a:endParaRPr lang="" alt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6388100" y="2084070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finite-difference </a:t>
            </a:r>
            <a:r>
              <a:rPr lang="" altLang="en-US">
                <a:sym typeface="+mn-ea"/>
              </a:rPr>
              <a:t>temporal interval (</a:t>
            </a:r>
            <a:r>
              <a:rPr lang="" altLang="en-US">
                <a:sym typeface="+mn-ea"/>
              </a:rPr>
              <a:t>in second)</a:t>
            </a:r>
            <a:endParaRPr lang="en-US" alt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6388100" y="159639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model size along </a:t>
            </a:r>
            <a:r>
              <a:rPr lang="" altLang="en-US"/>
              <a:t>z</a:t>
            </a:r>
            <a:r>
              <a:rPr lang="en-US" altLang="en-US"/>
              <a:t> direction</a:t>
            </a:r>
            <a:endParaRPr lang="en-US" alt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6388100" y="1854200"/>
            <a:ext cx="380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finite-difference size (in meter)</a:t>
            </a:r>
            <a:endParaRPr lang="en-US" altLang="en-US"/>
          </a:p>
        </p:txBody>
      </p:sp>
      <p:sp>
        <p:nvSpPr>
          <p:cNvPr id="24" name="Right Arrow 23"/>
          <p:cNvSpPr/>
          <p:nvPr/>
        </p:nvSpPr>
        <p:spPr>
          <a:xfrm>
            <a:off x="4273550" y="218948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273550" y="240665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388100" y="2288540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finite-difference </a:t>
            </a:r>
            <a:r>
              <a:rPr lang="" altLang="en-US">
                <a:sym typeface="+mn-ea"/>
              </a:rPr>
              <a:t>time </a:t>
            </a:r>
            <a:r>
              <a:rPr lang="en-US" altLang="en-US">
                <a:sym typeface="+mn-ea"/>
              </a:rPr>
              <a:t>step</a:t>
            </a:r>
            <a:endParaRPr lang="en-US" altLang="en-US"/>
          </a:p>
        </p:txBody>
      </p:sp>
      <p:sp>
        <p:nvSpPr>
          <p:cNvPr id="27" name="Right Arrow 26"/>
          <p:cNvSpPr/>
          <p:nvPr/>
        </p:nvSpPr>
        <p:spPr>
          <a:xfrm>
            <a:off x="4273550" y="263398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273550" y="285432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6388100" y="2512060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PML size, use a relatively large one, i.e., 50</a:t>
            </a:r>
            <a:endParaRPr lang="" altLang="en-US">
              <a:sym typeface="+mn-ea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388100" y="2748915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free surface or not</a:t>
            </a:r>
            <a:endParaRPr lang="" altLang="en-US">
              <a:sym typeface="+mn-ea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368800" y="358838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368800" y="410654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368800" y="463613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true"/>
          <p:nvPr/>
        </p:nvSpPr>
        <p:spPr>
          <a:xfrm>
            <a:off x="5361940" y="5460365"/>
            <a:ext cx="5857240" cy="1014730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" altLang="en-US" sz="2000">
                <a:sym typeface="+mn-ea"/>
              </a:rPr>
              <a:t>For synthetic model FWI: </a:t>
            </a:r>
            <a:r>
              <a:rPr lang="" altLang="en-US" sz="2000" b="1">
                <a:sym typeface="+mn-ea"/>
              </a:rPr>
              <a:t>set Vp true &amp; Vp init</a:t>
            </a:r>
            <a:endParaRPr lang="" altLang="en-US" sz="2000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" altLang="en-US" sz="2000">
                <a:sym typeface="+mn-ea"/>
              </a:rPr>
              <a:t>For field data application: </a:t>
            </a:r>
            <a:r>
              <a:rPr lang="" altLang="en-US" sz="2000" b="1">
                <a:sym typeface="+mn-ea"/>
              </a:rPr>
              <a:t>set </a:t>
            </a:r>
            <a:r>
              <a:rPr lang="en-US" altLang="en-US" sz="2000" b="1">
                <a:sym typeface="+mn-ea"/>
              </a:rPr>
              <a:t>Vp init</a:t>
            </a:r>
            <a:r>
              <a:rPr lang="" altLang="en-US" sz="2000" b="1">
                <a:sym typeface="+mn-ea"/>
              </a:rPr>
              <a:t> &amp; SU data</a:t>
            </a:r>
            <a:endParaRPr lang="" altLang="en-US" sz="2000" b="1">
              <a:sym typeface="+mn-ea"/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489065" y="4497705"/>
            <a:ext cx="497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ield data folder</a:t>
            </a:r>
            <a:r>
              <a:rPr lang="" altLang="en-US">
                <a:sym typeface="+mn-ea"/>
              </a:rPr>
              <a:t>, named as: 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src1_sg.su, src2_sg.su, ..., src40_sg.su, ...</a:t>
            </a:r>
            <a:endParaRPr lang="" altLang="en-US">
              <a:sym typeface="+mn-ea"/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6489065" y="3449955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t</a:t>
            </a:r>
            <a:r>
              <a:rPr lang="en-US" altLang="en-US">
                <a:sym typeface="+mn-ea"/>
              </a:rPr>
              <a:t>rue Vp model saved in the txt file</a:t>
            </a:r>
            <a:endParaRPr lang="en-US" altLang="en-US">
              <a:sym typeface="+mn-ea"/>
            </a:endParaRPr>
          </a:p>
        </p:txBody>
      </p:sp>
      <p:sp>
        <p:nvSpPr>
          <p:cNvPr id="57" name="Text Box 56"/>
          <p:cNvSpPr txBox="true"/>
          <p:nvPr/>
        </p:nvSpPr>
        <p:spPr>
          <a:xfrm>
            <a:off x="6489065" y="3968115"/>
            <a:ext cx="497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i</a:t>
            </a:r>
            <a:r>
              <a:rPr lang="en-US" altLang="en-US">
                <a:sym typeface="+mn-ea"/>
              </a:rPr>
              <a:t>nitial Vp model saved in the txt file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Screenshot from 2021-07-05 21-28-3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57505"/>
            <a:ext cx="4914900" cy="63055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354195" y="181102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54195" y="229743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6468745" y="1661795"/>
            <a:ext cx="583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ym typeface="+mn-ea"/>
              </a:rPr>
              <a:t>receiver </a:t>
            </a:r>
            <a:r>
              <a:rPr lang="en-US" altLang="en-US">
                <a:sym typeface="+mn-ea"/>
              </a:rPr>
              <a:t>file</a:t>
            </a:r>
            <a:r>
              <a:rPr lang="" altLang="en-US">
                <a:sym typeface="+mn-ea"/>
              </a:rPr>
              <a:t>, see examples for detailed format</a:t>
            </a:r>
            <a:endParaRPr lang="" altLang="en-US">
              <a:sym typeface="+mn-ea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468745" y="2159000"/>
            <a:ext cx="583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source file, </a:t>
            </a:r>
            <a:r>
              <a:rPr lang="en-US" altLang="en-US">
                <a:sym typeface="+mn-ea"/>
              </a:rPr>
              <a:t>see examples for detailed format</a:t>
            </a:r>
            <a:endParaRPr lang="" altLang="en-US"/>
          </a:p>
        </p:txBody>
      </p:sp>
      <p:sp>
        <p:nvSpPr>
          <p:cNvPr id="6" name="Right Arrow 5"/>
          <p:cNvSpPr/>
          <p:nvPr/>
        </p:nvSpPr>
        <p:spPr>
          <a:xfrm>
            <a:off x="4354195" y="280416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6468745" y="2665730"/>
            <a:ext cx="583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land or marine acqusition</a:t>
            </a:r>
            <a:endParaRPr lang="" altLang="en-US"/>
          </a:p>
        </p:txBody>
      </p:sp>
      <p:sp>
        <p:nvSpPr>
          <p:cNvPr id="9" name="Right Arrow 8"/>
          <p:cNvSpPr/>
          <p:nvPr/>
        </p:nvSpPr>
        <p:spPr>
          <a:xfrm>
            <a:off x="4354195" y="303403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6468745" y="2895600"/>
            <a:ext cx="583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set source wavelet: Ricker or from file</a:t>
            </a:r>
            <a:endParaRPr lang="" altLang="en-US"/>
          </a:p>
        </p:txBody>
      </p:sp>
      <p:sp>
        <p:nvSpPr>
          <p:cNvPr id="15" name="Right Arrow 14"/>
          <p:cNvSpPr/>
          <p:nvPr/>
        </p:nvSpPr>
        <p:spPr>
          <a:xfrm>
            <a:off x="4354195" y="371983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6468745" y="3581400"/>
            <a:ext cx="583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if from file, set the file path</a:t>
            </a:r>
            <a:endParaRPr lang="" altLang="en-US"/>
          </a:p>
        </p:txBody>
      </p:sp>
      <p:sp>
        <p:nvSpPr>
          <p:cNvPr id="17" name="Right Arrow 16"/>
          <p:cNvSpPr/>
          <p:nvPr/>
        </p:nvSpPr>
        <p:spPr>
          <a:xfrm>
            <a:off x="4354195" y="326390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6468110" y="3213100"/>
            <a:ext cx="583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</a:t>
            </a:r>
            <a:r>
              <a:rPr lang="en-US" altLang="en-US"/>
              <a:t>f </a:t>
            </a:r>
            <a:r>
              <a:rPr lang="" altLang="en-US"/>
              <a:t>Ricker</a:t>
            </a:r>
            <a:r>
              <a:rPr lang="en-US" altLang="en-US"/>
              <a:t>, set</a:t>
            </a:r>
            <a:r>
              <a:rPr lang="" altLang="en-US"/>
              <a:t> the</a:t>
            </a:r>
            <a:r>
              <a:rPr lang="en-US" altLang="en-US"/>
              <a:t> </a:t>
            </a:r>
            <a:r>
              <a:rPr lang="" altLang="en-US"/>
              <a:t>dominant frequency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21-07-05 21-28-4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357505"/>
            <a:ext cx="4829175" cy="63055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78630" y="150622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6371590" y="1335405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misfit function type</a:t>
            </a:r>
            <a:endParaRPr lang="" altLang="en-US"/>
          </a:p>
        </p:txBody>
      </p:sp>
      <p:sp>
        <p:nvSpPr>
          <p:cNvPr id="6" name="Right Arrow 5"/>
          <p:cNvSpPr/>
          <p:nvPr/>
        </p:nvSpPr>
        <p:spPr>
          <a:xfrm>
            <a:off x="4278630" y="173609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6360795" y="1619250"/>
            <a:ext cx="513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optimization scheme: NLCG or L-BFGS</a:t>
            </a:r>
            <a:endParaRPr lang="en-US" altLang="en-US"/>
          </a:p>
        </p:txBody>
      </p:sp>
      <p:sp>
        <p:nvSpPr>
          <p:cNvPr id="8" name="Right Arrow 7"/>
          <p:cNvSpPr/>
          <p:nvPr/>
        </p:nvSpPr>
        <p:spPr>
          <a:xfrm>
            <a:off x="4278630" y="1972310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6360795" y="1887855"/>
            <a:ext cx="513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step length, i..e, 0.01 or 0.02</a:t>
            </a:r>
            <a:endParaRPr lang="" altLang="en-US"/>
          </a:p>
        </p:txBody>
      </p:sp>
      <p:sp>
        <p:nvSpPr>
          <p:cNvPr id="17" name="Right Arrow 16"/>
          <p:cNvSpPr/>
          <p:nvPr/>
        </p:nvSpPr>
        <p:spPr>
          <a:xfrm>
            <a:off x="4278630" y="287083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6297930" y="2412365"/>
            <a:ext cx="530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gradient mute size. For marine case, it’s the water layer size; for land case, set as 5 or 10.</a:t>
            </a:r>
            <a:endParaRPr lang="" altLang="en-US"/>
          </a:p>
        </p:txBody>
      </p:sp>
      <p:sp>
        <p:nvSpPr>
          <p:cNvPr id="19" name="Right Arrow 18"/>
          <p:cNvSpPr/>
          <p:nvPr/>
        </p:nvSpPr>
        <p:spPr>
          <a:xfrm>
            <a:off x="4278630" y="310070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297930" y="2973070"/>
            <a:ext cx="513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gradient smoothing size, i..e, 5, 10, 20</a:t>
            </a:r>
            <a:endParaRPr lang="en-US" altLang="en-US"/>
          </a:p>
        </p:txBody>
      </p:sp>
      <p:sp>
        <p:nvSpPr>
          <p:cNvPr id="21" name="Right Arrow 20"/>
          <p:cNvSpPr/>
          <p:nvPr/>
        </p:nvSpPr>
        <p:spPr>
          <a:xfrm>
            <a:off x="4278630" y="439229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true"/>
          <p:nvPr/>
        </p:nvSpPr>
        <p:spPr>
          <a:xfrm>
            <a:off x="6360795" y="4253865"/>
            <a:ext cx="566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time window (in second ) after the first break, i.e., 1.0</a:t>
            </a:r>
            <a:endParaRPr lang="" altLang="en-US"/>
          </a:p>
        </p:txBody>
      </p:sp>
      <p:sp>
        <p:nvSpPr>
          <p:cNvPr id="24" name="Text Box 23"/>
          <p:cNvSpPr txBox="true"/>
          <p:nvPr/>
        </p:nvSpPr>
        <p:spPr>
          <a:xfrm>
            <a:off x="6360795" y="5120005"/>
            <a:ext cx="566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far offset distance (in meter) </a:t>
            </a:r>
            <a:endParaRPr lang="" altLang="en-US"/>
          </a:p>
        </p:txBody>
      </p:sp>
      <p:sp>
        <p:nvSpPr>
          <p:cNvPr id="25" name="Right Arrow 24"/>
          <p:cNvSpPr/>
          <p:nvPr/>
        </p:nvSpPr>
        <p:spPr>
          <a:xfrm>
            <a:off x="4278630" y="526859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6360795" y="4681855"/>
            <a:ext cx="566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near </a:t>
            </a:r>
            <a:r>
              <a:rPr lang="en-US" altLang="en-US"/>
              <a:t>offset distance </a:t>
            </a:r>
            <a:r>
              <a:rPr lang="" altLang="en-US"/>
              <a:t>(</a:t>
            </a:r>
            <a:r>
              <a:rPr lang="en-US" altLang="en-US"/>
              <a:t>in meter </a:t>
            </a:r>
            <a:r>
              <a:rPr lang="" altLang="en-US"/>
              <a:t>)</a:t>
            </a:r>
            <a:endParaRPr lang="" altLang="en-US"/>
          </a:p>
        </p:txBody>
      </p:sp>
      <p:sp>
        <p:nvSpPr>
          <p:cNvPr id="27" name="Right Arrow 26"/>
          <p:cNvSpPr/>
          <p:nvPr/>
        </p:nvSpPr>
        <p:spPr>
          <a:xfrm>
            <a:off x="4278630" y="483044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278630" y="483044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6360795" y="3795395"/>
            <a:ext cx="566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in Hz</a:t>
            </a:r>
            <a:endParaRPr lang="" altLang="en-US"/>
          </a:p>
        </p:txBody>
      </p:sp>
      <p:sp>
        <p:nvSpPr>
          <p:cNvPr id="31" name="Right Arrow 30"/>
          <p:cNvSpPr/>
          <p:nvPr/>
        </p:nvSpPr>
        <p:spPr>
          <a:xfrm>
            <a:off x="4278630" y="394398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true"/>
          <p:nvPr/>
        </p:nvSpPr>
        <p:spPr>
          <a:xfrm>
            <a:off x="6360795" y="3565525"/>
            <a:ext cx="566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 Hz</a:t>
            </a:r>
            <a:endParaRPr lang="en-US" altLang="en-US"/>
          </a:p>
        </p:txBody>
      </p:sp>
      <p:sp>
        <p:nvSpPr>
          <p:cNvPr id="33" name="Right Arrow 32"/>
          <p:cNvSpPr/>
          <p:nvPr/>
        </p:nvSpPr>
        <p:spPr>
          <a:xfrm>
            <a:off x="4278630" y="3703955"/>
            <a:ext cx="20193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true"/>
          <p:nvPr/>
        </p:nvSpPr>
        <p:spPr>
          <a:xfrm>
            <a:off x="4585970" y="2044700"/>
            <a:ext cx="513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No. of iteration</a:t>
            </a:r>
            <a:endParaRPr lang="en-US" altLang="en-US"/>
          </a:p>
        </p:txBody>
      </p:sp>
      <p:sp>
        <p:nvSpPr>
          <p:cNvPr id="53" name="Text Box 52"/>
          <p:cNvSpPr txBox="true"/>
          <p:nvPr/>
        </p:nvSpPr>
        <p:spPr>
          <a:xfrm>
            <a:off x="4585970" y="2498090"/>
            <a:ext cx="513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minmum Vp</a:t>
            </a:r>
            <a:endParaRPr lang="en-US" altLang="en-US"/>
          </a:p>
        </p:txBody>
      </p:sp>
      <p:sp>
        <p:nvSpPr>
          <p:cNvPr id="54" name="Text Box 53"/>
          <p:cNvSpPr txBox="true"/>
          <p:nvPr/>
        </p:nvSpPr>
        <p:spPr>
          <a:xfrm>
            <a:off x="4585970" y="2278380"/>
            <a:ext cx="513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maximum </a:t>
            </a:r>
            <a:r>
              <a:rPr lang="en-US" altLang="en-US"/>
              <a:t>Vp</a:t>
            </a:r>
            <a:endParaRPr lang="en-US" altLang="en-US"/>
          </a:p>
        </p:txBody>
      </p:sp>
      <p:sp>
        <p:nvSpPr>
          <p:cNvPr id="55" name="Right Arrow 54"/>
          <p:cNvSpPr/>
          <p:nvPr/>
        </p:nvSpPr>
        <p:spPr>
          <a:xfrm>
            <a:off x="4128770" y="2169795"/>
            <a:ext cx="4572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128770" y="2426335"/>
            <a:ext cx="4572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4128770" y="2651125"/>
            <a:ext cx="457200" cy="9144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1-07-05 21-28-5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596900"/>
            <a:ext cx="4705350" cy="29337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24400" y="1452245"/>
            <a:ext cx="1193800" cy="10160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6024245" y="1281430"/>
            <a:ext cx="601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view a txt file (no nx &amp; nz) or binary file (</a:t>
            </a:r>
            <a:r>
              <a:rPr lang="" altLang="en-US" b="1">
                <a:solidFill>
                  <a:srgbClr val="FF0000"/>
                </a:solidFill>
              </a:rPr>
              <a:t>require nx &amp; nz</a:t>
            </a:r>
            <a:r>
              <a:rPr lang="" altLang="en-US"/>
              <a:t>)</a:t>
            </a:r>
            <a:endParaRPr lang="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6024245" y="1691640"/>
            <a:ext cx="521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convert a</a:t>
            </a:r>
            <a:r>
              <a:rPr lang="en-US" altLang="en-US"/>
              <a:t> binary file</a:t>
            </a:r>
            <a:r>
              <a:rPr lang="" altLang="en-US"/>
              <a:t> to txt file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FF0000"/>
                </a:solidFill>
              </a:rPr>
              <a:t>require nx </a:t>
            </a:r>
            <a:r>
              <a:rPr lang="" altLang="en-US" b="1">
                <a:solidFill>
                  <a:srgbClr val="FF0000"/>
                </a:solidFill>
              </a:rPr>
              <a:t>&amp; </a:t>
            </a:r>
            <a:r>
              <a:rPr lang="en-US" altLang="en-US" b="1">
                <a:solidFill>
                  <a:srgbClr val="FF0000"/>
                </a:solidFill>
              </a:rPr>
              <a:t>nz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7" name="Right Arrow 6"/>
          <p:cNvSpPr/>
          <p:nvPr/>
        </p:nvSpPr>
        <p:spPr>
          <a:xfrm>
            <a:off x="4724400" y="1824990"/>
            <a:ext cx="1193800" cy="10160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6024245" y="2059940"/>
            <a:ext cx="5219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smooth a model stored in the </a:t>
            </a:r>
            <a:r>
              <a:rPr lang="en-US" altLang="en-US">
                <a:sym typeface="+mn-ea"/>
              </a:rPr>
              <a:t>txt file</a:t>
            </a:r>
            <a:r>
              <a:rPr lang="en-US" altLang="en-US"/>
              <a:t>a</a:t>
            </a:r>
            <a:r>
              <a:rPr lang="" altLang="en-US"/>
              <a:t>. </a:t>
            </a:r>
            <a:r>
              <a:rPr lang="" altLang="en-US" b="1">
                <a:solidFill>
                  <a:srgbClr val="FF0000"/>
                </a:solidFill>
              </a:rPr>
              <a:t>sp </a:t>
            </a:r>
            <a:r>
              <a:rPr lang="" altLang="en-US"/>
              <a:t>means the smooth radius, and </a:t>
            </a:r>
            <a:r>
              <a:rPr lang="" altLang="en-US" b="1">
                <a:solidFill>
                  <a:srgbClr val="FF0000"/>
                </a:solidFill>
              </a:rPr>
              <a:t>mt </a:t>
            </a:r>
            <a:r>
              <a:rPr lang="" altLang="en-US"/>
              <a:t>means the top mute for water layer.</a:t>
            </a:r>
            <a:endParaRPr lang="en-US" altLang="en-US"/>
          </a:p>
        </p:txBody>
      </p:sp>
      <p:sp>
        <p:nvSpPr>
          <p:cNvPr id="9" name="Right Arrow 8"/>
          <p:cNvSpPr/>
          <p:nvPr/>
        </p:nvSpPr>
        <p:spPr>
          <a:xfrm>
            <a:off x="4724400" y="2193290"/>
            <a:ext cx="1193800" cy="101600"/>
          </a:xfrm>
          <a:prstGeom prst="rightArrow">
            <a:avLst>
              <a:gd name="adj1" fmla="val 50000"/>
              <a:gd name="adj2" fmla="val 122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608965" y="4081145"/>
            <a:ext cx="10728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" altLang="en-US" sz="2000" b="1">
                <a:solidFill>
                  <a:srgbClr val="0000FF"/>
                </a:solidFill>
              </a:rPr>
              <a:t>Forward: </a:t>
            </a:r>
            <a:r>
              <a:rPr lang="" altLang="en-US" sz="2000"/>
              <a:t>run forward modeling to generate the synthetic dataset;</a:t>
            </a:r>
            <a:endParaRPr lang="" altLang="en-US" sz="2000"/>
          </a:p>
          <a:p>
            <a:pPr fontAlgn="auto">
              <a:lnSpc>
                <a:spcPct val="150000"/>
              </a:lnSpc>
            </a:pPr>
            <a:r>
              <a:rPr lang="" altLang="en-US" sz="2000" b="1">
                <a:solidFill>
                  <a:srgbClr val="FF0000"/>
                </a:solidFill>
              </a:rPr>
              <a:t>FWI:</a:t>
            </a:r>
            <a:r>
              <a:rPr lang="" altLang="en-US" sz="2000"/>
              <a:t> run full-waveform inversion. The initial model and the data should be both prepared;</a:t>
            </a:r>
            <a:endParaRPr lang="" altLang="en-US" sz="2000"/>
          </a:p>
          <a:p>
            <a:pPr fontAlgn="auto">
              <a:lnSpc>
                <a:spcPct val="150000"/>
              </a:lnSpc>
            </a:pPr>
            <a:r>
              <a:rPr lang="" altLang="en-US" sz="2000" b="1">
                <a:solidFill>
                  <a:srgbClr val="007F00"/>
                </a:solidFill>
              </a:rPr>
              <a:t>Clear:</a:t>
            </a:r>
            <a:r>
              <a:rPr lang="" altLang="en-US" sz="2000"/>
              <a:t> clear the output histories.</a:t>
            </a:r>
            <a:endParaRPr lang="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WPS Presentation</Application>
  <PresentationFormat>宽屏</PresentationFormat>
  <Paragraphs>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Droid Sans Fallback</vt:lpstr>
      <vt:lpstr>Webdings</vt:lpstr>
      <vt:lpstr>Times New Roman</vt:lpstr>
      <vt:lpstr>DejaVu Math TeX Gyre</vt:lpstr>
      <vt:lpstr>Dyuthi</vt:lpstr>
      <vt:lpstr>KacstDecorative</vt:lpstr>
      <vt:lpstr>Karumbi</vt:lpstr>
      <vt:lpstr>Laksaman</vt:lpstr>
      <vt:lpstr>Liberation Mono</vt:lpstr>
      <vt:lpstr>Noto Sans CJK TC</vt:lpstr>
      <vt:lpstr>Noto Sans CJK TC Black</vt:lpstr>
      <vt:lpstr>AR PL UKai CN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haipeng</dc:creator>
  <cp:lastModifiedBy>haipeng</cp:lastModifiedBy>
  <cp:revision>121</cp:revision>
  <dcterms:created xsi:type="dcterms:W3CDTF">2021-07-05T14:13:36Z</dcterms:created>
  <dcterms:modified xsi:type="dcterms:W3CDTF">2021-07-05T14:13:36Z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