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2" r:id="rId16"/>
    <p:sldId id="273" r:id="rId17"/>
    <p:sldId id="274" r:id="rId18"/>
    <p:sldId id="275" r:id="rId19"/>
    <p:sldId id="278" r:id="rId20"/>
    <p:sldId id="280" r:id="rId21"/>
    <p:sldId id="281" r:id="rId22"/>
    <p:sldId id="277" r:id="rId23"/>
    <p:sldId id="279" r:id="rId24"/>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8" autoAdjust="0"/>
    <p:restoredTop sz="86285"/>
  </p:normalViewPr>
  <p:slideViewPr>
    <p:cSldViewPr snapToGrid="0">
      <p:cViewPr varScale="1">
        <p:scale>
          <a:sx n="112" d="100"/>
          <a:sy n="112" d="100"/>
        </p:scale>
        <p:origin x="1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44EB4-C644-4C2F-8DF0-A193D3C8AC4C}" type="datetimeFigureOut">
              <a:rPr lang="nb-NO" smtClean="0"/>
              <a:t>29.08.2018</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878AA-2CE0-4855-AB12-E9C373545085}" type="slidenum">
              <a:rPr lang="nb-NO" smtClean="0"/>
              <a:t>‹#›</a:t>
            </a:fld>
            <a:endParaRPr lang="nb-NO"/>
          </a:p>
        </p:txBody>
      </p:sp>
    </p:spTree>
    <p:extLst>
      <p:ext uri="{BB962C8B-B14F-4D97-AF65-F5344CB8AC3E}">
        <p14:creationId xmlns:p14="http://schemas.microsoft.com/office/powerpoint/2010/main" val="563327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Data </a:t>
            </a:r>
            <a:r>
              <a:rPr lang="en-US" dirty="0" err="1"/>
              <a:t>vil</a:t>
            </a:r>
            <a:r>
              <a:rPr lang="en-US" baseline="0" dirty="0"/>
              <a:t> </a:t>
            </a:r>
            <a:r>
              <a:rPr lang="en-US" baseline="0" dirty="0" err="1"/>
              <a:t>legge</a:t>
            </a:r>
            <a:r>
              <a:rPr lang="en-US" baseline="0" dirty="0"/>
              <a:t> </a:t>
            </a:r>
            <a:r>
              <a:rPr lang="en-US" baseline="0" dirty="0" err="1"/>
              <a:t>seg</a:t>
            </a:r>
            <a:r>
              <a:rPr lang="en-US" baseline="0" dirty="0"/>
              <a:t> </a:t>
            </a:r>
            <a:r>
              <a:rPr lang="en-US" baseline="0" dirty="0" err="1"/>
              <a:t>fra</a:t>
            </a:r>
            <a:r>
              <a:rPr lang="en-US" baseline="0" dirty="0"/>
              <a:t> </a:t>
            </a:r>
            <a:r>
              <a:rPr lang="en-US" baseline="0" dirty="0" err="1"/>
              <a:t>laveste</a:t>
            </a:r>
            <a:r>
              <a:rPr lang="en-US" baseline="0" dirty="0"/>
              <a:t> </a:t>
            </a:r>
            <a:r>
              <a:rPr lang="en-US" baseline="0" dirty="0" err="1"/>
              <a:t>eller</a:t>
            </a:r>
            <a:r>
              <a:rPr lang="en-US" baseline="0" dirty="0"/>
              <a:t> </a:t>
            </a:r>
            <a:r>
              <a:rPr lang="en-US" baseline="0" dirty="0" err="1"/>
              <a:t>minst</a:t>
            </a:r>
            <a:r>
              <a:rPr lang="en-US" baseline="0" dirty="0"/>
              <a:t> </a:t>
            </a:r>
            <a:r>
              <a:rPr lang="en-US" baseline="0" dirty="0" err="1"/>
              <a:t>signifikante</a:t>
            </a:r>
            <a:r>
              <a:rPr lang="en-US" baseline="0" dirty="0"/>
              <a:t> byte </a:t>
            </a:r>
            <a:r>
              <a:rPr lang="en-US" baseline="0" dirty="0" err="1"/>
              <a:t>til</a:t>
            </a:r>
            <a:r>
              <a:rPr lang="en-US" baseline="0" dirty="0"/>
              <a:t> </a:t>
            </a:r>
            <a:r>
              <a:rPr lang="en-US" baseline="0" dirty="0" err="1"/>
              <a:t>høyeste</a:t>
            </a:r>
            <a:r>
              <a:rPr lang="en-US" baseline="0" dirty="0"/>
              <a:t> </a:t>
            </a:r>
            <a:r>
              <a:rPr lang="en-US" baseline="0" dirty="0" err="1"/>
              <a:t>og</a:t>
            </a:r>
            <a:r>
              <a:rPr lang="en-US" baseline="0" dirty="0"/>
              <a:t> </a:t>
            </a:r>
            <a:r>
              <a:rPr lang="en-US" baseline="0" dirty="0" err="1"/>
              <a:t>mest</a:t>
            </a:r>
            <a:r>
              <a:rPr lang="en-US" baseline="0" dirty="0"/>
              <a:t> </a:t>
            </a:r>
            <a:r>
              <a:rPr lang="en-US" baseline="0" dirty="0" err="1"/>
              <a:t>signifikante</a:t>
            </a:r>
            <a:r>
              <a:rPr lang="en-US" baseline="0" dirty="0"/>
              <a:t>. </a:t>
            </a:r>
            <a:r>
              <a:rPr lang="en-US" baseline="0" dirty="0" err="1"/>
              <a:t>Det</a:t>
            </a:r>
            <a:r>
              <a:rPr lang="en-US" baseline="0" dirty="0"/>
              <a:t> </a:t>
            </a:r>
            <a:r>
              <a:rPr lang="en-US" baseline="0" dirty="0" err="1"/>
              <a:t>vil</a:t>
            </a:r>
            <a:r>
              <a:rPr lang="en-US" baseline="0" dirty="0"/>
              <a:t> </a:t>
            </a:r>
            <a:r>
              <a:rPr lang="en-US" baseline="0" dirty="0" err="1"/>
              <a:t>si</a:t>
            </a:r>
            <a:r>
              <a:rPr lang="en-US" baseline="0" dirty="0"/>
              <a:t> at </a:t>
            </a:r>
            <a:r>
              <a:rPr lang="en-US" baseline="0" dirty="0" err="1"/>
              <a:t>byten</a:t>
            </a:r>
            <a:r>
              <a:rPr lang="en-US" baseline="0" dirty="0"/>
              <a:t> </a:t>
            </a:r>
            <a:r>
              <a:rPr lang="en-US" baseline="0" dirty="0" err="1"/>
              <a:t>på</a:t>
            </a:r>
            <a:r>
              <a:rPr lang="en-US" baseline="0" dirty="0"/>
              <a:t> </a:t>
            </a:r>
            <a:r>
              <a:rPr lang="en-US" baseline="0" dirty="0" err="1"/>
              <a:t>første</a:t>
            </a:r>
            <a:r>
              <a:rPr lang="en-US" baseline="0" dirty="0"/>
              <a:t> </a:t>
            </a:r>
            <a:r>
              <a:rPr lang="en-US" baseline="0" dirty="0" err="1"/>
              <a:t>addresse</a:t>
            </a:r>
            <a:r>
              <a:rPr lang="en-US" baseline="0" dirty="0"/>
              <a:t> </a:t>
            </a:r>
            <a:r>
              <a:rPr lang="en-US" baseline="0" dirty="0" err="1"/>
              <a:t>vil</a:t>
            </a:r>
            <a:r>
              <a:rPr lang="en-US" baseline="0" dirty="0"/>
              <a:t> </a:t>
            </a:r>
            <a:r>
              <a:rPr lang="en-US" baseline="0" dirty="0" err="1"/>
              <a:t>få</a:t>
            </a:r>
            <a:r>
              <a:rPr lang="en-US" baseline="0" dirty="0"/>
              <a:t> den </a:t>
            </a:r>
            <a:r>
              <a:rPr lang="en-US" baseline="0" dirty="0" err="1"/>
              <a:t>siste</a:t>
            </a:r>
            <a:r>
              <a:rPr lang="en-US" baseline="0" dirty="0"/>
              <a:t> </a:t>
            </a:r>
            <a:r>
              <a:rPr lang="en-US" baseline="0" dirty="0" err="1"/>
              <a:t>verdien</a:t>
            </a:r>
            <a:r>
              <a:rPr lang="en-US" baseline="0" dirty="0"/>
              <a:t> I </a:t>
            </a:r>
            <a:r>
              <a:rPr lang="en-US" baseline="0" dirty="0" err="1"/>
              <a:t>verdistrengen</a:t>
            </a:r>
            <a:r>
              <a:rPr lang="en-US" baseline="0" dirty="0"/>
              <a:t>.</a:t>
            </a:r>
          </a:p>
          <a:p>
            <a:r>
              <a:rPr lang="en-US" dirty="0" err="1"/>
              <a:t>På</a:t>
            </a:r>
            <a:r>
              <a:rPr lang="en-US" baseline="0" dirty="0"/>
              <a:t> den positive </a:t>
            </a:r>
            <a:r>
              <a:rPr lang="en-US" baseline="0" dirty="0" err="1"/>
              <a:t>siden</a:t>
            </a:r>
            <a:r>
              <a:rPr lang="en-US" baseline="0" dirty="0"/>
              <a:t> </a:t>
            </a:r>
            <a:r>
              <a:rPr lang="en-US" baseline="0" dirty="0" err="1"/>
              <a:t>vil</a:t>
            </a:r>
            <a:r>
              <a:rPr lang="en-US" baseline="0" dirty="0"/>
              <a:t> </a:t>
            </a:r>
            <a:r>
              <a:rPr lang="en-US" baseline="0" dirty="0" err="1"/>
              <a:t>det</a:t>
            </a:r>
            <a:r>
              <a:rPr lang="en-US" baseline="0" dirty="0"/>
              <a:t> se </a:t>
            </a:r>
            <a:r>
              <a:rPr lang="en-US" baseline="0" dirty="0" err="1"/>
              <a:t>veldig</a:t>
            </a:r>
            <a:r>
              <a:rPr lang="en-US" baseline="0" dirty="0"/>
              <a:t> </a:t>
            </a:r>
            <a:r>
              <a:rPr lang="en-US" baseline="0" dirty="0" err="1"/>
              <a:t>rett</a:t>
            </a:r>
            <a:r>
              <a:rPr lang="en-US" baseline="0" dirty="0"/>
              <a:t> </a:t>
            </a:r>
            <a:r>
              <a:rPr lang="en-US" baseline="0" dirty="0" err="1"/>
              <a:t>ut</a:t>
            </a:r>
            <a:r>
              <a:rPr lang="en-US" baseline="0" dirty="0"/>
              <a:t> </a:t>
            </a:r>
            <a:r>
              <a:rPr lang="en-US" baseline="0" dirty="0" err="1"/>
              <a:t>når</a:t>
            </a:r>
            <a:r>
              <a:rPr lang="en-US" baseline="0" dirty="0"/>
              <a:t> man </a:t>
            </a:r>
            <a:r>
              <a:rPr lang="en-US" baseline="0" dirty="0" err="1"/>
              <a:t>ser</a:t>
            </a:r>
            <a:r>
              <a:rPr lang="en-US" baseline="0" dirty="0"/>
              <a:t> </a:t>
            </a:r>
            <a:r>
              <a:rPr lang="en-US" baseline="0" dirty="0" err="1"/>
              <a:t>på</a:t>
            </a:r>
            <a:r>
              <a:rPr lang="en-US" baseline="0" dirty="0"/>
              <a:t> </a:t>
            </a:r>
            <a:r>
              <a:rPr lang="en-US" baseline="0" dirty="0" err="1"/>
              <a:t>hvordan</a:t>
            </a:r>
            <a:r>
              <a:rPr lang="en-US" baseline="0" dirty="0"/>
              <a:t> </a:t>
            </a:r>
            <a:r>
              <a:rPr lang="en-US" baseline="0" dirty="0" err="1"/>
              <a:t>det</a:t>
            </a:r>
            <a:r>
              <a:rPr lang="en-US" baseline="0" dirty="0"/>
              <a:t> </a:t>
            </a:r>
            <a:r>
              <a:rPr lang="en-US" baseline="0" dirty="0" err="1"/>
              <a:t>ser</a:t>
            </a:r>
            <a:r>
              <a:rPr lang="en-US" baseline="0" dirty="0"/>
              <a:t> </a:t>
            </a:r>
            <a:r>
              <a:rPr lang="en-US" baseline="0" dirty="0" err="1"/>
              <a:t>ut</a:t>
            </a:r>
            <a:r>
              <a:rPr lang="en-US" baseline="0" dirty="0"/>
              <a:t> </a:t>
            </a:r>
            <a:r>
              <a:rPr lang="en-US" baseline="0" dirty="0" err="1"/>
              <a:t>på</a:t>
            </a:r>
            <a:r>
              <a:rPr lang="en-US" baseline="0" dirty="0"/>
              <a:t> </a:t>
            </a:r>
            <a:r>
              <a:rPr lang="en-US" baseline="0" dirty="0" err="1"/>
              <a:t>stacken</a:t>
            </a:r>
            <a:r>
              <a:rPr lang="en-US" baseline="0" dirty="0"/>
              <a:t>.</a:t>
            </a:r>
            <a:endParaRPr lang="nb-NO" dirty="0"/>
          </a:p>
        </p:txBody>
      </p:sp>
      <p:sp>
        <p:nvSpPr>
          <p:cNvPr id="4" name="Plassholder for lysbildenummer 3"/>
          <p:cNvSpPr>
            <a:spLocks noGrp="1"/>
          </p:cNvSpPr>
          <p:nvPr>
            <p:ph type="sldNum" sz="quarter" idx="10"/>
          </p:nvPr>
        </p:nvSpPr>
        <p:spPr/>
        <p:txBody>
          <a:bodyPr/>
          <a:lstStyle/>
          <a:p>
            <a:fld id="{B73878AA-2CE0-4855-AB12-E9C373545085}" type="slidenum">
              <a:rPr lang="nb-NO" smtClean="0"/>
              <a:t>15</a:t>
            </a:fld>
            <a:endParaRPr lang="nb-NO"/>
          </a:p>
        </p:txBody>
      </p:sp>
    </p:spTree>
    <p:extLst>
      <p:ext uri="{BB962C8B-B14F-4D97-AF65-F5344CB8AC3E}">
        <p14:creationId xmlns:p14="http://schemas.microsoft.com/office/powerpoint/2010/main" val="1728655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B73878AA-2CE0-4855-AB12-E9C373545085}" type="slidenum">
              <a:rPr lang="nb-NO" smtClean="0"/>
              <a:t>16</a:t>
            </a:fld>
            <a:endParaRPr lang="nb-NO"/>
          </a:p>
        </p:txBody>
      </p:sp>
    </p:spTree>
    <p:extLst>
      <p:ext uri="{BB962C8B-B14F-4D97-AF65-F5344CB8AC3E}">
        <p14:creationId xmlns:p14="http://schemas.microsoft.com/office/powerpoint/2010/main" val="229761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B73878AA-2CE0-4855-AB12-E9C373545085}" type="slidenum">
              <a:rPr lang="nb-NO" smtClean="0"/>
              <a:t>17</a:t>
            </a:fld>
            <a:endParaRPr lang="nb-NO"/>
          </a:p>
        </p:txBody>
      </p:sp>
    </p:spTree>
    <p:extLst>
      <p:ext uri="{BB962C8B-B14F-4D97-AF65-F5344CB8AC3E}">
        <p14:creationId xmlns:p14="http://schemas.microsoft.com/office/powerpoint/2010/main" val="343692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B73878AA-2CE0-4855-AB12-E9C373545085}" type="slidenum">
              <a:rPr lang="nb-NO" smtClean="0"/>
              <a:t>18</a:t>
            </a:fld>
            <a:endParaRPr lang="nb-NO"/>
          </a:p>
        </p:txBody>
      </p:sp>
    </p:spTree>
    <p:extLst>
      <p:ext uri="{BB962C8B-B14F-4D97-AF65-F5344CB8AC3E}">
        <p14:creationId xmlns:p14="http://schemas.microsoft.com/office/powerpoint/2010/main" val="277661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B73878AA-2CE0-4855-AB12-E9C373545085}" type="slidenum">
              <a:rPr lang="nb-NO" smtClean="0"/>
              <a:t>19</a:t>
            </a:fld>
            <a:endParaRPr lang="nb-NO"/>
          </a:p>
        </p:txBody>
      </p:sp>
    </p:spTree>
    <p:extLst>
      <p:ext uri="{BB962C8B-B14F-4D97-AF65-F5344CB8AC3E}">
        <p14:creationId xmlns:p14="http://schemas.microsoft.com/office/powerpoint/2010/main" val="186538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B73878AA-2CE0-4855-AB12-E9C373545085}" type="slidenum">
              <a:rPr lang="nb-NO" smtClean="0"/>
              <a:t>20</a:t>
            </a:fld>
            <a:endParaRPr lang="nb-NO"/>
          </a:p>
        </p:txBody>
      </p:sp>
    </p:spTree>
    <p:extLst>
      <p:ext uri="{BB962C8B-B14F-4D97-AF65-F5344CB8AC3E}">
        <p14:creationId xmlns:p14="http://schemas.microsoft.com/office/powerpoint/2010/main" val="384697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Hvorfor er første argument på 8 av EBP og</a:t>
            </a:r>
            <a:r>
              <a:rPr lang="nb-NO" baseline="0" dirty="0"/>
              <a:t> ikke 4 (32 bit) ?</a:t>
            </a:r>
          </a:p>
          <a:p>
            <a:r>
              <a:rPr lang="nb-NO" baseline="0" dirty="0"/>
              <a:t>Fordi der ligger den gamle EIP (</a:t>
            </a:r>
            <a:r>
              <a:rPr lang="nb-NO" baseline="0" dirty="0" err="1"/>
              <a:t>instruction</a:t>
            </a:r>
            <a:r>
              <a:rPr lang="nb-NO" baseline="0" dirty="0"/>
              <a:t> pointer) og vi trenger den for å returnere der vi var</a:t>
            </a:r>
            <a:endParaRPr lang="nb-NO" dirty="0"/>
          </a:p>
        </p:txBody>
      </p:sp>
      <p:sp>
        <p:nvSpPr>
          <p:cNvPr id="4" name="Plassholder for lysbildenummer 3"/>
          <p:cNvSpPr>
            <a:spLocks noGrp="1"/>
          </p:cNvSpPr>
          <p:nvPr>
            <p:ph type="sldNum" sz="quarter" idx="10"/>
          </p:nvPr>
        </p:nvSpPr>
        <p:spPr/>
        <p:txBody>
          <a:bodyPr/>
          <a:lstStyle/>
          <a:p>
            <a:fld id="{B73878AA-2CE0-4855-AB12-E9C373545085}" type="slidenum">
              <a:rPr lang="nb-NO" smtClean="0"/>
              <a:t>21</a:t>
            </a:fld>
            <a:endParaRPr lang="nb-NO"/>
          </a:p>
        </p:txBody>
      </p:sp>
    </p:spTree>
    <p:extLst>
      <p:ext uri="{BB962C8B-B14F-4D97-AF65-F5344CB8AC3E}">
        <p14:creationId xmlns:p14="http://schemas.microsoft.com/office/powerpoint/2010/main" val="210775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B73878AA-2CE0-4855-AB12-E9C373545085}" type="slidenum">
              <a:rPr lang="nb-NO" smtClean="0"/>
              <a:t>22</a:t>
            </a:fld>
            <a:endParaRPr lang="nb-NO"/>
          </a:p>
        </p:txBody>
      </p:sp>
    </p:spTree>
    <p:extLst>
      <p:ext uri="{BB962C8B-B14F-4D97-AF65-F5344CB8AC3E}">
        <p14:creationId xmlns:p14="http://schemas.microsoft.com/office/powerpoint/2010/main" val="4085740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B73878AA-2CE0-4855-AB12-E9C373545085}" type="slidenum">
              <a:rPr lang="nb-NO" smtClean="0"/>
              <a:t>23</a:t>
            </a:fld>
            <a:endParaRPr lang="nb-NO"/>
          </a:p>
        </p:txBody>
      </p:sp>
    </p:spTree>
    <p:extLst>
      <p:ext uri="{BB962C8B-B14F-4D97-AF65-F5344CB8AC3E}">
        <p14:creationId xmlns:p14="http://schemas.microsoft.com/office/powerpoint/2010/main" val="92694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p:cNvSpPr>
            <a:spLocks noGrp="1"/>
          </p:cNvSpPr>
          <p:nvPr>
            <p:ph type="dt" sz="half" idx="10"/>
          </p:nvPr>
        </p:nvSpPr>
        <p:spPr/>
        <p:txBody>
          <a:bodyPr/>
          <a:lstStyle/>
          <a:p>
            <a:fld id="{7320B944-DF63-48BE-9EEF-660FFD8F1C80}" type="datetimeFigureOut">
              <a:rPr lang="nb-NO" smtClean="0"/>
              <a:t>29.08.2018</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106274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7320B944-DF63-48BE-9EEF-660FFD8F1C80}" type="datetimeFigureOut">
              <a:rPr lang="nb-NO" smtClean="0"/>
              <a:t>29.08.2018</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2593200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7320B944-DF63-48BE-9EEF-660FFD8F1C80}" type="datetimeFigureOut">
              <a:rPr lang="nb-NO" smtClean="0"/>
              <a:t>29.08.2018</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5258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7320B944-DF63-48BE-9EEF-660FFD8F1C80}" type="datetimeFigureOut">
              <a:rPr lang="nb-NO" smtClean="0"/>
              <a:t>29.08.2018</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191770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p:cNvSpPr>
            <a:spLocks noGrp="1"/>
          </p:cNvSpPr>
          <p:nvPr>
            <p:ph type="dt" sz="half" idx="10"/>
          </p:nvPr>
        </p:nvSpPr>
        <p:spPr/>
        <p:txBody>
          <a:bodyPr/>
          <a:lstStyle/>
          <a:p>
            <a:fld id="{7320B944-DF63-48BE-9EEF-660FFD8F1C80}" type="datetimeFigureOut">
              <a:rPr lang="nb-NO" smtClean="0"/>
              <a:t>29.08.2018</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407497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7320B944-DF63-48BE-9EEF-660FFD8F1C80}" type="datetimeFigureOut">
              <a:rPr lang="nb-NO" smtClean="0"/>
              <a:t>29.08.2018</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52885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7320B944-DF63-48BE-9EEF-660FFD8F1C80}" type="datetimeFigureOut">
              <a:rPr lang="nb-NO" smtClean="0"/>
              <a:t>29.08.2018</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236984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7320B944-DF63-48BE-9EEF-660FFD8F1C80}" type="datetimeFigureOut">
              <a:rPr lang="nb-NO" smtClean="0"/>
              <a:t>29.08.2018</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129248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7320B944-DF63-48BE-9EEF-660FFD8F1C80}" type="datetimeFigureOut">
              <a:rPr lang="nb-NO" smtClean="0"/>
              <a:t>29.08.2018</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111614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7320B944-DF63-48BE-9EEF-660FFD8F1C80}" type="datetimeFigureOut">
              <a:rPr lang="nb-NO" smtClean="0"/>
              <a:t>29.08.2018</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168095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7320B944-DF63-48BE-9EEF-660FFD8F1C80}" type="datetimeFigureOut">
              <a:rPr lang="nb-NO" smtClean="0"/>
              <a:t>29.08.2018</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C2C52DA5-8D5C-4D31-BC77-ECAEAE7AB536}" type="slidenum">
              <a:rPr lang="nb-NO" smtClean="0"/>
              <a:t>‹#›</a:t>
            </a:fld>
            <a:endParaRPr lang="nb-NO"/>
          </a:p>
        </p:txBody>
      </p:sp>
    </p:spTree>
    <p:extLst>
      <p:ext uri="{BB962C8B-B14F-4D97-AF65-F5344CB8AC3E}">
        <p14:creationId xmlns:p14="http://schemas.microsoft.com/office/powerpoint/2010/main" val="31421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0B944-DF63-48BE-9EEF-660FFD8F1C80}" type="datetimeFigureOut">
              <a:rPr lang="nb-NO" smtClean="0"/>
              <a:t>29.08.2018</a:t>
            </a:fld>
            <a:endParaRPr lang="nb-NO"/>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52DA5-8D5C-4D31-BC77-ECAEAE7AB536}" type="slidenum">
              <a:rPr lang="nb-NO" smtClean="0"/>
              <a:t>‹#›</a:t>
            </a:fld>
            <a:endParaRPr lang="nb-NO"/>
          </a:p>
        </p:txBody>
      </p:sp>
    </p:spTree>
    <p:extLst>
      <p:ext uri="{BB962C8B-B14F-4D97-AF65-F5344CB8AC3E}">
        <p14:creationId xmlns:p14="http://schemas.microsoft.com/office/powerpoint/2010/main" val="124412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X86_calling_convention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www.cs.swarthmore.edu/~newhall/cs31/resources/IA32_Cheat_Sheet.pdf" TargetMode="External"/><Relationship Id="rId4" Type="http://schemas.openxmlformats.org/officeDocument/2006/relationships/hyperlink" Target="https://en.wikibooks.org/wiki/X86_Assembly/GAS_Synta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 to Assembly</a:t>
            </a:r>
            <a:endParaRPr lang="nb-NO" dirty="0"/>
          </a:p>
        </p:txBody>
      </p:sp>
      <p:sp>
        <p:nvSpPr>
          <p:cNvPr id="3" name="Undertittel 2"/>
          <p:cNvSpPr>
            <a:spLocks noGrp="1"/>
          </p:cNvSpPr>
          <p:nvPr>
            <p:ph type="subTitle" idx="1"/>
          </p:nvPr>
        </p:nvSpPr>
        <p:spPr>
          <a:xfrm>
            <a:off x="1262743" y="5751472"/>
            <a:ext cx="9144000" cy="1655762"/>
          </a:xfrm>
        </p:spPr>
        <p:txBody>
          <a:bodyPr>
            <a:normAutofit/>
          </a:bodyPr>
          <a:lstStyle/>
          <a:p>
            <a:r>
              <a:rPr lang="nb-NO" dirty="0"/>
              <a:t>Slides by Marius Wiik</a:t>
            </a:r>
          </a:p>
          <a:p>
            <a:r>
              <a:rPr lang="nb-NO" dirty="0" err="1"/>
              <a:t>Based</a:t>
            </a:r>
            <a:r>
              <a:rPr lang="nb-NO" dirty="0"/>
              <a:t> </a:t>
            </a:r>
            <a:r>
              <a:rPr lang="nb-NO" dirty="0" err="1"/>
              <a:t>on</a:t>
            </a:r>
            <a:r>
              <a:rPr lang="nb-NO" dirty="0"/>
              <a:t> PDF by Erlend Helland Graff</a:t>
            </a:r>
          </a:p>
          <a:p>
            <a:endParaRPr lang="nb-NO" dirty="0"/>
          </a:p>
          <a:p>
            <a:endParaRPr lang="nb-NO" dirty="0"/>
          </a:p>
          <a:p>
            <a:endParaRPr lang="nb-NO" dirty="0"/>
          </a:p>
        </p:txBody>
      </p:sp>
      <p:sp>
        <p:nvSpPr>
          <p:cNvPr id="4" name="Undertittel 2"/>
          <p:cNvSpPr txBox="1">
            <a:spLocks/>
          </p:cNvSpPr>
          <p:nvPr/>
        </p:nvSpPr>
        <p:spPr>
          <a:xfrm>
            <a:off x="1524000" y="6311900"/>
            <a:ext cx="9144000" cy="787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b-NO" sz="1000" dirty="0"/>
          </a:p>
        </p:txBody>
      </p:sp>
    </p:spTree>
    <p:extLst>
      <p:ext uri="{BB962C8B-B14F-4D97-AF65-F5344CB8AC3E}">
        <p14:creationId xmlns:p14="http://schemas.microsoft.com/office/powerpoint/2010/main" val="210670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Some assembly (6)</a:t>
            </a:r>
            <a:endParaRPr lang="nb-NO" dirty="0"/>
          </a:p>
        </p:txBody>
      </p:sp>
      <p:pic>
        <p:nvPicPr>
          <p:cNvPr id="3" name="Bilde 2"/>
          <p:cNvPicPr>
            <a:picLocks noChangeAspect="1"/>
          </p:cNvPicPr>
          <p:nvPr/>
        </p:nvPicPr>
        <p:blipFill>
          <a:blip r:embed="rId2"/>
          <a:stretch>
            <a:fillRect/>
          </a:stretch>
        </p:blipFill>
        <p:spPr>
          <a:xfrm>
            <a:off x="7099300" y="2577782"/>
            <a:ext cx="3956050" cy="3778250"/>
          </a:xfrm>
          <a:prstGeom prst="rect">
            <a:avLst/>
          </a:prstGeom>
        </p:spPr>
      </p:pic>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Two types of jump: conditional or unconditional</a:t>
            </a:r>
          </a:p>
          <a:p>
            <a:pPr marL="342900" indent="-342900">
              <a:buFontTx/>
              <a:buChar char="-"/>
            </a:pPr>
            <a:r>
              <a:rPr lang="en-US" dirty="0">
                <a:solidFill>
                  <a:schemeClr val="tx1"/>
                </a:solidFill>
              </a:rPr>
              <a:t>Can use CMP instruction to create conditional jumps</a:t>
            </a:r>
          </a:p>
        </p:txBody>
      </p:sp>
      <p:graphicFrame>
        <p:nvGraphicFramePr>
          <p:cNvPr id="6" name="Tabell 5"/>
          <p:cNvGraphicFramePr>
            <a:graphicFrameLocks noGrp="1"/>
          </p:cNvGraphicFramePr>
          <p:nvPr>
            <p:extLst>
              <p:ext uri="{D42A27DB-BD31-4B8C-83A1-F6EECF244321}">
                <p14:modId xmlns:p14="http://schemas.microsoft.com/office/powerpoint/2010/main" val="2183533209"/>
              </p:ext>
            </p:extLst>
          </p:nvPr>
        </p:nvGraphicFramePr>
        <p:xfrm>
          <a:off x="1003301" y="2577782"/>
          <a:ext cx="4800599" cy="4079240"/>
        </p:xfrm>
        <a:graphic>
          <a:graphicData uri="http://schemas.openxmlformats.org/drawingml/2006/table">
            <a:tbl>
              <a:tblPr firstRow="1" bandRow="1">
                <a:tableStyleId>{5C22544A-7EE6-4342-B048-85BDC9FD1C3A}</a:tableStyleId>
              </a:tblPr>
              <a:tblGrid>
                <a:gridCol w="1308099">
                  <a:extLst>
                    <a:ext uri="{9D8B030D-6E8A-4147-A177-3AD203B41FA5}">
                      <a16:colId xmlns:a16="http://schemas.microsoft.com/office/drawing/2014/main" val="1947058936"/>
                    </a:ext>
                  </a:extLst>
                </a:gridCol>
                <a:gridCol w="2046165">
                  <a:extLst>
                    <a:ext uri="{9D8B030D-6E8A-4147-A177-3AD203B41FA5}">
                      <a16:colId xmlns:a16="http://schemas.microsoft.com/office/drawing/2014/main" val="1900691511"/>
                    </a:ext>
                  </a:extLst>
                </a:gridCol>
                <a:gridCol w="1446335">
                  <a:extLst>
                    <a:ext uri="{9D8B030D-6E8A-4147-A177-3AD203B41FA5}">
                      <a16:colId xmlns:a16="http://schemas.microsoft.com/office/drawing/2014/main" val="532387749"/>
                    </a:ext>
                  </a:extLst>
                </a:gridCol>
              </a:tblGrid>
              <a:tr h="370840">
                <a:tc>
                  <a:txBody>
                    <a:bodyPr/>
                    <a:lstStyle/>
                    <a:p>
                      <a:r>
                        <a:rPr lang="nb-NO" dirty="0" err="1"/>
                        <a:t>Instruction</a:t>
                      </a:r>
                      <a:endParaRPr lang="nb-NO" dirty="0"/>
                    </a:p>
                  </a:txBody>
                  <a:tcPr/>
                </a:tc>
                <a:tc>
                  <a:txBody>
                    <a:bodyPr/>
                    <a:lstStyle/>
                    <a:p>
                      <a:r>
                        <a:rPr lang="nb-NO" dirty="0"/>
                        <a:t>Jump </a:t>
                      </a:r>
                      <a:r>
                        <a:rPr lang="nb-NO" dirty="0" err="1"/>
                        <a:t>if</a:t>
                      </a:r>
                      <a:endParaRPr lang="nb-NO" dirty="0"/>
                    </a:p>
                  </a:txBody>
                  <a:tcPr/>
                </a:tc>
                <a:tc>
                  <a:txBody>
                    <a:bodyPr/>
                    <a:lstStyle/>
                    <a:p>
                      <a:r>
                        <a:rPr lang="nb-NO" dirty="0" err="1"/>
                        <a:t>Meaning</a:t>
                      </a:r>
                      <a:endParaRPr lang="nb-NO" dirty="0"/>
                    </a:p>
                  </a:txBody>
                  <a:tcPr/>
                </a:tc>
                <a:extLst>
                  <a:ext uri="{0D108BD9-81ED-4DB2-BD59-A6C34878D82A}">
                    <a16:rowId xmlns:a16="http://schemas.microsoft.com/office/drawing/2014/main" val="1643428073"/>
                  </a:ext>
                </a:extLst>
              </a:tr>
              <a:tr h="370840">
                <a:tc>
                  <a:txBody>
                    <a:bodyPr/>
                    <a:lstStyle/>
                    <a:p>
                      <a:r>
                        <a:rPr lang="nb-NO" dirty="0"/>
                        <a:t>JE</a:t>
                      </a:r>
                    </a:p>
                  </a:txBody>
                  <a:tcPr/>
                </a:tc>
                <a:tc>
                  <a:txBody>
                    <a:bodyPr/>
                    <a:lstStyle/>
                    <a:p>
                      <a:r>
                        <a:rPr lang="nb-NO" baseline="0" dirty="0"/>
                        <a:t>Equal</a:t>
                      </a:r>
                      <a:endParaRPr lang="nb-NO" dirty="0"/>
                    </a:p>
                  </a:txBody>
                  <a:tcPr/>
                </a:tc>
                <a:tc>
                  <a:txBody>
                    <a:bodyPr/>
                    <a:lstStyle/>
                    <a:p>
                      <a:r>
                        <a:rPr lang="nb-NO" dirty="0"/>
                        <a:t>A == B</a:t>
                      </a:r>
                    </a:p>
                  </a:txBody>
                  <a:tcPr/>
                </a:tc>
                <a:extLst>
                  <a:ext uri="{0D108BD9-81ED-4DB2-BD59-A6C34878D82A}">
                    <a16:rowId xmlns:a16="http://schemas.microsoft.com/office/drawing/2014/main" val="3819873448"/>
                  </a:ext>
                </a:extLst>
              </a:tr>
              <a:tr h="370840">
                <a:tc>
                  <a:txBody>
                    <a:bodyPr/>
                    <a:lstStyle/>
                    <a:p>
                      <a:r>
                        <a:rPr lang="nb-NO" dirty="0"/>
                        <a:t>JNE</a:t>
                      </a:r>
                    </a:p>
                  </a:txBody>
                  <a:tcPr/>
                </a:tc>
                <a:tc>
                  <a:txBody>
                    <a:bodyPr/>
                    <a:lstStyle/>
                    <a:p>
                      <a:r>
                        <a:rPr lang="nb-NO" baseline="0" dirty="0"/>
                        <a:t>Not </a:t>
                      </a:r>
                      <a:r>
                        <a:rPr lang="nb-NO" baseline="0" dirty="0" err="1"/>
                        <a:t>equal</a:t>
                      </a:r>
                      <a:endParaRPr lang="nb-NO" dirty="0"/>
                    </a:p>
                  </a:txBody>
                  <a:tcPr/>
                </a:tc>
                <a:tc>
                  <a:txBody>
                    <a:bodyPr/>
                    <a:lstStyle/>
                    <a:p>
                      <a:r>
                        <a:rPr lang="nb-NO" dirty="0"/>
                        <a:t>A != B</a:t>
                      </a:r>
                    </a:p>
                  </a:txBody>
                  <a:tcPr/>
                </a:tc>
                <a:extLst>
                  <a:ext uri="{0D108BD9-81ED-4DB2-BD59-A6C34878D82A}">
                    <a16:rowId xmlns:a16="http://schemas.microsoft.com/office/drawing/2014/main" val="2478861563"/>
                  </a:ext>
                </a:extLst>
              </a:tr>
              <a:tr h="370840">
                <a:tc>
                  <a:txBody>
                    <a:bodyPr/>
                    <a:lstStyle/>
                    <a:p>
                      <a:r>
                        <a:rPr lang="nb-NO" dirty="0"/>
                        <a:t>JB</a:t>
                      </a:r>
                    </a:p>
                  </a:txBody>
                  <a:tcPr/>
                </a:tc>
                <a:tc>
                  <a:txBody>
                    <a:bodyPr/>
                    <a:lstStyle/>
                    <a:p>
                      <a:r>
                        <a:rPr lang="nb-NO" dirty="0" err="1"/>
                        <a:t>Below</a:t>
                      </a:r>
                      <a:r>
                        <a:rPr lang="nb-NO" dirty="0"/>
                        <a:t> (</a:t>
                      </a:r>
                      <a:r>
                        <a:rPr lang="nb-NO" dirty="0" err="1"/>
                        <a:t>unsigned</a:t>
                      </a:r>
                      <a:r>
                        <a:rPr lang="nb-NO" dirty="0"/>
                        <a:t>)</a:t>
                      </a:r>
                    </a:p>
                  </a:txBody>
                  <a:tcPr/>
                </a:tc>
                <a:tc>
                  <a:txBody>
                    <a:bodyPr/>
                    <a:lstStyle/>
                    <a:p>
                      <a:r>
                        <a:rPr lang="nb-NO" dirty="0"/>
                        <a:t>A &lt; B</a:t>
                      </a:r>
                    </a:p>
                  </a:txBody>
                  <a:tcPr/>
                </a:tc>
                <a:extLst>
                  <a:ext uri="{0D108BD9-81ED-4DB2-BD59-A6C34878D82A}">
                    <a16:rowId xmlns:a16="http://schemas.microsoft.com/office/drawing/2014/main" val="1296056619"/>
                  </a:ext>
                </a:extLst>
              </a:tr>
              <a:tr h="370840">
                <a:tc>
                  <a:txBody>
                    <a:bodyPr/>
                    <a:lstStyle/>
                    <a:p>
                      <a:r>
                        <a:rPr lang="nb-NO" dirty="0"/>
                        <a:t>JA</a:t>
                      </a:r>
                    </a:p>
                  </a:txBody>
                  <a:tcPr/>
                </a:tc>
                <a:tc>
                  <a:txBody>
                    <a:bodyPr/>
                    <a:lstStyle/>
                    <a:p>
                      <a:r>
                        <a:rPr lang="nb-NO" dirty="0" err="1"/>
                        <a:t>Above</a:t>
                      </a:r>
                      <a:r>
                        <a:rPr lang="nb-NO" baseline="0" dirty="0"/>
                        <a:t> (</a:t>
                      </a:r>
                      <a:r>
                        <a:rPr lang="nb-NO" baseline="0" dirty="0" err="1"/>
                        <a:t>unsigned</a:t>
                      </a:r>
                      <a:r>
                        <a:rPr lang="nb-NO" baseline="0" dirty="0"/>
                        <a:t>)</a:t>
                      </a:r>
                      <a:endParaRPr lang="nb-NO" dirty="0"/>
                    </a:p>
                  </a:txBody>
                  <a:tcPr/>
                </a:tc>
                <a:tc>
                  <a:txBody>
                    <a:bodyPr/>
                    <a:lstStyle/>
                    <a:p>
                      <a:r>
                        <a:rPr lang="nb-NO" dirty="0"/>
                        <a:t>A &gt; B</a:t>
                      </a:r>
                    </a:p>
                  </a:txBody>
                  <a:tcPr/>
                </a:tc>
                <a:extLst>
                  <a:ext uri="{0D108BD9-81ED-4DB2-BD59-A6C34878D82A}">
                    <a16:rowId xmlns:a16="http://schemas.microsoft.com/office/drawing/2014/main" val="2211447605"/>
                  </a:ext>
                </a:extLst>
              </a:tr>
              <a:tr h="370840">
                <a:tc>
                  <a:txBody>
                    <a:bodyPr/>
                    <a:lstStyle/>
                    <a:p>
                      <a:r>
                        <a:rPr lang="nb-NO" dirty="0"/>
                        <a:t>JBE</a:t>
                      </a:r>
                    </a:p>
                  </a:txBody>
                  <a:tcPr/>
                </a:tc>
                <a:tc>
                  <a:txBody>
                    <a:bodyPr/>
                    <a:lstStyle/>
                    <a:p>
                      <a:r>
                        <a:rPr lang="nb-NO" dirty="0" err="1"/>
                        <a:t>Below</a:t>
                      </a:r>
                      <a:r>
                        <a:rPr lang="nb-NO" dirty="0"/>
                        <a:t> or </a:t>
                      </a:r>
                      <a:r>
                        <a:rPr lang="nb-NO" dirty="0" err="1"/>
                        <a:t>equal</a:t>
                      </a:r>
                      <a:r>
                        <a:rPr lang="nb-NO" dirty="0"/>
                        <a:t> (US)</a:t>
                      </a:r>
                    </a:p>
                  </a:txBody>
                  <a:tcPr/>
                </a:tc>
                <a:tc>
                  <a:txBody>
                    <a:bodyPr/>
                    <a:lstStyle/>
                    <a:p>
                      <a:r>
                        <a:rPr lang="nb-NO" dirty="0"/>
                        <a:t>A &lt;=</a:t>
                      </a:r>
                      <a:r>
                        <a:rPr lang="nb-NO" baseline="0" dirty="0"/>
                        <a:t> B</a:t>
                      </a:r>
                      <a:endParaRPr lang="nb-NO" dirty="0"/>
                    </a:p>
                  </a:txBody>
                  <a:tcPr/>
                </a:tc>
                <a:extLst>
                  <a:ext uri="{0D108BD9-81ED-4DB2-BD59-A6C34878D82A}">
                    <a16:rowId xmlns:a16="http://schemas.microsoft.com/office/drawing/2014/main" val="1902815966"/>
                  </a:ext>
                </a:extLst>
              </a:tr>
              <a:tr h="370840">
                <a:tc>
                  <a:txBody>
                    <a:bodyPr/>
                    <a:lstStyle/>
                    <a:p>
                      <a:r>
                        <a:rPr lang="nb-NO" dirty="0"/>
                        <a:t>JAE</a:t>
                      </a:r>
                    </a:p>
                  </a:txBody>
                  <a:tcPr/>
                </a:tc>
                <a:tc>
                  <a:txBody>
                    <a:bodyPr/>
                    <a:lstStyle/>
                    <a:p>
                      <a:r>
                        <a:rPr lang="nb-NO" dirty="0" err="1"/>
                        <a:t>Above</a:t>
                      </a:r>
                      <a:r>
                        <a:rPr lang="nb-NO" baseline="0" dirty="0"/>
                        <a:t> or </a:t>
                      </a:r>
                      <a:r>
                        <a:rPr lang="nb-NO" baseline="0" dirty="0" err="1"/>
                        <a:t>equal</a:t>
                      </a:r>
                      <a:r>
                        <a:rPr lang="nb-NO" baseline="0" dirty="0"/>
                        <a:t> (US)</a:t>
                      </a:r>
                      <a:endParaRPr lang="nb-NO" dirty="0"/>
                    </a:p>
                  </a:txBody>
                  <a:tcPr/>
                </a:tc>
                <a:tc>
                  <a:txBody>
                    <a:bodyPr/>
                    <a:lstStyle/>
                    <a:p>
                      <a:r>
                        <a:rPr lang="nb-NO" dirty="0"/>
                        <a:t>A &gt;=</a:t>
                      </a:r>
                      <a:r>
                        <a:rPr lang="nb-NO" baseline="0" dirty="0"/>
                        <a:t> B</a:t>
                      </a:r>
                      <a:endParaRPr lang="nb-NO" dirty="0"/>
                    </a:p>
                  </a:txBody>
                  <a:tcPr/>
                </a:tc>
                <a:extLst>
                  <a:ext uri="{0D108BD9-81ED-4DB2-BD59-A6C34878D82A}">
                    <a16:rowId xmlns:a16="http://schemas.microsoft.com/office/drawing/2014/main" val="903030856"/>
                  </a:ext>
                </a:extLst>
              </a:tr>
              <a:tr h="370840">
                <a:tc>
                  <a:txBody>
                    <a:bodyPr/>
                    <a:lstStyle/>
                    <a:p>
                      <a:r>
                        <a:rPr lang="nb-NO" dirty="0"/>
                        <a:t>JL</a:t>
                      </a:r>
                    </a:p>
                  </a:txBody>
                  <a:tcPr/>
                </a:tc>
                <a:tc>
                  <a:txBody>
                    <a:bodyPr/>
                    <a:lstStyle/>
                    <a:p>
                      <a:r>
                        <a:rPr lang="nb-NO" dirty="0"/>
                        <a:t>Less (</a:t>
                      </a:r>
                      <a:r>
                        <a:rPr lang="nb-NO" dirty="0" err="1"/>
                        <a:t>signed</a:t>
                      </a:r>
                      <a:r>
                        <a:rPr lang="nb-NO" dirty="0"/>
                        <a:t>)</a:t>
                      </a:r>
                    </a:p>
                  </a:txBody>
                  <a:tcPr/>
                </a:tc>
                <a:tc>
                  <a:txBody>
                    <a:bodyPr/>
                    <a:lstStyle/>
                    <a:p>
                      <a:r>
                        <a:rPr lang="nb-NO" dirty="0"/>
                        <a:t>A &lt;</a:t>
                      </a:r>
                      <a:r>
                        <a:rPr lang="nb-NO" baseline="0" dirty="0"/>
                        <a:t> B</a:t>
                      </a:r>
                      <a:endParaRPr lang="nb-NO" dirty="0"/>
                    </a:p>
                  </a:txBody>
                  <a:tcPr/>
                </a:tc>
                <a:extLst>
                  <a:ext uri="{0D108BD9-81ED-4DB2-BD59-A6C34878D82A}">
                    <a16:rowId xmlns:a16="http://schemas.microsoft.com/office/drawing/2014/main" val="2819267045"/>
                  </a:ext>
                </a:extLst>
              </a:tr>
              <a:tr h="370840">
                <a:tc>
                  <a:txBody>
                    <a:bodyPr/>
                    <a:lstStyle/>
                    <a:p>
                      <a:r>
                        <a:rPr lang="nb-NO" dirty="0"/>
                        <a:t>JG</a:t>
                      </a:r>
                    </a:p>
                  </a:txBody>
                  <a:tcPr/>
                </a:tc>
                <a:tc>
                  <a:txBody>
                    <a:bodyPr/>
                    <a:lstStyle/>
                    <a:p>
                      <a:r>
                        <a:rPr lang="nb-NO" dirty="0" err="1"/>
                        <a:t>Greater</a:t>
                      </a:r>
                      <a:r>
                        <a:rPr lang="nb-NO" baseline="0" dirty="0"/>
                        <a:t> (</a:t>
                      </a:r>
                      <a:r>
                        <a:rPr lang="nb-NO" baseline="0" dirty="0" err="1"/>
                        <a:t>signed</a:t>
                      </a:r>
                      <a:r>
                        <a:rPr lang="nb-NO" baseline="0" dirty="0"/>
                        <a:t>)</a:t>
                      </a:r>
                      <a:endParaRPr lang="nb-NO" dirty="0"/>
                    </a:p>
                  </a:txBody>
                  <a:tcPr/>
                </a:tc>
                <a:tc>
                  <a:txBody>
                    <a:bodyPr/>
                    <a:lstStyle/>
                    <a:p>
                      <a:r>
                        <a:rPr lang="nb-NO" dirty="0"/>
                        <a:t>A &gt; B</a:t>
                      </a:r>
                    </a:p>
                  </a:txBody>
                  <a:tcPr/>
                </a:tc>
                <a:extLst>
                  <a:ext uri="{0D108BD9-81ED-4DB2-BD59-A6C34878D82A}">
                    <a16:rowId xmlns:a16="http://schemas.microsoft.com/office/drawing/2014/main" val="3934817124"/>
                  </a:ext>
                </a:extLst>
              </a:tr>
              <a:tr h="370840">
                <a:tc>
                  <a:txBody>
                    <a:bodyPr/>
                    <a:lstStyle/>
                    <a:p>
                      <a:r>
                        <a:rPr lang="nb-NO" dirty="0"/>
                        <a:t>JLE</a:t>
                      </a:r>
                    </a:p>
                  </a:txBody>
                  <a:tcPr/>
                </a:tc>
                <a:tc>
                  <a:txBody>
                    <a:bodyPr/>
                    <a:lstStyle/>
                    <a:p>
                      <a:r>
                        <a:rPr lang="nb-NO" dirty="0"/>
                        <a:t>Less</a:t>
                      </a:r>
                      <a:r>
                        <a:rPr lang="nb-NO" baseline="0" dirty="0"/>
                        <a:t> or </a:t>
                      </a:r>
                      <a:r>
                        <a:rPr lang="nb-NO" baseline="0" dirty="0" err="1"/>
                        <a:t>equal</a:t>
                      </a:r>
                      <a:r>
                        <a:rPr lang="nb-NO" baseline="0" dirty="0"/>
                        <a:t> (S)</a:t>
                      </a:r>
                      <a:endParaRPr lang="nb-NO" dirty="0"/>
                    </a:p>
                  </a:txBody>
                  <a:tcPr/>
                </a:tc>
                <a:tc>
                  <a:txBody>
                    <a:bodyPr/>
                    <a:lstStyle/>
                    <a:p>
                      <a:r>
                        <a:rPr lang="nb-NO" dirty="0"/>
                        <a:t>A &lt;=</a:t>
                      </a:r>
                      <a:r>
                        <a:rPr lang="nb-NO" baseline="0" dirty="0"/>
                        <a:t> B</a:t>
                      </a:r>
                      <a:endParaRPr lang="nb-NO" dirty="0"/>
                    </a:p>
                  </a:txBody>
                  <a:tcPr/>
                </a:tc>
                <a:extLst>
                  <a:ext uri="{0D108BD9-81ED-4DB2-BD59-A6C34878D82A}">
                    <a16:rowId xmlns:a16="http://schemas.microsoft.com/office/drawing/2014/main" val="812850469"/>
                  </a:ext>
                </a:extLst>
              </a:tr>
              <a:tr h="370840">
                <a:tc>
                  <a:txBody>
                    <a:bodyPr/>
                    <a:lstStyle/>
                    <a:p>
                      <a:r>
                        <a:rPr lang="nb-NO" dirty="0"/>
                        <a:t>JGE</a:t>
                      </a:r>
                    </a:p>
                  </a:txBody>
                  <a:tcPr/>
                </a:tc>
                <a:tc>
                  <a:txBody>
                    <a:bodyPr/>
                    <a:lstStyle/>
                    <a:p>
                      <a:r>
                        <a:rPr lang="nb-NO" dirty="0" err="1"/>
                        <a:t>Greater</a:t>
                      </a:r>
                      <a:r>
                        <a:rPr lang="nb-NO" dirty="0"/>
                        <a:t> or </a:t>
                      </a:r>
                      <a:r>
                        <a:rPr lang="nb-NO" dirty="0" err="1"/>
                        <a:t>equal</a:t>
                      </a:r>
                      <a:r>
                        <a:rPr lang="nb-NO" dirty="0"/>
                        <a:t> (S)</a:t>
                      </a:r>
                    </a:p>
                  </a:txBody>
                  <a:tcPr/>
                </a:tc>
                <a:tc>
                  <a:txBody>
                    <a:bodyPr/>
                    <a:lstStyle/>
                    <a:p>
                      <a:r>
                        <a:rPr lang="nb-NO" dirty="0"/>
                        <a:t>A &gt;= B</a:t>
                      </a:r>
                    </a:p>
                  </a:txBody>
                  <a:tcPr/>
                </a:tc>
                <a:extLst>
                  <a:ext uri="{0D108BD9-81ED-4DB2-BD59-A6C34878D82A}">
                    <a16:rowId xmlns:a16="http://schemas.microsoft.com/office/drawing/2014/main" val="389410407"/>
                  </a:ext>
                </a:extLst>
              </a:tr>
            </a:tbl>
          </a:graphicData>
        </a:graphic>
      </p:graphicFrame>
    </p:spTree>
    <p:extLst>
      <p:ext uri="{BB962C8B-B14F-4D97-AF65-F5344CB8AC3E}">
        <p14:creationId xmlns:p14="http://schemas.microsoft.com/office/powerpoint/2010/main" val="132436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Some assembly (7)</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The CMP instruction compares two operands and updates an internal EFLAGS-register based on the comparison. The conditional JMP-instructions will read that information and act based on it</a:t>
            </a:r>
          </a:p>
          <a:p>
            <a:pPr marL="342900" indent="-342900">
              <a:buFontTx/>
              <a:buChar char="-"/>
            </a:pPr>
            <a:endParaRPr lang="en-US" dirty="0">
              <a:solidFill>
                <a:schemeClr val="tx1"/>
              </a:solidFill>
            </a:endParaRPr>
          </a:p>
          <a:p>
            <a:pPr marL="342900" indent="-342900">
              <a:buFontTx/>
              <a:buChar char="-"/>
            </a:pPr>
            <a:r>
              <a:rPr lang="en-US" dirty="0">
                <a:solidFill>
                  <a:schemeClr val="tx1"/>
                </a:solidFill>
              </a:rPr>
              <a:t>If the instruction is CMP op1, op2</a:t>
            </a:r>
          </a:p>
          <a:p>
            <a:pPr marL="342900" indent="-342900">
              <a:buFontTx/>
              <a:buChar char="-"/>
            </a:pPr>
            <a:r>
              <a:rPr lang="en-US" dirty="0">
                <a:solidFill>
                  <a:schemeClr val="tx1"/>
                </a:solidFill>
              </a:rPr>
              <a:t>The jump will happen if:</a:t>
            </a:r>
          </a:p>
          <a:p>
            <a:pPr marL="800100" lvl="1" indent="-342900">
              <a:buFontTx/>
              <a:buChar char="-"/>
            </a:pPr>
            <a:r>
              <a:rPr lang="en-US" dirty="0">
                <a:solidFill>
                  <a:schemeClr val="tx1"/>
                </a:solidFill>
              </a:rPr>
              <a:t>Op2 JAE op1</a:t>
            </a:r>
          </a:p>
          <a:p>
            <a:pPr marL="800100" lvl="1" indent="-342900">
              <a:buFontTx/>
              <a:buChar char="-"/>
            </a:pPr>
            <a:r>
              <a:rPr lang="en-US" dirty="0">
                <a:solidFill>
                  <a:schemeClr val="tx1"/>
                </a:solidFill>
              </a:rPr>
              <a:t>Reversed of what you might think?</a:t>
            </a:r>
          </a:p>
        </p:txBody>
      </p:sp>
      <p:pic>
        <p:nvPicPr>
          <p:cNvPr id="5" name="Bilde 4"/>
          <p:cNvPicPr>
            <a:picLocks noChangeAspect="1"/>
          </p:cNvPicPr>
          <p:nvPr/>
        </p:nvPicPr>
        <p:blipFill>
          <a:blip r:embed="rId2"/>
          <a:stretch>
            <a:fillRect/>
          </a:stretch>
        </p:blipFill>
        <p:spPr>
          <a:xfrm>
            <a:off x="5427662" y="2509837"/>
            <a:ext cx="6635016" cy="3814763"/>
          </a:xfrm>
          <a:prstGeom prst="rect">
            <a:avLst/>
          </a:prstGeom>
        </p:spPr>
      </p:pic>
    </p:spTree>
    <p:extLst>
      <p:ext uri="{BB962C8B-B14F-4D97-AF65-F5344CB8AC3E}">
        <p14:creationId xmlns:p14="http://schemas.microsoft.com/office/powerpoint/2010/main" val="2393540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Two examples</a:t>
            </a:r>
            <a:endParaRPr lang="nb-NO" dirty="0"/>
          </a:p>
        </p:txBody>
      </p:sp>
      <p:pic>
        <p:nvPicPr>
          <p:cNvPr id="3" name="Bilde 2"/>
          <p:cNvPicPr>
            <a:picLocks noChangeAspect="1"/>
          </p:cNvPicPr>
          <p:nvPr/>
        </p:nvPicPr>
        <p:blipFill>
          <a:blip r:embed="rId2"/>
          <a:stretch>
            <a:fillRect/>
          </a:stretch>
        </p:blipFill>
        <p:spPr>
          <a:xfrm>
            <a:off x="8463812" y="1363662"/>
            <a:ext cx="2883638" cy="2230438"/>
          </a:xfrm>
          <a:prstGeom prst="rect">
            <a:avLst/>
          </a:prstGeom>
        </p:spPr>
      </p:pic>
      <p:pic>
        <p:nvPicPr>
          <p:cNvPr id="6" name="Bilde 5"/>
          <p:cNvPicPr>
            <a:picLocks noChangeAspect="1"/>
          </p:cNvPicPr>
          <p:nvPr/>
        </p:nvPicPr>
        <p:blipFill>
          <a:blip r:embed="rId3"/>
          <a:stretch>
            <a:fillRect/>
          </a:stretch>
        </p:blipFill>
        <p:spPr>
          <a:xfrm>
            <a:off x="527050" y="1363662"/>
            <a:ext cx="7663405" cy="2162175"/>
          </a:xfrm>
          <a:prstGeom prst="rect">
            <a:avLst/>
          </a:prstGeom>
        </p:spPr>
      </p:pic>
      <p:pic>
        <p:nvPicPr>
          <p:cNvPr id="7" name="Bilde 6"/>
          <p:cNvPicPr>
            <a:picLocks noChangeAspect="1"/>
          </p:cNvPicPr>
          <p:nvPr/>
        </p:nvPicPr>
        <p:blipFill>
          <a:blip r:embed="rId4"/>
          <a:stretch>
            <a:fillRect/>
          </a:stretch>
        </p:blipFill>
        <p:spPr>
          <a:xfrm>
            <a:off x="7730387" y="3756584"/>
            <a:ext cx="4350487" cy="1743076"/>
          </a:xfrm>
          <a:prstGeom prst="rect">
            <a:avLst/>
          </a:prstGeom>
        </p:spPr>
      </p:pic>
      <p:pic>
        <p:nvPicPr>
          <p:cNvPr id="8" name="Bilde 7"/>
          <p:cNvPicPr>
            <a:picLocks noChangeAspect="1"/>
          </p:cNvPicPr>
          <p:nvPr/>
        </p:nvPicPr>
        <p:blipFill>
          <a:blip r:embed="rId5"/>
          <a:stretch>
            <a:fillRect/>
          </a:stretch>
        </p:blipFill>
        <p:spPr>
          <a:xfrm>
            <a:off x="527050" y="3756584"/>
            <a:ext cx="6915150" cy="2500762"/>
          </a:xfrm>
          <a:prstGeom prst="rect">
            <a:avLst/>
          </a:prstGeom>
        </p:spPr>
      </p:pic>
    </p:spTree>
    <p:extLst>
      <p:ext uri="{BB962C8B-B14F-4D97-AF65-F5344CB8AC3E}">
        <p14:creationId xmlns:p14="http://schemas.microsoft.com/office/powerpoint/2010/main" val="400374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The stack</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The registers ESP and EBP mentioned earlier are used to maintain the stack. This is a very important data structure provided by the operating system and is used to store auto variables (variables that are local to a function), temporary data, function arguments and return addresses for function calls.</a:t>
            </a:r>
          </a:p>
          <a:p>
            <a:pPr marL="342900" indent="-342900">
              <a:buFontTx/>
              <a:buChar char="-"/>
            </a:pPr>
            <a:r>
              <a:rPr lang="en-US" dirty="0">
                <a:solidFill>
                  <a:schemeClr val="tx1"/>
                </a:solidFill>
              </a:rPr>
              <a:t>The stack grows </a:t>
            </a:r>
            <a:r>
              <a:rPr lang="en-US" u="sng" dirty="0">
                <a:solidFill>
                  <a:schemeClr val="tx1"/>
                </a:solidFill>
              </a:rPr>
              <a:t>downwards </a:t>
            </a:r>
            <a:r>
              <a:rPr lang="en-US" dirty="0">
                <a:solidFill>
                  <a:schemeClr val="tx1"/>
                </a:solidFill>
              </a:rPr>
              <a:t>in memory from a high address to a low</a:t>
            </a:r>
          </a:p>
          <a:p>
            <a:pPr marL="800100" lvl="1" indent="-342900">
              <a:buFontTx/>
              <a:buChar char="-"/>
            </a:pPr>
            <a:r>
              <a:rPr lang="en-US" dirty="0">
                <a:solidFill>
                  <a:schemeClr val="tx1"/>
                </a:solidFill>
              </a:rPr>
              <a:t>ESP (Stack pointer) always points to the top of the stack (lowest memory address) and will therefore always contain the memory address of the last byte put on the stack.</a:t>
            </a:r>
          </a:p>
          <a:p>
            <a:pPr marL="800100" lvl="1" indent="-342900">
              <a:buFontTx/>
              <a:buChar char="-"/>
            </a:pPr>
            <a:r>
              <a:rPr lang="en-US" dirty="0">
                <a:solidFill>
                  <a:schemeClr val="tx1"/>
                </a:solidFill>
              </a:rPr>
              <a:t>Data below ESP is considered garbage. </a:t>
            </a:r>
          </a:p>
          <a:p>
            <a:pPr marL="342900" indent="-342900">
              <a:buFontTx/>
              <a:buChar char="-"/>
            </a:pPr>
            <a:r>
              <a:rPr lang="en-US" dirty="0">
                <a:solidFill>
                  <a:schemeClr val="tx1"/>
                </a:solidFill>
              </a:rPr>
              <a:t>When we enter a function we </a:t>
            </a:r>
            <a:r>
              <a:rPr lang="en-US">
                <a:solidFill>
                  <a:schemeClr val="tx1"/>
                </a:solidFill>
              </a:rPr>
              <a:t>create a </a:t>
            </a:r>
            <a:r>
              <a:rPr lang="en-US" dirty="0">
                <a:solidFill>
                  <a:schemeClr val="tx1"/>
                </a:solidFill>
              </a:rPr>
              <a:t>new stack frame. A limited portion of the total program stack that is local for this particular function</a:t>
            </a:r>
          </a:p>
          <a:p>
            <a:pPr marL="342900" indent="-342900">
              <a:buFontTx/>
              <a:buChar char="-"/>
            </a:pPr>
            <a:r>
              <a:rPr lang="en-US" dirty="0">
                <a:solidFill>
                  <a:schemeClr val="tx1"/>
                </a:solidFill>
              </a:rPr>
              <a:t>EBP is used to keep track of the bottom of the stack, so that the stack is limited from the base pointer (highest address) to the stack pointer (lowest address)</a:t>
            </a:r>
          </a:p>
        </p:txBody>
      </p:sp>
    </p:spTree>
    <p:extLst>
      <p:ext uri="{BB962C8B-B14F-4D97-AF65-F5344CB8AC3E}">
        <p14:creationId xmlns:p14="http://schemas.microsoft.com/office/powerpoint/2010/main" val="2571149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The stack (2)</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The ISA defines two operations, push and pop to make working with the stack easier.</a:t>
            </a:r>
          </a:p>
          <a:p>
            <a:pPr marL="800100" lvl="1" indent="-342900">
              <a:buFontTx/>
              <a:buChar char="-"/>
            </a:pPr>
            <a:r>
              <a:rPr lang="en-US" dirty="0">
                <a:solidFill>
                  <a:schemeClr val="tx1"/>
                </a:solidFill>
              </a:rPr>
              <a:t>Push adds something to the stack</a:t>
            </a:r>
          </a:p>
          <a:p>
            <a:pPr marL="800100" lvl="1" indent="-342900">
              <a:buFontTx/>
              <a:buChar char="-"/>
            </a:pPr>
            <a:r>
              <a:rPr lang="en-US" dirty="0">
                <a:solidFill>
                  <a:schemeClr val="tx1"/>
                </a:solidFill>
              </a:rPr>
              <a:t>Pop removes something from the stack</a:t>
            </a:r>
          </a:p>
          <a:p>
            <a:pPr marL="342900" indent="-342900">
              <a:buFontTx/>
              <a:buChar char="-"/>
            </a:pPr>
            <a:endParaRPr lang="en-US" dirty="0">
              <a:solidFill>
                <a:schemeClr val="tx1"/>
              </a:solidFill>
            </a:endParaRPr>
          </a:p>
          <a:p>
            <a:pPr marL="342900" indent="-342900">
              <a:buFontTx/>
              <a:buChar char="-"/>
            </a:pPr>
            <a:endParaRPr lang="en-US" dirty="0">
              <a:solidFill>
                <a:schemeClr val="tx1"/>
              </a:solidFill>
            </a:endParaRPr>
          </a:p>
          <a:p>
            <a:pPr marL="342900" indent="-342900">
              <a:buFontTx/>
              <a:buChar char="-"/>
            </a:pPr>
            <a:endParaRPr lang="en-US" dirty="0">
              <a:solidFill>
                <a:schemeClr val="tx1"/>
              </a:solidFill>
            </a:endParaRPr>
          </a:p>
          <a:p>
            <a:pPr marL="342900" indent="-342900">
              <a:buFontTx/>
              <a:buChar char="-"/>
            </a:pPr>
            <a:endParaRPr lang="en-US" dirty="0">
              <a:solidFill>
                <a:schemeClr val="tx1"/>
              </a:solidFill>
            </a:endParaRPr>
          </a:p>
          <a:p>
            <a:pPr marL="342900" indent="-342900">
              <a:buFontTx/>
              <a:buChar char="-"/>
            </a:pPr>
            <a:r>
              <a:rPr lang="en-US" dirty="0">
                <a:solidFill>
                  <a:schemeClr val="tx1"/>
                </a:solidFill>
              </a:rPr>
              <a:t>Note that </a:t>
            </a:r>
            <a:r>
              <a:rPr lang="en-US" dirty="0" err="1">
                <a:solidFill>
                  <a:schemeClr val="tx1"/>
                </a:solidFill>
              </a:rPr>
              <a:t>pushb</a:t>
            </a:r>
            <a:r>
              <a:rPr lang="en-US" dirty="0">
                <a:solidFill>
                  <a:schemeClr val="tx1"/>
                </a:solidFill>
              </a:rPr>
              <a:t> or </a:t>
            </a:r>
            <a:r>
              <a:rPr lang="en-US" dirty="0" err="1">
                <a:solidFill>
                  <a:schemeClr val="tx1"/>
                </a:solidFill>
              </a:rPr>
              <a:t>popb</a:t>
            </a:r>
            <a:r>
              <a:rPr lang="en-US" dirty="0">
                <a:solidFill>
                  <a:schemeClr val="tx1"/>
                </a:solidFill>
              </a:rPr>
              <a:t> is not allowed as the stack is 16-bit aligned. </a:t>
            </a:r>
          </a:p>
          <a:p>
            <a:pPr marL="342900" indent="-342900">
              <a:buFontTx/>
              <a:buChar char="-"/>
            </a:pPr>
            <a:r>
              <a:rPr lang="en-US" b="1" dirty="0">
                <a:solidFill>
                  <a:schemeClr val="tx1"/>
                </a:solidFill>
              </a:rPr>
              <a:t>It is important to maintain symmetry between push and pop operations</a:t>
            </a:r>
          </a:p>
          <a:p>
            <a:pPr marL="800100" lvl="1" indent="-342900">
              <a:buFontTx/>
              <a:buChar char="-"/>
            </a:pPr>
            <a:r>
              <a:rPr lang="en-US" b="1" dirty="0">
                <a:solidFill>
                  <a:schemeClr val="tx1"/>
                </a:solidFill>
              </a:rPr>
              <a:t>Remove as much as you have added!</a:t>
            </a:r>
          </a:p>
          <a:p>
            <a:pPr marL="342900" indent="-342900">
              <a:buFontTx/>
              <a:buChar char="-"/>
            </a:pPr>
            <a:endParaRPr lang="en-US" dirty="0">
              <a:solidFill>
                <a:schemeClr val="tx1"/>
              </a:solidFill>
            </a:endParaRPr>
          </a:p>
        </p:txBody>
      </p:sp>
      <p:pic>
        <p:nvPicPr>
          <p:cNvPr id="3" name="Bilde 2"/>
          <p:cNvPicPr>
            <a:picLocks noChangeAspect="1"/>
          </p:cNvPicPr>
          <p:nvPr/>
        </p:nvPicPr>
        <p:blipFill>
          <a:blip r:embed="rId2"/>
          <a:stretch>
            <a:fillRect/>
          </a:stretch>
        </p:blipFill>
        <p:spPr>
          <a:xfrm>
            <a:off x="539750" y="3025774"/>
            <a:ext cx="10944290" cy="1558925"/>
          </a:xfrm>
          <a:prstGeom prst="rect">
            <a:avLst/>
          </a:prstGeom>
        </p:spPr>
      </p:pic>
    </p:spTree>
    <p:extLst>
      <p:ext uri="{BB962C8B-B14F-4D97-AF65-F5344CB8AC3E}">
        <p14:creationId xmlns:p14="http://schemas.microsoft.com/office/powerpoint/2010/main" val="275721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The stack (3)</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lvl="1"/>
            <a:r>
              <a:rPr lang="en-US" dirty="0">
                <a:solidFill>
                  <a:schemeClr val="tx1"/>
                </a:solidFill>
              </a:rPr>
              <a:t>- The stack operations affect the stack pointer (ESP), since it always points to the top of the stack</a:t>
            </a:r>
          </a:p>
          <a:p>
            <a:pPr marL="342900" indent="-342900">
              <a:buFontTx/>
              <a:buChar char="-"/>
            </a:pPr>
            <a:r>
              <a:rPr lang="en-US" dirty="0">
                <a:solidFill>
                  <a:schemeClr val="tx1"/>
                </a:solidFill>
              </a:rPr>
              <a:t>Hopefully, you will not have to deal with endianness, but note this:</a:t>
            </a:r>
          </a:p>
          <a:p>
            <a:pPr marL="800100" lvl="1" indent="-342900">
              <a:buFontTx/>
              <a:buChar char="-"/>
            </a:pPr>
            <a:r>
              <a:rPr lang="en-US" dirty="0">
                <a:solidFill>
                  <a:schemeClr val="tx1"/>
                </a:solidFill>
              </a:rPr>
              <a:t>X86 is a little-endian architecture. </a:t>
            </a:r>
          </a:p>
          <a:p>
            <a:pPr marL="342900" indent="-342900">
              <a:buFontTx/>
              <a:buChar char="-"/>
            </a:pPr>
            <a:r>
              <a:rPr lang="en-US" dirty="0">
                <a:solidFill>
                  <a:schemeClr val="tx1"/>
                </a:solidFill>
              </a:rPr>
              <a:t>Lets say the register EAX has the value 0x01234567 and we want to move the value into memory address 0xABCD0000</a:t>
            </a:r>
          </a:p>
          <a:p>
            <a:pPr marL="800100" lvl="1" indent="-342900">
              <a:buFontTx/>
              <a:buChar char="-"/>
            </a:pPr>
            <a:r>
              <a:rPr lang="en-US" dirty="0">
                <a:solidFill>
                  <a:schemeClr val="tx1"/>
                </a:solidFill>
              </a:rPr>
              <a:t>How will the four bytes that is the value of EAX be located in relation to the address?</a:t>
            </a:r>
          </a:p>
          <a:p>
            <a:pPr lvl="1"/>
            <a:endParaRPr lang="en-US" dirty="0">
              <a:solidFill>
                <a:schemeClr val="tx1"/>
              </a:solidFill>
            </a:endParaRPr>
          </a:p>
          <a:p>
            <a:pPr lvl="1"/>
            <a:endParaRPr lang="en-US" dirty="0">
              <a:solidFill>
                <a:schemeClr val="tx1"/>
              </a:solidFill>
            </a:endParaRPr>
          </a:p>
        </p:txBody>
      </p:sp>
      <p:graphicFrame>
        <p:nvGraphicFramePr>
          <p:cNvPr id="5" name="Tabell 4"/>
          <p:cNvGraphicFramePr>
            <a:graphicFrameLocks noGrp="1"/>
          </p:cNvGraphicFramePr>
          <p:nvPr>
            <p:extLst>
              <p:ext uri="{D42A27DB-BD31-4B8C-83A1-F6EECF244321}">
                <p14:modId xmlns:p14="http://schemas.microsoft.com/office/powerpoint/2010/main" val="2893605495"/>
              </p:ext>
            </p:extLst>
          </p:nvPr>
        </p:nvGraphicFramePr>
        <p:xfrm>
          <a:off x="971550" y="4288366"/>
          <a:ext cx="3117850" cy="2379135"/>
        </p:xfrm>
        <a:graphic>
          <a:graphicData uri="http://schemas.openxmlformats.org/drawingml/2006/table">
            <a:tbl>
              <a:tblPr firstRow="1" bandRow="1">
                <a:tableStyleId>{5C22544A-7EE6-4342-B048-85BDC9FD1C3A}</a:tableStyleId>
              </a:tblPr>
              <a:tblGrid>
                <a:gridCol w="1993783">
                  <a:extLst>
                    <a:ext uri="{9D8B030D-6E8A-4147-A177-3AD203B41FA5}">
                      <a16:colId xmlns:a16="http://schemas.microsoft.com/office/drawing/2014/main" val="1408660768"/>
                    </a:ext>
                  </a:extLst>
                </a:gridCol>
                <a:gridCol w="1124067">
                  <a:extLst>
                    <a:ext uri="{9D8B030D-6E8A-4147-A177-3AD203B41FA5}">
                      <a16:colId xmlns:a16="http://schemas.microsoft.com/office/drawing/2014/main" val="3488362605"/>
                    </a:ext>
                  </a:extLst>
                </a:gridCol>
              </a:tblGrid>
              <a:tr h="475827">
                <a:tc>
                  <a:txBody>
                    <a:bodyPr/>
                    <a:lstStyle/>
                    <a:p>
                      <a:r>
                        <a:rPr lang="en-US" dirty="0"/>
                        <a:t>Address</a:t>
                      </a:r>
                      <a:endParaRPr lang="nb-NO" dirty="0"/>
                    </a:p>
                  </a:txBody>
                  <a:tcPr/>
                </a:tc>
                <a:tc>
                  <a:txBody>
                    <a:bodyPr/>
                    <a:lstStyle/>
                    <a:p>
                      <a:r>
                        <a:rPr lang="en-US" dirty="0"/>
                        <a:t>Byte</a:t>
                      </a:r>
                      <a:endParaRPr lang="nb-NO" dirty="0"/>
                    </a:p>
                  </a:txBody>
                  <a:tcPr/>
                </a:tc>
                <a:extLst>
                  <a:ext uri="{0D108BD9-81ED-4DB2-BD59-A6C34878D82A}">
                    <a16:rowId xmlns:a16="http://schemas.microsoft.com/office/drawing/2014/main" val="2494870659"/>
                  </a:ext>
                </a:extLst>
              </a:tr>
              <a:tr h="475827">
                <a:tc>
                  <a:txBody>
                    <a:bodyPr/>
                    <a:lstStyle/>
                    <a:p>
                      <a:r>
                        <a:rPr lang="en-US" dirty="0"/>
                        <a:t>0xABCD0000</a:t>
                      </a:r>
                      <a:endParaRPr lang="nb-NO" dirty="0"/>
                    </a:p>
                  </a:txBody>
                  <a:tcPr/>
                </a:tc>
                <a:tc>
                  <a:txBody>
                    <a:bodyPr/>
                    <a:lstStyle/>
                    <a:p>
                      <a:r>
                        <a:rPr lang="en-US" dirty="0"/>
                        <a:t>0x01</a:t>
                      </a:r>
                      <a:endParaRPr lang="nb-NO" dirty="0"/>
                    </a:p>
                  </a:txBody>
                  <a:tcPr/>
                </a:tc>
                <a:extLst>
                  <a:ext uri="{0D108BD9-81ED-4DB2-BD59-A6C34878D82A}">
                    <a16:rowId xmlns:a16="http://schemas.microsoft.com/office/drawing/2014/main" val="2889504183"/>
                  </a:ext>
                </a:extLst>
              </a:tr>
              <a:tr h="475827">
                <a:tc>
                  <a:txBody>
                    <a:bodyPr/>
                    <a:lstStyle/>
                    <a:p>
                      <a:r>
                        <a:rPr lang="en-US" dirty="0"/>
                        <a:t>0xABCD0001</a:t>
                      </a:r>
                      <a:endParaRPr lang="nb-NO" dirty="0"/>
                    </a:p>
                  </a:txBody>
                  <a:tcPr/>
                </a:tc>
                <a:tc>
                  <a:txBody>
                    <a:bodyPr/>
                    <a:lstStyle/>
                    <a:p>
                      <a:r>
                        <a:rPr lang="en-US" dirty="0"/>
                        <a:t>0x23</a:t>
                      </a:r>
                      <a:endParaRPr lang="nb-NO" dirty="0"/>
                    </a:p>
                  </a:txBody>
                  <a:tcPr/>
                </a:tc>
                <a:extLst>
                  <a:ext uri="{0D108BD9-81ED-4DB2-BD59-A6C34878D82A}">
                    <a16:rowId xmlns:a16="http://schemas.microsoft.com/office/drawing/2014/main" val="1405569510"/>
                  </a:ext>
                </a:extLst>
              </a:tr>
              <a:tr h="475827">
                <a:tc>
                  <a:txBody>
                    <a:bodyPr/>
                    <a:lstStyle/>
                    <a:p>
                      <a:r>
                        <a:rPr lang="en-US" dirty="0"/>
                        <a:t>0xABCD0002</a:t>
                      </a:r>
                      <a:endParaRPr lang="nb-NO" dirty="0"/>
                    </a:p>
                  </a:txBody>
                  <a:tcPr/>
                </a:tc>
                <a:tc>
                  <a:txBody>
                    <a:bodyPr/>
                    <a:lstStyle/>
                    <a:p>
                      <a:r>
                        <a:rPr lang="en-US" dirty="0"/>
                        <a:t>0x45</a:t>
                      </a:r>
                      <a:endParaRPr lang="nb-NO" dirty="0"/>
                    </a:p>
                  </a:txBody>
                  <a:tcPr/>
                </a:tc>
                <a:extLst>
                  <a:ext uri="{0D108BD9-81ED-4DB2-BD59-A6C34878D82A}">
                    <a16:rowId xmlns:a16="http://schemas.microsoft.com/office/drawing/2014/main" val="4156750448"/>
                  </a:ext>
                </a:extLst>
              </a:tr>
              <a:tr h="475827">
                <a:tc>
                  <a:txBody>
                    <a:bodyPr/>
                    <a:lstStyle/>
                    <a:p>
                      <a:r>
                        <a:rPr lang="en-US" dirty="0"/>
                        <a:t>0xABCD0003</a:t>
                      </a:r>
                      <a:endParaRPr lang="nb-NO" dirty="0"/>
                    </a:p>
                  </a:txBody>
                  <a:tcPr/>
                </a:tc>
                <a:tc>
                  <a:txBody>
                    <a:bodyPr/>
                    <a:lstStyle/>
                    <a:p>
                      <a:r>
                        <a:rPr lang="en-US" dirty="0"/>
                        <a:t>0x67</a:t>
                      </a:r>
                      <a:endParaRPr lang="nb-NO" dirty="0"/>
                    </a:p>
                  </a:txBody>
                  <a:tcPr/>
                </a:tc>
                <a:extLst>
                  <a:ext uri="{0D108BD9-81ED-4DB2-BD59-A6C34878D82A}">
                    <a16:rowId xmlns:a16="http://schemas.microsoft.com/office/drawing/2014/main" val="1769826645"/>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val="3596558275"/>
              </p:ext>
            </p:extLst>
          </p:nvPr>
        </p:nvGraphicFramePr>
        <p:xfrm>
          <a:off x="7531100" y="4288366"/>
          <a:ext cx="3111500" cy="2379137"/>
        </p:xfrm>
        <a:graphic>
          <a:graphicData uri="http://schemas.openxmlformats.org/drawingml/2006/table">
            <a:tbl>
              <a:tblPr firstRow="1" bandRow="1">
                <a:tableStyleId>{5C22544A-7EE6-4342-B048-85BDC9FD1C3A}</a:tableStyleId>
              </a:tblPr>
              <a:tblGrid>
                <a:gridCol w="1989721">
                  <a:extLst>
                    <a:ext uri="{9D8B030D-6E8A-4147-A177-3AD203B41FA5}">
                      <a16:colId xmlns:a16="http://schemas.microsoft.com/office/drawing/2014/main" val="1408660768"/>
                    </a:ext>
                  </a:extLst>
                </a:gridCol>
                <a:gridCol w="1121779">
                  <a:extLst>
                    <a:ext uri="{9D8B030D-6E8A-4147-A177-3AD203B41FA5}">
                      <a16:colId xmlns:a16="http://schemas.microsoft.com/office/drawing/2014/main" val="3488362605"/>
                    </a:ext>
                  </a:extLst>
                </a:gridCol>
              </a:tblGrid>
              <a:tr h="451821">
                <a:tc>
                  <a:txBody>
                    <a:bodyPr/>
                    <a:lstStyle/>
                    <a:p>
                      <a:r>
                        <a:rPr lang="en-US" dirty="0"/>
                        <a:t>Address</a:t>
                      </a:r>
                      <a:endParaRPr lang="nb-NO" dirty="0"/>
                    </a:p>
                  </a:txBody>
                  <a:tcPr/>
                </a:tc>
                <a:tc>
                  <a:txBody>
                    <a:bodyPr/>
                    <a:lstStyle/>
                    <a:p>
                      <a:r>
                        <a:rPr lang="en-US" dirty="0"/>
                        <a:t>Byte</a:t>
                      </a:r>
                      <a:endParaRPr lang="nb-NO" dirty="0"/>
                    </a:p>
                  </a:txBody>
                  <a:tcPr/>
                </a:tc>
                <a:extLst>
                  <a:ext uri="{0D108BD9-81ED-4DB2-BD59-A6C34878D82A}">
                    <a16:rowId xmlns:a16="http://schemas.microsoft.com/office/drawing/2014/main" val="2494870659"/>
                  </a:ext>
                </a:extLst>
              </a:tr>
              <a:tr h="481829">
                <a:tc>
                  <a:txBody>
                    <a:bodyPr/>
                    <a:lstStyle/>
                    <a:p>
                      <a:r>
                        <a:rPr lang="en-US" dirty="0"/>
                        <a:t>0xABCD0000</a:t>
                      </a:r>
                      <a:endParaRPr lang="nb-NO" dirty="0"/>
                    </a:p>
                  </a:txBody>
                  <a:tcPr/>
                </a:tc>
                <a:tc>
                  <a:txBody>
                    <a:bodyPr/>
                    <a:lstStyle/>
                    <a:p>
                      <a:r>
                        <a:rPr lang="en-US" dirty="0"/>
                        <a:t>0x67</a:t>
                      </a:r>
                      <a:endParaRPr lang="nb-NO" dirty="0"/>
                    </a:p>
                  </a:txBody>
                  <a:tcPr/>
                </a:tc>
                <a:extLst>
                  <a:ext uri="{0D108BD9-81ED-4DB2-BD59-A6C34878D82A}">
                    <a16:rowId xmlns:a16="http://schemas.microsoft.com/office/drawing/2014/main" val="2889504183"/>
                  </a:ext>
                </a:extLst>
              </a:tr>
              <a:tr h="481829">
                <a:tc>
                  <a:txBody>
                    <a:bodyPr/>
                    <a:lstStyle/>
                    <a:p>
                      <a:r>
                        <a:rPr lang="en-US" dirty="0"/>
                        <a:t>0xABCD0001</a:t>
                      </a:r>
                      <a:endParaRPr lang="nb-NO" dirty="0"/>
                    </a:p>
                  </a:txBody>
                  <a:tcPr/>
                </a:tc>
                <a:tc>
                  <a:txBody>
                    <a:bodyPr/>
                    <a:lstStyle/>
                    <a:p>
                      <a:r>
                        <a:rPr lang="en-US" dirty="0"/>
                        <a:t>0x45</a:t>
                      </a:r>
                      <a:endParaRPr lang="nb-NO" dirty="0"/>
                    </a:p>
                  </a:txBody>
                  <a:tcPr/>
                </a:tc>
                <a:extLst>
                  <a:ext uri="{0D108BD9-81ED-4DB2-BD59-A6C34878D82A}">
                    <a16:rowId xmlns:a16="http://schemas.microsoft.com/office/drawing/2014/main" val="1405569510"/>
                  </a:ext>
                </a:extLst>
              </a:tr>
              <a:tr h="481829">
                <a:tc>
                  <a:txBody>
                    <a:bodyPr/>
                    <a:lstStyle/>
                    <a:p>
                      <a:r>
                        <a:rPr lang="en-US" dirty="0"/>
                        <a:t>0xABCD0002</a:t>
                      </a:r>
                      <a:endParaRPr lang="nb-NO" dirty="0"/>
                    </a:p>
                  </a:txBody>
                  <a:tcPr/>
                </a:tc>
                <a:tc>
                  <a:txBody>
                    <a:bodyPr/>
                    <a:lstStyle/>
                    <a:p>
                      <a:r>
                        <a:rPr lang="en-US" dirty="0"/>
                        <a:t>0x23</a:t>
                      </a:r>
                      <a:endParaRPr lang="nb-NO" dirty="0"/>
                    </a:p>
                  </a:txBody>
                  <a:tcPr/>
                </a:tc>
                <a:extLst>
                  <a:ext uri="{0D108BD9-81ED-4DB2-BD59-A6C34878D82A}">
                    <a16:rowId xmlns:a16="http://schemas.microsoft.com/office/drawing/2014/main" val="4156750448"/>
                  </a:ext>
                </a:extLst>
              </a:tr>
              <a:tr h="481829">
                <a:tc>
                  <a:txBody>
                    <a:bodyPr/>
                    <a:lstStyle/>
                    <a:p>
                      <a:r>
                        <a:rPr lang="en-US"/>
                        <a:t>0xABCD0003</a:t>
                      </a:r>
                      <a:endParaRPr lang="nb-NO" dirty="0"/>
                    </a:p>
                  </a:txBody>
                  <a:tcPr/>
                </a:tc>
                <a:tc>
                  <a:txBody>
                    <a:bodyPr/>
                    <a:lstStyle/>
                    <a:p>
                      <a:r>
                        <a:rPr lang="en-US" dirty="0"/>
                        <a:t>0x01</a:t>
                      </a:r>
                      <a:endParaRPr lang="nb-NO" dirty="0"/>
                    </a:p>
                  </a:txBody>
                  <a:tcPr/>
                </a:tc>
                <a:extLst>
                  <a:ext uri="{0D108BD9-81ED-4DB2-BD59-A6C34878D82A}">
                    <a16:rowId xmlns:a16="http://schemas.microsoft.com/office/drawing/2014/main" val="1769826645"/>
                  </a:ext>
                </a:extLst>
              </a:tr>
            </a:tbl>
          </a:graphicData>
        </a:graphic>
      </p:graphicFrame>
    </p:spTree>
    <p:extLst>
      <p:ext uri="{BB962C8B-B14F-4D97-AF65-F5344CB8AC3E}">
        <p14:creationId xmlns:p14="http://schemas.microsoft.com/office/powerpoint/2010/main" val="137587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The stack (4)</a:t>
            </a:r>
            <a:endParaRPr lang="nb-NO" dirty="0"/>
          </a:p>
        </p:txBody>
      </p:sp>
      <p:sp>
        <p:nvSpPr>
          <p:cNvPr id="4" name="Plassholder for tekst 3"/>
          <p:cNvSpPr>
            <a:spLocks noGrp="1"/>
          </p:cNvSpPr>
          <p:nvPr>
            <p:ph type="body" idx="1"/>
          </p:nvPr>
        </p:nvSpPr>
        <p:spPr>
          <a:xfrm>
            <a:off x="0" y="1476375"/>
            <a:ext cx="10515600" cy="5381625"/>
          </a:xfrm>
        </p:spPr>
        <p:txBody>
          <a:bodyPr>
            <a:normAutofit/>
          </a:bodyPr>
          <a:lstStyle/>
          <a:p>
            <a:pPr marL="800100" lvl="1" indent="-342900">
              <a:buFontTx/>
              <a:buChar char="-"/>
            </a:pPr>
            <a:r>
              <a:rPr lang="en-US" dirty="0">
                <a:solidFill>
                  <a:schemeClr val="tx1"/>
                </a:solidFill>
              </a:rPr>
              <a:t>This shows the stack before and after</a:t>
            </a:r>
          </a:p>
          <a:p>
            <a:pPr marL="800100" lvl="1" indent="-342900">
              <a:buFontTx/>
              <a:buChar char="-"/>
            </a:pPr>
            <a:r>
              <a:rPr lang="en-US" dirty="0">
                <a:solidFill>
                  <a:schemeClr val="tx1"/>
                </a:solidFill>
              </a:rPr>
              <a:t>The yellow fields represents the ESP register</a:t>
            </a:r>
          </a:p>
          <a:p>
            <a:pPr marL="800100" lvl="1" indent="-342900">
              <a:buFontTx/>
              <a:buChar char="-"/>
            </a:pPr>
            <a:r>
              <a:rPr lang="en-US" dirty="0">
                <a:solidFill>
                  <a:schemeClr val="tx1"/>
                </a:solidFill>
              </a:rPr>
              <a:t>At any time, you can remove data you have                                                                                           pushed by adding to the ESP register</a:t>
            </a:r>
          </a:p>
          <a:p>
            <a:pPr marL="800100" lvl="1" indent="-342900">
              <a:buFontTx/>
              <a:buChar char="-"/>
            </a:pPr>
            <a:endParaRPr lang="en-US" dirty="0">
              <a:solidFill>
                <a:schemeClr val="tx1"/>
              </a:solidFill>
            </a:endParaRPr>
          </a:p>
          <a:p>
            <a:pPr marL="800100" lvl="1" indent="-342900">
              <a:buFontTx/>
              <a:buChar char="-"/>
            </a:pPr>
            <a:endParaRPr lang="en-US" dirty="0">
              <a:solidFill>
                <a:schemeClr val="tx1"/>
              </a:solidFill>
            </a:endParaRPr>
          </a:p>
          <a:p>
            <a:pPr marL="800100" lvl="1" indent="-342900">
              <a:buFontTx/>
              <a:buChar char="-"/>
            </a:pPr>
            <a:endParaRPr lang="en-US" dirty="0">
              <a:solidFill>
                <a:schemeClr val="tx1"/>
              </a:solidFill>
            </a:endParaRPr>
          </a:p>
          <a:p>
            <a:pPr marL="800100" lvl="1" indent="-342900">
              <a:buFontTx/>
              <a:buChar char="-"/>
            </a:pPr>
            <a:r>
              <a:rPr lang="en-US" dirty="0">
                <a:solidFill>
                  <a:schemeClr val="tx1"/>
                </a:solidFill>
              </a:rPr>
              <a:t>Can also reserve space on the stack by subtracting</a:t>
            </a:r>
          </a:p>
          <a:p>
            <a:pPr lvl="1"/>
            <a:endParaRPr lang="en-US" dirty="0">
              <a:solidFill>
                <a:schemeClr val="tx1"/>
              </a:solidFill>
            </a:endParaRPr>
          </a:p>
        </p:txBody>
      </p:sp>
      <p:pic>
        <p:nvPicPr>
          <p:cNvPr id="3" name="Bilde 2"/>
          <p:cNvPicPr>
            <a:picLocks noChangeAspect="1"/>
          </p:cNvPicPr>
          <p:nvPr/>
        </p:nvPicPr>
        <p:blipFill>
          <a:blip r:embed="rId3"/>
          <a:stretch>
            <a:fillRect/>
          </a:stretch>
        </p:blipFill>
        <p:spPr>
          <a:xfrm>
            <a:off x="6089650" y="1031875"/>
            <a:ext cx="5829300" cy="4629150"/>
          </a:xfrm>
          <a:prstGeom prst="rect">
            <a:avLst/>
          </a:prstGeom>
        </p:spPr>
      </p:pic>
      <p:pic>
        <p:nvPicPr>
          <p:cNvPr id="7" name="Bilde 6"/>
          <p:cNvPicPr>
            <a:picLocks noChangeAspect="1"/>
          </p:cNvPicPr>
          <p:nvPr/>
        </p:nvPicPr>
        <p:blipFill>
          <a:blip r:embed="rId4"/>
          <a:stretch>
            <a:fillRect/>
          </a:stretch>
        </p:blipFill>
        <p:spPr>
          <a:xfrm>
            <a:off x="831850" y="2957512"/>
            <a:ext cx="5507177" cy="661988"/>
          </a:xfrm>
          <a:prstGeom prst="rect">
            <a:avLst/>
          </a:prstGeom>
        </p:spPr>
      </p:pic>
    </p:spTree>
    <p:extLst>
      <p:ext uri="{BB962C8B-B14F-4D97-AF65-F5344CB8AC3E}">
        <p14:creationId xmlns:p14="http://schemas.microsoft.com/office/powerpoint/2010/main" val="1241932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The stack </a:t>
            </a:r>
            <a:r>
              <a:rPr lang="nb-NO" dirty="0"/>
              <a:t>(5)</a:t>
            </a:r>
          </a:p>
        </p:txBody>
      </p:sp>
      <p:pic>
        <p:nvPicPr>
          <p:cNvPr id="5" name="Bilde 4"/>
          <p:cNvPicPr>
            <a:picLocks noChangeAspect="1"/>
          </p:cNvPicPr>
          <p:nvPr/>
        </p:nvPicPr>
        <p:blipFill>
          <a:blip r:embed="rId3"/>
          <a:stretch>
            <a:fillRect/>
          </a:stretch>
        </p:blipFill>
        <p:spPr>
          <a:xfrm>
            <a:off x="7367166" y="1031875"/>
            <a:ext cx="4824834" cy="4603750"/>
          </a:xfrm>
          <a:prstGeom prst="rect">
            <a:avLst/>
          </a:prstGeom>
        </p:spPr>
      </p:pic>
      <p:sp>
        <p:nvSpPr>
          <p:cNvPr id="4" name="Plassholder for tekst 3"/>
          <p:cNvSpPr>
            <a:spLocks noGrp="1"/>
          </p:cNvSpPr>
          <p:nvPr>
            <p:ph type="body" idx="1"/>
          </p:nvPr>
        </p:nvSpPr>
        <p:spPr>
          <a:xfrm>
            <a:off x="0" y="1476375"/>
            <a:ext cx="10515600" cy="5381625"/>
          </a:xfrm>
        </p:spPr>
        <p:txBody>
          <a:bodyPr>
            <a:normAutofit/>
          </a:bodyPr>
          <a:lstStyle/>
          <a:p>
            <a:pPr marL="800100" lvl="1" indent="-342900">
              <a:buFontTx/>
              <a:buChar char="-"/>
            </a:pPr>
            <a:r>
              <a:rPr lang="en-US" dirty="0">
                <a:solidFill>
                  <a:schemeClr val="tx1"/>
                </a:solidFill>
              </a:rPr>
              <a:t>With all the adding, subtracting, pushing and popping the ESP                                                               will be in constant movement</a:t>
            </a:r>
          </a:p>
          <a:p>
            <a:pPr marL="800100" lvl="1" indent="-342900">
              <a:buFontTx/>
              <a:buChar char="-"/>
            </a:pPr>
            <a:r>
              <a:rPr lang="en-US" dirty="0">
                <a:solidFill>
                  <a:schemeClr val="tx1"/>
                </a:solidFill>
              </a:rPr>
              <a:t>The base pointer will however never move within a stack frame. </a:t>
            </a:r>
          </a:p>
          <a:p>
            <a:pPr marL="800100" lvl="1" indent="-342900">
              <a:buFontTx/>
              <a:buChar char="-"/>
            </a:pPr>
            <a:r>
              <a:rPr lang="en-US" dirty="0">
                <a:solidFill>
                  <a:schemeClr val="tx1"/>
                </a:solidFill>
              </a:rPr>
              <a:t>To create a new stack frame you need to:</a:t>
            </a:r>
          </a:p>
          <a:p>
            <a:pPr marL="1257300" lvl="2" indent="-342900">
              <a:buFontTx/>
              <a:buChar char="-"/>
            </a:pPr>
            <a:r>
              <a:rPr lang="en-US" dirty="0">
                <a:solidFill>
                  <a:schemeClr val="tx1"/>
                </a:solidFill>
              </a:rPr>
              <a:t>Store the old value of EBP on the stack (push)</a:t>
            </a:r>
          </a:p>
          <a:p>
            <a:pPr marL="1257300" lvl="2" indent="-342900">
              <a:buFontTx/>
              <a:buChar char="-"/>
            </a:pPr>
            <a:r>
              <a:rPr lang="en-US" dirty="0">
                <a:solidFill>
                  <a:schemeClr val="tx1"/>
                </a:solidFill>
              </a:rPr>
              <a:t>Copy the value of stack pointer into the base pointer</a:t>
            </a:r>
          </a:p>
          <a:p>
            <a:pPr marL="800100" lvl="1" indent="-342900">
              <a:buFontTx/>
              <a:buChar char="-"/>
            </a:pPr>
            <a:r>
              <a:rPr lang="en-US" dirty="0">
                <a:solidFill>
                  <a:schemeClr val="tx1"/>
                </a:solidFill>
              </a:rPr>
              <a:t>This is generally the first thing you do when entering a function</a:t>
            </a:r>
          </a:p>
          <a:p>
            <a:pPr marL="800100" lvl="1" indent="-342900">
              <a:buFontTx/>
              <a:buChar char="-"/>
            </a:pPr>
            <a:r>
              <a:rPr lang="en-US" dirty="0">
                <a:solidFill>
                  <a:schemeClr val="tx1"/>
                </a:solidFill>
              </a:rPr>
              <a:t>The last thing? Pop that EBP! </a:t>
            </a:r>
            <a:r>
              <a:rPr lang="en-US" dirty="0">
                <a:solidFill>
                  <a:schemeClr val="tx1"/>
                </a:solidFill>
                <a:sym typeface="Wingdings" panose="05000000000000000000" pitchFamily="2" charset="2"/>
              </a:rPr>
              <a:t> </a:t>
            </a:r>
          </a:p>
          <a:p>
            <a:pPr marL="800100" lvl="1"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spTree>
    <p:extLst>
      <p:ext uri="{BB962C8B-B14F-4D97-AF65-F5344CB8AC3E}">
        <p14:creationId xmlns:p14="http://schemas.microsoft.com/office/powerpoint/2010/main" val="138430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nb-NO" dirty="0" err="1"/>
              <a:t>Functions</a:t>
            </a:r>
            <a:endParaRPr lang="nb-NO" dirty="0"/>
          </a:p>
        </p:txBody>
      </p:sp>
      <p:sp>
        <p:nvSpPr>
          <p:cNvPr id="4" name="Plassholder for tekst 3"/>
          <p:cNvSpPr>
            <a:spLocks noGrp="1"/>
          </p:cNvSpPr>
          <p:nvPr>
            <p:ph type="body" idx="1"/>
          </p:nvPr>
        </p:nvSpPr>
        <p:spPr>
          <a:xfrm>
            <a:off x="0" y="1476375"/>
            <a:ext cx="10515600" cy="5381625"/>
          </a:xfrm>
        </p:spPr>
        <p:txBody>
          <a:bodyPr>
            <a:normAutofit/>
          </a:bodyPr>
          <a:lstStyle/>
          <a:p>
            <a:pPr marL="800100" lvl="1" indent="-342900">
              <a:buFontTx/>
              <a:buChar char="-"/>
            </a:pPr>
            <a:r>
              <a:rPr lang="en-US" dirty="0">
                <a:solidFill>
                  <a:schemeClr val="tx1"/>
                </a:solidFill>
              </a:rPr>
              <a:t>Different calling conventions for functions. We are going to use CDECL</a:t>
            </a:r>
          </a:p>
          <a:p>
            <a:pPr marL="800100" lvl="1" indent="-342900">
              <a:buFontTx/>
              <a:buChar char="-"/>
            </a:pPr>
            <a:r>
              <a:rPr lang="en-US" dirty="0">
                <a:solidFill>
                  <a:schemeClr val="tx1"/>
                </a:solidFill>
              </a:rPr>
              <a:t>This means there are rules to follow when calling and creating functions.</a:t>
            </a:r>
          </a:p>
          <a:p>
            <a:pPr marL="800100" lvl="1" indent="-342900">
              <a:buFontTx/>
              <a:buChar char="-"/>
            </a:pPr>
            <a:r>
              <a:rPr lang="en-US" dirty="0">
                <a:solidFill>
                  <a:schemeClr val="tx1"/>
                </a:solidFill>
              </a:rPr>
              <a:t>All arguments are put on the stack from right to left. </a:t>
            </a:r>
          </a:p>
          <a:p>
            <a:pPr marL="800100" lvl="1" indent="-342900">
              <a:buFontTx/>
              <a:buChar char="-"/>
            </a:pPr>
            <a:r>
              <a:rPr lang="en-US" dirty="0">
                <a:solidFill>
                  <a:schemeClr val="tx1"/>
                </a:solidFill>
              </a:rPr>
              <a:t>CALL is almost the same as an unconditional jump, but CALL will first push EIP on the stack.</a:t>
            </a:r>
          </a:p>
          <a:p>
            <a:pPr marL="1257300" lvl="2" indent="-342900">
              <a:buFontTx/>
              <a:buChar char="-"/>
            </a:pPr>
            <a:r>
              <a:rPr lang="en-US" dirty="0">
                <a:solidFill>
                  <a:schemeClr val="tx1"/>
                </a:solidFill>
              </a:rPr>
              <a:t>This means that the function can return to where it was called from.</a:t>
            </a:r>
          </a:p>
          <a:p>
            <a:pPr marL="1257300" lvl="2" indent="-342900">
              <a:buFontTx/>
              <a:buChar char="-"/>
            </a:pPr>
            <a:r>
              <a:rPr lang="en-US" dirty="0">
                <a:solidFill>
                  <a:schemeClr val="tx1"/>
                </a:solidFill>
              </a:rPr>
              <a:t>RET returns from a function after popping four bytes of the stack and into EIP</a:t>
            </a:r>
          </a:p>
          <a:p>
            <a:pPr marL="1714500" lvl="3" indent="-342900">
              <a:buFontTx/>
              <a:buChar char="-"/>
            </a:pPr>
            <a:r>
              <a:rPr lang="en-US" dirty="0">
                <a:solidFill>
                  <a:schemeClr val="tx1"/>
                </a:solidFill>
              </a:rPr>
              <a:t>This really illustrates why the push/pop symmetry needs to be followed. What happens if the bytes popped into EIP is some random number you have stored on </a:t>
            </a:r>
            <a:r>
              <a:rPr lang="en-US">
                <a:solidFill>
                  <a:schemeClr val="tx1"/>
                </a:solidFill>
              </a:rPr>
              <a:t>your stack? </a:t>
            </a:r>
            <a:r>
              <a:rPr lang="en-US" dirty="0">
                <a:solidFill>
                  <a:schemeClr val="tx1"/>
                </a:solidFill>
                <a:sym typeface="Wingdings" panose="05000000000000000000" pitchFamily="2" charset="2"/>
              </a:rPr>
              <a:t></a:t>
            </a:r>
          </a:p>
          <a:p>
            <a:pPr marL="800100" lvl="1" indent="-342900">
              <a:buFontTx/>
              <a:buChar char="-"/>
            </a:pPr>
            <a:endParaRPr lang="en-US" dirty="0">
              <a:solidFill>
                <a:schemeClr val="tx1"/>
              </a:solidFill>
            </a:endParaRPr>
          </a:p>
          <a:p>
            <a:pPr marL="1257300" lvl="2"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pic>
        <p:nvPicPr>
          <p:cNvPr id="3" name="Bilde 2"/>
          <p:cNvPicPr>
            <a:picLocks noChangeAspect="1"/>
          </p:cNvPicPr>
          <p:nvPr/>
        </p:nvPicPr>
        <p:blipFill>
          <a:blip r:embed="rId3"/>
          <a:stretch>
            <a:fillRect/>
          </a:stretch>
        </p:blipFill>
        <p:spPr>
          <a:xfrm>
            <a:off x="234282" y="4337955"/>
            <a:ext cx="4656806" cy="819149"/>
          </a:xfrm>
          <a:prstGeom prst="rect">
            <a:avLst/>
          </a:prstGeom>
        </p:spPr>
      </p:pic>
      <p:pic>
        <p:nvPicPr>
          <p:cNvPr id="6" name="Bilde 5"/>
          <p:cNvPicPr>
            <a:picLocks noChangeAspect="1"/>
          </p:cNvPicPr>
          <p:nvPr/>
        </p:nvPicPr>
        <p:blipFill>
          <a:blip r:embed="rId4"/>
          <a:stretch>
            <a:fillRect/>
          </a:stretch>
        </p:blipFill>
        <p:spPr>
          <a:xfrm>
            <a:off x="4891088" y="5271406"/>
            <a:ext cx="7115175" cy="1420586"/>
          </a:xfrm>
          <a:prstGeom prst="rect">
            <a:avLst/>
          </a:prstGeom>
        </p:spPr>
      </p:pic>
    </p:spTree>
    <p:extLst>
      <p:ext uri="{BB962C8B-B14F-4D97-AF65-F5344CB8AC3E}">
        <p14:creationId xmlns:p14="http://schemas.microsoft.com/office/powerpoint/2010/main" val="316482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nb-NO" dirty="0" err="1"/>
              <a:t>Functions</a:t>
            </a:r>
            <a:r>
              <a:rPr lang="nb-NO" dirty="0"/>
              <a:t> (2)</a:t>
            </a:r>
          </a:p>
        </p:txBody>
      </p:sp>
      <p:sp>
        <p:nvSpPr>
          <p:cNvPr id="4" name="Plassholder for tekst 3"/>
          <p:cNvSpPr>
            <a:spLocks noGrp="1"/>
          </p:cNvSpPr>
          <p:nvPr>
            <p:ph type="body" idx="1"/>
          </p:nvPr>
        </p:nvSpPr>
        <p:spPr>
          <a:xfrm>
            <a:off x="0" y="1476375"/>
            <a:ext cx="10515600" cy="5381625"/>
          </a:xfrm>
        </p:spPr>
        <p:txBody>
          <a:bodyPr>
            <a:normAutofit/>
          </a:bodyPr>
          <a:lstStyle/>
          <a:p>
            <a:pPr marL="800100" lvl="1" indent="-342900">
              <a:buFontTx/>
              <a:buChar char="-"/>
            </a:pPr>
            <a:endParaRPr lang="en-US" dirty="0">
              <a:solidFill>
                <a:schemeClr val="tx1"/>
              </a:solidFill>
            </a:endParaRPr>
          </a:p>
          <a:p>
            <a:pPr marL="1257300" lvl="2"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sp>
        <p:nvSpPr>
          <p:cNvPr id="7" name="Plassholder for tekst 3"/>
          <p:cNvSpPr txBox="1">
            <a:spLocks/>
          </p:cNvSpPr>
          <p:nvPr/>
        </p:nvSpPr>
        <p:spPr>
          <a:xfrm>
            <a:off x="152400" y="1628775"/>
            <a:ext cx="10515600" cy="5381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1" indent="-342900">
              <a:buFontTx/>
              <a:buChar char="-"/>
            </a:pPr>
            <a:r>
              <a:rPr lang="en-US" dirty="0">
                <a:solidFill>
                  <a:schemeClr val="tx1"/>
                </a:solidFill>
              </a:rPr>
              <a:t>CEDCL also states that the registers EAX, ECX and EDX is caller saved. That means that a function can freely use these registers without thinking about the contents</a:t>
            </a:r>
          </a:p>
          <a:p>
            <a:pPr marL="1257300" lvl="2" indent="-342900">
              <a:buFontTx/>
              <a:buChar char="-"/>
            </a:pPr>
            <a:r>
              <a:rPr lang="en-US" dirty="0">
                <a:solidFill>
                  <a:schemeClr val="tx1"/>
                </a:solidFill>
              </a:rPr>
              <a:t>Remember: Your entire program shares the same registers</a:t>
            </a:r>
          </a:p>
          <a:p>
            <a:pPr marL="800100" lvl="1" indent="-342900">
              <a:buFontTx/>
              <a:buChar char="-"/>
            </a:pPr>
            <a:r>
              <a:rPr lang="en-US" dirty="0">
                <a:solidFill>
                  <a:schemeClr val="tx1"/>
                </a:solidFill>
              </a:rPr>
              <a:t>It also means that if you want to use EBX, ESI or EDI you first have to store the old values before touching them, and restore the values before returning (push, pop)</a:t>
            </a:r>
          </a:p>
          <a:p>
            <a:pPr marL="1257300" lvl="2" indent="-342900">
              <a:buFontTx/>
              <a:buChar char="-"/>
            </a:pPr>
            <a:r>
              <a:rPr lang="en-US" dirty="0">
                <a:solidFill>
                  <a:schemeClr val="tx1"/>
                </a:solidFill>
              </a:rPr>
              <a:t>If you don’t you will probably mess up something for the caller!</a:t>
            </a:r>
          </a:p>
          <a:p>
            <a:pPr marL="800100" lvl="1" indent="-342900">
              <a:buFontTx/>
              <a:buChar char="-"/>
            </a:pPr>
            <a:r>
              <a:rPr lang="en-US" dirty="0">
                <a:solidFill>
                  <a:schemeClr val="tx1"/>
                </a:solidFill>
              </a:rPr>
              <a:t>It is also defined that the </a:t>
            </a:r>
            <a:r>
              <a:rPr lang="en-US" b="1" dirty="0">
                <a:solidFill>
                  <a:schemeClr val="tx1"/>
                </a:solidFill>
              </a:rPr>
              <a:t>return value</a:t>
            </a:r>
            <a:r>
              <a:rPr lang="en-US" dirty="0">
                <a:solidFill>
                  <a:schemeClr val="tx1"/>
                </a:solidFill>
              </a:rPr>
              <a:t> of a function should always be stored in EAX before returning (Does not apply for floating point numbers, but don’t think about that)</a:t>
            </a:r>
          </a:p>
          <a:p>
            <a:pPr marL="800100" lvl="1" indent="-342900">
              <a:buFontTx/>
              <a:buChar char="-"/>
            </a:pPr>
            <a:endParaRPr lang="en-US" dirty="0">
              <a:solidFill>
                <a:schemeClr val="tx1"/>
              </a:solidFill>
            </a:endParaRPr>
          </a:p>
          <a:p>
            <a:pPr marL="1257300" lvl="2"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spTree>
    <p:extLst>
      <p:ext uri="{BB962C8B-B14F-4D97-AF65-F5344CB8AC3E}">
        <p14:creationId xmlns:p14="http://schemas.microsoft.com/office/powerpoint/2010/main" val="116812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Introduction</a:t>
            </a:r>
            <a:endParaRPr lang="nb-NO" dirty="0"/>
          </a:p>
        </p:txBody>
      </p:sp>
      <mc:AlternateContent xmlns:mc="http://schemas.openxmlformats.org/markup-compatibility/2006" xmlns:a14="http://schemas.microsoft.com/office/drawing/2010/main">
        <mc:Choice Requires="a14">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We will focus on 32 bits x86 ISA (Instruction Set Architecture)</a:t>
                </a:r>
              </a:p>
              <a:p>
                <a:pPr marL="800100" lvl="1" indent="-342900">
                  <a:buFontTx/>
                  <a:buChar char="-"/>
                </a:pPr>
                <a:r>
                  <a:rPr lang="en-US" dirty="0">
                    <a:solidFill>
                      <a:schemeClr val="tx1"/>
                    </a:solidFill>
                  </a:rPr>
                  <a:t>An ISA enables multiple different hardware to implement the same functionality in different ways. That is why you can play your games on both AMD and Intel chips. </a:t>
                </a:r>
              </a:p>
              <a:p>
                <a:pPr lvl="1"/>
                <a:endParaRPr lang="en-US" dirty="0">
                  <a:solidFill>
                    <a:schemeClr val="tx1"/>
                  </a:solidFill>
                </a:endParaRPr>
              </a:p>
              <a:p>
                <a:pPr marL="342900" indent="-342900">
                  <a:buFontTx/>
                  <a:buChar char="-"/>
                </a:pPr>
                <a:r>
                  <a:rPr lang="en-US" dirty="0">
                    <a:solidFill>
                      <a:schemeClr val="tx1"/>
                    </a:solidFill>
                  </a:rPr>
                  <a:t>Memory can be viewed as a collection of bits</a:t>
                </a:r>
              </a:p>
              <a:p>
                <a:pPr marL="800100" lvl="1" indent="-342900">
                  <a:buFontTx/>
                  <a:buChar char="-"/>
                </a:pPr>
                <a:r>
                  <a:rPr lang="en-US" dirty="0">
                    <a:solidFill>
                      <a:schemeClr val="tx1"/>
                    </a:solidFill>
                  </a:rPr>
                  <a:t>This ISA can only access groups of bits at a time</a:t>
                </a:r>
              </a:p>
              <a:p>
                <a:pPr marL="1257300" lvl="2" indent="-342900">
                  <a:buFontTx/>
                  <a:buChar char="-"/>
                </a:pPr>
                <a:r>
                  <a:rPr lang="en-US" dirty="0">
                    <a:solidFill>
                      <a:schemeClr val="tx1"/>
                    </a:solidFill>
                  </a:rPr>
                  <a:t>1 byte, 2 bytes or 4 bytes at a time. </a:t>
                </a:r>
              </a:p>
              <a:p>
                <a:pPr marL="800100" lvl="1" indent="-342900">
                  <a:buFontTx/>
                  <a:buChar char="-"/>
                </a:pPr>
                <a:r>
                  <a:rPr lang="en-US" dirty="0">
                    <a:solidFill>
                      <a:schemeClr val="tx1"/>
                    </a:solidFill>
                  </a:rPr>
                  <a:t>32 bit architecture means we have a 32bit address space </a:t>
                </a:r>
                <a:r>
                  <a:rPr lang="en-US" dirty="0">
                    <a:solidFill>
                      <a:schemeClr val="tx1"/>
                    </a:solidFill>
                    <a:sym typeface="Wingdings" panose="05000000000000000000" pitchFamily="2" charset="2"/>
                  </a:rPr>
                  <a:t> We can address </a:t>
                </a:r>
                <a14:m>
                  <m:oMath xmlns:m="http://schemas.openxmlformats.org/officeDocument/2006/math">
                    <m:sSup>
                      <m:sSupPr>
                        <m:ctrlPr>
                          <a:rPr lang="en-US" b="0" i="1" smtClean="0">
                            <a:solidFill>
                              <a:schemeClr val="tx1"/>
                            </a:solidFill>
                            <a:latin typeface="Cambria Math" panose="02040503050406030204" pitchFamily="18" charset="0"/>
                            <a:sym typeface="Wingdings" panose="05000000000000000000" pitchFamily="2" charset="2"/>
                          </a:rPr>
                        </m:ctrlPr>
                      </m:sSupPr>
                      <m:e>
                        <m:r>
                          <a:rPr lang="en-US" b="0" i="1" smtClean="0">
                            <a:solidFill>
                              <a:schemeClr val="tx1"/>
                            </a:solidFill>
                            <a:latin typeface="Cambria Math" panose="02040503050406030204" pitchFamily="18" charset="0"/>
                            <a:sym typeface="Wingdings" panose="05000000000000000000" pitchFamily="2" charset="2"/>
                          </a:rPr>
                          <m:t>2</m:t>
                        </m:r>
                      </m:e>
                      <m:sup>
                        <m:r>
                          <a:rPr lang="en-US" b="0" i="1" smtClean="0">
                            <a:solidFill>
                              <a:schemeClr val="tx1"/>
                            </a:solidFill>
                            <a:latin typeface="Cambria Math" panose="02040503050406030204" pitchFamily="18" charset="0"/>
                            <a:sym typeface="Wingdings" panose="05000000000000000000" pitchFamily="2" charset="2"/>
                          </a:rPr>
                          <m:t>32</m:t>
                        </m:r>
                      </m:sup>
                    </m:sSup>
                  </m:oMath>
                </a14:m>
                <a:r>
                  <a:rPr lang="en-US" dirty="0">
                    <a:solidFill>
                      <a:schemeClr val="tx1"/>
                    </a:solidFill>
                  </a:rPr>
                  <a:t> addresses</a:t>
                </a:r>
              </a:p>
              <a:p>
                <a:pPr marL="1257300" lvl="2" indent="-342900">
                  <a:buFontTx/>
                  <a:buChar char="-"/>
                </a:pPr>
                <a:r>
                  <a:rPr lang="en-US" dirty="0">
                    <a:solidFill>
                      <a:schemeClr val="tx1"/>
                    </a:solidFill>
                  </a:rPr>
                  <a:t>Means we can access address 0x00000000 – 0xFFFFFFFF (4 GB)</a:t>
                </a:r>
              </a:p>
            </p:txBody>
          </p:sp>
        </mc:Choice>
        <mc:Fallback xmlns="">
          <p:sp>
            <p:nvSpPr>
              <p:cNvPr id="4" name="Plassholder for tekst 3"/>
              <p:cNvSpPr>
                <a:spLocks noGrp="1" noRot="1" noChangeAspect="1" noMove="1" noResize="1" noEditPoints="1" noAdjustHandles="1" noChangeArrowheads="1" noChangeShapeType="1" noTextEdit="1"/>
              </p:cNvSpPr>
              <p:nvPr>
                <p:ph type="body" idx="1"/>
              </p:nvPr>
            </p:nvSpPr>
            <p:spPr>
              <a:xfrm>
                <a:off x="539750" y="1504950"/>
                <a:ext cx="10515600" cy="5381625"/>
              </a:xfrm>
              <a:blipFill>
                <a:blip r:embed="rId2"/>
                <a:stretch>
                  <a:fillRect l="-928" t="-1699" r="-522"/>
                </a:stretch>
              </a:blipFill>
            </p:spPr>
            <p:txBody>
              <a:bodyPr/>
              <a:lstStyle/>
              <a:p>
                <a:r>
                  <a:rPr lang="nb-NO">
                    <a:noFill/>
                  </a:rPr>
                  <a:t> </a:t>
                </a:r>
              </a:p>
            </p:txBody>
          </p:sp>
        </mc:Fallback>
      </mc:AlternateContent>
    </p:spTree>
    <p:extLst>
      <p:ext uri="{BB962C8B-B14F-4D97-AF65-F5344CB8AC3E}">
        <p14:creationId xmlns:p14="http://schemas.microsoft.com/office/powerpoint/2010/main" val="2816369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nb-NO" dirty="0" err="1"/>
              <a:t>Example</a:t>
            </a:r>
            <a:endParaRPr lang="nb-NO" dirty="0"/>
          </a:p>
        </p:txBody>
      </p:sp>
      <p:sp>
        <p:nvSpPr>
          <p:cNvPr id="4" name="Plassholder for tekst 3"/>
          <p:cNvSpPr>
            <a:spLocks noGrp="1"/>
          </p:cNvSpPr>
          <p:nvPr>
            <p:ph type="body" idx="1"/>
          </p:nvPr>
        </p:nvSpPr>
        <p:spPr>
          <a:xfrm>
            <a:off x="0" y="1476375"/>
            <a:ext cx="10515600" cy="5381625"/>
          </a:xfrm>
        </p:spPr>
        <p:txBody>
          <a:bodyPr>
            <a:normAutofit/>
          </a:bodyPr>
          <a:lstStyle/>
          <a:p>
            <a:pPr marL="800100" lvl="1" indent="-342900">
              <a:buFontTx/>
              <a:buChar char="-"/>
            </a:pPr>
            <a:endParaRPr lang="en-US" dirty="0">
              <a:solidFill>
                <a:schemeClr val="tx1"/>
              </a:solidFill>
            </a:endParaRPr>
          </a:p>
          <a:p>
            <a:pPr marL="1257300" lvl="2"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sp>
        <p:nvSpPr>
          <p:cNvPr id="7" name="Plassholder for tekst 3"/>
          <p:cNvSpPr txBox="1">
            <a:spLocks/>
          </p:cNvSpPr>
          <p:nvPr/>
        </p:nvSpPr>
        <p:spPr>
          <a:xfrm>
            <a:off x="152400" y="1628775"/>
            <a:ext cx="10515600" cy="5381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1" indent="-342900">
              <a:buFontTx/>
              <a:buChar char="-"/>
            </a:pPr>
            <a:endParaRPr lang="en-US" dirty="0">
              <a:solidFill>
                <a:schemeClr val="tx1"/>
              </a:solidFill>
            </a:endParaRPr>
          </a:p>
          <a:p>
            <a:pPr marL="1257300" lvl="2"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pic>
        <p:nvPicPr>
          <p:cNvPr id="5" name="Bilde 4"/>
          <p:cNvPicPr>
            <a:picLocks noChangeAspect="1"/>
          </p:cNvPicPr>
          <p:nvPr/>
        </p:nvPicPr>
        <p:blipFill>
          <a:blip r:embed="rId3"/>
          <a:stretch>
            <a:fillRect/>
          </a:stretch>
        </p:blipFill>
        <p:spPr>
          <a:xfrm>
            <a:off x="3081797" y="1031875"/>
            <a:ext cx="4656806" cy="819149"/>
          </a:xfrm>
          <a:prstGeom prst="rect">
            <a:avLst/>
          </a:prstGeom>
        </p:spPr>
      </p:pic>
      <p:pic>
        <p:nvPicPr>
          <p:cNvPr id="3" name="Bilde 2"/>
          <p:cNvPicPr>
            <a:picLocks noChangeAspect="1"/>
          </p:cNvPicPr>
          <p:nvPr/>
        </p:nvPicPr>
        <p:blipFill>
          <a:blip r:embed="rId4"/>
          <a:stretch>
            <a:fillRect/>
          </a:stretch>
        </p:blipFill>
        <p:spPr>
          <a:xfrm>
            <a:off x="2373772" y="2003424"/>
            <a:ext cx="7075209" cy="4537076"/>
          </a:xfrm>
          <a:prstGeom prst="rect">
            <a:avLst/>
          </a:prstGeom>
        </p:spPr>
      </p:pic>
    </p:spTree>
    <p:extLst>
      <p:ext uri="{BB962C8B-B14F-4D97-AF65-F5344CB8AC3E}">
        <p14:creationId xmlns:p14="http://schemas.microsoft.com/office/powerpoint/2010/main" val="21902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nb-NO" dirty="0" err="1"/>
              <a:t>Example</a:t>
            </a:r>
            <a:r>
              <a:rPr lang="nb-NO" dirty="0"/>
              <a:t> – The </a:t>
            </a:r>
            <a:r>
              <a:rPr lang="nb-NO" dirty="0" err="1"/>
              <a:t>function</a:t>
            </a:r>
            <a:endParaRPr lang="nb-NO" dirty="0"/>
          </a:p>
        </p:txBody>
      </p:sp>
      <p:sp>
        <p:nvSpPr>
          <p:cNvPr id="4" name="Plassholder for tekst 3"/>
          <p:cNvSpPr>
            <a:spLocks noGrp="1"/>
          </p:cNvSpPr>
          <p:nvPr>
            <p:ph type="body" idx="1"/>
          </p:nvPr>
        </p:nvSpPr>
        <p:spPr>
          <a:xfrm>
            <a:off x="0" y="1476375"/>
            <a:ext cx="10515600" cy="5381625"/>
          </a:xfrm>
        </p:spPr>
        <p:txBody>
          <a:bodyPr>
            <a:normAutofit/>
          </a:bodyPr>
          <a:lstStyle/>
          <a:p>
            <a:pPr marL="800100" lvl="1" indent="-342900">
              <a:buFontTx/>
              <a:buChar char="-"/>
            </a:pPr>
            <a:endParaRPr lang="en-US" dirty="0">
              <a:solidFill>
                <a:schemeClr val="tx1"/>
              </a:solidFill>
            </a:endParaRPr>
          </a:p>
          <a:p>
            <a:pPr marL="1257300" lvl="2"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sp>
        <p:nvSpPr>
          <p:cNvPr id="7" name="Plassholder for tekst 3"/>
          <p:cNvSpPr txBox="1">
            <a:spLocks/>
          </p:cNvSpPr>
          <p:nvPr/>
        </p:nvSpPr>
        <p:spPr>
          <a:xfrm>
            <a:off x="152400" y="1628775"/>
            <a:ext cx="10515600" cy="5381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1" indent="-342900">
              <a:buFontTx/>
              <a:buChar char="-"/>
            </a:pPr>
            <a:endParaRPr lang="en-US" dirty="0">
              <a:solidFill>
                <a:schemeClr val="tx1"/>
              </a:solidFill>
            </a:endParaRPr>
          </a:p>
          <a:p>
            <a:pPr marL="1257300" lvl="2"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pic>
        <p:nvPicPr>
          <p:cNvPr id="6" name="Bilde 5"/>
          <p:cNvPicPr>
            <a:picLocks noChangeAspect="1"/>
          </p:cNvPicPr>
          <p:nvPr/>
        </p:nvPicPr>
        <p:blipFill>
          <a:blip r:embed="rId3"/>
          <a:stretch>
            <a:fillRect/>
          </a:stretch>
        </p:blipFill>
        <p:spPr>
          <a:xfrm>
            <a:off x="831850" y="1184275"/>
            <a:ext cx="11051513" cy="4962525"/>
          </a:xfrm>
          <a:prstGeom prst="rect">
            <a:avLst/>
          </a:prstGeom>
        </p:spPr>
      </p:pic>
    </p:spTree>
    <p:extLst>
      <p:ext uri="{BB962C8B-B14F-4D97-AF65-F5344CB8AC3E}">
        <p14:creationId xmlns:p14="http://schemas.microsoft.com/office/powerpoint/2010/main" val="2290447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nb-NO" dirty="0"/>
              <a:t>Resources</a:t>
            </a:r>
          </a:p>
        </p:txBody>
      </p:sp>
      <p:sp>
        <p:nvSpPr>
          <p:cNvPr id="4" name="Plassholder for tekst 3"/>
          <p:cNvSpPr>
            <a:spLocks noGrp="1"/>
          </p:cNvSpPr>
          <p:nvPr>
            <p:ph type="body" idx="1"/>
          </p:nvPr>
        </p:nvSpPr>
        <p:spPr>
          <a:xfrm>
            <a:off x="0" y="1476375"/>
            <a:ext cx="10515600" cy="5381625"/>
          </a:xfrm>
        </p:spPr>
        <p:txBody>
          <a:bodyPr>
            <a:normAutofit/>
          </a:bodyPr>
          <a:lstStyle/>
          <a:p>
            <a:pPr marL="800100" lvl="1" indent="-342900">
              <a:buFontTx/>
              <a:buChar char="-"/>
            </a:pPr>
            <a:endParaRPr lang="en-US" dirty="0">
              <a:solidFill>
                <a:schemeClr val="tx1"/>
              </a:solidFill>
            </a:endParaRPr>
          </a:p>
          <a:p>
            <a:pPr marL="1257300" lvl="2" indent="-342900">
              <a:buFontTx/>
              <a:buChar char="-"/>
            </a:pPr>
            <a:r>
              <a:rPr lang="en-US" dirty="0">
                <a:solidFill>
                  <a:schemeClr val="tx1"/>
                </a:solidFill>
                <a:hlinkClick r:id="rId3"/>
              </a:rPr>
              <a:t>https://en.wikipedia.org/wiki/X86_calling_conventions</a:t>
            </a:r>
            <a:endParaRPr lang="en-US" dirty="0">
              <a:solidFill>
                <a:schemeClr val="tx1"/>
              </a:solidFill>
            </a:endParaRPr>
          </a:p>
          <a:p>
            <a:pPr marL="1257300" lvl="2" indent="-342900">
              <a:buFontTx/>
              <a:buChar char="-"/>
            </a:pPr>
            <a:r>
              <a:rPr lang="en-US" dirty="0">
                <a:solidFill>
                  <a:schemeClr val="tx1"/>
                </a:solidFill>
                <a:hlinkClick r:id="rId4"/>
              </a:rPr>
              <a:t>https://en.wikibooks.org/wiki/X86_Assembly/GAS_Syntax</a:t>
            </a:r>
            <a:endParaRPr lang="en-US" dirty="0">
              <a:solidFill>
                <a:schemeClr val="tx1"/>
              </a:solidFill>
            </a:endParaRPr>
          </a:p>
          <a:p>
            <a:pPr marL="1257300" lvl="2" indent="-342900">
              <a:buFontTx/>
              <a:buChar char="-"/>
            </a:pPr>
            <a:r>
              <a:rPr lang="en-US">
                <a:solidFill>
                  <a:schemeClr val="tx1"/>
                </a:solidFill>
                <a:hlinkClick r:id="rId5"/>
              </a:rPr>
              <a:t>https://www.cs.swarthmore.edu/~newhall/cs31/resources/IA32_Cheat_Sheet.pdf</a:t>
            </a:r>
            <a:endParaRPr lang="en-US">
              <a:solidFill>
                <a:schemeClr val="tx1"/>
              </a:solidFill>
            </a:endParaRPr>
          </a:p>
          <a:p>
            <a:pPr marL="1257300" lvl="2" indent="-342900">
              <a:buFontTx/>
              <a:buChar char="-"/>
            </a:pPr>
            <a:endParaRPr lang="en-US" dirty="0">
              <a:solidFill>
                <a:schemeClr val="tx1"/>
              </a:solidFill>
            </a:endParaRPr>
          </a:p>
          <a:p>
            <a:pPr marL="1257300" lvl="2"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spTree>
    <p:extLst>
      <p:ext uri="{BB962C8B-B14F-4D97-AF65-F5344CB8AC3E}">
        <p14:creationId xmlns:p14="http://schemas.microsoft.com/office/powerpoint/2010/main" val="3254187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nb-NO" dirty="0"/>
              <a:t>Questions?</a:t>
            </a:r>
          </a:p>
        </p:txBody>
      </p:sp>
      <p:sp>
        <p:nvSpPr>
          <p:cNvPr id="4" name="Plassholder for tekst 3"/>
          <p:cNvSpPr>
            <a:spLocks noGrp="1"/>
          </p:cNvSpPr>
          <p:nvPr>
            <p:ph type="body" idx="1"/>
          </p:nvPr>
        </p:nvSpPr>
        <p:spPr>
          <a:xfrm>
            <a:off x="0" y="1476375"/>
            <a:ext cx="10515600" cy="5381625"/>
          </a:xfrm>
        </p:spPr>
        <p:txBody>
          <a:bodyPr>
            <a:normAutofit/>
          </a:bodyPr>
          <a:lstStyle/>
          <a:p>
            <a:pPr marL="800100" lvl="1" indent="-342900">
              <a:buFontTx/>
              <a:buChar char="-"/>
            </a:pPr>
            <a:endParaRPr lang="en-US" dirty="0">
              <a:solidFill>
                <a:schemeClr val="tx1"/>
              </a:solidFill>
            </a:endParaRPr>
          </a:p>
          <a:p>
            <a:pPr marL="1257300" lvl="2" indent="-342900">
              <a:buFontTx/>
              <a:buChar char="-"/>
            </a:pPr>
            <a:endParaRPr lang="en-US" dirty="0">
              <a:solidFill>
                <a:schemeClr val="tx1"/>
              </a:solidFill>
            </a:endParaRPr>
          </a:p>
        </p:txBody>
      </p:sp>
    </p:spTree>
    <p:extLst>
      <p:ext uri="{BB962C8B-B14F-4D97-AF65-F5344CB8AC3E}">
        <p14:creationId xmlns:p14="http://schemas.microsoft.com/office/powerpoint/2010/main" val="55443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Introduction (2)</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On a low level, programming is all about moving numbers around</a:t>
            </a:r>
          </a:p>
          <a:p>
            <a:pPr marL="342900" indent="-342900">
              <a:buFontTx/>
              <a:buChar char="-"/>
            </a:pPr>
            <a:r>
              <a:rPr lang="en-US" dirty="0">
                <a:solidFill>
                  <a:schemeClr val="tx1"/>
                </a:solidFill>
              </a:rPr>
              <a:t>Assembly can be considered as human readable binary. </a:t>
            </a:r>
          </a:p>
          <a:p>
            <a:pPr marL="342900" indent="-342900">
              <a:buFontTx/>
              <a:buChar char="-"/>
            </a:pPr>
            <a:r>
              <a:rPr lang="en-US" dirty="0">
                <a:solidFill>
                  <a:schemeClr val="tx1"/>
                </a:solidFill>
              </a:rPr>
              <a:t>Assembly does not have variables in the traditional sense!</a:t>
            </a:r>
          </a:p>
          <a:p>
            <a:pPr marL="800100" lvl="1" indent="-342900">
              <a:buFontTx/>
              <a:buChar char="-"/>
            </a:pPr>
            <a:r>
              <a:rPr lang="en-US" dirty="0">
                <a:solidFill>
                  <a:schemeClr val="tx1"/>
                </a:solidFill>
              </a:rPr>
              <a:t>We use temporary, very quick storage units called </a:t>
            </a:r>
            <a:r>
              <a:rPr lang="en-US" i="1" dirty="0">
                <a:solidFill>
                  <a:schemeClr val="tx1"/>
                </a:solidFill>
              </a:rPr>
              <a:t>registers.</a:t>
            </a:r>
          </a:p>
          <a:p>
            <a:pPr marL="800100" lvl="1" indent="-342900">
              <a:buFontTx/>
              <a:buChar char="-"/>
            </a:pPr>
            <a:r>
              <a:rPr lang="en-US" dirty="0">
                <a:solidFill>
                  <a:schemeClr val="tx1"/>
                </a:solidFill>
              </a:rPr>
              <a:t>We will only use integer registers. </a:t>
            </a:r>
          </a:p>
          <a:p>
            <a:pPr marL="342900" indent="-342900">
              <a:buFontTx/>
              <a:buChar char="-"/>
            </a:pPr>
            <a:r>
              <a:rPr lang="en-US" dirty="0">
                <a:solidFill>
                  <a:schemeClr val="tx1"/>
                </a:solidFill>
              </a:rPr>
              <a:t>Moving numbers between registers is extremely quick, only a few clock cycles</a:t>
            </a:r>
          </a:p>
          <a:p>
            <a:pPr marL="800100" lvl="1" indent="-342900">
              <a:buFontTx/>
              <a:buChar char="-"/>
            </a:pPr>
            <a:r>
              <a:rPr lang="en-US" dirty="0">
                <a:solidFill>
                  <a:schemeClr val="tx1"/>
                </a:solidFill>
              </a:rPr>
              <a:t>Accessing memory is slow in comparison, several hundred clock cycles</a:t>
            </a:r>
          </a:p>
          <a:p>
            <a:pPr marL="342900" indent="-342900">
              <a:buFontTx/>
              <a:buChar char="-"/>
            </a:pPr>
            <a:r>
              <a:rPr lang="en-US" b="1" dirty="0">
                <a:solidFill>
                  <a:schemeClr val="tx1"/>
                </a:solidFill>
              </a:rPr>
              <a:t>The x86 ISA does not provide a way to move numbers from one memory location to another, so we need to use the registers.</a:t>
            </a:r>
          </a:p>
          <a:p>
            <a:pPr marL="342900" indent="-342900">
              <a:buFontTx/>
              <a:buChar char="-"/>
            </a:pPr>
            <a:r>
              <a:rPr lang="en-US" dirty="0">
                <a:solidFill>
                  <a:schemeClr val="tx1"/>
                </a:solidFill>
              </a:rPr>
              <a:t>We want to use as few memory accesses as possible, so utilize those registers! </a:t>
            </a:r>
            <a:r>
              <a:rPr lang="en-US" dirty="0">
                <a:solidFill>
                  <a:schemeClr val="tx1"/>
                </a:solidFill>
                <a:sym typeface="Wingdings" panose="05000000000000000000" pitchFamily="2" charset="2"/>
              </a:rPr>
              <a:t></a:t>
            </a:r>
          </a:p>
          <a:p>
            <a:pPr marL="342900" indent="-342900">
              <a:buFontTx/>
              <a:buChar char="-"/>
            </a:pPr>
            <a:endParaRPr lang="nb-NO" dirty="0">
              <a:solidFill>
                <a:schemeClr val="tx1"/>
              </a:solidFill>
            </a:endParaRPr>
          </a:p>
        </p:txBody>
      </p:sp>
    </p:spTree>
    <p:extLst>
      <p:ext uri="{BB962C8B-B14F-4D97-AF65-F5344CB8AC3E}">
        <p14:creationId xmlns:p14="http://schemas.microsoft.com/office/powerpoint/2010/main" val="158694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Introduction (3)</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x86 has eight GPRs (general purpose registers)</a:t>
            </a:r>
          </a:p>
          <a:p>
            <a:pPr marL="342900" indent="-342900">
              <a:buFontTx/>
              <a:buChar char="-"/>
            </a:pPr>
            <a:r>
              <a:rPr lang="en-US" dirty="0">
                <a:solidFill>
                  <a:schemeClr val="tx1"/>
                </a:solidFill>
              </a:rPr>
              <a:t>These are 16 bit integer registers</a:t>
            </a:r>
          </a:p>
          <a:p>
            <a:pPr marL="800100" lvl="1" indent="-342900">
              <a:buFontTx/>
              <a:buChar char="-"/>
            </a:pPr>
            <a:r>
              <a:rPr lang="en-US" dirty="0">
                <a:solidFill>
                  <a:schemeClr val="tx1"/>
                </a:solidFill>
              </a:rPr>
              <a:t>There is also an extended version. Prefixed with “E”</a:t>
            </a:r>
          </a:p>
          <a:p>
            <a:pPr marL="1257300" lvl="2" indent="-342900">
              <a:buFontTx/>
              <a:buChar char="-"/>
            </a:pPr>
            <a:r>
              <a:rPr lang="en-US" dirty="0">
                <a:solidFill>
                  <a:schemeClr val="tx1"/>
                </a:solidFill>
              </a:rPr>
              <a:t>“EAX, ECX </a:t>
            </a:r>
            <a:r>
              <a:rPr lang="en-US" dirty="0" err="1">
                <a:solidFill>
                  <a:schemeClr val="tx1"/>
                </a:solidFill>
              </a:rPr>
              <a:t>etc</a:t>
            </a:r>
            <a:r>
              <a:rPr lang="en-US" dirty="0">
                <a:solidFill>
                  <a:schemeClr val="tx1"/>
                </a:solidFill>
              </a:rPr>
              <a:t>”</a:t>
            </a:r>
          </a:p>
          <a:p>
            <a:pPr marL="342900" indent="-342900">
              <a:buFontTx/>
              <a:buChar char="-"/>
            </a:pPr>
            <a:r>
              <a:rPr lang="en-US" dirty="0">
                <a:solidFill>
                  <a:schemeClr val="tx1"/>
                </a:solidFill>
              </a:rPr>
              <a:t>On the registers ending with “X” we can access each                                                                                                of the two bytes separately</a:t>
            </a:r>
          </a:p>
          <a:p>
            <a:pPr marL="800100" lvl="1" indent="-342900">
              <a:buFontTx/>
              <a:buChar char="-"/>
            </a:pPr>
            <a:r>
              <a:rPr lang="en-US" dirty="0">
                <a:solidFill>
                  <a:schemeClr val="tx1"/>
                </a:solidFill>
              </a:rPr>
              <a:t>Switch the X with H (high) or L (low)</a:t>
            </a:r>
          </a:p>
          <a:p>
            <a:pPr marL="342900" indent="-342900">
              <a:buFontTx/>
              <a:buChar char="-"/>
            </a:pPr>
            <a:endParaRPr lang="en-US" dirty="0">
              <a:solidFill>
                <a:schemeClr val="tx1"/>
              </a:solidFill>
            </a:endParaRPr>
          </a:p>
        </p:txBody>
      </p:sp>
      <p:graphicFrame>
        <p:nvGraphicFramePr>
          <p:cNvPr id="3" name="Tabell 2"/>
          <p:cNvGraphicFramePr>
            <a:graphicFrameLocks noGrp="1"/>
          </p:cNvGraphicFramePr>
          <p:nvPr>
            <p:extLst>
              <p:ext uri="{D42A27DB-BD31-4B8C-83A1-F6EECF244321}">
                <p14:modId xmlns:p14="http://schemas.microsoft.com/office/powerpoint/2010/main" val="261402028"/>
              </p:ext>
            </p:extLst>
          </p:nvPr>
        </p:nvGraphicFramePr>
        <p:xfrm>
          <a:off x="7512050" y="1504950"/>
          <a:ext cx="4679950" cy="4006854"/>
        </p:xfrm>
        <a:graphic>
          <a:graphicData uri="http://schemas.openxmlformats.org/drawingml/2006/table">
            <a:tbl>
              <a:tblPr firstRow="1" bandRow="1">
                <a:tableStyleId>{5C22544A-7EE6-4342-B048-85BDC9FD1C3A}</a:tableStyleId>
              </a:tblPr>
              <a:tblGrid>
                <a:gridCol w="1254497">
                  <a:extLst>
                    <a:ext uri="{9D8B030D-6E8A-4147-A177-3AD203B41FA5}">
                      <a16:colId xmlns:a16="http://schemas.microsoft.com/office/drawing/2014/main" val="1830805533"/>
                    </a:ext>
                  </a:extLst>
                </a:gridCol>
                <a:gridCol w="3425453">
                  <a:extLst>
                    <a:ext uri="{9D8B030D-6E8A-4147-A177-3AD203B41FA5}">
                      <a16:colId xmlns:a16="http://schemas.microsoft.com/office/drawing/2014/main" val="129540342"/>
                    </a:ext>
                  </a:extLst>
                </a:gridCol>
              </a:tblGrid>
              <a:tr h="445206">
                <a:tc>
                  <a:txBody>
                    <a:bodyPr/>
                    <a:lstStyle/>
                    <a:p>
                      <a:r>
                        <a:rPr lang="nb-NO" dirty="0" err="1"/>
                        <a:t>Name</a:t>
                      </a:r>
                      <a:endParaRPr lang="nb-NO" dirty="0"/>
                    </a:p>
                  </a:txBody>
                  <a:tcPr/>
                </a:tc>
                <a:tc>
                  <a:txBody>
                    <a:bodyPr/>
                    <a:lstStyle/>
                    <a:p>
                      <a:r>
                        <a:rPr lang="nb-NO" dirty="0"/>
                        <a:t>Legacy </a:t>
                      </a:r>
                      <a:r>
                        <a:rPr lang="nb-NO" dirty="0" err="1"/>
                        <a:t>Usage</a:t>
                      </a:r>
                      <a:endParaRPr lang="nb-NO" dirty="0"/>
                    </a:p>
                  </a:txBody>
                  <a:tcPr/>
                </a:tc>
                <a:extLst>
                  <a:ext uri="{0D108BD9-81ED-4DB2-BD59-A6C34878D82A}">
                    <a16:rowId xmlns:a16="http://schemas.microsoft.com/office/drawing/2014/main" val="3634446303"/>
                  </a:ext>
                </a:extLst>
              </a:tr>
              <a:tr h="445206">
                <a:tc>
                  <a:txBody>
                    <a:bodyPr/>
                    <a:lstStyle/>
                    <a:p>
                      <a:r>
                        <a:rPr lang="nb-NO" dirty="0"/>
                        <a:t>AX</a:t>
                      </a:r>
                    </a:p>
                  </a:txBody>
                  <a:tcPr/>
                </a:tc>
                <a:tc>
                  <a:txBody>
                    <a:bodyPr/>
                    <a:lstStyle/>
                    <a:p>
                      <a:r>
                        <a:rPr lang="nb-NO" dirty="0" err="1"/>
                        <a:t>Accumulator</a:t>
                      </a:r>
                      <a:r>
                        <a:rPr lang="nb-NO" baseline="0" dirty="0"/>
                        <a:t> register</a:t>
                      </a:r>
                      <a:endParaRPr lang="nb-NO" dirty="0"/>
                    </a:p>
                  </a:txBody>
                  <a:tcPr/>
                </a:tc>
                <a:extLst>
                  <a:ext uri="{0D108BD9-81ED-4DB2-BD59-A6C34878D82A}">
                    <a16:rowId xmlns:a16="http://schemas.microsoft.com/office/drawing/2014/main" val="420154425"/>
                  </a:ext>
                </a:extLst>
              </a:tr>
              <a:tr h="445206">
                <a:tc>
                  <a:txBody>
                    <a:bodyPr/>
                    <a:lstStyle/>
                    <a:p>
                      <a:r>
                        <a:rPr lang="nb-NO" dirty="0"/>
                        <a:t>CX</a:t>
                      </a:r>
                    </a:p>
                  </a:txBody>
                  <a:tcPr/>
                </a:tc>
                <a:tc>
                  <a:txBody>
                    <a:bodyPr/>
                    <a:lstStyle/>
                    <a:p>
                      <a:r>
                        <a:rPr lang="nb-NO" dirty="0"/>
                        <a:t>Counter register</a:t>
                      </a:r>
                    </a:p>
                  </a:txBody>
                  <a:tcPr/>
                </a:tc>
                <a:extLst>
                  <a:ext uri="{0D108BD9-81ED-4DB2-BD59-A6C34878D82A}">
                    <a16:rowId xmlns:a16="http://schemas.microsoft.com/office/drawing/2014/main" val="3869176812"/>
                  </a:ext>
                </a:extLst>
              </a:tr>
              <a:tr h="445206">
                <a:tc>
                  <a:txBody>
                    <a:bodyPr/>
                    <a:lstStyle/>
                    <a:p>
                      <a:r>
                        <a:rPr lang="nb-NO" dirty="0"/>
                        <a:t>DX</a:t>
                      </a:r>
                    </a:p>
                  </a:txBody>
                  <a:tcPr/>
                </a:tc>
                <a:tc>
                  <a:txBody>
                    <a:bodyPr/>
                    <a:lstStyle/>
                    <a:p>
                      <a:r>
                        <a:rPr lang="nb-NO" dirty="0"/>
                        <a:t>Data register</a:t>
                      </a:r>
                    </a:p>
                  </a:txBody>
                  <a:tcPr/>
                </a:tc>
                <a:extLst>
                  <a:ext uri="{0D108BD9-81ED-4DB2-BD59-A6C34878D82A}">
                    <a16:rowId xmlns:a16="http://schemas.microsoft.com/office/drawing/2014/main" val="475054376"/>
                  </a:ext>
                </a:extLst>
              </a:tr>
              <a:tr h="445206">
                <a:tc>
                  <a:txBody>
                    <a:bodyPr/>
                    <a:lstStyle/>
                    <a:p>
                      <a:r>
                        <a:rPr lang="nb-NO" dirty="0"/>
                        <a:t>BX</a:t>
                      </a:r>
                    </a:p>
                  </a:txBody>
                  <a:tcPr/>
                </a:tc>
                <a:tc>
                  <a:txBody>
                    <a:bodyPr/>
                    <a:lstStyle/>
                    <a:p>
                      <a:r>
                        <a:rPr lang="nb-NO" dirty="0"/>
                        <a:t>Base register</a:t>
                      </a:r>
                    </a:p>
                  </a:txBody>
                  <a:tcPr/>
                </a:tc>
                <a:extLst>
                  <a:ext uri="{0D108BD9-81ED-4DB2-BD59-A6C34878D82A}">
                    <a16:rowId xmlns:a16="http://schemas.microsoft.com/office/drawing/2014/main" val="3466370763"/>
                  </a:ext>
                </a:extLst>
              </a:tr>
              <a:tr h="445206">
                <a:tc>
                  <a:txBody>
                    <a:bodyPr/>
                    <a:lstStyle/>
                    <a:p>
                      <a:r>
                        <a:rPr lang="nb-NO" b="1" dirty="0"/>
                        <a:t>SP</a:t>
                      </a:r>
                    </a:p>
                  </a:txBody>
                  <a:tcPr/>
                </a:tc>
                <a:tc>
                  <a:txBody>
                    <a:bodyPr/>
                    <a:lstStyle/>
                    <a:p>
                      <a:r>
                        <a:rPr lang="nb-NO" b="1" dirty="0" err="1"/>
                        <a:t>Stack</a:t>
                      </a:r>
                      <a:r>
                        <a:rPr lang="nb-NO" b="1" dirty="0"/>
                        <a:t> pointer</a:t>
                      </a:r>
                    </a:p>
                  </a:txBody>
                  <a:tcPr/>
                </a:tc>
                <a:extLst>
                  <a:ext uri="{0D108BD9-81ED-4DB2-BD59-A6C34878D82A}">
                    <a16:rowId xmlns:a16="http://schemas.microsoft.com/office/drawing/2014/main" val="3767511542"/>
                  </a:ext>
                </a:extLst>
              </a:tr>
              <a:tr h="445206">
                <a:tc>
                  <a:txBody>
                    <a:bodyPr/>
                    <a:lstStyle/>
                    <a:p>
                      <a:r>
                        <a:rPr lang="nb-NO" b="1" dirty="0"/>
                        <a:t>BP</a:t>
                      </a:r>
                    </a:p>
                  </a:txBody>
                  <a:tcPr/>
                </a:tc>
                <a:tc>
                  <a:txBody>
                    <a:bodyPr/>
                    <a:lstStyle/>
                    <a:p>
                      <a:r>
                        <a:rPr lang="nb-NO" b="1" dirty="0"/>
                        <a:t>Base pointer</a:t>
                      </a:r>
                    </a:p>
                  </a:txBody>
                  <a:tcPr/>
                </a:tc>
                <a:extLst>
                  <a:ext uri="{0D108BD9-81ED-4DB2-BD59-A6C34878D82A}">
                    <a16:rowId xmlns:a16="http://schemas.microsoft.com/office/drawing/2014/main" val="3768912992"/>
                  </a:ext>
                </a:extLst>
              </a:tr>
              <a:tr h="445206">
                <a:tc>
                  <a:txBody>
                    <a:bodyPr/>
                    <a:lstStyle/>
                    <a:p>
                      <a:r>
                        <a:rPr lang="nb-NO" dirty="0"/>
                        <a:t>SI</a:t>
                      </a:r>
                    </a:p>
                  </a:txBody>
                  <a:tcPr/>
                </a:tc>
                <a:tc>
                  <a:txBody>
                    <a:bodyPr/>
                    <a:lstStyle/>
                    <a:p>
                      <a:r>
                        <a:rPr lang="nb-NO" dirty="0"/>
                        <a:t>Source</a:t>
                      </a:r>
                      <a:r>
                        <a:rPr lang="nb-NO" baseline="0" dirty="0"/>
                        <a:t> </a:t>
                      </a:r>
                      <a:r>
                        <a:rPr lang="nb-NO" baseline="0" dirty="0" err="1"/>
                        <a:t>index</a:t>
                      </a:r>
                      <a:r>
                        <a:rPr lang="nb-NO" baseline="0" dirty="0"/>
                        <a:t> register</a:t>
                      </a:r>
                      <a:endParaRPr lang="nb-NO" dirty="0"/>
                    </a:p>
                  </a:txBody>
                  <a:tcPr/>
                </a:tc>
                <a:extLst>
                  <a:ext uri="{0D108BD9-81ED-4DB2-BD59-A6C34878D82A}">
                    <a16:rowId xmlns:a16="http://schemas.microsoft.com/office/drawing/2014/main" val="4231140366"/>
                  </a:ext>
                </a:extLst>
              </a:tr>
              <a:tr h="445206">
                <a:tc>
                  <a:txBody>
                    <a:bodyPr/>
                    <a:lstStyle/>
                    <a:p>
                      <a:r>
                        <a:rPr lang="nb-NO" dirty="0"/>
                        <a:t>DI</a:t>
                      </a:r>
                    </a:p>
                  </a:txBody>
                  <a:tcPr/>
                </a:tc>
                <a:tc>
                  <a:txBody>
                    <a:bodyPr/>
                    <a:lstStyle/>
                    <a:p>
                      <a:r>
                        <a:rPr lang="nb-NO" dirty="0" err="1"/>
                        <a:t>Destination</a:t>
                      </a:r>
                      <a:r>
                        <a:rPr lang="nb-NO" dirty="0"/>
                        <a:t> </a:t>
                      </a:r>
                      <a:r>
                        <a:rPr lang="nb-NO" dirty="0" err="1"/>
                        <a:t>index</a:t>
                      </a:r>
                      <a:r>
                        <a:rPr lang="nb-NO" dirty="0"/>
                        <a:t> register</a:t>
                      </a:r>
                    </a:p>
                  </a:txBody>
                  <a:tcPr/>
                </a:tc>
                <a:extLst>
                  <a:ext uri="{0D108BD9-81ED-4DB2-BD59-A6C34878D82A}">
                    <a16:rowId xmlns:a16="http://schemas.microsoft.com/office/drawing/2014/main" val="3163193957"/>
                  </a:ext>
                </a:extLst>
              </a:tr>
            </a:tbl>
          </a:graphicData>
        </a:graphic>
      </p:graphicFrame>
      <p:pic>
        <p:nvPicPr>
          <p:cNvPr id="5" name="Bilde 4"/>
          <p:cNvPicPr>
            <a:picLocks noChangeAspect="1"/>
          </p:cNvPicPr>
          <p:nvPr/>
        </p:nvPicPr>
        <p:blipFill>
          <a:blip r:embed="rId2"/>
          <a:stretch>
            <a:fillRect/>
          </a:stretch>
        </p:blipFill>
        <p:spPr>
          <a:xfrm>
            <a:off x="831850" y="4419600"/>
            <a:ext cx="6096000" cy="1828800"/>
          </a:xfrm>
          <a:prstGeom prst="rect">
            <a:avLst/>
          </a:prstGeom>
        </p:spPr>
      </p:pic>
    </p:spTree>
    <p:extLst>
      <p:ext uri="{BB962C8B-B14F-4D97-AF65-F5344CB8AC3E}">
        <p14:creationId xmlns:p14="http://schemas.microsoft.com/office/powerpoint/2010/main" val="172618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Some assembly</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Two syntaxes are used (Intel assembly and AT&amp;T / GAS)</a:t>
            </a:r>
          </a:p>
          <a:p>
            <a:pPr marL="800100" lvl="1" indent="-342900">
              <a:buFontTx/>
              <a:buChar char="-"/>
            </a:pPr>
            <a:r>
              <a:rPr lang="en-US" dirty="0">
                <a:solidFill>
                  <a:schemeClr val="tx1"/>
                </a:solidFill>
              </a:rPr>
              <a:t>We will use AT&amp;T / GAS</a:t>
            </a:r>
          </a:p>
          <a:p>
            <a:pPr marL="800100" lvl="1" indent="-342900">
              <a:buFontTx/>
              <a:buChar char="-"/>
            </a:pPr>
            <a:r>
              <a:rPr lang="en-US" dirty="0">
                <a:solidFill>
                  <a:schemeClr val="tx1"/>
                </a:solidFill>
              </a:rPr>
              <a:t>Be careful when looking up resources online. Check which syntax the examples are using</a:t>
            </a:r>
          </a:p>
          <a:p>
            <a:pPr marL="800100" lvl="1" indent="-342900">
              <a:buFontTx/>
              <a:buChar char="-"/>
            </a:pPr>
            <a:r>
              <a:rPr lang="en-US" dirty="0">
                <a:solidFill>
                  <a:schemeClr val="tx1"/>
                </a:solidFill>
              </a:rPr>
              <a:t>An easy way to check is to see if the registers are prefixed with “%”, for example %</a:t>
            </a:r>
            <a:r>
              <a:rPr lang="en-US" dirty="0" err="1">
                <a:solidFill>
                  <a:schemeClr val="tx1"/>
                </a:solidFill>
              </a:rPr>
              <a:t>eax</a:t>
            </a:r>
            <a:r>
              <a:rPr lang="en-US" dirty="0">
                <a:solidFill>
                  <a:schemeClr val="tx1"/>
                </a:solidFill>
              </a:rPr>
              <a:t>. Then it is AT&amp;T / GAS</a:t>
            </a:r>
          </a:p>
          <a:p>
            <a:pPr marL="342900" indent="-342900">
              <a:buFontTx/>
              <a:buChar char="-"/>
            </a:pPr>
            <a:r>
              <a:rPr lang="en-US" dirty="0">
                <a:solidFill>
                  <a:schemeClr val="tx1"/>
                </a:solidFill>
              </a:rPr>
              <a:t>The instruction INC is used to increment the value of a destination operand. The letter that comes after the instruction “INC” decides which data size we’re working with</a:t>
            </a:r>
          </a:p>
          <a:p>
            <a:pPr marL="800100" lvl="1" indent="-342900">
              <a:buFontTx/>
              <a:buChar char="-"/>
            </a:pPr>
            <a:r>
              <a:rPr lang="en-US" dirty="0">
                <a:solidFill>
                  <a:schemeClr val="tx1"/>
                </a:solidFill>
              </a:rPr>
              <a:t>b for byte, w for word (2 bytes) l for long (4 bytes)</a:t>
            </a:r>
          </a:p>
        </p:txBody>
      </p:sp>
      <p:pic>
        <p:nvPicPr>
          <p:cNvPr id="3" name="Bilde 2"/>
          <p:cNvPicPr>
            <a:picLocks noChangeAspect="1"/>
          </p:cNvPicPr>
          <p:nvPr/>
        </p:nvPicPr>
        <p:blipFill>
          <a:blip r:embed="rId2"/>
          <a:stretch>
            <a:fillRect/>
          </a:stretch>
        </p:blipFill>
        <p:spPr>
          <a:xfrm>
            <a:off x="2724855" y="4813300"/>
            <a:ext cx="6145389" cy="1701800"/>
          </a:xfrm>
          <a:prstGeom prst="rect">
            <a:avLst/>
          </a:prstGeom>
        </p:spPr>
      </p:pic>
    </p:spTree>
    <p:extLst>
      <p:ext uri="{BB962C8B-B14F-4D97-AF65-F5344CB8AC3E}">
        <p14:creationId xmlns:p14="http://schemas.microsoft.com/office/powerpoint/2010/main" val="334083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Some assembly (2)</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Some instruction examples </a:t>
            </a:r>
          </a:p>
          <a:p>
            <a:pPr marL="342900" indent="-342900">
              <a:buFontTx/>
              <a:buChar char="-"/>
            </a:pPr>
            <a:r>
              <a:rPr lang="en-US" dirty="0">
                <a:solidFill>
                  <a:schemeClr val="tx1"/>
                </a:solidFill>
              </a:rPr>
              <a:t>Immediate values are prefixed with «$» and                                                                        comments starts with «#»</a:t>
            </a:r>
          </a:p>
        </p:txBody>
      </p:sp>
      <p:graphicFrame>
        <p:nvGraphicFramePr>
          <p:cNvPr id="3" name="Tabell 2"/>
          <p:cNvGraphicFramePr>
            <a:graphicFrameLocks noGrp="1"/>
          </p:cNvGraphicFramePr>
          <p:nvPr>
            <p:extLst>
              <p:ext uri="{D42A27DB-BD31-4B8C-83A1-F6EECF244321}">
                <p14:modId xmlns:p14="http://schemas.microsoft.com/office/powerpoint/2010/main" val="3746141800"/>
              </p:ext>
            </p:extLst>
          </p:nvPr>
        </p:nvGraphicFramePr>
        <p:xfrm>
          <a:off x="6960315" y="1504950"/>
          <a:ext cx="4787185" cy="3841751"/>
        </p:xfrm>
        <a:graphic>
          <a:graphicData uri="http://schemas.openxmlformats.org/drawingml/2006/table">
            <a:tbl>
              <a:tblPr firstRow="1" bandRow="1">
                <a:tableStyleId>{5C22544A-7EE6-4342-B048-85BDC9FD1C3A}</a:tableStyleId>
              </a:tblPr>
              <a:tblGrid>
                <a:gridCol w="1999710">
                  <a:extLst>
                    <a:ext uri="{9D8B030D-6E8A-4147-A177-3AD203B41FA5}">
                      <a16:colId xmlns:a16="http://schemas.microsoft.com/office/drawing/2014/main" val="3480960624"/>
                    </a:ext>
                  </a:extLst>
                </a:gridCol>
                <a:gridCol w="2787475">
                  <a:extLst>
                    <a:ext uri="{9D8B030D-6E8A-4147-A177-3AD203B41FA5}">
                      <a16:colId xmlns:a16="http://schemas.microsoft.com/office/drawing/2014/main" val="1664012846"/>
                    </a:ext>
                  </a:extLst>
                </a:gridCol>
              </a:tblGrid>
              <a:tr h="595431">
                <a:tc>
                  <a:txBody>
                    <a:bodyPr/>
                    <a:lstStyle/>
                    <a:p>
                      <a:r>
                        <a:rPr lang="nb-NO" dirty="0" err="1"/>
                        <a:t>Instruction</a:t>
                      </a:r>
                      <a:endParaRPr lang="nb-NO" dirty="0"/>
                    </a:p>
                  </a:txBody>
                  <a:tcPr/>
                </a:tc>
                <a:tc>
                  <a:txBody>
                    <a:bodyPr/>
                    <a:lstStyle/>
                    <a:p>
                      <a:r>
                        <a:rPr lang="nb-NO" dirty="0" err="1"/>
                        <a:t>Effect</a:t>
                      </a:r>
                      <a:endParaRPr lang="nb-NO" dirty="0"/>
                    </a:p>
                  </a:txBody>
                  <a:tcPr/>
                </a:tc>
                <a:extLst>
                  <a:ext uri="{0D108BD9-81ED-4DB2-BD59-A6C34878D82A}">
                    <a16:rowId xmlns:a16="http://schemas.microsoft.com/office/drawing/2014/main" val="3932362600"/>
                  </a:ext>
                </a:extLst>
              </a:tr>
              <a:tr h="595431">
                <a:tc>
                  <a:txBody>
                    <a:bodyPr/>
                    <a:lstStyle/>
                    <a:p>
                      <a:r>
                        <a:rPr lang="nb-NO" dirty="0"/>
                        <a:t>INC</a:t>
                      </a:r>
                    </a:p>
                  </a:txBody>
                  <a:tcPr/>
                </a:tc>
                <a:tc>
                  <a:txBody>
                    <a:bodyPr/>
                    <a:lstStyle/>
                    <a:p>
                      <a:r>
                        <a:rPr lang="nb-NO" dirty="0" err="1"/>
                        <a:t>Increment</a:t>
                      </a:r>
                      <a:r>
                        <a:rPr lang="nb-NO" dirty="0"/>
                        <a:t> </a:t>
                      </a:r>
                      <a:r>
                        <a:rPr lang="nb-NO" dirty="0" err="1"/>
                        <a:t>value</a:t>
                      </a:r>
                      <a:endParaRPr lang="nb-NO" dirty="0"/>
                    </a:p>
                  </a:txBody>
                  <a:tcPr/>
                </a:tc>
                <a:extLst>
                  <a:ext uri="{0D108BD9-81ED-4DB2-BD59-A6C34878D82A}">
                    <a16:rowId xmlns:a16="http://schemas.microsoft.com/office/drawing/2014/main" val="3003367608"/>
                  </a:ext>
                </a:extLst>
              </a:tr>
              <a:tr h="595431">
                <a:tc>
                  <a:txBody>
                    <a:bodyPr/>
                    <a:lstStyle/>
                    <a:p>
                      <a:r>
                        <a:rPr lang="nb-NO" dirty="0"/>
                        <a:t>DEC</a:t>
                      </a:r>
                    </a:p>
                  </a:txBody>
                  <a:tcPr/>
                </a:tc>
                <a:tc>
                  <a:txBody>
                    <a:bodyPr/>
                    <a:lstStyle/>
                    <a:p>
                      <a:r>
                        <a:rPr lang="nb-NO" dirty="0" err="1"/>
                        <a:t>Decrement</a:t>
                      </a:r>
                      <a:r>
                        <a:rPr lang="nb-NO" dirty="0"/>
                        <a:t> </a:t>
                      </a:r>
                      <a:r>
                        <a:rPr lang="nb-NO" dirty="0" err="1"/>
                        <a:t>value</a:t>
                      </a:r>
                      <a:endParaRPr lang="nb-NO" dirty="0"/>
                    </a:p>
                  </a:txBody>
                  <a:tcPr/>
                </a:tc>
                <a:extLst>
                  <a:ext uri="{0D108BD9-81ED-4DB2-BD59-A6C34878D82A}">
                    <a16:rowId xmlns:a16="http://schemas.microsoft.com/office/drawing/2014/main" val="2289454527"/>
                  </a:ext>
                </a:extLst>
              </a:tr>
              <a:tr h="1027729">
                <a:tc>
                  <a:txBody>
                    <a:bodyPr/>
                    <a:lstStyle/>
                    <a:p>
                      <a:r>
                        <a:rPr lang="nb-NO" dirty="0"/>
                        <a:t>ADD</a:t>
                      </a:r>
                    </a:p>
                  </a:txBody>
                  <a:tcPr/>
                </a:tc>
                <a:tc>
                  <a:txBody>
                    <a:bodyPr/>
                    <a:lstStyle/>
                    <a:p>
                      <a:r>
                        <a:rPr lang="nb-NO" dirty="0" err="1"/>
                        <a:t>Add</a:t>
                      </a:r>
                      <a:r>
                        <a:rPr lang="nb-NO" dirty="0"/>
                        <a:t> </a:t>
                      </a:r>
                      <a:r>
                        <a:rPr lang="nb-NO" dirty="0" err="1"/>
                        <a:t>source</a:t>
                      </a:r>
                      <a:r>
                        <a:rPr lang="nb-NO" dirty="0"/>
                        <a:t> to </a:t>
                      </a:r>
                      <a:r>
                        <a:rPr lang="nb-NO" dirty="0" err="1"/>
                        <a:t>destination</a:t>
                      </a:r>
                      <a:endParaRPr lang="nb-NO" dirty="0"/>
                    </a:p>
                  </a:txBody>
                  <a:tcPr/>
                </a:tc>
                <a:extLst>
                  <a:ext uri="{0D108BD9-81ED-4DB2-BD59-A6C34878D82A}">
                    <a16:rowId xmlns:a16="http://schemas.microsoft.com/office/drawing/2014/main" val="2870999224"/>
                  </a:ext>
                </a:extLst>
              </a:tr>
              <a:tr h="1027729">
                <a:tc>
                  <a:txBody>
                    <a:bodyPr/>
                    <a:lstStyle/>
                    <a:p>
                      <a:r>
                        <a:rPr lang="nb-NO" dirty="0"/>
                        <a:t>SUB</a:t>
                      </a:r>
                    </a:p>
                  </a:txBody>
                  <a:tcPr/>
                </a:tc>
                <a:tc>
                  <a:txBody>
                    <a:bodyPr/>
                    <a:lstStyle/>
                    <a:p>
                      <a:r>
                        <a:rPr lang="nb-NO" dirty="0" err="1"/>
                        <a:t>Subtract</a:t>
                      </a:r>
                      <a:r>
                        <a:rPr lang="nb-NO" dirty="0"/>
                        <a:t> </a:t>
                      </a:r>
                      <a:r>
                        <a:rPr lang="nb-NO" dirty="0" err="1"/>
                        <a:t>source</a:t>
                      </a:r>
                      <a:r>
                        <a:rPr lang="nb-NO" dirty="0"/>
                        <a:t> from </a:t>
                      </a:r>
                      <a:r>
                        <a:rPr lang="nb-NO" dirty="0" err="1"/>
                        <a:t>destination</a:t>
                      </a:r>
                      <a:endParaRPr lang="nb-NO" dirty="0"/>
                    </a:p>
                  </a:txBody>
                  <a:tcPr/>
                </a:tc>
                <a:extLst>
                  <a:ext uri="{0D108BD9-81ED-4DB2-BD59-A6C34878D82A}">
                    <a16:rowId xmlns:a16="http://schemas.microsoft.com/office/drawing/2014/main" val="4203981412"/>
                  </a:ext>
                </a:extLst>
              </a:tr>
            </a:tbl>
          </a:graphicData>
        </a:graphic>
      </p:graphicFrame>
      <p:pic>
        <p:nvPicPr>
          <p:cNvPr id="5" name="Bilde 4"/>
          <p:cNvPicPr>
            <a:picLocks noChangeAspect="1"/>
          </p:cNvPicPr>
          <p:nvPr/>
        </p:nvPicPr>
        <p:blipFill>
          <a:blip r:embed="rId2"/>
          <a:stretch>
            <a:fillRect/>
          </a:stretch>
        </p:blipFill>
        <p:spPr>
          <a:xfrm>
            <a:off x="831850" y="3255169"/>
            <a:ext cx="5836366" cy="1103313"/>
          </a:xfrm>
          <a:prstGeom prst="rect">
            <a:avLst/>
          </a:prstGeom>
        </p:spPr>
      </p:pic>
      <p:pic>
        <p:nvPicPr>
          <p:cNvPr id="6" name="Bilde 5"/>
          <p:cNvPicPr>
            <a:picLocks noChangeAspect="1"/>
          </p:cNvPicPr>
          <p:nvPr/>
        </p:nvPicPr>
        <p:blipFill>
          <a:blip r:embed="rId3"/>
          <a:stretch>
            <a:fillRect/>
          </a:stretch>
        </p:blipFill>
        <p:spPr>
          <a:xfrm>
            <a:off x="831849" y="4708367"/>
            <a:ext cx="5836367" cy="1276667"/>
          </a:xfrm>
          <a:prstGeom prst="rect">
            <a:avLst/>
          </a:prstGeom>
        </p:spPr>
      </p:pic>
    </p:spTree>
    <p:extLst>
      <p:ext uri="{BB962C8B-B14F-4D97-AF65-F5344CB8AC3E}">
        <p14:creationId xmlns:p14="http://schemas.microsoft.com/office/powerpoint/2010/main" val="406209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Some assembly (3)</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Another important instruction is “MOV”. Used to move data into a register, memory space, between two registers or between a register and memory</a:t>
            </a:r>
          </a:p>
          <a:p>
            <a:pPr marL="800100" lvl="1" indent="-342900">
              <a:buFontTx/>
              <a:buChar char="-"/>
            </a:pPr>
            <a:r>
              <a:rPr lang="en-US" b="1" dirty="0">
                <a:solidFill>
                  <a:schemeClr val="tx1"/>
                </a:solidFill>
              </a:rPr>
              <a:t>Remember: You can not move data between two memory locations</a:t>
            </a:r>
          </a:p>
          <a:p>
            <a:pPr marL="342900" indent="-342900">
              <a:buFontTx/>
              <a:buChar char="-"/>
            </a:pPr>
            <a:endParaRPr lang="en-US" b="1" dirty="0">
              <a:solidFill>
                <a:schemeClr val="tx1"/>
              </a:solidFill>
            </a:endParaRPr>
          </a:p>
          <a:p>
            <a:pPr marL="342900" indent="-342900">
              <a:buFontTx/>
              <a:buChar char="-"/>
            </a:pPr>
            <a:endParaRPr lang="en-US" b="1" dirty="0">
              <a:solidFill>
                <a:schemeClr val="tx1"/>
              </a:solidFill>
            </a:endParaRPr>
          </a:p>
          <a:p>
            <a:pPr marL="342900" indent="-342900">
              <a:buFontTx/>
              <a:buChar char="-"/>
            </a:pPr>
            <a:endParaRPr lang="en-US" b="1" dirty="0">
              <a:solidFill>
                <a:schemeClr val="tx1"/>
              </a:solidFill>
            </a:endParaRPr>
          </a:p>
          <a:p>
            <a:pPr marL="342900" indent="-342900">
              <a:buFontTx/>
              <a:buChar char="-"/>
            </a:pPr>
            <a:endParaRPr lang="en-US" b="1" dirty="0">
              <a:solidFill>
                <a:schemeClr val="tx1"/>
              </a:solidFill>
            </a:endParaRPr>
          </a:p>
          <a:p>
            <a:pPr marL="342900" indent="-342900">
              <a:buFontTx/>
              <a:buChar char="-"/>
            </a:pPr>
            <a:r>
              <a:rPr lang="en-US" dirty="0">
                <a:solidFill>
                  <a:schemeClr val="tx1"/>
                </a:solidFill>
              </a:rPr>
              <a:t>On the last line we copy the contents of EAX into the </a:t>
            </a:r>
            <a:r>
              <a:rPr lang="en-US" b="1" dirty="0">
                <a:solidFill>
                  <a:schemeClr val="tx1"/>
                </a:solidFill>
              </a:rPr>
              <a:t>MEMORY ADDRESS</a:t>
            </a:r>
            <a:r>
              <a:rPr lang="en-US" dirty="0">
                <a:solidFill>
                  <a:schemeClr val="tx1"/>
                </a:solidFill>
              </a:rPr>
              <a:t> that resides in EDX.</a:t>
            </a:r>
          </a:p>
          <a:p>
            <a:endParaRPr lang="en-US" dirty="0">
              <a:solidFill>
                <a:schemeClr val="tx1"/>
              </a:solidFill>
            </a:endParaRPr>
          </a:p>
          <a:p>
            <a:pPr marL="800100" lvl="1" indent="-342900">
              <a:buFontTx/>
              <a:buChar char="-"/>
            </a:pPr>
            <a:endParaRPr lang="en-US" dirty="0">
              <a:solidFill>
                <a:schemeClr val="tx1"/>
              </a:solidFill>
            </a:endParaRPr>
          </a:p>
          <a:p>
            <a:pPr marL="342900" indent="-342900">
              <a:buFontTx/>
              <a:buChar char="-"/>
            </a:pPr>
            <a:endParaRPr lang="en-US" b="1" dirty="0">
              <a:solidFill>
                <a:schemeClr val="tx1"/>
              </a:solidFill>
            </a:endParaRPr>
          </a:p>
        </p:txBody>
      </p:sp>
      <p:pic>
        <p:nvPicPr>
          <p:cNvPr id="3" name="Bilde 2"/>
          <p:cNvPicPr>
            <a:picLocks noChangeAspect="1"/>
          </p:cNvPicPr>
          <p:nvPr/>
        </p:nvPicPr>
        <p:blipFill>
          <a:blip r:embed="rId2"/>
          <a:stretch>
            <a:fillRect/>
          </a:stretch>
        </p:blipFill>
        <p:spPr>
          <a:xfrm>
            <a:off x="3022706" y="2735262"/>
            <a:ext cx="6133888" cy="1658938"/>
          </a:xfrm>
          <a:prstGeom prst="rect">
            <a:avLst/>
          </a:prstGeom>
        </p:spPr>
      </p:pic>
    </p:spTree>
    <p:extLst>
      <p:ext uri="{BB962C8B-B14F-4D97-AF65-F5344CB8AC3E}">
        <p14:creationId xmlns:p14="http://schemas.microsoft.com/office/powerpoint/2010/main" val="375063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Some assembly (4)</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As in C, we can also manipulate pointers in assembly</a:t>
            </a:r>
          </a:p>
          <a:p>
            <a:pPr marL="800100" lvl="1" indent="-342900">
              <a:buFontTx/>
              <a:buChar char="-"/>
            </a:pPr>
            <a:r>
              <a:rPr lang="en-US" dirty="0">
                <a:solidFill>
                  <a:schemeClr val="tx1"/>
                </a:solidFill>
              </a:rPr>
              <a:t>Remember if you incremented a pointer in C it incremented a multiple of the size of the data type it pointed to?</a:t>
            </a:r>
          </a:p>
          <a:p>
            <a:pPr marL="800100" lvl="1" indent="-342900">
              <a:buFontTx/>
              <a:buChar char="-"/>
            </a:pPr>
            <a:r>
              <a:rPr lang="en-US" dirty="0">
                <a:solidFill>
                  <a:schemeClr val="tx1"/>
                </a:solidFill>
              </a:rPr>
              <a:t>Assembly doesn’t. And that is easier to relate to (</a:t>
            </a:r>
            <a:r>
              <a:rPr lang="en-US" dirty="0" err="1">
                <a:solidFill>
                  <a:schemeClr val="tx1"/>
                </a:solidFill>
              </a:rPr>
              <a:t>kinda</a:t>
            </a:r>
            <a:r>
              <a:rPr lang="en-US" dirty="0">
                <a:solidFill>
                  <a:schemeClr val="tx1"/>
                </a:solidFill>
              </a:rPr>
              <a:t>). </a:t>
            </a:r>
          </a:p>
          <a:p>
            <a:pPr marL="800100" lvl="1" indent="-342900">
              <a:buFontTx/>
              <a:buChar char="-"/>
            </a:pPr>
            <a:r>
              <a:rPr lang="en-US" dirty="0">
                <a:solidFill>
                  <a:schemeClr val="tx1"/>
                </a:solidFill>
              </a:rPr>
              <a:t>Assembly increments as if it was an integer (as far as the assembler knows it is)</a:t>
            </a:r>
          </a:p>
          <a:p>
            <a:pPr marL="800100" lvl="1" indent="-342900">
              <a:buFontTx/>
              <a:buChar char="-"/>
            </a:pPr>
            <a:r>
              <a:rPr lang="en-US" dirty="0">
                <a:solidFill>
                  <a:schemeClr val="tx1"/>
                </a:solidFill>
              </a:rPr>
              <a:t>Denoted by having parenthesis around the register containing the memory address</a:t>
            </a:r>
          </a:p>
        </p:txBody>
      </p:sp>
      <p:pic>
        <p:nvPicPr>
          <p:cNvPr id="3" name="Bilde 2"/>
          <p:cNvPicPr>
            <a:picLocks noChangeAspect="1"/>
          </p:cNvPicPr>
          <p:nvPr/>
        </p:nvPicPr>
        <p:blipFill>
          <a:blip r:embed="rId2"/>
          <a:stretch>
            <a:fillRect/>
          </a:stretch>
        </p:blipFill>
        <p:spPr>
          <a:xfrm>
            <a:off x="831850" y="3949699"/>
            <a:ext cx="10515600" cy="2672649"/>
          </a:xfrm>
          <a:prstGeom prst="rect">
            <a:avLst/>
          </a:prstGeom>
        </p:spPr>
      </p:pic>
    </p:spTree>
    <p:extLst>
      <p:ext uri="{BB962C8B-B14F-4D97-AF65-F5344CB8AC3E}">
        <p14:creationId xmlns:p14="http://schemas.microsoft.com/office/powerpoint/2010/main" val="382891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1850" y="215900"/>
            <a:ext cx="10515600" cy="815975"/>
          </a:xfrm>
        </p:spPr>
        <p:txBody>
          <a:bodyPr>
            <a:normAutofit fontScale="90000"/>
          </a:bodyPr>
          <a:lstStyle/>
          <a:p>
            <a:r>
              <a:rPr lang="en-US" dirty="0"/>
              <a:t>Some assembly (5)</a:t>
            </a:r>
            <a:endParaRPr lang="nb-NO" dirty="0"/>
          </a:p>
        </p:txBody>
      </p:sp>
      <p:sp>
        <p:nvSpPr>
          <p:cNvPr id="4" name="Plassholder for tekst 3"/>
          <p:cNvSpPr>
            <a:spLocks noGrp="1"/>
          </p:cNvSpPr>
          <p:nvPr>
            <p:ph type="body" idx="1"/>
          </p:nvPr>
        </p:nvSpPr>
        <p:spPr>
          <a:xfrm>
            <a:off x="539750" y="1504950"/>
            <a:ext cx="10515600" cy="5381625"/>
          </a:xfrm>
        </p:spPr>
        <p:txBody>
          <a:bodyPr>
            <a:normAutofit/>
          </a:bodyPr>
          <a:lstStyle/>
          <a:p>
            <a:pPr marL="342900" indent="-342900">
              <a:buFontTx/>
              <a:buChar char="-"/>
            </a:pPr>
            <a:r>
              <a:rPr lang="en-US" dirty="0">
                <a:solidFill>
                  <a:schemeClr val="tx1"/>
                </a:solidFill>
              </a:rPr>
              <a:t>Instructions are read and executed sequentially from memory</a:t>
            </a:r>
          </a:p>
          <a:p>
            <a:pPr marL="342900" indent="-342900">
              <a:buFontTx/>
              <a:buChar char="-"/>
            </a:pPr>
            <a:r>
              <a:rPr lang="en-US" dirty="0">
                <a:solidFill>
                  <a:schemeClr val="tx1"/>
                </a:solidFill>
              </a:rPr>
              <a:t>The ISA guarantees that the effect of one instruction will be active before the next instruction is executed. </a:t>
            </a:r>
          </a:p>
          <a:p>
            <a:pPr marL="342900" indent="-342900">
              <a:buFontTx/>
              <a:buChar char="-"/>
            </a:pPr>
            <a:r>
              <a:rPr lang="en-US" dirty="0">
                <a:solidFill>
                  <a:schemeClr val="tx1"/>
                </a:solidFill>
              </a:rPr>
              <a:t>A register called the program counter (PC) or instruction pointer (IP) is used to know the memory address of the current instruction being executed. </a:t>
            </a:r>
          </a:p>
          <a:p>
            <a:pPr marL="800100" lvl="1" indent="-342900">
              <a:buFontTx/>
              <a:buChar char="-"/>
            </a:pPr>
            <a:r>
              <a:rPr lang="en-US" dirty="0">
                <a:solidFill>
                  <a:schemeClr val="tx1"/>
                </a:solidFill>
              </a:rPr>
              <a:t>In x86 this register is called EIP</a:t>
            </a:r>
          </a:p>
          <a:p>
            <a:pPr marL="800100" lvl="1" indent="-342900">
              <a:buFontTx/>
              <a:buChar char="-"/>
            </a:pPr>
            <a:r>
              <a:rPr lang="en-US" dirty="0">
                <a:solidFill>
                  <a:schemeClr val="tx1"/>
                </a:solidFill>
              </a:rPr>
              <a:t>We cannot access this register directly but we can change the value using jump instructions</a:t>
            </a:r>
          </a:p>
          <a:p>
            <a:pPr marL="342900" indent="-342900">
              <a:buFontTx/>
              <a:buChar char="-"/>
            </a:pPr>
            <a:r>
              <a:rPr lang="en-US" dirty="0">
                <a:solidFill>
                  <a:schemeClr val="tx1"/>
                </a:solidFill>
              </a:rPr>
              <a:t>The jump instruction is used to break the sequential execution flow</a:t>
            </a:r>
          </a:p>
          <a:p>
            <a:pPr marL="800100" lvl="1" indent="-342900">
              <a:buFontTx/>
              <a:buChar char="-"/>
            </a:pPr>
            <a:r>
              <a:rPr lang="en-US" dirty="0">
                <a:solidFill>
                  <a:schemeClr val="tx1"/>
                </a:solidFill>
              </a:rPr>
              <a:t>If you do a function call, use loops or conditional statements.</a:t>
            </a:r>
          </a:p>
          <a:p>
            <a:pPr marL="800100" lvl="1" indent="-342900">
              <a:buFontTx/>
              <a:buChar char="-"/>
            </a:pPr>
            <a:r>
              <a:rPr lang="en-US" dirty="0">
                <a:solidFill>
                  <a:schemeClr val="tx1"/>
                </a:solidFill>
              </a:rPr>
              <a:t>We can define places to jump by using labels</a:t>
            </a:r>
          </a:p>
        </p:txBody>
      </p:sp>
    </p:spTree>
    <p:extLst>
      <p:ext uri="{BB962C8B-B14F-4D97-AF65-F5344CB8AC3E}">
        <p14:creationId xmlns:p14="http://schemas.microsoft.com/office/powerpoint/2010/main" val="209091580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1801</Words>
  <Application>Microsoft Macintosh PowerPoint</Application>
  <PresentationFormat>Widescreen</PresentationFormat>
  <Paragraphs>239</Paragraphs>
  <Slides>23</Slides>
  <Notes>9</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23</vt:i4>
      </vt:variant>
    </vt:vector>
  </HeadingPairs>
  <TitlesOfParts>
    <vt:vector size="29" baseType="lpstr">
      <vt:lpstr>Arial</vt:lpstr>
      <vt:lpstr>Calibri</vt:lpstr>
      <vt:lpstr>Calibri Light</vt:lpstr>
      <vt:lpstr>Cambria Math</vt:lpstr>
      <vt:lpstr>Wingdings</vt:lpstr>
      <vt:lpstr>Office-tema</vt:lpstr>
      <vt:lpstr>Introduction to Assembly</vt:lpstr>
      <vt:lpstr>Introduction</vt:lpstr>
      <vt:lpstr>Introduction (2)</vt:lpstr>
      <vt:lpstr>Introduction (3)</vt:lpstr>
      <vt:lpstr>Some assembly</vt:lpstr>
      <vt:lpstr>Some assembly (2)</vt:lpstr>
      <vt:lpstr>Some assembly (3)</vt:lpstr>
      <vt:lpstr>Some assembly (4)</vt:lpstr>
      <vt:lpstr>Some assembly (5)</vt:lpstr>
      <vt:lpstr>Some assembly (6)</vt:lpstr>
      <vt:lpstr>Some assembly (7)</vt:lpstr>
      <vt:lpstr>Two examples</vt:lpstr>
      <vt:lpstr>The stack</vt:lpstr>
      <vt:lpstr>The stack (2)</vt:lpstr>
      <vt:lpstr>The stack (3)</vt:lpstr>
      <vt:lpstr>The stack (4)</vt:lpstr>
      <vt:lpstr>The stack (5)</vt:lpstr>
      <vt:lpstr>Functions</vt:lpstr>
      <vt:lpstr>Functions (2)</vt:lpstr>
      <vt:lpstr>Example</vt:lpstr>
      <vt:lpstr>Example – The function</vt:lpstr>
      <vt:lpstr>Resources</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Assembly</dc:title>
  <dc:creator>Marius Wiik</dc:creator>
  <cp:lastModifiedBy>Joakim Sjøhaug</cp:lastModifiedBy>
  <cp:revision>32</cp:revision>
  <dcterms:created xsi:type="dcterms:W3CDTF">2016-08-24T05:54:32Z</dcterms:created>
  <dcterms:modified xsi:type="dcterms:W3CDTF">2018-08-29T17:30:13Z</dcterms:modified>
</cp:coreProperties>
</file>