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1" r:id="rId12"/>
    <p:sldId id="267" r:id="rId13"/>
    <p:sldId id="268" r:id="rId14"/>
    <p:sldId id="270" r:id="rId15"/>
    <p:sldId id="269" r:id="rId16"/>
  </p:sldIdLst>
  <p:sldSz cx="9144000" cy="6858000" type="screen4x3"/>
  <p:notesSz cx="6858000" cy="9144000"/>
  <p:defaultTextStyle>
    <a:defPPr>
      <a:defRPr lang="nn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5">
          <p15:clr>
            <a:srgbClr val="A4A3A4"/>
          </p15:clr>
        </p15:guide>
        <p15:guide id="2" pos="49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B523"/>
    <a:srgbClr val="EDEDED"/>
    <a:srgbClr val="FFB952"/>
    <a:srgbClr val="B1B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45"/>
    <p:restoredTop sz="86684"/>
  </p:normalViewPr>
  <p:slideViewPr>
    <p:cSldViewPr snapToGrid="0" snapToObjects="1">
      <p:cViewPr varScale="1">
        <p:scale>
          <a:sx n="113" d="100"/>
          <a:sy n="113" d="100"/>
        </p:scale>
        <p:origin x="1704" y="168"/>
      </p:cViewPr>
      <p:guideLst>
        <p:guide orient="horz" pos="3865"/>
        <p:guide pos="49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BCF34-C93E-CD4B-9ECF-54FAD62138CC}" type="datetimeFigureOut">
              <a:rPr lang="nb-NO" smtClean="0"/>
              <a:t>30.08.2018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Klikk for å redigere tekststiler i malen</a:t>
            </a:r>
          </a:p>
          <a:p>
            <a:pPr lvl="1"/>
            <a:r>
              <a:rPr lang="en-US"/>
              <a:t>Andre nivå</a:t>
            </a:r>
          </a:p>
          <a:p>
            <a:pPr lvl="2"/>
            <a:r>
              <a:rPr lang="en-US"/>
              <a:t>Tredje nivå</a:t>
            </a:r>
          </a:p>
          <a:p>
            <a:pPr lvl="3"/>
            <a:r>
              <a:rPr lang="en-US"/>
              <a:t>Fjerde nivå</a:t>
            </a:r>
          </a:p>
          <a:p>
            <a:pPr lvl="4"/>
            <a:r>
              <a:rPr lang="en-US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FB887-DEE2-0E4A-848A-DD23347B8F7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91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FB887-DEE2-0E4A-848A-DD23347B8F79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87927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FB887-DEE2-0E4A-848A-DD23347B8F79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8019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FB887-DEE2-0E4A-848A-DD23347B8F79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4725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 userDrawn="1"/>
        </p:nvSpPr>
        <p:spPr>
          <a:xfrm>
            <a:off x="2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4">
                  <a:lumMod val="60000"/>
                  <a:lumOff val="40000"/>
                </a:schemeClr>
              </a:gs>
            </a:gsLst>
            <a:lin ang="132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1910403"/>
            <a:ext cx="7772400" cy="14700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694365" y="3666178"/>
            <a:ext cx="7763835" cy="1752600"/>
          </a:xfrm>
        </p:spPr>
        <p:txBody>
          <a:bodyPr/>
          <a:lstStyle>
            <a:lvl1pPr marL="0" indent="0" algn="l">
              <a:buNone/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15" name="Rett linje 14"/>
          <p:cNvCxnSpPr/>
          <p:nvPr userDrawn="1"/>
        </p:nvCxnSpPr>
        <p:spPr>
          <a:xfrm flipV="1">
            <a:off x="2190060" y="3750273"/>
            <a:ext cx="6953942" cy="3107727"/>
          </a:xfrm>
          <a:prstGeom prst="line">
            <a:avLst/>
          </a:prstGeom>
          <a:ln w="25400" cap="flat" cmpd="sng" algn="ctr">
            <a:solidFill>
              <a:schemeClr val="accent4">
                <a:lumMod val="60000"/>
                <a:lumOff val="40000"/>
                <a:alpha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tt linje 16"/>
          <p:cNvCxnSpPr/>
          <p:nvPr userDrawn="1"/>
        </p:nvCxnSpPr>
        <p:spPr>
          <a:xfrm rot="16200000" flipH="1">
            <a:off x="4816284" y="3694065"/>
            <a:ext cx="4297813" cy="2030055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ett linje 17"/>
          <p:cNvCxnSpPr/>
          <p:nvPr userDrawn="1"/>
        </p:nvCxnSpPr>
        <p:spPr>
          <a:xfrm>
            <a:off x="5370147" y="4006212"/>
            <a:ext cx="3773855" cy="1504193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 userDrawn="1"/>
        </p:nvCxnSpPr>
        <p:spPr>
          <a:xfrm rot="5400000">
            <a:off x="2187498" y="2118964"/>
            <a:ext cx="6858000" cy="2620072"/>
          </a:xfrm>
          <a:prstGeom prst="line">
            <a:avLst/>
          </a:prstGeom>
          <a:ln w="50800" cap="flat" cmpd="sng" algn="ctr">
            <a:solidFill>
              <a:srgbClr val="F1B52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Rett linje 27"/>
          <p:cNvCxnSpPr/>
          <p:nvPr userDrawn="1"/>
        </p:nvCxnSpPr>
        <p:spPr>
          <a:xfrm>
            <a:off x="790575" y="3470437"/>
            <a:ext cx="4579572" cy="1588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Bilde 19" descr="LogoNors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7049" y="5990437"/>
            <a:ext cx="532755" cy="532755"/>
          </a:xfrm>
          <a:prstGeom prst="rect">
            <a:avLst/>
          </a:prstGeom>
        </p:spPr>
      </p:pic>
      <p:pic>
        <p:nvPicPr>
          <p:cNvPr id="21" name="Bilde 20" descr="UiT_Navn_en_blaa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360025" cy="22867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en-US" noProof="0" smtClean="0"/>
              <a:pPr/>
              <a:t>8/30/18</a:t>
            </a:fld>
            <a:endParaRPr lang="en-US" noProof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670298" y="1837780"/>
            <a:ext cx="3710050" cy="428838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en-US" noProof="0" smtClean="0"/>
              <a:pPr/>
              <a:t>8/30/18</a:t>
            </a:fld>
            <a:endParaRPr lang="en-US" noProof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Plassholder for innhold 2"/>
          <p:cNvSpPr>
            <a:spLocks noGrp="1"/>
          </p:cNvSpPr>
          <p:nvPr>
            <p:ph sz="half" idx="13"/>
          </p:nvPr>
        </p:nvSpPr>
        <p:spPr>
          <a:xfrm>
            <a:off x="4840364" y="1837780"/>
            <a:ext cx="3710050" cy="428838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en-US" noProof="0" smtClean="0"/>
              <a:pPr/>
              <a:t>8/30/18</a:t>
            </a:fld>
            <a:endParaRPr lang="en-US" noProof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>
          <a:xfrm>
            <a:off x="2" y="0"/>
            <a:ext cx="9144000" cy="6858000"/>
          </a:xfrm>
          <a:prstGeom prst="rect">
            <a:avLst/>
          </a:prstGeom>
          <a:gradFill>
            <a:gsLst>
              <a:gs pos="54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  <a:alpha val="54000"/>
                </a:schemeClr>
              </a:gs>
            </a:gsLst>
            <a:lin ang="33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en-US" noProof="0" smtClean="0"/>
              <a:pPr/>
              <a:t>8/30/18</a:t>
            </a:fld>
            <a:endParaRPr lang="en-US" noProof="0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endefinert opps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en-US" noProof="0" smtClean="0"/>
              <a:pPr/>
              <a:t>8/30/18</a:t>
            </a:fld>
            <a:endParaRPr lang="en-US" noProof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Rektangel 6"/>
          <p:cNvSpPr/>
          <p:nvPr userDrawn="1"/>
        </p:nvSpPr>
        <p:spPr>
          <a:xfrm>
            <a:off x="2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4">
                  <a:lumMod val="60000"/>
                  <a:lumOff val="40000"/>
                </a:schemeClr>
              </a:gs>
            </a:gsLst>
            <a:lin ang="132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Undertittel 2"/>
          <p:cNvSpPr>
            <a:spLocks noGrp="1"/>
          </p:cNvSpPr>
          <p:nvPr>
            <p:ph type="subTitle" idx="1"/>
          </p:nvPr>
        </p:nvSpPr>
        <p:spPr>
          <a:xfrm>
            <a:off x="694365" y="3666178"/>
            <a:ext cx="7763835" cy="1752600"/>
          </a:xfrm>
        </p:spPr>
        <p:txBody>
          <a:bodyPr/>
          <a:lstStyle>
            <a:lvl1pPr marL="0" indent="0" algn="l">
              <a:buNone/>
              <a:defRPr sz="14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10" name="Rett linje 9"/>
          <p:cNvCxnSpPr/>
          <p:nvPr userDrawn="1"/>
        </p:nvCxnSpPr>
        <p:spPr>
          <a:xfrm flipV="1">
            <a:off x="2190060" y="3750273"/>
            <a:ext cx="6953942" cy="3107727"/>
          </a:xfrm>
          <a:prstGeom prst="line">
            <a:avLst/>
          </a:prstGeom>
          <a:ln w="25400" cap="flat" cmpd="sng" algn="ctr">
            <a:solidFill>
              <a:schemeClr val="accent4">
                <a:lumMod val="60000"/>
                <a:lumOff val="40000"/>
                <a:alpha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Rett linje 10"/>
          <p:cNvCxnSpPr/>
          <p:nvPr userDrawn="1"/>
        </p:nvCxnSpPr>
        <p:spPr>
          <a:xfrm rot="16200000" flipH="1">
            <a:off x="4816284" y="3694065"/>
            <a:ext cx="4297813" cy="2030055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 userDrawn="1"/>
        </p:nvCxnSpPr>
        <p:spPr>
          <a:xfrm>
            <a:off x="5370147" y="4006212"/>
            <a:ext cx="3773855" cy="1504193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Rett linje 12"/>
          <p:cNvCxnSpPr/>
          <p:nvPr userDrawn="1"/>
        </p:nvCxnSpPr>
        <p:spPr>
          <a:xfrm rot="5400000">
            <a:off x="2187498" y="2118964"/>
            <a:ext cx="6858000" cy="2620072"/>
          </a:xfrm>
          <a:prstGeom prst="line">
            <a:avLst/>
          </a:prstGeom>
          <a:ln w="50800" cap="flat" cmpd="sng" algn="ctr">
            <a:solidFill>
              <a:srgbClr val="F1B52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Undertittel 2"/>
          <p:cNvSpPr txBox="1">
            <a:spLocks/>
          </p:cNvSpPr>
          <p:nvPr userDrawn="1"/>
        </p:nvSpPr>
        <p:spPr>
          <a:xfrm>
            <a:off x="706461" y="5870703"/>
            <a:ext cx="7763835" cy="374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14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t>uit.no</a:t>
            </a:r>
          </a:p>
        </p:txBody>
      </p:sp>
      <p:pic>
        <p:nvPicPr>
          <p:cNvPr id="17" name="Bilde 16" descr="LogoNors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7049" y="5990437"/>
            <a:ext cx="532755" cy="532755"/>
          </a:xfrm>
          <a:prstGeom prst="rect">
            <a:avLst/>
          </a:prstGeom>
        </p:spPr>
      </p:pic>
      <p:pic>
        <p:nvPicPr>
          <p:cNvPr id="18" name="Bilde 17" descr="UiT_Navn_en_blaa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360025" cy="228671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54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  <a:alpha val="54000"/>
                </a:schemeClr>
              </a:gs>
            </a:gsLst>
            <a:lin ang="33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70298" y="300207"/>
            <a:ext cx="7880116" cy="12169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b-NO" dirty="0"/>
              <a:t>Klikk for å redigere tittelstil</a:t>
            </a:r>
            <a:endParaRPr lang="nn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70298" y="1751183"/>
            <a:ext cx="7888582" cy="4374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nn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712374" y="6356350"/>
            <a:ext cx="647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DF9E8F3-4849-FA48-B4C8-2D894E979956}" type="datetimeFigureOut">
              <a:rPr lang="nn-NO" smtClean="0"/>
              <a:pPr/>
              <a:t>30.08.2018</a:t>
            </a:fld>
            <a:endParaRPr lang="nn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49119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n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198" y="6356350"/>
            <a:ext cx="1827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8967F36-0B61-F749-ACDB-F36D75792314}" type="slidenum">
              <a:rPr lang="nn-NO" smtClean="0"/>
              <a:pPr/>
              <a:t>‹#›</a:t>
            </a:fld>
            <a:endParaRPr lang="nn-NO" dirty="0"/>
          </a:p>
        </p:txBody>
      </p:sp>
      <p:cxnSp>
        <p:nvCxnSpPr>
          <p:cNvPr id="10" name="Rett linje 9"/>
          <p:cNvCxnSpPr/>
          <p:nvPr/>
        </p:nvCxnSpPr>
        <p:spPr>
          <a:xfrm rot="5400000">
            <a:off x="7719374" y="5433376"/>
            <a:ext cx="2085544" cy="763704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/>
        </p:nvCxnSpPr>
        <p:spPr>
          <a:xfrm rot="10800000" flipV="1">
            <a:off x="6927454" y="5850106"/>
            <a:ext cx="2216545" cy="1007893"/>
          </a:xfrm>
          <a:prstGeom prst="line">
            <a:avLst/>
          </a:prstGeom>
          <a:ln>
            <a:solidFill>
              <a:schemeClr val="accent3">
                <a:alpha val="16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Rett linje 13"/>
          <p:cNvCxnSpPr/>
          <p:nvPr/>
        </p:nvCxnSpPr>
        <p:spPr>
          <a:xfrm rot="5400000">
            <a:off x="8334479" y="6048478"/>
            <a:ext cx="1161841" cy="457200"/>
          </a:xfrm>
          <a:prstGeom prst="line">
            <a:avLst/>
          </a:prstGeom>
          <a:ln w="19050" cap="flat" cmpd="sng" algn="ctr">
            <a:solidFill>
              <a:schemeClr val="accent1"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Rett linje 15"/>
          <p:cNvCxnSpPr/>
          <p:nvPr/>
        </p:nvCxnSpPr>
        <p:spPr>
          <a:xfrm>
            <a:off x="770100" y="1603376"/>
            <a:ext cx="7788780" cy="1588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2600" b="1" i="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n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Mandatory Assignment 1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INF-2200 (Fall 2018)</a:t>
            </a:r>
          </a:p>
          <a:p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Department of Computer Science</a:t>
            </a:r>
          </a:p>
          <a:p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University of </a:t>
            </a:r>
            <a:r>
              <a:rPr lang="en-US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Tromsø</a:t>
            </a:r>
            <a:endParaRPr lang="en-US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Report</a:t>
            </a:r>
          </a:p>
        </p:txBody>
      </p:sp>
      <p:sp>
        <p:nvSpPr>
          <p:cNvPr id="13" name="Plassholder for innhold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Background: your benchmark</a:t>
            </a:r>
          </a:p>
          <a:p>
            <a:r>
              <a:rPr lang="en-US" dirty="0"/>
              <a:t>Methodology: how did you measure hotspots?</a:t>
            </a:r>
          </a:p>
          <a:p>
            <a:r>
              <a:rPr lang="en-US" dirty="0"/>
              <a:t>Don’t use full code in report</a:t>
            </a:r>
          </a:p>
          <a:p>
            <a:pPr lvl="1"/>
            <a:r>
              <a:rPr lang="en-US" dirty="0"/>
              <a:t>You may discuss parts of code, e.g. expensive assembly instructions etc.</a:t>
            </a:r>
          </a:p>
          <a:p>
            <a:r>
              <a:rPr lang="en-US" dirty="0"/>
              <a:t>Benchmark results</a:t>
            </a:r>
          </a:p>
          <a:p>
            <a:pPr lvl="1"/>
            <a:r>
              <a:rPr lang="en-US" dirty="0"/>
              <a:t>How does your implementation compare to the compilers? Optimization levels? Use graphs!</a:t>
            </a:r>
          </a:p>
          <a:p>
            <a:r>
              <a:rPr lang="en-US" dirty="0"/>
              <a:t>Problems: bugs and other issues?</a:t>
            </a:r>
          </a:p>
          <a:p>
            <a:r>
              <a:rPr lang="en-US" dirty="0"/>
              <a:t>References!!!</a:t>
            </a:r>
          </a:p>
          <a:p>
            <a:pPr lvl="1"/>
            <a:r>
              <a:rPr lang="en-US" dirty="0"/>
              <a:t>Taking other peoples work as your own is considered cheating</a:t>
            </a:r>
          </a:p>
        </p:txBody>
      </p:sp>
    </p:spTree>
    <p:extLst>
      <p:ext uri="{BB962C8B-B14F-4D97-AF65-F5344CB8AC3E}">
        <p14:creationId xmlns:p14="http://schemas.microsoft.com/office/powerpoint/2010/main" val="4172343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Code - Formalities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must run properly after being compiled on the </a:t>
            </a:r>
            <a:r>
              <a:rPr lang="en-US" dirty="0" err="1"/>
              <a:t>labcomputers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Doesn’t matter if it compiles on </a:t>
            </a:r>
            <a:r>
              <a:rPr lang="en-US" u="sng" dirty="0"/>
              <a:t>your</a:t>
            </a:r>
            <a:r>
              <a:rPr lang="en-US" dirty="0"/>
              <a:t> machine, if we can’t get it to work on the </a:t>
            </a:r>
            <a:r>
              <a:rPr lang="en-US" dirty="0" err="1"/>
              <a:t>labcomputers</a:t>
            </a:r>
            <a:r>
              <a:rPr lang="en-US" dirty="0"/>
              <a:t>!!</a:t>
            </a:r>
          </a:p>
          <a:p>
            <a:r>
              <a:rPr lang="en-US" dirty="0"/>
              <a:t>Don’t look at other people’s code!!!</a:t>
            </a:r>
          </a:p>
          <a:p>
            <a:r>
              <a:rPr lang="en-US" dirty="0"/>
              <a:t>Write structured “clean” code!</a:t>
            </a:r>
          </a:p>
          <a:p>
            <a:pPr lvl="1"/>
            <a:r>
              <a:rPr lang="en-US" dirty="0"/>
              <a:t>Unstructured code will count negatively!!!</a:t>
            </a:r>
          </a:p>
          <a:p>
            <a:r>
              <a:rPr lang="en-US" dirty="0"/>
              <a:t>Don’t look at other people’s code!!!</a:t>
            </a:r>
          </a:p>
          <a:p>
            <a:r>
              <a:rPr lang="en-US" dirty="0"/>
              <a:t>Comment your code properly!</a:t>
            </a:r>
          </a:p>
          <a:p>
            <a:pPr lvl="1"/>
            <a:r>
              <a:rPr lang="en-US" dirty="0"/>
              <a:t>Uncommented code will very likely not be taken into consideration when evaluating your assignment!</a:t>
            </a:r>
          </a:p>
          <a:p>
            <a:pPr lvl="1"/>
            <a:r>
              <a:rPr lang="en-US" dirty="0"/>
              <a:t>Show that you know what you’re doing!</a:t>
            </a:r>
          </a:p>
          <a:p>
            <a:r>
              <a:rPr lang="en-US" dirty="0"/>
              <a:t>Don’t look at other people’s code!!!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5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Deadline</a:t>
            </a:r>
          </a:p>
        </p:txBody>
      </p:sp>
      <p:sp>
        <p:nvSpPr>
          <p:cNvPr id="13" name="Plassholder for innhold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September 14</a:t>
            </a:r>
            <a:r>
              <a:rPr lang="en-US" baseline="30000" dirty="0"/>
              <a:t>th</a:t>
            </a:r>
            <a:r>
              <a:rPr lang="en-US" dirty="0"/>
              <a:t> @ 12:00 PM (noon)</a:t>
            </a:r>
          </a:p>
          <a:p>
            <a:r>
              <a:rPr lang="en-US" dirty="0"/>
              <a:t>Hard deadline!</a:t>
            </a:r>
          </a:p>
          <a:p>
            <a:endParaRPr lang="en-US" dirty="0"/>
          </a:p>
          <a:p>
            <a:r>
              <a:rPr lang="en-US" dirty="0"/>
              <a:t>Also, inform one of the TA’s on slack by Wednesday September 5</a:t>
            </a:r>
            <a:r>
              <a:rPr lang="en-US" baseline="30000" dirty="0"/>
              <a:t>th</a:t>
            </a:r>
            <a:r>
              <a:rPr lang="en-US" dirty="0"/>
              <a:t> if you choose to work in group </a:t>
            </a:r>
            <a:r>
              <a:rPr lang="en-US" b="1" dirty="0"/>
              <a:t>and</a:t>
            </a:r>
            <a:r>
              <a:rPr lang="en-US" dirty="0"/>
              <a:t> choice of benchmark. </a:t>
            </a:r>
          </a:p>
          <a:p>
            <a:r>
              <a:rPr lang="en-US" dirty="0"/>
              <a:t>You do not need to wait for your benchmark to be accepted before starting</a:t>
            </a:r>
          </a:p>
          <a:p>
            <a:pPr lvl="1"/>
            <a:r>
              <a:rPr lang="en-US" dirty="0"/>
              <a:t>We will tell you if you need to change it</a:t>
            </a:r>
          </a:p>
          <a:p>
            <a:r>
              <a:rPr lang="en-US" dirty="0"/>
              <a:t>It doesn’t matter if several groups use same algorithm, but implementation </a:t>
            </a:r>
            <a:r>
              <a:rPr lang="en-US" i="1" dirty="0"/>
              <a:t>should</a:t>
            </a:r>
            <a:r>
              <a:rPr lang="en-US" dirty="0"/>
              <a:t> be different.</a:t>
            </a:r>
          </a:p>
        </p:txBody>
      </p:sp>
    </p:spTree>
    <p:extLst>
      <p:ext uri="{BB962C8B-B14F-4D97-AF65-F5344CB8AC3E}">
        <p14:creationId xmlns:p14="http://schemas.microsoft.com/office/powerpoint/2010/main" val="406372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 few suggestions to benchmarks…</a:t>
            </a:r>
          </a:p>
        </p:txBody>
      </p:sp>
      <p:sp>
        <p:nvSpPr>
          <p:cNvPr id="13" name="Plassholder for innhold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Sieve of Eratosthenes</a:t>
            </a:r>
          </a:p>
          <a:p>
            <a:r>
              <a:rPr lang="en-US" dirty="0"/>
              <a:t>Merge sort</a:t>
            </a:r>
          </a:p>
          <a:p>
            <a:r>
              <a:rPr lang="en-US" dirty="0"/>
              <a:t>Heap sort</a:t>
            </a:r>
          </a:p>
          <a:p>
            <a:r>
              <a:rPr lang="en-US" dirty="0"/>
              <a:t>(Square) matrix multiplication</a:t>
            </a:r>
          </a:p>
          <a:p>
            <a:r>
              <a:rPr lang="en-US" dirty="0"/>
              <a:t>Encryption algorithms:</a:t>
            </a:r>
          </a:p>
          <a:p>
            <a:pPr lvl="1"/>
            <a:r>
              <a:rPr lang="en-US" dirty="0"/>
              <a:t>One of the TEA encryption algorithms</a:t>
            </a:r>
          </a:p>
          <a:p>
            <a:pPr lvl="1"/>
            <a:r>
              <a:rPr lang="en-US" dirty="0"/>
              <a:t>RC4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Hash algorithms:</a:t>
            </a:r>
          </a:p>
          <a:p>
            <a:pPr lvl="1"/>
            <a:r>
              <a:rPr lang="en-US" dirty="0"/>
              <a:t>Adler-32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33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credit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place in your code where you can save memory accesses?</a:t>
            </a:r>
          </a:p>
          <a:p>
            <a:r>
              <a:rPr lang="en-US" dirty="0"/>
              <a:t>Not a requirement, focus on learning assembly.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82959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74771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The assignment</a:t>
            </a:r>
          </a:p>
        </p:txBody>
      </p:sp>
      <p:sp>
        <p:nvSpPr>
          <p:cNvPr id="13" name="Plassholder for innhold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 micro-benchmark</a:t>
            </a:r>
          </a:p>
          <a:p>
            <a:r>
              <a:rPr lang="en-US" dirty="0"/>
              <a:t>Identify hotspots</a:t>
            </a:r>
          </a:p>
          <a:p>
            <a:r>
              <a:rPr lang="en-US" dirty="0"/>
              <a:t>Implement “main loop” as a function in x86 assembly.</a:t>
            </a:r>
          </a:p>
          <a:p>
            <a:r>
              <a:rPr lang="en-US" dirty="0"/>
              <a:t>Write C-code that:</a:t>
            </a:r>
          </a:p>
          <a:p>
            <a:pPr lvl="1"/>
            <a:r>
              <a:rPr lang="en-US" dirty="0"/>
              <a:t>initializes necessary data structures for your function.</a:t>
            </a:r>
          </a:p>
          <a:p>
            <a:pPr lvl="1"/>
            <a:r>
              <a:rPr lang="en-US" dirty="0"/>
              <a:t>calls your function.</a:t>
            </a:r>
          </a:p>
          <a:p>
            <a:pPr lvl="1"/>
            <a:r>
              <a:rPr lang="en-US" dirty="0"/>
              <a:t>tests the results for correctness</a:t>
            </a:r>
          </a:p>
          <a:p>
            <a:r>
              <a:rPr lang="en-US" dirty="0"/>
              <a:t>Write a report</a:t>
            </a:r>
          </a:p>
        </p:txBody>
      </p:sp>
    </p:spTree>
    <p:extLst>
      <p:ext uri="{BB962C8B-B14F-4D97-AF65-F5344CB8AC3E}">
        <p14:creationId xmlns:p14="http://schemas.microsoft.com/office/powerpoint/2010/main" val="3907934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Find a benchmark</a:t>
            </a:r>
          </a:p>
        </p:txBody>
      </p:sp>
      <p:sp>
        <p:nvSpPr>
          <p:cNvPr id="13" name="Plassholder for innhold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benchmark should be:</a:t>
            </a:r>
          </a:p>
          <a:p>
            <a:pPr lvl="1"/>
            <a:r>
              <a:rPr lang="en-US" dirty="0"/>
              <a:t>relevant: it should stress the systems we are interested in (CPU and memory).</a:t>
            </a:r>
          </a:p>
          <a:p>
            <a:pPr lvl="1"/>
            <a:r>
              <a:rPr lang="en-US" dirty="0"/>
              <a:t>realistic: it should solve a real-world problem.</a:t>
            </a:r>
          </a:p>
          <a:p>
            <a:pPr lvl="1"/>
            <a:r>
              <a:rPr lang="en-US" dirty="0"/>
              <a:t>repeatable: two executions should produce the same results.</a:t>
            </a:r>
          </a:p>
          <a:p>
            <a:r>
              <a:rPr lang="en-US" dirty="0"/>
              <a:t>Note: in addition to the code, you also need to get or create </a:t>
            </a:r>
            <a:r>
              <a:rPr lang="en-US" u="sng" dirty="0"/>
              <a:t>realistic datasets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7122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Where to find a benchmark?</a:t>
            </a:r>
          </a:p>
        </p:txBody>
      </p:sp>
      <p:sp>
        <p:nvSpPr>
          <p:cNvPr id="13" name="Plassholder for innhold 1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Use a benchmark from a benchmark suite</a:t>
            </a:r>
          </a:p>
          <a:p>
            <a:pPr lvl="1"/>
            <a:r>
              <a:rPr lang="en-US" dirty="0" err="1"/>
              <a:t>SpecCPU</a:t>
            </a:r>
            <a:r>
              <a:rPr lang="en-US" dirty="0"/>
              <a:t>, </a:t>
            </a:r>
            <a:r>
              <a:rPr lang="en-US" dirty="0" err="1"/>
              <a:t>phoronix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Advantage: relevant, realistic, and repeatable</a:t>
            </a:r>
          </a:p>
          <a:p>
            <a:pPr lvl="1"/>
            <a:r>
              <a:rPr lang="en-US" dirty="0"/>
              <a:t>Disadvantage: may be complicated to run, and source code may not be available.</a:t>
            </a:r>
          </a:p>
          <a:p>
            <a:pPr>
              <a:buFont typeface="+mj-lt"/>
              <a:buAutoNum type="arabicPeriod"/>
            </a:pPr>
            <a:r>
              <a:rPr lang="en-US" dirty="0"/>
              <a:t>Use a small CPU intensive tool/program</a:t>
            </a:r>
          </a:p>
          <a:p>
            <a:pPr lvl="1"/>
            <a:r>
              <a:rPr lang="en-US" dirty="0"/>
              <a:t>Compression, encryption, image conversion…</a:t>
            </a:r>
          </a:p>
          <a:p>
            <a:pPr lvl="1"/>
            <a:r>
              <a:rPr lang="en-US" dirty="0"/>
              <a:t>Advantage: relevant, realistic, and repeatable</a:t>
            </a:r>
          </a:p>
          <a:p>
            <a:pPr lvl="1"/>
            <a:r>
              <a:rPr lang="en-US" dirty="0"/>
              <a:t>Disadvantage: code may be complicated, and you need to create realistic datasets</a:t>
            </a:r>
          </a:p>
          <a:p>
            <a:pPr>
              <a:buFont typeface="+mj-lt"/>
              <a:buAutoNum type="arabicPeriod"/>
            </a:pPr>
            <a:r>
              <a:rPr lang="en-US" dirty="0"/>
              <a:t>Use an important algorithm</a:t>
            </a:r>
          </a:p>
          <a:p>
            <a:pPr lvl="1"/>
            <a:r>
              <a:rPr lang="en-US" dirty="0"/>
              <a:t>Sort, search, trees, graphs…</a:t>
            </a:r>
          </a:p>
          <a:p>
            <a:pPr lvl="1"/>
            <a:r>
              <a:rPr lang="en-US" dirty="0"/>
              <a:t>Advantage: simple code</a:t>
            </a:r>
          </a:p>
          <a:p>
            <a:pPr lvl="1"/>
            <a:r>
              <a:rPr lang="en-US" dirty="0"/>
              <a:t>Disadvantage: you need to find a program that uses the algorithm and create realistic datasets</a:t>
            </a:r>
          </a:p>
          <a:p>
            <a:pPr>
              <a:buFont typeface="+mj-lt"/>
              <a:buAutoNum type="arabicPeriod"/>
            </a:pPr>
            <a:r>
              <a:rPr lang="en-US" dirty="0"/>
              <a:t>If it is hard to find a benchmark, you can write the implementation yourself!</a:t>
            </a:r>
          </a:p>
        </p:txBody>
      </p:sp>
    </p:spTree>
    <p:extLst>
      <p:ext uri="{BB962C8B-B14F-4D97-AF65-F5344CB8AC3E}">
        <p14:creationId xmlns:p14="http://schemas.microsoft.com/office/powerpoint/2010/main" val="2009396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Important</a:t>
            </a:r>
          </a:p>
        </p:txBody>
      </p:sp>
      <p:sp>
        <p:nvSpPr>
          <p:cNvPr id="13" name="Plassholder for innhold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Benchmark must be single-threaded.</a:t>
            </a:r>
          </a:p>
          <a:p>
            <a:r>
              <a:rPr lang="en-US" dirty="0"/>
              <a:t>Benchmark must be CPU bound (not I/O bound).</a:t>
            </a:r>
          </a:p>
          <a:p>
            <a:r>
              <a:rPr lang="en-US" dirty="0"/>
              <a:t>Benchmark must not be selection sort, bubble sort, insertion sort, or quick sort.</a:t>
            </a:r>
          </a:p>
          <a:p>
            <a:r>
              <a:rPr lang="en-US" dirty="0"/>
              <a:t>Benchmark should not use FPU instructions</a:t>
            </a:r>
          </a:p>
          <a:p>
            <a:pPr lvl="1"/>
            <a:r>
              <a:rPr lang="en-US" dirty="0"/>
              <a:t>Because floating point operations are executed by co-processor (x87 FPU), so CPU will be “off-loaded”.</a:t>
            </a:r>
          </a:p>
          <a:p>
            <a:pPr lvl="1"/>
            <a:r>
              <a:rPr lang="en-US" dirty="0"/>
              <a:t>And because FPU operations are harder in assembly, and won’t be covered by our lectures or colloquiums.</a:t>
            </a:r>
          </a:p>
          <a:p>
            <a:pPr lvl="1"/>
            <a:r>
              <a:rPr lang="en-US" dirty="0"/>
              <a:t>Which means…</a:t>
            </a:r>
          </a:p>
          <a:p>
            <a:pPr lvl="2"/>
            <a:r>
              <a:rPr lang="en-US" dirty="0"/>
              <a:t>Only use integer operations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003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What to benchmark</a:t>
            </a:r>
          </a:p>
        </p:txBody>
      </p:sp>
      <p:sp>
        <p:nvSpPr>
          <p:cNvPr id="13" name="Plassholder for innhold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assignment:</a:t>
            </a:r>
          </a:p>
          <a:p>
            <a:pPr lvl="1"/>
            <a:r>
              <a:rPr lang="en-US" dirty="0"/>
              <a:t>Create micro-benchmark, implement in assembly</a:t>
            </a:r>
          </a:p>
          <a:p>
            <a:r>
              <a:rPr lang="en-US" dirty="0"/>
              <a:t>Assignment 3:</a:t>
            </a:r>
          </a:p>
          <a:p>
            <a:pPr lvl="1"/>
            <a:r>
              <a:rPr lang="en-US" dirty="0"/>
              <a:t>Use benchmark to evaluate a memory system design.</a:t>
            </a:r>
          </a:p>
          <a:p>
            <a:r>
              <a:rPr lang="en-US" dirty="0"/>
              <a:t>Tip: make sure to understand what the benchmark will be used for before selecting one.</a:t>
            </a:r>
          </a:p>
          <a:p>
            <a:r>
              <a:rPr lang="en-US" dirty="0"/>
              <a:t>Tip: make sure to do the profiling before you commit to a benchmark.</a:t>
            </a:r>
          </a:p>
        </p:txBody>
      </p:sp>
    </p:spTree>
    <p:extLst>
      <p:ext uri="{BB962C8B-B14F-4D97-AF65-F5344CB8AC3E}">
        <p14:creationId xmlns:p14="http://schemas.microsoft.com/office/powerpoint/2010/main" val="2265976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Identify hotspots</a:t>
            </a:r>
          </a:p>
        </p:txBody>
      </p:sp>
      <p:sp>
        <p:nvSpPr>
          <p:cNvPr id="13" name="Plassholder for innhold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in the benchmark is most of the execution time spent?</a:t>
            </a:r>
          </a:p>
          <a:p>
            <a:pPr lvl="1"/>
            <a:r>
              <a:rPr lang="en-US" dirty="0"/>
              <a:t>Often a loop or a function</a:t>
            </a:r>
          </a:p>
          <a:p>
            <a:r>
              <a:rPr lang="en-US" dirty="0"/>
              <a:t>Use a profiler to find the hotspots</a:t>
            </a:r>
          </a:p>
          <a:p>
            <a:pPr lvl="1"/>
            <a:r>
              <a:rPr lang="en-US" dirty="0"/>
              <a:t>Most profilers “stop” the program after N instructions and record which part of the code is currently executing</a:t>
            </a:r>
          </a:p>
          <a:p>
            <a:pPr lvl="1"/>
            <a:r>
              <a:rPr lang="en-US" dirty="0"/>
              <a:t>Results show the distribution of the samples</a:t>
            </a:r>
          </a:p>
        </p:txBody>
      </p:sp>
    </p:spTree>
    <p:extLst>
      <p:ext uri="{BB962C8B-B14F-4D97-AF65-F5344CB8AC3E}">
        <p14:creationId xmlns:p14="http://schemas.microsoft.com/office/powerpoint/2010/main" val="3295356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Profiling using </a:t>
            </a:r>
            <a:r>
              <a:rPr lang="en-US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gprof</a:t>
            </a:r>
            <a:endParaRPr lang="en-US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3" name="Plassholder for innhold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 your code with </a:t>
            </a:r>
            <a:r>
              <a:rPr lang="en-US" dirty="0" err="1"/>
              <a:t>gcc</a:t>
            </a:r>
            <a:r>
              <a:rPr lang="en-US" dirty="0"/>
              <a:t>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</a:t>
            </a:r>
            <a:r>
              <a:rPr lang="en-US" dirty="0"/>
              <a:t> flag.</a:t>
            </a:r>
          </a:p>
          <a:p>
            <a:r>
              <a:rPr lang="en-US" dirty="0"/>
              <a:t>Find input data such that the execution time is at least a couple of seconds.</a:t>
            </a:r>
          </a:p>
          <a:p>
            <a:r>
              <a:rPr lang="en-US" dirty="0"/>
              <a:t>Run the program to generate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gmon.out</a:t>
            </a:r>
            <a:r>
              <a:rPr lang="en-US" dirty="0"/>
              <a:t> file.</a:t>
            </a:r>
          </a:p>
          <a:p>
            <a:r>
              <a:rPr lang="en-US" dirty="0"/>
              <a:t>Analyze the file by running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gprof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</a:t>
            </a:r>
          </a:p>
          <a:p>
            <a:r>
              <a:rPr lang="en-US" dirty="0"/>
              <a:t>Tip: profilers such as </a:t>
            </a:r>
            <a:r>
              <a:rPr lang="en-US" dirty="0" err="1"/>
              <a:t>Kcachegrind</a:t>
            </a:r>
            <a:r>
              <a:rPr lang="en-US" dirty="0"/>
              <a:t> do not require compiling the code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</a:t>
            </a:r>
            <a:r>
              <a:rPr lang="en-US" dirty="0"/>
              <a:t> flag.</a:t>
            </a:r>
          </a:p>
          <a:p>
            <a:r>
              <a:rPr lang="en-US" dirty="0"/>
              <a:t>Tip: make sure that you get the same results when re-running the program.</a:t>
            </a:r>
          </a:p>
          <a:p>
            <a:r>
              <a:rPr lang="en-US" dirty="0"/>
              <a:t>Tip: reduce I/O overhead by running the program multiple times before analysis (also use /</a:t>
            </a:r>
            <a:r>
              <a:rPr lang="en-US" dirty="0" err="1"/>
              <a:t>dev</a:t>
            </a:r>
            <a:r>
              <a:rPr lang="en-US" dirty="0"/>
              <a:t>/null for output).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849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Deliverables</a:t>
            </a:r>
          </a:p>
        </p:txBody>
      </p:sp>
      <p:sp>
        <p:nvSpPr>
          <p:cNvPr id="13" name="Plassholder for innhold 1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Code</a:t>
            </a:r>
          </a:p>
          <a:p>
            <a:r>
              <a:rPr lang="en-US" dirty="0"/>
              <a:t>Written report</a:t>
            </a:r>
          </a:p>
          <a:p>
            <a:pPr lvl="1"/>
            <a:r>
              <a:rPr lang="en-US" b="1" dirty="0"/>
              <a:t>Maximum 6 pages</a:t>
            </a:r>
          </a:p>
          <a:p>
            <a:pPr lvl="1"/>
            <a:r>
              <a:rPr lang="en-US" dirty="0"/>
              <a:t>One report per group (if working in group)</a:t>
            </a:r>
          </a:p>
          <a:p>
            <a:pPr lvl="1"/>
            <a:r>
              <a:rPr lang="en-US" dirty="0"/>
              <a:t>Goal: expert reader should be able to redo your work by reading only the report</a:t>
            </a:r>
          </a:p>
          <a:p>
            <a:r>
              <a:rPr lang="en-US" dirty="0"/>
              <a:t>The repository must contain:</a:t>
            </a:r>
          </a:p>
          <a:p>
            <a:pPr lvl="1"/>
            <a:r>
              <a:rPr lang="en-US" dirty="0"/>
              <a:t>A directory named “doc”, containing </a:t>
            </a:r>
            <a:r>
              <a:rPr lang="en-US" dirty="0" err="1"/>
              <a:t>report.</a:t>
            </a:r>
            <a:r>
              <a:rPr lang="en-US" b="1" dirty="0" err="1"/>
              <a:t>pdf</a:t>
            </a:r>
            <a:endParaRPr lang="en-US" b="1" dirty="0"/>
          </a:p>
          <a:p>
            <a:pPr lvl="1"/>
            <a:r>
              <a:rPr lang="en-US" dirty="0"/>
              <a:t>A directory named “</a:t>
            </a:r>
            <a:r>
              <a:rPr lang="en-US" dirty="0" err="1"/>
              <a:t>src</a:t>
            </a:r>
            <a:r>
              <a:rPr lang="en-US" dirty="0"/>
              <a:t>” containing code, </a:t>
            </a:r>
            <a:r>
              <a:rPr lang="en-US" dirty="0" err="1"/>
              <a:t>Makefiles</a:t>
            </a:r>
            <a:r>
              <a:rPr lang="en-US" dirty="0"/>
              <a:t>, READMEs </a:t>
            </a:r>
            <a:r>
              <a:rPr lang="en-US" dirty="0" err="1"/>
              <a:t>etc</a:t>
            </a:r>
            <a:endParaRPr lang="en-US" dirty="0"/>
          </a:p>
          <a:p>
            <a:pPr lvl="2"/>
            <a:r>
              <a:rPr lang="en-US" b="1" dirty="0"/>
              <a:t>NO</a:t>
            </a:r>
            <a:r>
              <a:rPr lang="en-US" dirty="0"/>
              <a:t> compiled files. Delete executables </a:t>
            </a:r>
            <a:r>
              <a:rPr lang="en-US" dirty="0" err="1"/>
              <a:t>etc</a:t>
            </a:r>
            <a:r>
              <a:rPr lang="en-US" dirty="0"/>
              <a:t> before you hand in.</a:t>
            </a:r>
          </a:p>
          <a:p>
            <a:pPr lvl="2"/>
            <a:r>
              <a:rPr lang="en-US" dirty="0"/>
              <a:t>README must contain how to compile and run the code</a:t>
            </a:r>
          </a:p>
          <a:p>
            <a:pPr lvl="1"/>
            <a:r>
              <a:rPr lang="en-US" dirty="0"/>
              <a:t>A file named “abc001-Px/”</a:t>
            </a:r>
          </a:p>
          <a:p>
            <a:pPr lvl="2"/>
            <a:r>
              <a:rPr lang="en-US" dirty="0"/>
              <a:t>Or all usernames of the group separated by hyphen ( - )</a:t>
            </a:r>
          </a:p>
          <a:p>
            <a:pPr lvl="2"/>
            <a:r>
              <a:rPr lang="en-US" dirty="0"/>
              <a:t>Replace X with the project number (1 to 3)</a:t>
            </a:r>
          </a:p>
          <a:p>
            <a:pPr lvl="2"/>
            <a:r>
              <a:rPr lang="en-US" dirty="0"/>
              <a:t>E.g. abc001-P1/</a:t>
            </a:r>
          </a:p>
          <a:p>
            <a:r>
              <a:rPr lang="en-US" dirty="0"/>
              <a:t>Groups only need one repository </a:t>
            </a:r>
          </a:p>
          <a:p>
            <a:r>
              <a:rPr lang="en-US" dirty="0"/>
              <a:t>Maximum two per group</a:t>
            </a:r>
          </a:p>
        </p:txBody>
      </p:sp>
    </p:spTree>
    <p:extLst>
      <p:ext uri="{BB962C8B-B14F-4D97-AF65-F5344CB8AC3E}">
        <p14:creationId xmlns:p14="http://schemas.microsoft.com/office/powerpoint/2010/main" val="2271570331"/>
      </p:ext>
    </p:extLst>
  </p:cSld>
  <p:clrMapOvr>
    <a:masterClrMapping/>
  </p:clrMapOvr>
</p:sld>
</file>

<file path=ppt/theme/theme1.xml><?xml version="1.0" encoding="utf-8"?>
<a:theme xmlns:a="http://schemas.openxmlformats.org/drawingml/2006/main" name="Mal_blaa">
  <a:themeElements>
    <a:clrScheme name="Egendefinert 5">
      <a:dk1>
        <a:sysClr val="windowText" lastClr="000000"/>
      </a:dk1>
      <a:lt1>
        <a:sysClr val="window" lastClr="FFFFFF"/>
      </a:lt1>
      <a:dk2>
        <a:srgbClr val="00617F"/>
      </a:dk2>
      <a:lt2>
        <a:srgbClr val="EEECE1"/>
      </a:lt2>
      <a:accent1>
        <a:srgbClr val="00617F"/>
      </a:accent1>
      <a:accent2>
        <a:srgbClr val="CB343B"/>
      </a:accent2>
      <a:accent3>
        <a:srgbClr val="15718F"/>
      </a:accent3>
      <a:accent4>
        <a:srgbClr val="59A1A2"/>
      </a:accent4>
      <a:accent5>
        <a:srgbClr val="26828C"/>
      </a:accent5>
      <a:accent6>
        <a:srgbClr val="DE7C00"/>
      </a:accent6>
      <a:hlink>
        <a:srgbClr val="007396"/>
      </a:hlink>
      <a:folHlink>
        <a:srgbClr val="A6BBC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Mal_blaa_engelsk</Template>
  <TotalTime>183</TotalTime>
  <Words>984</Words>
  <Application>Microsoft Macintosh PowerPoint</Application>
  <PresentationFormat>Skjermfremvisning (4:3)</PresentationFormat>
  <Paragraphs>128</Paragraphs>
  <Slides>15</Slides>
  <Notes>3</Notes>
  <HiddenSlides>0</HiddenSlides>
  <MMClips>0</MMClips>
  <ScaleCrop>false</ScaleCrop>
  <HeadingPairs>
    <vt:vector size="6" baseType="variant">
      <vt:variant>
        <vt:lpstr>Brukte skrifter</vt:lpstr>
      </vt:variant>
      <vt:variant>
        <vt:i4>6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 New</vt:lpstr>
      <vt:lpstr>Open Sans</vt:lpstr>
      <vt:lpstr>Open Sans Semibold</vt:lpstr>
      <vt:lpstr>Wingdings</vt:lpstr>
      <vt:lpstr>Mal_blaa</vt:lpstr>
      <vt:lpstr>Mandatory Assignment 1</vt:lpstr>
      <vt:lpstr>The assignment</vt:lpstr>
      <vt:lpstr>Find a benchmark</vt:lpstr>
      <vt:lpstr>Where to find a benchmark?</vt:lpstr>
      <vt:lpstr>Important</vt:lpstr>
      <vt:lpstr>What to benchmark</vt:lpstr>
      <vt:lpstr>Identify hotspots</vt:lpstr>
      <vt:lpstr>Profiling using gprof</vt:lpstr>
      <vt:lpstr>Deliverables</vt:lpstr>
      <vt:lpstr>Report</vt:lpstr>
      <vt:lpstr>Code - Formalities</vt:lpstr>
      <vt:lpstr>Deadline</vt:lpstr>
      <vt:lpstr>A few suggestions to benchmarks…</vt:lpstr>
      <vt:lpstr>Extra credit</vt:lpstr>
      <vt:lpstr>Questions?</vt:lpstr>
    </vt:vector>
  </TitlesOfParts>
  <Company>Universitetet i Tromsø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Mandatory Assignment 1</dc:title>
  <dc:creator>Erlend</dc:creator>
  <cp:lastModifiedBy>Joakim Sjøhaug</cp:lastModifiedBy>
  <cp:revision>34</cp:revision>
  <dcterms:created xsi:type="dcterms:W3CDTF">2014-09-04T08:55:53Z</dcterms:created>
  <dcterms:modified xsi:type="dcterms:W3CDTF">2018-08-30T20:11:46Z</dcterms:modified>
</cp:coreProperties>
</file>