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4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6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1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9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6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9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4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6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" descr="polygones 3D avec points et lignes dans un arrière-plan blanc">
            <a:extLst>
              <a:ext uri="{FF2B5EF4-FFF2-40B4-BE49-F238E27FC236}">
                <a16:creationId xmlns:a16="http://schemas.microsoft.com/office/drawing/2014/main" id="{FD62A7AB-65D6-EBFF-59E5-D7FFDA973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4" r="-1" b="-1"/>
          <a:stretch/>
        </p:blipFill>
        <p:spPr>
          <a:xfrm>
            <a:off x="-1" y="1746"/>
            <a:ext cx="12188952" cy="6858000"/>
          </a:xfrm>
          <a:prstGeom prst="rect">
            <a:avLst/>
          </a:prstGeom>
        </p:spPr>
      </p:pic>
      <p:grpSp>
        <p:nvGrpSpPr>
          <p:cNvPr id="36" name="Group 8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3F83B63E-4737-49F2-AFD5-22442E53621C}"/>
              </a:ext>
            </a:extLst>
          </p:cNvPr>
          <p:cNvSpPr txBox="1"/>
          <p:nvPr/>
        </p:nvSpPr>
        <p:spPr>
          <a:xfrm>
            <a:off x="2384176" y="1701874"/>
            <a:ext cx="861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Rapport de projet : Sauvegarde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E3EC03-F385-4F11-9097-30FB8DD5151C}"/>
              </a:ext>
            </a:extLst>
          </p:cNvPr>
          <p:cNvSpPr txBox="1"/>
          <p:nvPr/>
        </p:nvSpPr>
        <p:spPr>
          <a:xfrm>
            <a:off x="2332756" y="2584427"/>
            <a:ext cx="872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Meliha URLU &amp; Yassine </a:t>
            </a:r>
            <a:r>
              <a:rPr lang="fr-FR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Frikich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Yassine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Zaoui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(B1C)</a:t>
            </a:r>
          </a:p>
        </p:txBody>
      </p:sp>
    </p:spTree>
    <p:extLst>
      <p:ext uri="{BB962C8B-B14F-4D97-AF65-F5344CB8AC3E}">
        <p14:creationId xmlns:p14="http://schemas.microsoft.com/office/powerpoint/2010/main" val="53244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4D7836E-B04B-40CA-B4FA-4FD30FF80953}"/>
              </a:ext>
            </a:extLst>
          </p:cNvPr>
          <p:cNvSpPr txBox="1"/>
          <p:nvPr/>
        </p:nvSpPr>
        <p:spPr>
          <a:xfrm>
            <a:off x="565150" y="277199"/>
            <a:ext cx="8649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Procédure de Restauration de la Sauvegarde 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80EEAF-A50E-4948-99F3-4FDB993DBBC7}"/>
              </a:ext>
            </a:extLst>
          </p:cNvPr>
          <p:cNvSpPr txBox="1"/>
          <p:nvPr/>
        </p:nvSpPr>
        <p:spPr>
          <a:xfrm>
            <a:off x="202942" y="1312898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Téléchargement de la sauvegarde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8410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9C5036E-01DC-4A75-8EC2-227D0CE3CD14}"/>
              </a:ext>
            </a:extLst>
          </p:cNvPr>
          <p:cNvSpPr txBox="1"/>
          <p:nvPr/>
        </p:nvSpPr>
        <p:spPr>
          <a:xfrm>
            <a:off x="548174" y="704036"/>
            <a:ext cx="6097554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Restauration de la sauvegarde</a:t>
            </a:r>
            <a:endParaRPr lang="fr-F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E9739C4-6A68-4D85-9724-C979361E8E51}"/>
              </a:ext>
            </a:extLst>
          </p:cNvPr>
          <p:cNvSpPr txBox="1"/>
          <p:nvPr/>
        </p:nvSpPr>
        <p:spPr>
          <a:xfrm>
            <a:off x="3477490" y="849085"/>
            <a:ext cx="2842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589CA1-A5CA-4857-92BE-8886D84CBFBA}"/>
              </a:ext>
            </a:extLst>
          </p:cNvPr>
          <p:cNvSpPr txBox="1"/>
          <p:nvPr/>
        </p:nvSpPr>
        <p:spPr>
          <a:xfrm>
            <a:off x="1306285" y="2146040"/>
            <a:ext cx="766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Pour conclure nous n’avons pas pu terminer le projet mais nous avons pu apprendre beaucoup de notion au sujet de la sauvegarde </a:t>
            </a:r>
          </a:p>
        </p:txBody>
      </p:sp>
    </p:spTree>
    <p:extLst>
      <p:ext uri="{BB962C8B-B14F-4D97-AF65-F5344CB8AC3E}">
        <p14:creationId xmlns:p14="http://schemas.microsoft.com/office/powerpoint/2010/main" val="152824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8876C83-A494-4850-810C-7C52DB6DFAF0}"/>
              </a:ext>
            </a:extLst>
          </p:cNvPr>
          <p:cNvSpPr txBox="1"/>
          <p:nvPr/>
        </p:nvSpPr>
        <p:spPr>
          <a:xfrm>
            <a:off x="709127" y="578498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Sommaire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EF6E14-F36C-40E0-B72C-713E30678255}"/>
              </a:ext>
            </a:extLst>
          </p:cNvPr>
          <p:cNvSpPr txBox="1"/>
          <p:nvPr/>
        </p:nvSpPr>
        <p:spPr>
          <a:xfrm>
            <a:off x="1287625" y="1289922"/>
            <a:ext cx="662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La sauvegarde</a:t>
            </a:r>
          </a:p>
          <a:p>
            <a:pPr lvl="1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a.  Qu’est-ce que la sauvegarde</a:t>
            </a:r>
          </a:p>
          <a:p>
            <a:pPr lvl="1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b. Pourquoi sauvegarde</a:t>
            </a:r>
          </a:p>
          <a:p>
            <a:pPr lvl="1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c.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quelle fréquence et sur quels supports ?</a:t>
            </a:r>
          </a:p>
          <a:p>
            <a:pPr lvl="1"/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d.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 différents types de sauvegardes	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BB42E6-9575-43D1-9386-0F64EB3EF8A0}"/>
              </a:ext>
            </a:extLst>
          </p:cNvPr>
          <p:cNvSpPr txBox="1"/>
          <p:nvPr/>
        </p:nvSpPr>
        <p:spPr>
          <a:xfrm>
            <a:off x="1287625" y="2955454"/>
            <a:ext cx="8164285" cy="268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2)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Procédure de Sauvegarde des Machines Virtuelles Client et Serveur Linux</a:t>
            </a:r>
          </a:p>
          <a:p>
            <a:pPr lvl="0">
              <a:lnSpc>
                <a:spcPct val="107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a.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de la Connexion SSH  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b.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sauvegarde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c.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Envoi sur le serveur </a:t>
            </a:r>
            <a:endParaRPr lang="fr-F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3)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Procédure de Restauration de la Sauvegarde </a:t>
            </a:r>
          </a:p>
          <a:p>
            <a:pPr lvl="0">
              <a:lnSpc>
                <a:spcPct val="107000"/>
              </a:lnSpc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a. Téléchargement de la sauvegarde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b.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Restauration de la sauvegarde</a:t>
            </a:r>
            <a:endParaRPr lang="fr-FR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26B805B-96DC-477E-8839-8EC1D662CA2A}"/>
              </a:ext>
            </a:extLst>
          </p:cNvPr>
          <p:cNvSpPr txBox="1"/>
          <p:nvPr/>
        </p:nvSpPr>
        <p:spPr>
          <a:xfrm>
            <a:off x="2291443" y="70523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Qu’est-ce que la sauvegarde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E3542F-8449-4ABF-9C62-DE66EEE6BA88}"/>
              </a:ext>
            </a:extLst>
          </p:cNvPr>
          <p:cNvSpPr txBox="1"/>
          <p:nvPr/>
        </p:nvSpPr>
        <p:spPr>
          <a:xfrm>
            <a:off x="660917" y="1835078"/>
            <a:ext cx="9358605" cy="265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 sauvegarde de données (backup en anglais), en informatique, est l’opération qui consiste à dupliquer et à mettre en sécurité les données contenues dans un système informatique.</a:t>
            </a:r>
            <a:endParaRPr lang="fr-FR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sauvegarde a deux objectifs distincts :</a:t>
            </a:r>
            <a:endParaRPr lang="fr-FR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L’enregistrement des données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consiste à écrire des données sur un périphérique externe (clés USB, disque dur) ou sur un périphérique distant (un serveur), pour que les informations soient stockées après extinction de la machine.</a:t>
            </a:r>
            <a:endParaRPr lang="fr-FR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L’archivage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qui consiste à enregistrer des données sur de long terme depuis le début de l’enregistrement.</a:t>
            </a:r>
            <a:endParaRPr lang="fr-FR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9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8A1AF2-901B-4874-8496-0E1ED7BEA3FC}"/>
              </a:ext>
            </a:extLst>
          </p:cNvPr>
          <p:cNvSpPr txBox="1"/>
          <p:nvPr/>
        </p:nvSpPr>
        <p:spPr>
          <a:xfrm>
            <a:off x="565152" y="770890"/>
            <a:ext cx="5045074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err="1">
                <a:latin typeface="+mj-lt"/>
                <a:ea typeface="+mj-ea"/>
                <a:cs typeface="+mj-cs"/>
              </a:rPr>
              <a:t>Pourquoi</a:t>
            </a:r>
            <a:r>
              <a:rPr 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latin typeface="+mj-lt"/>
                <a:ea typeface="+mj-ea"/>
                <a:cs typeface="+mj-cs"/>
              </a:rPr>
              <a:t>sauvegarde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4324C5-4F3B-4E45-8761-354F3085793B}"/>
              </a:ext>
            </a:extLst>
          </p:cNvPr>
          <p:cNvSpPr txBox="1"/>
          <p:nvPr/>
        </p:nvSpPr>
        <p:spPr>
          <a:xfrm>
            <a:off x="565151" y="2160016"/>
            <a:ext cx="477956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9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</a:rPr>
              <a:t>Il y a </a:t>
            </a:r>
            <a:r>
              <a:rPr lang="en-US" sz="1300" dirty="0" err="1">
                <a:effectLst/>
              </a:rPr>
              <a:t>plusieurs</a:t>
            </a:r>
            <a:r>
              <a:rPr lang="en-US" sz="1300" dirty="0">
                <a:effectLst/>
              </a:rPr>
              <a:t> raisons </a:t>
            </a:r>
            <a:r>
              <a:rPr lang="en-US" sz="1300" dirty="0" err="1">
                <a:effectLst/>
              </a:rPr>
              <a:t>d’instauré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une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sauvegarde</a:t>
            </a:r>
            <a:r>
              <a:rPr lang="en-US" sz="1300" dirty="0">
                <a:effectLst/>
              </a:rPr>
              <a:t> :</a:t>
            </a:r>
          </a:p>
          <a:p>
            <a:pPr marL="342900" lvl="0" indent="-2286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</a:rPr>
              <a:t>La première </a:t>
            </a:r>
            <a:r>
              <a:rPr lang="en-US" sz="1300" dirty="0" err="1">
                <a:effectLst/>
              </a:rPr>
              <a:t>utilité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d’une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sauvegarde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est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d’anticiper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une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éventuelle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perte</a:t>
            </a:r>
            <a:r>
              <a:rPr lang="en-US" sz="1300" dirty="0">
                <a:effectLst/>
              </a:rPr>
              <a:t> de </a:t>
            </a:r>
            <a:r>
              <a:rPr lang="en-US" sz="1300" dirty="0" err="1">
                <a:effectLst/>
              </a:rPr>
              <a:t>données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liées</a:t>
            </a:r>
            <a:r>
              <a:rPr lang="en-US" sz="1300" dirty="0">
                <a:effectLst/>
              </a:rPr>
              <a:t> à des causes </a:t>
            </a:r>
            <a:r>
              <a:rPr lang="en-US" sz="1300" dirty="0" err="1">
                <a:effectLst/>
              </a:rPr>
              <a:t>diverses</a:t>
            </a:r>
            <a:r>
              <a:rPr lang="en-US" sz="1300" dirty="0">
                <a:effectLst/>
              </a:rPr>
              <a:t>, par </a:t>
            </a:r>
            <a:r>
              <a:rPr lang="en-US" sz="1300" dirty="0" err="1">
                <a:effectLst/>
              </a:rPr>
              <a:t>exemple</a:t>
            </a:r>
            <a:r>
              <a:rPr lang="en-US" sz="1300" dirty="0">
                <a:effectLst/>
              </a:rPr>
              <a:t> de </a:t>
            </a:r>
            <a:r>
              <a:rPr lang="en-US" sz="1300" dirty="0" err="1">
                <a:effectLst/>
              </a:rPr>
              <a:t>problème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mécanique</a:t>
            </a:r>
            <a:r>
              <a:rPr lang="en-US" sz="1300" dirty="0">
                <a:effectLst/>
              </a:rPr>
              <a:t> du </a:t>
            </a:r>
            <a:r>
              <a:rPr lang="en-US" sz="1300" dirty="0" err="1">
                <a:effectLst/>
              </a:rPr>
              <a:t>disque</a:t>
            </a:r>
            <a:r>
              <a:rPr lang="en-US" sz="1300" dirty="0">
                <a:effectLst/>
              </a:rPr>
              <a:t> (crash du </a:t>
            </a:r>
            <a:r>
              <a:rPr lang="en-US" sz="1300" dirty="0" err="1">
                <a:effectLst/>
              </a:rPr>
              <a:t>disque</a:t>
            </a:r>
            <a:r>
              <a:rPr lang="en-US" sz="1300" dirty="0">
                <a:effectLst/>
              </a:rPr>
              <a:t> dur), </a:t>
            </a:r>
            <a:r>
              <a:rPr lang="en-US" sz="1300" dirty="0" err="1">
                <a:effectLst/>
              </a:rPr>
              <a:t>ou</a:t>
            </a:r>
            <a:r>
              <a:rPr lang="en-US" sz="1300" dirty="0">
                <a:effectLst/>
              </a:rPr>
              <a:t> encore </a:t>
            </a:r>
            <a:r>
              <a:rPr lang="en-US" sz="1300" dirty="0" err="1">
                <a:effectLst/>
              </a:rPr>
              <a:t>d’autre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erreur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humaine</a:t>
            </a:r>
            <a:r>
              <a:rPr lang="en-US" sz="13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Bef>
                <a:spcPts val="9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</a:rPr>
              <a:t>La </a:t>
            </a:r>
            <a:r>
              <a:rPr lang="en-US" sz="1300" dirty="0" err="1">
                <a:effectLst/>
              </a:rPr>
              <a:t>deuxième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utilité</a:t>
            </a:r>
            <a:r>
              <a:rPr lang="en-US" sz="1300" dirty="0">
                <a:effectLst/>
              </a:rPr>
              <a:t> et la plus </a:t>
            </a:r>
            <a:r>
              <a:rPr lang="en-US" sz="1300" dirty="0" err="1">
                <a:effectLst/>
              </a:rPr>
              <a:t>importante</a:t>
            </a:r>
            <a:r>
              <a:rPr lang="en-US" sz="1300" dirty="0">
                <a:effectLst/>
              </a:rPr>
              <a:t> pour ma part </a:t>
            </a:r>
            <a:r>
              <a:rPr lang="en-US" sz="1300" dirty="0" err="1">
                <a:effectLst/>
              </a:rPr>
              <a:t>est</a:t>
            </a:r>
            <a:r>
              <a:rPr lang="en-US" sz="1300" dirty="0">
                <a:effectLst/>
              </a:rPr>
              <a:t> de </a:t>
            </a:r>
            <a:r>
              <a:rPr lang="en-US" sz="1300" dirty="0" err="1">
                <a:effectLst/>
              </a:rPr>
              <a:t>permettre</a:t>
            </a:r>
            <a:r>
              <a:rPr lang="en-US" sz="1300" dirty="0">
                <a:effectLst/>
              </a:rPr>
              <a:t> à </a:t>
            </a:r>
            <a:r>
              <a:rPr lang="en-US" sz="1300" dirty="0" err="1">
                <a:effectLst/>
              </a:rPr>
              <a:t>l’utilisateur</a:t>
            </a:r>
            <a:r>
              <a:rPr lang="en-US" sz="1300" dirty="0">
                <a:effectLst/>
              </a:rPr>
              <a:t> de </a:t>
            </a:r>
            <a:r>
              <a:rPr lang="en-US" sz="1300" dirty="0" err="1">
                <a:effectLst/>
              </a:rPr>
              <a:t>pouvoir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restaurer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sa</a:t>
            </a:r>
            <a:r>
              <a:rPr lang="en-US" sz="1300" dirty="0">
                <a:effectLst/>
              </a:rPr>
              <a:t> machine à </a:t>
            </a:r>
            <a:r>
              <a:rPr lang="en-US" sz="1300" dirty="0" err="1">
                <a:effectLst/>
              </a:rPr>
              <a:t>partir</a:t>
            </a:r>
            <a:r>
              <a:rPr lang="en-US" sz="1300" dirty="0">
                <a:effectLst/>
              </a:rPr>
              <a:t> de la </a:t>
            </a:r>
            <a:r>
              <a:rPr lang="en-US" sz="1300" dirty="0" err="1">
                <a:effectLst/>
              </a:rPr>
              <a:t>sauvegarde</a:t>
            </a:r>
            <a:r>
              <a:rPr lang="en-US" sz="1300" dirty="0">
                <a:effectLst/>
              </a:rPr>
              <a:t>. </a:t>
            </a:r>
            <a:r>
              <a:rPr lang="en-US" sz="1300" dirty="0" err="1">
                <a:effectLst/>
              </a:rPr>
              <a:t>En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effet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si</a:t>
            </a:r>
            <a:r>
              <a:rPr lang="en-US" sz="1300" dirty="0">
                <a:effectLst/>
              </a:rPr>
              <a:t> la machine </a:t>
            </a:r>
            <a:r>
              <a:rPr lang="en-US" sz="1300" dirty="0" err="1">
                <a:effectLst/>
              </a:rPr>
              <a:t>connaît</a:t>
            </a:r>
            <a:r>
              <a:rPr lang="en-US" sz="1300" dirty="0">
                <a:effectLst/>
              </a:rPr>
              <a:t> un </a:t>
            </a:r>
            <a:r>
              <a:rPr lang="en-US" sz="1300" dirty="0" err="1">
                <a:effectLst/>
              </a:rPr>
              <a:t>problème</a:t>
            </a:r>
            <a:r>
              <a:rPr lang="en-US" sz="1300" dirty="0">
                <a:effectLst/>
              </a:rPr>
              <a:t> avec son </a:t>
            </a:r>
            <a:r>
              <a:rPr lang="en-US" sz="1300" dirty="0" err="1">
                <a:effectLst/>
              </a:rPr>
              <a:t>système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d’exploitation</a:t>
            </a:r>
            <a:r>
              <a:rPr lang="en-US" sz="1300" dirty="0">
                <a:effectLst/>
              </a:rPr>
              <a:t> et </a:t>
            </a:r>
            <a:r>
              <a:rPr lang="en-US" sz="1300" dirty="0" err="1">
                <a:effectLst/>
              </a:rPr>
              <a:t>implique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une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réinstallation</a:t>
            </a:r>
            <a:r>
              <a:rPr lang="en-US" sz="1300" dirty="0">
                <a:effectLst/>
              </a:rPr>
              <a:t> avec la </a:t>
            </a:r>
            <a:r>
              <a:rPr lang="en-US" sz="1300" dirty="0" err="1">
                <a:effectLst/>
              </a:rPr>
              <a:t>perte</a:t>
            </a:r>
            <a:r>
              <a:rPr lang="en-US" sz="1300" dirty="0">
                <a:effectLst/>
              </a:rPr>
              <a:t> des </a:t>
            </a:r>
            <a:r>
              <a:rPr lang="en-US" sz="1300" dirty="0" err="1">
                <a:effectLst/>
              </a:rPr>
              <a:t>données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vous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pouvez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restaurer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votre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système</a:t>
            </a:r>
            <a:r>
              <a:rPr lang="en-US" sz="1300" dirty="0">
                <a:effectLst/>
              </a:rPr>
              <a:t> au moment de </a:t>
            </a:r>
            <a:r>
              <a:rPr lang="en-US" sz="1300" dirty="0" err="1">
                <a:effectLst/>
              </a:rPr>
              <a:t>votre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sauvegarde</a:t>
            </a:r>
            <a:r>
              <a:rPr lang="en-US" sz="1300" dirty="0">
                <a:effectLst/>
              </a:rPr>
              <a:t> pour </a:t>
            </a:r>
            <a:r>
              <a:rPr lang="en-US" sz="1300" dirty="0" err="1">
                <a:effectLst/>
              </a:rPr>
              <a:t>récupérer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votre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système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d’exploitation</a:t>
            </a:r>
            <a:r>
              <a:rPr lang="en-US" sz="1300" dirty="0">
                <a:effectLst/>
              </a:rPr>
              <a:t> et </a:t>
            </a:r>
            <a:r>
              <a:rPr lang="en-US" sz="1300" dirty="0" err="1">
                <a:effectLst/>
              </a:rPr>
              <a:t>vos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fichiers</a:t>
            </a:r>
            <a:r>
              <a:rPr lang="en-US" sz="1300" dirty="0">
                <a:effectLst/>
              </a:rPr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302855-36AC-4DCF-BFDF-EECE7406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21" y="1017558"/>
            <a:ext cx="6430513" cy="48228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0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1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2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2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2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3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98D83A-2437-4C54-B329-AE4A467B836D}"/>
              </a:ext>
            </a:extLst>
          </p:cNvPr>
          <p:cNvSpPr txBox="1"/>
          <p:nvPr/>
        </p:nvSpPr>
        <p:spPr>
          <a:xfrm>
            <a:off x="6704359" y="768334"/>
            <a:ext cx="4515573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A quelle </a:t>
            </a:r>
            <a:r>
              <a:rPr lang="en-US" sz="47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fréquence</a:t>
            </a:r>
            <a:r>
              <a:rPr lang="en-US" sz="47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 et sur </a:t>
            </a:r>
            <a:r>
              <a:rPr lang="en-US" sz="47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quels</a:t>
            </a:r>
            <a:r>
              <a:rPr lang="en-US" sz="4700" b="1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 supports ?</a:t>
            </a:r>
          </a:p>
        </p:txBody>
      </p:sp>
      <p:pic>
        <p:nvPicPr>
          <p:cNvPr id="7" name="Image 6" descr="Une image contenant orange&#10;&#10;Description générée automatiquement">
            <a:extLst>
              <a:ext uri="{FF2B5EF4-FFF2-40B4-BE49-F238E27FC236}">
                <a16:creationId xmlns:a16="http://schemas.microsoft.com/office/drawing/2014/main" id="{D08095D2-76AC-43BD-A1C7-3A7AEEACC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317390" y="173392"/>
            <a:ext cx="2624328" cy="2396672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sp>
        <p:nvSpPr>
          <p:cNvPr id="79" name="Oval 43">
            <a:extLst>
              <a:ext uri="{FF2B5EF4-FFF2-40B4-BE49-F238E27FC236}">
                <a16:creationId xmlns:a16="http://schemas.microsoft.com/office/drawing/2014/main" id="{38E210C9-E1D9-D94D-818C-FCA6ADB0E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5257" y="1989741"/>
            <a:ext cx="1314487" cy="1314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45">
            <a:extLst>
              <a:ext uri="{FF2B5EF4-FFF2-40B4-BE49-F238E27FC236}">
                <a16:creationId xmlns:a16="http://schemas.microsoft.com/office/drawing/2014/main" id="{F58633C1-6260-0246-A304-C29EC9E83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155" y="3555195"/>
            <a:ext cx="1830621" cy="183062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5EA24B17-CA4A-422C-944F-819EEB8BA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3848"/>
          <a:stretch/>
        </p:blipFill>
        <p:spPr>
          <a:xfrm>
            <a:off x="3409480" y="3384929"/>
            <a:ext cx="2624328" cy="2621479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cxnSp>
        <p:nvCxnSpPr>
          <p:cNvPr id="81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04359" y="6087110"/>
            <a:ext cx="492861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DF12FA8-C67E-4BD1-B465-859BF0084331}"/>
              </a:ext>
            </a:extLst>
          </p:cNvPr>
          <p:cNvSpPr txBox="1"/>
          <p:nvPr/>
        </p:nvSpPr>
        <p:spPr>
          <a:xfrm>
            <a:off x="206087" y="2551379"/>
            <a:ext cx="32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emps passé sur votre ordinateur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AF9A24-783B-4BE2-B64A-06446F21B41F}"/>
              </a:ext>
            </a:extLst>
          </p:cNvPr>
          <p:cNvSpPr txBox="1"/>
          <p:nvPr/>
        </p:nvSpPr>
        <p:spPr>
          <a:xfrm>
            <a:off x="3582683" y="5791483"/>
            <a:ext cx="25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roportions les données 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01676E-02D9-48E0-AB5F-B4FE3D308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366" y="4030796"/>
            <a:ext cx="1780227" cy="1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A764B3-2535-4C34-9CFD-0FD0763ABAB8}"/>
              </a:ext>
            </a:extLst>
          </p:cNvPr>
          <p:cNvSpPr txBox="1"/>
          <p:nvPr/>
        </p:nvSpPr>
        <p:spPr>
          <a:xfrm>
            <a:off x="565150" y="768334"/>
            <a:ext cx="4134537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>
                <a:effectLst/>
                <a:latin typeface="+mj-lt"/>
                <a:ea typeface="+mj-ea"/>
                <a:cs typeface="+mj-cs"/>
              </a:rPr>
              <a:t>Les différents types de sauvegardes</a:t>
            </a:r>
            <a:endParaRPr lang="en-US" sz="4600" b="1">
              <a:latin typeface="+mj-lt"/>
              <a:ea typeface="+mj-ea"/>
              <a:cs typeface="+mj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9769BF71-891B-4389-B18E-F5379B3A0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63" y="681645"/>
            <a:ext cx="559801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808D9D3-54CD-4D8C-AFB7-CB6EF6902ED3}"/>
              </a:ext>
            </a:extLst>
          </p:cNvPr>
          <p:cNvSpPr txBox="1"/>
          <p:nvPr/>
        </p:nvSpPr>
        <p:spPr>
          <a:xfrm>
            <a:off x="1315616" y="465272"/>
            <a:ext cx="7912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Procédure de Sauvegarde des Machines Virtuelles Client et Serveur Linux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6D5F99-8E98-4672-ADE7-0AECB13AC606}"/>
              </a:ext>
            </a:extLst>
          </p:cNvPr>
          <p:cNvSpPr txBox="1"/>
          <p:nvPr/>
        </p:nvSpPr>
        <p:spPr>
          <a:xfrm>
            <a:off x="604157" y="1954338"/>
            <a:ext cx="6097554" cy="40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la Connexion SSH  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0491C7-502B-42C9-9096-3BB32084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46" y="2660935"/>
            <a:ext cx="5105400" cy="2453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E88AEA8-56CB-41B0-9CF0-134B4331A84E}"/>
              </a:ext>
            </a:extLst>
          </p:cNvPr>
          <p:cNvCxnSpPr>
            <a:cxnSpLocks/>
          </p:cNvCxnSpPr>
          <p:nvPr/>
        </p:nvCxnSpPr>
        <p:spPr>
          <a:xfrm flipH="1">
            <a:off x="1962344" y="4359264"/>
            <a:ext cx="107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33B6844-5BA6-4E16-8D44-DB298255861C}"/>
              </a:ext>
            </a:extLst>
          </p:cNvPr>
          <p:cNvSpPr txBox="1"/>
          <p:nvPr/>
        </p:nvSpPr>
        <p:spPr>
          <a:xfrm>
            <a:off x="1045984" y="4160887"/>
            <a:ext cx="1006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Adresse IP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430C495-B747-4AC3-8F8D-2DE560734271}"/>
              </a:ext>
            </a:extLst>
          </p:cNvPr>
          <p:cNvCxnSpPr/>
          <p:nvPr/>
        </p:nvCxnSpPr>
        <p:spPr>
          <a:xfrm flipH="1">
            <a:off x="1940767" y="4521549"/>
            <a:ext cx="1101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D4D61F4-CAED-46A7-B424-3446A6DBCABC}"/>
              </a:ext>
            </a:extLst>
          </p:cNvPr>
          <p:cNvSpPr txBox="1"/>
          <p:nvPr/>
        </p:nvSpPr>
        <p:spPr>
          <a:xfrm>
            <a:off x="977417" y="435926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Sous-réseau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73EBFCB-2366-4860-8221-6D9D6DCA65AE}"/>
              </a:ext>
            </a:extLst>
          </p:cNvPr>
          <p:cNvCxnSpPr/>
          <p:nvPr/>
        </p:nvCxnSpPr>
        <p:spPr>
          <a:xfrm flipH="1">
            <a:off x="1940766" y="4627320"/>
            <a:ext cx="1101013" cy="2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4400C5F-31D7-4D3F-86BD-ED5602FCCAE4}"/>
              </a:ext>
            </a:extLst>
          </p:cNvPr>
          <p:cNvSpPr txBox="1"/>
          <p:nvPr/>
        </p:nvSpPr>
        <p:spPr>
          <a:xfrm>
            <a:off x="1066278" y="4495957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Passerelle</a:t>
            </a:r>
          </a:p>
        </p:txBody>
      </p:sp>
    </p:spTree>
    <p:extLst>
      <p:ext uri="{BB962C8B-B14F-4D97-AF65-F5344CB8AC3E}">
        <p14:creationId xmlns:p14="http://schemas.microsoft.com/office/powerpoint/2010/main" val="286387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957B13F-67C2-405C-82A4-B20720F18BF2}"/>
              </a:ext>
            </a:extLst>
          </p:cNvPr>
          <p:cNvSpPr txBox="1"/>
          <p:nvPr/>
        </p:nvSpPr>
        <p:spPr>
          <a:xfrm>
            <a:off x="837424" y="890648"/>
            <a:ext cx="6097554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72F30B-B38D-4E2B-9346-738BDC1E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377295"/>
            <a:ext cx="7094093" cy="450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1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C7B0AE3-A13B-41E3-8ADB-6CDC1903BDCF}"/>
              </a:ext>
            </a:extLst>
          </p:cNvPr>
          <p:cNvSpPr txBox="1"/>
          <p:nvPr/>
        </p:nvSpPr>
        <p:spPr>
          <a:xfrm>
            <a:off x="630594" y="68774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Envoi sur le serveur </a:t>
            </a:r>
            <a:endParaRPr lang="fr-FR" sz="2000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0E839A3-2759-425B-AFDF-57876198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96" y="1858619"/>
            <a:ext cx="7922036" cy="27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3266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405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Neue Haas Grotesk Text Pro</vt:lpstr>
      <vt:lpstr>Symbol</vt:lpstr>
      <vt:lpstr>Times New Roman</vt:lpstr>
      <vt:lpstr>PunchcardVTI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Meliha URLU</dc:creator>
  <cp:lastModifiedBy>Meliha URLU</cp:lastModifiedBy>
  <cp:revision>3</cp:revision>
  <dcterms:created xsi:type="dcterms:W3CDTF">2022-04-19T16:29:29Z</dcterms:created>
  <dcterms:modified xsi:type="dcterms:W3CDTF">2022-04-19T17:28:18Z</dcterms:modified>
</cp:coreProperties>
</file>