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0" r:id="rId3"/>
    <p:sldId id="278" r:id="rId4"/>
    <p:sldId id="314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81" r:id="rId16"/>
  </p:sldIdLst>
  <p:sldSz cx="9906000" cy="6858000" type="A4"/>
  <p:notesSz cx="9939338" cy="6805613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바른고딕" panose="020B0600000101010101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9B7"/>
    <a:srgbClr val="596877"/>
    <a:srgbClr val="A1ADB9"/>
    <a:srgbClr val="46525E"/>
    <a:srgbClr val="2A343E"/>
    <a:srgbClr val="D6DBE0"/>
    <a:srgbClr val="C1C9D1"/>
    <a:srgbClr val="113979"/>
    <a:srgbClr val="5273A6"/>
    <a:srgbClr val="365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6" autoAdjust="0"/>
    <p:restoredTop sz="88644" autoAdjust="0"/>
  </p:normalViewPr>
  <p:slideViewPr>
    <p:cSldViewPr showGuides="1">
      <p:cViewPr varScale="1">
        <p:scale>
          <a:sx n="108" d="100"/>
          <a:sy n="108" d="100"/>
        </p:scale>
        <p:origin x="1920" y="96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167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47AF3-BD0F-42F6-B152-20FDFCAAE2E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04D2-1C55-4F10-A47E-BC0F0E5E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5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90984-6E68-4A3A-9DB3-4B451F5C079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201"/>
            <a:ext cx="7951470" cy="2679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B983-60D8-4811-BC8D-7906C32A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5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B983-60D8-4811-BC8D-7906C32A58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B983-60D8-4811-BC8D-7906C32A58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6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B983-60D8-4811-BC8D-7906C32A58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8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B983-60D8-4811-BC8D-7906C32A58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9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B983-60D8-4811-BC8D-7906C32A58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5229200"/>
            <a:ext cx="9906000" cy="162879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-1" y="1"/>
            <a:ext cx="9906002" cy="1133476"/>
            <a:chOff x="-1" y="1"/>
            <a:chExt cx="9906002" cy="1133476"/>
          </a:xfrm>
        </p:grpSpPr>
        <p:sp>
          <p:nvSpPr>
            <p:cNvPr id="4" name="직사각형 3"/>
            <p:cNvSpPr/>
            <p:nvPr/>
          </p:nvSpPr>
          <p:spPr>
            <a:xfrm>
              <a:off x="1" y="1"/>
              <a:ext cx="9906000" cy="1133476"/>
            </a:xfrm>
            <a:prstGeom prst="rect">
              <a:avLst/>
            </a:prstGeom>
            <a:pattFill prst="ltUpDiag">
              <a:fgClr>
                <a:srgbClr val="BCC8D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6877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-1" y="1080864"/>
              <a:ext cx="9906001" cy="52612"/>
              <a:chOff x="-1" y="1080864"/>
              <a:chExt cx="9906001" cy="526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838826" y="1080864"/>
                <a:ext cx="8067174" cy="52612"/>
              </a:xfrm>
              <a:prstGeom prst="rect">
                <a:avLst/>
              </a:prstGeom>
              <a:solidFill>
                <a:srgbClr val="A1ADB9">
                  <a:alpha val="886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-1" y="1080866"/>
                <a:ext cx="2196000" cy="52610"/>
              </a:xfrm>
              <a:prstGeom prst="rect">
                <a:avLst/>
              </a:prstGeom>
              <a:solidFill>
                <a:srgbClr val="778EA5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mtClean="0">
                <a:latin typeface="+mn-ea"/>
              </a:rPr>
              <a:t>표지</a:t>
            </a: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33947" y="2260804"/>
            <a:ext cx="935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B4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32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B4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32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B45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하반기 경영지원 추진과제</a:t>
            </a:r>
            <a:endParaRPr lang="ko-KR" altLang="en-US" sz="32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B45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208" y="5526679"/>
            <a:ext cx="821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  <a:alpha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2019.09</a:t>
            </a:r>
            <a:endParaRPr lang="ko-KR" altLang="en-US" sz="1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  <a:alpha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67" y="5515440"/>
            <a:ext cx="2261496" cy="3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" y="2492896"/>
            <a:ext cx="9906000" cy="3900320"/>
          </a:xfrm>
          <a:prstGeom prst="rect">
            <a:avLst/>
          </a:prstGeom>
          <a:pattFill prst="ltUpDiag">
            <a:fgClr>
              <a:srgbClr val="BCC8D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687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3296816" y="2381250"/>
            <a:ext cx="6609184" cy="400007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73051" y="2230256"/>
            <a:ext cx="3127074" cy="532989"/>
            <a:chOff x="3101716" y="2252416"/>
            <a:chExt cx="3127074" cy="532989"/>
          </a:xfrm>
        </p:grpSpPr>
        <p:grpSp>
          <p:nvGrpSpPr>
            <p:cNvPr id="5" name="그룹 4"/>
            <p:cNvGrpSpPr/>
            <p:nvPr/>
          </p:nvGrpSpPr>
          <p:grpSpPr>
            <a:xfrm>
              <a:off x="3101716" y="2252416"/>
              <a:ext cx="3127074" cy="532989"/>
              <a:chOff x="-2774537" y="908051"/>
              <a:chExt cx="4876586" cy="930042"/>
            </a:xfrm>
            <a:solidFill>
              <a:srgbClr val="445566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-2774537" y="908051"/>
                <a:ext cx="4876586" cy="759087"/>
              </a:xfrm>
              <a:prstGeom prst="rect">
                <a:avLst/>
              </a:prstGeom>
              <a:solidFill>
                <a:srgbClr val="A1ADB9"/>
              </a:solidFill>
              <a:ln>
                <a:noFill/>
              </a:ln>
              <a:effectLst>
                <a:outerShdw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600" dirty="0" smtClean="0"/>
                  <a:t>CONTENTS</a:t>
                </a:r>
                <a:endParaRPr lang="ko-KR" altLang="en-US" spc="600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flipV="1">
                <a:off x="1941344" y="1678300"/>
                <a:ext cx="157865" cy="159793"/>
              </a:xfrm>
              <a:prstGeom prst="rtTriangle">
                <a:avLst/>
              </a:prstGeom>
              <a:solidFill>
                <a:srgbClr val="2A343E">
                  <a:alpha val="886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각 삼각형 5"/>
            <p:cNvSpPr/>
            <p:nvPr/>
          </p:nvSpPr>
          <p:spPr>
            <a:xfrm flipV="1">
              <a:off x="3116285" y="2263097"/>
              <a:ext cx="2341015" cy="313415"/>
            </a:xfrm>
            <a:prstGeom prst="rt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271116" y="855209"/>
            <a:ext cx="3127188" cy="52842"/>
          </a:xfrm>
          <a:prstGeom prst="rect">
            <a:avLst/>
          </a:prstGeom>
          <a:solidFill>
            <a:srgbClr val="778EA5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dirty="0" smtClean="0">
                <a:latin typeface="+mn-ea"/>
              </a:rPr>
              <a:t>목차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271" y="1512077"/>
            <a:ext cx="38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하반기 경영지원 추진과제</a:t>
            </a:r>
            <a:endParaRPr lang="en-US" altLang="ko-KR" sz="1600" spc="-3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spc="-3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" y="2492896"/>
            <a:ext cx="9906000" cy="3900320"/>
          </a:xfrm>
          <a:prstGeom prst="rect">
            <a:avLst/>
          </a:prstGeom>
          <a:pattFill prst="ltUpDiag">
            <a:fgClr>
              <a:srgbClr val="BCC8D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687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3296816" y="2381250"/>
            <a:ext cx="6609184" cy="400007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73051" y="2230256"/>
            <a:ext cx="3127074" cy="532989"/>
            <a:chOff x="3101716" y="2252416"/>
            <a:chExt cx="3127074" cy="532989"/>
          </a:xfrm>
        </p:grpSpPr>
        <p:grpSp>
          <p:nvGrpSpPr>
            <p:cNvPr id="5" name="그룹 4"/>
            <p:cNvGrpSpPr/>
            <p:nvPr/>
          </p:nvGrpSpPr>
          <p:grpSpPr>
            <a:xfrm>
              <a:off x="3101716" y="2252416"/>
              <a:ext cx="3127074" cy="532989"/>
              <a:chOff x="-2774537" y="908051"/>
              <a:chExt cx="4876586" cy="930042"/>
            </a:xfrm>
            <a:solidFill>
              <a:srgbClr val="445566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-2774537" y="908051"/>
                <a:ext cx="4876586" cy="759087"/>
              </a:xfrm>
              <a:prstGeom prst="rect">
                <a:avLst/>
              </a:prstGeom>
              <a:solidFill>
                <a:srgbClr val="A1ADB9"/>
              </a:solidFill>
              <a:ln>
                <a:noFill/>
              </a:ln>
              <a:effectLst>
                <a:outerShdw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600" dirty="0" smtClean="0"/>
                  <a:t>CONTENTS</a:t>
                </a:r>
                <a:endParaRPr lang="ko-KR" altLang="en-US" spc="600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flipV="1">
                <a:off x="1941344" y="1678300"/>
                <a:ext cx="157865" cy="159793"/>
              </a:xfrm>
              <a:prstGeom prst="rtTriangle">
                <a:avLst/>
              </a:prstGeom>
              <a:solidFill>
                <a:srgbClr val="2A343E">
                  <a:alpha val="886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각 삼각형 5"/>
            <p:cNvSpPr/>
            <p:nvPr/>
          </p:nvSpPr>
          <p:spPr>
            <a:xfrm flipV="1">
              <a:off x="3116285" y="2263097"/>
              <a:ext cx="2341015" cy="313415"/>
            </a:xfrm>
            <a:prstGeom prst="rt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271116" y="855209"/>
            <a:ext cx="3127188" cy="52842"/>
          </a:xfrm>
          <a:prstGeom prst="rect">
            <a:avLst/>
          </a:prstGeom>
          <a:solidFill>
            <a:srgbClr val="778EA5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dirty="0" smtClean="0">
                <a:latin typeface="+mn-ea"/>
              </a:rPr>
              <a:t>간지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271" y="1510929"/>
            <a:ext cx="38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’19</a:t>
            </a:r>
            <a:r>
              <a:rPr lang="ko-KR" altLang="en-US" sz="1600" b="1" spc="-15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하반기 경영지원 추진과제</a:t>
            </a:r>
            <a:endParaRPr lang="en-US" altLang="ko-KR" sz="1600" spc="-3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spc="-3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2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-1" y="0"/>
            <a:ext cx="9906001" cy="862684"/>
            <a:chOff x="-1" y="0"/>
            <a:chExt cx="9906001" cy="862684"/>
          </a:xfrm>
        </p:grpSpPr>
        <p:grpSp>
          <p:nvGrpSpPr>
            <p:cNvPr id="58" name="그룹 57"/>
            <p:cNvGrpSpPr/>
            <p:nvPr/>
          </p:nvGrpSpPr>
          <p:grpSpPr>
            <a:xfrm>
              <a:off x="-1" y="0"/>
              <a:ext cx="9906001" cy="862684"/>
              <a:chOff x="-1" y="270793"/>
              <a:chExt cx="9906001" cy="86268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" y="270793"/>
                <a:ext cx="9905999" cy="862684"/>
              </a:xfrm>
              <a:prstGeom prst="rect">
                <a:avLst/>
              </a:prstGeom>
              <a:pattFill prst="ltUpDiag">
                <a:fgClr>
                  <a:srgbClr val="BCC8D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6877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-1" y="1080864"/>
                <a:ext cx="9906001" cy="52612"/>
                <a:chOff x="-1" y="1080864"/>
                <a:chExt cx="9906001" cy="52612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1838826" y="1080864"/>
                  <a:ext cx="8067174" cy="52612"/>
                </a:xfrm>
                <a:prstGeom prst="rect">
                  <a:avLst/>
                </a:prstGeom>
                <a:solidFill>
                  <a:srgbClr val="A1ADB9">
                    <a:alpha val="8862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-1" y="1080866"/>
                  <a:ext cx="2196000" cy="52610"/>
                </a:xfrm>
                <a:prstGeom prst="rect">
                  <a:avLst/>
                </a:prstGeom>
                <a:solidFill>
                  <a:srgbClr val="778EA5">
                    <a:alpha val="9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직사각형 58"/>
            <p:cNvSpPr/>
            <p:nvPr/>
          </p:nvSpPr>
          <p:spPr>
            <a:xfrm>
              <a:off x="1" y="0"/>
              <a:ext cx="165094" cy="810070"/>
            </a:xfrm>
            <a:prstGeom prst="rect">
              <a:avLst/>
            </a:prstGeom>
            <a:solidFill>
              <a:srgbClr val="445566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94" y="160998"/>
            <a:ext cx="7110306" cy="682592"/>
          </a:xfrm>
          <a:noFill/>
        </p:spPr>
        <p:txBody>
          <a:bodyPr wrap="square" rtlCol="0">
            <a:noAutofit/>
          </a:bodyPr>
          <a:lstStyle>
            <a:lvl1pPr algn="l">
              <a:defRPr lang="ko-KR" altLang="en-US" sz="24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6525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/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857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516680" y="485530"/>
            <a:ext cx="2089283" cy="250240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r"/>
            <a:r>
              <a:rPr lang="en-US" altLang="ko-KR" sz="1000" spc="-95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spc="-95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000" spc="-95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하반기 경영지원 추진과제</a:t>
            </a:r>
            <a:endParaRPr lang="ko-KR" altLang="en-US" sz="1000" b="0" spc="-95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91589" y="931367"/>
            <a:ext cx="9413975" cy="593991"/>
          </a:xfrm>
          <a:noFill/>
        </p:spPr>
        <p:txBody>
          <a:bodyPr wrap="square" lIns="95420" tIns="47710" rIns="95420" bIns="47710" rtlCol="0">
            <a:noAutofit/>
          </a:bodyPr>
          <a:lstStyle>
            <a:lvl1pPr marL="0" indent="0">
              <a:lnSpc>
                <a:spcPct val="100000"/>
              </a:lnSpc>
              <a:buNone/>
              <a:def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맑은 고딕" panose="020B0503020000020004" pitchFamily="50" charset="-127"/>
                <a:cs typeface="Arial" pitchFamily="34" charset="0"/>
              </a:defRPr>
            </a:lvl1pPr>
            <a:lvl2pPr>
              <a:defRPr lang="ko-KR" altLang="en-US" sz="1912" dirty="0" smtClean="0"/>
            </a:lvl2pPr>
            <a:lvl3pPr>
              <a:defRPr lang="ko-KR" altLang="en-US" sz="1912" dirty="0" smtClean="0"/>
            </a:lvl3pPr>
            <a:lvl4pPr>
              <a:defRPr lang="ko-KR" altLang="en-US" sz="1912" dirty="0" smtClean="0"/>
            </a:lvl4pPr>
            <a:lvl5pPr>
              <a:defRPr lang="ko-KR" altLang="en-US" sz="1912" dirty="0"/>
            </a:lvl5pPr>
          </a:lstStyle>
          <a:p>
            <a:pPr marL="0" lvl="0" algn="just" defTabSz="957824" latinLnBrk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2376446"/>
            <a:ext cx="9906001" cy="4016769"/>
            <a:chOff x="-25895" y="2376446"/>
            <a:chExt cx="9931896" cy="4016769"/>
          </a:xfrm>
        </p:grpSpPr>
        <p:sp>
          <p:nvSpPr>
            <p:cNvPr id="3" name="직사각형 2"/>
            <p:cNvSpPr/>
            <p:nvPr/>
          </p:nvSpPr>
          <p:spPr>
            <a:xfrm>
              <a:off x="-25895" y="2429288"/>
              <a:ext cx="9931896" cy="3963927"/>
            </a:xfrm>
            <a:prstGeom prst="rect">
              <a:avLst/>
            </a:prstGeom>
            <a:pattFill prst="ltUpDiag">
              <a:fgClr>
                <a:srgbClr val="BCC8D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6877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28664" y="2376446"/>
              <a:ext cx="7977335" cy="52842"/>
            </a:xfrm>
            <a:prstGeom prst="rect">
              <a:avLst/>
            </a:prstGeom>
            <a:solidFill>
              <a:srgbClr val="A1ADB9">
                <a:alpha val="886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25895" y="2376446"/>
              <a:ext cx="1954559" cy="52842"/>
            </a:xfrm>
            <a:prstGeom prst="rect">
              <a:avLst/>
            </a:prstGeom>
            <a:solidFill>
              <a:srgbClr val="778EA5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4880992" y="3353030"/>
            <a:ext cx="3379198" cy="1866067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r"/>
            <a:r>
              <a:rPr lang="en-US" altLang="ko-KR" sz="11500" spc="-95" dirty="0" smtClean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1500" b="0" spc="-95" dirty="0">
              <a:solidFill>
                <a:srgbClr val="59687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dirty="0" smtClean="0">
                <a:latin typeface="+mn-ea"/>
              </a:rPr>
              <a:t>Q&amp;A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2376446"/>
            <a:ext cx="9906001" cy="4016769"/>
            <a:chOff x="-25895" y="2376446"/>
            <a:chExt cx="9931896" cy="4016769"/>
          </a:xfrm>
        </p:grpSpPr>
        <p:sp>
          <p:nvSpPr>
            <p:cNvPr id="3" name="직사각형 2"/>
            <p:cNvSpPr/>
            <p:nvPr/>
          </p:nvSpPr>
          <p:spPr>
            <a:xfrm>
              <a:off x="-25895" y="2429288"/>
              <a:ext cx="9931896" cy="3963927"/>
            </a:xfrm>
            <a:prstGeom prst="rect">
              <a:avLst/>
            </a:prstGeom>
            <a:pattFill prst="ltUpDiag">
              <a:fgClr>
                <a:srgbClr val="BCC8D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6877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28664" y="2376446"/>
              <a:ext cx="7977335" cy="52842"/>
            </a:xfrm>
            <a:prstGeom prst="rect">
              <a:avLst/>
            </a:prstGeom>
            <a:solidFill>
              <a:srgbClr val="A1ADB9">
                <a:alpha val="886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25895" y="2376446"/>
              <a:ext cx="1954559" cy="52842"/>
            </a:xfrm>
            <a:prstGeom prst="rect">
              <a:avLst/>
            </a:prstGeom>
            <a:solidFill>
              <a:srgbClr val="778EA5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dirty="0" smtClean="0">
                <a:latin typeface="+mn-ea"/>
              </a:rPr>
              <a:t>Thank you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12640" y="3499225"/>
            <a:ext cx="7488262" cy="1573679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r"/>
            <a:r>
              <a:rPr lang="en-US" altLang="ko-KR" sz="9600" spc="-300" dirty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9600" spc="-300" dirty="0">
              <a:solidFill>
                <a:srgbClr val="59687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2376446"/>
            <a:ext cx="9906001" cy="4016769"/>
            <a:chOff x="-25895" y="2376446"/>
            <a:chExt cx="9931896" cy="4016769"/>
          </a:xfrm>
        </p:grpSpPr>
        <p:sp>
          <p:nvSpPr>
            <p:cNvPr id="3" name="직사각형 2"/>
            <p:cNvSpPr/>
            <p:nvPr/>
          </p:nvSpPr>
          <p:spPr>
            <a:xfrm>
              <a:off x="-25895" y="2429288"/>
              <a:ext cx="9931896" cy="3963927"/>
            </a:xfrm>
            <a:prstGeom prst="rect">
              <a:avLst/>
            </a:prstGeom>
            <a:pattFill prst="ltUpDiag">
              <a:fgClr>
                <a:srgbClr val="BCC8D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6877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28664" y="2376446"/>
              <a:ext cx="7977335" cy="52842"/>
            </a:xfrm>
            <a:prstGeom prst="rect">
              <a:avLst/>
            </a:prstGeom>
            <a:solidFill>
              <a:srgbClr val="A1ADB9">
                <a:alpha val="886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25895" y="2376446"/>
              <a:ext cx="1954559" cy="52842"/>
            </a:xfrm>
            <a:prstGeom prst="rect">
              <a:avLst/>
            </a:prstGeom>
            <a:solidFill>
              <a:srgbClr val="778EA5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-1311696" y="0"/>
            <a:ext cx="131169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dirty="0" smtClean="0">
                <a:latin typeface="+mn-ea"/>
              </a:rPr>
              <a:t>End of document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94308" y="3280614"/>
            <a:ext cx="8906594" cy="2164610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r">
              <a:lnSpc>
                <a:spcPct val="70000"/>
              </a:lnSpc>
            </a:pPr>
            <a:r>
              <a:rPr lang="en-US" altLang="ko-KR" sz="9600" spc="-300" dirty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</a:t>
            </a:r>
            <a:r>
              <a:rPr lang="en-US" altLang="ko-KR" sz="9600" spc="-300" dirty="0" smtClean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of </a:t>
            </a:r>
            <a:br>
              <a:rPr lang="en-US" altLang="ko-KR" sz="9600" spc="-300" dirty="0" smtClean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600" spc="-300" dirty="0" smtClean="0">
                <a:solidFill>
                  <a:srgbClr val="59687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endParaRPr lang="en-US" altLang="ko-KR" sz="9600" spc="-300" dirty="0">
              <a:solidFill>
                <a:srgbClr val="59687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4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04" y="6584935"/>
            <a:ext cx="1203496" cy="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7182-F292-46DB-8EE6-B5EE1BD399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BBF-7DBE-4D83-9391-9546D601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4" r:id="rId4"/>
    <p:sldLayoutId id="2147483682" r:id="rId5"/>
    <p:sldLayoutId id="2147483686" r:id="rId6"/>
    <p:sldLayoutId id="2147483687" r:id="rId7"/>
    <p:sldLayoutId id="214748368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1.xlsx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3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ko-KR" altLang="en-US" dirty="0" smtClean="0"/>
              <a:t>총 </a:t>
            </a:r>
            <a:r>
              <a:rPr lang="en-US" altLang="ko-KR" dirty="0" smtClean="0"/>
              <a:t>1.75 M/M </a:t>
            </a:r>
            <a:r>
              <a:rPr lang="ko-KR" altLang="en-US" smtClean="0"/>
              <a:t>공수 예상으로 </a:t>
            </a:r>
            <a:r>
              <a:rPr lang="en-US" altLang="ko-KR" dirty="0" smtClean="0"/>
              <a:t>ITO 1</a:t>
            </a:r>
            <a:r>
              <a:rPr lang="ko-KR" altLang="en-US" smtClean="0"/>
              <a:t>인 투입하여 </a:t>
            </a:r>
            <a:r>
              <a:rPr lang="en-US" altLang="ko-KR" dirty="0" smtClean="0"/>
              <a:t>4</a:t>
            </a:r>
            <a:r>
              <a:rPr lang="ko-KR" altLang="en-US" smtClean="0"/>
              <a:t>월 중 오픈 계획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smtClean="0"/>
              <a:t>추진 방안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9478"/>
              </p:ext>
            </p:extLst>
          </p:nvPr>
        </p:nvGraphicFramePr>
        <p:xfrm>
          <a:off x="158936" y="2209700"/>
          <a:ext cx="3086100" cy="419100"/>
        </p:xfrm>
        <a:graphic>
          <a:graphicData uri="http://schemas.openxmlformats.org/drawingml/2006/table">
            <a:tbl>
              <a:tblPr/>
              <a:tblGrid>
                <a:gridCol w="1562100"/>
                <a:gridCol w="15240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공수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936" y="1744418"/>
            <a:ext cx="1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투입예상공수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9308" y="3324735"/>
            <a:ext cx="530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투입인력 및</a:t>
            </a:r>
            <a:r>
              <a:rPr lang="en-US" altLang="ko-KR" sz="1400" b="1" dirty="0" smtClean="0"/>
              <a:t> </a:t>
            </a:r>
            <a:r>
              <a:rPr lang="ko-KR" altLang="en-US" sz="1400" b="1" smtClean="0"/>
              <a:t>예상일정</a:t>
            </a:r>
            <a:endParaRPr lang="ko-KR" altLang="en-US" sz="14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77072"/>
              </p:ext>
            </p:extLst>
          </p:nvPr>
        </p:nvGraphicFramePr>
        <p:xfrm>
          <a:off x="168652" y="3828791"/>
          <a:ext cx="9421624" cy="1617836"/>
        </p:xfrm>
        <a:graphic>
          <a:graphicData uri="http://schemas.openxmlformats.org/drawingml/2006/table">
            <a:tbl>
              <a:tblPr/>
              <a:tblGrid>
                <a:gridCol w="1177703"/>
                <a:gridCol w="1177703"/>
                <a:gridCol w="1177703"/>
                <a:gridCol w="1177703"/>
                <a:gridCol w="1177703"/>
                <a:gridCol w="1177703"/>
                <a:gridCol w="1177703"/>
                <a:gridCol w="1177703"/>
              </a:tblGrid>
              <a:tr h="26587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7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김동건 사원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환경구성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보안성검토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7216" y="5517232"/>
            <a:ext cx="2844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/>
              <a:t>보안성 검토 </a:t>
            </a:r>
            <a:r>
              <a:rPr lang="ko-KR" altLang="en-US" sz="1000" smtClean="0"/>
              <a:t>결과에 </a:t>
            </a:r>
            <a:r>
              <a:rPr lang="ko-KR" altLang="en-US" sz="1000"/>
              <a:t>따라 오픈일정 변동가능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9896" y="271460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표준관리 </a:t>
            </a:r>
            <a:r>
              <a:rPr lang="en-US" altLang="ko-KR" sz="1100" smtClean="0">
                <a:solidFill>
                  <a:srgbClr val="0070C0"/>
                </a:solidFill>
              </a:rPr>
              <a:t>ChartFX </a:t>
            </a:r>
            <a:r>
              <a:rPr lang="ko-KR" altLang="en-US" sz="1100" smtClean="0">
                <a:solidFill>
                  <a:srgbClr val="0070C0"/>
                </a:solidFill>
              </a:rPr>
              <a:t>대체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844" y="533070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예상공수</a:t>
            </a:r>
            <a:r>
              <a:rPr lang="en-US" altLang="ko-KR" smtClean="0"/>
              <a:t>, </a:t>
            </a:r>
            <a:r>
              <a:rPr lang="ko-KR" altLang="en-US" smtClean="0"/>
              <a:t>일정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741698" y="2927408"/>
            <a:ext cx="2329979" cy="461665"/>
            <a:chOff x="1452523" y="2401791"/>
            <a:chExt cx="2329979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1935522" y="2401791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smtClean="0">
                  <a:effectLst/>
                </a:rPr>
                <a:t>기타 검토 과제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52523" y="240179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 smtClean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95907" y="3587034"/>
            <a:ext cx="340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lang="en-US" altLang="ko-KR" sz="2000" b="0" spc="-30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내용</a:t>
            </a:r>
            <a:endParaRPr lang="en-US" altLang="ko-KR" sz="2000" b="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</a:t>
            </a:r>
            <a:endParaRPr lang="ko-KR" altLang="en-US" sz="2000" b="0" spc="-300" dirty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758115" y="4384380"/>
            <a:ext cx="8280919" cy="719786"/>
          </a:xfrm>
          <a:prstGeom prst="trapezoid">
            <a:avLst>
              <a:gd name="adj" fmla="val 469058"/>
            </a:avLst>
          </a:prstGeom>
          <a:gradFill>
            <a:gsLst>
              <a:gs pos="43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altLang="ko-KR" dirty="0" smtClean="0"/>
              <a:t>ETL </a:t>
            </a:r>
            <a:r>
              <a:rPr lang="ko-KR" altLang="en-US" smtClean="0"/>
              <a:t>제품 </a:t>
            </a:r>
            <a:r>
              <a:rPr lang="en-US" altLang="ko-KR" dirty="0" err="1" smtClean="0"/>
              <a:t>Informatica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PowerCenter</a:t>
            </a:r>
            <a:r>
              <a:rPr lang="en-US" altLang="ko-KR" dirty="0" smtClean="0"/>
              <a:t> 9.6.1 </a:t>
            </a:r>
            <a:r>
              <a:rPr lang="ko-KR" altLang="en-US" smtClean="0"/>
              <a:t>버전 </a:t>
            </a:r>
            <a:r>
              <a:rPr lang="en-US" altLang="ko-KR" dirty="0" smtClean="0"/>
              <a:t>EOS </a:t>
            </a:r>
            <a:r>
              <a:rPr lang="ko-KR" altLang="en-US" smtClean="0"/>
              <a:t>이슈와 서버 라이선스 이슈를 해소하고</a:t>
            </a:r>
            <a:r>
              <a:rPr lang="en-US" altLang="ko-KR" dirty="0" smtClean="0"/>
              <a:t> I/F </a:t>
            </a:r>
            <a:r>
              <a:rPr lang="ko-KR" altLang="en-US" smtClean="0"/>
              <a:t>증가에 따른 서버부하로 </a:t>
            </a:r>
            <a:r>
              <a:rPr lang="en-US" altLang="ko-KR" dirty="0" smtClean="0"/>
              <a:t>Active-Active </a:t>
            </a:r>
            <a:r>
              <a:rPr lang="ko-KR" altLang="en-US" smtClean="0"/>
              <a:t>운영중인 </a:t>
            </a:r>
            <a:r>
              <a:rPr lang="en-US" altLang="ko-KR" dirty="0" smtClean="0"/>
              <a:t>ETL </a:t>
            </a:r>
            <a:r>
              <a:rPr lang="ko-KR" altLang="en-US" smtClean="0"/>
              <a:t>서버의 </a:t>
            </a:r>
            <a:r>
              <a:rPr lang="en-US" altLang="ko-KR" dirty="0" smtClean="0"/>
              <a:t>Active-Standby </a:t>
            </a:r>
            <a:r>
              <a:rPr lang="ko-KR" altLang="en-US" smtClean="0"/>
              <a:t>로의 복귀를 위한 업그레이드 </a:t>
            </a:r>
            <a:r>
              <a:rPr lang="ko-KR" altLang="en-US" dirty="0" smtClean="0"/>
              <a:t>및 장비</a:t>
            </a:r>
            <a:r>
              <a:rPr lang="en-US" altLang="ko-KR" dirty="0" smtClean="0"/>
              <a:t>/</a:t>
            </a:r>
            <a:r>
              <a:rPr lang="ko-KR" altLang="en-US" smtClean="0"/>
              <a:t>라이선스 보완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smtClean="0"/>
              <a:t>과제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10962"/>
              </p:ext>
            </p:extLst>
          </p:nvPr>
        </p:nvGraphicFramePr>
        <p:xfrm>
          <a:off x="1136576" y="1808820"/>
          <a:ext cx="688869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34"/>
                <a:gridCol w="1764196"/>
                <a:gridCol w="1908212"/>
                <a:gridCol w="2024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9.6.1(AS-IS)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10.2(TO-BE)</a:t>
                      </a:r>
                      <a:endParaRPr lang="ko-KR" altLang="en-US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PowerCenter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EOS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’18.03 EOS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(Bug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Fix </a:t>
                      </a:r>
                      <a:r>
                        <a:rPr lang="ko-KR" altLang="en-US" sz="13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SR </a:t>
                      </a:r>
                      <a:r>
                        <a:rPr lang="ko-KR" altLang="en-US" sz="13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Minimum support ‘21.09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lifecycle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버전 출시후부터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Windows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(Server OS)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2008 SP2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까지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2008 SP2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2016</a:t>
                      </a:r>
                      <a:endParaRPr lang="ko-KR" altLang="en-US" sz="1300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2008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R2 </a:t>
                      </a:r>
                      <a:r>
                        <a:rPr lang="ko-KR" altLang="en-US" sz="13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사용중</a:t>
                      </a:r>
                      <a:endParaRPr lang="en-US" altLang="ko-KR" sz="13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‘20.01 EOS</a:t>
                      </a:r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11gR1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smtClean="0"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11gR2 ~ 12cR1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11g R2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 smtClean="0">
                          <a:latin typeface="+mn-ea"/>
                          <a:ea typeface="+mn-ea"/>
                        </a:rPr>
                        <a:t>이상 사용중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2008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 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2008 R2  ~ 2016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2008 R2 </a:t>
                      </a:r>
                      <a:r>
                        <a:rPr lang="ko-KR" altLang="en-US" sz="13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사용중</a:t>
                      </a:r>
                      <a:endParaRPr lang="en-US" altLang="ko-KR" sz="13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Client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Windows7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까지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637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Windows10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까지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smtClean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637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7 </a:t>
                      </a:r>
                      <a:r>
                        <a:rPr lang="ko-KR" altLang="en-US" sz="1300" baseline="0" smtClean="0">
                          <a:latin typeface="+mn-ea"/>
                          <a:ea typeface="+mn-ea"/>
                        </a:rPr>
                        <a:t>사용 중</a:t>
                      </a:r>
                      <a:endParaRPr lang="ko-KR" altLang="en-US" sz="13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19177"/>
              </p:ext>
            </p:extLst>
          </p:nvPr>
        </p:nvGraphicFramePr>
        <p:xfrm>
          <a:off x="758116" y="5121188"/>
          <a:ext cx="8280919" cy="947520"/>
        </p:xfrm>
        <a:graphic>
          <a:graphicData uri="http://schemas.openxmlformats.org/drawingml/2006/table">
            <a:tbl>
              <a:tblPr/>
              <a:tblGrid>
                <a:gridCol w="1019377"/>
                <a:gridCol w="2364999"/>
                <a:gridCol w="2299370"/>
                <a:gridCol w="2597173"/>
              </a:tblGrid>
              <a:tr h="144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분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항          목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            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기대효과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무형효과</a:t>
                      </a:r>
                      <a:endParaRPr lang="en-US" altLang="ko-KR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Informatica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업그레이드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SR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이슈 대응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 해결 불가 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SR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대응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CPU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증설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 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중화 운영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장애예방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안정성 확보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유휴장비에 목표로 하는 환경과 동일하게 환경</a:t>
            </a:r>
            <a:r>
              <a:rPr lang="en-US" altLang="ko-KR" dirty="0" smtClean="0"/>
              <a:t> </a:t>
            </a:r>
            <a:r>
              <a:rPr lang="ko-KR" altLang="en-US" smtClean="0"/>
              <a:t>세팅하여 </a:t>
            </a:r>
            <a:r>
              <a:rPr lang="en-US" altLang="ko-KR" dirty="0" smtClean="0"/>
              <a:t>I/F </a:t>
            </a:r>
            <a:r>
              <a:rPr lang="ko-KR" altLang="en-US"/>
              <a:t>개별 </a:t>
            </a:r>
            <a:r>
              <a:rPr lang="ko-KR" altLang="en-US" smtClean="0"/>
              <a:t>이관 및 테스트 </a:t>
            </a:r>
            <a:r>
              <a:rPr lang="ko-KR" altLang="en-US"/>
              <a:t>진행후 이상없을 </a:t>
            </a:r>
            <a:r>
              <a:rPr lang="ko-KR" altLang="en-US" smtClean="0"/>
              <a:t>시</a:t>
            </a:r>
            <a:r>
              <a:rPr lang="en-US" altLang="ko-KR" dirty="0" smtClean="0"/>
              <a:t>, </a:t>
            </a:r>
            <a:r>
              <a:rPr lang="ko-KR" altLang="en-US" smtClean="0"/>
              <a:t>기존 장비 업그레이드 후 </a:t>
            </a:r>
            <a:r>
              <a:rPr lang="en-US" altLang="ko-KR" dirty="0" smtClean="0"/>
              <a:t>I/F </a:t>
            </a:r>
            <a:r>
              <a:rPr lang="ko-KR" altLang="en-US" smtClean="0"/>
              <a:t>일괄 재이관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smtClean="0"/>
              <a:t>추진 내용</a:t>
            </a:r>
            <a:endParaRPr lang="ko-KR" altLang="en-US" dirty="0"/>
          </a:p>
        </p:txBody>
      </p:sp>
      <p:grpSp>
        <p:nvGrpSpPr>
          <p:cNvPr id="22" name="그룹 2"/>
          <p:cNvGrpSpPr>
            <a:grpSpLocks/>
          </p:cNvGrpSpPr>
          <p:nvPr/>
        </p:nvGrpSpPr>
        <p:grpSpPr bwMode="auto">
          <a:xfrm>
            <a:off x="4793998" y="2270048"/>
            <a:ext cx="346348" cy="4075276"/>
            <a:chOff x="6859022" y="2711953"/>
            <a:chExt cx="441572" cy="2836782"/>
          </a:xfrm>
        </p:grpSpPr>
        <p:sp>
          <p:nvSpPr>
            <p:cNvPr id="23" name="AutoShape 59"/>
            <p:cNvSpPr>
              <a:spLocks noChangeArrowheads="1"/>
            </p:cNvSpPr>
            <p:nvPr/>
          </p:nvSpPr>
          <p:spPr bwMode="gray">
            <a:xfrm rot="5400000">
              <a:off x="5666179" y="3914320"/>
              <a:ext cx="2836782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21000">
                  <a:srgbClr val="969696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AutoShape 59"/>
            <p:cNvSpPr>
              <a:spLocks noChangeArrowheads="1"/>
            </p:cNvSpPr>
            <p:nvPr/>
          </p:nvSpPr>
          <p:spPr bwMode="gray">
            <a:xfrm rot="5400000">
              <a:off x="6468197" y="3909295"/>
              <a:ext cx="1213697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69696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13040" y="2263034"/>
            <a:ext cx="4343986" cy="2045518"/>
            <a:chOff x="281402" y="1826488"/>
            <a:chExt cx="4343986" cy="2045518"/>
          </a:xfrm>
        </p:grpSpPr>
        <p:grpSp>
          <p:nvGrpSpPr>
            <p:cNvPr id="26" name="그룹 25"/>
            <p:cNvGrpSpPr/>
            <p:nvPr/>
          </p:nvGrpSpPr>
          <p:grpSpPr>
            <a:xfrm>
              <a:off x="281402" y="1826488"/>
              <a:ext cx="2076213" cy="2039497"/>
              <a:chOff x="278703" y="4708738"/>
              <a:chExt cx="2076213" cy="203949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27148" y="6409681"/>
                <a:ext cx="779322" cy="338554"/>
              </a:xfrm>
              <a:prstGeom prst="rect">
                <a:avLst/>
              </a:prstGeom>
              <a:noFill/>
            </p:spPr>
            <p:txBody>
              <a:bodyPr wrap="square" lIns="72000" rIns="72000" rtlCol="0" anchor="ctr" anchorCtr="0">
                <a:spAutoFit/>
              </a:bodyPr>
              <a:lstStyle/>
              <a:p>
                <a:pPr algn="l"/>
                <a:r>
                  <a:rPr lang="en-US" altLang="ko-KR" sz="1600" b="1" dirty="0" smtClean="0">
                    <a:latin typeface="+mj-ea"/>
                    <a:ea typeface="+mj-ea"/>
                  </a:rPr>
                  <a:t>Active</a:t>
                </a:r>
                <a:endParaRPr lang="ko-KR" altLang="en-US" sz="1600" b="1" dirty="0" smtClean="0">
                  <a:latin typeface="+mj-ea"/>
                  <a:ea typeface="+mj-ea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278703" y="5437746"/>
                <a:ext cx="2076213" cy="980434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9525" algn="ctr">
                <a:solidFill>
                  <a:schemeClr val="tx2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HTW-ETL1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367493" y="5524255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361205" y="5524255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278703" y="5207056"/>
                <a:ext cx="2076213" cy="173018"/>
              </a:xfrm>
              <a:prstGeom prst="rect">
                <a:avLst/>
              </a:prstGeom>
              <a:solidFill>
                <a:srgbClr val="002676"/>
              </a:solidFill>
              <a:ln w="9525" algn="ctr">
                <a:solidFill>
                  <a:srgbClr val="00518E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PowerCenter</a:t>
                </a:r>
                <a:r>
                  <a:rPr kumimoji="1" lang="en-US" altLang="ko-KR" sz="14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10.2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78703" y="4708738"/>
                <a:ext cx="379916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INT_ETC</a:t>
                </a:r>
                <a:endParaRPr kumimoji="1" lang="ko-KR" altLang="en-US" sz="8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692516" y="4712227"/>
                <a:ext cx="379916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GSCM</a:t>
                </a:r>
                <a:endParaRPr kumimoji="1" lang="ko-KR" altLang="en-US" sz="8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1106329" y="4711924"/>
                <a:ext cx="379916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TWPROD</a:t>
                </a:r>
                <a:endParaRPr kumimoji="1" lang="ko-KR" altLang="en-US" sz="8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1517841" y="4711924"/>
                <a:ext cx="399638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INT_MES</a:t>
                </a:r>
                <a:endParaRPr kumimoji="1" lang="ko-KR" altLang="en-US" sz="8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1951427" y="4711924"/>
                <a:ext cx="399638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INT_GRW</a:t>
                </a:r>
                <a:endParaRPr kumimoji="1" lang="ko-KR" altLang="en-US" sz="8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1425666" y="555962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1425666" y="571822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425666" y="587378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425666" y="602753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425165" y="5560720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25165" y="5719320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425165" y="5874885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425165" y="6028635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546244" y="2330827"/>
              <a:ext cx="2079144" cy="1541179"/>
              <a:chOff x="2916083" y="5207056"/>
              <a:chExt cx="2079144" cy="154117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482403" y="6409681"/>
                <a:ext cx="943571" cy="338554"/>
              </a:xfrm>
              <a:prstGeom prst="rect">
                <a:avLst/>
              </a:prstGeom>
              <a:noFill/>
            </p:spPr>
            <p:txBody>
              <a:bodyPr wrap="square" lIns="72000" rIns="72000" rtlCol="0" anchor="ctr" anchorCtr="0">
                <a:spAutoFit/>
              </a:bodyPr>
              <a:lstStyle/>
              <a:p>
                <a:pPr algn="l"/>
                <a:r>
                  <a:rPr lang="en-US" altLang="ko-KR" sz="1600" b="1" dirty="0" smtClean="0">
                    <a:latin typeface="+mj-ea"/>
                    <a:ea typeface="+mj-ea"/>
                  </a:rPr>
                  <a:t>Standby</a:t>
                </a:r>
                <a:endParaRPr lang="ko-KR" altLang="en-US" sz="1600" b="1" dirty="0" smtClean="0">
                  <a:latin typeface="+mj-ea"/>
                  <a:ea typeface="+mj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2916083" y="5434712"/>
                <a:ext cx="2076213" cy="980434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9525" algn="ctr">
                <a:solidFill>
                  <a:schemeClr val="tx2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HTW-ETL2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3004873" y="5521221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3998585" y="5521221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2919014" y="5207056"/>
                <a:ext cx="2076213" cy="173018"/>
              </a:xfrm>
              <a:prstGeom prst="rect">
                <a:avLst/>
              </a:prstGeom>
              <a:solidFill>
                <a:srgbClr val="002676"/>
              </a:solidFill>
              <a:ln w="9525" algn="ctr">
                <a:solidFill>
                  <a:srgbClr val="00518E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PowerCenter</a:t>
                </a:r>
                <a:r>
                  <a:rPr kumimoji="1" lang="en-US" altLang="ko-KR" sz="14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10.2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3068112" y="554667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068112" y="570527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3068112" y="586083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3068112" y="601458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 bwMode="auto">
              <a:xfrm>
                <a:off x="4063047" y="554467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4063047" y="570327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4063047" y="585884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 bwMode="auto">
              <a:xfrm>
                <a:off x="4063047" y="601259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08484" y="2263034"/>
            <a:ext cx="4341087" cy="2049711"/>
            <a:chOff x="5616663" y="1816274"/>
            <a:chExt cx="4341087" cy="2049711"/>
          </a:xfrm>
        </p:grpSpPr>
        <p:grpSp>
          <p:nvGrpSpPr>
            <p:cNvPr id="60" name="그룹 59"/>
            <p:cNvGrpSpPr/>
            <p:nvPr/>
          </p:nvGrpSpPr>
          <p:grpSpPr>
            <a:xfrm>
              <a:off x="5616663" y="1816274"/>
              <a:ext cx="2076213" cy="2049711"/>
              <a:chOff x="5238527" y="4698524"/>
              <a:chExt cx="2076213" cy="2049711"/>
            </a:xfrm>
          </p:grpSpPr>
          <p:sp>
            <p:nvSpPr>
              <p:cNvPr id="77" name="직사각형 76"/>
              <p:cNvSpPr/>
              <p:nvPr/>
            </p:nvSpPr>
            <p:spPr bwMode="auto">
              <a:xfrm>
                <a:off x="5238527" y="5432281"/>
                <a:ext cx="2076213" cy="980434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9525" algn="ctr">
                <a:solidFill>
                  <a:schemeClr val="tx2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HTW-ETL1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5327317" y="5518790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6321029" y="5518790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5238527" y="5201591"/>
                <a:ext cx="2076213" cy="173018"/>
              </a:xfrm>
              <a:prstGeom prst="rect">
                <a:avLst/>
              </a:prstGeom>
              <a:solidFill>
                <a:srgbClr val="002676"/>
              </a:solidFill>
              <a:ln w="9525" algn="ctr">
                <a:solidFill>
                  <a:srgbClr val="00518E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PowerCenter</a:t>
                </a:r>
                <a:r>
                  <a:rPr kumimoji="1" lang="en-US" altLang="ko-KR" sz="14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9.6.1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5238527" y="4698524"/>
                <a:ext cx="476939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MESSS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5776068" y="4698524"/>
                <a:ext cx="476939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INT_ETC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6311007" y="4698524"/>
                <a:ext cx="476939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GSCM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6837801" y="4698524"/>
                <a:ext cx="476939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TWPROD</a:t>
                </a:r>
                <a:endParaRPr kumimoji="1" lang="ko-KR" altLang="en-US" sz="9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6385490" y="555415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>
                <a:off x="6385490" y="571275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 bwMode="auto">
              <a:xfrm>
                <a:off x="6385490" y="586832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6385490" y="602207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 bwMode="auto">
              <a:xfrm>
                <a:off x="5384989" y="5555255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5384989" y="5713855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 bwMode="auto">
              <a:xfrm>
                <a:off x="5384989" y="5869420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5384989" y="6023170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41920" y="6409681"/>
                <a:ext cx="1669426" cy="338554"/>
              </a:xfrm>
              <a:prstGeom prst="rect">
                <a:avLst/>
              </a:prstGeom>
              <a:noFill/>
            </p:spPr>
            <p:txBody>
              <a:bodyPr wrap="square" lIns="72000" rIns="72000" rtlCol="0" anchor="ctr" anchorCtr="0">
                <a:spAutoFit/>
              </a:bodyPr>
              <a:lstStyle/>
              <a:p>
                <a:pPr algn="l"/>
                <a:r>
                  <a:rPr lang="en-US" altLang="ko-KR" sz="1600" b="1" dirty="0" smtClean="0">
                    <a:latin typeface="+mj-ea"/>
                    <a:ea typeface="+mj-ea"/>
                  </a:rPr>
                  <a:t>Active(Standby)</a:t>
                </a:r>
                <a:endParaRPr lang="ko-KR" altLang="en-US" sz="1600" b="1" dirty="0" smtClean="0">
                  <a:latin typeface="+mj-ea"/>
                  <a:ea typeface="+mj-ea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878606" y="1816274"/>
              <a:ext cx="2079144" cy="2049711"/>
              <a:chOff x="7875907" y="4698524"/>
              <a:chExt cx="2079144" cy="2049711"/>
            </a:xfrm>
          </p:grpSpPr>
          <p:sp>
            <p:nvSpPr>
              <p:cNvPr id="62" name="직사각형 61"/>
              <p:cNvSpPr/>
              <p:nvPr/>
            </p:nvSpPr>
            <p:spPr bwMode="auto">
              <a:xfrm>
                <a:off x="7875907" y="5429247"/>
                <a:ext cx="2076213" cy="980434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9525" algn="ctr">
                <a:solidFill>
                  <a:schemeClr val="tx2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HTW-ETL2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7964697" y="5515756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8958409" y="5515756"/>
                <a:ext cx="893925" cy="634398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7878838" y="5201591"/>
                <a:ext cx="2076213" cy="173018"/>
              </a:xfrm>
              <a:prstGeom prst="rect">
                <a:avLst/>
              </a:prstGeom>
              <a:solidFill>
                <a:srgbClr val="002676"/>
              </a:solidFill>
              <a:ln w="9525" algn="ctr">
                <a:solidFill>
                  <a:srgbClr val="00518E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PowerCenter</a:t>
                </a:r>
                <a:r>
                  <a:rPr kumimoji="1" lang="en-US" altLang="ko-KR" sz="1400" b="1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9.6.1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7878837" y="4698524"/>
                <a:ext cx="1011551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INT_MES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8940569" y="4698524"/>
                <a:ext cx="1011551" cy="432544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INT_GRW</a:t>
                </a:r>
                <a:endParaRPr kumimoji="1" lang="ko-KR" altLang="en-US" sz="1400" b="1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8027936" y="554120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8027936" y="569980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8027936" y="585537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8027936" y="600912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9022871" y="5539212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CORE</a:t>
                </a:r>
                <a:endParaRPr kumimoji="1" lang="ko-KR" altLang="en-US" sz="1000" b="1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9022871" y="5697811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9022871" y="5853377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9022871" y="6007126"/>
                <a:ext cx="778580" cy="1153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079300" y="6409681"/>
                <a:ext cx="1669426" cy="338554"/>
              </a:xfrm>
              <a:prstGeom prst="rect">
                <a:avLst/>
              </a:prstGeom>
              <a:noFill/>
            </p:spPr>
            <p:txBody>
              <a:bodyPr wrap="square" lIns="72000" rIns="72000" rtlCol="0" anchor="ctr" anchorCtr="0">
                <a:spAutoFit/>
              </a:bodyPr>
              <a:lstStyle/>
              <a:p>
                <a:pPr algn="l"/>
                <a:r>
                  <a:rPr lang="en-US" altLang="ko-KR" sz="1600" b="1" dirty="0" smtClean="0">
                    <a:latin typeface="+mj-ea"/>
                    <a:ea typeface="+mj-ea"/>
                  </a:rPr>
                  <a:t>Active(Standby)</a:t>
                </a:r>
                <a:endParaRPr lang="ko-KR" altLang="en-US" sz="1600" b="1" dirty="0" smtClean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94" name="직사각형 17"/>
          <p:cNvSpPr>
            <a:spLocks noChangeArrowheads="1"/>
          </p:cNvSpPr>
          <p:nvPr/>
        </p:nvSpPr>
        <p:spPr bwMode="gray">
          <a:xfrm>
            <a:off x="180573" y="2043901"/>
            <a:ext cx="4613421" cy="23771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5" name="직사각형 9"/>
          <p:cNvSpPr>
            <a:spLocks noChangeArrowheads="1"/>
          </p:cNvSpPr>
          <p:nvPr/>
        </p:nvSpPr>
        <p:spPr bwMode="gray">
          <a:xfrm>
            <a:off x="180574" y="4515812"/>
            <a:ext cx="4620894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ko-KR" altLang="en-US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현행이슈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"/>
          <p:cNvSpPr>
            <a:spLocks noChangeArrowheads="1"/>
          </p:cNvSpPr>
          <p:nvPr/>
        </p:nvSpPr>
        <p:spPr bwMode="gray">
          <a:xfrm>
            <a:off x="186504" y="1820990"/>
            <a:ext cx="4607491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17"/>
          <p:cNvSpPr>
            <a:spLocks noChangeArrowheads="1"/>
          </p:cNvSpPr>
          <p:nvPr/>
        </p:nvSpPr>
        <p:spPr bwMode="gray">
          <a:xfrm>
            <a:off x="5213369" y="2040673"/>
            <a:ext cx="4613421" cy="440543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8" name="직사각형 9"/>
          <p:cNvSpPr>
            <a:spLocks noChangeArrowheads="1"/>
          </p:cNvSpPr>
          <p:nvPr/>
        </p:nvSpPr>
        <p:spPr bwMode="gray">
          <a:xfrm>
            <a:off x="5219300" y="1817762"/>
            <a:ext cx="4607491" cy="22291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17"/>
          <p:cNvSpPr>
            <a:spLocks noChangeArrowheads="1"/>
          </p:cNvSpPr>
          <p:nvPr/>
        </p:nvSpPr>
        <p:spPr bwMode="gray">
          <a:xfrm>
            <a:off x="165095" y="4744659"/>
            <a:ext cx="4636373" cy="17014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1450" indent="-171450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ETL Tool (</a:t>
            </a:r>
            <a:r>
              <a:rPr lang="en-US" altLang="ko-KR" sz="14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Informatica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PowerCenter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9.6.1) EOS: ‘18.03</a:t>
            </a:r>
          </a:p>
          <a:p>
            <a:pPr marL="171450" indent="-171450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ETL </a:t>
            </a: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서버 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(Windows 2008 R2) EOS: ’20.01</a:t>
            </a:r>
          </a:p>
          <a:p>
            <a:pPr marL="171450" indent="-171450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라이선스 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Act 8Core </a:t>
            </a: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보유</a:t>
            </a:r>
            <a:r>
              <a:rPr lang="en-US" altLang="ko-KR" sz="14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사용 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16Core) </a:t>
            </a:r>
          </a:p>
          <a:p>
            <a:pPr marL="171450" indent="-171450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I/F </a:t>
            </a: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증가에 따른 서버 부하 증대로 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ctive – Active </a:t>
            </a: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운영</a:t>
            </a:r>
            <a:endParaRPr lang="en-US" altLang="ko-KR" sz="14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59502" y="5012856"/>
            <a:ext cx="428679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PowerCenter10.2 </a:t>
            </a:r>
            <a:r>
              <a:rPr lang="ko-KR" altLang="en-US" b="1" smtClean="0">
                <a:solidFill>
                  <a:schemeClr val="accent2"/>
                </a:solidFill>
              </a:rPr>
              <a:t>도입 및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코어</a:t>
            </a:r>
            <a:r>
              <a:rPr lang="en-US" altLang="ko-KR" b="1" dirty="0" smtClean="0">
                <a:solidFill>
                  <a:schemeClr val="accent2"/>
                </a:solidFill>
              </a:rPr>
              <a:t>/</a:t>
            </a:r>
            <a:r>
              <a:rPr lang="ko-KR" altLang="en-US" b="1" smtClean="0">
                <a:solidFill>
                  <a:schemeClr val="accent2"/>
                </a:solidFill>
              </a:rPr>
              <a:t>라이선스 보완통한 현행이슈 해소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altLang="ko-KR" dirty="0" smtClean="0"/>
              <a:t>ETL </a:t>
            </a:r>
            <a:r>
              <a:rPr lang="ko-KR" altLang="en-US" smtClean="0"/>
              <a:t>엔지니어 </a:t>
            </a:r>
            <a:r>
              <a:rPr lang="en-US" altLang="ko-KR" dirty="0" smtClean="0"/>
              <a:t>1M/M </a:t>
            </a:r>
            <a:r>
              <a:rPr lang="ko-KR" altLang="en-US" smtClean="0"/>
              <a:t>투입 및 </a:t>
            </a:r>
            <a:r>
              <a:rPr lang="en-US" altLang="ko-KR" dirty="0" smtClean="0"/>
              <a:t>ITO </a:t>
            </a:r>
            <a:r>
              <a:rPr lang="ko-KR" altLang="en-US" smtClean="0"/>
              <a:t>지원하여 </a:t>
            </a:r>
            <a:r>
              <a:rPr lang="en-US" altLang="ko-KR" dirty="0" smtClean="0"/>
              <a:t>‘19.05(</a:t>
            </a:r>
            <a:r>
              <a:rPr lang="ko-KR" altLang="en-US" smtClean="0"/>
              <a:t>예상</a:t>
            </a:r>
            <a:r>
              <a:rPr lang="en-US" altLang="ko-KR" dirty="0" smtClean="0"/>
              <a:t>) </a:t>
            </a:r>
            <a:r>
              <a:rPr lang="ko-KR" altLang="en-US" smtClean="0"/>
              <a:t>전환 완료 목표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smtClean="0"/>
              <a:t>추진 방안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7500"/>
              </p:ext>
            </p:extLst>
          </p:nvPr>
        </p:nvGraphicFramePr>
        <p:xfrm>
          <a:off x="158936" y="2209700"/>
          <a:ext cx="3086100" cy="419100"/>
        </p:xfrm>
        <a:graphic>
          <a:graphicData uri="http://schemas.openxmlformats.org/drawingml/2006/table">
            <a:tbl>
              <a:tblPr/>
              <a:tblGrid>
                <a:gridCol w="1562100"/>
                <a:gridCol w="15240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공수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+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936" y="1744418"/>
            <a:ext cx="21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투입예상공수</a:t>
            </a:r>
            <a:r>
              <a:rPr lang="en-US" altLang="ko-KR" sz="1400" b="1" dirty="0" smtClean="0"/>
              <a:t>(</a:t>
            </a:r>
            <a:r>
              <a:rPr lang="ko-KR" altLang="en-US" sz="1400" b="1" smtClean="0"/>
              <a:t>엔지니어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9308" y="3324735"/>
            <a:ext cx="530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투입인력 및</a:t>
            </a:r>
            <a:r>
              <a:rPr lang="en-US" altLang="ko-KR" sz="1400" b="1" dirty="0" smtClean="0"/>
              <a:t> </a:t>
            </a:r>
            <a:r>
              <a:rPr lang="ko-KR" altLang="en-US" sz="1400" b="1" smtClean="0"/>
              <a:t>예상일정</a:t>
            </a:r>
            <a:endParaRPr lang="ko-KR" altLang="en-US" sz="14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04475"/>
              </p:ext>
            </p:extLst>
          </p:nvPr>
        </p:nvGraphicFramePr>
        <p:xfrm>
          <a:off x="161884" y="3789040"/>
          <a:ext cx="9443682" cy="1885950"/>
        </p:xfrm>
        <a:graphic>
          <a:graphicData uri="http://schemas.openxmlformats.org/drawingml/2006/table">
            <a:tbl>
              <a:tblPr/>
              <a:tblGrid>
                <a:gridCol w="1573947"/>
                <a:gridCol w="1573947"/>
                <a:gridCol w="1573947"/>
                <a:gridCol w="1573947"/>
                <a:gridCol w="1573947"/>
                <a:gridCol w="1573947"/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W1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W2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W3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W4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W5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김아현 대리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김동건 사원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(I/F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스케쥴 정리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이관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방화벽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안정화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유휴장비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환경세팅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개별이관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전환작업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기존장비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재이관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안정화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76936" y="-1183853"/>
            <a:ext cx="3127074" cy="532989"/>
            <a:chOff x="3101716" y="2252416"/>
            <a:chExt cx="3127074" cy="532989"/>
          </a:xfrm>
        </p:grpSpPr>
        <p:grpSp>
          <p:nvGrpSpPr>
            <p:cNvPr id="13" name="그룹 12"/>
            <p:cNvGrpSpPr/>
            <p:nvPr/>
          </p:nvGrpSpPr>
          <p:grpSpPr>
            <a:xfrm>
              <a:off x="3101716" y="2252416"/>
              <a:ext cx="3127074" cy="532989"/>
              <a:chOff x="-2774537" y="908051"/>
              <a:chExt cx="4876586" cy="930042"/>
            </a:xfrm>
            <a:solidFill>
              <a:srgbClr val="445566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-2774537" y="908051"/>
                <a:ext cx="4876586" cy="759087"/>
              </a:xfrm>
              <a:prstGeom prst="rect">
                <a:avLst/>
              </a:prstGeom>
              <a:solidFill>
                <a:srgbClr val="A1ADB9"/>
              </a:solidFill>
              <a:ln>
                <a:noFill/>
              </a:ln>
              <a:effectLst>
                <a:outerShdw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600" dirty="0" smtClean="0"/>
                  <a:t>CONTENTS</a:t>
                </a:r>
                <a:endParaRPr lang="ko-KR" altLang="en-US" spc="600" dirty="0"/>
              </a:p>
            </p:txBody>
          </p:sp>
          <p:sp>
            <p:nvSpPr>
              <p:cNvPr id="16" name="직각 삼각형 15"/>
              <p:cNvSpPr/>
              <p:nvPr/>
            </p:nvSpPr>
            <p:spPr>
              <a:xfrm flipV="1">
                <a:off x="1941344" y="1678300"/>
                <a:ext cx="157865" cy="159793"/>
              </a:xfrm>
              <a:prstGeom prst="rtTriangle">
                <a:avLst/>
              </a:prstGeom>
              <a:solidFill>
                <a:srgbClr val="2A343E">
                  <a:alpha val="886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각 삼각형 13"/>
            <p:cNvSpPr/>
            <p:nvPr/>
          </p:nvSpPr>
          <p:spPr>
            <a:xfrm flipV="1">
              <a:off x="3116285" y="2263097"/>
              <a:ext cx="2341015" cy="313415"/>
            </a:xfrm>
            <a:prstGeom prst="rt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657945" y="7101408"/>
            <a:ext cx="9893648" cy="101266"/>
          </a:xfrm>
          <a:prstGeom prst="rect">
            <a:avLst/>
          </a:prstGeom>
          <a:solidFill>
            <a:srgbClr val="A1ADB9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741698" y="2924944"/>
            <a:ext cx="3572306" cy="461665"/>
            <a:chOff x="1452523" y="2401791"/>
            <a:chExt cx="3572306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1935522" y="2401791"/>
              <a:ext cx="3089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spc="-30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헬스 체크 자동화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52523" y="240179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41698" y="3543399"/>
            <a:ext cx="3409506" cy="461665"/>
            <a:chOff x="1452523" y="2572571"/>
            <a:chExt cx="3409506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1935522" y="2572571"/>
              <a:ext cx="2926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smtClean="0">
                  <a:effectLst/>
                </a:rPr>
                <a:t>표준관리 </a:t>
              </a:r>
              <a:r>
                <a:rPr lang="en-US" altLang="ko-KR" sz="2400" smtClean="0">
                  <a:effectLst/>
                </a:rPr>
                <a:t>ChartFX </a:t>
              </a:r>
              <a:r>
                <a:rPr lang="ko-KR" altLang="en-US" sz="2400" smtClean="0">
                  <a:effectLst/>
                </a:rPr>
                <a:t>대체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2523" y="257257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741698" y="4161854"/>
            <a:ext cx="2313949" cy="461665"/>
            <a:chOff x="1452523" y="2572571"/>
            <a:chExt cx="23139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1935522" y="2572571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smtClean="0">
                  <a:effectLst/>
                </a:rPr>
                <a:t>기타 검토과제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52523" y="257257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 smtClean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0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741698" y="2927408"/>
            <a:ext cx="3572306" cy="461665"/>
            <a:chOff x="1452523" y="2401791"/>
            <a:chExt cx="3572306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1935522" y="2401791"/>
              <a:ext cx="3089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spc="-30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헬스 체크 자동화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52523" y="240179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95907" y="3587034"/>
            <a:ext cx="340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lang="en-US" altLang="ko-KR" sz="2000" b="0" spc="-30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내용</a:t>
            </a:r>
            <a:endParaRPr lang="en-US" altLang="ko-KR" sz="2000" b="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</a:t>
            </a:r>
            <a:endParaRPr lang="ko-KR" altLang="en-US" sz="2000" b="0" spc="-300" dirty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7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2"/>
          <p:cNvGrpSpPr>
            <a:grpSpLocks/>
          </p:cNvGrpSpPr>
          <p:nvPr/>
        </p:nvGrpSpPr>
        <p:grpSpPr bwMode="auto">
          <a:xfrm>
            <a:off x="366206" y="1525357"/>
            <a:ext cx="5126854" cy="2175359"/>
            <a:chOff x="524508" y="3100388"/>
            <a:chExt cx="2946400" cy="2140370"/>
          </a:xfrm>
        </p:grpSpPr>
        <p:sp>
          <p:nvSpPr>
            <p:cNvPr id="13" name="직사각형 17"/>
            <p:cNvSpPr>
              <a:spLocks noChangeArrowheads="1"/>
            </p:cNvSpPr>
            <p:nvPr/>
          </p:nvSpPr>
          <p:spPr bwMode="gray">
            <a:xfrm>
              <a:off x="524508" y="3416564"/>
              <a:ext cx="2944800" cy="1824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3" tIns="102880" rIns="34293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en-US" altLang="ko-KR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ITO 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근무 시간 및 근무 외 시간에 주기적인 서비스 헬스 점검을 통하여 장애 징후 감지 및 장애 대응 시간 단축</a:t>
              </a:r>
              <a:endParaRPr lang="en-US" altLang="ko-KR" sz="10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동일 업무 수행자 및 팀 동료를 통한 서비스 점검 대행을 원할하게 하고자 함</a:t>
              </a:r>
              <a:endParaRPr lang="en-US" altLang="ko-KR" sz="10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각 담당자 업무</a:t>
              </a:r>
              <a:r>
                <a:rPr lang="en-US" altLang="ko-KR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PC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에서 업무 서버</a:t>
              </a:r>
              <a:r>
                <a:rPr lang="en-US" altLang="ko-KR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en-US" altLang="ko-KR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DB, 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서비스 포트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로의 방화벽 신청을 최소화하여 방화벽 예외처리 항목의 수를 줄이고자 함</a:t>
              </a:r>
              <a:endParaRPr lang="en-US" altLang="ko-KR" sz="10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을 통하여 만료이전에 사전 대응을 손쉽게 가능케 하고자 함</a:t>
              </a:r>
              <a:endParaRPr lang="en-US" altLang="ko-KR" sz="105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9"/>
            <p:cNvSpPr>
              <a:spLocks noChangeArrowheads="1"/>
            </p:cNvSpPr>
            <p:nvPr/>
          </p:nvSpPr>
          <p:spPr bwMode="gray">
            <a:xfrm>
              <a:off x="524508" y="3100388"/>
              <a:ext cx="2946400" cy="32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 lIns="87094" tIns="43548" rIns="87094" bIns="4354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40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목적</a:t>
              </a:r>
              <a:endParaRPr lang="ko-KR" altLang="en-US" sz="1400" b="1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/>
              <a:t>ITO </a:t>
            </a:r>
            <a:r>
              <a:rPr lang="ko-KR" altLang="en-US"/>
              <a:t>담당시스템에 대한 서비스 헬스 체크 및 알림의 자동화 구현을 통한 사전 장애 징후 감지 및 장애 대응 시간 단축의 장애 대응력 강화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smtClean="0"/>
              <a:t>과제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6" name="그룹 2"/>
          <p:cNvGrpSpPr>
            <a:grpSpLocks/>
          </p:cNvGrpSpPr>
          <p:nvPr/>
        </p:nvGrpSpPr>
        <p:grpSpPr bwMode="auto">
          <a:xfrm rot="5400000">
            <a:off x="4677886" y="-61043"/>
            <a:ext cx="441379" cy="7978865"/>
            <a:chOff x="6859022" y="2711953"/>
            <a:chExt cx="441572" cy="2836782"/>
          </a:xfrm>
        </p:grpSpPr>
        <p:sp>
          <p:nvSpPr>
            <p:cNvPr id="7" name="AutoShape 59"/>
            <p:cNvSpPr>
              <a:spLocks noChangeArrowheads="1"/>
            </p:cNvSpPr>
            <p:nvPr/>
          </p:nvSpPr>
          <p:spPr bwMode="gray">
            <a:xfrm rot="5400000">
              <a:off x="5666179" y="3914320"/>
              <a:ext cx="2836782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21000">
                  <a:srgbClr val="969696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 rot="5400000">
              <a:off x="6468197" y="3909295"/>
              <a:ext cx="1213697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69696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2"/>
          <p:cNvGrpSpPr>
            <a:grpSpLocks/>
          </p:cNvGrpSpPr>
          <p:nvPr/>
        </p:nvGrpSpPr>
        <p:grpSpPr bwMode="auto">
          <a:xfrm>
            <a:off x="366206" y="4196481"/>
            <a:ext cx="5126854" cy="2394445"/>
            <a:chOff x="524508" y="3100388"/>
            <a:chExt cx="2946400" cy="2355932"/>
          </a:xfrm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gray">
            <a:xfrm>
              <a:off x="524508" y="3416563"/>
              <a:ext cx="2944800" cy="2039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3" tIns="102880" rIns="34293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b="1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개발표준 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시스템을 통한 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XI 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인터페이스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,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DB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접근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그룹웨어 접속상태 체크 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UI 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제공</a:t>
              </a:r>
              <a:endParaRPr lang="en-US" altLang="ko-KR" sz="1050" b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배치 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Job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을 통한 </a:t>
              </a:r>
              <a:r>
                <a:rPr lang="en-US" altLang="ko-KR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24/365 </a:t>
              </a:r>
              <a:r>
                <a:rPr lang="ko-KR" altLang="en-US" sz="105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서비스 체크 자동화</a:t>
              </a:r>
              <a:endParaRPr lang="en-US" altLang="ko-KR" sz="105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과거 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결재 문서 연계한 필수 </a:t>
              </a:r>
              <a:r>
                <a:rPr lang="ko-KR" altLang="en-US" sz="10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방화벽 예외처리 항목의 </a:t>
              </a:r>
              <a:r>
                <a:rPr lang="ko-KR" altLang="en-US" sz="10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등록 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만료기간 조회 </a:t>
              </a:r>
              <a:r>
                <a:rPr lang="en-US" altLang="ko-KR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UI 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제공</a:t>
              </a:r>
              <a:endParaRPr lang="en-US" altLang="ko-KR" sz="10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70885" indent="-170885" defTabSz="954418" latinLnBrk="0">
                <a:spcBef>
                  <a:spcPts val="381"/>
                </a:spcBef>
                <a:buClr>
                  <a:schemeClr val="tx1">
                    <a:lumMod val="95000"/>
                    <a:lumOff val="5000"/>
                  </a:schemeClr>
                </a:buClr>
                <a:buSzPct val="100000"/>
                <a:buFontTx/>
                <a:buChar char="•"/>
                <a:defRPr/>
              </a:pP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기존 </a:t>
              </a:r>
              <a:r>
                <a:rPr lang="ko-KR" altLang="en-US" sz="10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화면 통합</a:t>
              </a:r>
              <a:r>
                <a:rPr lang="en-US" altLang="ko-KR" sz="10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개선</a:t>
              </a:r>
              <a:r>
                <a:rPr lang="en-US" altLang="ko-KR" sz="105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10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삭제 통한 사용 편의성 증대</a:t>
              </a:r>
              <a:endParaRPr lang="ko-KR" altLang="en-US" sz="10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9"/>
            <p:cNvSpPr>
              <a:spLocks noChangeArrowheads="1"/>
            </p:cNvSpPr>
            <p:nvPr/>
          </p:nvSpPr>
          <p:spPr bwMode="gray">
            <a:xfrm>
              <a:off x="524508" y="3100388"/>
              <a:ext cx="2946400" cy="32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 lIns="87094" tIns="43548" rIns="87094" bIns="43548" anchor="ctr"/>
            <a:lstStyle/>
            <a:p>
              <a:pPr algn="ctr" latinLnBrk="0">
                <a:lnSpc>
                  <a:spcPct val="100000"/>
                </a:lnSpc>
                <a:defRPr/>
              </a:pPr>
              <a:r>
                <a:rPr lang="ko-KR" altLang="en-US" sz="1400" b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  <a:endParaRPr lang="ko-KR" altLang="en-US" sz="1400" b="1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2541" y="3227122"/>
            <a:ext cx="426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</a:rPr>
              <a:t>서비스 헬스 점검 </a:t>
            </a:r>
            <a:r>
              <a:rPr lang="ko-KR" altLang="en-US" sz="1400" b="1" smtClean="0">
                <a:solidFill>
                  <a:srgbClr val="C00000"/>
                </a:solidFill>
              </a:rPr>
              <a:t>자동화</a:t>
            </a:r>
            <a:r>
              <a:rPr lang="ko-KR" altLang="en-US" sz="1400" b="1" smtClean="0">
                <a:solidFill>
                  <a:srgbClr val="C00000"/>
                </a:solidFill>
              </a:rPr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/</a:t>
            </a:r>
          </a:p>
          <a:p>
            <a:r>
              <a:rPr lang="ko-KR" altLang="en-US" sz="1400" b="1" smtClean="0">
                <a:solidFill>
                  <a:srgbClr val="C00000"/>
                </a:solidFill>
              </a:rPr>
              <a:t>필수 방화벽 예외처리 만료 건 정보 제공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143" y="5985284"/>
            <a:ext cx="398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보안 취약점 </a:t>
            </a:r>
            <a:r>
              <a:rPr lang="en-US" altLang="ko-KR" dirty="0"/>
              <a:t>RA</a:t>
            </a:r>
            <a:r>
              <a:rPr lang="ko-KR" altLang="en-US"/>
              <a:t>해소</a:t>
            </a:r>
            <a:r>
              <a:rPr lang="en-US" altLang="ko-KR" dirty="0"/>
              <a:t>, </a:t>
            </a:r>
            <a:r>
              <a:rPr lang="ko-KR" altLang="en-US"/>
              <a:t>관리적 보안 강화 및</a:t>
            </a:r>
            <a:endParaRPr lang="en-US" altLang="ko-KR" dirty="0"/>
          </a:p>
          <a:p>
            <a:r>
              <a:rPr lang="ko-KR" altLang="en-US" dirty="0"/>
              <a:t>시스템 운영 효율성 </a:t>
            </a:r>
            <a:r>
              <a:rPr lang="en-US" altLang="ko-KR" dirty="0"/>
              <a:t>&amp; </a:t>
            </a:r>
            <a:r>
              <a:rPr lang="ko-KR" altLang="en-US"/>
              <a:t>사용자 편의성 증대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4480" y="271460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서비스 헬스 체크 자동화</a:t>
            </a:r>
            <a:endParaRPr lang="ko-KR" altLang="en-US" sz="1100">
              <a:solidFill>
                <a:srgbClr val="0070C0"/>
              </a:solidFill>
            </a:endParaRPr>
          </a:p>
        </p:txBody>
      </p:sp>
      <p:cxnSp>
        <p:nvCxnSpPr>
          <p:cNvPr id="37" name="AutoShape 115"/>
          <p:cNvCxnSpPr>
            <a:cxnSpLocks noChangeShapeType="1"/>
          </p:cNvCxnSpPr>
          <p:nvPr/>
        </p:nvCxnSpPr>
        <p:spPr bwMode="auto">
          <a:xfrm>
            <a:off x="9271922" y="2849385"/>
            <a:ext cx="2232073" cy="55197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그룹 9"/>
          <p:cNvGrpSpPr/>
          <p:nvPr/>
        </p:nvGrpSpPr>
        <p:grpSpPr>
          <a:xfrm>
            <a:off x="8553075" y="786657"/>
            <a:ext cx="1140126" cy="697841"/>
            <a:chOff x="339743" y="1727608"/>
            <a:chExt cx="1140126" cy="697841"/>
          </a:xfrm>
        </p:grpSpPr>
        <p:grpSp>
          <p:nvGrpSpPr>
            <p:cNvPr id="25" name="그룹 151"/>
            <p:cNvGrpSpPr>
              <a:grpSpLocks/>
            </p:cNvGrpSpPr>
            <p:nvPr/>
          </p:nvGrpSpPr>
          <p:grpSpPr bwMode="auto">
            <a:xfrm>
              <a:off x="339743" y="1727608"/>
              <a:ext cx="1140126" cy="697841"/>
              <a:chOff x="-816742" y="2205587"/>
              <a:chExt cx="806736" cy="535921"/>
            </a:xfrm>
          </p:grpSpPr>
          <p:sp>
            <p:nvSpPr>
              <p:cNvPr id="26" name="모서리가 둥근 직사각형 25"/>
              <p:cNvSpPr/>
              <p:nvPr/>
            </p:nvSpPr>
            <p:spPr bwMode="auto">
              <a:xfrm>
                <a:off x="-816742" y="2205587"/>
                <a:ext cx="806736" cy="535921"/>
              </a:xfrm>
              <a:prstGeom prst="roundRect">
                <a:avLst>
                  <a:gd name="adj" fmla="val 11283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6350" dir="5400000" algn="t" rotWithShape="0">
                  <a:prstClr val="black">
                    <a:alpha val="20000"/>
                  </a:prstClr>
                </a:outerShdw>
              </a:effectLst>
            </p:spPr>
            <p:txBody>
              <a:bodyPr lIns="83077" tIns="432000"/>
              <a:lstStyle/>
              <a:p>
                <a:pPr marL="168524" indent="-168524" latinLnBrk="0">
                  <a:lnSpc>
                    <a:spcPts val="1662"/>
                  </a:lnSpc>
                  <a:spcBef>
                    <a:spcPts val="277"/>
                  </a:spcBef>
                  <a:spcAft>
                    <a:spcPts val="277"/>
                  </a:spcAft>
                  <a:defRPr/>
                </a:pPr>
                <a:endParaRPr lang="ko-KR" altLang="en-US" sz="923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Text Box 57"/>
              <p:cNvSpPr txBox="1">
                <a:spLocks noChangeArrowheads="1"/>
              </p:cNvSpPr>
              <p:nvPr/>
            </p:nvSpPr>
            <p:spPr bwMode="auto">
              <a:xfrm>
                <a:off x="-816742" y="2568798"/>
                <a:ext cx="806736" cy="17270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41031" rIns="0" bIns="41031">
                <a:spAutoFit/>
              </a:bodyPr>
              <a:lstStyle/>
              <a:p>
                <a:pPr algn="ctr" eaLnBrk="0" latinLnBrk="0" hangingPunct="0">
                  <a:spcBef>
                    <a:spcPct val="25000"/>
                  </a:spcBef>
                  <a:defRPr/>
                </a:pPr>
                <a:r>
                  <a:rPr lang="en-US" altLang="ko-KR" sz="923" spc="-83" smtClean="0">
                    <a:solidFill>
                      <a:schemeClr val="tx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ITO</a:t>
                </a:r>
                <a:endParaRPr lang="en-US" altLang="ko-KR" sz="923" spc="-83" dirty="0">
                  <a:solidFill>
                    <a:schemeClr val="tx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8" name="Picture 120" descr="C:\Users\sondai\Downloads\1330050320_Us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87789" y="2234772"/>
                <a:ext cx="352801" cy="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Picture 2" descr="notebook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523" y="1747896"/>
              <a:ext cx="494822" cy="494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7860749" y="2590837"/>
            <a:ext cx="79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기존채널</a:t>
            </a:r>
            <a:endParaRPr lang="ko-KR" altLang="en-US" sz="1000" dirty="0"/>
          </a:p>
        </p:txBody>
      </p:sp>
      <p:pic>
        <p:nvPicPr>
          <p:cNvPr id="49" name="Picture 66" descr="stacked databa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6469" y="3837036"/>
            <a:ext cx="692686" cy="53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803" descr="Picture37"/>
          <p:cNvPicPr preferRelativeResize="0"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723" y="3652714"/>
            <a:ext cx="793413" cy="99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21934"/>
              </p:ext>
            </p:extLst>
          </p:nvPr>
        </p:nvGraphicFramePr>
        <p:xfrm>
          <a:off x="6632128" y="14152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워크시트" showAsIcon="1" r:id="rId8" imgW="914400" imgH="771480" progId="Excel.Sheet.12">
                  <p:embed/>
                </p:oleObj>
              </mc:Choice>
              <mc:Fallback>
                <p:oleObj name="워크시트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32128" y="14152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2820" y="920624"/>
            <a:ext cx="1256464" cy="4946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795421" y="1612586"/>
            <a:ext cx="1247537" cy="831526"/>
            <a:chOff x="239799" y="1872482"/>
            <a:chExt cx="1247537" cy="831526"/>
          </a:xfrm>
        </p:grpSpPr>
        <p:pic>
          <p:nvPicPr>
            <p:cNvPr id="52" name="Picture 8" descr="SAP SE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00" y="2176241"/>
              <a:ext cx="1034836" cy="52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타원 52"/>
            <p:cNvSpPr/>
            <p:nvPr/>
          </p:nvSpPr>
          <p:spPr>
            <a:xfrm>
              <a:off x="239799" y="1872482"/>
              <a:ext cx="485445" cy="4854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XI</a:t>
              </a:r>
              <a:endParaRPr lang="ko-KR" altLang="en-US" sz="1200" b="1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-2133306" y="-28231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과제 목표와 목적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ko-KR" altLang="en-US" dirty="0" smtClean="0"/>
              <a:t>업무지원포탈 통합을 통해 자원의 효율성 및 </a:t>
            </a:r>
            <a:r>
              <a:rPr lang="ko-KR" altLang="en-US" dirty="0" err="1" smtClean="0"/>
              <a:t>활용율을</a:t>
            </a:r>
            <a:r>
              <a:rPr lang="ko-KR" altLang="en-US" dirty="0" smtClean="0"/>
              <a:t> 높이고</a:t>
            </a:r>
            <a:r>
              <a:rPr lang="en-US" altLang="ko-KR" dirty="0" smtClean="0"/>
              <a:t>, UI </a:t>
            </a:r>
            <a:r>
              <a:rPr lang="ko-KR" altLang="en-US" smtClean="0"/>
              <a:t>통합</a:t>
            </a:r>
            <a:r>
              <a:rPr lang="en-US" altLang="ko-KR" dirty="0" smtClean="0"/>
              <a:t>/</a:t>
            </a:r>
            <a:r>
              <a:rPr lang="ko-KR" altLang="en-US" smtClean="0"/>
              <a:t>개선</a:t>
            </a:r>
            <a:r>
              <a:rPr lang="en-US" altLang="ko-KR" dirty="0" smtClean="0"/>
              <a:t>/</a:t>
            </a:r>
            <a:r>
              <a:rPr lang="ko-KR" altLang="en-US" smtClean="0"/>
              <a:t>삭제를 통한 사용자 편의성 증대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smtClean="0"/>
              <a:t>추진 내용</a:t>
            </a:r>
            <a:endParaRPr lang="ko-KR" altLang="en-US" dirty="0"/>
          </a:p>
        </p:txBody>
      </p:sp>
      <p:sp>
        <p:nvSpPr>
          <p:cNvPr id="28" name="직사각형 9"/>
          <p:cNvSpPr>
            <a:spLocks noChangeArrowheads="1"/>
          </p:cNvSpPr>
          <p:nvPr/>
        </p:nvSpPr>
        <p:spPr bwMode="gray">
          <a:xfrm>
            <a:off x="2119927" y="1736812"/>
            <a:ext cx="3445141" cy="45045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17"/>
          <p:cNvSpPr>
            <a:spLocks noChangeArrowheads="1"/>
          </p:cNvSpPr>
          <p:nvPr/>
        </p:nvSpPr>
        <p:spPr bwMode="gray">
          <a:xfrm>
            <a:off x="452500" y="4537421"/>
            <a:ext cx="1369826" cy="883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S/W</a:t>
            </a:r>
          </a:p>
        </p:txBody>
      </p:sp>
      <p:sp>
        <p:nvSpPr>
          <p:cNvPr id="32" name="직사각형 9"/>
          <p:cNvSpPr>
            <a:spLocks noChangeArrowheads="1"/>
          </p:cNvSpPr>
          <p:nvPr/>
        </p:nvSpPr>
        <p:spPr bwMode="gray">
          <a:xfrm>
            <a:off x="5936930" y="1736812"/>
            <a:ext cx="3445141" cy="450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17"/>
          <p:cNvSpPr>
            <a:spLocks noChangeArrowheads="1"/>
          </p:cNvSpPr>
          <p:nvPr/>
        </p:nvSpPr>
        <p:spPr bwMode="gray">
          <a:xfrm>
            <a:off x="452500" y="2301519"/>
            <a:ext cx="1363156" cy="883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DB</a:t>
            </a:r>
          </a:p>
        </p:txBody>
      </p:sp>
      <p:sp>
        <p:nvSpPr>
          <p:cNvPr id="56" name="직사각형 17"/>
          <p:cNvSpPr>
            <a:spLocks noChangeArrowheads="1"/>
          </p:cNvSpPr>
          <p:nvPr/>
        </p:nvSpPr>
        <p:spPr bwMode="gray">
          <a:xfrm>
            <a:off x="452500" y="3417957"/>
            <a:ext cx="1363156" cy="883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defRPr/>
            </a:pPr>
            <a:r>
              <a:rPr lang="ko-KR" altLang="en-US" sz="14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서버</a:t>
            </a:r>
            <a:endParaRPr lang="en-US" altLang="ko-KR" sz="14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7" name="직사각형 17"/>
          <p:cNvSpPr>
            <a:spLocks noChangeArrowheads="1"/>
          </p:cNvSpPr>
          <p:nvPr/>
        </p:nvSpPr>
        <p:spPr bwMode="gray">
          <a:xfrm>
            <a:off x="452500" y="5653859"/>
            <a:ext cx="1363156" cy="883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defRPr/>
            </a:pPr>
            <a:r>
              <a:rPr lang="en-US" altLang="ko-KR" sz="14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Program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923394" y="3465284"/>
            <a:ext cx="1557592" cy="1327007"/>
            <a:chOff x="4565223" y="3041552"/>
            <a:chExt cx="1476164" cy="1517572"/>
          </a:xfrm>
        </p:grpSpPr>
        <p:sp>
          <p:nvSpPr>
            <p:cNvPr id="48" name="직사각형 48"/>
            <p:cNvSpPr>
              <a:spLocks noChangeArrowheads="1"/>
            </p:cNvSpPr>
            <p:nvPr/>
          </p:nvSpPr>
          <p:spPr bwMode="auto">
            <a:xfrm>
              <a:off x="4565223" y="3041552"/>
              <a:ext cx="1476164" cy="1517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ko-KR" altLang="en-US" sz="900">
                <a:latin typeface="+mn-ea"/>
                <a:sym typeface="Wingdings" pitchFamily="2" charset="2"/>
              </a:endParaRPr>
            </a:p>
          </p:txBody>
        </p:sp>
        <p:sp>
          <p:nvSpPr>
            <p:cNvPr id="49" name="직사각형 61"/>
            <p:cNvSpPr>
              <a:spLocks noChangeArrowheads="1"/>
            </p:cNvSpPr>
            <p:nvPr/>
          </p:nvSpPr>
          <p:spPr bwMode="auto">
            <a:xfrm>
              <a:off x="4644737" y="3729328"/>
              <a:ext cx="1358282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X-platform, JDK 1.6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50" name="직사각형 95"/>
            <p:cNvSpPr>
              <a:spLocks noChangeArrowheads="1"/>
            </p:cNvSpPr>
            <p:nvPr/>
          </p:nvSpPr>
          <p:spPr bwMode="auto">
            <a:xfrm>
              <a:off x="4640455" y="3158299"/>
              <a:ext cx="621192" cy="2127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900" dirty="0" err="1" smtClean="0">
                  <a:latin typeface="+mn-ea"/>
                  <a:sym typeface="Wingdings" pitchFamily="2" charset="2"/>
                </a:rPr>
                <a:t>ChartFX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51" name="직사각형 86"/>
            <p:cNvSpPr>
              <a:spLocks noChangeArrowheads="1"/>
            </p:cNvSpPr>
            <p:nvPr/>
          </p:nvSpPr>
          <p:spPr bwMode="auto">
            <a:xfrm>
              <a:off x="5373078" y="3159265"/>
              <a:ext cx="607561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V3net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52" name="직사각형 64"/>
            <p:cNvSpPr>
              <a:spLocks noChangeArrowheads="1"/>
            </p:cNvSpPr>
            <p:nvPr/>
          </p:nvSpPr>
          <p:spPr bwMode="auto">
            <a:xfrm>
              <a:off x="4631035" y="4019947"/>
              <a:ext cx="1381778" cy="2143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>
                  <a:latin typeface="+mn-ea"/>
                  <a:sym typeface="Wingdings" pitchFamily="2" charset="2"/>
                </a:rPr>
                <a:t>Oracle 11.2.0.3</a:t>
              </a:r>
              <a:endParaRPr lang="ko-KR" altLang="en-US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53" name="직사각형 61"/>
            <p:cNvSpPr>
              <a:spLocks noChangeArrowheads="1"/>
            </p:cNvSpPr>
            <p:nvPr/>
          </p:nvSpPr>
          <p:spPr bwMode="auto">
            <a:xfrm>
              <a:off x="4631036" y="4308568"/>
              <a:ext cx="1382834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Window Server 2008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54" name="직사각형 61"/>
            <p:cNvSpPr>
              <a:spLocks noChangeArrowheads="1"/>
            </p:cNvSpPr>
            <p:nvPr/>
          </p:nvSpPr>
          <p:spPr bwMode="auto">
            <a:xfrm>
              <a:off x="4631036" y="3448165"/>
              <a:ext cx="1358282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IIS 7.5/JEUS6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799362" y="3496974"/>
            <a:ext cx="1569842" cy="1327006"/>
            <a:chOff x="6329420" y="3041548"/>
            <a:chExt cx="1487774" cy="1517571"/>
          </a:xfrm>
        </p:grpSpPr>
        <p:sp>
          <p:nvSpPr>
            <p:cNvPr id="41" name="직사각형 48"/>
            <p:cNvSpPr>
              <a:spLocks noChangeArrowheads="1"/>
            </p:cNvSpPr>
            <p:nvPr/>
          </p:nvSpPr>
          <p:spPr bwMode="auto">
            <a:xfrm>
              <a:off x="6329420" y="3041548"/>
              <a:ext cx="1487774" cy="1517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ko-KR" altLang="en-US" sz="900">
                <a:latin typeface="+mn-ea"/>
                <a:sym typeface="Wingdings" pitchFamily="2" charset="2"/>
              </a:endParaRPr>
            </a:p>
          </p:txBody>
        </p:sp>
        <p:sp>
          <p:nvSpPr>
            <p:cNvPr id="42" name="직사각형 61"/>
            <p:cNvSpPr>
              <a:spLocks noChangeArrowheads="1"/>
            </p:cNvSpPr>
            <p:nvPr/>
          </p:nvSpPr>
          <p:spPr bwMode="auto">
            <a:xfrm>
              <a:off x="6408933" y="3729328"/>
              <a:ext cx="1358282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>
                  <a:latin typeface="+mn-ea"/>
                  <a:sym typeface="Wingdings" pitchFamily="2" charset="2"/>
                </a:rPr>
                <a:t>X-platform, JDK 1.6</a:t>
              </a:r>
            </a:p>
          </p:txBody>
        </p:sp>
        <p:sp>
          <p:nvSpPr>
            <p:cNvPr id="43" name="직사각형 95"/>
            <p:cNvSpPr>
              <a:spLocks noChangeArrowheads="1"/>
            </p:cNvSpPr>
            <p:nvPr/>
          </p:nvSpPr>
          <p:spPr bwMode="auto">
            <a:xfrm>
              <a:off x="6404651" y="3158299"/>
              <a:ext cx="621192" cy="2127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900" dirty="0" err="1">
                  <a:latin typeface="+mn-ea"/>
                  <a:sym typeface="Wingdings" pitchFamily="2" charset="2"/>
                </a:rPr>
                <a:t>ChartFX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44" name="직사각형 86"/>
            <p:cNvSpPr>
              <a:spLocks noChangeArrowheads="1"/>
            </p:cNvSpPr>
            <p:nvPr/>
          </p:nvSpPr>
          <p:spPr bwMode="auto">
            <a:xfrm>
              <a:off x="7137274" y="3159265"/>
              <a:ext cx="607561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900" dirty="0">
                  <a:latin typeface="+mn-ea"/>
                  <a:sym typeface="Wingdings" pitchFamily="2" charset="2"/>
                </a:rPr>
                <a:t>V3net</a:t>
              </a:r>
            </a:p>
          </p:txBody>
        </p:sp>
        <p:sp>
          <p:nvSpPr>
            <p:cNvPr id="45" name="직사각형 64"/>
            <p:cNvSpPr>
              <a:spLocks noChangeArrowheads="1"/>
            </p:cNvSpPr>
            <p:nvPr/>
          </p:nvSpPr>
          <p:spPr bwMode="auto">
            <a:xfrm>
              <a:off x="6395231" y="4019947"/>
              <a:ext cx="1381778" cy="2143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>
                  <a:latin typeface="+mn-ea"/>
                  <a:sym typeface="Wingdings" pitchFamily="2" charset="2"/>
                </a:rPr>
                <a:t>Oracle 11.2.0.3</a:t>
              </a:r>
              <a:endParaRPr lang="ko-KR" altLang="en-US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46" name="직사각형 61"/>
            <p:cNvSpPr>
              <a:spLocks noChangeArrowheads="1"/>
            </p:cNvSpPr>
            <p:nvPr/>
          </p:nvSpPr>
          <p:spPr bwMode="auto">
            <a:xfrm>
              <a:off x="6395232" y="4308568"/>
              <a:ext cx="1382834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Window Server 2008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  <p:sp>
          <p:nvSpPr>
            <p:cNvPr id="47" name="직사각형 61"/>
            <p:cNvSpPr>
              <a:spLocks noChangeArrowheads="1"/>
            </p:cNvSpPr>
            <p:nvPr/>
          </p:nvSpPr>
          <p:spPr bwMode="auto">
            <a:xfrm>
              <a:off x="6395232" y="3448165"/>
              <a:ext cx="1358282" cy="214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dirty="0" smtClean="0">
                  <a:latin typeface="+mn-ea"/>
                  <a:sym typeface="Wingdings" pitchFamily="2" charset="2"/>
                </a:rPr>
                <a:t>IIS 7.5/JEUS6</a:t>
              </a:r>
              <a:endParaRPr lang="en-US" altLang="ko-KR" sz="900" dirty="0">
                <a:latin typeface="+mn-ea"/>
                <a:sym typeface="Wingdings" pitchFamily="2" charset="2"/>
              </a:endParaRPr>
            </a:p>
          </p:txBody>
        </p:sp>
      </p:grpSp>
      <p:cxnSp>
        <p:nvCxnSpPr>
          <p:cNvPr id="36" name="직선 연결선 35"/>
          <p:cNvCxnSpPr>
            <a:stCxn id="48" idx="2"/>
          </p:cNvCxnSpPr>
          <p:nvPr/>
        </p:nvCxnSpPr>
        <p:spPr>
          <a:xfrm>
            <a:off x="6702190" y="4792291"/>
            <a:ext cx="548586" cy="476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1" idx="2"/>
          </p:cNvCxnSpPr>
          <p:nvPr/>
        </p:nvCxnSpPr>
        <p:spPr>
          <a:xfrm flipV="1">
            <a:off x="8029572" y="4823980"/>
            <a:ext cx="554711" cy="3805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7096349" y="4858553"/>
            <a:ext cx="1035144" cy="594219"/>
            <a:chOff x="6286488" y="3514350"/>
            <a:chExt cx="981029" cy="800450"/>
          </a:xfrm>
        </p:grpSpPr>
        <p:sp>
          <p:nvSpPr>
            <p:cNvPr id="39" name="순서도: 자기 디스크 38"/>
            <p:cNvSpPr/>
            <p:nvPr/>
          </p:nvSpPr>
          <p:spPr>
            <a:xfrm>
              <a:off x="6321153" y="3514350"/>
              <a:ext cx="900100" cy="800450"/>
            </a:xfrm>
            <a:prstGeom prst="flowChartMagneticDisk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algn="ctr" defTabSz="1330325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0000"/>
                </a:buClr>
                <a:buSzPct val="120000"/>
              </a:pPr>
              <a:endPara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86488" y="3722638"/>
              <a:ext cx="981029" cy="58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NAS</a:t>
              </a:r>
            </a:p>
            <a:p>
              <a:pPr algn="ctr"/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smtClean="0">
                  <a:latin typeface="+mn-ea"/>
                </a:rPr>
                <a:t>첨부파일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93959" y="3277429"/>
            <a:ext cx="1168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stw-bspwas1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82677" y="3301287"/>
            <a:ext cx="1168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stw-bspwas2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939907" y="3284984"/>
            <a:ext cx="7489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939907" y="5517232"/>
            <a:ext cx="7489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자기 디스크 65"/>
          <p:cNvSpPr/>
          <p:nvPr/>
        </p:nvSpPr>
        <p:spPr>
          <a:xfrm>
            <a:off x="6049828" y="2345504"/>
            <a:ext cx="954929" cy="703753"/>
          </a:xfrm>
          <a:prstGeom prst="flowChartMagneticDisk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ko-KR" altLang="en-US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3293" y="2678052"/>
            <a:ext cx="68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BSPP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75400" y="2340086"/>
            <a:ext cx="1854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Oracle 11g</a:t>
            </a:r>
          </a:p>
          <a:p>
            <a:r>
              <a:rPr lang="en-US" altLang="ko-KR" sz="1000" dirty="0" smtClean="0"/>
              <a:t>stw101, stw101ha</a:t>
            </a:r>
          </a:p>
          <a:p>
            <a:r>
              <a:rPr lang="en-US" altLang="ko-KR" sz="1000" dirty="0" smtClean="0"/>
              <a:t>55.101.200.103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80468" y="2362575"/>
            <a:ext cx="2099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MS SQL Server 2008 R2 (SP3)</a:t>
            </a:r>
          </a:p>
          <a:p>
            <a:r>
              <a:rPr lang="en-US" altLang="ko-KR" sz="1000" dirty="0" err="1" smtClean="0"/>
              <a:t>stwtmcwas</a:t>
            </a:r>
            <a:endParaRPr lang="en-US" altLang="ko-KR" sz="1000" dirty="0" smtClean="0"/>
          </a:p>
          <a:p>
            <a:r>
              <a:rPr lang="en-US" altLang="ko-KR" sz="1000" dirty="0" smtClean="0"/>
              <a:t>55.200.100.93</a:t>
            </a:r>
          </a:p>
        </p:txBody>
      </p:sp>
      <p:sp>
        <p:nvSpPr>
          <p:cNvPr id="79" name="순서도: 자기 디스크 78"/>
          <p:cNvSpPr/>
          <p:nvPr/>
        </p:nvSpPr>
        <p:spPr>
          <a:xfrm>
            <a:off x="2267498" y="2402783"/>
            <a:ext cx="954929" cy="703753"/>
          </a:xfrm>
          <a:prstGeom prst="flowChartMagneticDisk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330325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ko-KR" altLang="en-US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79144" y="2708722"/>
            <a:ext cx="91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SQL-Server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19927" y="5716639"/>
            <a:ext cx="2840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ASP</a:t>
            </a:r>
          </a:p>
          <a:p>
            <a:r>
              <a:rPr lang="ko-KR" altLang="en-US" sz="1050" dirty="0" smtClean="0"/>
              <a:t>화면 </a:t>
            </a:r>
            <a:r>
              <a:rPr lang="en-US" altLang="ko-KR" sz="1050" dirty="0" smtClean="0"/>
              <a:t>42</a:t>
            </a:r>
            <a:r>
              <a:rPr lang="ko-KR" altLang="en-US" sz="1050" smtClean="0"/>
              <a:t>본 </a:t>
            </a:r>
            <a:endParaRPr lang="en-US" altLang="ko-KR" sz="1050" dirty="0" smtClean="0"/>
          </a:p>
          <a:p>
            <a:r>
              <a:rPr lang="ko-KR" altLang="en-US" sz="1050" dirty="0" smtClean="0"/>
              <a:t>팝업 </a:t>
            </a:r>
            <a:r>
              <a:rPr lang="en-US" altLang="ko-KR" sz="1050" dirty="0" smtClean="0"/>
              <a:t>9</a:t>
            </a:r>
            <a:r>
              <a:rPr lang="ko-KR" altLang="en-US" sz="1050" smtClean="0"/>
              <a:t>본</a:t>
            </a:r>
            <a:endParaRPr lang="en-US" altLang="ko-KR" sz="1050" dirty="0" smtClean="0"/>
          </a:p>
          <a:p>
            <a:r>
              <a:rPr lang="en-US" altLang="ko-KR" sz="1050" dirty="0" smtClean="0"/>
              <a:t>I/F 5</a:t>
            </a:r>
            <a:r>
              <a:rPr lang="ko-KR" altLang="en-US" sz="1050" smtClean="0"/>
              <a:t>본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그룹웨어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조직정보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33701" y="5697252"/>
            <a:ext cx="2840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Java</a:t>
            </a:r>
          </a:p>
          <a:p>
            <a:r>
              <a:rPr lang="ko-KR" altLang="en-US" sz="1050" dirty="0" smtClean="0"/>
              <a:t>화면 </a:t>
            </a:r>
            <a:r>
              <a:rPr lang="en-US" altLang="ko-KR" sz="1050" dirty="0" smtClean="0"/>
              <a:t>13</a:t>
            </a:r>
            <a:r>
              <a:rPr lang="ko-KR" altLang="en-US" sz="1050" smtClean="0"/>
              <a:t>본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통합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변경</a:t>
            </a:r>
            <a:r>
              <a:rPr lang="en-US" altLang="ko-KR" sz="1050" dirty="0" smtClean="0"/>
              <a:t>,</a:t>
            </a:r>
            <a:r>
              <a:rPr lang="ko-KR" altLang="en-US" sz="1050" smtClean="0"/>
              <a:t> 기타개선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팝업 </a:t>
            </a:r>
            <a:r>
              <a:rPr lang="en-US" altLang="ko-KR" sz="1050" dirty="0" smtClean="0"/>
              <a:t>4</a:t>
            </a:r>
            <a:r>
              <a:rPr lang="ko-KR" altLang="en-US" sz="1050" smtClean="0"/>
              <a:t>본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삭제</a:t>
            </a:r>
            <a:r>
              <a:rPr lang="en-US" altLang="ko-KR" sz="1050" dirty="0" smtClean="0"/>
              <a:t>1</a:t>
            </a:r>
            <a:r>
              <a:rPr lang="ko-KR" altLang="en-US" sz="1050" smtClean="0"/>
              <a:t>본</a:t>
            </a:r>
            <a:r>
              <a:rPr lang="en-US" altLang="ko-KR" sz="1050" dirty="0" smtClean="0"/>
              <a:t> -&gt; </a:t>
            </a:r>
            <a:r>
              <a:rPr lang="ko-KR" altLang="en-US" sz="1050" smtClean="0"/>
              <a:t>공통함수 변경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I/F 5</a:t>
            </a:r>
            <a:r>
              <a:rPr lang="ko-KR" altLang="en-US" sz="1050" smtClean="0"/>
              <a:t>본 삭제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업무지원포탈 공통 사용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86" name="직사각형 48"/>
          <p:cNvSpPr>
            <a:spLocks noChangeArrowheads="1"/>
          </p:cNvSpPr>
          <p:nvPr/>
        </p:nvSpPr>
        <p:spPr bwMode="auto">
          <a:xfrm>
            <a:off x="2279144" y="3481887"/>
            <a:ext cx="1557592" cy="1327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 sz="900">
              <a:latin typeface="+mn-ea"/>
              <a:sym typeface="Wingdings" pitchFamily="2" charset="2"/>
            </a:endParaRPr>
          </a:p>
        </p:txBody>
      </p:sp>
      <p:sp>
        <p:nvSpPr>
          <p:cNvPr id="87" name="직사각형 61"/>
          <p:cNvSpPr>
            <a:spLocks noChangeArrowheads="1"/>
          </p:cNvSpPr>
          <p:nvPr/>
        </p:nvSpPr>
        <p:spPr bwMode="auto">
          <a:xfrm>
            <a:off x="2363044" y="4083297"/>
            <a:ext cx="1433207" cy="1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900" dirty="0" smtClean="0">
                <a:latin typeface="+mn-ea"/>
                <a:sym typeface="Wingdings" pitchFamily="2" charset="2"/>
              </a:rPr>
              <a:t>GAUCE 5.0</a:t>
            </a:r>
            <a:endParaRPr lang="en-US" altLang="ko-KR" sz="900" dirty="0">
              <a:latin typeface="+mn-ea"/>
              <a:sym typeface="Wingdings" pitchFamily="2" charset="2"/>
            </a:endParaRPr>
          </a:p>
        </p:txBody>
      </p:sp>
      <p:sp>
        <p:nvSpPr>
          <p:cNvPr id="88" name="직사각형 95"/>
          <p:cNvSpPr>
            <a:spLocks noChangeArrowheads="1"/>
          </p:cNvSpPr>
          <p:nvPr/>
        </p:nvSpPr>
        <p:spPr bwMode="auto">
          <a:xfrm>
            <a:off x="2358526" y="3583974"/>
            <a:ext cx="655458" cy="1860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900" dirty="0" err="1" smtClean="0">
                <a:latin typeface="+mn-ea"/>
                <a:sym typeface="Wingdings" pitchFamily="2" charset="2"/>
              </a:rPr>
              <a:t>Dextupload</a:t>
            </a:r>
            <a:endParaRPr lang="en-US" altLang="ko-KR" sz="900" dirty="0">
              <a:latin typeface="+mn-ea"/>
              <a:sym typeface="Wingdings" pitchFamily="2" charset="2"/>
            </a:endParaRPr>
          </a:p>
        </p:txBody>
      </p:sp>
      <p:sp>
        <p:nvSpPr>
          <p:cNvPr id="89" name="직사각형 86"/>
          <p:cNvSpPr>
            <a:spLocks noChangeArrowheads="1"/>
          </p:cNvSpPr>
          <p:nvPr/>
        </p:nvSpPr>
        <p:spPr bwMode="auto">
          <a:xfrm>
            <a:off x="3131562" y="3584819"/>
            <a:ext cx="641075" cy="1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bIns="0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900" dirty="0" err="1" smtClean="0">
                <a:latin typeface="+mn-ea"/>
                <a:sym typeface="Wingdings" pitchFamily="2" charset="2"/>
              </a:rPr>
              <a:t>Weblogic</a:t>
            </a:r>
            <a:r>
              <a:rPr lang="en-US" altLang="ko-KR" sz="900" dirty="0" smtClean="0">
                <a:latin typeface="+mn-ea"/>
                <a:sym typeface="Wingdings" pitchFamily="2" charset="2"/>
              </a:rPr>
              <a:t> 10</a:t>
            </a:r>
            <a:endParaRPr lang="en-US" altLang="ko-KR" sz="900" dirty="0">
              <a:latin typeface="+mn-ea"/>
              <a:sym typeface="Wingdings" pitchFamily="2" charset="2"/>
            </a:endParaRPr>
          </a:p>
        </p:txBody>
      </p:sp>
      <p:sp>
        <p:nvSpPr>
          <p:cNvPr id="90" name="직사각형 64"/>
          <p:cNvSpPr>
            <a:spLocks noChangeArrowheads="1"/>
          </p:cNvSpPr>
          <p:nvPr/>
        </p:nvSpPr>
        <p:spPr bwMode="auto">
          <a:xfrm>
            <a:off x="2348586" y="4337423"/>
            <a:ext cx="1457999" cy="1874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900" dirty="0" smtClean="0">
                <a:latin typeface="+mn-ea"/>
                <a:sym typeface="Wingdings" pitchFamily="2" charset="2"/>
              </a:rPr>
              <a:t>SQL-Server 2008</a:t>
            </a:r>
            <a:endParaRPr lang="ko-KR" altLang="en-US" sz="900" dirty="0">
              <a:latin typeface="+mn-ea"/>
              <a:sym typeface="Wingdings" pitchFamily="2" charset="2"/>
            </a:endParaRPr>
          </a:p>
        </p:txBody>
      </p:sp>
      <p:sp>
        <p:nvSpPr>
          <p:cNvPr id="91" name="직사각형 61"/>
          <p:cNvSpPr>
            <a:spLocks noChangeArrowheads="1"/>
          </p:cNvSpPr>
          <p:nvPr/>
        </p:nvSpPr>
        <p:spPr bwMode="auto">
          <a:xfrm>
            <a:off x="2348587" y="4589801"/>
            <a:ext cx="1459114" cy="1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900" dirty="0" smtClean="0">
                <a:latin typeface="+mn-ea"/>
                <a:sym typeface="Wingdings" pitchFamily="2" charset="2"/>
              </a:rPr>
              <a:t>Window Server 2008</a:t>
            </a:r>
            <a:endParaRPr lang="en-US" altLang="ko-KR" sz="900" dirty="0">
              <a:latin typeface="+mn-ea"/>
              <a:sym typeface="Wingdings" pitchFamily="2" charset="2"/>
            </a:endParaRPr>
          </a:p>
        </p:txBody>
      </p:sp>
      <p:sp>
        <p:nvSpPr>
          <p:cNvPr id="92" name="직사각형 61"/>
          <p:cNvSpPr>
            <a:spLocks noChangeArrowheads="1"/>
          </p:cNvSpPr>
          <p:nvPr/>
        </p:nvSpPr>
        <p:spPr bwMode="auto">
          <a:xfrm>
            <a:off x="2348587" y="3837441"/>
            <a:ext cx="1433207" cy="1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900" dirty="0" smtClean="0">
                <a:latin typeface="+mn-ea"/>
                <a:sym typeface="Wingdings" pitchFamily="2" charset="2"/>
              </a:rPr>
              <a:t>IIS 7.0 </a:t>
            </a:r>
            <a:endParaRPr lang="en-US" altLang="ko-KR" sz="900" dirty="0">
              <a:latin typeface="+mn-ea"/>
              <a:sym typeface="Wingdings" pitchFamily="2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4732" y="3264961"/>
            <a:ext cx="831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accent2"/>
                </a:solidFill>
              </a:rPr>
              <a:t>stwtmcwas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04889" y="4031013"/>
            <a:ext cx="167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첨부파일 소스 프로그램과 동일 경로에 저장</a:t>
            </a:r>
            <a:endParaRPr lang="en-US" altLang="ko-KR" sz="1000" dirty="0" smtClean="0"/>
          </a:p>
        </p:txBody>
      </p:sp>
      <p:grpSp>
        <p:nvGrpSpPr>
          <p:cNvPr id="96" name="그룹 2"/>
          <p:cNvGrpSpPr>
            <a:grpSpLocks/>
          </p:cNvGrpSpPr>
          <p:nvPr/>
        </p:nvGrpSpPr>
        <p:grpSpPr bwMode="auto">
          <a:xfrm>
            <a:off x="5535703" y="1921506"/>
            <a:ext cx="276789" cy="4728564"/>
            <a:chOff x="6859022" y="2711953"/>
            <a:chExt cx="441572" cy="2836782"/>
          </a:xfrm>
        </p:grpSpPr>
        <p:sp>
          <p:nvSpPr>
            <p:cNvPr id="97" name="AutoShape 59"/>
            <p:cNvSpPr>
              <a:spLocks noChangeArrowheads="1"/>
            </p:cNvSpPr>
            <p:nvPr/>
          </p:nvSpPr>
          <p:spPr bwMode="gray">
            <a:xfrm rot="5400000">
              <a:off x="5666179" y="3914320"/>
              <a:ext cx="2836782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21000">
                  <a:srgbClr val="969696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59"/>
            <p:cNvSpPr>
              <a:spLocks noChangeArrowheads="1"/>
            </p:cNvSpPr>
            <p:nvPr/>
          </p:nvSpPr>
          <p:spPr bwMode="gray">
            <a:xfrm rot="5400000">
              <a:off x="6468197" y="3909295"/>
              <a:ext cx="1213697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69696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944480" y="271460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서비스 헬스 체크 자동화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48844" y="533070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Asis</a:t>
            </a:r>
            <a:r>
              <a:rPr lang="ko-KR" altLang="en-US" smtClean="0"/>
              <a:t>와 비교해서 달라지는 부분</a:t>
            </a:r>
            <a:endParaRPr lang="en-US" altLang="ko-KR" smtClean="0"/>
          </a:p>
          <a:p>
            <a:pPr algn="ctr"/>
            <a:r>
              <a:rPr lang="en-US" altLang="ko-KR" smtClean="0"/>
              <a:t>ASIS </a:t>
            </a:r>
            <a:r>
              <a:rPr lang="ko-KR" altLang="en-US" smtClean="0"/>
              <a:t>문제점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ko-KR" altLang="en-US" dirty="0" smtClean="0"/>
              <a:t>총 공수 </a:t>
            </a:r>
            <a:r>
              <a:rPr lang="en-US" altLang="ko-KR" dirty="0" smtClean="0"/>
              <a:t>6 . 3 M/M </a:t>
            </a:r>
            <a:r>
              <a:rPr lang="ko-KR" altLang="en-US" smtClean="0"/>
              <a:t>에 대하여 </a:t>
            </a:r>
            <a:r>
              <a:rPr lang="en-US" altLang="ko-KR" dirty="0" smtClean="0"/>
              <a:t>ITO 2</a:t>
            </a:r>
            <a:r>
              <a:rPr lang="ko-KR" altLang="en-US" smtClean="0"/>
              <a:t>인 투입 약 </a:t>
            </a:r>
            <a:r>
              <a:rPr lang="en-US" altLang="ko-KR" dirty="0" smtClean="0"/>
              <a:t>3</a:t>
            </a:r>
            <a:r>
              <a:rPr lang="ko-KR" altLang="en-US" smtClean="0"/>
              <a:t>개월 수행하여 </a:t>
            </a:r>
            <a:r>
              <a:rPr lang="en-US" altLang="ko-KR" dirty="0" smtClean="0"/>
              <a:t>5</a:t>
            </a:r>
            <a:r>
              <a:rPr lang="ko-KR" altLang="en-US" smtClean="0"/>
              <a:t>월 중 오픈 목표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smtClean="0"/>
              <a:t>추진 방안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9287"/>
              </p:ext>
            </p:extLst>
          </p:nvPr>
        </p:nvGraphicFramePr>
        <p:xfrm>
          <a:off x="191590" y="2304414"/>
          <a:ext cx="9413973" cy="806344"/>
        </p:xfrm>
        <a:graphic>
          <a:graphicData uri="http://schemas.openxmlformats.org/drawingml/2006/table">
            <a:tbl>
              <a:tblPr/>
              <a:tblGrid>
                <a:gridCol w="1125006"/>
                <a:gridCol w="900100"/>
                <a:gridCol w="1260140"/>
                <a:gridCol w="972108"/>
                <a:gridCol w="1116124"/>
                <a:gridCol w="1345439"/>
                <a:gridCol w="673764"/>
                <a:gridCol w="673764"/>
                <a:gridCol w="673764"/>
                <a:gridCol w="673764"/>
              </a:tblGrid>
              <a:tr h="250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공수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(M/M)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(M/D)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환경구축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(M/D)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77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마이그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분석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인프라환경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방화벽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셋팅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8936" y="1744418"/>
            <a:ext cx="1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투입공수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1589" y="3735925"/>
            <a:ext cx="198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투입인력 및</a:t>
            </a:r>
            <a:r>
              <a:rPr lang="en-US" altLang="ko-KR" sz="1400" b="1" dirty="0" smtClean="0"/>
              <a:t> </a:t>
            </a:r>
            <a:r>
              <a:rPr lang="ko-KR" altLang="en-US" sz="1400" b="1" smtClean="0"/>
              <a:t>일정</a:t>
            </a:r>
            <a:endParaRPr lang="ko-KR" altLang="en-US" sz="1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94873"/>
              </p:ext>
            </p:extLst>
          </p:nvPr>
        </p:nvGraphicFramePr>
        <p:xfrm>
          <a:off x="193801" y="4293096"/>
          <a:ext cx="9413970" cy="1656186"/>
        </p:xfrm>
        <a:graphic>
          <a:graphicData uri="http://schemas.openxmlformats.org/drawingml/2006/table">
            <a:tbl>
              <a:tblPr/>
              <a:tblGrid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  <a:gridCol w="627598"/>
              </a:tblGrid>
              <a:tr h="2760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투입인원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0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이종영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이치형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Open/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408939"/>
              </p:ext>
            </p:extLst>
          </p:nvPr>
        </p:nvGraphicFramePr>
        <p:xfrm>
          <a:off x="8589404" y="15253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워크시트" showAsIcon="1" r:id="rId3" imgW="914400" imgH="771480" progId="Excel.Sheet.12">
                  <p:embed/>
                </p:oleObj>
              </mc:Choice>
              <mc:Fallback>
                <p:oleObj name="워크시트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9404" y="15253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44480" y="271460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서비스 헬스 체크 자동화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844" y="533070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예상 공수</a:t>
            </a:r>
            <a:r>
              <a:rPr lang="en-US" altLang="ko-KR" smtClean="0"/>
              <a:t>, </a:t>
            </a:r>
            <a:r>
              <a:rPr lang="ko-KR" altLang="en-US" smtClean="0"/>
              <a:t>일정등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741698" y="2927408"/>
            <a:ext cx="3409506" cy="461665"/>
            <a:chOff x="1452523" y="2401791"/>
            <a:chExt cx="3409506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1935522" y="2401791"/>
              <a:ext cx="2926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>
                  <a:effectLst/>
                </a:rPr>
                <a:t>표준관리 </a:t>
              </a:r>
              <a:r>
                <a:rPr lang="en-US" altLang="ko-KR" sz="2400">
                  <a:effectLst/>
                </a:rPr>
                <a:t>ChartFX </a:t>
              </a:r>
              <a:r>
                <a:rPr lang="ko-KR" altLang="en-US" sz="2400">
                  <a:effectLst/>
                </a:rPr>
                <a:t>대체</a:t>
              </a:r>
              <a:endParaRPr lang="ko-KR" altLang="en-US" sz="24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52523" y="240179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en-US" altLang="ko-KR" sz="2400" dirty="0" smtClean="0">
                  <a:solidFill>
                    <a:srgbClr val="C1C9D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2400" dirty="0">
                <a:solidFill>
                  <a:srgbClr val="C1C9D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95907" y="3587034"/>
            <a:ext cx="340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lang="en-US" altLang="ko-KR" sz="2000" b="0" spc="-30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내용</a:t>
            </a:r>
            <a:endParaRPr lang="en-US" altLang="ko-KR" sz="2000" b="0" dirty="0" smtClean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dirty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000" b="0" smtClean="0">
                <a:solidFill>
                  <a:srgbClr val="D6DBE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</a:t>
            </a:r>
            <a:endParaRPr lang="ko-KR" altLang="en-US" sz="2000" b="0" spc="-300" dirty="0">
              <a:solidFill>
                <a:srgbClr val="D6DBE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ko-KR" altLang="en-US" dirty="0" smtClean="0"/>
              <a:t>시설 문제로 인한 임직원 불편 해소 및 공사업체 비용</a:t>
            </a:r>
            <a:r>
              <a:rPr lang="en-US" altLang="ko-KR" dirty="0"/>
              <a:t> </a:t>
            </a:r>
            <a:r>
              <a:rPr lang="ko-KR" altLang="en-US" smtClean="0"/>
              <a:t>정산 및 지급을 위한 사외시설공사 업무처리 채널 확대 </a:t>
            </a:r>
            <a:r>
              <a:rPr lang="en-US" altLang="ko-KR" dirty="0" smtClean="0"/>
              <a:t>(</a:t>
            </a:r>
            <a:r>
              <a:rPr lang="ko-KR" altLang="en-US" smtClean="0"/>
              <a:t>모바일 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smtClean="0"/>
              <a:t>과제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60" name="그룹 2"/>
          <p:cNvGrpSpPr>
            <a:grpSpLocks/>
          </p:cNvGrpSpPr>
          <p:nvPr/>
        </p:nvGrpSpPr>
        <p:grpSpPr bwMode="auto">
          <a:xfrm rot="5400000">
            <a:off x="4588828" y="1182048"/>
            <a:ext cx="619494" cy="7978865"/>
            <a:chOff x="6859022" y="2711953"/>
            <a:chExt cx="441572" cy="2836782"/>
          </a:xfrm>
        </p:grpSpPr>
        <p:sp>
          <p:nvSpPr>
            <p:cNvPr id="61" name="AutoShape 59"/>
            <p:cNvSpPr>
              <a:spLocks noChangeArrowheads="1"/>
            </p:cNvSpPr>
            <p:nvPr/>
          </p:nvSpPr>
          <p:spPr bwMode="gray">
            <a:xfrm rot="5400000">
              <a:off x="5666179" y="3914320"/>
              <a:ext cx="2836782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21000">
                  <a:srgbClr val="969696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AutoShape 59"/>
            <p:cNvSpPr>
              <a:spLocks noChangeArrowheads="1"/>
            </p:cNvSpPr>
            <p:nvPr/>
          </p:nvSpPr>
          <p:spPr bwMode="gray">
            <a:xfrm rot="5400000">
              <a:off x="6468197" y="3909295"/>
              <a:ext cx="1213697" cy="432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69696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</a:pPr>
              <a:endParaRPr lang="ko-KR" altLang="en-US" sz="114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6467" y="5568000"/>
            <a:ext cx="7424216" cy="64633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2"/>
                </a:solidFill>
              </a:rPr>
              <a:t>모바일</a:t>
            </a:r>
            <a:r>
              <a:rPr lang="ko-KR" altLang="en-US" b="1" dirty="0" smtClean="0">
                <a:solidFill>
                  <a:schemeClr val="accent2"/>
                </a:solidFill>
              </a:rPr>
              <a:t> 채널 확장을 통한 업무 처리시간 감소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Front-End </a:t>
            </a:r>
            <a:r>
              <a:rPr lang="ko-KR" altLang="en-US" b="1" smtClean="0">
                <a:solidFill>
                  <a:schemeClr val="accent2"/>
                </a:solidFill>
              </a:rPr>
              <a:t>프레임웍 기존환경에 적용하여 개발</a:t>
            </a:r>
            <a:r>
              <a:rPr lang="en-US" altLang="ko-KR" b="1" dirty="0" smtClean="0">
                <a:solidFill>
                  <a:schemeClr val="accent2"/>
                </a:solidFill>
              </a:rPr>
              <a:t>/</a:t>
            </a:r>
            <a:r>
              <a:rPr lang="ko-KR" altLang="en-US" b="1" smtClean="0">
                <a:solidFill>
                  <a:schemeClr val="accent2"/>
                </a:solidFill>
              </a:rPr>
              <a:t>운영 공수 효율증대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59896" y="271460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표준관리 </a:t>
            </a:r>
            <a:r>
              <a:rPr lang="en-US" altLang="ko-KR" sz="1100" smtClean="0">
                <a:solidFill>
                  <a:srgbClr val="0070C0"/>
                </a:solidFill>
              </a:rPr>
              <a:t>ChartFX </a:t>
            </a:r>
            <a:r>
              <a:rPr lang="ko-KR" altLang="en-US" sz="1100" smtClean="0">
                <a:solidFill>
                  <a:srgbClr val="0070C0"/>
                </a:solidFill>
              </a:rPr>
              <a:t>대체</a:t>
            </a:r>
            <a:endParaRPr lang="ko-KR" altLang="en-US" sz="110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62053"/>
            <a:ext cx="6080272" cy="362146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548844" y="533070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과제목표목적</a:t>
            </a:r>
            <a:r>
              <a:rPr lang="en-US" altLang="ko-KR" smtClean="0"/>
              <a:t>,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ko-KR" altLang="en-US" dirty="0" smtClean="0"/>
              <a:t>외부에서 사용이 필요한 정산 자료입력 및 정산요청 관련 화면 </a:t>
            </a:r>
            <a:r>
              <a:rPr lang="en-US" altLang="ko-KR" dirty="0" smtClean="0"/>
              <a:t>4</a:t>
            </a:r>
            <a:r>
              <a:rPr lang="ko-KR" altLang="en-US" smtClean="0"/>
              <a:t>개에 대한 모바일용 반응형 웹 적용 </a:t>
            </a:r>
            <a:r>
              <a:rPr lang="en-US" altLang="ko-KR" dirty="0" smtClean="0"/>
              <a:t>(Vue.js </a:t>
            </a:r>
            <a:r>
              <a:rPr lang="ko-KR" altLang="en-US" smtClean="0"/>
              <a:t>사용</a:t>
            </a:r>
            <a:r>
              <a:rPr lang="en-US" altLang="ko-KR" dirty="0" smtClean="0"/>
              <a:t>) </a:t>
            </a:r>
            <a:r>
              <a:rPr lang="ko-KR" altLang="en-US" smtClean="0"/>
              <a:t>후 향후 확대 추진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smtClean="0"/>
              <a:t>추진 내용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2" y="4106190"/>
            <a:ext cx="3805324" cy="2339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4106190"/>
            <a:ext cx="3384376" cy="23390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30" y="1632663"/>
            <a:ext cx="3841976" cy="2330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598" y="1714858"/>
            <a:ext cx="1028839" cy="1903661"/>
          </a:xfrm>
          <a:prstGeom prst="rect">
            <a:avLst/>
          </a:prstGeom>
        </p:spPr>
      </p:pic>
      <p:sp>
        <p:nvSpPr>
          <p:cNvPr id="12" name="직사각형 17"/>
          <p:cNvSpPr>
            <a:spLocks noChangeArrowheads="1"/>
          </p:cNvSpPr>
          <p:nvPr/>
        </p:nvSpPr>
        <p:spPr bwMode="gray">
          <a:xfrm>
            <a:off x="5109402" y="4061302"/>
            <a:ext cx="4331996" cy="23839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gray">
          <a:xfrm>
            <a:off x="5109402" y="1587288"/>
            <a:ext cx="4331996" cy="23839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7"/>
          <p:cNvSpPr>
            <a:spLocks noChangeArrowheads="1"/>
          </p:cNvSpPr>
          <p:nvPr/>
        </p:nvSpPr>
        <p:spPr bwMode="gray">
          <a:xfrm>
            <a:off x="575646" y="1587287"/>
            <a:ext cx="4331996" cy="23839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7"/>
          <p:cNvSpPr>
            <a:spLocks noChangeArrowheads="1"/>
          </p:cNvSpPr>
          <p:nvPr/>
        </p:nvSpPr>
        <p:spPr bwMode="gray">
          <a:xfrm>
            <a:off x="575899" y="4061302"/>
            <a:ext cx="4331996" cy="23839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3" tIns="102880" rIns="34293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70885" indent="-170885" defTabSz="954418" latinLnBrk="0">
              <a:spcBef>
                <a:spcPts val="381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Tx/>
              <a:buChar char="•"/>
              <a:defRPr/>
            </a:pPr>
            <a:endParaRPr lang="en-US" altLang="ko-KR" sz="105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9"/>
          <p:cNvSpPr>
            <a:spLocks noChangeArrowheads="1"/>
          </p:cNvSpPr>
          <p:nvPr/>
        </p:nvSpPr>
        <p:spPr bwMode="gray">
          <a:xfrm>
            <a:off x="600570" y="1624848"/>
            <a:ext cx="1760142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ko-KR" altLang="en-US" sz="1400" b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9"/>
          <p:cNvSpPr>
            <a:spLocks noChangeArrowheads="1"/>
          </p:cNvSpPr>
          <p:nvPr/>
        </p:nvSpPr>
        <p:spPr bwMode="gray">
          <a:xfrm>
            <a:off x="5178617" y="1626986"/>
            <a:ext cx="1760142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ko-KR" altLang="en-US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9"/>
          <p:cNvSpPr>
            <a:spLocks noChangeArrowheads="1"/>
          </p:cNvSpPr>
          <p:nvPr/>
        </p:nvSpPr>
        <p:spPr bwMode="gray">
          <a:xfrm>
            <a:off x="600570" y="4106190"/>
            <a:ext cx="1760142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ko-KR" altLang="en-US" sz="1400" b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정산현황 목록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9"/>
          <p:cNvSpPr>
            <a:spLocks noChangeArrowheads="1"/>
          </p:cNvSpPr>
          <p:nvPr/>
        </p:nvSpPr>
        <p:spPr bwMode="gray">
          <a:xfrm>
            <a:off x="5180255" y="4106190"/>
            <a:ext cx="1760142" cy="2229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miter lim="800000"/>
            <a:headEnd/>
            <a:tailEnd/>
          </a:ln>
        </p:spPr>
        <p:txBody>
          <a:bodyPr lIns="87094" tIns="43548" rIns="87094" bIns="43548" anchor="ctr"/>
          <a:lstStyle/>
          <a:p>
            <a:pPr algn="ctr" latinLnBrk="0">
              <a:lnSpc>
                <a:spcPct val="100000"/>
              </a:lnSpc>
              <a:defRPr/>
            </a:pPr>
            <a:r>
              <a:rPr lang="ko-KR" altLang="en-US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정산현황 입력</a:t>
            </a:r>
            <a:r>
              <a:rPr lang="en-US" altLang="ko-KR" sz="1400" b="1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ko-KR" altLang="en-US" sz="1400" b="1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97785" y="2830842"/>
            <a:ext cx="1015651" cy="16611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59896" y="271460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>
                <a:solidFill>
                  <a:srgbClr val="0070C0"/>
                </a:solidFill>
              </a:rPr>
              <a:t>표준관리 </a:t>
            </a:r>
            <a:r>
              <a:rPr lang="en-US" altLang="ko-KR" sz="1100" smtClean="0">
                <a:solidFill>
                  <a:srgbClr val="0070C0"/>
                </a:solidFill>
              </a:rPr>
              <a:t>ChartFX </a:t>
            </a:r>
            <a:r>
              <a:rPr lang="ko-KR" altLang="en-US" sz="1100" smtClean="0">
                <a:solidFill>
                  <a:srgbClr val="0070C0"/>
                </a:solidFill>
              </a:rPr>
              <a:t>대체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8844" y="533070"/>
            <a:ext cx="5339164" cy="91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Asis</a:t>
            </a:r>
            <a:r>
              <a:rPr lang="ko-KR" altLang="en-US" smtClean="0"/>
              <a:t>와 비교해서 달라지는 부분</a:t>
            </a:r>
            <a:endParaRPr lang="en-US" altLang="ko-KR" smtClean="0"/>
          </a:p>
          <a:p>
            <a:pPr algn="ctr"/>
            <a:r>
              <a:rPr lang="en-US" altLang="ko-KR" smtClean="0"/>
              <a:t>ASIS </a:t>
            </a:r>
            <a:r>
              <a:rPr lang="ko-KR" altLang="en-US" smtClean="0"/>
              <a:t>문제점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1035</Words>
  <Application>Microsoft Office PowerPoint</Application>
  <PresentationFormat>A4 용지(210x297mm)</PresentationFormat>
  <Paragraphs>413</Paragraphs>
  <Slides>15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돋움</vt:lpstr>
      <vt:lpstr>Arial</vt:lpstr>
      <vt:lpstr>Wingdings</vt:lpstr>
      <vt:lpstr>맑은 고딕</vt:lpstr>
      <vt:lpstr>나눔바른고딕</vt:lpstr>
      <vt:lpstr>디자인 사용자 지정</vt:lpstr>
      <vt:lpstr>워크시트</vt:lpstr>
      <vt:lpstr>Microsoft Excel 워크시트</vt:lpstr>
      <vt:lpstr>PowerPoint 프레젠테이션</vt:lpstr>
      <vt:lpstr>PowerPoint 프레젠테이션</vt:lpstr>
      <vt:lpstr>PowerPoint 프레젠테이션</vt:lpstr>
      <vt:lpstr>01. 과제 개요</vt:lpstr>
      <vt:lpstr>02. 추진 내용</vt:lpstr>
      <vt:lpstr>03. 추진 방안</vt:lpstr>
      <vt:lpstr>PowerPoint 프레젠테이션</vt:lpstr>
      <vt:lpstr>01. 과제 개요</vt:lpstr>
      <vt:lpstr>02. 추진 내용</vt:lpstr>
      <vt:lpstr>03. 추진 방안</vt:lpstr>
      <vt:lpstr>PowerPoint 프레젠테이션</vt:lpstr>
      <vt:lpstr>01. 과제 개요</vt:lpstr>
      <vt:lpstr>02. 추진 내용</vt:lpstr>
      <vt:lpstr>03. 추진 방안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문현석(Moon Hyunseok)</cp:lastModifiedBy>
  <cp:revision>131</cp:revision>
  <cp:lastPrinted>2019-03-04T23:36:22Z</cp:lastPrinted>
  <dcterms:created xsi:type="dcterms:W3CDTF">2016-05-20T04:46:02Z</dcterms:created>
  <dcterms:modified xsi:type="dcterms:W3CDTF">2019-09-19T08:58:03Z</dcterms:modified>
</cp:coreProperties>
</file>