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73355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693385" y="1638300"/>
            <a:ext cx="13953493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693385" y="50419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900"/>
            </a:lvl1pPr>
            <a:lvl2pPr marL="0" indent="0" algn="ctr">
              <a:spcBef>
                <a:spcPts val="0"/>
              </a:spcBef>
              <a:buSzTx/>
              <a:buNone/>
              <a:defRPr sz="4900"/>
            </a:lvl2pPr>
            <a:lvl3pPr marL="0" indent="0" algn="ctr">
              <a:spcBef>
                <a:spcPts val="0"/>
              </a:spcBef>
              <a:buSzTx/>
              <a:buNone/>
              <a:defRPr sz="4900"/>
            </a:lvl3pPr>
            <a:lvl4pPr marL="0" indent="0" algn="ctr">
              <a:spcBef>
                <a:spcPts val="0"/>
              </a:spcBef>
              <a:buSzTx/>
              <a:buNone/>
              <a:defRPr sz="4900"/>
            </a:lvl4pPr>
            <a:lvl5pPr marL="0" indent="0" algn="ctr">
              <a:spcBef>
                <a:spcPts val="0"/>
              </a:spcBef>
              <a:buSzTx/>
              <a:buNone/>
              <a:defRPr sz="4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693385" y="6362700"/>
            <a:ext cx="13953493" cy="59503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  <a:lvl2pPr marL="1044274" indent="-451577" algn="ctr">
              <a:spcBef>
                <a:spcPts val="0"/>
              </a:spcBef>
              <a:defRPr i="1" sz="3200"/>
            </a:lvl2pPr>
            <a:lvl3pPr marL="1636970" indent="-451577" algn="ctr">
              <a:spcBef>
                <a:spcPts val="0"/>
              </a:spcBef>
              <a:defRPr i="1" sz="3200"/>
            </a:lvl3pPr>
            <a:lvl4pPr marL="2229666" indent="-451577" algn="ctr">
              <a:spcBef>
                <a:spcPts val="0"/>
              </a:spcBef>
              <a:defRPr i="1" sz="3200"/>
            </a:lvl4pPr>
            <a:lvl5pPr marL="2822363" indent="-451577" algn="ctr">
              <a:spcBef>
                <a:spcPts val="0"/>
              </a:spcBef>
              <a:defRPr i="1"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693384" y="4171827"/>
            <a:ext cx="13953494" cy="800348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4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7340263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2167533" y="673100"/>
            <a:ext cx="1300519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693385" y="6718300"/>
            <a:ext cx="13953493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693385" y="81534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900"/>
            </a:lvl1pPr>
            <a:lvl2pPr marL="0" indent="0" algn="ctr">
              <a:spcBef>
                <a:spcPts val="0"/>
              </a:spcBef>
              <a:buSzTx/>
              <a:buNone/>
              <a:defRPr sz="4900"/>
            </a:lvl2pPr>
            <a:lvl3pPr marL="0" indent="0" algn="ctr">
              <a:spcBef>
                <a:spcPts val="0"/>
              </a:spcBef>
              <a:buSzTx/>
              <a:buNone/>
              <a:defRPr sz="4900"/>
            </a:lvl3pPr>
            <a:lvl4pPr marL="0" indent="0" algn="ctr">
              <a:spcBef>
                <a:spcPts val="0"/>
              </a:spcBef>
              <a:buSzTx/>
              <a:buNone/>
              <a:defRPr sz="4900"/>
            </a:lvl4pPr>
            <a:lvl5pPr marL="0" indent="0" algn="ctr">
              <a:spcBef>
                <a:spcPts val="0"/>
              </a:spcBef>
              <a:buSzTx/>
              <a:buNone/>
              <a:defRPr sz="4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693385" y="3225800"/>
            <a:ext cx="13953493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8958006" y="635000"/>
            <a:ext cx="7112218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270039" y="635000"/>
            <a:ext cx="7112218" cy="3987800"/>
          </a:xfrm>
          <a:prstGeom prst="rect">
            <a:avLst/>
          </a:prstGeom>
        </p:spPr>
        <p:txBody>
          <a:bodyPr anchor="b"/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270039" y="4724400"/>
            <a:ext cx="7112218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900"/>
            </a:lvl1pPr>
            <a:lvl2pPr marL="0" indent="0" algn="ctr">
              <a:spcBef>
                <a:spcPts val="0"/>
              </a:spcBef>
              <a:buSzTx/>
              <a:buNone/>
              <a:defRPr sz="4900"/>
            </a:lvl2pPr>
            <a:lvl3pPr marL="0" indent="0" algn="ctr">
              <a:spcBef>
                <a:spcPts val="0"/>
              </a:spcBef>
              <a:buSzTx/>
              <a:buNone/>
              <a:defRPr sz="4900"/>
            </a:lvl3pPr>
            <a:lvl4pPr marL="0" indent="0" algn="ctr">
              <a:spcBef>
                <a:spcPts val="0"/>
              </a:spcBef>
              <a:buSzTx/>
              <a:buNone/>
              <a:defRPr sz="4900"/>
            </a:lvl4pPr>
            <a:lvl5pPr marL="0" indent="0" algn="ctr">
              <a:spcBef>
                <a:spcPts val="0"/>
              </a:spcBef>
              <a:buSzTx/>
              <a:buNone/>
              <a:defRPr sz="4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8958006" y="2590800"/>
            <a:ext cx="7112218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270039" y="2590800"/>
            <a:ext cx="7112218" cy="6286500"/>
          </a:xfrm>
          <a:prstGeom prst="rect">
            <a:avLst/>
          </a:prstGeom>
        </p:spPr>
        <p:txBody>
          <a:bodyPr/>
          <a:lstStyle>
            <a:lvl1pPr marL="457223" indent="-457223">
              <a:spcBef>
                <a:spcPts val="4200"/>
              </a:spcBef>
              <a:defRPr sz="3700"/>
            </a:lvl1pPr>
            <a:lvl2pPr marL="914446" indent="-457223">
              <a:spcBef>
                <a:spcPts val="4200"/>
              </a:spcBef>
              <a:defRPr sz="3700"/>
            </a:lvl2pPr>
            <a:lvl3pPr marL="1371668" indent="-457223">
              <a:spcBef>
                <a:spcPts val="4200"/>
              </a:spcBef>
              <a:defRPr sz="3700"/>
            </a:lvl3pPr>
            <a:lvl4pPr marL="1828891" indent="-457223">
              <a:spcBef>
                <a:spcPts val="4200"/>
              </a:spcBef>
              <a:defRPr sz="3700"/>
            </a:lvl4pPr>
            <a:lvl5pPr marL="2286113" indent="-457223">
              <a:spcBef>
                <a:spcPts val="4200"/>
              </a:spcBef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8460181" y="9296400"/>
            <a:ext cx="410871" cy="4191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270039" y="1270000"/>
            <a:ext cx="14800186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8958006" y="5092700"/>
            <a:ext cx="7112218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8958006" y="889000"/>
            <a:ext cx="7112218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1270039" y="889000"/>
            <a:ext cx="7112218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270039" y="2590800"/>
            <a:ext cx="14800186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60181" y="9296400"/>
            <a:ext cx="410871" cy="41136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1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592695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185392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778088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370784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963482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556177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148873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741569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334267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6">
                <a:hueOff val="13912940"/>
                <a:satOff val="18181"/>
                <a:lumOff val="32009"/>
              </a:schemeClr>
            </a:gs>
            <a:gs pos="74000">
              <a:srgbClr val="8CD5FF"/>
            </a:gs>
            <a:gs pos="83000">
              <a:srgbClr val="8CD5FF"/>
            </a:gs>
            <a:gs pos="92000">
              <a:srgbClr val="9BDBFF"/>
            </a:gs>
            <a:gs pos="100000">
              <a:schemeClr val="accent6">
                <a:hueOff val="13912941"/>
                <a:satOff val="18181"/>
                <a:lumOff val="19509"/>
              </a:schemeClr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nsorFlow Intro"/>
          <p:cNvSpPr txBox="1"/>
          <p:nvPr>
            <p:ph type="ctrTitle"/>
          </p:nvPr>
        </p:nvSpPr>
        <p:spPr>
          <a:xfrm>
            <a:off x="1691003" y="2504621"/>
            <a:ext cx="13953494" cy="3302001"/>
          </a:xfrm>
          <a:prstGeom prst="rect">
            <a:avLst/>
          </a:prstGeom>
        </p:spPr>
        <p:txBody>
          <a:bodyPr anchor="ctr"/>
          <a:lstStyle/>
          <a:p>
            <a:pPr/>
            <a:r>
              <a:t>TensorFlow</a:t>
            </a:r>
          </a:p>
        </p:txBody>
      </p:sp>
      <p:sp>
        <p:nvSpPr>
          <p:cNvPr id="120" name="Deep Learning"/>
          <p:cNvSpPr txBox="1"/>
          <p:nvPr/>
        </p:nvSpPr>
        <p:spPr>
          <a:xfrm>
            <a:off x="6506914" y="5438880"/>
            <a:ext cx="4321672" cy="845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pPr/>
            <a:r>
              <a:t>Deep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6">
                <a:hueOff val="13912940"/>
                <a:satOff val="18181"/>
                <a:lumOff val="32009"/>
              </a:schemeClr>
            </a:gs>
            <a:gs pos="74000">
              <a:srgbClr val="8CD5FF"/>
            </a:gs>
            <a:gs pos="83000">
              <a:srgbClr val="8CD5FF"/>
            </a:gs>
            <a:gs pos="92000">
              <a:srgbClr val="9BDBFF"/>
            </a:gs>
            <a:gs pos="100000">
              <a:schemeClr val="accent6">
                <a:hueOff val="13912941"/>
                <a:satOff val="18181"/>
                <a:lumOff val="19509"/>
              </a:schemeClr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Diagram 3"/>
          <p:cNvGrpSpPr/>
          <p:nvPr/>
        </p:nvGrpSpPr>
        <p:grpSpPr>
          <a:xfrm>
            <a:off x="1256785" y="2054728"/>
            <a:ext cx="3250399" cy="6546628"/>
            <a:chOff x="0" y="0"/>
            <a:chExt cx="3250398" cy="6546626"/>
          </a:xfrm>
        </p:grpSpPr>
        <p:sp>
          <p:nvSpPr>
            <p:cNvPr id="122" name="Shape"/>
            <p:cNvSpPr/>
            <p:nvPr/>
          </p:nvSpPr>
          <p:spPr>
            <a:xfrm>
              <a:off x="0" y="0"/>
              <a:ext cx="3250399" cy="6500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9671" y="21600"/>
                    <a:pt x="0" y="16765"/>
                    <a:pt x="0" y="10800"/>
                  </a:cubicBezTo>
                  <a:cubicBezTo>
                    <a:pt x="0" y="4835"/>
                    <a:pt x="9671" y="0"/>
                    <a:pt x="21600" y="0"/>
                  </a:cubicBezTo>
                  <a:lnTo>
                    <a:pt x="2160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796897"/>
                    <a:lumOff val="36487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b="1">
                  <a:latin typeface="+mj-lt"/>
                  <a:ea typeface="+mj-ea"/>
                  <a:cs typeface="+mj-cs"/>
                  <a:sym typeface="Helvetica Neue"/>
                </a:defRPr>
              </a:pPr>
            </a:p>
          </p:txBody>
        </p:sp>
        <p:sp>
          <p:nvSpPr>
            <p:cNvPr id="123" name="Shape"/>
            <p:cNvSpPr/>
            <p:nvPr/>
          </p:nvSpPr>
          <p:spPr>
            <a:xfrm>
              <a:off x="1137641" y="2321115"/>
              <a:ext cx="2112757" cy="4225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9671" y="21600"/>
                    <a:pt x="0" y="16765"/>
                    <a:pt x="0" y="10800"/>
                  </a:cubicBezTo>
                  <a:cubicBezTo>
                    <a:pt x="0" y="4835"/>
                    <a:pt x="9671" y="0"/>
                    <a:pt x="21600" y="0"/>
                  </a:cubicBezTo>
                  <a:lnTo>
                    <a:pt x="2160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796897"/>
                    <a:lumOff val="36487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b="1">
                  <a:latin typeface="+mj-lt"/>
                  <a:ea typeface="+mj-ea"/>
                  <a:cs typeface="+mj-cs"/>
                  <a:sym typeface="Helvetica Neue"/>
                </a:defRPr>
              </a:pPr>
            </a:p>
          </p:txBody>
        </p:sp>
        <p:sp>
          <p:nvSpPr>
            <p:cNvPr id="124" name="Shape"/>
            <p:cNvSpPr/>
            <p:nvPr/>
          </p:nvSpPr>
          <p:spPr>
            <a:xfrm>
              <a:off x="2275278" y="4271351"/>
              <a:ext cx="975119" cy="1950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9671" y="21600"/>
                    <a:pt x="0" y="16765"/>
                    <a:pt x="0" y="10800"/>
                  </a:cubicBezTo>
                  <a:cubicBezTo>
                    <a:pt x="0" y="4835"/>
                    <a:pt x="9671" y="0"/>
                    <a:pt x="21600" y="0"/>
                  </a:cubicBezTo>
                  <a:lnTo>
                    <a:pt x="2160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796897"/>
                    <a:lumOff val="36487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b="1">
                  <a:latin typeface="+mj-lt"/>
                  <a:ea typeface="+mj-ea"/>
                  <a:cs typeface="+mj-cs"/>
                  <a:sym typeface="Helvetica Neue"/>
                </a:defRPr>
              </a:pPr>
            </a:p>
          </p:txBody>
        </p:sp>
      </p:grpSp>
      <p:sp>
        <p:nvSpPr>
          <p:cNvPr id="126" name="Contents"/>
          <p:cNvSpPr txBox="1"/>
          <p:nvPr>
            <p:ph type="title"/>
          </p:nvPr>
        </p:nvSpPr>
        <p:spPr>
          <a:xfrm>
            <a:off x="1256785" y="121478"/>
            <a:ext cx="14800186" cy="2159001"/>
          </a:xfrm>
          <a:prstGeom prst="rect">
            <a:avLst/>
          </a:prstGeom>
        </p:spPr>
        <p:txBody>
          <a:bodyPr/>
          <a:lstStyle/>
          <a:p>
            <a:pPr/>
            <a:r>
              <a:t>Contents</a:t>
            </a:r>
          </a:p>
        </p:txBody>
      </p:sp>
      <p:graphicFrame>
        <p:nvGraphicFramePr>
          <p:cNvPr id="127" name="Table"/>
          <p:cNvGraphicFramePr/>
          <p:nvPr/>
        </p:nvGraphicFramePr>
        <p:xfrm>
          <a:off x="4523482" y="2061187"/>
          <a:ext cx="11507442" cy="654323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1497917"/>
              </a:tblGrid>
              <a:tr h="1633427">
                <a:tc>
                  <a:txBody>
                    <a:bodyPr/>
                    <a:lstStyle/>
                    <a:p>
                      <a:pPr indent="304814" algn="l" defTabSz="778971">
                        <a:defRPr sz="1800"/>
                      </a:pPr>
                      <a:r>
                        <a:rPr sz="4000">
                          <a:sym typeface="Helvetica Neue Medium"/>
                        </a:rPr>
                        <a:t>Deep Learning Introduction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chemeClr val="accent1"/>
                      </a:solidFill>
                      <a:miter lim="400000"/>
                    </a:lnL>
                    <a:lnR>
                      <a:solidFill>
                        <a:schemeClr val="accent1"/>
                      </a:solidFill>
                      <a:miter lim="400000"/>
                    </a:lnR>
                    <a:lnT>
                      <a:solidFill>
                        <a:schemeClr val="accent1"/>
                      </a:solidFill>
                      <a:miter lim="400000"/>
                    </a:lnT>
                    <a:lnB>
                      <a:solidFill>
                        <a:schemeClr val="accent1"/>
                      </a:solidFill>
                      <a:miter lim="400000"/>
                    </a:lnB>
                    <a:gradFill flip="none" rotWithShape="1">
                      <a:gsLst>
                        <a:gs pos="0">
                          <a:schemeClr val="accent6">
                            <a:hueOff val="13912940"/>
                            <a:satOff val="18181"/>
                            <a:lumOff val="32009"/>
                          </a:schemeClr>
                        </a:gs>
                        <a:gs pos="74000">
                          <a:srgbClr val="8CD5FF"/>
                        </a:gs>
                        <a:gs pos="83000">
                          <a:srgbClr val="8CD5FF"/>
                        </a:gs>
                        <a:gs pos="92000">
                          <a:srgbClr val="9BDBFF"/>
                        </a:gs>
                        <a:gs pos="100000">
                          <a:schemeClr val="accent6">
                            <a:hueOff val="13912941"/>
                            <a:satOff val="18181"/>
                            <a:lumOff val="19509"/>
                          </a:schemeClr>
                        </a:gs>
                      </a:gsLst>
                      <a:lin ang="2700000" scaled="0"/>
                    </a:gradFill>
                  </a:tcPr>
                </a:tc>
              </a:tr>
              <a:tr h="1633427">
                <a:tc>
                  <a:txBody>
                    <a:bodyPr/>
                    <a:lstStyle/>
                    <a:p>
                      <a:pPr indent="304814" algn="l" defTabSz="778971">
                        <a:defRPr sz="1800"/>
                      </a:pPr>
                      <a:r>
                        <a:rPr sz="4000">
                          <a:sym typeface="Helvetica Neue Medium"/>
                        </a:rPr>
                        <a:t>Model Architectures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chemeClr val="accent1"/>
                      </a:solidFill>
                      <a:miter lim="400000"/>
                    </a:lnL>
                    <a:lnR>
                      <a:solidFill>
                        <a:schemeClr val="accent1"/>
                      </a:solidFill>
                      <a:miter lim="400000"/>
                    </a:lnR>
                    <a:lnT>
                      <a:solidFill>
                        <a:schemeClr val="accent1"/>
                      </a:solidFill>
                      <a:miter lim="400000"/>
                    </a:lnT>
                    <a:lnB>
                      <a:solidFill>
                        <a:schemeClr val="accent1"/>
                      </a:solidFill>
                      <a:miter lim="400000"/>
                    </a:lnB>
                    <a:gradFill flip="none" rotWithShape="1">
                      <a:gsLst>
                        <a:gs pos="0">
                          <a:schemeClr val="accent6">
                            <a:hueOff val="13912940"/>
                            <a:satOff val="18181"/>
                            <a:lumOff val="32009"/>
                          </a:schemeClr>
                        </a:gs>
                        <a:gs pos="74000">
                          <a:srgbClr val="8CD5FF"/>
                        </a:gs>
                        <a:gs pos="83000">
                          <a:srgbClr val="8CD5FF"/>
                        </a:gs>
                        <a:gs pos="92000">
                          <a:srgbClr val="9BDBFF"/>
                        </a:gs>
                        <a:gs pos="100000">
                          <a:schemeClr val="accent6">
                            <a:hueOff val="13912941"/>
                            <a:satOff val="18181"/>
                            <a:lumOff val="19509"/>
                          </a:schemeClr>
                        </a:gs>
                      </a:gsLst>
                      <a:lin ang="2700000" scaled="0"/>
                    </a:gradFill>
                  </a:tcPr>
                </a:tc>
              </a:tr>
              <a:tr h="1633427">
                <a:tc>
                  <a:txBody>
                    <a:bodyPr/>
                    <a:lstStyle/>
                    <a:p>
                      <a:pPr indent="304814" algn="l" defTabSz="778971">
                        <a:defRPr sz="1800"/>
                      </a:pPr>
                      <a:r>
                        <a:rPr sz="4000">
                          <a:sym typeface="Helvetica Neue Medium"/>
                        </a:rPr>
                        <a:t>Exploding &amp; Vanishing Gradients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chemeClr val="accent1"/>
                      </a:solidFill>
                      <a:miter lim="400000"/>
                    </a:lnL>
                    <a:lnR>
                      <a:solidFill>
                        <a:schemeClr val="accent1"/>
                      </a:solidFill>
                      <a:miter lim="400000"/>
                    </a:lnR>
                    <a:lnT>
                      <a:solidFill>
                        <a:schemeClr val="accent1"/>
                      </a:solidFill>
                      <a:miter lim="400000"/>
                    </a:lnT>
                    <a:lnB>
                      <a:solidFill>
                        <a:schemeClr val="accent1"/>
                      </a:solidFill>
                      <a:miter lim="400000"/>
                    </a:lnB>
                    <a:gradFill flip="none" rotWithShape="1">
                      <a:gsLst>
                        <a:gs pos="0">
                          <a:schemeClr val="accent6">
                            <a:hueOff val="13912940"/>
                            <a:satOff val="18181"/>
                            <a:lumOff val="32009"/>
                          </a:schemeClr>
                        </a:gs>
                        <a:gs pos="74000">
                          <a:srgbClr val="8CD5FF"/>
                        </a:gs>
                        <a:gs pos="83000">
                          <a:srgbClr val="8CD5FF"/>
                        </a:gs>
                        <a:gs pos="92000">
                          <a:srgbClr val="9BDBFF"/>
                        </a:gs>
                        <a:gs pos="100000">
                          <a:schemeClr val="accent6">
                            <a:hueOff val="13912941"/>
                            <a:satOff val="18181"/>
                            <a:lumOff val="19509"/>
                          </a:schemeClr>
                        </a:gs>
                      </a:gsLst>
                      <a:lin ang="2700000" scaled="0"/>
                    </a:gradFill>
                  </a:tcPr>
                </a:tc>
              </a:tr>
              <a:tr h="1633427">
                <a:tc>
                  <a:txBody>
                    <a:bodyPr/>
                    <a:lstStyle/>
                    <a:p>
                      <a:pPr indent="304814" algn="l" defTabSz="778971">
                        <a:defRPr sz="1800"/>
                      </a:pPr>
                      <a:r>
                        <a:rPr sz="4000">
                          <a:sym typeface="Helvetica Neue Medium"/>
                        </a:rPr>
                        <a:t>Code Deep NNs Using Dense Layers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chemeClr val="accent1"/>
                      </a:solidFill>
                      <a:miter lim="400000"/>
                    </a:lnL>
                    <a:lnR>
                      <a:solidFill>
                        <a:schemeClr val="accent1"/>
                      </a:solidFill>
                      <a:miter lim="400000"/>
                    </a:lnR>
                    <a:lnT>
                      <a:solidFill>
                        <a:schemeClr val="accent1"/>
                      </a:solidFill>
                      <a:miter lim="400000"/>
                    </a:lnT>
                    <a:lnB>
                      <a:solidFill>
                        <a:schemeClr val="accent1"/>
                      </a:solidFill>
                    </a:lnB>
                    <a:gradFill flip="none" rotWithShape="1">
                      <a:gsLst>
                        <a:gs pos="0">
                          <a:schemeClr val="accent6">
                            <a:hueOff val="13912940"/>
                            <a:satOff val="18181"/>
                            <a:lumOff val="32009"/>
                          </a:schemeClr>
                        </a:gs>
                        <a:gs pos="74000">
                          <a:srgbClr val="8CD5FF"/>
                        </a:gs>
                        <a:gs pos="83000">
                          <a:srgbClr val="8CD5FF"/>
                        </a:gs>
                        <a:gs pos="92000">
                          <a:srgbClr val="9BDBFF"/>
                        </a:gs>
                        <a:gs pos="100000">
                          <a:schemeClr val="accent6">
                            <a:hueOff val="13912941"/>
                            <a:satOff val="18181"/>
                            <a:lumOff val="19509"/>
                          </a:schemeClr>
                        </a:gs>
                      </a:gsLst>
                      <a:lin ang="27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6">
                <a:hueOff val="13912940"/>
                <a:satOff val="18181"/>
                <a:lumOff val="32009"/>
              </a:schemeClr>
            </a:gs>
            <a:gs pos="74000">
              <a:srgbClr val="8CD5FF"/>
            </a:gs>
            <a:gs pos="83000">
              <a:srgbClr val="8CD5FF"/>
            </a:gs>
            <a:gs pos="92000">
              <a:srgbClr val="9BDBFF"/>
            </a:gs>
            <a:gs pos="100000">
              <a:schemeClr val="accent6">
                <a:hueOff val="13912941"/>
                <a:satOff val="18181"/>
                <a:lumOff val="19509"/>
              </a:schemeClr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ine"/>
          <p:cNvSpPr/>
          <p:nvPr/>
        </p:nvSpPr>
        <p:spPr>
          <a:xfrm flipV="1">
            <a:off x="1558773" y="4886569"/>
            <a:ext cx="1667330" cy="166733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0" name="Ses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53070">
              <a:defRPr sz="7525"/>
            </a:pPr>
            <a:r>
              <a:t>Introducing Convolutional Layers</a:t>
            </a:r>
          </a:p>
          <a:p>
            <a:pPr defTabSz="553070">
              <a:defRPr sz="5396"/>
            </a:pPr>
            <a:r>
              <a:t>what they are and how they work</a:t>
            </a:r>
          </a:p>
        </p:txBody>
      </p:sp>
      <p:pic>
        <p:nvPicPr>
          <p:cNvPr id="1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87595" y="3397250"/>
            <a:ext cx="9525001" cy="44831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quare"/>
          <p:cNvSpPr/>
          <p:nvPr/>
        </p:nvSpPr>
        <p:spPr>
          <a:xfrm>
            <a:off x="3590773" y="3561234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3" name="Square"/>
          <p:cNvSpPr/>
          <p:nvPr/>
        </p:nvSpPr>
        <p:spPr>
          <a:xfrm>
            <a:off x="3209773" y="3942234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4" name="Square"/>
          <p:cNvSpPr/>
          <p:nvPr/>
        </p:nvSpPr>
        <p:spPr>
          <a:xfrm>
            <a:off x="2828773" y="4323234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5" name="Square"/>
          <p:cNvSpPr/>
          <p:nvPr/>
        </p:nvSpPr>
        <p:spPr>
          <a:xfrm>
            <a:off x="2447773" y="4704234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6" name="Square"/>
          <p:cNvSpPr/>
          <p:nvPr/>
        </p:nvSpPr>
        <p:spPr>
          <a:xfrm>
            <a:off x="2066773" y="5085234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7" name="Line"/>
          <p:cNvSpPr/>
          <p:nvPr/>
        </p:nvSpPr>
        <p:spPr>
          <a:xfrm flipV="1">
            <a:off x="3590773" y="4886569"/>
            <a:ext cx="1667330" cy="166733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8" name="Convolutional Layer…"/>
          <p:cNvSpPr txBox="1"/>
          <p:nvPr/>
        </p:nvSpPr>
        <p:spPr>
          <a:xfrm>
            <a:off x="1201852" y="6899707"/>
            <a:ext cx="2999843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Convolutional Layer</a:t>
            </a:r>
          </a:p>
          <a:p>
            <a:pPr/>
            <a:r>
              <a:t>Filters</a:t>
            </a:r>
          </a:p>
        </p:txBody>
      </p:sp>
      <p:sp>
        <p:nvSpPr>
          <p:cNvPr id="139" name="Convolution Process"/>
          <p:cNvSpPr txBox="1"/>
          <p:nvPr/>
        </p:nvSpPr>
        <p:spPr>
          <a:xfrm>
            <a:off x="10826201" y="2575868"/>
            <a:ext cx="303398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Convolution Process</a:t>
            </a:r>
          </a:p>
        </p:txBody>
      </p:sp>
      <p:sp>
        <p:nvSpPr>
          <p:cNvPr id="140" name="Filter"/>
          <p:cNvSpPr txBox="1"/>
          <p:nvPr/>
        </p:nvSpPr>
        <p:spPr>
          <a:xfrm>
            <a:off x="12365486" y="8201363"/>
            <a:ext cx="82021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Filter</a:t>
            </a:r>
          </a:p>
        </p:txBody>
      </p:sp>
      <p:sp>
        <p:nvSpPr>
          <p:cNvPr id="141" name="Line"/>
          <p:cNvSpPr/>
          <p:nvPr/>
        </p:nvSpPr>
        <p:spPr>
          <a:xfrm flipV="1">
            <a:off x="12789202" y="6322785"/>
            <a:ext cx="1" cy="1820334"/>
          </a:xfrm>
          <a:prstGeom prst="line">
            <a:avLst/>
          </a:prstGeom>
          <a:ln w="50800">
            <a:solidFill>
              <a:schemeClr val="accent5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2" name="Input Image"/>
          <p:cNvSpPr txBox="1"/>
          <p:nvPr/>
        </p:nvSpPr>
        <p:spPr>
          <a:xfrm>
            <a:off x="8832092" y="8201363"/>
            <a:ext cx="179100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Input Image</a:t>
            </a:r>
          </a:p>
        </p:txBody>
      </p:sp>
      <p:sp>
        <p:nvSpPr>
          <p:cNvPr id="143" name="Line"/>
          <p:cNvSpPr/>
          <p:nvPr/>
        </p:nvSpPr>
        <p:spPr>
          <a:xfrm flipV="1">
            <a:off x="9741202" y="7313760"/>
            <a:ext cx="1" cy="829360"/>
          </a:xfrm>
          <a:prstGeom prst="line">
            <a:avLst/>
          </a:prstGeom>
          <a:ln w="50800">
            <a:solidFill>
              <a:schemeClr val="accent5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4" name="Output…"/>
          <p:cNvSpPr txBox="1"/>
          <p:nvPr/>
        </p:nvSpPr>
        <p:spPr>
          <a:xfrm>
            <a:off x="13708174" y="8240672"/>
            <a:ext cx="1972057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  <a:p>
            <a:pPr/>
            <a:r>
              <a:t>(feature map)</a:t>
            </a:r>
          </a:p>
        </p:txBody>
      </p:sp>
      <p:sp>
        <p:nvSpPr>
          <p:cNvPr id="145" name="Line"/>
          <p:cNvSpPr/>
          <p:nvPr/>
        </p:nvSpPr>
        <p:spPr>
          <a:xfrm flipV="1">
            <a:off x="14694202" y="6847719"/>
            <a:ext cx="1" cy="1295401"/>
          </a:xfrm>
          <a:prstGeom prst="line">
            <a:avLst/>
          </a:prstGeom>
          <a:ln w="50800">
            <a:solidFill>
              <a:schemeClr val="accent5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6">
                <a:hueOff val="13912940"/>
                <a:satOff val="18181"/>
                <a:lumOff val="32009"/>
              </a:schemeClr>
            </a:gs>
            <a:gs pos="74000">
              <a:srgbClr val="8CD5FF"/>
            </a:gs>
            <a:gs pos="83000">
              <a:srgbClr val="8CD5FF"/>
            </a:gs>
            <a:gs pos="92000">
              <a:srgbClr val="9BDBFF"/>
            </a:gs>
            <a:gs pos="100000">
              <a:schemeClr val="accent6">
                <a:hueOff val="13912941"/>
                <a:satOff val="18181"/>
                <a:lumOff val="19509"/>
              </a:schemeClr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es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Pooling Layers</a:t>
            </a:r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36440" y="3961737"/>
            <a:ext cx="7239001" cy="4191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Max Pooling"/>
          <p:cNvSpPr txBox="1"/>
          <p:nvPr/>
        </p:nvSpPr>
        <p:spPr>
          <a:xfrm>
            <a:off x="11820661" y="8342517"/>
            <a:ext cx="187055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Max Pooling</a:t>
            </a:r>
          </a:p>
        </p:txBody>
      </p:sp>
      <p:grpSp>
        <p:nvGrpSpPr>
          <p:cNvPr id="156" name="Diagram 6"/>
          <p:cNvGrpSpPr/>
          <p:nvPr/>
        </p:nvGrpSpPr>
        <p:grpSpPr>
          <a:xfrm>
            <a:off x="1508764" y="3326062"/>
            <a:ext cx="6455716" cy="5484238"/>
            <a:chOff x="0" y="0"/>
            <a:chExt cx="6455714" cy="5484236"/>
          </a:xfrm>
        </p:grpSpPr>
        <p:grpSp>
          <p:nvGrpSpPr>
            <p:cNvPr id="152" name="Group"/>
            <p:cNvGrpSpPr/>
            <p:nvPr/>
          </p:nvGrpSpPr>
          <p:grpSpPr>
            <a:xfrm>
              <a:off x="2324057" y="548422"/>
              <a:ext cx="4131658" cy="4387391"/>
              <a:chOff x="0" y="0"/>
              <a:chExt cx="4131657" cy="4387389"/>
            </a:xfrm>
          </p:grpSpPr>
          <p:sp>
            <p:nvSpPr>
              <p:cNvPr id="150" name="Shape"/>
              <p:cNvSpPr/>
              <p:nvPr/>
            </p:nvSpPr>
            <p:spPr>
              <a:xfrm rot="5400000">
                <a:off x="-127867" y="127866"/>
                <a:ext cx="4387391" cy="41316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90" y="0"/>
                    </a:moveTo>
                    <a:lnTo>
                      <a:pt x="18210" y="0"/>
                    </a:lnTo>
                    <a:cubicBezTo>
                      <a:pt x="20082" y="0"/>
                      <a:pt x="21600" y="1612"/>
                      <a:pt x="21600" y="36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600"/>
                    </a:lnTo>
                    <a:cubicBezTo>
                      <a:pt x="0" y="1612"/>
                      <a:pt x="1518" y="0"/>
                      <a:pt x="3390" y="0"/>
                    </a:cubicBezTo>
                    <a:close/>
                  </a:path>
                </a:pathLst>
              </a:custGeom>
              <a:solidFill>
                <a:srgbClr val="CADFFF">
                  <a:alpha val="90000"/>
                </a:srgbClr>
              </a:solidFill>
              <a:ln w="9525" cap="flat">
                <a:solidFill>
                  <a:srgbClr val="CADFFF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1066800">
                  <a:lnSpc>
                    <a:spcPct val="90000"/>
                  </a:lnSpc>
                  <a:spcBef>
                    <a:spcPts val="400"/>
                  </a:spcBef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51" name="avg_pool…"/>
              <p:cNvSpPr txBox="1"/>
              <p:nvPr/>
            </p:nvSpPr>
            <p:spPr>
              <a:xfrm>
                <a:off x="335190" y="338782"/>
                <a:ext cx="2846652" cy="37098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3825" tIns="123825" rIns="123825" bIns="123825" numCol="1" anchor="ctr">
                <a:noAutofit/>
              </a:bodyPr>
              <a:lstStyle/>
              <a:p>
                <a:pPr lvl="1" marL="228600" indent="-228600" algn="l" defTabSz="10668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avg_pool</a:t>
                </a:r>
              </a:p>
              <a:p>
                <a:pPr lvl="1" marL="228600" indent="-228600" algn="l" defTabSz="10668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  <a:p>
                <a:pPr lvl="1" marL="228600" indent="-228600" algn="l" defTabSz="10668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max_pool</a:t>
                </a:r>
              </a:p>
              <a:p>
                <a:pPr algn="l" defTabSz="1066800">
                  <a:lnSpc>
                    <a:spcPct val="90000"/>
                  </a:lnSpc>
                  <a:spcBef>
                    <a:spcPts val="400"/>
                  </a:spcBef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  <a:p>
                <a:pPr lvl="1" marL="228600" indent="-228600" algn="l" defTabSz="10668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avg_pool3d</a:t>
                </a:r>
              </a:p>
              <a:p>
                <a:pPr algn="l" defTabSz="1066800">
                  <a:lnSpc>
                    <a:spcPct val="90000"/>
                  </a:lnSpc>
                  <a:spcBef>
                    <a:spcPts val="400"/>
                  </a:spcBef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  <a:p>
                <a:pPr lvl="1" marL="228600" indent="-228600" algn="l" defTabSz="10668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max_pool3d</a:t>
                </a:r>
              </a:p>
              <a:p>
                <a:pPr algn="l" defTabSz="1066800">
                  <a:lnSpc>
                    <a:spcPct val="90000"/>
                  </a:lnSpc>
                  <a:spcBef>
                    <a:spcPts val="400"/>
                  </a:spcBef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  <a:p>
                <a:pPr lvl="1" marL="228600" indent="-228600" algn="l" defTabSz="10668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pool (N-D)</a:t>
                </a:r>
              </a:p>
            </p:txBody>
          </p:sp>
        </p:grpSp>
        <p:grpSp>
          <p:nvGrpSpPr>
            <p:cNvPr id="155" name="Group"/>
            <p:cNvGrpSpPr/>
            <p:nvPr/>
          </p:nvGrpSpPr>
          <p:grpSpPr>
            <a:xfrm>
              <a:off x="0" y="0"/>
              <a:ext cx="2324058" cy="5484237"/>
              <a:chOff x="0" y="0"/>
              <a:chExt cx="2324057" cy="5484236"/>
            </a:xfrm>
          </p:grpSpPr>
          <p:sp>
            <p:nvSpPr>
              <p:cNvPr id="153" name="Rounded Rectangle"/>
              <p:cNvSpPr/>
              <p:nvPr/>
            </p:nvSpPr>
            <p:spPr>
              <a:xfrm>
                <a:off x="0" y="0"/>
                <a:ext cx="2324058" cy="5484237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796897"/>
                      <a:lumOff val="36487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311400">
                  <a:lnSpc>
                    <a:spcPct val="90000"/>
                  </a:lnSpc>
                  <a:spcBef>
                    <a:spcPts val="1000"/>
                  </a:spcBef>
                  <a:defRPr sz="5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4" name="Pooling Types"/>
              <p:cNvSpPr txBox="1"/>
              <p:nvPr/>
            </p:nvSpPr>
            <p:spPr>
              <a:xfrm>
                <a:off x="113450" y="1989601"/>
                <a:ext cx="2097157" cy="15050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9060" tIns="99060" rIns="99060" bIns="99060" numCol="1" anchor="ctr">
                <a:noAutofit/>
              </a:bodyPr>
              <a:lstStyle>
                <a:lvl1pPr defTabSz="2311400">
                  <a:lnSpc>
                    <a:spcPct val="90000"/>
                  </a:lnSpc>
                  <a:spcBef>
                    <a:spcPts val="2100"/>
                  </a:spcBef>
                  <a:defRPr sz="39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Pooling Types</a:t>
                </a:r>
              </a:p>
            </p:txBody>
          </p:sp>
        </p:grpSp>
      </p:grpSp>
      <p:sp>
        <p:nvSpPr>
          <p:cNvPr id="157" name="Pooling reduces output dimensions"/>
          <p:cNvSpPr txBox="1"/>
          <p:nvPr/>
        </p:nvSpPr>
        <p:spPr>
          <a:xfrm>
            <a:off x="10205831" y="3310898"/>
            <a:ext cx="510021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Pooling reduces output dimensions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6">
                <a:hueOff val="13912940"/>
                <a:satOff val="18181"/>
                <a:lumOff val="32009"/>
              </a:schemeClr>
            </a:gs>
            <a:gs pos="74000">
              <a:srgbClr val="8CD5FF"/>
            </a:gs>
            <a:gs pos="83000">
              <a:srgbClr val="8CD5FF"/>
            </a:gs>
            <a:gs pos="92000">
              <a:srgbClr val="9BDBFF"/>
            </a:gs>
            <a:gs pos="100000">
              <a:schemeClr val="accent6">
                <a:hueOff val="13912941"/>
                <a:satOff val="18181"/>
                <a:lumOff val="19509"/>
              </a:schemeClr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ns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Usage Of Dense Layers</a:t>
            </a:r>
          </a:p>
        </p:txBody>
      </p:sp>
      <p:sp>
        <p:nvSpPr>
          <p:cNvPr id="160" name="Circle"/>
          <p:cNvSpPr/>
          <p:nvPr/>
        </p:nvSpPr>
        <p:spPr>
          <a:xfrm>
            <a:off x="5703507" y="3585674"/>
            <a:ext cx="755177" cy="75517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1" name="Circle"/>
          <p:cNvSpPr/>
          <p:nvPr/>
        </p:nvSpPr>
        <p:spPr>
          <a:xfrm>
            <a:off x="5703507" y="4601674"/>
            <a:ext cx="755177" cy="75517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2" name="Circle"/>
          <p:cNvSpPr/>
          <p:nvPr/>
        </p:nvSpPr>
        <p:spPr>
          <a:xfrm>
            <a:off x="5703507" y="5617674"/>
            <a:ext cx="755177" cy="75517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3" name="Circle"/>
          <p:cNvSpPr/>
          <p:nvPr/>
        </p:nvSpPr>
        <p:spPr>
          <a:xfrm>
            <a:off x="5703507" y="6633674"/>
            <a:ext cx="755177" cy="75517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4" name="Line"/>
          <p:cNvSpPr/>
          <p:nvPr/>
        </p:nvSpPr>
        <p:spPr>
          <a:xfrm flipV="1">
            <a:off x="4745099" y="4162120"/>
            <a:ext cx="1016374" cy="108452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5" name="Line"/>
          <p:cNvSpPr/>
          <p:nvPr/>
        </p:nvSpPr>
        <p:spPr>
          <a:xfrm flipV="1">
            <a:off x="4745099" y="4978988"/>
            <a:ext cx="945171" cy="26765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6" name="Line"/>
          <p:cNvSpPr/>
          <p:nvPr/>
        </p:nvSpPr>
        <p:spPr>
          <a:xfrm>
            <a:off x="4745099" y="5246646"/>
            <a:ext cx="949144" cy="75529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7" name="Line"/>
          <p:cNvSpPr/>
          <p:nvPr/>
        </p:nvSpPr>
        <p:spPr>
          <a:xfrm>
            <a:off x="4745099" y="5246646"/>
            <a:ext cx="952729" cy="173763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8" name="Dense Layer"/>
          <p:cNvSpPr txBox="1"/>
          <p:nvPr/>
        </p:nvSpPr>
        <p:spPr>
          <a:xfrm>
            <a:off x="5145816" y="7636974"/>
            <a:ext cx="18705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Dense Layer</a:t>
            </a:r>
          </a:p>
        </p:txBody>
      </p:sp>
      <p:sp>
        <p:nvSpPr>
          <p:cNvPr id="169" name="Square"/>
          <p:cNvSpPr/>
          <p:nvPr/>
        </p:nvSpPr>
        <p:spPr>
          <a:xfrm>
            <a:off x="3842972" y="3585674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0" name="Square"/>
          <p:cNvSpPr/>
          <p:nvPr/>
        </p:nvSpPr>
        <p:spPr>
          <a:xfrm>
            <a:off x="3461972" y="3966674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1" name="Square"/>
          <p:cNvSpPr/>
          <p:nvPr/>
        </p:nvSpPr>
        <p:spPr>
          <a:xfrm>
            <a:off x="3080972" y="4347674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2" name="Square"/>
          <p:cNvSpPr/>
          <p:nvPr/>
        </p:nvSpPr>
        <p:spPr>
          <a:xfrm>
            <a:off x="2699972" y="4728674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3" name="Square"/>
          <p:cNvSpPr/>
          <p:nvPr/>
        </p:nvSpPr>
        <p:spPr>
          <a:xfrm>
            <a:off x="2318972" y="5109674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4" name="Convolutional Layer…"/>
          <p:cNvSpPr txBox="1"/>
          <p:nvPr/>
        </p:nvSpPr>
        <p:spPr>
          <a:xfrm>
            <a:off x="1454051" y="6924148"/>
            <a:ext cx="2999843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Convolutional Layer</a:t>
            </a:r>
          </a:p>
          <a:p>
            <a:pPr/>
            <a:r>
              <a:t>Or Pooling Layer</a:t>
            </a:r>
          </a:p>
        </p:txBody>
      </p:sp>
      <p:sp>
        <p:nvSpPr>
          <p:cNvPr id="175" name="Rounded Rectangle 5"/>
          <p:cNvSpPr/>
          <p:nvPr/>
        </p:nvSpPr>
        <p:spPr>
          <a:xfrm>
            <a:off x="8179517" y="6855648"/>
            <a:ext cx="7980158" cy="1562654"/>
          </a:xfrm>
          <a:prstGeom prst="roundRect">
            <a:avLst>
              <a:gd name="adj" fmla="val 14906"/>
            </a:avLst>
          </a:prstGeom>
          <a:gradFill>
            <a:gsLst>
              <a:gs pos="0">
                <a:srgbClr val="99DAFF"/>
              </a:gs>
              <a:gs pos="33000">
                <a:srgbClr val="0DA7FF"/>
              </a:gs>
              <a:gs pos="100000">
                <a:srgbClr val="006199"/>
              </a:gs>
            </a:gsLst>
            <a:path>
              <a:fillToRect l="16099" t="-49148" r="83900" b="149148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76" name="Rounded Rectangle 5"/>
          <p:cNvSpPr/>
          <p:nvPr/>
        </p:nvSpPr>
        <p:spPr>
          <a:xfrm>
            <a:off x="8179517" y="4963348"/>
            <a:ext cx="7980158" cy="1562654"/>
          </a:xfrm>
          <a:prstGeom prst="roundRect">
            <a:avLst>
              <a:gd name="adj" fmla="val 14906"/>
            </a:avLst>
          </a:prstGeom>
          <a:gradFill>
            <a:gsLst>
              <a:gs pos="0">
                <a:srgbClr val="99DAFF"/>
              </a:gs>
              <a:gs pos="33000">
                <a:srgbClr val="0DA7FF"/>
              </a:gs>
              <a:gs pos="100000">
                <a:srgbClr val="006199"/>
              </a:gs>
            </a:gsLst>
            <a:path>
              <a:fillToRect l="16099" t="-49148" r="83900" b="149148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77" name="Rounded Rectangle 5"/>
          <p:cNvSpPr/>
          <p:nvPr/>
        </p:nvSpPr>
        <p:spPr>
          <a:xfrm>
            <a:off x="8179517" y="3071048"/>
            <a:ext cx="7980158" cy="1562654"/>
          </a:xfrm>
          <a:prstGeom prst="roundRect">
            <a:avLst>
              <a:gd name="adj" fmla="val 14906"/>
            </a:avLst>
          </a:prstGeom>
          <a:gradFill>
            <a:gsLst>
              <a:gs pos="0">
                <a:srgbClr val="99DAFF"/>
              </a:gs>
              <a:gs pos="33000">
                <a:srgbClr val="0DA7FF"/>
              </a:gs>
              <a:gs pos="100000">
                <a:srgbClr val="006199"/>
              </a:gs>
            </a:gsLst>
            <a:path>
              <a:fillToRect l="16099" t="-49148" r="83900" b="149148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78" name="One or more dense layers must be at the end of the network"/>
          <p:cNvSpPr txBox="1"/>
          <p:nvPr/>
        </p:nvSpPr>
        <p:spPr>
          <a:xfrm>
            <a:off x="9292686" y="3437695"/>
            <a:ext cx="5753821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One or more dense layers must be at the end of the network</a:t>
            </a:r>
          </a:p>
        </p:txBody>
      </p:sp>
      <p:sp>
        <p:nvSpPr>
          <p:cNvPr id="179" name="Input to first dense layer must be flattened"/>
          <p:cNvSpPr txBox="1"/>
          <p:nvPr/>
        </p:nvSpPr>
        <p:spPr>
          <a:xfrm>
            <a:off x="9141355" y="5514145"/>
            <a:ext cx="6082285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Input to first dense layer must be flattened</a:t>
            </a:r>
          </a:p>
        </p:txBody>
      </p:sp>
      <p:sp>
        <p:nvSpPr>
          <p:cNvPr id="180" name="Input shape to first layer: [batch_size,  n*m*f]…"/>
          <p:cNvSpPr txBox="1"/>
          <p:nvPr/>
        </p:nvSpPr>
        <p:spPr>
          <a:xfrm>
            <a:off x="8938206" y="7038145"/>
            <a:ext cx="6488583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Input shape to first layer: [batch_size,  n*m*f]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n x m = shape of last output (one filter/pool)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f = number of filters in previous conv layer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6">
                <a:hueOff val="13912940"/>
                <a:satOff val="18181"/>
                <a:lumOff val="32009"/>
              </a:schemeClr>
            </a:gs>
            <a:gs pos="74000">
              <a:srgbClr val="8CD5FF"/>
            </a:gs>
            <a:gs pos="83000">
              <a:srgbClr val="8CD5FF"/>
            </a:gs>
            <a:gs pos="92000">
              <a:srgbClr val="9BDBFF"/>
            </a:gs>
            <a:gs pos="100000">
              <a:schemeClr val="accent6">
                <a:hueOff val="13912941"/>
                <a:satOff val="18181"/>
                <a:lumOff val="19509"/>
              </a:schemeClr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ns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Putting It All Together</a:t>
            </a:r>
          </a:p>
        </p:txBody>
      </p:sp>
      <p:pic>
        <p:nvPicPr>
          <p:cNvPr id="1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6973" y="3105712"/>
            <a:ext cx="14800188" cy="4553905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Dense"/>
          <p:cNvSpPr txBox="1"/>
          <p:nvPr/>
        </p:nvSpPr>
        <p:spPr>
          <a:xfrm>
            <a:off x="14650595" y="7788613"/>
            <a:ext cx="100645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Dense</a:t>
            </a:r>
          </a:p>
        </p:txBody>
      </p:sp>
      <p:sp>
        <p:nvSpPr>
          <p:cNvPr id="185" name="Outputs from multiple filters…"/>
          <p:cNvSpPr txBox="1"/>
          <p:nvPr/>
        </p:nvSpPr>
        <p:spPr>
          <a:xfrm>
            <a:off x="5145735" y="8076178"/>
            <a:ext cx="4123030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Outputs from multiple filters</a:t>
            </a:r>
          </a:p>
          <a:p>
            <a:pPr/>
            <a:r>
              <a:t>(feature maps)</a:t>
            </a:r>
          </a:p>
        </p:txBody>
      </p:sp>
      <p:sp>
        <p:nvSpPr>
          <p:cNvPr id="186" name="Line"/>
          <p:cNvSpPr/>
          <p:nvPr/>
        </p:nvSpPr>
        <p:spPr>
          <a:xfrm flipV="1">
            <a:off x="7207249" y="6932083"/>
            <a:ext cx="1" cy="1073052"/>
          </a:xfrm>
          <a:prstGeom prst="line">
            <a:avLst/>
          </a:prstGeom>
          <a:ln w="50800">
            <a:solidFill>
              <a:schemeClr val="accent5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