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73355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44274" indent="-451577" algn="ctr">
              <a:spcBef>
                <a:spcPts val="0"/>
              </a:spcBef>
              <a:defRPr i="1" sz="3200"/>
            </a:lvl2pPr>
            <a:lvl3pPr marL="1636970" indent="-451577" algn="ctr">
              <a:spcBef>
                <a:spcPts val="0"/>
              </a:spcBef>
              <a:defRPr i="1" sz="3200"/>
            </a:lvl3pPr>
            <a:lvl4pPr marL="2229666" indent="-451577" algn="ctr">
              <a:spcBef>
                <a:spcPts val="0"/>
              </a:spcBef>
              <a:defRPr i="1" sz="3200"/>
            </a:lvl4pPr>
            <a:lvl5pPr marL="2822363" indent="-451577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693384" y="4171827"/>
            <a:ext cx="13953494" cy="80034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167533" y="673100"/>
            <a:ext cx="1300519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8958006" y="635000"/>
            <a:ext cx="7112218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00"/>
              </a:spcBef>
              <a:defRPr sz="3700"/>
            </a:lvl1pPr>
            <a:lvl2pPr marL="914446" indent="-457223">
              <a:spcBef>
                <a:spcPts val="4200"/>
              </a:spcBef>
              <a:defRPr sz="3700"/>
            </a:lvl2pPr>
            <a:lvl3pPr marL="1371668" indent="-457223">
              <a:spcBef>
                <a:spcPts val="4200"/>
              </a:spcBef>
              <a:defRPr sz="3700"/>
            </a:lvl3pPr>
            <a:lvl4pPr marL="1828891" indent="-457223">
              <a:spcBef>
                <a:spcPts val="4200"/>
              </a:spcBef>
              <a:defRPr sz="3700"/>
            </a:lvl4pPr>
            <a:lvl5pPr marL="2286113" indent="-457223">
              <a:spcBef>
                <a:spcPts val="4200"/>
              </a:spcBef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460181" y="9296400"/>
            <a:ext cx="410871" cy="419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958006" y="5092700"/>
            <a:ext cx="711221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958006" y="889000"/>
            <a:ext cx="711221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270039" y="889000"/>
            <a:ext cx="7112218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0181" y="9296400"/>
            <a:ext cx="410871" cy="41136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592695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18539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778088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370784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96348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55617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148873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41569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3426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nsorFlow Intro"/>
          <p:cNvSpPr txBox="1"/>
          <p:nvPr>
            <p:ph type="ctrTitle"/>
          </p:nvPr>
        </p:nvSpPr>
        <p:spPr>
          <a:xfrm>
            <a:off x="1691003" y="2504621"/>
            <a:ext cx="13953494" cy="3302001"/>
          </a:xfrm>
          <a:prstGeom prst="rect">
            <a:avLst/>
          </a:prstGeom>
        </p:spPr>
        <p:txBody>
          <a:bodyPr/>
          <a:lstStyle>
            <a:lvl1pPr defTabSz="763392">
              <a:defRPr sz="10388"/>
            </a:lvl1pPr>
          </a:lstStyle>
          <a:p>
            <a:pPr/>
            <a:r>
              <a:t>Foundations of TensorFlow</a:t>
            </a:r>
          </a:p>
        </p:txBody>
      </p:sp>
      <p:sp>
        <p:nvSpPr>
          <p:cNvPr id="120" name="Getting Started"/>
          <p:cNvSpPr txBox="1"/>
          <p:nvPr/>
        </p:nvSpPr>
        <p:spPr>
          <a:xfrm>
            <a:off x="6415125" y="6200880"/>
            <a:ext cx="4505250" cy="84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Getting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Layers</a:t>
            </a:r>
          </a:p>
        </p:txBody>
      </p:sp>
      <p:grpSp>
        <p:nvGrpSpPr>
          <p:cNvPr id="248" name="Diagram 6"/>
          <p:cNvGrpSpPr/>
          <p:nvPr/>
        </p:nvGrpSpPr>
        <p:grpSpPr>
          <a:xfrm>
            <a:off x="1016039" y="2656838"/>
            <a:ext cx="7244619" cy="6154424"/>
            <a:chOff x="0" y="0"/>
            <a:chExt cx="7244618" cy="6154423"/>
          </a:xfrm>
        </p:grpSpPr>
        <p:grpSp>
          <p:nvGrpSpPr>
            <p:cNvPr id="244" name="Group"/>
            <p:cNvGrpSpPr/>
            <p:nvPr/>
          </p:nvGrpSpPr>
          <p:grpSpPr>
            <a:xfrm>
              <a:off x="2608062" y="615441"/>
              <a:ext cx="4636557" cy="4923540"/>
              <a:chOff x="0" y="0"/>
              <a:chExt cx="4636555" cy="4923539"/>
            </a:xfrm>
          </p:grpSpPr>
          <p:sp>
            <p:nvSpPr>
              <p:cNvPr id="242" name="Shape"/>
              <p:cNvSpPr/>
              <p:nvPr/>
            </p:nvSpPr>
            <p:spPr>
              <a:xfrm rot="5400000">
                <a:off x="-143492" y="143491"/>
                <a:ext cx="4923540" cy="4636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90" y="0"/>
                    </a:moveTo>
                    <a:lnTo>
                      <a:pt x="18210" y="0"/>
                    </a:lnTo>
                    <a:cubicBezTo>
                      <a:pt x="20082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518" y="0"/>
                      <a:pt x="3390" y="0"/>
                    </a:cubicBezTo>
                    <a:close/>
                  </a:path>
                </a:pathLst>
              </a:custGeom>
              <a:solidFill>
                <a:srgbClr val="CADFFF">
                  <a:alpha val="90000"/>
                </a:srgbClr>
              </a:solidFill>
              <a:ln w="9525" cap="flat">
                <a:solidFill>
                  <a:srgbClr val="CADFFF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3" name="Composed of tensors and operations forming the model…"/>
              <p:cNvSpPr txBox="1"/>
              <p:nvPr/>
            </p:nvSpPr>
            <p:spPr>
              <a:xfrm>
                <a:off x="113168" y="543969"/>
                <a:ext cx="4410219" cy="3835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3825" tIns="123825" rIns="123825" bIns="123825" numCol="1" anchor="ctr">
                <a:noAutofit/>
              </a:bodyPr>
              <a:lstStyle/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Composed of tensors and operations forming the model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Generally connected in series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Pre-made functions for creating layers in a model</a:t>
                </a:r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0" y="0"/>
              <a:ext cx="2608063" cy="6154424"/>
              <a:chOff x="0" y="0"/>
              <a:chExt cx="2608062" cy="6154423"/>
            </a:xfrm>
          </p:grpSpPr>
          <p:sp>
            <p:nvSpPr>
              <p:cNvPr id="245" name="Rounded Rectangle"/>
              <p:cNvSpPr/>
              <p:nvPr/>
            </p:nvSpPr>
            <p:spPr>
              <a:xfrm>
                <a:off x="0" y="0"/>
                <a:ext cx="2608063" cy="615442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" name="What are they?"/>
              <p:cNvSpPr txBox="1"/>
              <p:nvPr/>
            </p:nvSpPr>
            <p:spPr>
              <a:xfrm>
                <a:off x="127314" y="2232734"/>
                <a:ext cx="2353435" cy="1688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3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What are they?</a:t>
                </a:r>
              </a:p>
            </p:txBody>
          </p:sp>
        </p:grpSp>
      </p:grpSp>
      <p:sp>
        <p:nvSpPr>
          <p:cNvPr id="249" name="Shape"/>
          <p:cNvSpPr/>
          <p:nvPr/>
        </p:nvSpPr>
        <p:spPr>
          <a:xfrm rot="5400000">
            <a:off x="11588955" y="3415771"/>
            <a:ext cx="4923540" cy="4636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90" y="0"/>
                </a:moveTo>
                <a:lnTo>
                  <a:pt x="18210" y="0"/>
                </a:lnTo>
                <a:cubicBezTo>
                  <a:pt x="200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518" y="0"/>
                  <a:pt x="3390" y="0"/>
                </a:cubicBezTo>
                <a:close/>
              </a:path>
            </a:pathLst>
          </a:custGeom>
          <a:solidFill>
            <a:srgbClr val="CADFFF">
              <a:alpha val="90000"/>
            </a:srgbClr>
          </a:solidFill>
          <a:ln>
            <a:solidFill>
              <a:srgbClr val="CADFFF">
                <a:alpha val="90000"/>
              </a:srgbClr>
            </a:solidFill>
          </a:ln>
        </p:spPr>
        <p:txBody>
          <a:bodyPr lIns="50800" tIns="50800" rIns="50800" bIns="50800" anchor="ctr"/>
          <a:lstStyle/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" name="Input"/>
          <p:cNvSpPr txBox="1"/>
          <p:nvPr/>
        </p:nvSpPr>
        <p:spPr>
          <a:xfrm>
            <a:off x="11845615" y="3826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Input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9124384" y="2656838"/>
            <a:ext cx="2608063" cy="6154424"/>
            <a:chOff x="0" y="0"/>
            <a:chExt cx="2608062" cy="6154423"/>
          </a:xfrm>
        </p:grpSpPr>
        <p:sp>
          <p:nvSpPr>
            <p:cNvPr id="251" name="Rounded Rectangle"/>
            <p:cNvSpPr/>
            <p:nvPr/>
          </p:nvSpPr>
          <p:spPr>
            <a:xfrm>
              <a:off x="0" y="0"/>
              <a:ext cx="2608063" cy="61544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311400">
                <a:lnSpc>
                  <a:spcPct val="90000"/>
                </a:lnSpc>
                <a:spcBef>
                  <a:spcPts val="1000"/>
                </a:spcBef>
                <a:defRPr sz="5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Common Types"/>
            <p:cNvSpPr txBox="1"/>
            <p:nvPr/>
          </p:nvSpPr>
          <p:spPr>
            <a:xfrm>
              <a:off x="127314" y="2232734"/>
              <a:ext cx="2353435" cy="1688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9060" tIns="99060" rIns="99060" bIns="99060" numCol="1" anchor="ctr">
              <a:noAutofit/>
            </a:bodyPr>
            <a:lstStyle>
              <a:lvl1pPr defTabSz="2311400">
                <a:lnSpc>
                  <a:spcPct val="90000"/>
                </a:lnSpc>
                <a:spcBef>
                  <a:spcPts val="2100"/>
                </a:spcBef>
                <a:defRPr sz="3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Common Types</a:t>
              </a:r>
            </a:p>
          </p:txBody>
        </p:sp>
      </p:grpSp>
      <p:sp>
        <p:nvSpPr>
          <p:cNvPr id="254" name="Convolutional (1d, 2d, 3d)"/>
          <p:cNvSpPr txBox="1"/>
          <p:nvPr/>
        </p:nvSpPr>
        <p:spPr>
          <a:xfrm>
            <a:off x="11845615" y="4588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Convolutional (1d, 2d, 3d)</a:t>
            </a:r>
          </a:p>
        </p:txBody>
      </p:sp>
      <p:sp>
        <p:nvSpPr>
          <p:cNvPr id="255" name="Pooling"/>
          <p:cNvSpPr txBox="1"/>
          <p:nvPr/>
        </p:nvSpPr>
        <p:spPr>
          <a:xfrm>
            <a:off x="11845615" y="5350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Pooling</a:t>
            </a:r>
          </a:p>
        </p:txBody>
      </p:sp>
      <p:sp>
        <p:nvSpPr>
          <p:cNvPr id="256" name="Dropout"/>
          <p:cNvSpPr txBox="1"/>
          <p:nvPr/>
        </p:nvSpPr>
        <p:spPr>
          <a:xfrm>
            <a:off x="11845615" y="6112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Dropout</a:t>
            </a:r>
          </a:p>
        </p:txBody>
      </p:sp>
      <p:sp>
        <p:nvSpPr>
          <p:cNvPr id="257" name="Dense"/>
          <p:cNvSpPr txBox="1"/>
          <p:nvPr/>
        </p:nvSpPr>
        <p:spPr>
          <a:xfrm>
            <a:off x="11845615" y="6874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Layers</a:t>
            </a:r>
          </a:p>
        </p:txBody>
      </p:sp>
      <p:sp>
        <p:nvSpPr>
          <p:cNvPr id="260" name="TextBox 3"/>
          <p:cNvSpPr txBox="1"/>
          <p:nvPr/>
        </p:nvSpPr>
        <p:spPr>
          <a:xfrm>
            <a:off x="2221531" y="2993676"/>
            <a:ext cx="1289243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Example of a neural network composed of 4 layers.</a:t>
            </a:r>
          </a:p>
        </p:txBody>
      </p:sp>
      <p:sp>
        <p:nvSpPr>
          <p:cNvPr id="261" name="Circle"/>
          <p:cNvSpPr/>
          <p:nvPr/>
        </p:nvSpPr>
        <p:spPr>
          <a:xfrm>
            <a:off x="2303233" y="4293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Circle"/>
          <p:cNvSpPr/>
          <p:nvPr/>
        </p:nvSpPr>
        <p:spPr>
          <a:xfrm>
            <a:off x="2303233" y="5309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Circle"/>
          <p:cNvSpPr/>
          <p:nvPr/>
        </p:nvSpPr>
        <p:spPr>
          <a:xfrm>
            <a:off x="2303233" y="6325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Circle"/>
          <p:cNvSpPr/>
          <p:nvPr/>
        </p:nvSpPr>
        <p:spPr>
          <a:xfrm>
            <a:off x="2303233" y="7341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Circle"/>
          <p:cNvSpPr/>
          <p:nvPr/>
        </p:nvSpPr>
        <p:spPr>
          <a:xfrm>
            <a:off x="3954233" y="4792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Circle"/>
          <p:cNvSpPr/>
          <p:nvPr/>
        </p:nvSpPr>
        <p:spPr>
          <a:xfrm>
            <a:off x="3954233" y="5808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Circle"/>
          <p:cNvSpPr/>
          <p:nvPr/>
        </p:nvSpPr>
        <p:spPr>
          <a:xfrm>
            <a:off x="3954233" y="6824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Circle"/>
          <p:cNvSpPr/>
          <p:nvPr/>
        </p:nvSpPr>
        <p:spPr>
          <a:xfrm>
            <a:off x="5605233" y="4293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Circle"/>
          <p:cNvSpPr/>
          <p:nvPr/>
        </p:nvSpPr>
        <p:spPr>
          <a:xfrm>
            <a:off x="5605233" y="5309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Circle"/>
          <p:cNvSpPr/>
          <p:nvPr/>
        </p:nvSpPr>
        <p:spPr>
          <a:xfrm>
            <a:off x="5605233" y="6325246"/>
            <a:ext cx="755177" cy="75517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Circle"/>
          <p:cNvSpPr/>
          <p:nvPr/>
        </p:nvSpPr>
        <p:spPr>
          <a:xfrm>
            <a:off x="5605233" y="7341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" name="Circle"/>
          <p:cNvSpPr/>
          <p:nvPr/>
        </p:nvSpPr>
        <p:spPr>
          <a:xfrm>
            <a:off x="7256233" y="5300175"/>
            <a:ext cx="755176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" name="Circle"/>
          <p:cNvSpPr/>
          <p:nvPr/>
        </p:nvSpPr>
        <p:spPr>
          <a:xfrm>
            <a:off x="7256233" y="6316174"/>
            <a:ext cx="755176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 flipV="1">
            <a:off x="2985732" y="7244675"/>
            <a:ext cx="975535" cy="25989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V="1">
            <a:off x="2983970" y="6385472"/>
            <a:ext cx="1021364" cy="111909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2983970" y="5419847"/>
            <a:ext cx="1043437" cy="208472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V="1">
            <a:off x="2972913" y="5327301"/>
            <a:ext cx="1005874" cy="11163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 flipV="1">
            <a:off x="2973645" y="6230902"/>
            <a:ext cx="974470" cy="212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2973646" y="6443672"/>
            <a:ext cx="991602" cy="7624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 flipV="1">
            <a:off x="4646825" y="4869691"/>
            <a:ext cx="1016374" cy="10845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1" name="Line"/>
          <p:cNvSpPr/>
          <p:nvPr/>
        </p:nvSpPr>
        <p:spPr>
          <a:xfrm flipV="1">
            <a:off x="4646825" y="5686559"/>
            <a:ext cx="945171" cy="2676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Line"/>
          <p:cNvSpPr/>
          <p:nvPr/>
        </p:nvSpPr>
        <p:spPr>
          <a:xfrm>
            <a:off x="4646826" y="5954218"/>
            <a:ext cx="949144" cy="75529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Line"/>
          <p:cNvSpPr/>
          <p:nvPr/>
        </p:nvSpPr>
        <p:spPr>
          <a:xfrm>
            <a:off x="4646826" y="5954217"/>
            <a:ext cx="952728" cy="17376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4" name="Line"/>
          <p:cNvSpPr/>
          <p:nvPr/>
        </p:nvSpPr>
        <p:spPr>
          <a:xfrm flipV="1">
            <a:off x="6336757" y="5800733"/>
            <a:ext cx="944259" cy="7567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Line"/>
          <p:cNvSpPr/>
          <p:nvPr/>
        </p:nvSpPr>
        <p:spPr>
          <a:xfrm>
            <a:off x="6336757" y="6557474"/>
            <a:ext cx="904587" cy="1039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Line"/>
          <p:cNvSpPr/>
          <p:nvPr/>
        </p:nvSpPr>
        <p:spPr>
          <a:xfrm>
            <a:off x="8007987" y="5675121"/>
            <a:ext cx="780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>
            <a:off x="8007987" y="6691121"/>
            <a:ext cx="780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Input…"/>
          <p:cNvSpPr txBox="1"/>
          <p:nvPr/>
        </p:nvSpPr>
        <p:spPr>
          <a:xfrm>
            <a:off x="2220115" y="8394478"/>
            <a:ext cx="92141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</a:t>
            </a:r>
          </a:p>
          <a:p>
            <a:pPr/>
            <a:r>
              <a:t>Layer</a:t>
            </a:r>
          </a:p>
        </p:txBody>
      </p:sp>
      <p:sp>
        <p:nvSpPr>
          <p:cNvPr id="289" name="Hidden Layers"/>
          <p:cNvSpPr txBox="1"/>
          <p:nvPr/>
        </p:nvSpPr>
        <p:spPr>
          <a:xfrm>
            <a:off x="4044174" y="8578628"/>
            <a:ext cx="214701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Hidden Layers</a:t>
            </a:r>
          </a:p>
        </p:txBody>
      </p:sp>
      <p:sp>
        <p:nvSpPr>
          <p:cNvPr id="290" name="Rectangle"/>
          <p:cNvSpPr/>
          <p:nvPr/>
        </p:nvSpPr>
        <p:spPr>
          <a:xfrm>
            <a:off x="3596179" y="3933738"/>
            <a:ext cx="3185357" cy="4291448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Output…"/>
          <p:cNvSpPr txBox="1"/>
          <p:nvPr/>
        </p:nvSpPr>
        <p:spPr>
          <a:xfrm>
            <a:off x="7093834" y="8394478"/>
            <a:ext cx="116982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  <a:p>
            <a:pPr/>
            <a:r>
              <a:t>Layer</a:t>
            </a:r>
          </a:p>
        </p:txBody>
      </p:sp>
      <p:sp>
        <p:nvSpPr>
          <p:cNvPr id="292" name="Circle"/>
          <p:cNvSpPr/>
          <p:nvPr/>
        </p:nvSpPr>
        <p:spPr>
          <a:xfrm>
            <a:off x="12893359" y="5520878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>
            <a:off x="11638941" y="5252817"/>
            <a:ext cx="1289366" cy="66956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11638168" y="6422816"/>
            <a:ext cx="1290259" cy="5790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>
            <a:off x="14162285" y="6171932"/>
            <a:ext cx="129540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activation…"/>
          <p:cNvSpPr txBox="1"/>
          <p:nvPr/>
        </p:nvSpPr>
        <p:spPr>
          <a:xfrm>
            <a:off x="14153855" y="6300620"/>
            <a:ext cx="157124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activation</a:t>
            </a:r>
          </a:p>
          <a:p>
            <a:pPr/>
            <a:r>
              <a:t>output</a:t>
            </a:r>
          </a:p>
        </p:txBody>
      </p:sp>
      <p:sp>
        <p:nvSpPr>
          <p:cNvPr id="297" name="inputs (x)"/>
          <p:cNvSpPr txBox="1"/>
          <p:nvPr/>
        </p:nvSpPr>
        <p:spPr>
          <a:xfrm>
            <a:off x="11281814" y="5916278"/>
            <a:ext cx="140147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inputs (x)</a:t>
            </a:r>
          </a:p>
        </p:txBody>
      </p:sp>
      <p:sp>
        <p:nvSpPr>
          <p:cNvPr id="298" name="a(wx+b)"/>
          <p:cNvSpPr txBox="1"/>
          <p:nvPr/>
        </p:nvSpPr>
        <p:spPr>
          <a:xfrm>
            <a:off x="12916777" y="5879277"/>
            <a:ext cx="122316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a(wx+b)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ounded Rectangle"/>
          <p:cNvSpPr/>
          <p:nvPr/>
        </p:nvSpPr>
        <p:spPr>
          <a:xfrm>
            <a:off x="8639145" y="2590800"/>
            <a:ext cx="3381714" cy="6286500"/>
          </a:xfrm>
          <a:prstGeom prst="roundRect">
            <a:avLst>
              <a:gd name="adj" fmla="val 1429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1" name="Rounded Rectangle"/>
          <p:cNvSpPr/>
          <p:nvPr/>
        </p:nvSpPr>
        <p:spPr>
          <a:xfrm>
            <a:off x="12322145" y="2590800"/>
            <a:ext cx="3381714" cy="6286500"/>
          </a:xfrm>
          <a:prstGeom prst="roundRect">
            <a:avLst>
              <a:gd name="adj" fmla="val 1429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2" name="Rounded Rectangle"/>
          <p:cNvSpPr/>
          <p:nvPr/>
        </p:nvSpPr>
        <p:spPr>
          <a:xfrm>
            <a:off x="4956145" y="2590800"/>
            <a:ext cx="3381715" cy="6286500"/>
          </a:xfrm>
          <a:prstGeom prst="roundRect">
            <a:avLst>
              <a:gd name="adj" fmla="val 1429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3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Estimators</a:t>
            </a:r>
          </a:p>
        </p:txBody>
      </p:sp>
      <p:sp>
        <p:nvSpPr>
          <p:cNvPr id="304" name="Rounded Rectangle"/>
          <p:cNvSpPr/>
          <p:nvPr/>
        </p:nvSpPr>
        <p:spPr>
          <a:xfrm>
            <a:off x="1273146" y="2590800"/>
            <a:ext cx="3381714" cy="6286500"/>
          </a:xfrm>
          <a:prstGeom prst="roundRect">
            <a:avLst>
              <a:gd name="adj" fmla="val 1429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5" name="Training"/>
          <p:cNvSpPr txBox="1"/>
          <p:nvPr/>
        </p:nvSpPr>
        <p:spPr>
          <a:xfrm>
            <a:off x="546687" y="5893360"/>
            <a:ext cx="4834631" cy="93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Training</a:t>
            </a:r>
          </a:p>
        </p:txBody>
      </p:sp>
      <p:sp>
        <p:nvSpPr>
          <p:cNvPr id="306" name="Evaluation"/>
          <p:cNvSpPr txBox="1"/>
          <p:nvPr/>
        </p:nvSpPr>
        <p:spPr>
          <a:xfrm>
            <a:off x="4229687" y="5893360"/>
            <a:ext cx="4834631" cy="93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307" name="Prediction"/>
          <p:cNvSpPr txBox="1"/>
          <p:nvPr/>
        </p:nvSpPr>
        <p:spPr>
          <a:xfrm>
            <a:off x="7912687" y="5893360"/>
            <a:ext cx="4834631" cy="93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Prediction</a:t>
            </a:r>
          </a:p>
        </p:txBody>
      </p:sp>
      <p:sp>
        <p:nvSpPr>
          <p:cNvPr id="308" name="Double Arrow"/>
          <p:cNvSpPr/>
          <p:nvPr/>
        </p:nvSpPr>
        <p:spPr>
          <a:xfrm>
            <a:off x="1862046" y="7620000"/>
            <a:ext cx="13616171" cy="942975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8CDFF"/>
              </a:gs>
              <a:gs pos="100000">
                <a:srgbClr val="D9E8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b="1"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309" name="Build Graph"/>
          <p:cNvSpPr txBox="1"/>
          <p:nvPr/>
        </p:nvSpPr>
        <p:spPr>
          <a:xfrm>
            <a:off x="11595687" y="5893360"/>
            <a:ext cx="4834631" cy="93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Build Graph</a:t>
            </a:r>
          </a:p>
        </p:txBody>
      </p:sp>
      <p:sp>
        <p:nvSpPr>
          <p:cNvPr id="310" name="Brain"/>
          <p:cNvSpPr/>
          <p:nvPr/>
        </p:nvSpPr>
        <p:spPr>
          <a:xfrm>
            <a:off x="2126182" y="3526028"/>
            <a:ext cx="1675641" cy="1254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8" h="21353" fill="norm" stroke="1" extrusionOk="0">
                <a:moveTo>
                  <a:pt x="7849" y="0"/>
                </a:moveTo>
                <a:cubicBezTo>
                  <a:pt x="6588" y="6"/>
                  <a:pt x="5225" y="689"/>
                  <a:pt x="4557" y="2140"/>
                </a:cubicBezTo>
                <a:cubicBezTo>
                  <a:pt x="2599" y="1020"/>
                  <a:pt x="-24" y="5596"/>
                  <a:pt x="711" y="7397"/>
                </a:cubicBezTo>
                <a:cubicBezTo>
                  <a:pt x="-688" y="9636"/>
                  <a:pt x="116" y="13872"/>
                  <a:pt x="1923" y="14061"/>
                </a:cubicBezTo>
                <a:cubicBezTo>
                  <a:pt x="1923" y="16787"/>
                  <a:pt x="2890" y="18203"/>
                  <a:pt x="5652" y="18009"/>
                </a:cubicBezTo>
                <a:cubicBezTo>
                  <a:pt x="5058" y="18885"/>
                  <a:pt x="3979" y="20442"/>
                  <a:pt x="3979" y="20442"/>
                </a:cubicBezTo>
                <a:lnTo>
                  <a:pt x="5611" y="21353"/>
                </a:lnTo>
                <a:lnTo>
                  <a:pt x="8716" y="17668"/>
                </a:lnTo>
                <a:cubicBezTo>
                  <a:pt x="8716" y="17668"/>
                  <a:pt x="10238" y="18641"/>
                  <a:pt x="12318" y="17960"/>
                </a:cubicBezTo>
                <a:cubicBezTo>
                  <a:pt x="13886" y="17446"/>
                  <a:pt x="14413" y="16378"/>
                  <a:pt x="14315" y="14805"/>
                </a:cubicBezTo>
                <a:cubicBezTo>
                  <a:pt x="16693" y="15486"/>
                  <a:pt x="19417" y="16159"/>
                  <a:pt x="20347" y="12752"/>
                </a:cubicBezTo>
                <a:cubicBezTo>
                  <a:pt x="20912" y="10684"/>
                  <a:pt x="19660" y="7640"/>
                  <a:pt x="18716" y="7640"/>
                </a:cubicBezTo>
                <a:cubicBezTo>
                  <a:pt x="19416" y="6130"/>
                  <a:pt x="17143" y="3112"/>
                  <a:pt x="15639" y="3647"/>
                </a:cubicBezTo>
                <a:cubicBezTo>
                  <a:pt x="15534" y="1422"/>
                  <a:pt x="11423" y="-247"/>
                  <a:pt x="10234" y="1165"/>
                </a:cubicBezTo>
                <a:cubicBezTo>
                  <a:pt x="9750" y="398"/>
                  <a:pt x="8830" y="-5"/>
                  <a:pt x="7849" y="0"/>
                </a:cubicBezTo>
                <a:close/>
              </a:path>
            </a:pathLst>
          </a:custGeom>
          <a:solidFill>
            <a:srgbClr val="535353"/>
          </a:solidFill>
          <a:ln w="12700">
            <a:miter lim="400000"/>
          </a:ln>
          <a:effectLst>
            <a:outerShdw sx="100000" sy="100000" kx="0" ky="0" algn="b" rotWithShape="0" blurRad="711200" dist="0" dir="2700000">
              <a:srgbClr val="000000">
                <a:alpha val="29641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Bell Curve"/>
          <p:cNvSpPr/>
          <p:nvPr/>
        </p:nvSpPr>
        <p:spPr>
          <a:xfrm>
            <a:off x="9579670" y="3310353"/>
            <a:ext cx="1500666" cy="1496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535353"/>
          </a:solidFill>
          <a:ln w="12700">
            <a:miter lim="400000"/>
          </a:ln>
          <a:effectLst>
            <a:outerShdw sx="100000" sy="100000" kx="0" ky="0" algn="b" rotWithShape="0" blurRad="711200" dist="0" dir="2700000">
              <a:srgbClr val="000000">
                <a:alpha val="29641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Bar Chart"/>
          <p:cNvSpPr/>
          <p:nvPr/>
        </p:nvSpPr>
        <p:spPr>
          <a:xfrm>
            <a:off x="5953114" y="3437207"/>
            <a:ext cx="1475265" cy="147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535353"/>
          </a:solidFill>
          <a:ln w="12700">
            <a:miter lim="400000"/>
          </a:ln>
          <a:effectLst>
            <a:outerShdw sx="100000" sy="100000" kx="0" ky="0" algn="b" rotWithShape="0" blurRad="711200" dist="0" dir="2700000">
              <a:srgbClr val="000000">
                <a:alpha val="29641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Gear"/>
          <p:cNvSpPr/>
          <p:nvPr/>
        </p:nvSpPr>
        <p:spPr>
          <a:xfrm>
            <a:off x="13275321" y="3320903"/>
            <a:ext cx="1475367" cy="147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rgbClr val="5353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grpSp>
        <p:nvGrpSpPr>
          <p:cNvPr id="322" name="Diagram 6"/>
          <p:cNvGrpSpPr/>
          <p:nvPr/>
        </p:nvGrpSpPr>
        <p:grpSpPr>
          <a:xfrm>
            <a:off x="1016039" y="2656838"/>
            <a:ext cx="7244619" cy="6154424"/>
            <a:chOff x="0" y="0"/>
            <a:chExt cx="7244618" cy="6154423"/>
          </a:xfrm>
        </p:grpSpPr>
        <p:grpSp>
          <p:nvGrpSpPr>
            <p:cNvPr id="318" name="Group"/>
            <p:cNvGrpSpPr/>
            <p:nvPr/>
          </p:nvGrpSpPr>
          <p:grpSpPr>
            <a:xfrm>
              <a:off x="2608062" y="615441"/>
              <a:ext cx="4636557" cy="4923540"/>
              <a:chOff x="0" y="0"/>
              <a:chExt cx="4636555" cy="4923539"/>
            </a:xfrm>
          </p:grpSpPr>
          <p:sp>
            <p:nvSpPr>
              <p:cNvPr id="316" name="Shape"/>
              <p:cNvSpPr/>
              <p:nvPr/>
            </p:nvSpPr>
            <p:spPr>
              <a:xfrm rot="5400000">
                <a:off x="-143492" y="143491"/>
                <a:ext cx="4923540" cy="4636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90" y="0"/>
                    </a:moveTo>
                    <a:lnTo>
                      <a:pt x="18210" y="0"/>
                    </a:lnTo>
                    <a:cubicBezTo>
                      <a:pt x="20082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518" y="0"/>
                      <a:pt x="3390" y="0"/>
                    </a:cubicBezTo>
                    <a:close/>
                  </a:path>
                </a:pathLst>
              </a:custGeom>
              <a:solidFill>
                <a:srgbClr val="CADFFF">
                  <a:alpha val="90000"/>
                </a:srgbClr>
              </a:solidFill>
              <a:ln w="9525" cap="flat">
                <a:solidFill>
                  <a:srgbClr val="CADFFF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17" name="check if pip[3] installed terminal: pip -V (install if not)…"/>
              <p:cNvSpPr txBox="1"/>
              <p:nvPr/>
            </p:nvSpPr>
            <p:spPr>
              <a:xfrm>
                <a:off x="113168" y="543969"/>
                <a:ext cx="4410219" cy="3835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3825" tIns="123825" rIns="123825" bIns="123825" numCol="1" anchor="ctr">
                <a:noAutofit/>
              </a:bodyPr>
              <a:lstStyle/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check if pip[3] installed terminal: pip -V</a:t>
                </a:r>
                <a:br/>
                <a:r>
                  <a:t>(install if not)</a:t>
                </a: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pip[3] install tensorflow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pip[3] install tensorflow-gpu</a:t>
                </a:r>
              </a:p>
              <a:p>
                <a:pPr lvl="1" indent="228600"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(linux only: requires NVIDIA GPU + CUDA + cuDNN)</a:t>
                </a:r>
              </a:p>
            </p:txBody>
          </p:sp>
        </p:grpSp>
        <p:grpSp>
          <p:nvGrpSpPr>
            <p:cNvPr id="321" name="Group"/>
            <p:cNvGrpSpPr/>
            <p:nvPr/>
          </p:nvGrpSpPr>
          <p:grpSpPr>
            <a:xfrm>
              <a:off x="0" y="0"/>
              <a:ext cx="2608063" cy="6154424"/>
              <a:chOff x="0" y="0"/>
              <a:chExt cx="2608062" cy="6154423"/>
            </a:xfrm>
          </p:grpSpPr>
          <p:sp>
            <p:nvSpPr>
              <p:cNvPr id="319" name="Rounded Rectangle"/>
              <p:cNvSpPr/>
              <p:nvPr/>
            </p:nvSpPr>
            <p:spPr>
              <a:xfrm>
                <a:off x="0" y="0"/>
                <a:ext cx="2608063" cy="615442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0" name="Mac/Linux"/>
              <p:cNvSpPr txBox="1"/>
              <p:nvPr/>
            </p:nvSpPr>
            <p:spPr>
              <a:xfrm>
                <a:off x="127314" y="2232734"/>
                <a:ext cx="2353435" cy="1688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3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Mac/Linux</a:t>
                </a:r>
              </a:p>
            </p:txBody>
          </p:sp>
        </p:grpSp>
      </p:grpSp>
      <p:sp>
        <p:nvSpPr>
          <p:cNvPr id="323" name="Shape"/>
          <p:cNvSpPr/>
          <p:nvPr/>
        </p:nvSpPr>
        <p:spPr>
          <a:xfrm rot="5400000">
            <a:off x="11588955" y="3415771"/>
            <a:ext cx="4923540" cy="4636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90" y="0"/>
                </a:moveTo>
                <a:lnTo>
                  <a:pt x="18210" y="0"/>
                </a:lnTo>
                <a:cubicBezTo>
                  <a:pt x="200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518" y="0"/>
                  <a:pt x="3390" y="0"/>
                </a:cubicBezTo>
                <a:close/>
              </a:path>
            </a:pathLst>
          </a:custGeom>
          <a:solidFill>
            <a:srgbClr val="CADFFF">
              <a:alpha val="90000"/>
            </a:srgbClr>
          </a:solidFill>
          <a:ln>
            <a:solidFill>
              <a:srgbClr val="CADFFF">
                <a:alpha val="90000"/>
              </a:srgbClr>
            </a:solidFill>
          </a:ln>
        </p:spPr>
        <p:txBody>
          <a:bodyPr lIns="50800" tIns="50800" rIns="50800" bIns="50800" anchor="ctr"/>
          <a:lstStyle/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6" name="Group"/>
          <p:cNvGrpSpPr/>
          <p:nvPr/>
        </p:nvGrpSpPr>
        <p:grpSpPr>
          <a:xfrm>
            <a:off x="9124384" y="2656838"/>
            <a:ext cx="2608063" cy="6154424"/>
            <a:chOff x="0" y="0"/>
            <a:chExt cx="2608062" cy="6154423"/>
          </a:xfrm>
        </p:grpSpPr>
        <p:sp>
          <p:nvSpPr>
            <p:cNvPr id="324" name="Rounded Rectangle"/>
            <p:cNvSpPr/>
            <p:nvPr/>
          </p:nvSpPr>
          <p:spPr>
            <a:xfrm>
              <a:off x="0" y="0"/>
              <a:ext cx="2608063" cy="61544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311400">
                <a:lnSpc>
                  <a:spcPct val="90000"/>
                </a:lnSpc>
                <a:spcBef>
                  <a:spcPts val="1000"/>
                </a:spcBef>
                <a:defRPr sz="5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Windows"/>
            <p:cNvSpPr txBox="1"/>
            <p:nvPr/>
          </p:nvSpPr>
          <p:spPr>
            <a:xfrm>
              <a:off x="127314" y="2232734"/>
              <a:ext cx="2353435" cy="1688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9060" tIns="99060" rIns="99060" bIns="99060" numCol="1" anchor="ctr">
              <a:noAutofit/>
            </a:bodyPr>
            <a:lstStyle>
              <a:lvl1pPr defTabSz="2311400">
                <a:lnSpc>
                  <a:spcPct val="90000"/>
                </a:lnSpc>
                <a:spcBef>
                  <a:spcPts val="2100"/>
                </a:spcBef>
                <a:defRPr sz="3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Windows</a:t>
              </a:r>
            </a:p>
          </p:txBody>
        </p:sp>
      </p:grpSp>
      <p:sp>
        <p:nvSpPr>
          <p:cNvPr id="327" name="check if pip[3] installed (if not use get-pip.py)…"/>
          <p:cNvSpPr txBox="1"/>
          <p:nvPr/>
        </p:nvSpPr>
        <p:spPr>
          <a:xfrm>
            <a:off x="11852570" y="3816249"/>
            <a:ext cx="4410219" cy="38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check if pip[3] installed</a:t>
            </a:r>
            <a:br/>
            <a:r>
              <a:t>(if not use get-pip.py)</a:t>
            </a: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pip[3] install --upgrade tensorflow</a:t>
            </a:r>
          </a:p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pip[3] install --upgrade tensorflow-gpu</a:t>
            </a:r>
          </a:p>
          <a:p>
            <a:pPr lvl="1" indent="228600"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(requires NVIDIA GPU + CUDA + cuDNN)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Diagram 3"/>
          <p:cNvGrpSpPr/>
          <p:nvPr/>
        </p:nvGrpSpPr>
        <p:grpSpPr>
          <a:xfrm>
            <a:off x="1256785" y="2054728"/>
            <a:ext cx="3250399" cy="6546628"/>
            <a:chOff x="0" y="0"/>
            <a:chExt cx="3250398" cy="6546626"/>
          </a:xfrm>
        </p:grpSpPr>
        <p:sp>
          <p:nvSpPr>
            <p:cNvPr id="122" name="Shape"/>
            <p:cNvSpPr/>
            <p:nvPr/>
          </p:nvSpPr>
          <p:spPr>
            <a:xfrm>
              <a:off x="0" y="0"/>
              <a:ext cx="3250399" cy="650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123" name="Shape"/>
            <p:cNvSpPr/>
            <p:nvPr/>
          </p:nvSpPr>
          <p:spPr>
            <a:xfrm>
              <a:off x="1137641" y="2321115"/>
              <a:ext cx="2112757" cy="422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124" name="Shape"/>
            <p:cNvSpPr/>
            <p:nvPr/>
          </p:nvSpPr>
          <p:spPr>
            <a:xfrm>
              <a:off x="2275278" y="4271351"/>
              <a:ext cx="975119" cy="195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</p:grpSp>
      <p:sp>
        <p:nvSpPr>
          <p:cNvPr id="126" name="Contents"/>
          <p:cNvSpPr txBox="1"/>
          <p:nvPr>
            <p:ph type="title"/>
          </p:nvPr>
        </p:nvSpPr>
        <p:spPr>
          <a:xfrm>
            <a:off x="1256785" y="121478"/>
            <a:ext cx="14800186" cy="2159001"/>
          </a:xfrm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graphicFrame>
        <p:nvGraphicFramePr>
          <p:cNvPr id="127" name="Table"/>
          <p:cNvGraphicFramePr/>
          <p:nvPr/>
        </p:nvGraphicFramePr>
        <p:xfrm>
          <a:off x="4523482" y="2061187"/>
          <a:ext cx="6789738" cy="56354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1497917"/>
              </a:tblGrid>
              <a:tr h="1306742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Why TensorFlow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306742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Tensors &amp; Tensor Operations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306742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TensorFlow Main Building Blocks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306742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Installation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306742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Running Our First Example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TensorFlow?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1273146" y="2844800"/>
            <a:ext cx="3381714" cy="2677812"/>
          </a:xfrm>
          <a:prstGeom prst="roundRect">
            <a:avLst>
              <a:gd name="adj" fmla="val 1805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1" name="Widely used and well documented"/>
          <p:cNvSpPr txBox="1"/>
          <p:nvPr/>
        </p:nvSpPr>
        <p:spPr>
          <a:xfrm>
            <a:off x="1237867" y="3267416"/>
            <a:ext cx="3452272" cy="183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Widely used and well documented</a:t>
            </a:r>
          </a:p>
        </p:txBody>
      </p:sp>
      <p:sp>
        <p:nvSpPr>
          <p:cNvPr id="132" name="Rounded Rectangle"/>
          <p:cNvSpPr/>
          <p:nvPr/>
        </p:nvSpPr>
        <p:spPr>
          <a:xfrm>
            <a:off x="4956145" y="2844800"/>
            <a:ext cx="3381715" cy="2677812"/>
          </a:xfrm>
          <a:prstGeom prst="roundRect">
            <a:avLst>
              <a:gd name="adj" fmla="val 1805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3" name="Rounded Rectangle"/>
          <p:cNvSpPr/>
          <p:nvPr/>
        </p:nvSpPr>
        <p:spPr>
          <a:xfrm>
            <a:off x="8639145" y="2844800"/>
            <a:ext cx="3381714" cy="2677812"/>
          </a:xfrm>
          <a:prstGeom prst="roundRect">
            <a:avLst>
              <a:gd name="adj" fmla="val 1805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Rounded Rectangle"/>
          <p:cNvSpPr/>
          <p:nvPr/>
        </p:nvSpPr>
        <p:spPr>
          <a:xfrm>
            <a:off x="12322145" y="2844800"/>
            <a:ext cx="3381714" cy="2677812"/>
          </a:xfrm>
          <a:prstGeom prst="roundRect">
            <a:avLst>
              <a:gd name="adj" fmla="val 1805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Easily deployable to production"/>
          <p:cNvSpPr txBox="1"/>
          <p:nvPr/>
        </p:nvSpPr>
        <p:spPr>
          <a:xfrm>
            <a:off x="4920867" y="3267416"/>
            <a:ext cx="3452272" cy="183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Easily deployable to production</a:t>
            </a:r>
          </a:p>
        </p:txBody>
      </p:sp>
      <p:sp>
        <p:nvSpPr>
          <p:cNvPr id="136" name="Updated often"/>
          <p:cNvSpPr txBox="1"/>
          <p:nvPr/>
        </p:nvSpPr>
        <p:spPr>
          <a:xfrm>
            <a:off x="8603867" y="3714365"/>
            <a:ext cx="3452271" cy="93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Updated often</a:t>
            </a:r>
          </a:p>
        </p:txBody>
      </p:sp>
      <p:sp>
        <p:nvSpPr>
          <p:cNvPr id="137" name="Seamless transition to cloud/distributed computing"/>
          <p:cNvSpPr txBox="1"/>
          <p:nvPr/>
        </p:nvSpPr>
        <p:spPr>
          <a:xfrm>
            <a:off x="12286867" y="2820468"/>
            <a:ext cx="3452271" cy="272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Seamless transition to cloud/distributed computing</a:t>
            </a:r>
          </a:p>
        </p:txBody>
      </p:sp>
      <p:sp>
        <p:nvSpPr>
          <p:cNvPr id="138" name="Rounded Rectangle"/>
          <p:cNvSpPr/>
          <p:nvPr/>
        </p:nvSpPr>
        <p:spPr>
          <a:xfrm>
            <a:off x="3293893" y="6000145"/>
            <a:ext cx="3381714" cy="2677812"/>
          </a:xfrm>
          <a:prstGeom prst="roundRect">
            <a:avLst>
              <a:gd name="adj" fmla="val 1805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9" name="Easier to get up and running than Theano"/>
          <p:cNvSpPr txBox="1"/>
          <p:nvPr/>
        </p:nvSpPr>
        <p:spPr>
          <a:xfrm>
            <a:off x="3258614" y="6422761"/>
            <a:ext cx="3452272" cy="183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Easier to get up and running than Theano</a:t>
            </a:r>
          </a:p>
        </p:txBody>
      </p:sp>
      <p:sp>
        <p:nvSpPr>
          <p:cNvPr id="140" name="Rounded Rectangle"/>
          <p:cNvSpPr/>
          <p:nvPr/>
        </p:nvSpPr>
        <p:spPr>
          <a:xfrm>
            <a:off x="6976893" y="6000145"/>
            <a:ext cx="3381714" cy="2677812"/>
          </a:xfrm>
          <a:prstGeom prst="roundRect">
            <a:avLst>
              <a:gd name="adj" fmla="val 1805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1" name="Rounded Rectangle"/>
          <p:cNvSpPr/>
          <p:nvPr/>
        </p:nvSpPr>
        <p:spPr>
          <a:xfrm>
            <a:off x="10659892" y="6000145"/>
            <a:ext cx="3381715" cy="2677812"/>
          </a:xfrm>
          <a:prstGeom prst="roundRect">
            <a:avLst>
              <a:gd name="adj" fmla="val 1805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No compilation time…"/>
          <p:cNvSpPr txBox="1"/>
          <p:nvPr/>
        </p:nvSpPr>
        <p:spPr>
          <a:xfrm>
            <a:off x="6941615" y="6337417"/>
            <a:ext cx="3452271" cy="2003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/>
          <a:p>
            <a: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pPr>
            <a:r>
              <a:t>No compilation time</a:t>
            </a:r>
          </a:p>
          <a:p>
            <a: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pPr>
            <a:r>
              <a:t>(unlike theano)</a:t>
            </a:r>
          </a:p>
        </p:txBody>
      </p:sp>
      <p:sp>
        <p:nvSpPr>
          <p:cNvPr id="143" name="TensorBoard"/>
          <p:cNvSpPr txBox="1"/>
          <p:nvPr/>
        </p:nvSpPr>
        <p:spPr>
          <a:xfrm>
            <a:off x="10624614" y="6869710"/>
            <a:ext cx="3452271" cy="93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7584" tIns="227584" rIns="227584" bIns="227584" anchor="ctr">
            <a:spAutoFit/>
          </a:bodyPr>
          <a:lstStyle>
            <a:lvl1pPr defTabSz="1422400">
              <a:lnSpc>
                <a:spcPct val="90000"/>
              </a:lnSpc>
              <a:spcBef>
                <a:spcPts val="13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TensorBoard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Tensors</a:t>
            </a:r>
          </a:p>
        </p:txBody>
      </p:sp>
      <p:pic>
        <p:nvPicPr>
          <p:cNvPr id="146" name="tensors.png" descr="tenso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0190" y="3282950"/>
            <a:ext cx="2222501" cy="490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ank 0…"/>
          <p:cNvSpPr txBox="1"/>
          <p:nvPr/>
        </p:nvSpPr>
        <p:spPr>
          <a:xfrm>
            <a:off x="10929731" y="3326749"/>
            <a:ext cx="1175919" cy="3848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240000"/>
              </a:lnSpc>
            </a:pPr>
            <a:r>
              <a:t>Rank 0</a:t>
            </a:r>
          </a:p>
          <a:p>
            <a:pPr>
              <a:lnSpc>
                <a:spcPct val="150000"/>
              </a:lnSpc>
            </a:pPr>
            <a:r>
              <a:t>Rank 1</a:t>
            </a:r>
          </a:p>
          <a:p>
            <a:pPr>
              <a:lnSpc>
                <a:spcPct val="150000"/>
              </a:lnSpc>
            </a:pPr>
          </a:p>
          <a:p>
            <a:pPr>
              <a:lnSpc>
                <a:spcPct val="240000"/>
              </a:lnSpc>
            </a:pPr>
            <a:r>
              <a:t>Rank 2</a:t>
            </a:r>
          </a:p>
          <a:p>
            <a:pPr>
              <a:lnSpc>
                <a:spcPct val="150000"/>
              </a:lnSpc>
            </a:pPr>
          </a:p>
          <a:p>
            <a:pPr>
              <a:lnSpc>
                <a:spcPct val="150000"/>
              </a:lnSpc>
            </a:pPr>
            <a:r>
              <a:t>Rank 3</a:t>
            </a:r>
          </a:p>
        </p:txBody>
      </p:sp>
      <p:grpSp>
        <p:nvGrpSpPr>
          <p:cNvPr id="152" name="Diagram 6"/>
          <p:cNvGrpSpPr/>
          <p:nvPr/>
        </p:nvGrpSpPr>
        <p:grpSpPr>
          <a:xfrm>
            <a:off x="1016039" y="2656838"/>
            <a:ext cx="7244619" cy="6154424"/>
            <a:chOff x="0" y="0"/>
            <a:chExt cx="7244618" cy="6154423"/>
          </a:xfrm>
        </p:grpSpPr>
        <p:sp>
          <p:nvSpPr>
            <p:cNvPr id="148" name="Group"/>
            <p:cNvSpPr/>
            <p:nvPr/>
          </p:nvSpPr>
          <p:spPr>
            <a:xfrm rot="5400000">
              <a:off x="2464571" y="758932"/>
              <a:ext cx="4923539" cy="463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90" y="0"/>
                  </a:moveTo>
                  <a:lnTo>
                    <a:pt x="18210" y="0"/>
                  </a:lnTo>
                  <a:cubicBezTo>
                    <a:pt x="20082" y="0"/>
                    <a:pt x="21600" y="1612"/>
                    <a:pt x="21600" y="360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1518" y="0"/>
                    <a:pt x="3390" y="0"/>
                  </a:cubicBezTo>
                  <a:close/>
                </a:path>
              </a:pathLst>
            </a:custGeom>
            <a:solidFill>
              <a:srgbClr val="CADFFF">
                <a:alpha val="90000"/>
              </a:srgbClr>
            </a:solidFill>
            <a:ln w="9525" cap="flat">
              <a:solidFill>
                <a:srgbClr val="CADFFF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066800">
                <a:lnSpc>
                  <a:spcPct val="90000"/>
                </a:lnSpc>
                <a:spcBef>
                  <a:spcPts val="400"/>
                </a:spcBef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51" name="Group"/>
            <p:cNvGrpSpPr/>
            <p:nvPr/>
          </p:nvGrpSpPr>
          <p:grpSpPr>
            <a:xfrm>
              <a:off x="0" y="0"/>
              <a:ext cx="2608063" cy="6154424"/>
              <a:chOff x="0" y="0"/>
              <a:chExt cx="2608062" cy="6154423"/>
            </a:xfrm>
          </p:grpSpPr>
          <p:sp>
            <p:nvSpPr>
              <p:cNvPr id="149" name="Rounded Rectangle"/>
              <p:cNvSpPr/>
              <p:nvPr/>
            </p:nvSpPr>
            <p:spPr>
              <a:xfrm>
                <a:off x="0" y="0"/>
                <a:ext cx="2608063" cy="615442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Basics"/>
              <p:cNvSpPr txBox="1"/>
              <p:nvPr/>
            </p:nvSpPr>
            <p:spPr>
              <a:xfrm>
                <a:off x="127314" y="2232734"/>
                <a:ext cx="2353435" cy="1688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Basics</a:t>
                </a:r>
              </a:p>
            </p:txBody>
          </p:sp>
        </p:grpSp>
      </p:grpSp>
      <p:sp>
        <p:nvSpPr>
          <p:cNvPr id="153" name="N-dimensional arrays…"/>
          <p:cNvSpPr txBox="1"/>
          <p:nvPr/>
        </p:nvSpPr>
        <p:spPr>
          <a:xfrm>
            <a:off x="3742161" y="4688780"/>
            <a:ext cx="4424044" cy="2065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N-dimensional arrays</a:t>
            </a:r>
            <a:endParaRPr b="1"/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b="1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Measured by “rank”</a:t>
            </a:r>
            <a:endParaRPr b="1"/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b="1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All elements same datatype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Tensor Operations</a:t>
            </a:r>
          </a:p>
        </p:txBody>
      </p:sp>
      <p:grpSp>
        <p:nvGrpSpPr>
          <p:cNvPr id="162" name="Diagram 6"/>
          <p:cNvGrpSpPr/>
          <p:nvPr/>
        </p:nvGrpSpPr>
        <p:grpSpPr>
          <a:xfrm>
            <a:off x="1016039" y="2656838"/>
            <a:ext cx="7244619" cy="6154424"/>
            <a:chOff x="0" y="0"/>
            <a:chExt cx="7244618" cy="6154423"/>
          </a:xfrm>
        </p:grpSpPr>
        <p:grpSp>
          <p:nvGrpSpPr>
            <p:cNvPr id="158" name="Group"/>
            <p:cNvGrpSpPr/>
            <p:nvPr/>
          </p:nvGrpSpPr>
          <p:grpSpPr>
            <a:xfrm>
              <a:off x="2608062" y="615441"/>
              <a:ext cx="4636557" cy="4923540"/>
              <a:chOff x="0" y="0"/>
              <a:chExt cx="4636555" cy="4923539"/>
            </a:xfrm>
          </p:grpSpPr>
          <p:sp>
            <p:nvSpPr>
              <p:cNvPr id="156" name="Shape"/>
              <p:cNvSpPr/>
              <p:nvPr/>
            </p:nvSpPr>
            <p:spPr>
              <a:xfrm rot="5400000">
                <a:off x="-143492" y="143491"/>
                <a:ext cx="4923540" cy="4636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90" y="0"/>
                    </a:moveTo>
                    <a:lnTo>
                      <a:pt x="18210" y="0"/>
                    </a:lnTo>
                    <a:cubicBezTo>
                      <a:pt x="20082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518" y="0"/>
                      <a:pt x="3390" y="0"/>
                    </a:cubicBezTo>
                    <a:close/>
                  </a:path>
                </a:pathLst>
              </a:custGeom>
              <a:solidFill>
                <a:srgbClr val="CADFFF">
                  <a:alpha val="90000"/>
                </a:srgbClr>
              </a:solidFill>
              <a:ln w="9525" cap="flat">
                <a:solidFill>
                  <a:srgbClr val="CADFFF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7" name="Addition &amp; Subtraction…"/>
              <p:cNvSpPr txBox="1"/>
              <p:nvPr/>
            </p:nvSpPr>
            <p:spPr>
              <a:xfrm>
                <a:off x="113168" y="543969"/>
                <a:ext cx="4410219" cy="3835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3825" tIns="123825" rIns="123825" bIns="123825" numCol="1" anchor="ctr">
                <a:noAutofit/>
              </a:bodyPr>
              <a:lstStyle/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Addition &amp; Subtraction</a:t>
                </a: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Multiplication &amp; Division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Matrix Multiplication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Dot Product</a:t>
                </a: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Transpose</a:t>
                </a:r>
              </a:p>
            </p:txBody>
          </p:sp>
        </p:grpSp>
        <p:grpSp>
          <p:nvGrpSpPr>
            <p:cNvPr id="161" name="Group"/>
            <p:cNvGrpSpPr/>
            <p:nvPr/>
          </p:nvGrpSpPr>
          <p:grpSpPr>
            <a:xfrm>
              <a:off x="0" y="0"/>
              <a:ext cx="2608063" cy="6154424"/>
              <a:chOff x="0" y="0"/>
              <a:chExt cx="2608062" cy="6154423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08063" cy="615442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" name="Common Ops"/>
              <p:cNvSpPr txBox="1"/>
              <p:nvPr/>
            </p:nvSpPr>
            <p:spPr>
              <a:xfrm>
                <a:off x="127314" y="2232734"/>
                <a:ext cx="2353435" cy="1688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Common Ops</a:t>
                </a:r>
              </a:p>
            </p:txBody>
          </p:sp>
        </p:grpSp>
      </p:grp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2633" y="3556927"/>
            <a:ext cx="82804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transpose.png" descr="transpo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0523" y="5805753"/>
            <a:ext cx="7244620" cy="31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Matrix Multiplication"/>
          <p:cNvSpPr txBox="1"/>
          <p:nvPr/>
        </p:nvSpPr>
        <p:spPr>
          <a:xfrm>
            <a:off x="10832301" y="2754434"/>
            <a:ext cx="29824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Matrix Multiplication</a:t>
            </a:r>
          </a:p>
        </p:txBody>
      </p:sp>
      <p:sp>
        <p:nvSpPr>
          <p:cNvPr id="166" name="Tranpose"/>
          <p:cNvSpPr txBox="1"/>
          <p:nvPr/>
        </p:nvSpPr>
        <p:spPr>
          <a:xfrm>
            <a:off x="11616856" y="5421434"/>
            <a:ext cx="141335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2126">
              <a:defRPr sz="9010"/>
            </a:lvl1pPr>
          </a:lstStyle>
          <a:p>
            <a:pPr/>
            <a:r>
              <a:t>TesnorFlow Building Blocks</a:t>
            </a:r>
          </a:p>
        </p:txBody>
      </p:sp>
      <p:grpSp>
        <p:nvGrpSpPr>
          <p:cNvPr id="175" name="Diagram 6"/>
          <p:cNvGrpSpPr/>
          <p:nvPr/>
        </p:nvGrpSpPr>
        <p:grpSpPr>
          <a:xfrm>
            <a:off x="1016039" y="2656838"/>
            <a:ext cx="7244619" cy="6154424"/>
            <a:chOff x="0" y="0"/>
            <a:chExt cx="7244618" cy="6154423"/>
          </a:xfrm>
        </p:grpSpPr>
        <p:grpSp>
          <p:nvGrpSpPr>
            <p:cNvPr id="171" name="Group"/>
            <p:cNvGrpSpPr/>
            <p:nvPr/>
          </p:nvGrpSpPr>
          <p:grpSpPr>
            <a:xfrm>
              <a:off x="2608062" y="615441"/>
              <a:ext cx="4636557" cy="4923540"/>
              <a:chOff x="0" y="0"/>
              <a:chExt cx="4636555" cy="4923539"/>
            </a:xfrm>
          </p:grpSpPr>
          <p:sp>
            <p:nvSpPr>
              <p:cNvPr id="169" name="Shape"/>
              <p:cNvSpPr/>
              <p:nvPr/>
            </p:nvSpPr>
            <p:spPr>
              <a:xfrm rot="5400000">
                <a:off x="-143492" y="143491"/>
                <a:ext cx="4923540" cy="4636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90" y="0"/>
                    </a:moveTo>
                    <a:lnTo>
                      <a:pt x="18210" y="0"/>
                    </a:lnTo>
                    <a:cubicBezTo>
                      <a:pt x="20082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518" y="0"/>
                      <a:pt x="3390" y="0"/>
                    </a:cubicBezTo>
                    <a:close/>
                  </a:path>
                </a:pathLst>
              </a:custGeom>
              <a:solidFill>
                <a:srgbClr val="CADFFF">
                  <a:alpha val="90000"/>
                </a:srgbClr>
              </a:solidFill>
              <a:ln w="9525" cap="flat">
                <a:solidFill>
                  <a:srgbClr val="CADFFF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0" name="Tensors…"/>
              <p:cNvSpPr txBox="1"/>
              <p:nvPr/>
            </p:nvSpPr>
            <p:spPr>
              <a:xfrm>
                <a:off x="113168" y="543969"/>
                <a:ext cx="4410219" cy="3835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3825" tIns="123825" rIns="123825" bIns="123825" numCol="1" anchor="ctr">
                <a:noAutofit/>
              </a:bodyPr>
              <a:lstStyle/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Tensors</a:t>
                </a: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Operations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Graphs &amp; Sessions</a:t>
                </a:r>
              </a:p>
            </p:txBody>
          </p:sp>
        </p:grpSp>
        <p:grpSp>
          <p:nvGrpSpPr>
            <p:cNvPr id="174" name="Group"/>
            <p:cNvGrpSpPr/>
            <p:nvPr/>
          </p:nvGrpSpPr>
          <p:grpSpPr>
            <a:xfrm>
              <a:off x="0" y="0"/>
              <a:ext cx="2608063" cy="6154424"/>
              <a:chOff x="0" y="0"/>
              <a:chExt cx="2608062" cy="6154423"/>
            </a:xfrm>
          </p:grpSpPr>
          <p:sp>
            <p:nvSpPr>
              <p:cNvPr id="172" name="Rounded Rectangle"/>
              <p:cNvSpPr/>
              <p:nvPr/>
            </p:nvSpPr>
            <p:spPr>
              <a:xfrm>
                <a:off x="0" y="0"/>
                <a:ext cx="2608063" cy="615442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" name="Lower Level"/>
              <p:cNvSpPr txBox="1"/>
              <p:nvPr/>
            </p:nvSpPr>
            <p:spPr>
              <a:xfrm>
                <a:off x="127314" y="2232734"/>
                <a:ext cx="2353435" cy="1688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Lower Level</a:t>
                </a:r>
              </a:p>
            </p:txBody>
          </p:sp>
        </p:grpSp>
      </p:grpSp>
      <p:sp>
        <p:nvSpPr>
          <p:cNvPr id="176" name="Shape"/>
          <p:cNvSpPr/>
          <p:nvPr/>
        </p:nvSpPr>
        <p:spPr>
          <a:xfrm rot="5400000">
            <a:off x="11588955" y="3415771"/>
            <a:ext cx="4923540" cy="4636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90" y="0"/>
                </a:moveTo>
                <a:lnTo>
                  <a:pt x="18210" y="0"/>
                </a:lnTo>
                <a:cubicBezTo>
                  <a:pt x="200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518" y="0"/>
                  <a:pt x="3390" y="0"/>
                </a:cubicBezTo>
                <a:close/>
              </a:path>
            </a:pathLst>
          </a:custGeom>
          <a:solidFill>
            <a:srgbClr val="CADFFF">
              <a:alpha val="90000"/>
            </a:srgbClr>
          </a:solidFill>
          <a:ln>
            <a:solidFill>
              <a:srgbClr val="CADFFF">
                <a:alpha val="90000"/>
              </a:srgbClr>
            </a:solidFill>
          </a:ln>
        </p:spPr>
        <p:txBody>
          <a:bodyPr lIns="50800" tIns="50800" rIns="50800" bIns="50800" anchor="ctr"/>
          <a:lstStyle/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Loss Functions"/>
          <p:cNvSpPr txBox="1"/>
          <p:nvPr/>
        </p:nvSpPr>
        <p:spPr>
          <a:xfrm>
            <a:off x="11845615" y="3953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Loss Functions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9124384" y="2656838"/>
            <a:ext cx="2608063" cy="6154424"/>
            <a:chOff x="0" y="0"/>
            <a:chExt cx="2608062" cy="6154423"/>
          </a:xfrm>
        </p:grpSpPr>
        <p:sp>
          <p:nvSpPr>
            <p:cNvPr id="178" name="Rounded Rectangle"/>
            <p:cNvSpPr/>
            <p:nvPr/>
          </p:nvSpPr>
          <p:spPr>
            <a:xfrm>
              <a:off x="0" y="0"/>
              <a:ext cx="2608063" cy="61544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311400">
                <a:lnSpc>
                  <a:spcPct val="90000"/>
                </a:lnSpc>
                <a:spcBef>
                  <a:spcPts val="1000"/>
                </a:spcBef>
                <a:defRPr sz="5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Higher Level"/>
            <p:cNvSpPr txBox="1"/>
            <p:nvPr/>
          </p:nvSpPr>
          <p:spPr>
            <a:xfrm>
              <a:off x="127314" y="2232734"/>
              <a:ext cx="2353435" cy="1688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9060" tIns="99060" rIns="99060" bIns="99060" numCol="1" anchor="ctr">
              <a:noAutofit/>
            </a:bodyPr>
            <a:lstStyle>
              <a:lvl1pPr defTabSz="2311400">
                <a:lnSpc>
                  <a:spcPct val="90000"/>
                </a:lnSpc>
                <a:spcBef>
                  <a:spcPts val="2100"/>
                </a:spcBef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Higher Level</a:t>
              </a:r>
            </a:p>
          </p:txBody>
        </p:sp>
      </p:grpSp>
      <p:sp>
        <p:nvSpPr>
          <p:cNvPr id="181" name="Optimizers"/>
          <p:cNvSpPr txBox="1"/>
          <p:nvPr/>
        </p:nvSpPr>
        <p:spPr>
          <a:xfrm>
            <a:off x="11845615" y="4842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Optimizers</a:t>
            </a:r>
          </a:p>
        </p:txBody>
      </p:sp>
      <p:sp>
        <p:nvSpPr>
          <p:cNvPr id="182" name="Layers"/>
          <p:cNvSpPr txBox="1"/>
          <p:nvPr/>
        </p:nvSpPr>
        <p:spPr>
          <a:xfrm>
            <a:off x="11845615" y="5731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Layers</a:t>
            </a:r>
          </a:p>
        </p:txBody>
      </p:sp>
      <p:sp>
        <p:nvSpPr>
          <p:cNvPr id="183" name="Estimators"/>
          <p:cNvSpPr txBox="1"/>
          <p:nvPr/>
        </p:nvSpPr>
        <p:spPr>
          <a:xfrm>
            <a:off x="11845615" y="6620588"/>
            <a:ext cx="4410219" cy="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Estimators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5"/>
          <p:cNvSpPr/>
          <p:nvPr/>
        </p:nvSpPr>
        <p:spPr>
          <a:xfrm>
            <a:off x="3440441" y="5607546"/>
            <a:ext cx="3604593" cy="12324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lin ang="27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6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Loss Functions</a:t>
            </a:r>
          </a:p>
        </p:txBody>
      </p:sp>
      <p:grpSp>
        <p:nvGrpSpPr>
          <p:cNvPr id="200" name="Diagram 1"/>
          <p:cNvGrpSpPr/>
          <p:nvPr/>
        </p:nvGrpSpPr>
        <p:grpSpPr>
          <a:xfrm>
            <a:off x="8462040" y="3906982"/>
            <a:ext cx="4910683" cy="4910683"/>
            <a:chOff x="0" y="0"/>
            <a:chExt cx="4910682" cy="4910682"/>
          </a:xfrm>
        </p:grpSpPr>
        <p:sp>
          <p:nvSpPr>
            <p:cNvPr id="187" name="Polygon"/>
            <p:cNvSpPr/>
            <p:nvPr/>
          </p:nvSpPr>
          <p:spPr>
            <a:xfrm>
              <a:off x="0" y="0"/>
              <a:ext cx="4910683" cy="4910683"/>
            </a:xfrm>
            <a:prstGeom prst="diamond">
              <a:avLst/>
            </a:prstGeom>
            <a:solidFill>
              <a:srgbClr val="CAD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grpSp>
          <p:nvGrpSpPr>
            <p:cNvPr id="190" name="Group"/>
            <p:cNvGrpSpPr/>
            <p:nvPr/>
          </p:nvGrpSpPr>
          <p:grpSpPr>
            <a:xfrm>
              <a:off x="466514" y="466514"/>
              <a:ext cx="1915167" cy="1915166"/>
              <a:chOff x="0" y="0"/>
              <a:chExt cx="1915165" cy="1915165"/>
            </a:xfrm>
          </p:grpSpPr>
          <p:sp>
            <p:nvSpPr>
              <p:cNvPr id="188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89" name="MSE"/>
              <p:cNvSpPr txBox="1"/>
              <p:nvPr/>
            </p:nvSpPr>
            <p:spPr>
              <a:xfrm>
                <a:off x="93490" y="688342"/>
                <a:ext cx="1728185" cy="538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MSE</a:t>
                </a:r>
              </a:p>
            </p:txBody>
          </p:sp>
        </p:grpSp>
        <p:grpSp>
          <p:nvGrpSpPr>
            <p:cNvPr id="193" name="Group"/>
            <p:cNvGrpSpPr/>
            <p:nvPr/>
          </p:nvGrpSpPr>
          <p:grpSpPr>
            <a:xfrm>
              <a:off x="2529000" y="466514"/>
              <a:ext cx="1915166" cy="1915166"/>
              <a:chOff x="0" y="0"/>
              <a:chExt cx="1915165" cy="1915165"/>
            </a:xfrm>
          </p:grpSpPr>
          <p:sp>
            <p:nvSpPr>
              <p:cNvPr id="191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711200">
                  <a:lnSpc>
                    <a:spcPct val="90000"/>
                  </a:lnSpc>
                  <a:spcBef>
                    <a:spcPts val="4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" name="Log Loss"/>
              <p:cNvSpPr txBox="1"/>
              <p:nvPr/>
            </p:nvSpPr>
            <p:spPr>
              <a:xfrm>
                <a:off x="93491" y="192646"/>
                <a:ext cx="1728184" cy="15298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1000"/>
                  </a:spcBef>
                  <a:def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defTabSz="93345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Log Loss</a:t>
                </a:r>
              </a:p>
              <a:p>
                <a:pPr lvl="1" marL="171450" indent="-171450" algn="l" defTabSz="7112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96" name="Group"/>
            <p:cNvGrpSpPr/>
            <p:nvPr/>
          </p:nvGrpSpPr>
          <p:grpSpPr>
            <a:xfrm>
              <a:off x="466514" y="2529001"/>
              <a:ext cx="1915167" cy="1915166"/>
              <a:chOff x="0" y="0"/>
              <a:chExt cx="1915165" cy="1915165"/>
            </a:xfrm>
          </p:grpSpPr>
          <p:sp>
            <p:nvSpPr>
              <p:cNvPr id="194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95" name="Cosine Distance"/>
              <p:cNvSpPr txBox="1"/>
              <p:nvPr/>
            </p:nvSpPr>
            <p:spPr>
              <a:xfrm>
                <a:off x="93490" y="528322"/>
                <a:ext cx="1728185" cy="8585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Cosine Distance</a:t>
                </a:r>
              </a:p>
            </p:txBody>
          </p:sp>
        </p:grpSp>
        <p:grpSp>
          <p:nvGrpSpPr>
            <p:cNvPr id="199" name="Group"/>
            <p:cNvGrpSpPr/>
            <p:nvPr/>
          </p:nvGrpSpPr>
          <p:grpSpPr>
            <a:xfrm>
              <a:off x="2529000" y="2529001"/>
              <a:ext cx="1915166" cy="1915166"/>
              <a:chOff x="0" y="0"/>
              <a:chExt cx="1915165" cy="1915165"/>
            </a:xfrm>
          </p:grpSpPr>
          <p:sp>
            <p:nvSpPr>
              <p:cNvPr id="197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98" name="Cross Entropy"/>
              <p:cNvSpPr txBox="1"/>
              <p:nvPr/>
            </p:nvSpPr>
            <p:spPr>
              <a:xfrm>
                <a:off x="93491" y="528322"/>
                <a:ext cx="1728184" cy="8585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Cross Entropy</a:t>
                </a:r>
              </a:p>
            </p:txBody>
          </p:sp>
        </p:grpSp>
      </p:grpSp>
      <p:sp>
        <p:nvSpPr>
          <p:cNvPr id="201" name="TextBox 3"/>
          <p:cNvSpPr txBox="1"/>
          <p:nvPr/>
        </p:nvSpPr>
        <p:spPr>
          <a:xfrm>
            <a:off x="1270039" y="3072295"/>
            <a:ext cx="1513615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Differentiable functions that measure differences/error between true and predicted values.</a:t>
            </a:r>
          </a:p>
        </p:txBody>
      </p:sp>
      <p:sp>
        <p:nvSpPr>
          <p:cNvPr id="202" name="TextBox 4"/>
          <p:cNvSpPr txBox="1"/>
          <p:nvPr/>
        </p:nvSpPr>
        <p:spPr>
          <a:xfrm>
            <a:off x="3825959" y="5947643"/>
            <a:ext cx="256670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Common types: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 5"/>
          <p:cNvSpPr/>
          <p:nvPr/>
        </p:nvSpPr>
        <p:spPr>
          <a:xfrm>
            <a:off x="3440441" y="5544046"/>
            <a:ext cx="3604593" cy="12324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lin ang="27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5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Optimizers</a:t>
            </a:r>
          </a:p>
        </p:txBody>
      </p:sp>
      <p:grpSp>
        <p:nvGrpSpPr>
          <p:cNvPr id="225" name="Diagram 1"/>
          <p:cNvGrpSpPr/>
          <p:nvPr/>
        </p:nvGrpSpPr>
        <p:grpSpPr>
          <a:xfrm>
            <a:off x="7774825" y="3843482"/>
            <a:ext cx="7331597" cy="4910683"/>
            <a:chOff x="-1195214" y="0"/>
            <a:chExt cx="7331595" cy="4910682"/>
          </a:xfrm>
        </p:grpSpPr>
        <p:sp>
          <p:nvSpPr>
            <p:cNvPr id="206" name="Polygon"/>
            <p:cNvSpPr/>
            <p:nvPr/>
          </p:nvSpPr>
          <p:spPr>
            <a:xfrm>
              <a:off x="-1195215" y="0"/>
              <a:ext cx="7331597" cy="4910683"/>
            </a:xfrm>
            <a:prstGeom prst="diamond">
              <a:avLst/>
            </a:prstGeom>
            <a:solidFill>
              <a:srgbClr val="CAD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grpSp>
          <p:nvGrpSpPr>
            <p:cNvPr id="209" name="Group"/>
            <p:cNvGrpSpPr/>
            <p:nvPr/>
          </p:nvGrpSpPr>
          <p:grpSpPr>
            <a:xfrm>
              <a:off x="-549486" y="466514"/>
              <a:ext cx="1915167" cy="1915166"/>
              <a:chOff x="0" y="0"/>
              <a:chExt cx="1915165" cy="1915165"/>
            </a:xfrm>
          </p:grpSpPr>
          <p:sp>
            <p:nvSpPr>
              <p:cNvPr id="207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08" name="Gradient Descent"/>
              <p:cNvSpPr txBox="1"/>
              <p:nvPr/>
            </p:nvSpPr>
            <p:spPr>
              <a:xfrm>
                <a:off x="93490" y="528322"/>
                <a:ext cx="1728185" cy="8585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Gradient Descent</a:t>
                </a:r>
              </a:p>
            </p:txBody>
          </p:sp>
        </p:grpSp>
        <p:grpSp>
          <p:nvGrpSpPr>
            <p:cNvPr id="212" name="Group"/>
            <p:cNvGrpSpPr/>
            <p:nvPr/>
          </p:nvGrpSpPr>
          <p:grpSpPr>
            <a:xfrm>
              <a:off x="1513000" y="466514"/>
              <a:ext cx="1915166" cy="1915166"/>
              <a:chOff x="0" y="0"/>
              <a:chExt cx="1915165" cy="1915165"/>
            </a:xfrm>
          </p:grpSpPr>
          <p:sp>
            <p:nvSpPr>
              <p:cNvPr id="210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711200">
                  <a:lnSpc>
                    <a:spcPct val="90000"/>
                  </a:lnSpc>
                  <a:spcBef>
                    <a:spcPts val="4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" name="Adam"/>
              <p:cNvSpPr txBox="1"/>
              <p:nvPr/>
            </p:nvSpPr>
            <p:spPr>
              <a:xfrm>
                <a:off x="93491" y="192646"/>
                <a:ext cx="1728184" cy="15298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1000"/>
                  </a:spcBef>
                  <a:def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defTabSz="93345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Adam</a:t>
                </a:r>
              </a:p>
              <a:p>
                <a:pPr lvl="1" marL="171450" indent="-171450" algn="l" defTabSz="7112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15" name="Group"/>
            <p:cNvGrpSpPr/>
            <p:nvPr/>
          </p:nvGrpSpPr>
          <p:grpSpPr>
            <a:xfrm>
              <a:off x="-549486" y="2529001"/>
              <a:ext cx="1915167" cy="1915166"/>
              <a:chOff x="0" y="0"/>
              <a:chExt cx="1915165" cy="1915165"/>
            </a:xfrm>
          </p:grpSpPr>
          <p:sp>
            <p:nvSpPr>
              <p:cNvPr id="213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14" name="Adagrad"/>
              <p:cNvSpPr txBox="1"/>
              <p:nvPr/>
            </p:nvSpPr>
            <p:spPr>
              <a:xfrm>
                <a:off x="93490" y="688342"/>
                <a:ext cx="1728185" cy="538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Adagrad</a:t>
                </a:r>
              </a:p>
            </p:txBody>
          </p:sp>
        </p:grpSp>
        <p:grpSp>
          <p:nvGrpSpPr>
            <p:cNvPr id="218" name="Group"/>
            <p:cNvGrpSpPr/>
            <p:nvPr/>
          </p:nvGrpSpPr>
          <p:grpSpPr>
            <a:xfrm>
              <a:off x="1513000" y="2529001"/>
              <a:ext cx="1915166" cy="1915166"/>
              <a:chOff x="0" y="0"/>
              <a:chExt cx="1915165" cy="1915165"/>
            </a:xfrm>
          </p:grpSpPr>
          <p:sp>
            <p:nvSpPr>
              <p:cNvPr id="216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17" name="Momentum"/>
              <p:cNvSpPr txBox="1"/>
              <p:nvPr/>
            </p:nvSpPr>
            <p:spPr>
              <a:xfrm>
                <a:off x="93491" y="694692"/>
                <a:ext cx="1728184" cy="52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 sz="2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Momentum</a:t>
                </a:r>
              </a:p>
            </p:txBody>
          </p:sp>
        </p:grpSp>
        <p:grpSp>
          <p:nvGrpSpPr>
            <p:cNvPr id="221" name="Group"/>
            <p:cNvGrpSpPr/>
            <p:nvPr/>
          </p:nvGrpSpPr>
          <p:grpSpPr>
            <a:xfrm>
              <a:off x="3557700" y="466514"/>
              <a:ext cx="1915166" cy="1915166"/>
              <a:chOff x="0" y="0"/>
              <a:chExt cx="1915165" cy="1915165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711200">
                  <a:lnSpc>
                    <a:spcPct val="90000"/>
                  </a:lnSpc>
                  <a:spcBef>
                    <a:spcPts val="4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0" name="RMSProp"/>
              <p:cNvSpPr txBox="1"/>
              <p:nvPr/>
            </p:nvSpPr>
            <p:spPr>
              <a:xfrm>
                <a:off x="93491" y="209791"/>
                <a:ext cx="1728184" cy="1495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1000"/>
                  </a:spcBef>
                  <a:def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defTabSz="93345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100"/>
                  <a:t>RMSProp</a:t>
                </a:r>
              </a:p>
              <a:p>
                <a:pPr lvl="1" marL="171450" indent="-171450" algn="l" defTabSz="7112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24" name="Group"/>
            <p:cNvGrpSpPr/>
            <p:nvPr/>
          </p:nvGrpSpPr>
          <p:grpSpPr>
            <a:xfrm>
              <a:off x="3557700" y="2529001"/>
              <a:ext cx="1915166" cy="1915166"/>
              <a:chOff x="0" y="0"/>
              <a:chExt cx="1915165" cy="1915165"/>
            </a:xfrm>
          </p:grpSpPr>
          <p:sp>
            <p:nvSpPr>
              <p:cNvPr id="222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23" name="Adadelta"/>
              <p:cNvSpPr txBox="1"/>
              <p:nvPr/>
            </p:nvSpPr>
            <p:spPr>
              <a:xfrm>
                <a:off x="93491" y="694692"/>
                <a:ext cx="1728184" cy="52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 sz="2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Adadelta</a:t>
                </a:r>
              </a:p>
            </p:txBody>
          </p:sp>
        </p:grpSp>
      </p:grpSp>
      <p:sp>
        <p:nvSpPr>
          <p:cNvPr id="226" name="TextBox 3"/>
          <p:cNvSpPr txBox="1"/>
          <p:nvPr/>
        </p:nvSpPr>
        <p:spPr>
          <a:xfrm>
            <a:off x="2221531" y="2993676"/>
            <a:ext cx="1289243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Built-in optimizers inherit from the Optimizer class.</a:t>
            </a:r>
          </a:p>
        </p:txBody>
      </p:sp>
      <p:sp>
        <p:nvSpPr>
          <p:cNvPr id="227" name="TextBox 4"/>
          <p:cNvSpPr txBox="1"/>
          <p:nvPr/>
        </p:nvSpPr>
        <p:spPr>
          <a:xfrm>
            <a:off x="3825959" y="5884143"/>
            <a:ext cx="256670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Common types: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Optimizers</a:t>
            </a:r>
          </a:p>
        </p:txBody>
      </p:sp>
      <p:sp>
        <p:nvSpPr>
          <p:cNvPr id="230" name="TextBox 3"/>
          <p:cNvSpPr txBox="1"/>
          <p:nvPr/>
        </p:nvSpPr>
        <p:spPr>
          <a:xfrm>
            <a:off x="2221531" y="2993676"/>
            <a:ext cx="1289243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Optimizers are algorithms that minimize the loss (or error) of a model.</a:t>
            </a:r>
          </a:p>
        </p:txBody>
      </p:sp>
      <p:pic>
        <p:nvPicPr>
          <p:cNvPr id="231" name="peaks.png" descr="peak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750" y="3760107"/>
            <a:ext cx="7112000" cy="533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ine"/>
          <p:cNvSpPr/>
          <p:nvPr/>
        </p:nvSpPr>
        <p:spPr>
          <a:xfrm flipH="1" flipV="1">
            <a:off x="9779992" y="7754620"/>
            <a:ext cx="2694735" cy="624357"/>
          </a:xfrm>
          <a:prstGeom prst="line">
            <a:avLst/>
          </a:prstGeom>
          <a:ln w="50800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Global Minimum"/>
          <p:cNvSpPr txBox="1"/>
          <p:nvPr/>
        </p:nvSpPr>
        <p:spPr>
          <a:xfrm>
            <a:off x="12355844" y="8378256"/>
            <a:ext cx="241188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Global Minimum</a:t>
            </a:r>
          </a:p>
        </p:txBody>
      </p:sp>
      <p:sp>
        <p:nvSpPr>
          <p:cNvPr id="234" name="Line"/>
          <p:cNvSpPr/>
          <p:nvPr/>
        </p:nvSpPr>
        <p:spPr>
          <a:xfrm>
            <a:off x="6496607" y="4583925"/>
            <a:ext cx="1436836" cy="2307237"/>
          </a:xfrm>
          <a:prstGeom prst="line">
            <a:avLst/>
          </a:prstGeom>
          <a:ln w="50800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Local Minimum"/>
          <p:cNvSpPr txBox="1"/>
          <p:nvPr/>
        </p:nvSpPr>
        <p:spPr>
          <a:xfrm>
            <a:off x="4213458" y="4270411"/>
            <a:ext cx="22652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Local Minimum</a:t>
            </a:r>
          </a:p>
        </p:txBody>
      </p:sp>
      <p:sp>
        <p:nvSpPr>
          <p:cNvPr id="236" name="Circle"/>
          <p:cNvSpPr/>
          <p:nvPr/>
        </p:nvSpPr>
        <p:spPr>
          <a:xfrm>
            <a:off x="8591924" y="5329234"/>
            <a:ext cx="435660" cy="43565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>
            <a:off x="7942667" y="5784642"/>
            <a:ext cx="722012" cy="1143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439" y="1320"/>
                </a:lnTo>
                <a:lnTo>
                  <a:pt x="13896" y="6407"/>
                </a:lnTo>
                <a:lnTo>
                  <a:pt x="12928" y="10316"/>
                </a:lnTo>
                <a:lnTo>
                  <a:pt x="6933" y="12338"/>
                </a:lnTo>
                <a:lnTo>
                  <a:pt x="0" y="14407"/>
                </a:lnTo>
                <a:cubicBezTo>
                  <a:pt x="819" y="16805"/>
                  <a:pt x="1638" y="19202"/>
                  <a:pt x="2457" y="21600"/>
                </a:cubicBezTo>
                <a:lnTo>
                  <a:pt x="2457" y="2160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>
            <a:off x="8948214" y="5807598"/>
            <a:ext cx="805150" cy="116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747" y="2534"/>
                </a:lnTo>
                <a:lnTo>
                  <a:pt x="11932" y="3115"/>
                </a:lnTo>
                <a:lnTo>
                  <a:pt x="20842" y="9274"/>
                </a:lnTo>
                <a:lnTo>
                  <a:pt x="21600" y="13883"/>
                </a:lnTo>
                <a:lnTo>
                  <a:pt x="19001" y="18451"/>
                </a:lnTo>
                <a:cubicBezTo>
                  <a:pt x="17574" y="19501"/>
                  <a:pt x="16147" y="20550"/>
                  <a:pt x="14721" y="21600"/>
                </a:cubicBezTo>
                <a:lnTo>
                  <a:pt x="14721" y="21600"/>
                </a:lnTo>
                <a:lnTo>
                  <a:pt x="14721" y="216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9" name="Start"/>
          <p:cNvSpPr txBox="1"/>
          <p:nvPr/>
        </p:nvSpPr>
        <p:spPr>
          <a:xfrm>
            <a:off x="8665062" y="4899363"/>
            <a:ext cx="79156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