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73355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44274" indent="-451577" algn="ctr">
              <a:spcBef>
                <a:spcPts val="0"/>
              </a:spcBef>
              <a:defRPr i="1" sz="3200"/>
            </a:lvl2pPr>
            <a:lvl3pPr marL="1636970" indent="-451577" algn="ctr">
              <a:spcBef>
                <a:spcPts val="0"/>
              </a:spcBef>
              <a:defRPr i="1" sz="3200"/>
            </a:lvl3pPr>
            <a:lvl4pPr marL="2229666" indent="-451577" algn="ctr">
              <a:spcBef>
                <a:spcPts val="0"/>
              </a:spcBef>
              <a:defRPr i="1" sz="3200"/>
            </a:lvl4pPr>
            <a:lvl5pPr marL="2822363" indent="-451577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693384" y="4171827"/>
            <a:ext cx="13953494" cy="800348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167533" y="673100"/>
            <a:ext cx="1300519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8958006" y="635000"/>
            <a:ext cx="7112218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00"/>
              </a:spcBef>
              <a:defRPr sz="3700"/>
            </a:lvl1pPr>
            <a:lvl2pPr marL="914446" indent="-457223">
              <a:spcBef>
                <a:spcPts val="4200"/>
              </a:spcBef>
              <a:defRPr sz="3700"/>
            </a:lvl2pPr>
            <a:lvl3pPr marL="1371668" indent="-457223">
              <a:spcBef>
                <a:spcPts val="4200"/>
              </a:spcBef>
              <a:defRPr sz="3700"/>
            </a:lvl3pPr>
            <a:lvl4pPr marL="1828891" indent="-457223">
              <a:spcBef>
                <a:spcPts val="4200"/>
              </a:spcBef>
              <a:defRPr sz="3700"/>
            </a:lvl4pPr>
            <a:lvl5pPr marL="2286113" indent="-457223">
              <a:spcBef>
                <a:spcPts val="4200"/>
              </a:spcBef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460181" y="9296400"/>
            <a:ext cx="410871" cy="4191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958006" y="5092700"/>
            <a:ext cx="7112218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958006" y="889000"/>
            <a:ext cx="7112218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270039" y="889000"/>
            <a:ext cx="7112218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0181" y="9296400"/>
            <a:ext cx="410871" cy="41136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592695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185392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778088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370784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963482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556177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148873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741569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334267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nsorFlow Intro"/>
          <p:cNvSpPr txBox="1"/>
          <p:nvPr>
            <p:ph type="ctrTitle"/>
          </p:nvPr>
        </p:nvSpPr>
        <p:spPr>
          <a:xfrm>
            <a:off x="1691003" y="2504621"/>
            <a:ext cx="13953494" cy="3302001"/>
          </a:xfrm>
          <a:prstGeom prst="rect">
            <a:avLst/>
          </a:prstGeom>
        </p:spPr>
        <p:txBody>
          <a:bodyPr anchor="ctr"/>
          <a:lstStyle/>
          <a:p>
            <a:pPr/>
            <a:r>
              <a:t>TensorFlow</a:t>
            </a:r>
          </a:p>
        </p:txBody>
      </p:sp>
      <p:sp>
        <p:nvSpPr>
          <p:cNvPr id="120" name="Logistic Regression &amp; Neural Network Basics"/>
          <p:cNvSpPr txBox="1"/>
          <p:nvPr/>
        </p:nvSpPr>
        <p:spPr>
          <a:xfrm>
            <a:off x="2124989" y="5438880"/>
            <a:ext cx="13085522" cy="84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/>
            <a:r>
              <a:t>Logistic Regression &amp; Neural Network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52">
              <a:defRPr sz="6678"/>
            </a:pPr>
            <a:r>
              <a:t>Architectures</a:t>
            </a:r>
          </a:p>
          <a:p>
            <a:pPr defTabSz="490752">
              <a:defRPr sz="6678"/>
            </a:pPr>
            <a:r>
              <a:t>(Recurrent)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9499" y="3399064"/>
            <a:ext cx="10096501" cy="40513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Recurrent NNs have nodes that connect back on themselves to learn sequences"/>
          <p:cNvSpPr txBox="1"/>
          <p:nvPr/>
        </p:nvSpPr>
        <p:spPr>
          <a:xfrm>
            <a:off x="2961131" y="7827923"/>
            <a:ext cx="1141323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Recurrent NNs have nodes that connect back on themselves to learn sequences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Diagram 3"/>
          <p:cNvGrpSpPr/>
          <p:nvPr/>
        </p:nvGrpSpPr>
        <p:grpSpPr>
          <a:xfrm>
            <a:off x="1256785" y="2054728"/>
            <a:ext cx="3250399" cy="6546628"/>
            <a:chOff x="0" y="0"/>
            <a:chExt cx="3250398" cy="6546626"/>
          </a:xfrm>
        </p:grpSpPr>
        <p:sp>
          <p:nvSpPr>
            <p:cNvPr id="122" name="Shape"/>
            <p:cNvSpPr/>
            <p:nvPr/>
          </p:nvSpPr>
          <p:spPr>
            <a:xfrm>
              <a:off x="0" y="0"/>
              <a:ext cx="3250399" cy="650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123" name="Shape"/>
            <p:cNvSpPr/>
            <p:nvPr/>
          </p:nvSpPr>
          <p:spPr>
            <a:xfrm>
              <a:off x="1137641" y="2321115"/>
              <a:ext cx="2112757" cy="422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124" name="Shape"/>
            <p:cNvSpPr/>
            <p:nvPr/>
          </p:nvSpPr>
          <p:spPr>
            <a:xfrm>
              <a:off x="2275278" y="4271351"/>
              <a:ext cx="975119" cy="195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</p:grpSp>
      <p:sp>
        <p:nvSpPr>
          <p:cNvPr id="126" name="Contents"/>
          <p:cNvSpPr txBox="1"/>
          <p:nvPr>
            <p:ph type="title"/>
          </p:nvPr>
        </p:nvSpPr>
        <p:spPr>
          <a:xfrm>
            <a:off x="1256785" y="121478"/>
            <a:ext cx="14800186" cy="2159001"/>
          </a:xfrm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graphicFrame>
        <p:nvGraphicFramePr>
          <p:cNvPr id="127" name="Table"/>
          <p:cNvGraphicFramePr/>
          <p:nvPr/>
        </p:nvGraphicFramePr>
        <p:xfrm>
          <a:off x="4523482" y="2061187"/>
          <a:ext cx="11507442" cy="65432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1497917"/>
              </a:tblGrid>
              <a:tr h="1633427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What is Logistic Regression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633427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When To Use Logistic Regression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633427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Basics of Neural Networks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633427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Coding Logistic Regression Classifiers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"/>
          <p:cNvSpPr/>
          <p:nvPr/>
        </p:nvSpPr>
        <p:spPr>
          <a:xfrm>
            <a:off x="1017805" y="2488594"/>
            <a:ext cx="8406117" cy="6503612"/>
          </a:xfrm>
          <a:prstGeom prst="roundRect">
            <a:avLst>
              <a:gd name="adj" fmla="val 74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0" name="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2126">
              <a:defRPr sz="9010"/>
            </a:lvl1pPr>
          </a:lstStyle>
          <a:p>
            <a:pPr/>
            <a:r>
              <a:t>What is Logistic Regression</a:t>
            </a:r>
          </a:p>
        </p:txBody>
      </p:sp>
      <p:sp>
        <p:nvSpPr>
          <p:cNvPr id="131" name="A statistical method for modeling one or more independent variables…"/>
          <p:cNvSpPr txBox="1"/>
          <p:nvPr/>
        </p:nvSpPr>
        <p:spPr>
          <a:xfrm>
            <a:off x="1277559" y="3388918"/>
            <a:ext cx="8660263" cy="4485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40631" indent="-240631" algn="l">
              <a:spcBef>
                <a:spcPts val="2300"/>
              </a:spcBef>
              <a:buSzPct val="100000"/>
              <a:buChar char="•"/>
              <a:defRPr sz="2700">
                <a:solidFill>
                  <a:srgbClr val="FFFFFF"/>
                </a:solidFill>
              </a:defRPr>
            </a:pPr>
            <a:r>
              <a:t>A statistical method for modeling one or more independent variables</a:t>
            </a:r>
          </a:p>
          <a:p>
            <a:pPr marL="240631" indent="-240631" algn="l">
              <a:spcBef>
                <a:spcPts val="2300"/>
              </a:spcBef>
              <a:buSzPct val="100000"/>
              <a:buChar char="•"/>
              <a:defRPr sz="2700">
                <a:solidFill>
                  <a:srgbClr val="FFFFFF"/>
                </a:solidFill>
              </a:defRPr>
            </a:pPr>
            <a:r>
              <a:t>The model is a classifier</a:t>
            </a:r>
          </a:p>
          <a:p>
            <a:pPr marL="240631" indent="-240631" algn="l">
              <a:spcBef>
                <a:spcPts val="2300"/>
              </a:spcBef>
              <a:buSzPct val="100000"/>
              <a:buChar char="•"/>
              <a:defRPr sz="2700">
                <a:solidFill>
                  <a:srgbClr val="FFFFFF"/>
                </a:solidFill>
              </a:defRPr>
            </a:pPr>
            <a:r>
              <a:t>Predicts a binary outcome (aka dichotomous)</a:t>
            </a:r>
          </a:p>
          <a:p>
            <a:pPr marL="240631" indent="-240631" algn="l">
              <a:spcBef>
                <a:spcPts val="2300"/>
              </a:spcBef>
              <a:buSzPct val="100000"/>
              <a:buChar char="•"/>
              <a:defRPr sz="2700">
                <a:solidFill>
                  <a:srgbClr val="FFFFFF"/>
                </a:solidFill>
              </a:defRPr>
            </a:pPr>
            <a:r>
              <a:t>LR is a generalized linear model (GLM)</a:t>
            </a:r>
          </a:p>
          <a:p>
            <a:pPr marL="240631" indent="-240631" algn="l">
              <a:spcBef>
                <a:spcPts val="2300"/>
              </a:spcBef>
              <a:buSzPct val="100000"/>
              <a:buChar char="•"/>
              <a:defRPr sz="2700">
                <a:solidFill>
                  <a:srgbClr val="FFFFFF"/>
                </a:solidFill>
              </a:defRPr>
            </a:pPr>
            <a:r>
              <a:t>Learns parameters using loss with an optimizer</a:t>
            </a:r>
          </a:p>
          <a:p>
            <a:pPr marL="240631" indent="-240631" algn="l">
              <a:spcBef>
                <a:spcPts val="2300"/>
              </a:spcBef>
              <a:buSzPct val="100000"/>
              <a:buChar char="•"/>
              <a:defRPr sz="2700">
                <a:solidFill>
                  <a:srgbClr val="FFFFFF"/>
                </a:solidFill>
              </a:defRPr>
            </a:pPr>
            <a:r>
              <a:t>Outputs class probabilities</a:t>
            </a:r>
          </a:p>
        </p:txBody>
      </p:sp>
      <p:pic>
        <p:nvPicPr>
          <p:cNvPr id="132" name="log_reg_curve.png" descr="log_reg_cur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5290" y="2987969"/>
            <a:ext cx="7261277" cy="55048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0" dir="16200000">
              <a:srgbClr val="000000">
                <a:alpha val="81365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2126">
              <a:defRPr sz="9010"/>
            </a:lvl1pPr>
          </a:lstStyle>
          <a:p>
            <a:pPr/>
            <a:r>
              <a:t>What is Logistic Regression</a:t>
            </a:r>
          </a:p>
        </p:txBody>
      </p:sp>
      <p:sp>
        <p:nvSpPr>
          <p:cNvPr id="135" name="Rounded Rectangle"/>
          <p:cNvSpPr/>
          <p:nvPr/>
        </p:nvSpPr>
        <p:spPr>
          <a:xfrm>
            <a:off x="1017805" y="2488594"/>
            <a:ext cx="8406117" cy="6503612"/>
          </a:xfrm>
          <a:prstGeom prst="roundRect">
            <a:avLst>
              <a:gd name="adj" fmla="val 74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796897"/>
                  <a:lumOff val="36487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4224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6" name="LR is linear because of the z = wTx + b…"/>
          <p:cNvSpPr txBox="1"/>
          <p:nvPr/>
        </p:nvSpPr>
        <p:spPr>
          <a:xfrm>
            <a:off x="1277559" y="3789573"/>
            <a:ext cx="7886609" cy="390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40631" indent="-240631" algn="l">
              <a:spcBef>
                <a:spcPts val="2300"/>
              </a:spcBef>
              <a:buSzPct val="100000"/>
              <a:buChar char="•"/>
              <a:defRPr sz="2700">
                <a:solidFill>
                  <a:srgbClr val="FFFFFF"/>
                </a:solidFill>
              </a:defRPr>
            </a:pPr>
            <a:r>
              <a:t>LR is linear because of the z =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w</a:t>
            </a:r>
            <a:r>
              <a:rPr baseline="31999"/>
              <a:t>T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x</a:t>
            </a:r>
            <a:r>
              <a:t> + </a:t>
            </a:r>
            <a:r>
              <a:rPr i="1">
                <a:latin typeface="+mj-lt"/>
                <a:ea typeface="+mj-ea"/>
                <a:cs typeface="+mj-cs"/>
                <a:sym typeface="Helvetica Neue"/>
              </a:rPr>
              <a:t>b</a:t>
            </a:r>
            <a:endParaRPr i="1">
              <a:latin typeface="+mj-lt"/>
              <a:ea typeface="+mj-ea"/>
              <a:cs typeface="+mj-cs"/>
              <a:sym typeface="Helvetica Neue"/>
            </a:endParaRPr>
          </a:p>
          <a:p>
            <a:pPr marL="240631" indent="-240631" algn="l">
              <a:spcBef>
                <a:spcPts val="2300"/>
              </a:spcBef>
              <a:buSzPct val="100000"/>
              <a:buChar char="•"/>
              <a:defRPr sz="2700">
                <a:solidFill>
                  <a:srgbClr val="FFFFFF"/>
                </a:solidFill>
              </a:defRPr>
            </a:pPr>
            <a:r>
              <a:t>The linear function (z) is the argument of the logistic function</a:t>
            </a:r>
          </a:p>
          <a:p>
            <a:pPr marL="240631" indent="-240631" algn="l">
              <a:spcBef>
                <a:spcPts val="2300"/>
              </a:spcBef>
              <a:buSzPct val="100000"/>
              <a:buChar char="•"/>
              <a:defRPr sz="2700">
                <a:solidFill>
                  <a:srgbClr val="FFFFFF"/>
                </a:solidFill>
              </a:defRPr>
            </a:pPr>
            <a:r>
              <a:t>The logistic function squashes all outputs to within [0, 1]</a:t>
            </a:r>
          </a:p>
          <a:p>
            <a:pPr marL="240631" indent="-240631" algn="l">
              <a:spcBef>
                <a:spcPts val="2300"/>
              </a:spcBef>
              <a:buSzPct val="100000"/>
              <a:buChar char="•"/>
              <a:defRPr sz="2700">
                <a:solidFill>
                  <a:srgbClr val="FFFFFF"/>
                </a:solidFill>
              </a:defRPr>
            </a:pPr>
            <a:r>
              <a:t>The vertical axis represents the probability of class 1</a:t>
            </a:r>
          </a:p>
        </p:txBody>
      </p:sp>
      <p:pic>
        <p:nvPicPr>
          <p:cNvPr id="137" name="log_reg_curve.png" descr="log_reg_cur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5291" y="2987969"/>
            <a:ext cx="7261276" cy="55048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0" dir="16200000">
              <a:srgbClr val="000000">
                <a:alpha val="81365"/>
              </a:srgbClr>
            </a:outerShdw>
          </a:effectLst>
        </p:spPr>
      </p:pic>
      <p:pic>
        <p:nvPicPr>
          <p:cNvPr id="138" name="lr_eq.png" descr="lr_e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3173" y="3707795"/>
            <a:ext cx="3949701" cy="584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444500" dist="0" dir="16200000">
              <a:srgbClr val="000000">
                <a:alpha val="69916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5"/>
          <p:cNvSpPr/>
          <p:nvPr/>
        </p:nvSpPr>
        <p:spPr>
          <a:xfrm>
            <a:off x="3440441" y="5455146"/>
            <a:ext cx="3604593" cy="12324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9DAFF"/>
              </a:gs>
              <a:gs pos="33000">
                <a:srgbClr val="0DA7FF"/>
              </a:gs>
              <a:gs pos="100000">
                <a:srgbClr val="006199"/>
              </a:gs>
            </a:gsLst>
            <a:lin ang="27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1" name="T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5280">
              <a:defRPr sz="7419"/>
            </a:lvl1pPr>
          </a:lstStyle>
          <a:p>
            <a:pPr/>
            <a:r>
              <a:t>When To Use Logistic Regression</a:t>
            </a:r>
          </a:p>
        </p:txBody>
      </p:sp>
      <p:grpSp>
        <p:nvGrpSpPr>
          <p:cNvPr id="155" name="Diagram 1"/>
          <p:cNvGrpSpPr/>
          <p:nvPr/>
        </p:nvGrpSpPr>
        <p:grpSpPr>
          <a:xfrm>
            <a:off x="8462040" y="3754582"/>
            <a:ext cx="4910683" cy="4910683"/>
            <a:chOff x="0" y="0"/>
            <a:chExt cx="4910682" cy="4910682"/>
          </a:xfrm>
        </p:grpSpPr>
        <p:sp>
          <p:nvSpPr>
            <p:cNvPr id="142" name="Polygon"/>
            <p:cNvSpPr/>
            <p:nvPr/>
          </p:nvSpPr>
          <p:spPr>
            <a:xfrm>
              <a:off x="0" y="0"/>
              <a:ext cx="4910683" cy="4910683"/>
            </a:xfrm>
            <a:prstGeom prst="diamond">
              <a:avLst/>
            </a:prstGeom>
            <a:solidFill>
              <a:srgbClr val="CAD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grpSp>
          <p:nvGrpSpPr>
            <p:cNvPr id="145" name="Group"/>
            <p:cNvGrpSpPr/>
            <p:nvPr/>
          </p:nvGrpSpPr>
          <p:grpSpPr>
            <a:xfrm>
              <a:off x="466514" y="466514"/>
              <a:ext cx="1915167" cy="1915166"/>
              <a:chOff x="0" y="0"/>
              <a:chExt cx="1915165" cy="1915165"/>
            </a:xfrm>
          </p:grpSpPr>
          <p:sp>
            <p:nvSpPr>
              <p:cNvPr id="143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44" name="Does someone have a disease"/>
              <p:cNvSpPr txBox="1"/>
              <p:nvPr/>
            </p:nvSpPr>
            <p:spPr>
              <a:xfrm>
                <a:off x="93490" y="208282"/>
                <a:ext cx="1728185" cy="149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Does someone have a disease</a:t>
                </a:r>
              </a:p>
            </p:txBody>
          </p:sp>
        </p:grpSp>
        <p:grpSp>
          <p:nvGrpSpPr>
            <p:cNvPr id="148" name="Group"/>
            <p:cNvGrpSpPr/>
            <p:nvPr/>
          </p:nvGrpSpPr>
          <p:grpSpPr>
            <a:xfrm>
              <a:off x="2529000" y="285781"/>
              <a:ext cx="1915166" cy="2352832"/>
              <a:chOff x="0" y="-180733"/>
              <a:chExt cx="1915165" cy="2352831"/>
            </a:xfrm>
          </p:grpSpPr>
          <p:sp>
            <p:nvSpPr>
              <p:cNvPr id="146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711200">
                  <a:lnSpc>
                    <a:spcPct val="90000"/>
                  </a:lnSpc>
                  <a:spcBef>
                    <a:spcPts val="400"/>
                  </a:spcBef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Is someone in a high income bracket"/>
              <p:cNvSpPr txBox="1"/>
              <p:nvPr/>
            </p:nvSpPr>
            <p:spPr>
              <a:xfrm>
                <a:off x="93491" y="-180733"/>
                <a:ext cx="1728184" cy="23528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0010" tIns="80010" rIns="80010" bIns="80010" numCol="1" anchor="ctr">
                <a:spAutoFit/>
              </a:bodyPr>
              <a:lstStyle/>
              <a:p>
                <a:pPr defTabSz="933450">
                  <a:lnSpc>
                    <a:spcPct val="90000"/>
                  </a:lnSpc>
                  <a:spcBef>
                    <a:spcPts val="1000"/>
                  </a:spcBef>
                  <a:def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defTabSz="93345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2100"/>
                  <a:t>Is someone in a high income bracket</a:t>
                </a:r>
              </a:p>
              <a:p>
                <a:pPr lvl="1" marL="171450" indent="-171450" algn="l" defTabSz="7112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51" name="Group"/>
            <p:cNvGrpSpPr/>
            <p:nvPr/>
          </p:nvGrpSpPr>
          <p:grpSpPr>
            <a:xfrm>
              <a:off x="466514" y="2529001"/>
              <a:ext cx="1915167" cy="1915166"/>
              <a:chOff x="0" y="0"/>
              <a:chExt cx="1915165" cy="1915165"/>
            </a:xfrm>
          </p:grpSpPr>
          <p:sp>
            <p:nvSpPr>
              <p:cNvPr id="149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0" name="Will a plane be on-time"/>
              <p:cNvSpPr txBox="1"/>
              <p:nvPr/>
            </p:nvSpPr>
            <p:spPr>
              <a:xfrm>
                <a:off x="93490" y="368302"/>
                <a:ext cx="1728185" cy="11785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Will a plane be on-time</a:t>
                </a:r>
              </a:p>
            </p:txBody>
          </p:sp>
        </p:grpSp>
        <p:grpSp>
          <p:nvGrpSpPr>
            <p:cNvPr id="154" name="Group"/>
            <p:cNvGrpSpPr/>
            <p:nvPr/>
          </p:nvGrpSpPr>
          <p:grpSpPr>
            <a:xfrm>
              <a:off x="2529000" y="2529001"/>
              <a:ext cx="1915166" cy="1915166"/>
              <a:chOff x="0" y="0"/>
              <a:chExt cx="1915165" cy="1915165"/>
            </a:xfrm>
          </p:grpSpPr>
          <p:sp>
            <p:nvSpPr>
              <p:cNvPr id="152" name="Rounded Rectangle"/>
              <p:cNvSpPr/>
              <p:nvPr/>
            </p:nvSpPr>
            <p:spPr>
              <a:xfrm>
                <a:off x="0" y="0"/>
                <a:ext cx="1915166" cy="191516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3" name="Will a recipe get good reviews"/>
              <p:cNvSpPr txBox="1"/>
              <p:nvPr/>
            </p:nvSpPr>
            <p:spPr>
              <a:xfrm>
                <a:off x="93491" y="208282"/>
                <a:ext cx="1728184" cy="149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Will a recipe get good reviews</a:t>
                </a:r>
              </a:p>
            </p:txBody>
          </p:sp>
        </p:grpSp>
      </p:grpSp>
      <p:sp>
        <p:nvSpPr>
          <p:cNvPr id="156" name="TextBox 3"/>
          <p:cNvSpPr txBox="1"/>
          <p:nvPr/>
        </p:nvSpPr>
        <p:spPr>
          <a:xfrm>
            <a:off x="1270039" y="2869095"/>
            <a:ext cx="1513615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Logistic regression is good for creating basic binary classifiers from mixed data types</a:t>
            </a:r>
          </a:p>
          <a:p>
            <a:pPr algn="l"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(</a:t>
            </a:r>
            <a:r>
              <a:rPr i="1"/>
              <a:t>categorical should be encoded</a:t>
            </a:r>
            <a:r>
              <a:t>)</a:t>
            </a:r>
          </a:p>
        </p:txBody>
      </p:sp>
      <p:sp>
        <p:nvSpPr>
          <p:cNvPr id="157" name="TextBox 4"/>
          <p:cNvSpPr txBox="1"/>
          <p:nvPr/>
        </p:nvSpPr>
        <p:spPr>
          <a:xfrm>
            <a:off x="3959385" y="5795244"/>
            <a:ext cx="256670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Some Examples: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285">
              <a:defRPr sz="9434"/>
            </a:lvl1pPr>
          </a:lstStyle>
          <a:p>
            <a:pPr/>
            <a:r>
              <a:t>Basics of Neural Networks</a:t>
            </a:r>
          </a:p>
        </p:txBody>
      </p:sp>
      <p:grpSp>
        <p:nvGrpSpPr>
          <p:cNvPr id="166" name="Diagram 6"/>
          <p:cNvGrpSpPr/>
          <p:nvPr/>
        </p:nvGrpSpPr>
        <p:grpSpPr>
          <a:xfrm>
            <a:off x="1016039" y="2656838"/>
            <a:ext cx="7244619" cy="6154424"/>
            <a:chOff x="0" y="0"/>
            <a:chExt cx="7244618" cy="6154423"/>
          </a:xfrm>
        </p:grpSpPr>
        <p:grpSp>
          <p:nvGrpSpPr>
            <p:cNvPr id="162" name="Group"/>
            <p:cNvGrpSpPr/>
            <p:nvPr/>
          </p:nvGrpSpPr>
          <p:grpSpPr>
            <a:xfrm>
              <a:off x="2608062" y="615441"/>
              <a:ext cx="4636557" cy="4923540"/>
              <a:chOff x="0" y="0"/>
              <a:chExt cx="4636555" cy="4923539"/>
            </a:xfrm>
          </p:grpSpPr>
          <p:sp>
            <p:nvSpPr>
              <p:cNvPr id="160" name="Shape"/>
              <p:cNvSpPr/>
              <p:nvPr/>
            </p:nvSpPr>
            <p:spPr>
              <a:xfrm rot="5400000">
                <a:off x="-143492" y="143491"/>
                <a:ext cx="4923540" cy="4636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90" y="0"/>
                    </a:moveTo>
                    <a:lnTo>
                      <a:pt x="18210" y="0"/>
                    </a:lnTo>
                    <a:cubicBezTo>
                      <a:pt x="20082" y="0"/>
                      <a:pt x="21600" y="1612"/>
                      <a:pt x="21600" y="3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0"/>
                    </a:lnTo>
                    <a:cubicBezTo>
                      <a:pt x="0" y="1612"/>
                      <a:pt x="1518" y="0"/>
                      <a:pt x="3390" y="0"/>
                    </a:cubicBezTo>
                    <a:close/>
                  </a:path>
                </a:pathLst>
              </a:custGeom>
              <a:solidFill>
                <a:srgbClr val="CADFFF">
                  <a:alpha val="90000"/>
                </a:srgbClr>
              </a:solidFill>
              <a:ln w="9525" cap="flat">
                <a:solidFill>
                  <a:srgbClr val="CADFFF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61" name="Multilayer Perceptron…"/>
              <p:cNvSpPr txBox="1"/>
              <p:nvPr/>
            </p:nvSpPr>
            <p:spPr>
              <a:xfrm>
                <a:off x="113168" y="543969"/>
                <a:ext cx="4410219" cy="3835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3825" tIns="123825" rIns="123825" bIns="123825" numCol="1" anchor="ctr">
                <a:noAutofit/>
              </a:bodyPr>
              <a:lstStyle/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Multilayer Perceptron</a:t>
                </a: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Autoencoder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Recurrent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Convolutional</a:t>
                </a:r>
              </a:p>
            </p:txBody>
          </p:sp>
        </p:grpSp>
        <p:grpSp>
          <p:nvGrpSpPr>
            <p:cNvPr id="165" name="Group"/>
            <p:cNvGrpSpPr/>
            <p:nvPr/>
          </p:nvGrpSpPr>
          <p:grpSpPr>
            <a:xfrm>
              <a:off x="0" y="0"/>
              <a:ext cx="2608063" cy="6154424"/>
              <a:chOff x="0" y="0"/>
              <a:chExt cx="2608062" cy="6154423"/>
            </a:xfrm>
          </p:grpSpPr>
          <p:sp>
            <p:nvSpPr>
              <p:cNvPr id="163" name="Rounded Rectangle"/>
              <p:cNvSpPr/>
              <p:nvPr/>
            </p:nvSpPr>
            <p:spPr>
              <a:xfrm>
                <a:off x="0" y="0"/>
                <a:ext cx="2608063" cy="615442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311400">
                  <a:lnSpc>
                    <a:spcPct val="90000"/>
                  </a:lnSpc>
                  <a:spcBef>
                    <a:spcPts val="1000"/>
                  </a:spcBef>
                  <a:defRPr sz="5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4" name="Types"/>
              <p:cNvSpPr txBox="1"/>
              <p:nvPr/>
            </p:nvSpPr>
            <p:spPr>
              <a:xfrm>
                <a:off x="127314" y="2232734"/>
                <a:ext cx="2353435" cy="1688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2311400">
                  <a:lnSpc>
                    <a:spcPct val="90000"/>
                  </a:lnSpc>
                  <a:spcBef>
                    <a:spcPts val="2100"/>
                  </a:spcBef>
                  <a:defRPr sz="3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Types</a:t>
                </a:r>
              </a:p>
            </p:txBody>
          </p:sp>
        </p:grpSp>
      </p:grpSp>
      <p:sp>
        <p:nvSpPr>
          <p:cNvPr id="167" name="Shape"/>
          <p:cNvSpPr/>
          <p:nvPr/>
        </p:nvSpPr>
        <p:spPr>
          <a:xfrm rot="5400000">
            <a:off x="11588955" y="3415771"/>
            <a:ext cx="4923540" cy="4636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90" y="0"/>
                </a:moveTo>
                <a:lnTo>
                  <a:pt x="18210" y="0"/>
                </a:lnTo>
                <a:cubicBezTo>
                  <a:pt x="200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518" y="0"/>
                  <a:pt x="3390" y="0"/>
                </a:cubicBezTo>
                <a:close/>
              </a:path>
            </a:pathLst>
          </a:custGeom>
          <a:solidFill>
            <a:srgbClr val="CADFFF">
              <a:alpha val="90000"/>
            </a:srgbClr>
          </a:solidFill>
          <a:ln>
            <a:solidFill>
              <a:srgbClr val="CADFFF">
                <a:alpha val="90000"/>
              </a:srgbClr>
            </a:solidFill>
          </a:ln>
        </p:spPr>
        <p:txBody>
          <a:bodyPr lIns="50800" tIns="50800" rIns="50800" bIns="50800" anchor="ctr"/>
          <a:lstStyle/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0" name="Group"/>
          <p:cNvGrpSpPr/>
          <p:nvPr/>
        </p:nvGrpSpPr>
        <p:grpSpPr>
          <a:xfrm>
            <a:off x="9124384" y="2656838"/>
            <a:ext cx="2608063" cy="6154424"/>
            <a:chOff x="0" y="0"/>
            <a:chExt cx="2608062" cy="6154423"/>
          </a:xfrm>
        </p:grpSpPr>
        <p:sp>
          <p:nvSpPr>
            <p:cNvPr id="168" name="Rounded Rectangle"/>
            <p:cNvSpPr/>
            <p:nvPr/>
          </p:nvSpPr>
          <p:spPr>
            <a:xfrm>
              <a:off x="0" y="0"/>
              <a:ext cx="2608063" cy="61544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311400">
                <a:lnSpc>
                  <a:spcPct val="90000"/>
                </a:lnSpc>
                <a:spcBef>
                  <a:spcPts val="1000"/>
                </a:spcBef>
                <a:defRPr sz="5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Activation Functions"/>
            <p:cNvSpPr txBox="1"/>
            <p:nvPr/>
          </p:nvSpPr>
          <p:spPr>
            <a:xfrm>
              <a:off x="127314" y="2003135"/>
              <a:ext cx="2353434" cy="2148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9060" tIns="99060" rIns="99060" bIns="99060" numCol="1" anchor="ctr">
              <a:noAutofit/>
            </a:bodyPr>
            <a:lstStyle>
              <a:lvl1pPr defTabSz="2311400">
                <a:lnSpc>
                  <a:spcPct val="90000"/>
                </a:lnSpc>
                <a:spcBef>
                  <a:spcPts val="2100"/>
                </a:spcBef>
                <a:defRPr sz="3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Activation Functions</a:t>
              </a:r>
            </a:p>
          </p:txBody>
        </p:sp>
      </p:grpSp>
      <p:sp>
        <p:nvSpPr>
          <p:cNvPr id="171" name="sigmoid (logistic)…"/>
          <p:cNvSpPr txBox="1"/>
          <p:nvPr/>
        </p:nvSpPr>
        <p:spPr>
          <a:xfrm>
            <a:off x="11852570" y="3816249"/>
            <a:ext cx="4410219" cy="38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sigmoid (logistic)</a:t>
            </a: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ReLU (rectified linear unit)</a:t>
            </a:r>
          </a:p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tanh</a:t>
            </a: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linear</a:t>
            </a:r>
          </a:p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softmax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Layers</a:t>
            </a:r>
          </a:p>
        </p:txBody>
      </p:sp>
      <p:sp>
        <p:nvSpPr>
          <p:cNvPr id="174" name="TextBox 3"/>
          <p:cNvSpPr txBox="1"/>
          <p:nvPr/>
        </p:nvSpPr>
        <p:spPr>
          <a:xfrm>
            <a:off x="2221531" y="2993676"/>
            <a:ext cx="1289243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Example of a neural network composed of 4 layers.</a:t>
            </a:r>
          </a:p>
        </p:txBody>
      </p:sp>
      <p:sp>
        <p:nvSpPr>
          <p:cNvPr id="175" name="Circle"/>
          <p:cNvSpPr/>
          <p:nvPr/>
        </p:nvSpPr>
        <p:spPr>
          <a:xfrm>
            <a:off x="2303233" y="4293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Circle"/>
          <p:cNvSpPr/>
          <p:nvPr/>
        </p:nvSpPr>
        <p:spPr>
          <a:xfrm>
            <a:off x="2303233" y="5309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Circle"/>
          <p:cNvSpPr/>
          <p:nvPr/>
        </p:nvSpPr>
        <p:spPr>
          <a:xfrm>
            <a:off x="2303233" y="6325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" name="Circle"/>
          <p:cNvSpPr/>
          <p:nvPr/>
        </p:nvSpPr>
        <p:spPr>
          <a:xfrm>
            <a:off x="2303233" y="7341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Circle"/>
          <p:cNvSpPr/>
          <p:nvPr/>
        </p:nvSpPr>
        <p:spPr>
          <a:xfrm>
            <a:off x="3954233" y="47921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Circle"/>
          <p:cNvSpPr/>
          <p:nvPr/>
        </p:nvSpPr>
        <p:spPr>
          <a:xfrm>
            <a:off x="3954233" y="58081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Circle"/>
          <p:cNvSpPr/>
          <p:nvPr/>
        </p:nvSpPr>
        <p:spPr>
          <a:xfrm>
            <a:off x="3954233" y="68241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Circle"/>
          <p:cNvSpPr/>
          <p:nvPr/>
        </p:nvSpPr>
        <p:spPr>
          <a:xfrm>
            <a:off x="5605233" y="4293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Circle"/>
          <p:cNvSpPr/>
          <p:nvPr/>
        </p:nvSpPr>
        <p:spPr>
          <a:xfrm>
            <a:off x="5605233" y="5309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Circle"/>
          <p:cNvSpPr/>
          <p:nvPr/>
        </p:nvSpPr>
        <p:spPr>
          <a:xfrm>
            <a:off x="5605233" y="6325246"/>
            <a:ext cx="755177" cy="75517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Circle"/>
          <p:cNvSpPr/>
          <p:nvPr/>
        </p:nvSpPr>
        <p:spPr>
          <a:xfrm>
            <a:off x="5605233" y="7341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Circle"/>
          <p:cNvSpPr/>
          <p:nvPr/>
        </p:nvSpPr>
        <p:spPr>
          <a:xfrm>
            <a:off x="7256233" y="5300175"/>
            <a:ext cx="755176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Circle"/>
          <p:cNvSpPr/>
          <p:nvPr/>
        </p:nvSpPr>
        <p:spPr>
          <a:xfrm>
            <a:off x="7256233" y="6316174"/>
            <a:ext cx="755176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Line"/>
          <p:cNvSpPr/>
          <p:nvPr/>
        </p:nvSpPr>
        <p:spPr>
          <a:xfrm flipV="1">
            <a:off x="2985732" y="7244675"/>
            <a:ext cx="975535" cy="25989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Line"/>
          <p:cNvSpPr/>
          <p:nvPr/>
        </p:nvSpPr>
        <p:spPr>
          <a:xfrm flipV="1">
            <a:off x="2983970" y="6385472"/>
            <a:ext cx="1021364" cy="111909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Line"/>
          <p:cNvSpPr/>
          <p:nvPr/>
        </p:nvSpPr>
        <p:spPr>
          <a:xfrm flipV="1">
            <a:off x="2983970" y="5419847"/>
            <a:ext cx="1043437" cy="208472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Line"/>
          <p:cNvSpPr/>
          <p:nvPr/>
        </p:nvSpPr>
        <p:spPr>
          <a:xfrm flipV="1">
            <a:off x="2972913" y="5327301"/>
            <a:ext cx="1005874" cy="111637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 flipV="1">
            <a:off x="2973645" y="6230902"/>
            <a:ext cx="974470" cy="212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2973646" y="6443672"/>
            <a:ext cx="991602" cy="7624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 flipV="1">
            <a:off x="4646825" y="4869691"/>
            <a:ext cx="1016374" cy="10845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 flipV="1">
            <a:off x="4646825" y="5686559"/>
            <a:ext cx="945171" cy="26766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4646826" y="5954218"/>
            <a:ext cx="949144" cy="75529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>
            <a:off x="4646826" y="5954217"/>
            <a:ext cx="952728" cy="17376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Line"/>
          <p:cNvSpPr/>
          <p:nvPr/>
        </p:nvSpPr>
        <p:spPr>
          <a:xfrm flipV="1">
            <a:off x="6336757" y="5800733"/>
            <a:ext cx="944259" cy="7567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Line"/>
          <p:cNvSpPr/>
          <p:nvPr/>
        </p:nvSpPr>
        <p:spPr>
          <a:xfrm>
            <a:off x="6336757" y="6557474"/>
            <a:ext cx="904587" cy="1039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Line"/>
          <p:cNvSpPr/>
          <p:nvPr/>
        </p:nvSpPr>
        <p:spPr>
          <a:xfrm>
            <a:off x="8007987" y="5675121"/>
            <a:ext cx="780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>
            <a:off x="8007987" y="6691121"/>
            <a:ext cx="780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Input…"/>
          <p:cNvSpPr txBox="1"/>
          <p:nvPr/>
        </p:nvSpPr>
        <p:spPr>
          <a:xfrm>
            <a:off x="2220115" y="8394478"/>
            <a:ext cx="92141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</a:t>
            </a:r>
          </a:p>
          <a:p>
            <a:pPr/>
            <a:r>
              <a:t>Layer</a:t>
            </a:r>
          </a:p>
        </p:txBody>
      </p:sp>
      <p:sp>
        <p:nvSpPr>
          <p:cNvPr id="203" name="Hidden Layers"/>
          <p:cNvSpPr txBox="1"/>
          <p:nvPr/>
        </p:nvSpPr>
        <p:spPr>
          <a:xfrm>
            <a:off x="4044174" y="8578628"/>
            <a:ext cx="214701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Hidden Layers</a:t>
            </a:r>
          </a:p>
        </p:txBody>
      </p:sp>
      <p:sp>
        <p:nvSpPr>
          <p:cNvPr id="204" name="Rectangle"/>
          <p:cNvSpPr/>
          <p:nvPr/>
        </p:nvSpPr>
        <p:spPr>
          <a:xfrm>
            <a:off x="3596179" y="3933738"/>
            <a:ext cx="3185357" cy="4291448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Output…"/>
          <p:cNvSpPr txBox="1"/>
          <p:nvPr/>
        </p:nvSpPr>
        <p:spPr>
          <a:xfrm>
            <a:off x="7093834" y="8394478"/>
            <a:ext cx="1169823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  <a:p>
            <a:pPr/>
            <a:r>
              <a:t>Layer</a:t>
            </a:r>
          </a:p>
        </p:txBody>
      </p:sp>
      <p:sp>
        <p:nvSpPr>
          <p:cNvPr id="206" name="Circle"/>
          <p:cNvSpPr/>
          <p:nvPr/>
        </p:nvSpPr>
        <p:spPr>
          <a:xfrm>
            <a:off x="12893359" y="5520878"/>
            <a:ext cx="1270001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>
            <a:off x="11638941" y="5252817"/>
            <a:ext cx="1289366" cy="66956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 flipV="1">
            <a:off x="11638168" y="6422816"/>
            <a:ext cx="1290259" cy="5790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14162285" y="6171932"/>
            <a:ext cx="129540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activation…"/>
          <p:cNvSpPr txBox="1"/>
          <p:nvPr/>
        </p:nvSpPr>
        <p:spPr>
          <a:xfrm>
            <a:off x="14153855" y="6300620"/>
            <a:ext cx="157124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activation</a:t>
            </a:r>
          </a:p>
          <a:p>
            <a:pPr/>
            <a:r>
              <a:t>output</a:t>
            </a:r>
          </a:p>
        </p:txBody>
      </p:sp>
      <p:sp>
        <p:nvSpPr>
          <p:cNvPr id="211" name="inputs (x)"/>
          <p:cNvSpPr txBox="1"/>
          <p:nvPr/>
        </p:nvSpPr>
        <p:spPr>
          <a:xfrm>
            <a:off x="11281814" y="5916278"/>
            <a:ext cx="140147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inputs (x)</a:t>
            </a:r>
          </a:p>
        </p:txBody>
      </p:sp>
      <p:sp>
        <p:nvSpPr>
          <p:cNvPr id="212" name="a(wx+b)"/>
          <p:cNvSpPr txBox="1"/>
          <p:nvPr/>
        </p:nvSpPr>
        <p:spPr>
          <a:xfrm>
            <a:off x="12916777" y="5879277"/>
            <a:ext cx="122316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a(wx+b)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52">
              <a:defRPr sz="6678"/>
            </a:pPr>
            <a:r>
              <a:t>Architectures</a:t>
            </a:r>
          </a:p>
          <a:p>
            <a:pPr defTabSz="490752">
              <a:defRPr sz="6678"/>
            </a:pPr>
            <a:r>
              <a:t>(MLP)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7750" y="3188607"/>
            <a:ext cx="10160001" cy="482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52">
              <a:defRPr sz="6678"/>
            </a:pPr>
            <a:r>
              <a:t>Architectures</a:t>
            </a:r>
          </a:p>
          <a:p>
            <a:pPr defTabSz="490752">
              <a:defRPr sz="6678"/>
            </a:pPr>
            <a:r>
              <a:t>(Convolutional)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6974" y="3105713"/>
            <a:ext cx="14800186" cy="4553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