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73355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693385" y="1638300"/>
            <a:ext cx="13953493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693385" y="50419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900"/>
            </a:lvl1pPr>
            <a:lvl2pPr marL="0" indent="0" algn="ctr">
              <a:spcBef>
                <a:spcPts val="0"/>
              </a:spcBef>
              <a:buSzTx/>
              <a:buNone/>
              <a:defRPr sz="4900"/>
            </a:lvl2pPr>
            <a:lvl3pPr marL="0" indent="0" algn="ctr">
              <a:spcBef>
                <a:spcPts val="0"/>
              </a:spcBef>
              <a:buSzTx/>
              <a:buNone/>
              <a:defRPr sz="4900"/>
            </a:lvl3pPr>
            <a:lvl4pPr marL="0" indent="0" algn="ctr">
              <a:spcBef>
                <a:spcPts val="0"/>
              </a:spcBef>
              <a:buSzTx/>
              <a:buNone/>
              <a:defRPr sz="4900"/>
            </a:lvl4pPr>
            <a:lvl5pPr marL="0" indent="0" algn="ctr">
              <a:spcBef>
                <a:spcPts val="0"/>
              </a:spcBef>
              <a:buSzTx/>
              <a:buNone/>
              <a:defRPr sz="4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693385" y="6362700"/>
            <a:ext cx="13953493" cy="59503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  <a:lvl2pPr marL="1044274" indent="-451577" algn="ctr">
              <a:spcBef>
                <a:spcPts val="0"/>
              </a:spcBef>
              <a:defRPr i="1" sz="3200"/>
            </a:lvl2pPr>
            <a:lvl3pPr marL="1636970" indent="-451577" algn="ctr">
              <a:spcBef>
                <a:spcPts val="0"/>
              </a:spcBef>
              <a:defRPr i="1" sz="3200"/>
            </a:lvl3pPr>
            <a:lvl4pPr marL="2229666" indent="-451577" algn="ctr">
              <a:spcBef>
                <a:spcPts val="0"/>
              </a:spcBef>
              <a:defRPr i="1" sz="3200"/>
            </a:lvl4pPr>
            <a:lvl5pPr marL="2822363" indent="-451577" algn="ctr">
              <a:spcBef>
                <a:spcPts val="0"/>
              </a:spcBef>
              <a:defRPr i="1"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13"/>
          </p:nvPr>
        </p:nvSpPr>
        <p:spPr>
          <a:xfrm>
            <a:off x="1693384" y="4171827"/>
            <a:ext cx="13953494" cy="800348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4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7340263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2167533" y="673100"/>
            <a:ext cx="13005197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693385" y="6718300"/>
            <a:ext cx="13953493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693385" y="81534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900"/>
            </a:lvl1pPr>
            <a:lvl2pPr marL="0" indent="0" algn="ctr">
              <a:spcBef>
                <a:spcPts val="0"/>
              </a:spcBef>
              <a:buSzTx/>
              <a:buNone/>
              <a:defRPr sz="4900"/>
            </a:lvl2pPr>
            <a:lvl3pPr marL="0" indent="0" algn="ctr">
              <a:spcBef>
                <a:spcPts val="0"/>
              </a:spcBef>
              <a:buSzTx/>
              <a:buNone/>
              <a:defRPr sz="4900"/>
            </a:lvl3pPr>
            <a:lvl4pPr marL="0" indent="0" algn="ctr">
              <a:spcBef>
                <a:spcPts val="0"/>
              </a:spcBef>
              <a:buSzTx/>
              <a:buNone/>
              <a:defRPr sz="4900"/>
            </a:lvl4pPr>
            <a:lvl5pPr marL="0" indent="0" algn="ctr">
              <a:spcBef>
                <a:spcPts val="0"/>
              </a:spcBef>
              <a:buSzTx/>
              <a:buNone/>
              <a:defRPr sz="4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693385" y="3225800"/>
            <a:ext cx="13953493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8958006" y="635000"/>
            <a:ext cx="7112218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270039" y="635000"/>
            <a:ext cx="7112218" cy="3987800"/>
          </a:xfrm>
          <a:prstGeom prst="rect">
            <a:avLst/>
          </a:prstGeom>
        </p:spPr>
        <p:txBody>
          <a:bodyPr anchor="b"/>
          <a:lstStyle>
            <a:lvl1pPr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270039" y="4724400"/>
            <a:ext cx="7112218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900"/>
            </a:lvl1pPr>
            <a:lvl2pPr marL="0" indent="0" algn="ctr">
              <a:spcBef>
                <a:spcPts val="0"/>
              </a:spcBef>
              <a:buSzTx/>
              <a:buNone/>
              <a:defRPr sz="4900"/>
            </a:lvl2pPr>
            <a:lvl3pPr marL="0" indent="0" algn="ctr">
              <a:spcBef>
                <a:spcPts val="0"/>
              </a:spcBef>
              <a:buSzTx/>
              <a:buNone/>
              <a:defRPr sz="4900"/>
            </a:lvl3pPr>
            <a:lvl4pPr marL="0" indent="0" algn="ctr">
              <a:spcBef>
                <a:spcPts val="0"/>
              </a:spcBef>
              <a:buSzTx/>
              <a:buNone/>
              <a:defRPr sz="4900"/>
            </a:lvl4pPr>
            <a:lvl5pPr marL="0" indent="0" algn="ctr">
              <a:spcBef>
                <a:spcPts val="0"/>
              </a:spcBef>
              <a:buSzTx/>
              <a:buNone/>
              <a:defRPr sz="4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8958006" y="2590800"/>
            <a:ext cx="7112218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270039" y="2590800"/>
            <a:ext cx="7112218" cy="6286500"/>
          </a:xfrm>
          <a:prstGeom prst="rect">
            <a:avLst/>
          </a:prstGeom>
        </p:spPr>
        <p:txBody>
          <a:bodyPr/>
          <a:lstStyle>
            <a:lvl1pPr marL="457223" indent="-457223">
              <a:spcBef>
                <a:spcPts val="4200"/>
              </a:spcBef>
              <a:defRPr sz="3700"/>
            </a:lvl1pPr>
            <a:lvl2pPr marL="914446" indent="-457223">
              <a:spcBef>
                <a:spcPts val="4200"/>
              </a:spcBef>
              <a:defRPr sz="3700"/>
            </a:lvl2pPr>
            <a:lvl3pPr marL="1371668" indent="-457223">
              <a:spcBef>
                <a:spcPts val="4200"/>
              </a:spcBef>
              <a:defRPr sz="3700"/>
            </a:lvl3pPr>
            <a:lvl4pPr marL="1828891" indent="-457223">
              <a:spcBef>
                <a:spcPts val="4200"/>
              </a:spcBef>
              <a:defRPr sz="3700"/>
            </a:lvl4pPr>
            <a:lvl5pPr marL="2286113" indent="-457223">
              <a:spcBef>
                <a:spcPts val="4200"/>
              </a:spcBef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8460181" y="9296400"/>
            <a:ext cx="410871" cy="4191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270039" y="1270000"/>
            <a:ext cx="14800186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8958006" y="5092700"/>
            <a:ext cx="7112218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8958006" y="889000"/>
            <a:ext cx="7112218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1270039" y="889000"/>
            <a:ext cx="7112218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270039" y="254000"/>
            <a:ext cx="14800186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270039" y="2590800"/>
            <a:ext cx="14800186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60181" y="9296400"/>
            <a:ext cx="410871" cy="41136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1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7789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7789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7789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7789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7789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7789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7789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7789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7789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592695" marR="0" indent="-592695" algn="l" defTabSz="778971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185392" marR="0" indent="-592695" algn="l" defTabSz="778971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778088" marR="0" indent="-592695" algn="l" defTabSz="778971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370784" marR="0" indent="-592695" algn="l" defTabSz="778971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963482" marR="0" indent="-592695" algn="l" defTabSz="778971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556177" marR="0" indent="-592695" algn="l" defTabSz="778971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148873" marR="0" indent="-592695" algn="l" defTabSz="778971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741569" marR="0" indent="-592695" algn="l" defTabSz="778971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334267" marR="0" indent="-592695" algn="l" defTabSz="778971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6">
                <a:hueOff val="13912940"/>
                <a:satOff val="18181"/>
                <a:lumOff val="32009"/>
              </a:schemeClr>
            </a:gs>
            <a:gs pos="74000">
              <a:srgbClr val="8CD5FF"/>
            </a:gs>
            <a:gs pos="83000">
              <a:srgbClr val="8CD5FF"/>
            </a:gs>
            <a:gs pos="92000">
              <a:srgbClr val="9BDBFF"/>
            </a:gs>
            <a:gs pos="100000">
              <a:schemeClr val="accent6">
                <a:hueOff val="13912941"/>
                <a:satOff val="18181"/>
                <a:lumOff val="19509"/>
              </a:schemeClr>
            </a:gs>
          </a:gsLst>
          <a:lin ang="27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nsorFlow Intro"/>
          <p:cNvSpPr txBox="1"/>
          <p:nvPr>
            <p:ph type="ctrTitle"/>
          </p:nvPr>
        </p:nvSpPr>
        <p:spPr>
          <a:xfrm>
            <a:off x="1691003" y="2504621"/>
            <a:ext cx="13953494" cy="3302001"/>
          </a:xfrm>
          <a:prstGeom prst="rect">
            <a:avLst/>
          </a:prstGeom>
        </p:spPr>
        <p:txBody>
          <a:bodyPr anchor="ctr"/>
          <a:lstStyle/>
          <a:p>
            <a:pPr/>
            <a:r>
              <a:t>TensorFlow</a:t>
            </a:r>
          </a:p>
        </p:txBody>
      </p:sp>
      <p:sp>
        <p:nvSpPr>
          <p:cNvPr id="120" name="Building Single and Multiple Hidden Layer NNs"/>
          <p:cNvSpPr txBox="1"/>
          <p:nvPr/>
        </p:nvSpPr>
        <p:spPr>
          <a:xfrm>
            <a:off x="1901583" y="5438880"/>
            <a:ext cx="13532334" cy="845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pPr/>
            <a:r>
              <a:t>Building Single and Multiple Hidden Layer NNs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6">
                <a:hueOff val="13912940"/>
                <a:satOff val="18181"/>
                <a:lumOff val="32009"/>
              </a:schemeClr>
            </a:gs>
            <a:gs pos="74000">
              <a:srgbClr val="8CD5FF"/>
            </a:gs>
            <a:gs pos="83000">
              <a:srgbClr val="8CD5FF"/>
            </a:gs>
            <a:gs pos="92000">
              <a:srgbClr val="9BDBFF"/>
            </a:gs>
            <a:gs pos="100000">
              <a:schemeClr val="accent6">
                <a:hueOff val="13912941"/>
                <a:satOff val="18181"/>
                <a:lumOff val="19509"/>
              </a:schemeClr>
            </a:gs>
          </a:gsLst>
          <a:lin ang="27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Diagram 3"/>
          <p:cNvGrpSpPr/>
          <p:nvPr/>
        </p:nvGrpSpPr>
        <p:grpSpPr>
          <a:xfrm>
            <a:off x="1256785" y="2054728"/>
            <a:ext cx="3250399" cy="6546628"/>
            <a:chOff x="0" y="0"/>
            <a:chExt cx="3250398" cy="6546626"/>
          </a:xfrm>
        </p:grpSpPr>
        <p:sp>
          <p:nvSpPr>
            <p:cNvPr id="122" name="Shape"/>
            <p:cNvSpPr/>
            <p:nvPr/>
          </p:nvSpPr>
          <p:spPr>
            <a:xfrm>
              <a:off x="0" y="0"/>
              <a:ext cx="3250399" cy="6500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9671" y="21600"/>
                    <a:pt x="0" y="16765"/>
                    <a:pt x="0" y="10800"/>
                  </a:cubicBezTo>
                  <a:cubicBezTo>
                    <a:pt x="0" y="4835"/>
                    <a:pt x="9671" y="0"/>
                    <a:pt x="21600" y="0"/>
                  </a:cubicBezTo>
                  <a:lnTo>
                    <a:pt x="2160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796897"/>
                    <a:lumOff val="36487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b="1">
                  <a:latin typeface="+mj-lt"/>
                  <a:ea typeface="+mj-ea"/>
                  <a:cs typeface="+mj-cs"/>
                  <a:sym typeface="Helvetica Neue"/>
                </a:defRPr>
              </a:pPr>
            </a:p>
          </p:txBody>
        </p:sp>
        <p:sp>
          <p:nvSpPr>
            <p:cNvPr id="123" name="Shape"/>
            <p:cNvSpPr/>
            <p:nvPr/>
          </p:nvSpPr>
          <p:spPr>
            <a:xfrm>
              <a:off x="1137641" y="2321115"/>
              <a:ext cx="2112757" cy="4225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9671" y="21600"/>
                    <a:pt x="0" y="16765"/>
                    <a:pt x="0" y="10800"/>
                  </a:cubicBezTo>
                  <a:cubicBezTo>
                    <a:pt x="0" y="4835"/>
                    <a:pt x="9671" y="0"/>
                    <a:pt x="21600" y="0"/>
                  </a:cubicBezTo>
                  <a:lnTo>
                    <a:pt x="2160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796897"/>
                    <a:lumOff val="36487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b="1">
                  <a:latin typeface="+mj-lt"/>
                  <a:ea typeface="+mj-ea"/>
                  <a:cs typeface="+mj-cs"/>
                  <a:sym typeface="Helvetica Neue"/>
                </a:defRPr>
              </a:pPr>
            </a:p>
          </p:txBody>
        </p:sp>
        <p:sp>
          <p:nvSpPr>
            <p:cNvPr id="124" name="Shape"/>
            <p:cNvSpPr/>
            <p:nvPr/>
          </p:nvSpPr>
          <p:spPr>
            <a:xfrm>
              <a:off x="2275278" y="4271351"/>
              <a:ext cx="975119" cy="1950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9671" y="21600"/>
                    <a:pt x="0" y="16765"/>
                    <a:pt x="0" y="10800"/>
                  </a:cubicBezTo>
                  <a:cubicBezTo>
                    <a:pt x="0" y="4835"/>
                    <a:pt x="9671" y="0"/>
                    <a:pt x="21600" y="0"/>
                  </a:cubicBezTo>
                  <a:lnTo>
                    <a:pt x="21600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796897"/>
                    <a:lumOff val="36487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b="1">
                  <a:latin typeface="+mj-lt"/>
                  <a:ea typeface="+mj-ea"/>
                  <a:cs typeface="+mj-cs"/>
                  <a:sym typeface="Helvetica Neue"/>
                </a:defRPr>
              </a:pPr>
            </a:p>
          </p:txBody>
        </p:sp>
      </p:grpSp>
      <p:sp>
        <p:nvSpPr>
          <p:cNvPr id="126" name="Contents"/>
          <p:cNvSpPr txBox="1"/>
          <p:nvPr>
            <p:ph type="title"/>
          </p:nvPr>
        </p:nvSpPr>
        <p:spPr>
          <a:xfrm>
            <a:off x="1256785" y="121478"/>
            <a:ext cx="14800186" cy="2159001"/>
          </a:xfrm>
          <a:prstGeom prst="rect">
            <a:avLst/>
          </a:prstGeom>
        </p:spPr>
        <p:txBody>
          <a:bodyPr/>
          <a:lstStyle/>
          <a:p>
            <a:pPr/>
            <a:r>
              <a:t>Contents</a:t>
            </a:r>
          </a:p>
        </p:txBody>
      </p:sp>
      <p:graphicFrame>
        <p:nvGraphicFramePr>
          <p:cNvPr id="127" name="Table"/>
          <p:cNvGraphicFramePr/>
          <p:nvPr/>
        </p:nvGraphicFramePr>
        <p:xfrm>
          <a:off x="4523482" y="2061187"/>
          <a:ext cx="11507442" cy="654323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1497917"/>
              </a:tblGrid>
              <a:tr h="1088951">
                <a:tc>
                  <a:txBody>
                    <a:bodyPr/>
                    <a:lstStyle/>
                    <a:p>
                      <a:pPr indent="304814" algn="l" defTabSz="778971">
                        <a:defRPr sz="1800"/>
                      </a:pPr>
                      <a:r>
                        <a:rPr sz="4000">
                          <a:sym typeface="Helvetica Neue Medium"/>
                        </a:rPr>
                        <a:t>Single vs. Multiple Hidden Layer NNs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chemeClr val="accent1"/>
                      </a:solidFill>
                      <a:miter lim="400000"/>
                    </a:lnL>
                    <a:lnR>
                      <a:solidFill>
                        <a:schemeClr val="accent1"/>
                      </a:solidFill>
                      <a:miter lim="400000"/>
                    </a:lnR>
                    <a:lnT>
                      <a:solidFill>
                        <a:schemeClr val="accent1"/>
                      </a:solidFill>
                      <a:miter lim="400000"/>
                    </a:lnT>
                    <a:lnB>
                      <a:solidFill>
                        <a:schemeClr val="accent1"/>
                      </a:solidFill>
                      <a:miter lim="400000"/>
                    </a:lnB>
                    <a:gradFill flip="none" rotWithShape="1">
                      <a:gsLst>
                        <a:gs pos="0">
                          <a:schemeClr val="accent6">
                            <a:hueOff val="13912940"/>
                            <a:satOff val="18181"/>
                            <a:lumOff val="32009"/>
                          </a:schemeClr>
                        </a:gs>
                        <a:gs pos="74000">
                          <a:srgbClr val="8CD5FF"/>
                        </a:gs>
                        <a:gs pos="83000">
                          <a:srgbClr val="8CD5FF"/>
                        </a:gs>
                        <a:gs pos="92000">
                          <a:srgbClr val="9BDBFF"/>
                        </a:gs>
                        <a:gs pos="100000">
                          <a:schemeClr val="accent6">
                            <a:hueOff val="13912941"/>
                            <a:satOff val="18181"/>
                            <a:lumOff val="19509"/>
                          </a:schemeClr>
                        </a:gs>
                      </a:gsLst>
                      <a:lin ang="2700000" scaled="0"/>
                    </a:gradFill>
                  </a:tcPr>
                </a:tc>
              </a:tr>
              <a:tr h="1088951">
                <a:tc>
                  <a:txBody>
                    <a:bodyPr/>
                    <a:lstStyle/>
                    <a:p>
                      <a:pPr indent="304814" algn="l" defTabSz="778971">
                        <a:defRPr sz="1800"/>
                      </a:pPr>
                      <a:r>
                        <a:rPr sz="4000">
                          <a:sym typeface="Helvetica Neue Medium"/>
                        </a:rPr>
                        <a:t>Linear &amp; Non-linear Relationships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chemeClr val="accent1"/>
                      </a:solidFill>
                      <a:miter lim="400000"/>
                    </a:lnL>
                    <a:lnR>
                      <a:solidFill>
                        <a:schemeClr val="accent1"/>
                      </a:solidFill>
                      <a:miter lim="400000"/>
                    </a:lnR>
                    <a:lnT>
                      <a:solidFill>
                        <a:schemeClr val="accent1"/>
                      </a:solidFill>
                      <a:miter lim="400000"/>
                    </a:lnT>
                    <a:lnB>
                      <a:solidFill>
                        <a:schemeClr val="accent1"/>
                      </a:solidFill>
                      <a:miter lim="400000"/>
                    </a:lnB>
                    <a:gradFill flip="none" rotWithShape="1">
                      <a:gsLst>
                        <a:gs pos="0">
                          <a:schemeClr val="accent6">
                            <a:hueOff val="13912940"/>
                            <a:satOff val="18181"/>
                            <a:lumOff val="32009"/>
                          </a:schemeClr>
                        </a:gs>
                        <a:gs pos="74000">
                          <a:srgbClr val="8CD5FF"/>
                        </a:gs>
                        <a:gs pos="83000">
                          <a:srgbClr val="8CD5FF"/>
                        </a:gs>
                        <a:gs pos="92000">
                          <a:srgbClr val="9BDBFF"/>
                        </a:gs>
                        <a:gs pos="100000">
                          <a:schemeClr val="accent6">
                            <a:hueOff val="13912941"/>
                            <a:satOff val="18181"/>
                            <a:lumOff val="19509"/>
                          </a:schemeClr>
                        </a:gs>
                      </a:gsLst>
                      <a:lin ang="2700000" scaled="0"/>
                    </a:gradFill>
                  </a:tcPr>
                </a:tc>
              </a:tr>
              <a:tr h="1088951">
                <a:tc>
                  <a:txBody>
                    <a:bodyPr/>
                    <a:lstStyle/>
                    <a:p>
                      <a:pPr indent="304814" algn="l" defTabSz="778971">
                        <a:defRPr sz="1800"/>
                      </a:pPr>
                      <a:r>
                        <a:rPr sz="4000">
                          <a:sym typeface="Helvetica Neue Medium"/>
                        </a:rPr>
                        <a:t>The Models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chemeClr val="accent1"/>
                      </a:solidFill>
                      <a:miter lim="400000"/>
                    </a:lnL>
                    <a:lnR>
                      <a:solidFill>
                        <a:schemeClr val="accent1"/>
                      </a:solidFill>
                      <a:miter lim="400000"/>
                    </a:lnR>
                    <a:lnT>
                      <a:solidFill>
                        <a:schemeClr val="accent1"/>
                      </a:solidFill>
                      <a:miter lim="400000"/>
                    </a:lnT>
                    <a:lnB>
                      <a:solidFill>
                        <a:schemeClr val="accent1"/>
                      </a:solidFill>
                      <a:miter lim="400000"/>
                    </a:lnB>
                    <a:gradFill flip="none" rotWithShape="1">
                      <a:gsLst>
                        <a:gs pos="0">
                          <a:schemeClr val="accent6">
                            <a:hueOff val="13912940"/>
                            <a:satOff val="18181"/>
                            <a:lumOff val="32009"/>
                          </a:schemeClr>
                        </a:gs>
                        <a:gs pos="74000">
                          <a:srgbClr val="8CD5FF"/>
                        </a:gs>
                        <a:gs pos="83000">
                          <a:srgbClr val="8CD5FF"/>
                        </a:gs>
                        <a:gs pos="92000">
                          <a:srgbClr val="9BDBFF"/>
                        </a:gs>
                        <a:gs pos="100000">
                          <a:schemeClr val="accent6">
                            <a:hueOff val="13912941"/>
                            <a:satOff val="18181"/>
                            <a:lumOff val="19509"/>
                          </a:schemeClr>
                        </a:gs>
                      </a:gsLst>
                      <a:lin ang="2700000" scaled="0"/>
                    </a:gradFill>
                  </a:tcPr>
                </a:tc>
              </a:tr>
              <a:tr h="1088951">
                <a:tc>
                  <a:txBody>
                    <a:bodyPr/>
                    <a:lstStyle/>
                    <a:p>
                      <a:pPr indent="304814" algn="l" defTabSz="778971">
                        <a:defRPr sz="1800"/>
                      </a:pPr>
                      <a:r>
                        <a:rPr sz="4000">
                          <a:sym typeface="Helvetica Neue Medium"/>
                        </a:rPr>
                        <a:t>Problems With Adding More Layers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chemeClr val="accent1"/>
                      </a:solidFill>
                      <a:miter lim="400000"/>
                    </a:lnL>
                    <a:lnR>
                      <a:solidFill>
                        <a:schemeClr val="accent1"/>
                      </a:solidFill>
                      <a:miter lim="400000"/>
                    </a:lnR>
                    <a:lnT>
                      <a:solidFill>
                        <a:schemeClr val="accent1"/>
                      </a:solidFill>
                      <a:miter lim="400000"/>
                    </a:lnT>
                    <a:lnB>
                      <a:solidFill>
                        <a:schemeClr val="accent1"/>
                      </a:solidFill>
                      <a:miter lim="400000"/>
                    </a:lnB>
                    <a:gradFill flip="none" rotWithShape="1">
                      <a:gsLst>
                        <a:gs pos="0">
                          <a:schemeClr val="accent6">
                            <a:hueOff val="13912940"/>
                            <a:satOff val="18181"/>
                            <a:lumOff val="32009"/>
                          </a:schemeClr>
                        </a:gs>
                        <a:gs pos="74000">
                          <a:srgbClr val="8CD5FF"/>
                        </a:gs>
                        <a:gs pos="83000">
                          <a:srgbClr val="8CD5FF"/>
                        </a:gs>
                        <a:gs pos="92000">
                          <a:srgbClr val="9BDBFF"/>
                        </a:gs>
                        <a:gs pos="100000">
                          <a:schemeClr val="accent6">
                            <a:hueOff val="13912941"/>
                            <a:satOff val="18181"/>
                            <a:lumOff val="19509"/>
                          </a:schemeClr>
                        </a:gs>
                      </a:gsLst>
                      <a:lin ang="2700000" scaled="0"/>
                    </a:gradFill>
                  </a:tcPr>
                </a:tc>
              </a:tr>
              <a:tr h="1088951">
                <a:tc>
                  <a:txBody>
                    <a:bodyPr/>
                    <a:lstStyle/>
                    <a:p>
                      <a:pPr indent="304814" algn="l" defTabSz="778971">
                        <a:defRPr sz="1800"/>
                      </a:pPr>
                      <a:r>
                        <a:rPr sz="4000">
                          <a:sym typeface="Helvetica Neue Medium"/>
                        </a:rPr>
                        <a:t>Code Single Layer NN (from scratch)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chemeClr val="accent1"/>
                      </a:solidFill>
                      <a:miter lim="400000"/>
                    </a:lnL>
                    <a:lnR>
                      <a:solidFill>
                        <a:schemeClr val="accent1"/>
                      </a:solidFill>
                      <a:miter lim="400000"/>
                    </a:lnR>
                    <a:lnT>
                      <a:solidFill>
                        <a:schemeClr val="accent1"/>
                      </a:solidFill>
                      <a:miter lim="400000"/>
                    </a:lnT>
                    <a:lnB>
                      <a:solidFill>
                        <a:schemeClr val="accent1"/>
                      </a:solidFill>
                      <a:miter lim="400000"/>
                    </a:lnB>
                    <a:gradFill flip="none" rotWithShape="1">
                      <a:gsLst>
                        <a:gs pos="0">
                          <a:schemeClr val="accent6">
                            <a:hueOff val="13912940"/>
                            <a:satOff val="18181"/>
                            <a:lumOff val="32009"/>
                          </a:schemeClr>
                        </a:gs>
                        <a:gs pos="74000">
                          <a:srgbClr val="8CD5FF"/>
                        </a:gs>
                        <a:gs pos="83000">
                          <a:srgbClr val="8CD5FF"/>
                        </a:gs>
                        <a:gs pos="92000">
                          <a:srgbClr val="9BDBFF"/>
                        </a:gs>
                        <a:gs pos="100000">
                          <a:schemeClr val="accent6">
                            <a:hueOff val="13912941"/>
                            <a:satOff val="18181"/>
                            <a:lumOff val="19509"/>
                          </a:schemeClr>
                        </a:gs>
                      </a:gsLst>
                      <a:lin ang="2700000" scaled="0"/>
                    </a:gradFill>
                  </a:tcPr>
                </a:tc>
              </a:tr>
              <a:tr h="1088951">
                <a:tc>
                  <a:txBody>
                    <a:bodyPr/>
                    <a:lstStyle/>
                    <a:p>
                      <a:pPr indent="304814" algn="l" defTabSz="778971">
                        <a:defRPr sz="1800"/>
                      </a:pPr>
                      <a:r>
                        <a:rPr sz="4000">
                          <a:sym typeface="Helvetica Neue Medium"/>
                        </a:rPr>
                        <a:t>Code Multi-layer NN (single layer contd.)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chemeClr val="accent1"/>
                      </a:solidFill>
                      <a:miter lim="400000"/>
                    </a:lnL>
                    <a:lnR>
                      <a:solidFill>
                        <a:schemeClr val="accent1"/>
                      </a:solidFill>
                      <a:miter lim="400000"/>
                    </a:lnR>
                    <a:lnT>
                      <a:solidFill>
                        <a:schemeClr val="accent1"/>
                      </a:solidFill>
                      <a:miter lim="400000"/>
                    </a:lnT>
                    <a:lnB>
                      <a:solidFill>
                        <a:schemeClr val="accent1"/>
                      </a:solidFill>
                    </a:lnB>
                    <a:gradFill flip="none" rotWithShape="1">
                      <a:gsLst>
                        <a:gs pos="0">
                          <a:schemeClr val="accent6">
                            <a:hueOff val="13912940"/>
                            <a:satOff val="18181"/>
                            <a:lumOff val="32009"/>
                          </a:schemeClr>
                        </a:gs>
                        <a:gs pos="74000">
                          <a:srgbClr val="8CD5FF"/>
                        </a:gs>
                        <a:gs pos="83000">
                          <a:srgbClr val="8CD5FF"/>
                        </a:gs>
                        <a:gs pos="92000">
                          <a:srgbClr val="9BDBFF"/>
                        </a:gs>
                        <a:gs pos="100000">
                          <a:schemeClr val="accent6">
                            <a:hueOff val="13912941"/>
                            <a:satOff val="18181"/>
                            <a:lumOff val="19509"/>
                          </a:schemeClr>
                        </a:gs>
                      </a:gsLst>
                      <a:lin ang="27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6">
                <a:hueOff val="13912940"/>
                <a:satOff val="18181"/>
                <a:lumOff val="32009"/>
              </a:schemeClr>
            </a:gs>
            <a:gs pos="74000">
              <a:srgbClr val="8CD5FF"/>
            </a:gs>
            <a:gs pos="83000">
              <a:srgbClr val="8CD5FF"/>
            </a:gs>
            <a:gs pos="92000">
              <a:srgbClr val="9BDBFF"/>
            </a:gs>
            <a:gs pos="100000">
              <a:schemeClr val="accent6">
                <a:hueOff val="13912941"/>
                <a:satOff val="18181"/>
                <a:lumOff val="19509"/>
              </a:schemeClr>
            </a:gs>
          </a:gsLst>
          <a:lin ang="27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raphs"/>
          <p:cNvSpPr txBox="1"/>
          <p:nvPr>
            <p:ph type="title"/>
          </p:nvPr>
        </p:nvSpPr>
        <p:spPr>
          <a:xfrm>
            <a:off x="1270039" y="-114300"/>
            <a:ext cx="14800186" cy="2159000"/>
          </a:xfrm>
          <a:prstGeom prst="rect">
            <a:avLst/>
          </a:prstGeom>
        </p:spPr>
        <p:txBody>
          <a:bodyPr/>
          <a:lstStyle>
            <a:lvl1pPr defTabSz="490752">
              <a:defRPr sz="6678"/>
            </a:lvl1pPr>
          </a:lstStyle>
          <a:p>
            <a:pPr/>
            <a:r>
              <a:t>Single vs. Multiple Hidden Layer NNs</a:t>
            </a:r>
          </a:p>
        </p:txBody>
      </p:sp>
      <p:grpSp>
        <p:nvGrpSpPr>
          <p:cNvPr id="136" name="Diagram 6"/>
          <p:cNvGrpSpPr/>
          <p:nvPr/>
        </p:nvGrpSpPr>
        <p:grpSpPr>
          <a:xfrm>
            <a:off x="1016039" y="2656838"/>
            <a:ext cx="7244619" cy="6154424"/>
            <a:chOff x="0" y="0"/>
            <a:chExt cx="7244618" cy="6154423"/>
          </a:xfrm>
        </p:grpSpPr>
        <p:grpSp>
          <p:nvGrpSpPr>
            <p:cNvPr id="132" name="Group"/>
            <p:cNvGrpSpPr/>
            <p:nvPr/>
          </p:nvGrpSpPr>
          <p:grpSpPr>
            <a:xfrm>
              <a:off x="2608062" y="615441"/>
              <a:ext cx="4636557" cy="4923540"/>
              <a:chOff x="0" y="0"/>
              <a:chExt cx="4636555" cy="4923539"/>
            </a:xfrm>
          </p:grpSpPr>
          <p:sp>
            <p:nvSpPr>
              <p:cNvPr id="130" name="Shape"/>
              <p:cNvSpPr/>
              <p:nvPr/>
            </p:nvSpPr>
            <p:spPr>
              <a:xfrm rot="5400000">
                <a:off x="-143492" y="143491"/>
                <a:ext cx="4923540" cy="46365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90" y="0"/>
                    </a:moveTo>
                    <a:lnTo>
                      <a:pt x="18210" y="0"/>
                    </a:lnTo>
                    <a:cubicBezTo>
                      <a:pt x="20082" y="0"/>
                      <a:pt x="21600" y="1612"/>
                      <a:pt x="21600" y="3600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600"/>
                    </a:lnTo>
                    <a:cubicBezTo>
                      <a:pt x="0" y="1612"/>
                      <a:pt x="1518" y="0"/>
                      <a:pt x="3390" y="0"/>
                    </a:cubicBezTo>
                    <a:close/>
                  </a:path>
                </a:pathLst>
              </a:custGeom>
              <a:solidFill>
                <a:srgbClr val="CADFFF">
                  <a:alpha val="90000"/>
                </a:srgbClr>
              </a:solidFill>
              <a:ln w="9525" cap="flat">
                <a:solidFill>
                  <a:srgbClr val="CADFFF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1066800">
                  <a:lnSpc>
                    <a:spcPct val="90000"/>
                  </a:lnSpc>
                  <a:spcBef>
                    <a:spcPts val="400"/>
                  </a:spcBef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31" name="Learn linear relationships…"/>
              <p:cNvSpPr txBox="1"/>
              <p:nvPr/>
            </p:nvSpPr>
            <p:spPr>
              <a:xfrm>
                <a:off x="113168" y="543969"/>
                <a:ext cx="4410219" cy="38356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3825" tIns="123825" rIns="123825" bIns="123825" numCol="1" anchor="ctr">
                <a:noAutofit/>
              </a:bodyPr>
              <a:lstStyle/>
              <a:p>
                <a:pPr lvl="1" marL="228600" indent="-228600" algn="l" defTabSz="10668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Learn linear relationships</a:t>
                </a:r>
              </a:p>
              <a:p>
                <a:pPr lvl="1" marL="228600" indent="-228600" algn="l" defTabSz="10668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  <a:p>
                <a:pPr lvl="1" marL="228600" indent="-228600" algn="l" defTabSz="10668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Typically has far fewer parameters (weights and biases)</a:t>
                </a:r>
              </a:p>
              <a:p>
                <a:pPr algn="l" defTabSz="1066800">
                  <a:lnSpc>
                    <a:spcPct val="90000"/>
                  </a:lnSpc>
                  <a:spcBef>
                    <a:spcPts val="400"/>
                  </a:spcBef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  <a:p>
                <a:pPr lvl="1" marL="228600" indent="-228600" algn="l" defTabSz="10668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No exploding or vanishing gradients (aka unstable)</a:t>
                </a:r>
              </a:p>
              <a:p>
                <a:pPr algn="l" defTabSz="1066800">
                  <a:lnSpc>
                    <a:spcPct val="90000"/>
                  </a:lnSpc>
                  <a:spcBef>
                    <a:spcPts val="400"/>
                  </a:spcBef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  <a:p>
                <a:pPr lvl="1" marL="228600" indent="-228600" algn="l" defTabSz="10668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Fast to train</a:t>
                </a:r>
              </a:p>
            </p:txBody>
          </p:sp>
        </p:grpSp>
        <p:grpSp>
          <p:nvGrpSpPr>
            <p:cNvPr id="135" name="Group"/>
            <p:cNvGrpSpPr/>
            <p:nvPr/>
          </p:nvGrpSpPr>
          <p:grpSpPr>
            <a:xfrm>
              <a:off x="0" y="0"/>
              <a:ext cx="2608063" cy="6154424"/>
              <a:chOff x="0" y="0"/>
              <a:chExt cx="2608062" cy="6154423"/>
            </a:xfrm>
          </p:grpSpPr>
          <p:sp>
            <p:nvSpPr>
              <p:cNvPr id="133" name="Rounded Rectangle"/>
              <p:cNvSpPr/>
              <p:nvPr/>
            </p:nvSpPr>
            <p:spPr>
              <a:xfrm>
                <a:off x="0" y="0"/>
                <a:ext cx="2608063" cy="615442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796897"/>
                      <a:lumOff val="36487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311400">
                  <a:lnSpc>
                    <a:spcPct val="90000"/>
                  </a:lnSpc>
                  <a:spcBef>
                    <a:spcPts val="1000"/>
                  </a:spcBef>
                  <a:defRPr sz="5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4" name="Single Layer"/>
              <p:cNvSpPr txBox="1"/>
              <p:nvPr/>
            </p:nvSpPr>
            <p:spPr>
              <a:xfrm>
                <a:off x="127314" y="2232734"/>
                <a:ext cx="2353435" cy="16889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9060" tIns="99060" rIns="99060" bIns="99060" numCol="1" anchor="ctr">
                <a:noAutofit/>
              </a:bodyPr>
              <a:lstStyle>
                <a:lvl1pPr defTabSz="2311400">
                  <a:lnSpc>
                    <a:spcPct val="90000"/>
                  </a:lnSpc>
                  <a:spcBef>
                    <a:spcPts val="2100"/>
                  </a:spcBef>
                  <a:defRPr sz="39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Single Layer</a:t>
                </a:r>
              </a:p>
            </p:txBody>
          </p:sp>
        </p:grpSp>
      </p:grpSp>
      <p:sp>
        <p:nvSpPr>
          <p:cNvPr id="137" name="Shape"/>
          <p:cNvSpPr/>
          <p:nvPr/>
        </p:nvSpPr>
        <p:spPr>
          <a:xfrm rot="5400000">
            <a:off x="11588955" y="3415771"/>
            <a:ext cx="4923540" cy="4636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90" y="0"/>
                </a:moveTo>
                <a:lnTo>
                  <a:pt x="18210" y="0"/>
                </a:lnTo>
                <a:cubicBezTo>
                  <a:pt x="20082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3600"/>
                </a:lnTo>
                <a:cubicBezTo>
                  <a:pt x="0" y="1612"/>
                  <a:pt x="1518" y="0"/>
                  <a:pt x="3390" y="0"/>
                </a:cubicBezTo>
                <a:close/>
              </a:path>
            </a:pathLst>
          </a:custGeom>
          <a:solidFill>
            <a:srgbClr val="CADFFF">
              <a:alpha val="90000"/>
            </a:srgbClr>
          </a:solidFill>
          <a:ln>
            <a:solidFill>
              <a:srgbClr val="CADFFF">
                <a:alpha val="90000"/>
              </a:srgbClr>
            </a:solidFill>
          </a:ln>
        </p:spPr>
        <p:txBody>
          <a:bodyPr lIns="50800" tIns="50800" rIns="50800" bIns="50800" anchor="ctr"/>
          <a:lstStyle/>
          <a:p>
            <a:pPr algn="l" defTabSz="1066800">
              <a:lnSpc>
                <a:spcPct val="90000"/>
              </a:lnSpc>
              <a:spcBef>
                <a:spcPts val="40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40" name="Group"/>
          <p:cNvGrpSpPr/>
          <p:nvPr/>
        </p:nvGrpSpPr>
        <p:grpSpPr>
          <a:xfrm>
            <a:off x="9124384" y="2656838"/>
            <a:ext cx="2608063" cy="6154424"/>
            <a:chOff x="0" y="0"/>
            <a:chExt cx="2608062" cy="6154423"/>
          </a:xfrm>
        </p:grpSpPr>
        <p:sp>
          <p:nvSpPr>
            <p:cNvPr id="138" name="Rounded Rectangle"/>
            <p:cNvSpPr/>
            <p:nvPr/>
          </p:nvSpPr>
          <p:spPr>
            <a:xfrm>
              <a:off x="0" y="0"/>
              <a:ext cx="2608063" cy="615442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796897"/>
                    <a:lumOff val="36487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311400">
                <a:lnSpc>
                  <a:spcPct val="90000"/>
                </a:lnSpc>
                <a:spcBef>
                  <a:spcPts val="1000"/>
                </a:spcBef>
                <a:defRPr sz="5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9" name="Multiple Layers"/>
            <p:cNvSpPr txBox="1"/>
            <p:nvPr/>
          </p:nvSpPr>
          <p:spPr>
            <a:xfrm>
              <a:off x="127314" y="2003135"/>
              <a:ext cx="2353435" cy="21481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9060" tIns="99060" rIns="99060" bIns="99060" numCol="1" anchor="ctr">
              <a:noAutofit/>
            </a:bodyPr>
            <a:lstStyle>
              <a:lvl1pPr defTabSz="2311400">
                <a:lnSpc>
                  <a:spcPct val="90000"/>
                </a:lnSpc>
                <a:spcBef>
                  <a:spcPts val="2100"/>
                </a:spcBef>
                <a:defRPr sz="3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Multiple Layers</a:t>
              </a:r>
            </a:p>
          </p:txBody>
        </p:sp>
      </p:grpSp>
      <p:sp>
        <p:nvSpPr>
          <p:cNvPr id="141" name="Learn complex relationships (e.g. polynomial)…"/>
          <p:cNvSpPr txBox="1"/>
          <p:nvPr/>
        </p:nvSpPr>
        <p:spPr>
          <a:xfrm>
            <a:off x="11852570" y="3816249"/>
            <a:ext cx="4410219" cy="383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3825" tIns="123825" rIns="123825" bIns="123825" anchor="ctr"/>
          <a:lstStyle/>
          <a:p>
            <a:pPr lvl="1" marL="228600" indent="-228600" algn="l" defTabSz="10668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Learn complex relationships (e.g. polynomial)</a:t>
            </a:r>
          </a:p>
          <a:p>
            <a:pPr lvl="1" marL="228600" indent="-228600" algn="l" defTabSz="10668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1" marL="228600" indent="-228600" algn="l" defTabSz="10668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Can have millions of parameters</a:t>
            </a:r>
          </a:p>
          <a:p>
            <a:pPr algn="l" defTabSz="1066800">
              <a:lnSpc>
                <a:spcPct val="90000"/>
              </a:lnSpc>
              <a:spcBef>
                <a:spcPts val="40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1" marL="228600" indent="-228600" algn="l" defTabSz="10668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Must be careful of unstable gradients</a:t>
            </a:r>
          </a:p>
          <a:p>
            <a:pPr lvl="1" marL="228600" indent="-228600" algn="l" defTabSz="10668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1" marL="228600" indent="-228600" algn="l" defTabSz="10668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Slower to train</a:t>
            </a:r>
          </a:p>
          <a:p>
            <a:pPr algn="l" defTabSz="1066800">
              <a:lnSpc>
                <a:spcPct val="90000"/>
              </a:lnSpc>
              <a:spcBef>
                <a:spcPts val="40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1" marL="228600" indent="-228600" algn="l" defTabSz="10668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softmax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6">
                <a:hueOff val="13912940"/>
                <a:satOff val="18181"/>
                <a:lumOff val="32009"/>
              </a:schemeClr>
            </a:gs>
            <a:gs pos="74000">
              <a:srgbClr val="8CD5FF"/>
            </a:gs>
            <a:gs pos="83000">
              <a:srgbClr val="8CD5FF"/>
            </a:gs>
            <a:gs pos="92000">
              <a:srgbClr val="9BDBFF"/>
            </a:gs>
            <a:gs pos="100000">
              <a:schemeClr val="accent6">
                <a:hueOff val="13912941"/>
                <a:satOff val="18181"/>
                <a:lumOff val="19509"/>
              </a:schemeClr>
            </a:gs>
          </a:gsLst>
          <a:lin ang="27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ounded Rectangle 5"/>
          <p:cNvSpPr/>
          <p:nvPr/>
        </p:nvSpPr>
        <p:spPr>
          <a:xfrm>
            <a:off x="4664770" y="7162524"/>
            <a:ext cx="7980157" cy="1562654"/>
          </a:xfrm>
          <a:prstGeom prst="roundRect">
            <a:avLst>
              <a:gd name="adj" fmla="val 14906"/>
            </a:avLst>
          </a:prstGeom>
          <a:gradFill>
            <a:gsLst>
              <a:gs pos="0">
                <a:srgbClr val="99DAFF"/>
              </a:gs>
              <a:gs pos="33000">
                <a:srgbClr val="0DA7FF"/>
              </a:gs>
              <a:gs pos="100000">
                <a:srgbClr val="006199"/>
              </a:gs>
            </a:gsLst>
            <a:path>
              <a:fillToRect l="16099" t="-49148" r="83900" b="149148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44" name="Rounded Rectangle 5"/>
          <p:cNvSpPr/>
          <p:nvPr/>
        </p:nvSpPr>
        <p:spPr>
          <a:xfrm>
            <a:off x="4664770" y="5270223"/>
            <a:ext cx="7980157" cy="1562654"/>
          </a:xfrm>
          <a:prstGeom prst="roundRect">
            <a:avLst>
              <a:gd name="adj" fmla="val 14906"/>
            </a:avLst>
          </a:prstGeom>
          <a:gradFill>
            <a:gsLst>
              <a:gs pos="0">
                <a:srgbClr val="99DAFF"/>
              </a:gs>
              <a:gs pos="33000">
                <a:srgbClr val="0DA7FF"/>
              </a:gs>
              <a:gs pos="100000">
                <a:srgbClr val="006199"/>
              </a:gs>
            </a:gsLst>
            <a:path>
              <a:fillToRect l="16099" t="-49148" r="83900" b="149148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45" name="Rounded Rectangle 5"/>
          <p:cNvSpPr/>
          <p:nvPr/>
        </p:nvSpPr>
        <p:spPr>
          <a:xfrm>
            <a:off x="4664770" y="3377923"/>
            <a:ext cx="7980157" cy="1562654"/>
          </a:xfrm>
          <a:prstGeom prst="roundRect">
            <a:avLst>
              <a:gd name="adj" fmla="val 14906"/>
            </a:avLst>
          </a:prstGeom>
          <a:gradFill>
            <a:gsLst>
              <a:gs pos="0">
                <a:srgbClr val="99DAFF"/>
              </a:gs>
              <a:gs pos="33000">
                <a:srgbClr val="0DA7FF"/>
              </a:gs>
              <a:gs pos="100000">
                <a:srgbClr val="006199"/>
              </a:gs>
            </a:gsLst>
            <a:path>
              <a:fillToRect l="16099" t="-49148" r="83900" b="149148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46" name="Ses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52">
              <a:defRPr sz="6678"/>
            </a:pPr>
            <a:r>
              <a:t>Single vs. Multiple Hidden Layer NNs</a:t>
            </a:r>
          </a:p>
          <a:p>
            <a:pPr defTabSz="490752">
              <a:defRPr sz="4788"/>
            </a:pPr>
            <a:r>
              <a:t>linear and non-linear relationships</a:t>
            </a:r>
          </a:p>
        </p:txBody>
      </p:sp>
      <p:sp>
        <p:nvSpPr>
          <p:cNvPr id="147" name="Linear Relationships with No Interactions…"/>
          <p:cNvSpPr txBox="1"/>
          <p:nvPr/>
        </p:nvSpPr>
        <p:spPr>
          <a:xfrm>
            <a:off x="5574791" y="3560420"/>
            <a:ext cx="6185917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latin typeface="+mj-lt"/>
                <a:ea typeface="+mj-ea"/>
                <a:cs typeface="+mj-cs"/>
                <a:sym typeface="Helvetica Neue"/>
              </a:defRPr>
            </a:pPr>
            <a:r>
              <a:t>Linear Relationships with No Interactions</a:t>
            </a:r>
          </a:p>
          <a:p>
            <a:pPr/>
          </a:p>
          <a:p>
            <a:pPr>
              <a:defRPr>
                <a:solidFill>
                  <a:srgbClr val="FFFFFF"/>
                </a:solidFill>
              </a:defRPr>
            </a:pPr>
            <a:r>
              <a:t>f(x) = b</a:t>
            </a:r>
            <a:r>
              <a:rPr baseline="-5999"/>
              <a:t>0</a:t>
            </a:r>
            <a:r>
              <a:t> + b</a:t>
            </a:r>
            <a:r>
              <a:rPr baseline="-5999"/>
              <a:t>1</a:t>
            </a:r>
            <a:r>
              <a:t>X</a:t>
            </a:r>
            <a:r>
              <a:rPr baseline="-5999"/>
              <a:t>1</a:t>
            </a:r>
            <a:r>
              <a:t> + b</a:t>
            </a:r>
            <a:r>
              <a:rPr baseline="-5999"/>
              <a:t>2</a:t>
            </a:r>
            <a:r>
              <a:t>X</a:t>
            </a:r>
            <a:r>
              <a:rPr baseline="-5999"/>
              <a:t>2</a:t>
            </a:r>
            <a:r>
              <a:t> + … + b</a:t>
            </a:r>
            <a:r>
              <a:rPr baseline="-5999"/>
              <a:t>n</a:t>
            </a:r>
            <a:r>
              <a:t>X</a:t>
            </a:r>
            <a:r>
              <a:rPr baseline="-5999"/>
              <a:t>n</a:t>
            </a:r>
          </a:p>
        </p:txBody>
      </p:sp>
      <p:sp>
        <p:nvSpPr>
          <p:cNvPr id="148" name="Linear with Interactions…"/>
          <p:cNvSpPr txBox="1"/>
          <p:nvPr/>
        </p:nvSpPr>
        <p:spPr>
          <a:xfrm>
            <a:off x="5039156" y="5452720"/>
            <a:ext cx="7257188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latin typeface="+mj-lt"/>
                <a:ea typeface="+mj-ea"/>
                <a:cs typeface="+mj-cs"/>
                <a:sym typeface="Helvetica Neue"/>
              </a:defRPr>
            </a:pPr>
            <a:r>
              <a:t>Linear with Interactions</a:t>
            </a:r>
          </a:p>
          <a:p>
            <a:pPr/>
          </a:p>
          <a:p>
            <a:pPr>
              <a:defRPr>
                <a:solidFill>
                  <a:srgbClr val="FFFFFF"/>
                </a:solidFill>
              </a:defRPr>
            </a:pPr>
            <a:r>
              <a:t>f(x) = b</a:t>
            </a:r>
            <a:r>
              <a:rPr baseline="-5999"/>
              <a:t>0</a:t>
            </a:r>
            <a:r>
              <a:t> + b</a:t>
            </a:r>
            <a:r>
              <a:rPr baseline="-5999"/>
              <a:t>1</a:t>
            </a:r>
            <a:r>
              <a:t>X</a:t>
            </a:r>
            <a:r>
              <a:rPr baseline="-5999"/>
              <a:t>1</a:t>
            </a:r>
            <a:r>
              <a:t> + b</a:t>
            </a:r>
            <a:r>
              <a:rPr baseline="-5999"/>
              <a:t>2</a:t>
            </a:r>
            <a:r>
              <a:t>X</a:t>
            </a:r>
            <a:r>
              <a:rPr baseline="-5999"/>
              <a:t>2</a:t>
            </a:r>
            <a:r>
              <a:t> + … + b</a:t>
            </a:r>
            <a:r>
              <a:rPr baseline="-5999"/>
              <a:t>n</a:t>
            </a:r>
            <a:r>
              <a:t>X</a:t>
            </a:r>
            <a:r>
              <a:rPr baseline="-5999"/>
              <a:t>n</a:t>
            </a:r>
            <a:r>
              <a:t> + c</a:t>
            </a:r>
            <a:r>
              <a:rPr baseline="-5999"/>
              <a:t>1</a:t>
            </a:r>
            <a:r>
              <a:t>X</a:t>
            </a:r>
            <a:r>
              <a:rPr baseline="-5999"/>
              <a:t>1</a:t>
            </a:r>
            <a:r>
              <a:t>X</a:t>
            </a:r>
            <a:r>
              <a:rPr baseline="-5999"/>
              <a:t>2</a:t>
            </a:r>
            <a:r>
              <a:t> + c</a:t>
            </a:r>
            <a:r>
              <a:rPr baseline="-5999"/>
              <a:t>2</a:t>
            </a:r>
            <a:r>
              <a:t>X</a:t>
            </a:r>
            <a:r>
              <a:rPr baseline="-5999"/>
              <a:t>2</a:t>
            </a:r>
            <a:r>
              <a:t>X</a:t>
            </a:r>
            <a:r>
              <a:rPr baseline="-5999"/>
              <a:t>3</a:t>
            </a:r>
          </a:p>
        </p:txBody>
      </p:sp>
      <p:sp>
        <p:nvSpPr>
          <p:cNvPr id="149" name="Non-Linear with Interactions…"/>
          <p:cNvSpPr txBox="1"/>
          <p:nvPr/>
        </p:nvSpPr>
        <p:spPr>
          <a:xfrm>
            <a:off x="5053177" y="7345020"/>
            <a:ext cx="7229146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latin typeface="+mj-lt"/>
                <a:ea typeface="+mj-ea"/>
                <a:cs typeface="+mj-cs"/>
                <a:sym typeface="Helvetica Neue"/>
              </a:defRPr>
            </a:pPr>
            <a:r>
              <a:t>Non-Linear with Interactions</a:t>
            </a:r>
          </a:p>
          <a:p>
            <a:pPr/>
          </a:p>
          <a:p>
            <a:pPr>
              <a:defRPr>
                <a:solidFill>
                  <a:srgbClr val="FFFFFF"/>
                </a:solidFill>
              </a:defRPr>
            </a:pPr>
            <a:r>
              <a:t>f(x) = b</a:t>
            </a:r>
            <a:r>
              <a:rPr baseline="-5999"/>
              <a:t>0</a:t>
            </a:r>
            <a:r>
              <a:t> + b</a:t>
            </a:r>
            <a:r>
              <a:rPr baseline="-5999"/>
              <a:t>1</a:t>
            </a:r>
            <a:r>
              <a:t>X</a:t>
            </a:r>
            <a:r>
              <a:rPr baseline="-5999"/>
              <a:t>1</a:t>
            </a:r>
            <a:r>
              <a:t> + b</a:t>
            </a:r>
            <a:r>
              <a:rPr baseline="-5999"/>
              <a:t>2</a:t>
            </a:r>
            <a:r>
              <a:t>X</a:t>
            </a:r>
            <a:r>
              <a:rPr baseline="-5999"/>
              <a:t>2</a:t>
            </a:r>
            <a:r>
              <a:t> + … + b</a:t>
            </a:r>
            <a:r>
              <a:rPr baseline="-5999"/>
              <a:t>n</a:t>
            </a:r>
            <a:r>
              <a:t>X</a:t>
            </a:r>
            <a:r>
              <a:rPr baseline="-5999"/>
              <a:t>n</a:t>
            </a:r>
            <a:r>
              <a:t> + c</a:t>
            </a:r>
            <a:r>
              <a:rPr baseline="-5999"/>
              <a:t>1</a:t>
            </a:r>
            <a:r>
              <a:t>X</a:t>
            </a:r>
            <a:r>
              <a:rPr baseline="-5999"/>
              <a:t>1</a:t>
            </a:r>
            <a:r>
              <a:t>X</a:t>
            </a:r>
            <a:r>
              <a:rPr baseline="-5999"/>
              <a:t>2</a:t>
            </a:r>
            <a:r>
              <a:t> + c</a:t>
            </a:r>
            <a:r>
              <a:rPr baseline="-5999"/>
              <a:t>2</a:t>
            </a:r>
            <a:r>
              <a:t>(X</a:t>
            </a:r>
            <a:r>
              <a:rPr baseline="-5999"/>
              <a:t>2</a:t>
            </a:r>
            <a:r>
              <a:t>)</a:t>
            </a:r>
            <a:r>
              <a:rPr baseline="31999"/>
              <a:t>2</a:t>
            </a:r>
          </a:p>
        </p:txBody>
      </p:sp>
      <p:sp>
        <p:nvSpPr>
          <p:cNvPr id="150" name="Rectangle"/>
          <p:cNvSpPr/>
          <p:nvPr/>
        </p:nvSpPr>
        <p:spPr>
          <a:xfrm>
            <a:off x="10013345" y="5918200"/>
            <a:ext cx="2359612" cy="919260"/>
          </a:xfrm>
          <a:prstGeom prst="rect">
            <a:avLst/>
          </a:prstGeom>
          <a:ln w="38100">
            <a:solidFill>
              <a:schemeClr val="accent5">
                <a:satOff val="-41871"/>
                <a:lumOff val="-13058"/>
              </a:schemeClr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1" name="Rectangle"/>
          <p:cNvSpPr/>
          <p:nvPr/>
        </p:nvSpPr>
        <p:spPr>
          <a:xfrm>
            <a:off x="11273028" y="7759700"/>
            <a:ext cx="1226929" cy="919260"/>
          </a:xfrm>
          <a:prstGeom prst="rect">
            <a:avLst/>
          </a:prstGeom>
          <a:ln w="38100">
            <a:solidFill>
              <a:schemeClr val="accent5">
                <a:satOff val="-41871"/>
                <a:lumOff val="-13058"/>
              </a:schemeClr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6">
                <a:hueOff val="13912940"/>
                <a:satOff val="18181"/>
                <a:lumOff val="32009"/>
              </a:schemeClr>
            </a:gs>
            <a:gs pos="74000">
              <a:srgbClr val="8CD5FF"/>
            </a:gs>
            <a:gs pos="83000">
              <a:srgbClr val="8CD5FF"/>
            </a:gs>
            <a:gs pos="92000">
              <a:srgbClr val="9BDBFF"/>
            </a:gs>
            <a:gs pos="100000">
              <a:schemeClr val="accent6">
                <a:hueOff val="13912941"/>
                <a:satOff val="18181"/>
                <a:lumOff val="19509"/>
              </a:schemeClr>
            </a:gs>
          </a:gsLst>
          <a:lin ang="27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ns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52">
              <a:defRPr sz="6678"/>
            </a:pPr>
            <a:r>
              <a:t>Single vs. Multiple Hidden Layer NNs</a:t>
            </a:r>
          </a:p>
          <a:p>
            <a:pPr defTabSz="490752">
              <a:defRPr sz="4788"/>
            </a:pPr>
            <a:r>
              <a:t>linear and non-linear relationships</a:t>
            </a:r>
          </a:p>
        </p:txBody>
      </p:sp>
      <p:sp>
        <p:nvSpPr>
          <p:cNvPr id="154" name="Circle"/>
          <p:cNvSpPr/>
          <p:nvPr/>
        </p:nvSpPr>
        <p:spPr>
          <a:xfrm>
            <a:off x="2303233" y="4293246"/>
            <a:ext cx="755177" cy="75517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5" name="Circle"/>
          <p:cNvSpPr/>
          <p:nvPr/>
        </p:nvSpPr>
        <p:spPr>
          <a:xfrm>
            <a:off x="2303233" y="5309246"/>
            <a:ext cx="755177" cy="75517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6" name="Circle"/>
          <p:cNvSpPr/>
          <p:nvPr/>
        </p:nvSpPr>
        <p:spPr>
          <a:xfrm>
            <a:off x="2303233" y="6325246"/>
            <a:ext cx="755177" cy="75517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7" name="Circle"/>
          <p:cNvSpPr/>
          <p:nvPr/>
        </p:nvSpPr>
        <p:spPr>
          <a:xfrm>
            <a:off x="2303233" y="7341246"/>
            <a:ext cx="755177" cy="75517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8" name="Circle"/>
          <p:cNvSpPr/>
          <p:nvPr/>
        </p:nvSpPr>
        <p:spPr>
          <a:xfrm>
            <a:off x="3954233" y="4792174"/>
            <a:ext cx="755177" cy="75517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9" name="Circle"/>
          <p:cNvSpPr/>
          <p:nvPr/>
        </p:nvSpPr>
        <p:spPr>
          <a:xfrm>
            <a:off x="3954233" y="5808174"/>
            <a:ext cx="755177" cy="75517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0" name="Circle"/>
          <p:cNvSpPr/>
          <p:nvPr/>
        </p:nvSpPr>
        <p:spPr>
          <a:xfrm>
            <a:off x="3954233" y="6824174"/>
            <a:ext cx="755177" cy="75517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1" name="Circle"/>
          <p:cNvSpPr/>
          <p:nvPr/>
        </p:nvSpPr>
        <p:spPr>
          <a:xfrm>
            <a:off x="5605233" y="4293246"/>
            <a:ext cx="755177" cy="75517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2" name="Circle"/>
          <p:cNvSpPr/>
          <p:nvPr/>
        </p:nvSpPr>
        <p:spPr>
          <a:xfrm>
            <a:off x="5605233" y="5309246"/>
            <a:ext cx="755177" cy="75517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3" name="Circle"/>
          <p:cNvSpPr/>
          <p:nvPr/>
        </p:nvSpPr>
        <p:spPr>
          <a:xfrm>
            <a:off x="5605233" y="6325246"/>
            <a:ext cx="755177" cy="75517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4" name="Circle"/>
          <p:cNvSpPr/>
          <p:nvPr/>
        </p:nvSpPr>
        <p:spPr>
          <a:xfrm>
            <a:off x="5605233" y="7341246"/>
            <a:ext cx="755177" cy="75517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5" name="Circle"/>
          <p:cNvSpPr/>
          <p:nvPr/>
        </p:nvSpPr>
        <p:spPr>
          <a:xfrm>
            <a:off x="7256233" y="5300175"/>
            <a:ext cx="755176" cy="75517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6" name="Circle"/>
          <p:cNvSpPr/>
          <p:nvPr/>
        </p:nvSpPr>
        <p:spPr>
          <a:xfrm>
            <a:off x="7256233" y="6316174"/>
            <a:ext cx="755176" cy="75517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7" name="Line"/>
          <p:cNvSpPr/>
          <p:nvPr/>
        </p:nvSpPr>
        <p:spPr>
          <a:xfrm flipV="1">
            <a:off x="2985732" y="7244675"/>
            <a:ext cx="975535" cy="25989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8" name="Line"/>
          <p:cNvSpPr/>
          <p:nvPr/>
        </p:nvSpPr>
        <p:spPr>
          <a:xfrm flipV="1">
            <a:off x="2983970" y="6385472"/>
            <a:ext cx="1021364" cy="111909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9" name="Line"/>
          <p:cNvSpPr/>
          <p:nvPr/>
        </p:nvSpPr>
        <p:spPr>
          <a:xfrm flipV="1">
            <a:off x="2983970" y="5419847"/>
            <a:ext cx="1043437" cy="208472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Line"/>
          <p:cNvSpPr/>
          <p:nvPr/>
        </p:nvSpPr>
        <p:spPr>
          <a:xfrm flipV="1">
            <a:off x="2972913" y="5327301"/>
            <a:ext cx="1005874" cy="111637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Line"/>
          <p:cNvSpPr/>
          <p:nvPr/>
        </p:nvSpPr>
        <p:spPr>
          <a:xfrm flipV="1">
            <a:off x="2973645" y="6230902"/>
            <a:ext cx="974470" cy="2127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Line"/>
          <p:cNvSpPr/>
          <p:nvPr/>
        </p:nvSpPr>
        <p:spPr>
          <a:xfrm>
            <a:off x="2973646" y="6443672"/>
            <a:ext cx="991602" cy="76247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3" name="Line"/>
          <p:cNvSpPr/>
          <p:nvPr/>
        </p:nvSpPr>
        <p:spPr>
          <a:xfrm flipV="1">
            <a:off x="4646825" y="4869691"/>
            <a:ext cx="1016374" cy="108452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4" name="Line"/>
          <p:cNvSpPr/>
          <p:nvPr/>
        </p:nvSpPr>
        <p:spPr>
          <a:xfrm flipV="1">
            <a:off x="4646825" y="5686559"/>
            <a:ext cx="945171" cy="26766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5" name="Line"/>
          <p:cNvSpPr/>
          <p:nvPr/>
        </p:nvSpPr>
        <p:spPr>
          <a:xfrm>
            <a:off x="4646826" y="5954218"/>
            <a:ext cx="949144" cy="75529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6" name="Line"/>
          <p:cNvSpPr/>
          <p:nvPr/>
        </p:nvSpPr>
        <p:spPr>
          <a:xfrm>
            <a:off x="4646826" y="5954217"/>
            <a:ext cx="952728" cy="173763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7" name="Line"/>
          <p:cNvSpPr/>
          <p:nvPr/>
        </p:nvSpPr>
        <p:spPr>
          <a:xfrm flipV="1">
            <a:off x="6336757" y="5800733"/>
            <a:ext cx="944259" cy="75674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8" name="Line"/>
          <p:cNvSpPr/>
          <p:nvPr/>
        </p:nvSpPr>
        <p:spPr>
          <a:xfrm>
            <a:off x="6336757" y="6557474"/>
            <a:ext cx="904587" cy="10395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9" name="Line"/>
          <p:cNvSpPr/>
          <p:nvPr/>
        </p:nvSpPr>
        <p:spPr>
          <a:xfrm>
            <a:off x="8007987" y="5675121"/>
            <a:ext cx="780576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0" name="Line"/>
          <p:cNvSpPr/>
          <p:nvPr/>
        </p:nvSpPr>
        <p:spPr>
          <a:xfrm>
            <a:off x="8007987" y="6691121"/>
            <a:ext cx="780576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1" name="Input…"/>
          <p:cNvSpPr txBox="1"/>
          <p:nvPr/>
        </p:nvSpPr>
        <p:spPr>
          <a:xfrm>
            <a:off x="2220115" y="8394478"/>
            <a:ext cx="921412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Input</a:t>
            </a:r>
          </a:p>
          <a:p>
            <a:pPr/>
            <a:r>
              <a:t>Layer</a:t>
            </a:r>
          </a:p>
        </p:txBody>
      </p:sp>
      <p:sp>
        <p:nvSpPr>
          <p:cNvPr id="182" name="Hidden Layers"/>
          <p:cNvSpPr txBox="1"/>
          <p:nvPr/>
        </p:nvSpPr>
        <p:spPr>
          <a:xfrm>
            <a:off x="4044174" y="8578628"/>
            <a:ext cx="214701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Hidden Layers</a:t>
            </a:r>
          </a:p>
        </p:txBody>
      </p:sp>
      <p:sp>
        <p:nvSpPr>
          <p:cNvPr id="183" name="Output…"/>
          <p:cNvSpPr txBox="1"/>
          <p:nvPr/>
        </p:nvSpPr>
        <p:spPr>
          <a:xfrm>
            <a:off x="7093834" y="8394478"/>
            <a:ext cx="1169823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</a:t>
            </a:r>
          </a:p>
          <a:p>
            <a:pPr/>
            <a:r>
              <a:t>Layer</a:t>
            </a:r>
          </a:p>
        </p:txBody>
      </p:sp>
      <p:sp>
        <p:nvSpPr>
          <p:cNvPr id="184" name="Linear with no interactions"/>
          <p:cNvSpPr txBox="1"/>
          <p:nvPr/>
        </p:nvSpPr>
        <p:spPr>
          <a:xfrm>
            <a:off x="2414171" y="2584341"/>
            <a:ext cx="383530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Linear with no interactions</a:t>
            </a:r>
          </a:p>
        </p:txBody>
      </p:sp>
      <p:sp>
        <p:nvSpPr>
          <p:cNvPr id="185" name="Line"/>
          <p:cNvSpPr/>
          <p:nvPr/>
        </p:nvSpPr>
        <p:spPr>
          <a:xfrm>
            <a:off x="4317999" y="3113388"/>
            <a:ext cx="1" cy="965699"/>
          </a:xfrm>
          <a:prstGeom prst="line">
            <a:avLst/>
          </a:prstGeom>
          <a:ln w="25400">
            <a:solidFill>
              <a:schemeClr val="accent5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6" name="Linear with interactions"/>
          <p:cNvSpPr txBox="1"/>
          <p:nvPr/>
        </p:nvSpPr>
        <p:spPr>
          <a:xfrm>
            <a:off x="6698389" y="2584341"/>
            <a:ext cx="339486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Linear with interactions</a:t>
            </a:r>
          </a:p>
        </p:txBody>
      </p:sp>
      <p:sp>
        <p:nvSpPr>
          <p:cNvPr id="187" name="Line"/>
          <p:cNvSpPr/>
          <p:nvPr/>
        </p:nvSpPr>
        <p:spPr>
          <a:xfrm flipH="1">
            <a:off x="6405851" y="3109735"/>
            <a:ext cx="770456" cy="980677"/>
          </a:xfrm>
          <a:prstGeom prst="line">
            <a:avLst/>
          </a:prstGeom>
          <a:ln w="25400">
            <a:solidFill>
              <a:schemeClr val="accent5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8" name="Quadratic with interactions"/>
          <p:cNvSpPr txBox="1"/>
          <p:nvPr/>
        </p:nvSpPr>
        <p:spPr>
          <a:xfrm>
            <a:off x="8219443" y="3600341"/>
            <a:ext cx="390875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Quadratic with interactions</a:t>
            </a:r>
          </a:p>
        </p:txBody>
      </p:sp>
      <p:sp>
        <p:nvSpPr>
          <p:cNvPr id="189" name="Line"/>
          <p:cNvSpPr/>
          <p:nvPr/>
        </p:nvSpPr>
        <p:spPr>
          <a:xfrm flipH="1">
            <a:off x="8368882" y="4129388"/>
            <a:ext cx="1791118" cy="954470"/>
          </a:xfrm>
          <a:prstGeom prst="line">
            <a:avLst/>
          </a:prstGeom>
          <a:ln w="25400">
            <a:solidFill>
              <a:schemeClr val="accent5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0" name="Don’t count on the output layer for learning higher order relationships — there usually aren’t enough nodes to capture the complexities."/>
          <p:cNvSpPr txBox="1"/>
          <p:nvPr/>
        </p:nvSpPr>
        <p:spPr>
          <a:xfrm>
            <a:off x="11133351" y="5137337"/>
            <a:ext cx="4810998" cy="2378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aseline="29166"/>
            </a:lvl1pPr>
          </a:lstStyle>
          <a:p>
            <a:pPr/>
            <a:r>
              <a:t>Don’t count on the output layer for learning higher order relationships — there usually aren’t enough nodes to capture the complexities.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6">
                <a:hueOff val="13912940"/>
                <a:satOff val="18181"/>
                <a:lumOff val="32009"/>
              </a:schemeClr>
            </a:gs>
            <a:gs pos="74000">
              <a:srgbClr val="8CD5FF"/>
            </a:gs>
            <a:gs pos="83000">
              <a:srgbClr val="8CD5FF"/>
            </a:gs>
            <a:gs pos="92000">
              <a:srgbClr val="9BDBFF"/>
            </a:gs>
            <a:gs pos="100000">
              <a:schemeClr val="accent6">
                <a:hueOff val="13912941"/>
                <a:satOff val="18181"/>
                <a:lumOff val="19509"/>
              </a:schemeClr>
            </a:gs>
          </a:gsLst>
          <a:lin ang="27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raphs"/>
          <p:cNvSpPr txBox="1"/>
          <p:nvPr>
            <p:ph type="title"/>
          </p:nvPr>
        </p:nvSpPr>
        <p:spPr>
          <a:xfrm>
            <a:off x="1270039" y="-114300"/>
            <a:ext cx="14800186" cy="2159000"/>
          </a:xfrm>
          <a:prstGeom prst="rect">
            <a:avLst/>
          </a:prstGeom>
        </p:spPr>
        <p:txBody>
          <a:bodyPr/>
          <a:lstStyle/>
          <a:p>
            <a:pPr/>
            <a:r>
              <a:t>The Models</a:t>
            </a:r>
          </a:p>
        </p:txBody>
      </p:sp>
      <p:grpSp>
        <p:nvGrpSpPr>
          <p:cNvPr id="199" name="Diagram 6"/>
          <p:cNvGrpSpPr/>
          <p:nvPr/>
        </p:nvGrpSpPr>
        <p:grpSpPr>
          <a:xfrm>
            <a:off x="1016039" y="2656838"/>
            <a:ext cx="7244619" cy="6154424"/>
            <a:chOff x="0" y="0"/>
            <a:chExt cx="7244618" cy="6154423"/>
          </a:xfrm>
        </p:grpSpPr>
        <p:grpSp>
          <p:nvGrpSpPr>
            <p:cNvPr id="195" name="Group"/>
            <p:cNvGrpSpPr/>
            <p:nvPr/>
          </p:nvGrpSpPr>
          <p:grpSpPr>
            <a:xfrm>
              <a:off x="2608062" y="615441"/>
              <a:ext cx="4636557" cy="4923540"/>
              <a:chOff x="0" y="0"/>
              <a:chExt cx="4636555" cy="4923539"/>
            </a:xfrm>
          </p:grpSpPr>
          <p:sp>
            <p:nvSpPr>
              <p:cNvPr id="193" name="Shape"/>
              <p:cNvSpPr/>
              <p:nvPr/>
            </p:nvSpPr>
            <p:spPr>
              <a:xfrm rot="5400000">
                <a:off x="-143492" y="143491"/>
                <a:ext cx="4923540" cy="46365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90" y="0"/>
                    </a:moveTo>
                    <a:lnTo>
                      <a:pt x="18210" y="0"/>
                    </a:lnTo>
                    <a:cubicBezTo>
                      <a:pt x="20082" y="0"/>
                      <a:pt x="21600" y="1612"/>
                      <a:pt x="21600" y="3600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600"/>
                    </a:lnTo>
                    <a:cubicBezTo>
                      <a:pt x="0" y="1612"/>
                      <a:pt x="1518" y="0"/>
                      <a:pt x="3390" y="0"/>
                    </a:cubicBezTo>
                    <a:close/>
                  </a:path>
                </a:pathLst>
              </a:custGeom>
              <a:solidFill>
                <a:srgbClr val="CADFFF">
                  <a:alpha val="90000"/>
                </a:srgbClr>
              </a:solidFill>
              <a:ln w="9525" cap="flat">
                <a:solidFill>
                  <a:srgbClr val="CADFFF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1066800">
                  <a:lnSpc>
                    <a:spcPct val="90000"/>
                  </a:lnSpc>
                  <a:spcBef>
                    <a:spcPts val="400"/>
                  </a:spcBef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94" name="Input layer with 3 nodes…"/>
              <p:cNvSpPr txBox="1"/>
              <p:nvPr/>
            </p:nvSpPr>
            <p:spPr>
              <a:xfrm>
                <a:off x="113168" y="543969"/>
                <a:ext cx="4410219" cy="38356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3825" tIns="123825" rIns="123825" bIns="123825" numCol="1" anchor="ctr">
                <a:noAutofit/>
              </a:bodyPr>
              <a:lstStyle/>
              <a:p>
                <a:pPr lvl="1" marL="228600" indent="-228600" algn="l" defTabSz="10668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Input layer with 3 nodes</a:t>
                </a:r>
              </a:p>
              <a:p>
                <a:pPr lvl="1" marL="228600" indent="-228600" algn="l" defTabSz="10668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  <a:p>
                <a:pPr lvl="1" marL="228600" indent="-228600" algn="l" defTabSz="10668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Hidden layer with 2 nodes</a:t>
                </a:r>
              </a:p>
              <a:p>
                <a:pPr algn="l" defTabSz="1066800">
                  <a:lnSpc>
                    <a:spcPct val="90000"/>
                  </a:lnSpc>
                  <a:spcBef>
                    <a:spcPts val="400"/>
                  </a:spcBef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  <a:p>
                <a:pPr lvl="1" marL="228600" indent="-228600" algn="l" defTabSz="10668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Output with one node</a:t>
                </a:r>
              </a:p>
              <a:p>
                <a:pPr algn="l" defTabSz="1066800">
                  <a:lnSpc>
                    <a:spcPct val="90000"/>
                  </a:lnSpc>
                  <a:spcBef>
                    <a:spcPts val="400"/>
                  </a:spcBef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  <a:p>
                <a:pPr lvl="1" marL="228600" indent="-228600" algn="l" defTabSz="10668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Demonstrates learning linear relationships </a:t>
                </a:r>
                <a:r>
                  <a:rPr b="1"/>
                  <a:t>without</a:t>
                </a:r>
                <a:r>
                  <a:t> interactions</a:t>
                </a:r>
              </a:p>
            </p:txBody>
          </p:sp>
        </p:grpSp>
        <p:grpSp>
          <p:nvGrpSpPr>
            <p:cNvPr id="198" name="Group"/>
            <p:cNvGrpSpPr/>
            <p:nvPr/>
          </p:nvGrpSpPr>
          <p:grpSpPr>
            <a:xfrm>
              <a:off x="0" y="0"/>
              <a:ext cx="2608063" cy="6154424"/>
              <a:chOff x="0" y="0"/>
              <a:chExt cx="2608062" cy="6154423"/>
            </a:xfrm>
          </p:grpSpPr>
          <p:sp>
            <p:nvSpPr>
              <p:cNvPr id="196" name="Rounded Rectangle"/>
              <p:cNvSpPr/>
              <p:nvPr/>
            </p:nvSpPr>
            <p:spPr>
              <a:xfrm>
                <a:off x="0" y="0"/>
                <a:ext cx="2608063" cy="615442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796897"/>
                      <a:lumOff val="36487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2311400">
                  <a:lnSpc>
                    <a:spcPct val="90000"/>
                  </a:lnSpc>
                  <a:spcBef>
                    <a:spcPts val="1000"/>
                  </a:spcBef>
                  <a:defRPr sz="5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7" name="Single Hidden Layer"/>
              <p:cNvSpPr txBox="1"/>
              <p:nvPr/>
            </p:nvSpPr>
            <p:spPr>
              <a:xfrm>
                <a:off x="127314" y="2029277"/>
                <a:ext cx="2353435" cy="20958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9060" tIns="99060" rIns="99060" bIns="99060" numCol="1" anchor="ctr">
                <a:noAutofit/>
              </a:bodyPr>
              <a:lstStyle>
                <a:lvl1pPr defTabSz="2311400">
                  <a:lnSpc>
                    <a:spcPct val="90000"/>
                  </a:lnSpc>
                  <a:spcBef>
                    <a:spcPts val="2100"/>
                  </a:spcBef>
                  <a:defRPr sz="39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Single Hidden Layer</a:t>
                </a:r>
              </a:p>
            </p:txBody>
          </p:sp>
        </p:grpSp>
      </p:grpSp>
      <p:sp>
        <p:nvSpPr>
          <p:cNvPr id="200" name="Shape"/>
          <p:cNvSpPr/>
          <p:nvPr/>
        </p:nvSpPr>
        <p:spPr>
          <a:xfrm rot="5400000">
            <a:off x="11588955" y="3415771"/>
            <a:ext cx="4923540" cy="4636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90" y="0"/>
                </a:moveTo>
                <a:lnTo>
                  <a:pt x="18210" y="0"/>
                </a:lnTo>
                <a:cubicBezTo>
                  <a:pt x="20082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3600"/>
                </a:lnTo>
                <a:cubicBezTo>
                  <a:pt x="0" y="1612"/>
                  <a:pt x="1518" y="0"/>
                  <a:pt x="3390" y="0"/>
                </a:cubicBezTo>
                <a:close/>
              </a:path>
            </a:pathLst>
          </a:custGeom>
          <a:solidFill>
            <a:srgbClr val="CADFFF">
              <a:alpha val="90000"/>
            </a:srgbClr>
          </a:solidFill>
          <a:ln>
            <a:solidFill>
              <a:srgbClr val="CADFFF">
                <a:alpha val="90000"/>
              </a:srgbClr>
            </a:solidFill>
          </a:ln>
        </p:spPr>
        <p:txBody>
          <a:bodyPr lIns="50800" tIns="50800" rIns="50800" bIns="50800" anchor="ctr"/>
          <a:lstStyle/>
          <a:p>
            <a:pPr algn="l" defTabSz="1066800">
              <a:lnSpc>
                <a:spcPct val="90000"/>
              </a:lnSpc>
              <a:spcBef>
                <a:spcPts val="40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03" name="Group"/>
          <p:cNvGrpSpPr/>
          <p:nvPr/>
        </p:nvGrpSpPr>
        <p:grpSpPr>
          <a:xfrm>
            <a:off x="9124384" y="2656838"/>
            <a:ext cx="2608063" cy="6154424"/>
            <a:chOff x="0" y="0"/>
            <a:chExt cx="2608062" cy="6154423"/>
          </a:xfrm>
        </p:grpSpPr>
        <p:sp>
          <p:nvSpPr>
            <p:cNvPr id="201" name="Rounded Rectangle"/>
            <p:cNvSpPr/>
            <p:nvPr/>
          </p:nvSpPr>
          <p:spPr>
            <a:xfrm>
              <a:off x="0" y="0"/>
              <a:ext cx="2608063" cy="615442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796897"/>
                    <a:lumOff val="36487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311400">
                <a:lnSpc>
                  <a:spcPct val="90000"/>
                </a:lnSpc>
                <a:spcBef>
                  <a:spcPts val="1000"/>
                </a:spcBef>
                <a:defRPr sz="5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2" name="Two Hidden Layers"/>
            <p:cNvSpPr txBox="1"/>
            <p:nvPr/>
          </p:nvSpPr>
          <p:spPr>
            <a:xfrm>
              <a:off x="127314" y="2003135"/>
              <a:ext cx="2353435" cy="21481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9060" tIns="99060" rIns="99060" bIns="99060" numCol="1" anchor="ctr">
              <a:noAutofit/>
            </a:bodyPr>
            <a:lstStyle>
              <a:lvl1pPr defTabSz="2311400">
                <a:lnSpc>
                  <a:spcPct val="90000"/>
                </a:lnSpc>
                <a:spcBef>
                  <a:spcPts val="2100"/>
                </a:spcBef>
                <a:defRPr sz="3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Two Hidden Layers</a:t>
              </a:r>
            </a:p>
          </p:txBody>
        </p:sp>
      </p:grpSp>
      <p:sp>
        <p:nvSpPr>
          <p:cNvPr id="204" name="Input layer with 3 nodes…"/>
          <p:cNvSpPr txBox="1"/>
          <p:nvPr/>
        </p:nvSpPr>
        <p:spPr>
          <a:xfrm>
            <a:off x="11852570" y="3816249"/>
            <a:ext cx="4410219" cy="383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3825" tIns="123825" rIns="123825" bIns="123825" anchor="ctr"/>
          <a:lstStyle/>
          <a:p>
            <a:pPr lvl="1" marL="228600" indent="-228600" algn="l" defTabSz="10668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Input layer with 3 nodes</a:t>
            </a:r>
          </a:p>
          <a:p>
            <a:pPr lvl="1" marL="228600" indent="-228600" algn="l" defTabSz="10668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1" marL="228600" indent="-228600" algn="l" defTabSz="10668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Two hidden layers (32 nodes each)</a:t>
            </a:r>
          </a:p>
          <a:p>
            <a:pPr algn="l" defTabSz="1066800">
              <a:lnSpc>
                <a:spcPct val="90000"/>
              </a:lnSpc>
              <a:spcBef>
                <a:spcPts val="40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1" marL="228600" indent="-228600" algn="l" defTabSz="10668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Output with one node</a:t>
            </a:r>
          </a:p>
          <a:p>
            <a:pPr lvl="1" marL="228600" indent="-228600" algn="l" defTabSz="10668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1" marL="228600" indent="-228600" algn="l" defTabSz="10668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Demonstrates learning linear relationships </a:t>
            </a:r>
            <a:r>
              <a:rPr b="1"/>
              <a:t>with </a:t>
            </a:r>
            <a:r>
              <a:t>interactions</a:t>
            </a:r>
          </a:p>
          <a:p>
            <a:pPr algn="l" defTabSz="1066800">
              <a:lnSpc>
                <a:spcPct val="90000"/>
              </a:lnSpc>
              <a:spcBef>
                <a:spcPts val="40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1" marL="228600" indent="-228600" algn="l" defTabSz="10668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softmax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6">
                <a:hueOff val="13912940"/>
                <a:satOff val="18181"/>
                <a:lumOff val="32009"/>
              </a:schemeClr>
            </a:gs>
            <a:gs pos="74000">
              <a:srgbClr val="8CD5FF"/>
            </a:gs>
            <a:gs pos="83000">
              <a:srgbClr val="8CD5FF"/>
            </a:gs>
            <a:gs pos="92000">
              <a:srgbClr val="9BDBFF"/>
            </a:gs>
            <a:gs pos="100000">
              <a:schemeClr val="accent6">
                <a:hueOff val="13912941"/>
                <a:satOff val="18181"/>
                <a:lumOff val="19509"/>
              </a:schemeClr>
            </a:gs>
          </a:gsLst>
          <a:lin ang="27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ns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14121">
              <a:defRPr sz="6996"/>
            </a:pPr>
            <a:r>
              <a:t>Problems With Adding More Layers</a:t>
            </a:r>
          </a:p>
          <a:p>
            <a:pPr defTabSz="514121">
              <a:defRPr sz="5016"/>
            </a:pPr>
            <a:r>
              <a:t>Unstable Gradients</a:t>
            </a:r>
          </a:p>
        </p:txBody>
      </p:sp>
      <p:pic>
        <p:nvPicPr>
          <p:cNvPr id="207" name="chain_rule.png" descr="chain_ru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68700" y="5483980"/>
            <a:ext cx="10198100" cy="1066801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Line"/>
          <p:cNvSpPr/>
          <p:nvPr/>
        </p:nvSpPr>
        <p:spPr>
          <a:xfrm flipH="1" flipV="1">
            <a:off x="6894285" y="6393844"/>
            <a:ext cx="929261" cy="123007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9" name="If these are  &lt;  1"/>
          <p:cNvSpPr txBox="1"/>
          <p:nvPr/>
        </p:nvSpPr>
        <p:spPr>
          <a:xfrm>
            <a:off x="7255902" y="7649518"/>
            <a:ext cx="237012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If these are  &lt;  1</a:t>
            </a:r>
          </a:p>
        </p:txBody>
      </p:sp>
      <p:sp>
        <p:nvSpPr>
          <p:cNvPr id="210" name="Line"/>
          <p:cNvSpPr/>
          <p:nvPr/>
        </p:nvSpPr>
        <p:spPr>
          <a:xfrm flipH="1" flipV="1">
            <a:off x="4210654" y="6756702"/>
            <a:ext cx="2882223" cy="172137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1" name="This vanishes"/>
          <p:cNvSpPr txBox="1"/>
          <p:nvPr/>
        </p:nvSpPr>
        <p:spPr>
          <a:xfrm>
            <a:off x="7232785" y="8255518"/>
            <a:ext cx="202326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This vanishes</a:t>
            </a:r>
          </a:p>
        </p:txBody>
      </p:sp>
      <p:sp>
        <p:nvSpPr>
          <p:cNvPr id="212" name="Line"/>
          <p:cNvSpPr/>
          <p:nvPr/>
        </p:nvSpPr>
        <p:spPr>
          <a:xfrm flipV="1">
            <a:off x="7950545" y="6397324"/>
            <a:ext cx="582258" cy="122659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3" name="Line"/>
          <p:cNvSpPr/>
          <p:nvPr/>
        </p:nvSpPr>
        <p:spPr>
          <a:xfrm flipV="1">
            <a:off x="8090246" y="6390202"/>
            <a:ext cx="2364325" cy="123372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4" name="Line"/>
          <p:cNvSpPr/>
          <p:nvPr/>
        </p:nvSpPr>
        <p:spPr>
          <a:xfrm flipV="1">
            <a:off x="8458545" y="6411485"/>
            <a:ext cx="3830602" cy="121243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5" name="If they are  &gt;  1"/>
          <p:cNvSpPr txBox="1"/>
          <p:nvPr/>
        </p:nvSpPr>
        <p:spPr>
          <a:xfrm>
            <a:off x="10515636" y="7649518"/>
            <a:ext cx="220065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If they are  &gt;  1</a:t>
            </a:r>
          </a:p>
        </p:txBody>
      </p:sp>
      <p:sp>
        <p:nvSpPr>
          <p:cNvPr id="216" name="It blows up"/>
          <p:cNvSpPr txBox="1"/>
          <p:nvPr/>
        </p:nvSpPr>
        <p:spPr>
          <a:xfrm>
            <a:off x="10523348" y="8255518"/>
            <a:ext cx="166695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It blows up</a:t>
            </a:r>
          </a:p>
        </p:txBody>
      </p:sp>
      <p:sp>
        <p:nvSpPr>
          <p:cNvPr id="217" name="Don’t worry about the details.…"/>
          <p:cNvSpPr txBox="1"/>
          <p:nvPr/>
        </p:nvSpPr>
        <p:spPr>
          <a:xfrm>
            <a:off x="1063599" y="3349661"/>
            <a:ext cx="15208302" cy="1197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Don’t worry about the details.</a:t>
            </a:r>
          </a:p>
          <a:p>
            <a:pPr/>
            <a:r>
              <a:t>The formula is computing the gradient of the cost (aka loss) function with respect to values in the first layer</a:t>
            </a:r>
          </a:p>
          <a:p>
            <a:pPr/>
            <a:r>
              <a:t>The gradient is used to update parameters in that layer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