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3"/>
  </p:normalViewPr>
  <p:slideViewPr>
    <p:cSldViewPr>
      <p:cViewPr varScale="1">
        <p:scale>
          <a:sx n="85" d="100"/>
          <a:sy n="85" d="100"/>
        </p:scale>
        <p:origin x="192" y="2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6755" y="436879"/>
            <a:ext cx="1077848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3259" y="1725612"/>
            <a:ext cx="574548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755" y="1594485"/>
            <a:ext cx="10778489" cy="367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jimhugunin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teoliphan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N</a:t>
            </a:r>
            <a:r>
              <a:rPr spc="350" dirty="0"/>
              <a:t>u</a:t>
            </a:r>
            <a:r>
              <a:rPr spc="610" dirty="0"/>
              <a:t>m</a:t>
            </a:r>
            <a:r>
              <a:rPr spc="-340" dirty="0"/>
              <a:t>P</a:t>
            </a:r>
            <a:r>
              <a:rPr spc="170" dirty="0"/>
              <a:t>y</a:t>
            </a:r>
            <a:r>
              <a:rPr dirty="0"/>
              <a:t>入门培训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41629"/>
            <a:ext cx="72047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85" dirty="0"/>
              <a:t>NumPy</a:t>
            </a:r>
            <a:r>
              <a:rPr sz="4200" dirty="0"/>
              <a:t>的</a:t>
            </a:r>
            <a:r>
              <a:rPr sz="4200" spc="150" dirty="0"/>
              <a:t>ndarray</a:t>
            </a:r>
            <a:r>
              <a:rPr sz="4200" spc="-10" dirty="0"/>
              <a:t> </a:t>
            </a:r>
            <a:r>
              <a:rPr sz="4200" dirty="0"/>
              <a:t>布尔型索引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7874000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布尔型数组的长度必须跟被索引的轴长度一致。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可以将布尔型数组跟切片、整数（或整数序列）混合使用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-90" dirty="0">
                <a:latin typeface="Arial Unicode MS"/>
                <a:cs typeface="Arial Unicode MS"/>
              </a:rPr>
              <a:t>:</a:t>
            </a:r>
            <a:r>
              <a:rPr sz="2400" spc="114" dirty="0">
                <a:latin typeface="Arial Unicode MS"/>
                <a:cs typeface="Arial Unicode MS"/>
              </a:rPr>
              <a:t> </a:t>
            </a:r>
            <a:r>
              <a:rPr sz="2400" spc="90" dirty="0">
                <a:latin typeface="Arial Unicode MS"/>
                <a:cs typeface="Arial Unicode MS"/>
              </a:rPr>
              <a:t>the_numpy_ndarray/boolean_indexing.py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41629"/>
            <a:ext cx="66713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85" dirty="0"/>
              <a:t>NumPy</a:t>
            </a:r>
            <a:r>
              <a:rPr sz="4200" dirty="0"/>
              <a:t>的</a:t>
            </a:r>
            <a:r>
              <a:rPr sz="4200" spc="150" dirty="0"/>
              <a:t>ndarray</a:t>
            </a:r>
            <a:r>
              <a:rPr sz="4200" spc="-10" dirty="0"/>
              <a:t> </a:t>
            </a:r>
            <a:r>
              <a:rPr sz="4200" dirty="0"/>
              <a:t>花式索引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06755" y="1411604"/>
            <a:ext cx="10617200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23825" indent="-2286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花式索引</a:t>
            </a:r>
            <a:r>
              <a:rPr sz="2400" spc="-15" dirty="0">
                <a:latin typeface="Arial Unicode MS"/>
                <a:cs typeface="Arial Unicode MS"/>
              </a:rPr>
              <a:t>（Fancy </a:t>
            </a:r>
            <a:r>
              <a:rPr sz="2400" spc="100" dirty="0">
                <a:latin typeface="Arial Unicode MS"/>
                <a:cs typeface="Arial Unicode MS"/>
              </a:rPr>
              <a:t>indexing）</a:t>
            </a:r>
            <a:r>
              <a:rPr sz="2400" dirty="0">
                <a:latin typeface="Arial Unicode MS"/>
                <a:cs typeface="Arial Unicode MS"/>
              </a:rPr>
              <a:t>是一个</a:t>
            </a:r>
            <a:r>
              <a:rPr sz="2400" spc="100" dirty="0">
                <a:latin typeface="Arial Unicode MS"/>
                <a:cs typeface="Arial Unicode MS"/>
              </a:rPr>
              <a:t>NumPy</a:t>
            </a:r>
            <a:r>
              <a:rPr sz="2400" dirty="0">
                <a:latin typeface="Arial Unicode MS"/>
                <a:cs typeface="Arial Unicode MS"/>
              </a:rPr>
              <a:t>术语，它指的是利用整数数组进 行索引。</a:t>
            </a:r>
            <a:endParaRPr sz="2400">
              <a:latin typeface="Arial Unicode MS"/>
              <a:cs typeface="Arial Unicode MS"/>
            </a:endParaRPr>
          </a:p>
          <a:p>
            <a:pPr marL="241300" marR="5080" indent="-2286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一次传入多个索引数组会有一点特别。它返回的是一个一维数组，其中的元素 对应各个索引元组。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-90" dirty="0">
                <a:latin typeface="Arial Unicode MS"/>
                <a:cs typeface="Arial Unicode MS"/>
              </a:rPr>
              <a:t>:</a:t>
            </a:r>
            <a:r>
              <a:rPr sz="2400" spc="15" dirty="0">
                <a:latin typeface="Arial Unicode MS"/>
                <a:cs typeface="Arial Unicode MS"/>
              </a:rPr>
              <a:t> </a:t>
            </a:r>
            <a:r>
              <a:rPr sz="2400" spc="85" dirty="0">
                <a:latin typeface="Arial Unicode MS"/>
                <a:cs typeface="Arial Unicode MS"/>
              </a:rPr>
              <a:t>the_numpy_ndarray/fancy_indexing.py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41629"/>
            <a:ext cx="8804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85" dirty="0"/>
              <a:t>NumPy</a:t>
            </a:r>
            <a:r>
              <a:rPr sz="4200" dirty="0"/>
              <a:t>的</a:t>
            </a:r>
            <a:r>
              <a:rPr sz="4200" spc="150" dirty="0"/>
              <a:t>ndarray</a:t>
            </a:r>
            <a:r>
              <a:rPr sz="4200" spc="-10" dirty="0"/>
              <a:t> </a:t>
            </a:r>
            <a:r>
              <a:rPr sz="4200" dirty="0"/>
              <a:t>数组转置和轴对换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9420225" cy="229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一维／二维数组转置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高维数组轴对换</a:t>
            </a:r>
            <a:endParaRPr sz="2400">
              <a:latin typeface="Arial Unicode MS"/>
              <a:cs typeface="Arial Unicode MS"/>
            </a:endParaRPr>
          </a:p>
          <a:p>
            <a:pPr marL="241300" marR="5080" indent="-2286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 子 代 码 </a:t>
            </a:r>
            <a:r>
              <a:rPr sz="2400" spc="-90" dirty="0">
                <a:latin typeface="Arial Unicode MS"/>
                <a:cs typeface="Arial Unicode MS"/>
              </a:rPr>
              <a:t>:  </a:t>
            </a:r>
            <a:r>
              <a:rPr sz="2400" spc="60" dirty="0">
                <a:latin typeface="Arial Unicode MS"/>
                <a:cs typeface="Arial Unicode MS"/>
              </a:rPr>
              <a:t>the_numpy_ndarray/transposing_arrays_and_swapping_axes.py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846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/>
              <a:t>NumPy</a:t>
            </a:r>
            <a:r>
              <a:rPr sz="3600" dirty="0"/>
              <a:t>的</a:t>
            </a:r>
            <a:r>
              <a:rPr sz="3600" spc="130" dirty="0"/>
              <a:t>ndarray</a:t>
            </a:r>
            <a:r>
              <a:rPr sz="3600" spc="-25" dirty="0"/>
              <a:t> </a:t>
            </a:r>
            <a:r>
              <a:rPr sz="3600" dirty="0"/>
              <a:t>快速的元素级数组函数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16535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一元函数</a:t>
            </a:r>
            <a:r>
              <a:rPr sz="2400" spc="-60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I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3475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abs,</a:t>
                      </a:r>
                      <a:r>
                        <a:rPr sz="1800" spc="-4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40" dirty="0">
                          <a:latin typeface="Arial Unicode MS"/>
                          <a:cs typeface="Arial Unicode MS"/>
                        </a:rPr>
                        <a:t>fabs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计算整数、浮点数或复数的绝对值。对于非复数值，可以使用更快的fabs。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90" dirty="0">
                          <a:latin typeface="Arial Unicode MS"/>
                          <a:cs typeface="Arial Unicode MS"/>
                        </a:rPr>
                        <a:t>sqrt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计算各元素的平方根。相当于</a:t>
                      </a: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arr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110" dirty="0">
                          <a:latin typeface="Arial Unicode MS"/>
                          <a:cs typeface="Arial Unicode MS"/>
                        </a:rPr>
                        <a:t>**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5" dirty="0">
                          <a:latin typeface="Arial Unicode MS"/>
                          <a:cs typeface="Arial Unicode MS"/>
                        </a:rPr>
                        <a:t>0.5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sqare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计算各元素的平方。相当于</a:t>
                      </a: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arr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110" dirty="0">
                          <a:latin typeface="Arial Unicode MS"/>
                          <a:cs typeface="Arial Unicode MS"/>
                        </a:rPr>
                        <a:t>**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2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exp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计算各元素的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e^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log, </a:t>
                      </a: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log10, </a:t>
                      </a: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log2,</a:t>
                      </a:r>
                      <a:r>
                        <a:rPr sz="1800" spc="-11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105" dirty="0">
                          <a:latin typeface="Arial Unicode MS"/>
                          <a:cs typeface="Arial Unicode MS"/>
                        </a:rPr>
                        <a:t>log1p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分别为自然对数、底数为</a:t>
                      </a:r>
                      <a:r>
                        <a:rPr sz="1800" spc="40" dirty="0">
                          <a:latin typeface="Arial Unicode MS"/>
                          <a:cs typeface="Arial Unicode MS"/>
                        </a:rPr>
                        <a:t>10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800" spc="114" dirty="0">
                          <a:latin typeface="Arial Unicode MS"/>
                          <a:cs typeface="Arial Unicode MS"/>
                        </a:rPr>
                        <a:t>log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、底数为</a:t>
                      </a:r>
                      <a:r>
                        <a:rPr sz="1800" spc="40" dirty="0">
                          <a:latin typeface="Arial Unicode MS"/>
                          <a:cs typeface="Arial Unicode MS"/>
                        </a:rPr>
                        <a:t>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800" spc="114" dirty="0">
                          <a:latin typeface="Arial Unicode MS"/>
                          <a:cs typeface="Arial Unicode MS"/>
                        </a:rPr>
                        <a:t>log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log(1</a:t>
                      </a:r>
                      <a:r>
                        <a:rPr sz="1800" spc="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275" dirty="0">
                          <a:latin typeface="Arial Unicode MS"/>
                          <a:cs typeface="Arial Unicode MS"/>
                        </a:rPr>
                        <a:t>+</a:t>
                      </a:r>
                      <a:r>
                        <a:rPr sz="1800" spc="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x)。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sign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计算各元素的正负号：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1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（正数）、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0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（零）、－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1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（负数）。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ceil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计算各元素的c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ilin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g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值，即大于等于该值的最小整数。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10" dirty="0">
                          <a:latin typeface="Arial Unicode MS"/>
                          <a:cs typeface="Arial Unicode MS"/>
                        </a:rPr>
                        <a:t>floor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计算各元素的floo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值，即小于等于该值的最小整数。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846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/>
              <a:t>NumPy</a:t>
            </a:r>
            <a:r>
              <a:rPr sz="3600" dirty="0"/>
              <a:t>的</a:t>
            </a:r>
            <a:r>
              <a:rPr sz="3600" spc="130" dirty="0"/>
              <a:t>ndarray</a:t>
            </a:r>
            <a:r>
              <a:rPr sz="3600" spc="-25" dirty="0"/>
              <a:t> </a:t>
            </a:r>
            <a:r>
              <a:rPr sz="3600" dirty="0"/>
              <a:t>快速的元素级数组函数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174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一元函数</a:t>
            </a:r>
            <a:r>
              <a:rPr sz="2400" spc="-60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II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363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105" dirty="0">
                          <a:latin typeface="Arial Unicode MS"/>
                          <a:cs typeface="Arial Unicode MS"/>
                        </a:rPr>
                        <a:t>rint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将各元素值四舍五入到最接近的整数，保留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yp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40" dirty="0">
                          <a:latin typeface="Arial Unicode MS"/>
                          <a:cs typeface="Arial Unicode MS"/>
                        </a:rPr>
                        <a:t>modf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将数组的小数部分与整数部分以两个独立数组的形式返还。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isnan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返回一个表示“哪些值是NaN（这不是一个数字）”的布尔型数组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1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isfinite,</a:t>
                      </a:r>
                      <a:r>
                        <a:rPr sz="1800" spc="-4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isinf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806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分别返回一个表示</a:t>
                      </a:r>
                      <a:r>
                        <a:rPr sz="1800" spc="1200" dirty="0">
                          <a:latin typeface="Arial Unicode MS"/>
                          <a:cs typeface="Arial Unicode MS"/>
                        </a:rPr>
                        <a:t>“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哪些元素是有限的（非</a:t>
                      </a: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inf，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非</a:t>
                      </a:r>
                      <a:r>
                        <a:rPr sz="1800" spc="300" dirty="0">
                          <a:latin typeface="Arial Unicode MS"/>
                          <a:cs typeface="Arial Unicode MS"/>
                        </a:rPr>
                        <a:t>NaN）”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或</a:t>
                      </a:r>
                      <a:r>
                        <a:rPr sz="1800" spc="1200" dirty="0">
                          <a:latin typeface="Arial Unicode MS"/>
                          <a:cs typeface="Arial Unicode MS"/>
                        </a:rPr>
                        <a:t>“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哪些元素 是无穷的”的布尔型数组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cos, </a:t>
                      </a:r>
                      <a:r>
                        <a:rPr sz="1800" spc="15" dirty="0">
                          <a:latin typeface="Arial Unicode MS"/>
                          <a:cs typeface="Arial Unicode MS"/>
                        </a:rPr>
                        <a:t>cosh, </a:t>
                      </a:r>
                      <a:r>
                        <a:rPr sz="1800" spc="5" dirty="0">
                          <a:latin typeface="Arial Unicode MS"/>
                          <a:cs typeface="Arial Unicode MS"/>
                        </a:rPr>
                        <a:t>sin, 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sinh, </a:t>
                      </a: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tan,</a:t>
                      </a:r>
                      <a:r>
                        <a:rPr sz="1800" spc="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85" dirty="0">
                          <a:latin typeface="Arial Unicode MS"/>
                          <a:cs typeface="Arial Unicode MS"/>
                        </a:rPr>
                        <a:t>tanh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普通型或双曲型三角函数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8495">
                <a:tc>
                  <a:txBody>
                    <a:bodyPr/>
                    <a:lstStyle/>
                    <a:p>
                      <a:pPr marL="97155" marR="1181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0" dirty="0">
                          <a:latin typeface="Arial Unicode MS"/>
                          <a:cs typeface="Arial Unicode MS"/>
                        </a:rPr>
                        <a:t>arccos, </a:t>
                      </a:r>
                      <a:r>
                        <a:rPr sz="1800" spc="15" dirty="0">
                          <a:latin typeface="Arial Unicode MS"/>
                          <a:cs typeface="Arial Unicode MS"/>
                        </a:rPr>
                        <a:t>arccosh, </a:t>
                      </a:r>
                      <a:r>
                        <a:rPr sz="1800" spc="5" dirty="0">
                          <a:latin typeface="Arial Unicode MS"/>
                          <a:cs typeface="Arial Unicode MS"/>
                        </a:rPr>
                        <a:t>arcsin,  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arcsinh, </a:t>
                      </a:r>
                      <a:r>
                        <a:rPr sz="1800" spc="30" dirty="0">
                          <a:latin typeface="Arial Unicode MS"/>
                          <a:cs typeface="Arial Unicode MS"/>
                        </a:rPr>
                        <a:t>arctan,</a:t>
                      </a:r>
                      <a:r>
                        <a:rPr sz="1800" spc="-14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arctanh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反三角函数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logical_not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计算各元素</a:t>
                      </a:r>
                      <a:r>
                        <a:rPr sz="1800" spc="135" dirty="0">
                          <a:latin typeface="Arial Unicode MS"/>
                          <a:cs typeface="Arial Unicode MS"/>
                        </a:rPr>
                        <a:t>not</a:t>
                      </a:r>
                      <a:r>
                        <a:rPr sz="1800" spc="-5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0" dirty="0">
                          <a:latin typeface="Arial Unicode MS"/>
                          <a:cs typeface="Arial Unicode MS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的真值。相当于</a:t>
                      </a: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-arr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846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/>
              <a:t>NumPy</a:t>
            </a:r>
            <a:r>
              <a:rPr sz="3600" dirty="0"/>
              <a:t>的</a:t>
            </a:r>
            <a:r>
              <a:rPr sz="3600" spc="130" dirty="0"/>
              <a:t>ndarray</a:t>
            </a:r>
            <a:r>
              <a:rPr sz="3600" spc="-25" dirty="0"/>
              <a:t> </a:t>
            </a:r>
            <a:r>
              <a:rPr sz="3600" dirty="0"/>
              <a:t>快速的元素级数组函数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16535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二元函数</a:t>
            </a:r>
            <a:r>
              <a:rPr sz="2400" spc="-60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I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3475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90" dirty="0">
                          <a:latin typeface="Arial Unicode MS"/>
                          <a:cs typeface="Arial Unicode MS"/>
                        </a:rPr>
                        <a:t>add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将数组中对应的元素相加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subtract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从第一个数组中减去第二个数组中的元素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5" dirty="0">
                          <a:latin typeface="Arial Unicode MS"/>
                          <a:cs typeface="Arial Unicode MS"/>
                        </a:rPr>
                        <a:t>multiply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数组元素相乘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divide,</a:t>
                      </a:r>
                      <a:r>
                        <a:rPr sz="1800" spc="-1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floor_divide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除法或向下取整除法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0" dirty="0">
                          <a:latin typeface="Arial Unicode MS"/>
                          <a:cs typeface="Arial Unicode MS"/>
                        </a:rPr>
                        <a:t>power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对第一个数组中的元素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和第二个数组中对应位置的元素B，计算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A^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B。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maximum,</a:t>
                      </a:r>
                      <a:r>
                        <a:rPr sz="1800" spc="-2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fmax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元素级的最大值计算。f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m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将忽略NaN。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0" dirty="0">
                          <a:latin typeface="Arial Unicode MS"/>
                          <a:cs typeface="Arial Unicode MS"/>
                        </a:rPr>
                        <a:t>minimum,</a:t>
                      </a:r>
                      <a:r>
                        <a:rPr sz="1800" spc="-4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114" dirty="0">
                          <a:latin typeface="Arial Unicode MS"/>
                          <a:cs typeface="Arial Unicode MS"/>
                        </a:rPr>
                        <a:t>fmin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元素级的最小值计算。f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m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in将忽略NaN。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50" dirty="0">
                          <a:latin typeface="Arial Unicode MS"/>
                          <a:cs typeface="Arial Unicode MS"/>
                        </a:rPr>
                        <a:t>mod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元素级的求模计算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846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/>
              <a:t>NumPy</a:t>
            </a:r>
            <a:r>
              <a:rPr sz="3600" dirty="0"/>
              <a:t>的</a:t>
            </a:r>
            <a:r>
              <a:rPr sz="3600" spc="130" dirty="0"/>
              <a:t>ndarray</a:t>
            </a:r>
            <a:r>
              <a:rPr sz="3600" spc="-25" dirty="0"/>
              <a:t> </a:t>
            </a:r>
            <a:r>
              <a:rPr sz="3600" dirty="0"/>
              <a:t>快速的元素级数组函数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174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二元函数</a:t>
            </a:r>
            <a:r>
              <a:rPr sz="2400" spc="-60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II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755" y="4398645"/>
            <a:ext cx="485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-90" dirty="0">
                <a:latin typeface="Arial Unicode MS"/>
                <a:cs typeface="Arial Unicode MS"/>
              </a:rPr>
              <a:t>:</a:t>
            </a:r>
            <a:r>
              <a:rPr sz="2400" spc="50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universal_functions.py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5275" y="1990089"/>
          <a:ext cx="11619230" cy="210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copysign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将第二个数组中的符号复制给第一个数组中的值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95">
                <a:tc>
                  <a:txBody>
                    <a:bodyPr/>
                    <a:lstStyle/>
                    <a:p>
                      <a:pPr marL="97155" marR="5029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greater, </a:t>
                      </a:r>
                      <a:r>
                        <a:rPr sz="1800" spc="40" dirty="0">
                          <a:latin typeface="Arial Unicode MS"/>
                          <a:cs typeface="Arial Unicode MS"/>
                        </a:rPr>
                        <a:t>greater_equal,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-25" dirty="0">
                          <a:latin typeface="Arial Unicode MS"/>
                          <a:cs typeface="Arial Unicode MS"/>
                        </a:rPr>
                        <a:t>less,  </a:t>
                      </a:r>
                      <a:r>
                        <a:rPr sz="1800" spc="15" dirty="0">
                          <a:latin typeface="Arial Unicode MS"/>
                          <a:cs typeface="Arial Unicode MS"/>
                        </a:rPr>
                        <a:t>less_equal,equal,  </a:t>
                      </a: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not_equal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执行元素级的比较，最终产生布尔型数组。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130">
                <a:tc>
                  <a:txBody>
                    <a:bodyPr/>
                    <a:lstStyle/>
                    <a:p>
                      <a:pPr marL="97155" marR="1031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logical_and,  </a:t>
                      </a:r>
                      <a:r>
                        <a:rPr sz="1800" spc="30" dirty="0">
                          <a:latin typeface="Arial Unicode MS"/>
                          <a:cs typeface="Arial Unicode MS"/>
                        </a:rPr>
                        <a:t>logical_or,</a:t>
                      </a:r>
                      <a:r>
                        <a:rPr sz="1800" spc="-8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logical_xor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执行元素级的真值逻辑运算，最终产生布尔型数组。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564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利用数组进行数据处理</a:t>
            </a:r>
            <a:r>
              <a:rPr sz="3600" spc="-45" dirty="0"/>
              <a:t> </a:t>
            </a:r>
            <a:r>
              <a:rPr sz="3600" dirty="0"/>
              <a:t>简介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11604"/>
            <a:ext cx="10772140" cy="247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04" dirty="0">
                <a:latin typeface="Arial Unicode MS"/>
                <a:cs typeface="Arial Unicode MS"/>
              </a:rPr>
              <a:t>N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-135" dirty="0">
                <a:latin typeface="Arial Unicode MS"/>
                <a:cs typeface="Arial Unicode MS"/>
              </a:rPr>
              <a:t>P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dirty="0">
                <a:latin typeface="Arial Unicode MS"/>
                <a:cs typeface="Arial Unicode MS"/>
              </a:rPr>
              <a:t>数组使你可以将许多种数据处理任务表述为简洁的数组表达式（否则需 要编写循环）。用数组表达式代替循环的做法，通常被称为矢量化。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矢量化数组运算要比等价的纯</a:t>
            </a:r>
            <a:r>
              <a:rPr sz="2400" spc="-135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dirty="0">
                <a:latin typeface="Arial Unicode MS"/>
                <a:cs typeface="Arial Unicode MS"/>
              </a:rPr>
              <a:t>方式快上一两个数量级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例子代码：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ss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5" dirty="0">
                <a:latin typeface="Arial Unicode MS"/>
                <a:cs typeface="Arial Unicode MS"/>
              </a:rPr>
              <a:t>rr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36879"/>
            <a:ext cx="9086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利用数组进行数据处</a:t>
            </a:r>
            <a:r>
              <a:rPr sz="3200" spc="0" dirty="0"/>
              <a:t>理</a:t>
            </a:r>
            <a:r>
              <a:rPr sz="3200" spc="-50" dirty="0"/>
              <a:t> </a:t>
            </a:r>
            <a:r>
              <a:rPr sz="3200" dirty="0"/>
              <a:t>将条件逻辑表述为数组运</a:t>
            </a:r>
            <a:r>
              <a:rPr sz="3200" spc="0" dirty="0"/>
              <a:t>算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10680065" cy="388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列表推导的局限性</a:t>
            </a:r>
            <a:endParaRPr sz="2400">
              <a:latin typeface="Arial Unicode MS"/>
              <a:cs typeface="Arial Unicode MS"/>
            </a:endParaRPr>
          </a:p>
          <a:p>
            <a:pPr marL="698500" lvl="1" indent="-22860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 Unicode MS"/>
                <a:cs typeface="Arial Unicode MS"/>
              </a:rPr>
              <a:t>纯</a:t>
            </a:r>
            <a:r>
              <a:rPr sz="2000" spc="-114" dirty="0">
                <a:latin typeface="Arial Unicode MS"/>
                <a:cs typeface="Arial Unicode MS"/>
              </a:rPr>
              <a:t>P</a:t>
            </a:r>
            <a:r>
              <a:rPr sz="2000" spc="55" dirty="0">
                <a:latin typeface="Arial Unicode MS"/>
                <a:cs typeface="Arial Unicode MS"/>
              </a:rPr>
              <a:t>y</a:t>
            </a:r>
            <a:r>
              <a:rPr sz="2000" spc="180" dirty="0">
                <a:latin typeface="Arial Unicode MS"/>
                <a:cs typeface="Arial Unicode MS"/>
              </a:rPr>
              <a:t>t</a:t>
            </a:r>
            <a:r>
              <a:rPr sz="2000" spc="110" dirty="0">
                <a:latin typeface="Arial Unicode MS"/>
                <a:cs typeface="Arial Unicode MS"/>
              </a:rPr>
              <a:t>h</a:t>
            </a:r>
            <a:r>
              <a:rPr sz="2000" spc="150" dirty="0">
                <a:latin typeface="Arial Unicode MS"/>
                <a:cs typeface="Arial Unicode MS"/>
              </a:rPr>
              <a:t>o</a:t>
            </a:r>
            <a:r>
              <a:rPr sz="2000" spc="105" dirty="0">
                <a:latin typeface="Arial Unicode MS"/>
                <a:cs typeface="Arial Unicode MS"/>
              </a:rPr>
              <a:t>n</a:t>
            </a:r>
            <a:r>
              <a:rPr sz="2000" dirty="0">
                <a:latin typeface="Arial Unicode MS"/>
                <a:cs typeface="Arial Unicode MS"/>
              </a:rPr>
              <a:t>代码，速度不够快</a:t>
            </a:r>
            <a:r>
              <a:rPr sz="2000" spc="0" dirty="0">
                <a:latin typeface="Arial Unicode MS"/>
                <a:cs typeface="Arial Unicode MS"/>
              </a:rPr>
              <a:t>。</a:t>
            </a:r>
            <a:endParaRPr sz="2000">
              <a:latin typeface="Arial Unicode MS"/>
              <a:cs typeface="Arial Unicode MS"/>
            </a:endParaRPr>
          </a:p>
          <a:p>
            <a:pPr marL="698500" lvl="1" indent="-2286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 Unicode MS"/>
                <a:cs typeface="Arial Unicode MS"/>
              </a:rPr>
              <a:t>无法应用于高维数</a:t>
            </a:r>
            <a:r>
              <a:rPr sz="2000" spc="0" dirty="0">
                <a:latin typeface="Arial Unicode MS"/>
                <a:cs typeface="Arial Unicode MS"/>
              </a:rPr>
              <a:t>组</a:t>
            </a:r>
            <a:endParaRPr sz="2000">
              <a:latin typeface="Arial Unicode MS"/>
              <a:cs typeface="Arial Unicode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155" dirty="0">
                <a:latin typeface="Arial Unicode MS"/>
                <a:cs typeface="Arial Unicode MS"/>
              </a:rPr>
              <a:t>w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和</a:t>
            </a:r>
            <a:r>
              <a:rPr sz="2400" spc="155" dirty="0">
                <a:latin typeface="Arial Unicode MS"/>
                <a:cs typeface="Arial Unicode MS"/>
              </a:rPr>
              <a:t>w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的嵌套</a:t>
            </a:r>
            <a:endParaRPr sz="2400">
              <a:latin typeface="Arial Unicode MS"/>
              <a:cs typeface="Arial Unicode MS"/>
            </a:endParaRPr>
          </a:p>
          <a:p>
            <a:pPr marL="241300" marR="5080" indent="-228600">
              <a:lnSpc>
                <a:spcPct val="15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 子 代 码 ：  </a:t>
            </a:r>
            <a:r>
              <a:rPr sz="2400" spc="55" dirty="0">
                <a:latin typeface="Arial Unicode MS"/>
                <a:cs typeface="Arial Unicode MS"/>
              </a:rPr>
              <a:t>data_processing_using_arrays/expressing_conditional_logic_as_array_op  </a:t>
            </a:r>
            <a:r>
              <a:rPr sz="2400" spc="75" dirty="0">
                <a:latin typeface="Arial Unicode MS"/>
                <a:cs typeface="Arial Unicode MS"/>
              </a:rPr>
              <a:t>erations.py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7933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利用数组进行数据处理</a:t>
            </a:r>
            <a:r>
              <a:rPr sz="3600" spc="-45" dirty="0"/>
              <a:t> </a:t>
            </a:r>
            <a:r>
              <a:rPr sz="3600" dirty="0"/>
              <a:t>数学和统计方法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2387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数学和统计方法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309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sum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对数组中全部或某轴向的元素求和。零长度的数组的su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m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为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0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mean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算术平均数。零长度的数组的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me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an为NaN。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0" dirty="0">
                          <a:latin typeface="Arial Unicode MS"/>
                          <a:cs typeface="Arial Unicode MS"/>
                        </a:rPr>
                        <a:t>std,</a:t>
                      </a:r>
                      <a:r>
                        <a:rPr sz="1800" spc="-5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var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分别为标准差和方差，自由度可调（默认为n）。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min,</a:t>
                      </a:r>
                      <a:r>
                        <a:rPr sz="1800" spc="-5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max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最大值和最小值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85" dirty="0">
                          <a:latin typeface="Arial Unicode MS"/>
                          <a:cs typeface="Arial Unicode MS"/>
                        </a:rPr>
                        <a:t>argmin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分别为最大值和最小值的索引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80" dirty="0">
                          <a:latin typeface="Arial Unicode MS"/>
                          <a:cs typeface="Arial Unicode MS"/>
                        </a:rPr>
                        <a:t>cumsum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所有元素的累计和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5" dirty="0">
                          <a:latin typeface="Arial Unicode MS"/>
                          <a:cs typeface="Arial Unicode MS"/>
                        </a:rPr>
                        <a:t>cumprod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所有元素的累计积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254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20" dirty="0"/>
              <a:t>N</a:t>
            </a:r>
            <a:r>
              <a:rPr sz="3600" spc="210" dirty="0"/>
              <a:t>u</a:t>
            </a:r>
            <a:r>
              <a:rPr sz="3600" spc="365" dirty="0"/>
              <a:t>m</a:t>
            </a:r>
            <a:r>
              <a:rPr sz="3600" spc="-200" dirty="0"/>
              <a:t>P</a:t>
            </a:r>
            <a:r>
              <a:rPr sz="3600" spc="100" dirty="0"/>
              <a:t>y</a:t>
            </a:r>
            <a:r>
              <a:rPr sz="3600" dirty="0"/>
              <a:t>简介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10584815" cy="333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官网链接：</a:t>
            </a:r>
            <a:r>
              <a:rPr sz="2400" u="heavy" spc="135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h</a:t>
            </a:r>
            <a:r>
              <a:rPr sz="2400" u="heavy" spc="225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tt</a:t>
            </a:r>
            <a:r>
              <a:rPr sz="2400" u="heavy" spc="190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p</a:t>
            </a:r>
            <a:r>
              <a:rPr sz="2400" u="heavy" spc="-90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:</a:t>
            </a:r>
            <a:r>
              <a:rPr sz="2400" u="heavy" spc="350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//</a:t>
            </a:r>
            <a:r>
              <a:rPr sz="2400" u="heavy" spc="155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ww</a:t>
            </a:r>
            <a:r>
              <a:rPr sz="2400" u="heavy" spc="25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w</a:t>
            </a:r>
            <a:r>
              <a:rPr sz="2400" u="heavy" spc="-90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.</a:t>
            </a:r>
            <a:r>
              <a:rPr sz="2400" u="heavy" spc="135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nu</a:t>
            </a:r>
            <a:r>
              <a:rPr sz="2400" u="heavy" spc="240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m</a:t>
            </a:r>
            <a:r>
              <a:rPr sz="2400" u="heavy" spc="190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p</a:t>
            </a:r>
            <a:r>
              <a:rPr sz="2400" u="heavy" spc="-100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y</a:t>
            </a:r>
            <a:r>
              <a:rPr sz="2400" u="heavy" spc="-90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.</a:t>
            </a:r>
            <a:r>
              <a:rPr sz="2400" u="heavy" spc="180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o</a:t>
            </a:r>
            <a:r>
              <a:rPr sz="2400" u="heavy" spc="75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r</a:t>
            </a:r>
            <a:r>
              <a:rPr sz="2400" u="heavy" spc="195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g</a:t>
            </a:r>
            <a:r>
              <a:rPr sz="2400" u="heavy" spc="350" dirty="0">
                <a:solidFill>
                  <a:srgbClr val="0562C1"/>
                </a:solidFill>
                <a:latin typeface="Arial Unicode MS"/>
                <a:cs typeface="Arial Unicode MS"/>
                <a:hlinkClick r:id="rId2"/>
              </a:rPr>
              <a:t>/</a:t>
            </a:r>
            <a:endParaRPr sz="2400">
              <a:latin typeface="Arial Unicode MS"/>
              <a:cs typeface="Arial Unicode MS"/>
            </a:endParaRPr>
          </a:p>
          <a:p>
            <a:pPr marL="241300" marR="5080" indent="-2286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04" dirty="0">
                <a:latin typeface="Arial Unicode MS"/>
                <a:cs typeface="Arial Unicode MS"/>
              </a:rPr>
              <a:t>N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-135" dirty="0">
                <a:latin typeface="Arial Unicode MS"/>
                <a:cs typeface="Arial Unicode MS"/>
              </a:rPr>
              <a:t>P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dirty="0">
                <a:latin typeface="Arial Unicode MS"/>
                <a:cs typeface="Arial Unicode MS"/>
              </a:rPr>
              <a:t>是</a:t>
            </a:r>
            <a:r>
              <a:rPr sz="2400" spc="-135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dirty="0">
                <a:latin typeface="Arial Unicode MS"/>
                <a:cs typeface="Arial Unicode MS"/>
              </a:rPr>
              <a:t>语言的一个扩充程序库。支持高级大量的维度数组与矩阵运 算，此外也针对数组运算提供大量的数学函数库。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作者介绍</a:t>
            </a:r>
            <a:endParaRPr sz="2400">
              <a:latin typeface="Arial Unicode MS"/>
              <a:cs typeface="Arial Unicode MS"/>
            </a:endParaRPr>
          </a:p>
          <a:p>
            <a:pPr marL="698500" lvl="1" indent="-22860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25" dirty="0">
                <a:latin typeface="Arial Unicode MS"/>
                <a:cs typeface="Arial Unicode MS"/>
              </a:rPr>
              <a:t>Jim </a:t>
            </a:r>
            <a:r>
              <a:rPr sz="2000" spc="85" dirty="0">
                <a:latin typeface="Arial Unicode MS"/>
                <a:cs typeface="Arial Unicode MS"/>
              </a:rPr>
              <a:t>Hugunin:</a:t>
            </a:r>
            <a:r>
              <a:rPr sz="2000" spc="55" dirty="0">
                <a:solidFill>
                  <a:srgbClr val="0562C1"/>
                </a:solidFill>
                <a:latin typeface="Arial Unicode MS"/>
                <a:cs typeface="Arial Unicode MS"/>
              </a:rPr>
              <a:t> </a:t>
            </a:r>
            <a:r>
              <a:rPr sz="2000" u="sng" spc="110" dirty="0">
                <a:solidFill>
                  <a:srgbClr val="0562C1"/>
                </a:solidFill>
                <a:latin typeface="Arial Unicode MS"/>
                <a:cs typeface="Arial Unicode MS"/>
                <a:hlinkClick r:id="rId3"/>
              </a:rPr>
              <a:t>http://www.linkedin.com/in/jimhugunin</a:t>
            </a:r>
            <a:endParaRPr sz="2000">
              <a:latin typeface="Arial Unicode MS"/>
              <a:cs typeface="Arial Unicode MS"/>
            </a:endParaRPr>
          </a:p>
          <a:p>
            <a:pPr marL="698500" lvl="1" indent="-2286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Arial Unicode MS"/>
                <a:cs typeface="Arial Unicode MS"/>
              </a:rPr>
              <a:t>Travis </a:t>
            </a:r>
            <a:r>
              <a:rPr sz="2000" spc="75" dirty="0">
                <a:latin typeface="Arial Unicode MS"/>
                <a:cs typeface="Arial Unicode MS"/>
              </a:rPr>
              <a:t>Oliphant:</a:t>
            </a:r>
            <a:r>
              <a:rPr sz="2000" spc="190" dirty="0">
                <a:solidFill>
                  <a:srgbClr val="0562C1"/>
                </a:solidFill>
                <a:latin typeface="Arial Unicode MS"/>
                <a:cs typeface="Arial Unicode MS"/>
              </a:rPr>
              <a:t> </a:t>
            </a:r>
            <a:r>
              <a:rPr sz="2000" u="sng" spc="105" dirty="0">
                <a:solidFill>
                  <a:srgbClr val="0562C1"/>
                </a:solidFill>
                <a:latin typeface="Arial Unicode MS"/>
                <a:cs typeface="Arial Unicode MS"/>
                <a:hlinkClick r:id="rId4"/>
              </a:rPr>
              <a:t>http://www.linkedin.com/in/teoliphant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36879"/>
            <a:ext cx="7054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利用数组进行数据处</a:t>
            </a:r>
            <a:r>
              <a:rPr sz="3200" spc="0" dirty="0"/>
              <a:t>理</a:t>
            </a:r>
            <a:r>
              <a:rPr sz="3200" spc="-50" dirty="0"/>
              <a:t> </a:t>
            </a:r>
            <a:r>
              <a:rPr sz="3200" dirty="0"/>
              <a:t>数学和统计方</a:t>
            </a:r>
            <a:r>
              <a:rPr sz="3200" spc="0" dirty="0"/>
              <a:t>法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10692765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标准差和方差的解释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dirty="0">
                <a:latin typeface="Arial Unicode MS"/>
                <a:cs typeface="Arial Unicode MS"/>
              </a:rPr>
              <a:t>和c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dirty="0">
                <a:latin typeface="Arial Unicode MS"/>
                <a:cs typeface="Arial Unicode MS"/>
              </a:rPr>
              <a:t>的解释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带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dirty="0">
                <a:latin typeface="Arial Unicode MS"/>
                <a:cs typeface="Arial Unicode MS"/>
              </a:rPr>
              <a:t>参数的统计函数</a:t>
            </a:r>
            <a:endParaRPr sz="2400">
              <a:latin typeface="Arial Unicode MS"/>
              <a:cs typeface="Arial Unicode MS"/>
            </a:endParaRPr>
          </a:p>
          <a:p>
            <a:pPr marL="241300" marR="5080" indent="-2286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 子 代 码 ：  </a:t>
            </a:r>
            <a:r>
              <a:rPr sz="2400" spc="65" dirty="0">
                <a:latin typeface="Arial Unicode MS"/>
                <a:cs typeface="Arial Unicode MS"/>
              </a:rPr>
              <a:t>data_processing_using_arrays/mathematical_and_statistical_methods.py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36879"/>
            <a:ext cx="8274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利用数组进行数据处</a:t>
            </a:r>
            <a:r>
              <a:rPr sz="3200" spc="0" dirty="0"/>
              <a:t>理</a:t>
            </a:r>
            <a:r>
              <a:rPr sz="3200" spc="-50" dirty="0"/>
              <a:t> </a:t>
            </a:r>
            <a:r>
              <a:rPr sz="3200" dirty="0"/>
              <a:t>用于布尔型数组的方</a:t>
            </a:r>
            <a:r>
              <a:rPr sz="3200" spc="0" dirty="0"/>
              <a:t>法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10742930" cy="229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dirty="0">
                <a:latin typeface="Arial Unicode MS"/>
                <a:cs typeface="Arial Unicode MS"/>
              </a:rPr>
              <a:t>对</a:t>
            </a:r>
            <a:r>
              <a:rPr sz="2400" spc="-325" dirty="0">
                <a:latin typeface="Arial Unicode MS"/>
                <a:cs typeface="Arial Unicode MS"/>
              </a:rPr>
              <a:t>T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值计数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dirty="0">
                <a:latin typeface="Arial Unicode MS"/>
                <a:cs typeface="Arial Unicode MS"/>
              </a:rPr>
              <a:t>和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0" dirty="0">
                <a:latin typeface="Arial Unicode MS"/>
                <a:cs typeface="Arial Unicode MS"/>
              </a:rPr>
              <a:t>ll</a:t>
            </a:r>
            <a:r>
              <a:rPr sz="2400" dirty="0">
                <a:latin typeface="Arial Unicode MS"/>
                <a:cs typeface="Arial Unicode MS"/>
              </a:rPr>
              <a:t>测试布尔型数组，对于非布尔型数组，所有非</a:t>
            </a:r>
            <a:r>
              <a:rPr sz="2400" spc="60" dirty="0">
                <a:latin typeface="Arial Unicode MS"/>
                <a:cs typeface="Arial Unicode MS"/>
              </a:rPr>
              <a:t>0</a:t>
            </a:r>
            <a:r>
              <a:rPr sz="2400" dirty="0">
                <a:latin typeface="Arial Unicode MS"/>
                <a:cs typeface="Arial Unicode MS"/>
              </a:rPr>
              <a:t>元素将会被当做</a:t>
            </a:r>
            <a:r>
              <a:rPr sz="2400" spc="-325" dirty="0">
                <a:latin typeface="Arial Unicode MS"/>
                <a:cs typeface="Arial Unicode MS"/>
              </a:rPr>
              <a:t>T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。</a:t>
            </a:r>
            <a:endParaRPr sz="2400">
              <a:latin typeface="Arial Unicode MS"/>
              <a:cs typeface="Arial Unicode MS"/>
            </a:endParaRPr>
          </a:p>
          <a:p>
            <a:pPr marL="241300" marR="1463675" indent="-2286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 子 代 码 ：  </a:t>
            </a:r>
            <a:r>
              <a:rPr sz="2400" spc="60" dirty="0">
                <a:latin typeface="Arial Unicode MS"/>
                <a:cs typeface="Arial Unicode MS"/>
              </a:rPr>
              <a:t>data_processing_using_arrays/methods_for_boolean_arrays.py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36879"/>
            <a:ext cx="5022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利用数组进行数据处</a:t>
            </a:r>
            <a:r>
              <a:rPr sz="3200" spc="0" dirty="0"/>
              <a:t>理</a:t>
            </a:r>
            <a:r>
              <a:rPr sz="3200" spc="-50" dirty="0"/>
              <a:t> </a:t>
            </a:r>
            <a:r>
              <a:rPr sz="3200" dirty="0"/>
              <a:t>排</a:t>
            </a:r>
            <a:r>
              <a:rPr sz="3200" spc="0" dirty="0"/>
              <a:t>序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7667625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直接排序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指定轴排序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例子代码：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ss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5" dirty="0">
                <a:latin typeface="Arial Unicode MS"/>
                <a:cs typeface="Arial Unicode MS"/>
              </a:rPr>
              <a:t>rr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75" dirty="0">
                <a:latin typeface="Arial Unicode MS"/>
                <a:cs typeface="Arial Unicode MS"/>
              </a:rPr>
              <a:t>r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g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9304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利用数组进行数据处理</a:t>
            </a:r>
            <a:r>
              <a:rPr sz="3600" spc="-45" dirty="0"/>
              <a:t> </a:t>
            </a:r>
            <a:r>
              <a:rPr sz="3600" dirty="0"/>
              <a:t>去重以及其它集合运算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330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去重以及其它集合运算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755" y="4891404"/>
            <a:ext cx="10514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-90" dirty="0">
                <a:latin typeface="Arial Unicode MS"/>
                <a:cs typeface="Arial Unicode MS"/>
              </a:rPr>
              <a:t>:</a:t>
            </a:r>
            <a:r>
              <a:rPr sz="2400" spc="125" dirty="0">
                <a:latin typeface="Arial Unicode MS"/>
                <a:cs typeface="Arial Unicode MS"/>
              </a:rPr>
              <a:t> </a:t>
            </a:r>
            <a:r>
              <a:rPr sz="2400" spc="60" dirty="0">
                <a:latin typeface="Arial Unicode MS"/>
                <a:cs typeface="Arial Unicode MS"/>
              </a:rPr>
              <a:t>data_processing_using_arrays/unique_and_other_set_logic.py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5275" y="1990089"/>
          <a:ext cx="11619230" cy="2706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unique(x)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中的唯一元素，并返回有序结果。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40" dirty="0">
                          <a:latin typeface="Arial Unicode MS"/>
                          <a:cs typeface="Arial Unicode MS"/>
                        </a:rPr>
                        <a:t>intersect1d(x,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y)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和y中的公共元素，并返回有序结果。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union1d(x,</a:t>
                      </a:r>
                      <a:r>
                        <a:rPr sz="1800" spc="-3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y)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和y的并集，并返回有序结果。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40" dirty="0">
                          <a:latin typeface="Arial Unicode MS"/>
                          <a:cs typeface="Arial Unicode MS"/>
                        </a:rPr>
                        <a:t>in1d(x,</a:t>
                      </a:r>
                      <a:r>
                        <a:rPr sz="1800" spc="-6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y)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得到一个表述"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的元素是否包含于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"的布尔型数组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setdiff1d(x,</a:t>
                      </a:r>
                      <a:r>
                        <a:rPr sz="1800" spc="-3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y)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集合的差，即元素在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中且不在y中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setxor1d(x,</a:t>
                      </a:r>
                      <a:r>
                        <a:rPr sz="1800" spc="-1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y)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集合的异或，即存在于一个数组中但不同时存在于两个数组中的元素。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36879"/>
            <a:ext cx="3683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数组文件的输入输</a:t>
            </a:r>
            <a:r>
              <a:rPr sz="3200" spc="0" dirty="0"/>
              <a:t>出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10156825" cy="279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将数组以二进制格式保存到磁盘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存取文本文件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endParaRPr sz="2400">
              <a:latin typeface="Arial Unicode MS"/>
              <a:cs typeface="Arial Unicode MS"/>
            </a:endParaRPr>
          </a:p>
          <a:p>
            <a:pPr marL="698500" lvl="1" indent="-22860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55" dirty="0">
                <a:latin typeface="Arial Unicode MS"/>
                <a:cs typeface="Arial Unicode MS"/>
              </a:rPr>
              <a:t>file_input_and_output_with_arrays/saving_and_loading_text_files.py</a:t>
            </a:r>
            <a:endParaRPr sz="2000">
              <a:latin typeface="Arial Unicode MS"/>
              <a:cs typeface="Arial Unicode MS"/>
            </a:endParaRPr>
          </a:p>
          <a:p>
            <a:pPr marL="698500" lvl="1" indent="-2286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60" dirty="0">
                <a:latin typeface="Arial Unicode MS"/>
                <a:cs typeface="Arial Unicode MS"/>
              </a:rPr>
              <a:t>file_input_and_output_with_arrays/storing_arrays_on_disk_in_binary_format.py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线性代数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3823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常用的</a:t>
            </a:r>
            <a:r>
              <a:rPr sz="2400" spc="90" dirty="0">
                <a:latin typeface="Arial Unicode MS"/>
                <a:cs typeface="Arial Unicode MS"/>
              </a:rPr>
              <a:t>numpy.linalg</a:t>
            </a:r>
            <a:r>
              <a:rPr sz="2400" dirty="0">
                <a:latin typeface="Arial Unicode MS"/>
                <a:cs typeface="Arial Unicode MS"/>
              </a:rPr>
              <a:t>函数</a:t>
            </a:r>
            <a:r>
              <a:rPr sz="2400" spc="-10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I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2980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85" dirty="0">
                          <a:latin typeface="Arial Unicode MS"/>
                          <a:cs typeface="Arial Unicode MS"/>
                        </a:rPr>
                        <a:t>diag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460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以一维数组的形式返回方阵的对角线（或非对角线元素），获将一维数组转 换为方阵（非对角线元素为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0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）。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50" dirty="0">
                          <a:latin typeface="Arial Unicode MS"/>
                          <a:cs typeface="Arial Unicode MS"/>
                        </a:rPr>
                        <a:t>dot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矩阵乘法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trace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计算对角线元素的和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5" dirty="0">
                          <a:latin typeface="Arial Unicode MS"/>
                          <a:cs typeface="Arial Unicode MS"/>
                        </a:rPr>
                        <a:t>det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计算矩阵行列式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eig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计算方阵的特征值和特征向量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inv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计算方阵的逆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线性代数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3913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常用的</a:t>
            </a:r>
            <a:r>
              <a:rPr sz="2400" spc="90" dirty="0">
                <a:latin typeface="Arial Unicode MS"/>
                <a:cs typeface="Arial Unicode MS"/>
              </a:rPr>
              <a:t>numpy.linalg</a:t>
            </a:r>
            <a:r>
              <a:rPr sz="2400" dirty="0">
                <a:latin typeface="Arial Unicode MS"/>
                <a:cs typeface="Arial Unicode MS"/>
              </a:rPr>
              <a:t>函数</a:t>
            </a:r>
            <a:r>
              <a:rPr sz="2400" spc="-10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II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755" y="4891404"/>
            <a:ext cx="410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-90" dirty="0">
                <a:latin typeface="Arial Unicode MS"/>
                <a:cs typeface="Arial Unicode MS"/>
              </a:rPr>
              <a:t>:</a:t>
            </a:r>
            <a:r>
              <a:rPr sz="2400" spc="-30" dirty="0">
                <a:latin typeface="Arial Unicode MS"/>
                <a:cs typeface="Arial Unicode MS"/>
              </a:rPr>
              <a:t> </a:t>
            </a:r>
            <a:r>
              <a:rPr sz="2400" spc="60" dirty="0">
                <a:latin typeface="Arial Unicode MS"/>
                <a:cs typeface="Arial Unicode MS"/>
              </a:rPr>
              <a:t>linear_algebra.py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5275" y="1990089"/>
          <a:ext cx="11619230" cy="232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90" dirty="0">
                          <a:latin typeface="Arial Unicode MS"/>
                          <a:cs typeface="Arial Unicode MS"/>
                        </a:rPr>
                        <a:t>pinv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计算矩阵的Moo</a:t>
                      </a:r>
                      <a:r>
                        <a:rPr sz="1800" spc="-35" dirty="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-</a:t>
                      </a:r>
                      <a:r>
                        <a:rPr sz="1800" spc="-80" dirty="0">
                          <a:latin typeface="Arial Unicode MS"/>
                          <a:cs typeface="Arial Unicode MS"/>
                        </a:rPr>
                        <a:t>P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n</a:t>
                      </a:r>
                      <a:r>
                        <a:rPr sz="1800" spc="-35" dirty="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os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伪逆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10" dirty="0">
                          <a:latin typeface="Arial Unicode MS"/>
                          <a:cs typeface="Arial Unicode MS"/>
                        </a:rPr>
                        <a:t>qr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QR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分解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0" dirty="0">
                          <a:latin typeface="Arial Unicode MS"/>
                          <a:cs typeface="Arial Unicode MS"/>
                        </a:rPr>
                        <a:t>svd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计算奇异值分解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solve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解线性方程</a:t>
                      </a:r>
                      <a:r>
                        <a:rPr sz="1800" spc="30" dirty="0">
                          <a:latin typeface="Arial Unicode MS"/>
                          <a:cs typeface="Arial Unicode MS"/>
                        </a:rPr>
                        <a:t>Ax</a:t>
                      </a:r>
                      <a:r>
                        <a:rPr sz="1800" spc="-1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275" dirty="0">
                          <a:latin typeface="Arial Unicode MS"/>
                          <a:cs typeface="Arial Unicode MS"/>
                        </a:rPr>
                        <a:t>=</a:t>
                      </a:r>
                      <a:r>
                        <a:rPr sz="1800" spc="-1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b，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其中</a:t>
                      </a: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为一个方阵。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lstsq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计算</a:t>
                      </a:r>
                      <a:r>
                        <a:rPr sz="1800" spc="30" dirty="0">
                          <a:latin typeface="Arial Unicode MS"/>
                          <a:cs typeface="Arial Unicode MS"/>
                        </a:rPr>
                        <a:t>Ax</a:t>
                      </a:r>
                      <a:r>
                        <a:rPr sz="1800" spc="-1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275" dirty="0">
                          <a:latin typeface="Arial Unicode MS"/>
                          <a:cs typeface="Arial Unicode MS"/>
                        </a:rPr>
                        <a:t>=</a:t>
                      </a:r>
                      <a:r>
                        <a:rPr sz="1800" spc="-1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140" dirty="0">
                          <a:latin typeface="Arial Unicode MS"/>
                          <a:cs typeface="Arial Unicode MS"/>
                        </a:rPr>
                        <a:t>b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的最小二乘解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随机数生成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3870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部分</a:t>
            </a:r>
            <a:r>
              <a:rPr sz="2400" spc="110" dirty="0">
                <a:latin typeface="Arial Unicode MS"/>
                <a:cs typeface="Arial Unicode MS"/>
              </a:rPr>
              <a:t>numpy.random</a:t>
            </a:r>
            <a:r>
              <a:rPr sz="2400" dirty="0">
                <a:latin typeface="Arial Unicode MS"/>
                <a:cs typeface="Arial Unicode MS"/>
              </a:rPr>
              <a:t>函数</a:t>
            </a:r>
            <a:r>
              <a:rPr sz="2400" spc="-15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I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309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seed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确定随机数生成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器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的种子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0" dirty="0">
                          <a:latin typeface="Arial Unicode MS"/>
                          <a:cs typeface="Arial Unicode MS"/>
                        </a:rPr>
                        <a:t>permutation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返回一个序列的随机排列或返回一个随机排列的返回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shuffle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对一个序列就地随机乱序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rand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产生均匀分布的样本值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90" dirty="0">
                          <a:latin typeface="Arial Unicode MS"/>
                          <a:cs typeface="Arial Unicode MS"/>
                        </a:rPr>
                        <a:t>randint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从给定的上下限范围内随机选取整数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80" dirty="0">
                          <a:latin typeface="Arial Unicode MS"/>
                          <a:cs typeface="Arial Unicode MS"/>
                        </a:rPr>
                        <a:t>randn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产生正态分布（平均值为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0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，标准差为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1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0" dirty="0">
                          <a:latin typeface="Arial Unicode MS"/>
                          <a:cs typeface="Arial Unicode MS"/>
                        </a:rPr>
                        <a:t>binomial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产生二项分布的样本值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随机数生成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3960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部分</a:t>
            </a:r>
            <a:r>
              <a:rPr sz="2400" spc="110" dirty="0">
                <a:latin typeface="Arial Unicode MS"/>
                <a:cs typeface="Arial Unicode MS"/>
              </a:rPr>
              <a:t>numpy.random</a:t>
            </a:r>
            <a:r>
              <a:rPr sz="2400" dirty="0">
                <a:latin typeface="Arial Unicode MS"/>
                <a:cs typeface="Arial Unicode MS"/>
              </a:rPr>
              <a:t>函数</a:t>
            </a:r>
            <a:r>
              <a:rPr sz="2400" spc="-20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II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755" y="4891404"/>
            <a:ext cx="622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-90" dirty="0">
                <a:latin typeface="Arial Unicode MS"/>
                <a:cs typeface="Arial Unicode MS"/>
              </a:rPr>
              <a:t>:</a:t>
            </a:r>
            <a:r>
              <a:rPr sz="2400" spc="50" dirty="0">
                <a:latin typeface="Arial Unicode MS"/>
                <a:cs typeface="Arial Unicode MS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random_number_generation.py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5275" y="1990089"/>
          <a:ext cx="11619230" cy="232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90" dirty="0">
                          <a:latin typeface="Arial Unicode MS"/>
                          <a:cs typeface="Arial Unicode MS"/>
                        </a:rPr>
                        <a:t>normal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产生正态（高斯）分布的样本值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beta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产生B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a分布的样本值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40" dirty="0">
                          <a:latin typeface="Arial Unicode MS"/>
                          <a:cs typeface="Arial Unicode MS"/>
                        </a:rPr>
                        <a:t>chisquare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产生卡方分布的样本值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90" dirty="0">
                          <a:latin typeface="Arial Unicode MS"/>
                          <a:cs typeface="Arial Unicode MS"/>
                        </a:rPr>
                        <a:t>gamma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产Ga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mm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a分布的样本值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10" dirty="0">
                          <a:latin typeface="Arial Unicode MS"/>
                          <a:cs typeface="Arial Unicode MS"/>
                        </a:rPr>
                        <a:t>uniform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产生在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[0,</a:t>
                      </a:r>
                      <a:r>
                        <a:rPr sz="1800" spc="-6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65" dirty="0">
                          <a:latin typeface="Arial Unicode MS"/>
                          <a:cs typeface="Arial Unicode MS"/>
                        </a:rPr>
                        <a:t>1]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中均匀分布的样本值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36879"/>
            <a:ext cx="3397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高级应</a:t>
            </a:r>
            <a:r>
              <a:rPr sz="3200" spc="0" dirty="0"/>
              <a:t>用</a:t>
            </a:r>
            <a:r>
              <a:rPr sz="3200" spc="-50" dirty="0"/>
              <a:t> </a:t>
            </a:r>
            <a:r>
              <a:rPr sz="3200" dirty="0"/>
              <a:t>数组重</a:t>
            </a:r>
            <a:r>
              <a:rPr sz="3200" spc="0" dirty="0"/>
              <a:t>塑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9116695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重塑数组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29" dirty="0">
                <a:latin typeface="Arial Unicode MS"/>
                <a:cs typeface="Arial Unicode MS"/>
              </a:rPr>
              <a:t>-</a:t>
            </a:r>
            <a:r>
              <a:rPr sz="2400" spc="60" dirty="0">
                <a:latin typeface="Arial Unicode MS"/>
                <a:cs typeface="Arial Unicode MS"/>
              </a:rPr>
              <a:t>1</a:t>
            </a:r>
            <a:r>
              <a:rPr sz="2400" dirty="0">
                <a:latin typeface="Arial Unicode MS"/>
                <a:cs typeface="Arial Unicode MS"/>
              </a:rPr>
              <a:t>自动推导维度大小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65" dirty="0">
                <a:latin typeface="Arial Unicode MS"/>
                <a:cs typeface="Arial Unicode MS"/>
              </a:rPr>
              <a:t>：advanced_array_manipulation/reshaping_arrays.py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基本功能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315084"/>
            <a:ext cx="10584815" cy="33477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快速高效的多维数组对象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5" dirty="0">
                <a:latin typeface="Arial Unicode MS"/>
                <a:cs typeface="Arial Unicode MS"/>
              </a:rPr>
              <a:t>rr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用于对数组执行元素级计算以及直接对数组执行数学运算的函数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用于读写硬盘上基于数组的数据集的工具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线性代数运算、傅里叶变换，以及随机数生成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用于将</a:t>
            </a:r>
            <a:r>
              <a:rPr sz="2400" spc="-135" dirty="0">
                <a:latin typeface="Arial Unicode MS"/>
                <a:cs typeface="Arial Unicode MS"/>
              </a:rPr>
              <a:t>C</a:t>
            </a:r>
            <a:r>
              <a:rPr sz="2400" dirty="0">
                <a:latin typeface="Arial Unicode MS"/>
                <a:cs typeface="Arial Unicode MS"/>
              </a:rPr>
              <a:t>、</a:t>
            </a:r>
            <a:r>
              <a:rPr sz="2400" spc="-135" dirty="0">
                <a:latin typeface="Arial Unicode MS"/>
                <a:cs typeface="Arial Unicode MS"/>
              </a:rPr>
              <a:t>C</a:t>
            </a:r>
            <a:r>
              <a:rPr sz="2400" spc="370" dirty="0">
                <a:latin typeface="Arial Unicode MS"/>
                <a:cs typeface="Arial Unicode MS"/>
              </a:rPr>
              <a:t>++</a:t>
            </a:r>
            <a:r>
              <a:rPr sz="2400" dirty="0">
                <a:latin typeface="Arial Unicode MS"/>
                <a:cs typeface="Arial Unicode MS"/>
              </a:rPr>
              <a:t>、</a:t>
            </a:r>
            <a:r>
              <a:rPr sz="2400" spc="-195" dirty="0">
                <a:latin typeface="Arial Unicode MS"/>
                <a:cs typeface="Arial Unicode MS"/>
              </a:rPr>
              <a:t>F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75" dirty="0">
                <a:latin typeface="Arial Unicode MS"/>
                <a:cs typeface="Arial Unicode MS"/>
              </a:rPr>
              <a:t>r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dirty="0">
                <a:latin typeface="Arial Unicode MS"/>
                <a:cs typeface="Arial Unicode MS"/>
              </a:rPr>
              <a:t>代码集成到</a:t>
            </a:r>
            <a:r>
              <a:rPr sz="2400" spc="-135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dirty="0">
                <a:latin typeface="Arial Unicode MS"/>
                <a:cs typeface="Arial Unicode MS"/>
              </a:rPr>
              <a:t>的工具</a:t>
            </a:r>
            <a:endParaRPr sz="2400">
              <a:latin typeface="Arial Unicode MS"/>
              <a:cs typeface="Arial Unicode MS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除了为</a:t>
            </a:r>
            <a:r>
              <a:rPr sz="2400" spc="-135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35" dirty="0">
                <a:latin typeface="Arial Unicode MS"/>
                <a:cs typeface="Arial Unicode MS"/>
              </a:rPr>
              <a:t>h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dirty="0">
                <a:latin typeface="Arial Unicode MS"/>
                <a:cs typeface="Arial Unicode MS"/>
              </a:rPr>
              <a:t>提供快速的数组处理能力，</a:t>
            </a:r>
            <a:r>
              <a:rPr sz="2400" spc="204" dirty="0">
                <a:latin typeface="Arial Unicode MS"/>
                <a:cs typeface="Arial Unicode MS"/>
              </a:rPr>
              <a:t>N</a:t>
            </a:r>
            <a:r>
              <a:rPr sz="2400" spc="135" dirty="0">
                <a:latin typeface="Arial Unicode MS"/>
                <a:cs typeface="Arial Unicode MS"/>
              </a:rPr>
              <a:t>u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-135" dirty="0">
                <a:latin typeface="Arial Unicode MS"/>
                <a:cs typeface="Arial Unicode MS"/>
              </a:rPr>
              <a:t>P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dirty="0">
                <a:latin typeface="Arial Unicode MS"/>
                <a:cs typeface="Arial Unicode MS"/>
              </a:rPr>
              <a:t>在数据分析方面还有另外一 个主要作用，即作为在算法之间传递数据的容器。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564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高级应用</a:t>
            </a:r>
            <a:r>
              <a:rPr sz="3600" spc="-45" dirty="0"/>
              <a:t> </a:t>
            </a:r>
            <a:r>
              <a:rPr sz="3600" dirty="0"/>
              <a:t>数组的合并和拆分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2082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数组连接函数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309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concatenate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最一般化的连接，沿一条轴连接一组数组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vstack,</a:t>
                      </a:r>
                      <a:r>
                        <a:rPr sz="1800" spc="-2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row_stack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以面向行的方式对数组进行堆叠（沿轴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0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hstack,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以面向行的方式对数组进行堆叠（沿轴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1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column_stack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类似于hs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ack，但是会先将一维数组转换为二维列向量。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dstack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以面向“深度”的方式对数组进行堆叠（沿轴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split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沿指定轴在指定的位置拆分数组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hsplit, </a:t>
                      </a:r>
                      <a:r>
                        <a:rPr sz="1800" spc="50" dirty="0">
                          <a:latin typeface="Arial Unicode MS"/>
                          <a:cs typeface="Arial Unicode MS"/>
                        </a:rPr>
                        <a:t>vsplit,</a:t>
                      </a:r>
                      <a:r>
                        <a:rPr sz="1800" spc="-1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85" dirty="0">
                          <a:latin typeface="Arial Unicode MS"/>
                          <a:cs typeface="Arial Unicode MS"/>
                        </a:rPr>
                        <a:t>dsplit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spli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的便捷化函数，分别沿着轴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0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、轴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1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和轴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进行拆分。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36879"/>
            <a:ext cx="5022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高级应</a:t>
            </a:r>
            <a:r>
              <a:rPr sz="3200" spc="0" dirty="0"/>
              <a:t>用</a:t>
            </a:r>
            <a:r>
              <a:rPr sz="3200" spc="-50" dirty="0"/>
              <a:t> </a:t>
            </a:r>
            <a:r>
              <a:rPr sz="3200" dirty="0"/>
              <a:t>数组的合并和拆</a:t>
            </a:r>
            <a:r>
              <a:rPr sz="3200" spc="0" dirty="0"/>
              <a:t>分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10240010" cy="229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dirty="0">
                <a:latin typeface="Arial Unicode MS"/>
                <a:cs typeface="Arial Unicode MS"/>
              </a:rPr>
              <a:t>对象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dirty="0">
                <a:latin typeface="Arial Unicode MS"/>
                <a:cs typeface="Arial Unicode MS"/>
              </a:rPr>
              <a:t>c对象</a:t>
            </a:r>
            <a:endParaRPr sz="2400">
              <a:latin typeface="Arial Unicode MS"/>
              <a:cs typeface="Arial Unicode MS"/>
            </a:endParaRPr>
          </a:p>
          <a:p>
            <a:pPr marL="241300" marR="5080" indent="-2286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 子 代 码 ：  </a:t>
            </a:r>
            <a:r>
              <a:rPr sz="2400" spc="75" dirty="0">
                <a:latin typeface="Arial Unicode MS"/>
                <a:cs typeface="Arial Unicode MS"/>
              </a:rPr>
              <a:t>advanced_array_manipulation/concatenating_and_splitting_arrays.py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36879"/>
            <a:ext cx="46164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高级应</a:t>
            </a:r>
            <a:r>
              <a:rPr sz="3200" spc="0" dirty="0"/>
              <a:t>用</a:t>
            </a:r>
            <a:r>
              <a:rPr sz="3200" spc="-50" dirty="0"/>
              <a:t> </a:t>
            </a:r>
            <a:r>
              <a:rPr sz="3200" dirty="0"/>
              <a:t>元素的重复操</a:t>
            </a:r>
            <a:r>
              <a:rPr sz="3200" spc="0" dirty="0"/>
              <a:t>作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9530715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60" dirty="0">
                <a:latin typeface="Arial Unicode MS"/>
                <a:cs typeface="Arial Unicode MS"/>
              </a:rPr>
              <a:t>_tile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0" dirty="0">
                <a:latin typeface="Arial Unicode MS"/>
                <a:cs typeface="Arial Unicode MS"/>
              </a:rPr>
              <a:t>_repeat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75" dirty="0">
                <a:latin typeface="Arial Unicode MS"/>
                <a:cs typeface="Arial Unicode MS"/>
              </a:rPr>
              <a:t>：advanced_array_manipulation/repeating_elements.py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36879"/>
            <a:ext cx="5429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高级应</a:t>
            </a:r>
            <a:r>
              <a:rPr sz="3200" spc="0" dirty="0"/>
              <a:t>用</a:t>
            </a:r>
            <a:r>
              <a:rPr sz="3200" spc="-50" dirty="0"/>
              <a:t> </a:t>
            </a:r>
            <a:r>
              <a:rPr sz="3200" dirty="0"/>
              <a:t>花式索引的等价函</a:t>
            </a:r>
            <a:r>
              <a:rPr sz="3200" spc="0" dirty="0"/>
              <a:t>数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10627995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65" dirty="0">
                <a:latin typeface="Arial Unicode MS"/>
                <a:cs typeface="Arial Unicode MS"/>
              </a:rPr>
              <a:t>take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80" dirty="0">
                <a:latin typeface="Arial Unicode MS"/>
                <a:cs typeface="Arial Unicode MS"/>
              </a:rPr>
              <a:t>put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75" dirty="0">
                <a:latin typeface="Arial Unicode MS"/>
                <a:cs typeface="Arial Unicode MS"/>
              </a:rPr>
              <a:t>：advanced_array_manipulation/fancy_indexing_equivalents.py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436879"/>
            <a:ext cx="4210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Unicode MS"/>
                <a:cs typeface="Arial Unicode MS"/>
              </a:rPr>
              <a:t>例题分</a:t>
            </a:r>
            <a:r>
              <a:rPr sz="3200" spc="0" dirty="0">
                <a:latin typeface="Arial Unicode MS"/>
                <a:cs typeface="Arial Unicode MS"/>
              </a:rPr>
              <a:t>析</a:t>
            </a:r>
            <a:r>
              <a:rPr sz="3200" spc="-50" dirty="0">
                <a:latin typeface="Arial Unicode MS"/>
                <a:cs typeface="Arial Unicode MS"/>
              </a:rPr>
              <a:t> </a:t>
            </a:r>
            <a:r>
              <a:rPr sz="3200" dirty="0">
                <a:latin typeface="Arial Unicode MS"/>
                <a:cs typeface="Arial Unicode MS"/>
              </a:rPr>
              <a:t>距离矩阵计</a:t>
            </a:r>
            <a:r>
              <a:rPr sz="3200" spc="0" dirty="0">
                <a:latin typeface="Arial Unicode MS"/>
                <a:cs typeface="Arial Unicode MS"/>
              </a:rPr>
              <a:t>算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977963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Unicode MS"/>
                <a:cs typeface="Arial Unicode MS"/>
              </a:rPr>
              <a:t>给定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dirty="0">
                <a:latin typeface="Arial"/>
                <a:cs typeface="Arial"/>
              </a:rPr>
              <a:t>×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dirty="0">
                <a:latin typeface="Arial Unicode MS"/>
                <a:cs typeface="Arial Unicode MS"/>
              </a:rPr>
              <a:t>阶矩阵</a:t>
            </a:r>
            <a:r>
              <a:rPr sz="2400" spc="-30" dirty="0">
                <a:latin typeface="Arial Unicode MS"/>
                <a:cs typeface="Arial Unicode MS"/>
              </a:rPr>
              <a:t>X，</a:t>
            </a:r>
            <a:r>
              <a:rPr sz="2400" dirty="0">
                <a:latin typeface="Arial Unicode MS"/>
                <a:cs typeface="Arial Unicode MS"/>
              </a:rPr>
              <a:t>满足</a:t>
            </a:r>
            <a:r>
              <a:rPr sz="2400" spc="-55" dirty="0">
                <a:latin typeface="Arial Unicode MS"/>
                <a:cs typeface="Arial Unicode MS"/>
              </a:rPr>
              <a:t>X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375" dirty="0">
                <a:latin typeface="Arial Unicode MS"/>
                <a:cs typeface="Arial Unicode MS"/>
              </a:rPr>
              <a:t>=</a:t>
            </a:r>
            <a:r>
              <a:rPr sz="2400" spc="25" dirty="0">
                <a:latin typeface="Arial Unicode MS"/>
                <a:cs typeface="Arial Unicode MS"/>
              </a:rPr>
              <a:t> [x</a:t>
            </a:r>
            <a:r>
              <a:rPr sz="2325" spc="37" baseline="-17921" dirty="0">
                <a:latin typeface="Arial Unicode MS"/>
                <a:cs typeface="Arial Unicode MS"/>
              </a:rPr>
              <a:t>1</a:t>
            </a:r>
            <a:r>
              <a:rPr sz="2400" spc="25" dirty="0">
                <a:latin typeface="Arial Unicode MS"/>
                <a:cs typeface="Arial Unicode MS"/>
              </a:rPr>
              <a:t>,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x</a:t>
            </a:r>
            <a:r>
              <a:rPr sz="2325" spc="-15" baseline="-17921" dirty="0">
                <a:latin typeface="Arial Unicode MS"/>
                <a:cs typeface="Arial Unicode MS"/>
              </a:rPr>
              <a:t>2</a:t>
            </a:r>
            <a:r>
              <a:rPr sz="2400" spc="-10" dirty="0">
                <a:latin typeface="Arial Unicode MS"/>
                <a:cs typeface="Arial Unicode MS"/>
              </a:rPr>
              <a:t>,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-90" dirty="0">
                <a:latin typeface="Arial Unicode MS"/>
                <a:cs typeface="Arial Unicode MS"/>
              </a:rPr>
              <a:t>...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50" dirty="0">
                <a:latin typeface="Arial Unicode MS"/>
                <a:cs typeface="Arial Unicode MS"/>
              </a:rPr>
              <a:t>x</a:t>
            </a:r>
            <a:r>
              <a:rPr sz="2325" spc="75" baseline="-17921" dirty="0">
                <a:latin typeface="Arial Unicode MS"/>
                <a:cs typeface="Arial Unicode MS"/>
              </a:rPr>
              <a:t>n</a:t>
            </a:r>
            <a:r>
              <a:rPr sz="2400" spc="50" dirty="0">
                <a:latin typeface="Arial Unicode MS"/>
                <a:cs typeface="Arial Unicode MS"/>
              </a:rPr>
              <a:t>]，</a:t>
            </a:r>
            <a:r>
              <a:rPr sz="2400" dirty="0">
                <a:latin typeface="Arial Unicode MS"/>
                <a:cs typeface="Arial Unicode MS"/>
              </a:rPr>
              <a:t>这里第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dirty="0">
                <a:latin typeface="Arial Unicode MS"/>
                <a:cs typeface="Arial Unicode MS"/>
              </a:rPr>
              <a:t>列向量是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dirty="0">
                <a:latin typeface="Arial Unicode MS"/>
                <a:cs typeface="Arial Unicode MS"/>
              </a:rPr>
              <a:t>维向量。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400" dirty="0">
                <a:latin typeface="Arial Unicode MS"/>
                <a:cs typeface="Arial Unicode MS"/>
              </a:rPr>
              <a:t>求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dirty="0">
                <a:latin typeface="Arial"/>
                <a:cs typeface="Arial"/>
              </a:rPr>
              <a:t>×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dirty="0">
                <a:latin typeface="Arial Unicode MS"/>
                <a:cs typeface="Arial Unicode MS"/>
              </a:rPr>
              <a:t>矩阵，使得</a:t>
            </a:r>
            <a:r>
              <a:rPr sz="2400" spc="75" dirty="0">
                <a:latin typeface="Arial Unicode MS"/>
                <a:cs typeface="Arial Unicode MS"/>
              </a:rPr>
              <a:t>D</a:t>
            </a:r>
            <a:r>
              <a:rPr sz="2325" spc="112" baseline="-17921" dirty="0">
                <a:latin typeface="Arial Unicode MS"/>
                <a:cs typeface="Arial Unicode MS"/>
              </a:rPr>
              <a:t>ij</a:t>
            </a:r>
            <a:r>
              <a:rPr sz="2325" spc="390" baseline="-17921" dirty="0">
                <a:latin typeface="Arial Unicode MS"/>
                <a:cs typeface="Arial Unicode MS"/>
              </a:rPr>
              <a:t> </a:t>
            </a:r>
            <a:r>
              <a:rPr sz="2400" spc="375" dirty="0">
                <a:latin typeface="Arial Unicode MS"/>
                <a:cs typeface="Arial Unicode MS"/>
              </a:rPr>
              <a:t>=</a:t>
            </a:r>
            <a:r>
              <a:rPr sz="2400" spc="25" dirty="0">
                <a:latin typeface="Arial Unicode MS"/>
                <a:cs typeface="Arial Unicode MS"/>
              </a:rPr>
              <a:t> ||x</a:t>
            </a:r>
            <a:r>
              <a:rPr sz="2325" spc="37" baseline="-17921" dirty="0">
                <a:latin typeface="Arial Unicode MS"/>
                <a:cs typeface="Arial Unicode MS"/>
              </a:rPr>
              <a:t>i</a:t>
            </a:r>
            <a:r>
              <a:rPr sz="2325" spc="390" baseline="-17921" dirty="0">
                <a:latin typeface="Arial Unicode MS"/>
                <a:cs typeface="Arial Unicode MS"/>
              </a:rPr>
              <a:t> </a:t>
            </a:r>
            <a:r>
              <a:rPr sz="2400" spc="229" dirty="0">
                <a:latin typeface="Arial Unicode MS"/>
                <a:cs typeface="Arial Unicode MS"/>
              </a:rPr>
              <a:t>-</a:t>
            </a:r>
            <a:r>
              <a:rPr sz="2400" spc="25" dirty="0">
                <a:latin typeface="Arial Unicode MS"/>
                <a:cs typeface="Arial Unicode MS"/>
              </a:rPr>
              <a:t> x</a:t>
            </a:r>
            <a:r>
              <a:rPr sz="2325" spc="37" baseline="-17921" dirty="0">
                <a:latin typeface="Arial Unicode MS"/>
                <a:cs typeface="Arial Unicode MS"/>
              </a:rPr>
              <a:t>j</a:t>
            </a:r>
            <a:r>
              <a:rPr sz="2400" spc="25" dirty="0">
                <a:latin typeface="Arial Unicode MS"/>
                <a:cs typeface="Arial Unicode MS"/>
              </a:rPr>
              <a:t>||</a:t>
            </a:r>
            <a:r>
              <a:rPr sz="2325" spc="37" baseline="21505" dirty="0">
                <a:latin typeface="Arial Unicode MS"/>
                <a:cs typeface="Arial Unicode MS"/>
              </a:rPr>
              <a:t>2</a:t>
            </a:r>
            <a:endParaRPr sz="2325" baseline="21505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36879"/>
            <a:ext cx="4210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例题分</a:t>
            </a:r>
            <a:r>
              <a:rPr sz="3200" spc="0" dirty="0"/>
              <a:t>析</a:t>
            </a:r>
            <a:r>
              <a:rPr sz="3200" spc="-50" dirty="0"/>
              <a:t> </a:t>
            </a:r>
            <a:r>
              <a:rPr sz="3200" dirty="0"/>
              <a:t>距离矩阵计</a:t>
            </a:r>
            <a:r>
              <a:rPr sz="3200" spc="0" dirty="0"/>
              <a:t>算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6012815" cy="263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Unicode MS"/>
                <a:cs typeface="Arial Unicode MS"/>
              </a:rPr>
              <a:t>方法</a:t>
            </a:r>
            <a:r>
              <a:rPr sz="2400" spc="60" dirty="0">
                <a:latin typeface="Arial Unicode MS"/>
                <a:cs typeface="Arial Unicode MS"/>
              </a:rPr>
              <a:t>1</a:t>
            </a:r>
            <a:r>
              <a:rPr sz="2400" dirty="0">
                <a:latin typeface="Arial Unicode MS"/>
                <a:cs typeface="Arial Unicode MS"/>
              </a:rPr>
              <a:t>：标准方法计算</a:t>
            </a:r>
            <a:r>
              <a:rPr sz="2400" spc="85" dirty="0">
                <a:latin typeface="Arial Unicode MS"/>
                <a:cs typeface="Arial Unicode MS"/>
              </a:rPr>
              <a:t>D</a:t>
            </a:r>
            <a:r>
              <a:rPr sz="2325" spc="89" baseline="-17921" dirty="0">
                <a:latin typeface="Arial Unicode MS"/>
                <a:cs typeface="Arial Unicode MS"/>
              </a:rPr>
              <a:t>i</a:t>
            </a:r>
            <a:r>
              <a:rPr sz="2325" spc="97" baseline="-17921" dirty="0">
                <a:latin typeface="Arial Unicode MS"/>
                <a:cs typeface="Arial Unicode MS"/>
              </a:rPr>
              <a:t>j</a:t>
            </a:r>
            <a:endParaRPr sz="2325" baseline="-17921">
              <a:latin typeface="Arial Unicode MS"/>
              <a:cs typeface="Arial Unicode MS"/>
            </a:endParaRPr>
          </a:p>
          <a:p>
            <a:pPr marL="812800" lvl="1" indent="-34290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50" dirty="0">
                <a:latin typeface="Arial Unicode MS"/>
                <a:cs typeface="Arial Unicode MS"/>
              </a:rPr>
              <a:t>D[i, </a:t>
            </a:r>
            <a:r>
              <a:rPr sz="2000" spc="100" dirty="0">
                <a:latin typeface="Arial Unicode MS"/>
                <a:cs typeface="Arial Unicode MS"/>
              </a:rPr>
              <a:t>j] </a:t>
            </a:r>
            <a:r>
              <a:rPr sz="2000" spc="310" dirty="0">
                <a:latin typeface="Arial Unicode MS"/>
                <a:cs typeface="Arial Unicode MS"/>
              </a:rPr>
              <a:t>= </a:t>
            </a:r>
            <a:r>
              <a:rPr sz="2000" spc="55" dirty="0">
                <a:latin typeface="Arial Unicode MS"/>
                <a:cs typeface="Arial Unicode MS"/>
              </a:rPr>
              <a:t>numpy.linalg.norm(X[:, </a:t>
            </a:r>
            <a:r>
              <a:rPr sz="2000" spc="35" dirty="0">
                <a:latin typeface="Arial Unicode MS"/>
                <a:cs typeface="Arial Unicode MS"/>
              </a:rPr>
              <a:t>i], </a:t>
            </a:r>
            <a:r>
              <a:rPr sz="2000" spc="-25" dirty="0">
                <a:latin typeface="Arial Unicode MS"/>
                <a:cs typeface="Arial Unicode MS"/>
              </a:rPr>
              <a:t>X[:, </a:t>
            </a:r>
            <a:r>
              <a:rPr sz="2000" spc="35" dirty="0">
                <a:latin typeface="Arial Unicode MS"/>
                <a:cs typeface="Arial Unicode MS"/>
              </a:rPr>
              <a:t>j) </a:t>
            </a:r>
            <a:r>
              <a:rPr sz="2000" spc="125" dirty="0">
                <a:latin typeface="Arial Unicode MS"/>
                <a:cs typeface="Arial Unicode MS"/>
              </a:rPr>
              <a:t>**</a:t>
            </a:r>
            <a:r>
              <a:rPr sz="2000" spc="-350" dirty="0">
                <a:latin typeface="Arial Unicode MS"/>
                <a:cs typeface="Arial Unicode MS"/>
              </a:rPr>
              <a:t> </a:t>
            </a:r>
            <a:r>
              <a:rPr sz="2000" spc="55" dirty="0">
                <a:latin typeface="Arial Unicode MS"/>
                <a:cs typeface="Arial Unicode MS"/>
              </a:rPr>
              <a:t>2</a:t>
            </a:r>
            <a:endParaRPr sz="2000">
              <a:latin typeface="Arial Unicode MS"/>
              <a:cs typeface="Arial Unicode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Unicode MS"/>
                <a:cs typeface="Arial Unicode MS"/>
              </a:rPr>
              <a:t>方法</a:t>
            </a:r>
            <a:r>
              <a:rPr sz="2400" spc="60" dirty="0">
                <a:latin typeface="Arial Unicode MS"/>
                <a:cs typeface="Arial Unicode MS"/>
              </a:rPr>
              <a:t>2</a:t>
            </a:r>
            <a:r>
              <a:rPr sz="2400" dirty="0">
                <a:latin typeface="Arial Unicode MS"/>
                <a:cs typeface="Arial Unicode MS"/>
              </a:rPr>
              <a:t>：利用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dirty="0">
                <a:latin typeface="Arial Unicode MS"/>
                <a:cs typeface="Arial Unicode MS"/>
              </a:rPr>
              <a:t>计算</a:t>
            </a:r>
            <a:r>
              <a:rPr sz="2400" spc="85" dirty="0">
                <a:latin typeface="Arial Unicode MS"/>
                <a:cs typeface="Arial Unicode MS"/>
              </a:rPr>
              <a:t>D</a:t>
            </a:r>
            <a:r>
              <a:rPr sz="2325" spc="89" baseline="-17921" dirty="0">
                <a:latin typeface="Arial Unicode MS"/>
                <a:cs typeface="Arial Unicode MS"/>
              </a:rPr>
              <a:t>i</a:t>
            </a:r>
            <a:r>
              <a:rPr sz="2325" spc="97" baseline="-17921" dirty="0">
                <a:latin typeface="Arial Unicode MS"/>
                <a:cs typeface="Arial Unicode MS"/>
              </a:rPr>
              <a:t>j</a:t>
            </a:r>
            <a:endParaRPr sz="2325" baseline="-17921">
              <a:latin typeface="Arial Unicode MS"/>
              <a:cs typeface="Arial Unicode MS"/>
            </a:endParaRPr>
          </a:p>
          <a:p>
            <a:pPr marL="812800" lvl="1" indent="-342900">
              <a:lnSpc>
                <a:spcPct val="100000"/>
              </a:lnSpc>
              <a:spcBef>
                <a:spcPts val="174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165" dirty="0">
                <a:latin typeface="Arial Unicode MS"/>
                <a:cs typeface="Arial Unicode MS"/>
              </a:rPr>
              <a:t>d </a:t>
            </a:r>
            <a:r>
              <a:rPr sz="2000" spc="310" dirty="0">
                <a:latin typeface="Arial Unicode MS"/>
                <a:cs typeface="Arial Unicode MS"/>
              </a:rPr>
              <a:t>=</a:t>
            </a:r>
            <a:r>
              <a:rPr sz="2000" spc="-290" dirty="0">
                <a:latin typeface="Arial Unicode MS"/>
                <a:cs typeface="Arial Unicode MS"/>
              </a:rPr>
              <a:t> </a:t>
            </a:r>
            <a:r>
              <a:rPr sz="2000" spc="-25" dirty="0">
                <a:latin typeface="Arial Unicode MS"/>
                <a:cs typeface="Arial Unicode MS"/>
              </a:rPr>
              <a:t>X[:, </a:t>
            </a:r>
            <a:r>
              <a:rPr sz="2000" spc="90" dirty="0">
                <a:latin typeface="Arial Unicode MS"/>
                <a:cs typeface="Arial Unicode MS"/>
              </a:rPr>
              <a:t>i] </a:t>
            </a:r>
            <a:r>
              <a:rPr sz="2000" spc="200" dirty="0">
                <a:latin typeface="Arial Unicode MS"/>
                <a:cs typeface="Arial Unicode MS"/>
              </a:rPr>
              <a:t>- </a:t>
            </a:r>
            <a:r>
              <a:rPr sz="2000" spc="-25" dirty="0">
                <a:latin typeface="Arial Unicode MS"/>
                <a:cs typeface="Arial Unicode MS"/>
              </a:rPr>
              <a:t>X[:, </a:t>
            </a:r>
            <a:r>
              <a:rPr sz="2000" spc="100" dirty="0">
                <a:latin typeface="Arial Unicode MS"/>
                <a:cs typeface="Arial Unicode MS"/>
              </a:rPr>
              <a:t>j]</a:t>
            </a:r>
            <a:endParaRPr sz="2000">
              <a:latin typeface="Arial Unicode MS"/>
              <a:cs typeface="Arial Unicode MS"/>
            </a:endParaRPr>
          </a:p>
          <a:p>
            <a:pPr marL="812800" lvl="1" indent="-342900">
              <a:lnSpc>
                <a:spcPct val="100000"/>
              </a:lnSpc>
              <a:spcBef>
                <a:spcPts val="169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50" dirty="0">
                <a:latin typeface="Arial Unicode MS"/>
                <a:cs typeface="Arial Unicode MS"/>
              </a:rPr>
              <a:t>D[i, </a:t>
            </a:r>
            <a:r>
              <a:rPr sz="2000" spc="100" dirty="0">
                <a:latin typeface="Arial Unicode MS"/>
                <a:cs typeface="Arial Unicode MS"/>
              </a:rPr>
              <a:t>j] </a:t>
            </a:r>
            <a:r>
              <a:rPr sz="2000" spc="310" dirty="0">
                <a:latin typeface="Arial Unicode MS"/>
                <a:cs typeface="Arial Unicode MS"/>
              </a:rPr>
              <a:t>=</a:t>
            </a:r>
            <a:r>
              <a:rPr sz="2000" spc="-180" dirty="0">
                <a:latin typeface="Arial Unicode MS"/>
                <a:cs typeface="Arial Unicode MS"/>
              </a:rPr>
              <a:t> </a:t>
            </a:r>
            <a:r>
              <a:rPr sz="2000" spc="80" dirty="0">
                <a:latin typeface="Arial Unicode MS"/>
                <a:cs typeface="Arial Unicode MS"/>
              </a:rPr>
              <a:t>numpy.dot(d, </a:t>
            </a:r>
            <a:r>
              <a:rPr sz="2000" spc="75" dirty="0">
                <a:latin typeface="Arial Unicode MS"/>
                <a:cs typeface="Arial Unicode MS"/>
              </a:rPr>
              <a:t>d)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36879"/>
            <a:ext cx="4210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例题分</a:t>
            </a:r>
            <a:r>
              <a:rPr sz="3200" spc="0" dirty="0"/>
              <a:t>析</a:t>
            </a:r>
            <a:r>
              <a:rPr sz="3200" spc="-50" dirty="0"/>
              <a:t> </a:t>
            </a:r>
            <a:r>
              <a:rPr sz="3200" dirty="0"/>
              <a:t>距离矩阵计</a:t>
            </a:r>
            <a:r>
              <a:rPr sz="3200" spc="0" dirty="0"/>
              <a:t>算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5497195" cy="196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Unicode MS"/>
                <a:cs typeface="Arial Unicode MS"/>
              </a:rPr>
              <a:t>方法</a:t>
            </a:r>
            <a:r>
              <a:rPr sz="2400" spc="60" dirty="0">
                <a:latin typeface="Arial Unicode MS"/>
                <a:cs typeface="Arial Unicode MS"/>
              </a:rPr>
              <a:t>3</a:t>
            </a:r>
            <a:r>
              <a:rPr sz="2400" dirty="0">
                <a:latin typeface="Arial Unicode MS"/>
                <a:cs typeface="Arial Unicode MS"/>
              </a:rPr>
              <a:t>：减少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dirty="0">
                <a:latin typeface="Arial Unicode MS"/>
                <a:cs typeface="Arial Unicode MS"/>
              </a:rPr>
              <a:t>调用次数</a:t>
            </a:r>
            <a:endParaRPr sz="2400">
              <a:latin typeface="Arial Unicode MS"/>
              <a:cs typeface="Arial Unicode MS"/>
            </a:endParaRPr>
          </a:p>
          <a:p>
            <a:pPr marL="812800" lvl="1" indent="-342900">
              <a:lnSpc>
                <a:spcPts val="1019"/>
              </a:lnSpc>
              <a:spcBef>
                <a:spcPts val="175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1950" spc="82" baseline="-17094" dirty="0">
                <a:latin typeface="Arial Unicode MS"/>
                <a:cs typeface="Arial Unicode MS"/>
              </a:rPr>
              <a:t>ij </a:t>
            </a:r>
            <a:r>
              <a:rPr sz="2000" spc="310" dirty="0">
                <a:latin typeface="Arial Unicode MS"/>
                <a:cs typeface="Arial Unicode MS"/>
              </a:rPr>
              <a:t>= </a:t>
            </a:r>
            <a:r>
              <a:rPr sz="2000" spc="15" dirty="0">
                <a:latin typeface="Arial Unicode MS"/>
                <a:cs typeface="Arial Unicode MS"/>
              </a:rPr>
              <a:t>(x</a:t>
            </a:r>
            <a:r>
              <a:rPr sz="1950" spc="22" baseline="-17094" dirty="0">
                <a:latin typeface="Arial Unicode MS"/>
                <a:cs typeface="Arial Unicode MS"/>
              </a:rPr>
              <a:t>i </a:t>
            </a:r>
            <a:r>
              <a:rPr sz="2000" spc="200" dirty="0">
                <a:latin typeface="Arial Unicode MS"/>
                <a:cs typeface="Arial Unicode MS"/>
              </a:rPr>
              <a:t>- </a:t>
            </a:r>
            <a:r>
              <a:rPr sz="2000" spc="5" dirty="0">
                <a:latin typeface="Arial Unicode MS"/>
                <a:cs typeface="Arial Unicode MS"/>
              </a:rPr>
              <a:t>x</a:t>
            </a:r>
            <a:r>
              <a:rPr sz="1950" spc="7" baseline="-17094" dirty="0">
                <a:latin typeface="Arial Unicode MS"/>
                <a:cs typeface="Arial Unicode MS"/>
              </a:rPr>
              <a:t>j</a:t>
            </a:r>
            <a:r>
              <a:rPr sz="2000" spc="5" dirty="0">
                <a:latin typeface="Arial Unicode MS"/>
                <a:cs typeface="Arial Unicode MS"/>
              </a:rPr>
              <a:t>)</a:t>
            </a:r>
            <a:r>
              <a:rPr sz="1950" spc="7" baseline="21367" dirty="0">
                <a:latin typeface="Arial Unicode MS"/>
                <a:cs typeface="Arial Unicode MS"/>
              </a:rPr>
              <a:t>T</a:t>
            </a:r>
            <a:r>
              <a:rPr sz="2000" spc="5" dirty="0">
                <a:latin typeface="Arial Unicode MS"/>
                <a:cs typeface="Arial Unicode MS"/>
              </a:rPr>
              <a:t>(x</a:t>
            </a:r>
            <a:r>
              <a:rPr sz="1950" spc="7" baseline="-17094" dirty="0">
                <a:latin typeface="Arial Unicode MS"/>
                <a:cs typeface="Arial Unicode MS"/>
              </a:rPr>
              <a:t>i </a:t>
            </a:r>
            <a:r>
              <a:rPr sz="2000" spc="200" dirty="0">
                <a:latin typeface="Arial Unicode MS"/>
                <a:cs typeface="Arial Unicode MS"/>
              </a:rPr>
              <a:t>- </a:t>
            </a:r>
            <a:r>
              <a:rPr sz="2000" spc="15" dirty="0">
                <a:latin typeface="Arial Unicode MS"/>
                <a:cs typeface="Arial Unicode MS"/>
              </a:rPr>
              <a:t>x</a:t>
            </a:r>
            <a:r>
              <a:rPr sz="1950" spc="22" baseline="-17094" dirty="0">
                <a:latin typeface="Arial Unicode MS"/>
                <a:cs typeface="Arial Unicode MS"/>
              </a:rPr>
              <a:t>j</a:t>
            </a:r>
            <a:r>
              <a:rPr sz="2000" spc="15" dirty="0">
                <a:latin typeface="Arial Unicode MS"/>
                <a:cs typeface="Arial Unicode MS"/>
              </a:rPr>
              <a:t>) </a:t>
            </a:r>
            <a:r>
              <a:rPr sz="2000" spc="310" dirty="0">
                <a:latin typeface="Arial Unicode MS"/>
                <a:cs typeface="Arial Unicode MS"/>
              </a:rPr>
              <a:t>= </a:t>
            </a:r>
            <a:r>
              <a:rPr sz="2000" spc="10" dirty="0">
                <a:latin typeface="Arial Unicode MS"/>
                <a:cs typeface="Arial Unicode MS"/>
              </a:rPr>
              <a:t>x</a:t>
            </a:r>
            <a:r>
              <a:rPr sz="1950" spc="15" baseline="-17094" dirty="0">
                <a:latin typeface="Arial Unicode MS"/>
                <a:cs typeface="Arial Unicode MS"/>
              </a:rPr>
              <a:t>i</a:t>
            </a:r>
            <a:r>
              <a:rPr sz="1950" spc="15" baseline="21367" dirty="0">
                <a:latin typeface="Arial Unicode MS"/>
                <a:cs typeface="Arial Unicode MS"/>
              </a:rPr>
              <a:t>T</a:t>
            </a:r>
            <a:r>
              <a:rPr sz="2000" spc="10" dirty="0">
                <a:latin typeface="Arial Unicode MS"/>
                <a:cs typeface="Arial Unicode MS"/>
              </a:rPr>
              <a:t>x</a:t>
            </a:r>
            <a:r>
              <a:rPr sz="1950" spc="15" baseline="-17094" dirty="0">
                <a:latin typeface="Arial Unicode MS"/>
                <a:cs typeface="Arial Unicode MS"/>
              </a:rPr>
              <a:t>i </a:t>
            </a:r>
            <a:r>
              <a:rPr sz="2000" spc="200" dirty="0">
                <a:latin typeface="Arial Unicode MS"/>
                <a:cs typeface="Arial Unicode MS"/>
              </a:rPr>
              <a:t>- </a:t>
            </a:r>
            <a:r>
              <a:rPr sz="2000" spc="15" dirty="0">
                <a:latin typeface="Arial Unicode MS"/>
                <a:cs typeface="Arial Unicode MS"/>
              </a:rPr>
              <a:t>2x</a:t>
            </a:r>
            <a:r>
              <a:rPr sz="1950" spc="22" baseline="-17094" dirty="0">
                <a:latin typeface="Arial Unicode MS"/>
                <a:cs typeface="Arial Unicode MS"/>
              </a:rPr>
              <a:t>i</a:t>
            </a:r>
            <a:r>
              <a:rPr sz="1950" spc="22" baseline="21367" dirty="0">
                <a:latin typeface="Arial Unicode MS"/>
                <a:cs typeface="Arial Unicode MS"/>
              </a:rPr>
              <a:t>T</a:t>
            </a:r>
            <a:r>
              <a:rPr sz="2000" spc="15" dirty="0">
                <a:latin typeface="Arial Unicode MS"/>
                <a:cs typeface="Arial Unicode MS"/>
              </a:rPr>
              <a:t>x</a:t>
            </a:r>
            <a:r>
              <a:rPr sz="1950" spc="22" baseline="-17094" dirty="0">
                <a:latin typeface="Arial Unicode MS"/>
                <a:cs typeface="Arial Unicode MS"/>
              </a:rPr>
              <a:t>j </a:t>
            </a:r>
            <a:r>
              <a:rPr sz="2000" spc="310" dirty="0">
                <a:latin typeface="Arial Unicode MS"/>
                <a:cs typeface="Arial Unicode MS"/>
              </a:rPr>
              <a:t>+ </a:t>
            </a:r>
            <a:r>
              <a:rPr sz="2000" spc="25" dirty="0">
                <a:latin typeface="Arial Unicode MS"/>
                <a:cs typeface="Arial Unicode MS"/>
              </a:rPr>
              <a:t>x</a:t>
            </a:r>
            <a:r>
              <a:rPr sz="1950" spc="37" baseline="-17094" dirty="0">
                <a:latin typeface="Arial Unicode MS"/>
                <a:cs typeface="Arial Unicode MS"/>
              </a:rPr>
              <a:t>j</a:t>
            </a:r>
            <a:r>
              <a:rPr sz="1950" spc="44" baseline="-17094" dirty="0">
                <a:latin typeface="Arial Unicode MS"/>
                <a:cs typeface="Arial Unicode MS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x</a:t>
            </a:r>
            <a:r>
              <a:rPr sz="1950" spc="37" baseline="-17094" dirty="0">
                <a:latin typeface="Arial Unicode MS"/>
                <a:cs typeface="Arial Unicode MS"/>
              </a:rPr>
              <a:t>j</a:t>
            </a:r>
            <a:endParaRPr sz="1950" baseline="-17094">
              <a:latin typeface="Arial Unicode MS"/>
              <a:cs typeface="Arial Unicode MS"/>
            </a:endParaRPr>
          </a:p>
          <a:p>
            <a:pPr marR="177800" algn="r">
              <a:lnSpc>
                <a:spcPts val="740"/>
              </a:lnSpc>
            </a:pPr>
            <a:r>
              <a:rPr sz="1300" spc="-55" dirty="0">
                <a:latin typeface="Arial Unicode MS"/>
                <a:cs typeface="Arial Unicode MS"/>
              </a:rPr>
              <a:t>T</a:t>
            </a:r>
            <a:endParaRPr sz="13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65" dirty="0">
                <a:latin typeface="Arial Unicode MS"/>
                <a:cs typeface="Arial Unicode MS"/>
              </a:rPr>
              <a:t>G </a:t>
            </a:r>
            <a:r>
              <a:rPr sz="2000" spc="310" dirty="0">
                <a:latin typeface="Arial Unicode MS"/>
                <a:cs typeface="Arial Unicode MS"/>
              </a:rPr>
              <a:t>= </a:t>
            </a:r>
            <a:r>
              <a:rPr sz="2000" spc="35" dirty="0">
                <a:latin typeface="Arial Unicode MS"/>
                <a:cs typeface="Arial Unicode MS"/>
              </a:rPr>
              <a:t>numpy.dot(X.T,</a:t>
            </a:r>
            <a:r>
              <a:rPr sz="2000" spc="-220" dirty="0">
                <a:latin typeface="Arial Unicode MS"/>
                <a:cs typeface="Arial Unicode MS"/>
              </a:rPr>
              <a:t> </a:t>
            </a:r>
            <a:r>
              <a:rPr sz="2000" spc="-25" dirty="0">
                <a:latin typeface="Arial Unicode MS"/>
                <a:cs typeface="Arial Unicode MS"/>
              </a:rPr>
              <a:t>X)</a:t>
            </a:r>
            <a:endParaRPr sz="2000">
              <a:latin typeface="Arial Unicode MS"/>
              <a:cs typeface="Arial Unicode MS"/>
            </a:endParaRPr>
          </a:p>
          <a:p>
            <a:pPr marL="812800" lvl="1" indent="-3429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55" dirty="0">
                <a:latin typeface="Arial Unicode MS"/>
                <a:cs typeface="Arial Unicode MS"/>
              </a:rPr>
              <a:t>D</a:t>
            </a:r>
            <a:r>
              <a:rPr sz="1950" spc="82" baseline="-17094" dirty="0">
                <a:latin typeface="Arial Unicode MS"/>
                <a:cs typeface="Arial Unicode MS"/>
              </a:rPr>
              <a:t>ij </a:t>
            </a:r>
            <a:r>
              <a:rPr sz="2000" spc="310" dirty="0">
                <a:latin typeface="Arial Unicode MS"/>
                <a:cs typeface="Arial Unicode MS"/>
              </a:rPr>
              <a:t>= </a:t>
            </a:r>
            <a:r>
              <a:rPr sz="2000" spc="5" dirty="0">
                <a:latin typeface="Arial Unicode MS"/>
                <a:cs typeface="Arial Unicode MS"/>
              </a:rPr>
              <a:t>G</a:t>
            </a:r>
            <a:r>
              <a:rPr sz="1950" spc="7" baseline="-17094" dirty="0">
                <a:latin typeface="Arial Unicode MS"/>
                <a:cs typeface="Arial Unicode MS"/>
              </a:rPr>
              <a:t>ii </a:t>
            </a:r>
            <a:r>
              <a:rPr sz="2000" spc="200" dirty="0">
                <a:latin typeface="Arial Unicode MS"/>
                <a:cs typeface="Arial Unicode MS"/>
              </a:rPr>
              <a:t>- </a:t>
            </a:r>
            <a:r>
              <a:rPr sz="2000" spc="15" dirty="0">
                <a:latin typeface="Arial Unicode MS"/>
                <a:cs typeface="Arial Unicode MS"/>
              </a:rPr>
              <a:t>2G</a:t>
            </a:r>
            <a:r>
              <a:rPr sz="1950" spc="22" baseline="-17094" dirty="0">
                <a:latin typeface="Arial Unicode MS"/>
                <a:cs typeface="Arial Unicode MS"/>
              </a:rPr>
              <a:t>ij </a:t>
            </a:r>
            <a:r>
              <a:rPr sz="2000" spc="310" dirty="0">
                <a:latin typeface="Arial Unicode MS"/>
                <a:cs typeface="Arial Unicode MS"/>
              </a:rPr>
              <a:t>+</a:t>
            </a:r>
            <a:r>
              <a:rPr sz="2000" spc="110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G</a:t>
            </a:r>
            <a:r>
              <a:rPr sz="1950" spc="22" baseline="-17094" dirty="0">
                <a:latin typeface="Arial Unicode MS"/>
                <a:cs typeface="Arial Unicode MS"/>
              </a:rPr>
              <a:t>jj</a:t>
            </a:r>
            <a:endParaRPr sz="1950" baseline="-17094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436879"/>
            <a:ext cx="4210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例题分</a:t>
            </a:r>
            <a:r>
              <a:rPr sz="3200" spc="0" dirty="0"/>
              <a:t>析</a:t>
            </a:r>
            <a:r>
              <a:rPr sz="3200" spc="-50" dirty="0"/>
              <a:t> </a:t>
            </a:r>
            <a:r>
              <a:rPr sz="3200" dirty="0"/>
              <a:t>距离矩阵计</a:t>
            </a:r>
            <a:r>
              <a:rPr sz="3200" spc="0" dirty="0"/>
              <a:t>算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5511165" cy="367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Unicode MS"/>
                <a:cs typeface="Arial Unicode MS"/>
              </a:rPr>
              <a:t>方法</a:t>
            </a:r>
            <a:r>
              <a:rPr sz="2400" spc="60" dirty="0">
                <a:latin typeface="Arial Unicode MS"/>
                <a:cs typeface="Arial Unicode MS"/>
              </a:rPr>
              <a:t>4</a:t>
            </a:r>
            <a:r>
              <a:rPr sz="2400" dirty="0">
                <a:latin typeface="Arial Unicode MS"/>
                <a:cs typeface="Arial Unicode MS"/>
              </a:rPr>
              <a:t>：利用重复操作替代外部循环</a:t>
            </a:r>
            <a:endParaRPr sz="2400">
              <a:latin typeface="Arial Unicode MS"/>
              <a:cs typeface="Arial Unicode MS"/>
            </a:endParaRPr>
          </a:p>
          <a:p>
            <a:pPr marL="812800" lvl="1" indent="-34290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 Unicode MS"/>
                <a:cs typeface="Arial Unicode MS"/>
              </a:rPr>
              <a:t>在方法</a:t>
            </a:r>
            <a:r>
              <a:rPr sz="2000" spc="50" dirty="0">
                <a:latin typeface="Arial Unicode MS"/>
                <a:cs typeface="Arial Unicode MS"/>
              </a:rPr>
              <a:t>3</a:t>
            </a:r>
            <a:r>
              <a:rPr sz="2000" dirty="0">
                <a:latin typeface="Arial Unicode MS"/>
                <a:cs typeface="Arial Unicode MS"/>
              </a:rPr>
              <a:t>的基础上，将</a:t>
            </a:r>
            <a:r>
              <a:rPr sz="2000" spc="75" dirty="0">
                <a:latin typeface="Arial Unicode MS"/>
                <a:cs typeface="Arial Unicode MS"/>
              </a:rPr>
              <a:t>D</a:t>
            </a:r>
            <a:r>
              <a:rPr sz="2000" dirty="0">
                <a:latin typeface="Arial Unicode MS"/>
                <a:cs typeface="Arial Unicode MS"/>
              </a:rPr>
              <a:t>表达为</a:t>
            </a:r>
            <a:r>
              <a:rPr sz="2000" spc="100" dirty="0">
                <a:latin typeface="Arial Unicode MS"/>
                <a:cs typeface="Arial Unicode MS"/>
              </a:rPr>
              <a:t>H</a:t>
            </a:r>
            <a:r>
              <a:rPr sz="2000" spc="0" dirty="0">
                <a:latin typeface="Arial Unicode MS"/>
                <a:cs typeface="Arial Unicode MS"/>
              </a:rPr>
              <a:t> </a:t>
            </a:r>
            <a:r>
              <a:rPr sz="2000" spc="310" dirty="0">
                <a:latin typeface="Arial Unicode MS"/>
                <a:cs typeface="Arial Unicode MS"/>
              </a:rPr>
              <a:t>+</a:t>
            </a:r>
            <a:r>
              <a:rPr sz="2000" spc="5" dirty="0">
                <a:latin typeface="Arial Unicode MS"/>
                <a:cs typeface="Arial Unicode MS"/>
              </a:rPr>
              <a:t> </a:t>
            </a:r>
            <a:r>
              <a:rPr sz="2000" spc="-65" dirty="0">
                <a:latin typeface="Arial Unicode MS"/>
                <a:cs typeface="Arial Unicode MS"/>
              </a:rPr>
              <a:t>K</a:t>
            </a:r>
            <a:r>
              <a:rPr sz="2000" spc="5" dirty="0">
                <a:latin typeface="Arial Unicode MS"/>
                <a:cs typeface="Arial Unicode MS"/>
              </a:rPr>
              <a:t> </a:t>
            </a:r>
            <a:r>
              <a:rPr sz="2000" spc="200" dirty="0">
                <a:latin typeface="Arial Unicode MS"/>
                <a:cs typeface="Arial Unicode MS"/>
              </a:rPr>
              <a:t>-</a:t>
            </a:r>
            <a:r>
              <a:rPr sz="2000" spc="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2G</a:t>
            </a:r>
            <a:endParaRPr sz="2000">
              <a:latin typeface="Arial Unicode MS"/>
              <a:cs typeface="Arial Unicode MS"/>
            </a:endParaRPr>
          </a:p>
          <a:p>
            <a:pPr marL="812800" lvl="1" indent="-3429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60" dirty="0">
                <a:latin typeface="Arial Unicode MS"/>
                <a:cs typeface="Arial Unicode MS"/>
              </a:rPr>
              <a:t>H</a:t>
            </a:r>
            <a:r>
              <a:rPr sz="1950" spc="89" baseline="-17094" dirty="0">
                <a:latin typeface="Arial Unicode MS"/>
                <a:cs typeface="Arial Unicode MS"/>
              </a:rPr>
              <a:t>ij </a:t>
            </a:r>
            <a:r>
              <a:rPr sz="2000" spc="310" dirty="0">
                <a:latin typeface="Arial Unicode MS"/>
                <a:cs typeface="Arial Unicode MS"/>
              </a:rPr>
              <a:t>= </a:t>
            </a:r>
            <a:r>
              <a:rPr sz="2000" spc="-10" dirty="0">
                <a:latin typeface="Arial Unicode MS"/>
                <a:cs typeface="Arial Unicode MS"/>
              </a:rPr>
              <a:t>G</a:t>
            </a:r>
            <a:r>
              <a:rPr sz="1950" spc="-15" baseline="-17094" dirty="0">
                <a:latin typeface="Arial Unicode MS"/>
                <a:cs typeface="Arial Unicode MS"/>
              </a:rPr>
              <a:t>ii</a:t>
            </a:r>
            <a:r>
              <a:rPr sz="2000" spc="-10" dirty="0">
                <a:latin typeface="Arial Unicode MS"/>
                <a:cs typeface="Arial Unicode MS"/>
              </a:rPr>
              <a:t>, </a:t>
            </a:r>
            <a:r>
              <a:rPr sz="2000" spc="10" dirty="0">
                <a:latin typeface="Arial Unicode MS"/>
                <a:cs typeface="Arial Unicode MS"/>
              </a:rPr>
              <a:t>K</a:t>
            </a:r>
            <a:r>
              <a:rPr sz="1950" spc="15" baseline="-17094" dirty="0">
                <a:latin typeface="Arial Unicode MS"/>
                <a:cs typeface="Arial Unicode MS"/>
              </a:rPr>
              <a:t>ij  </a:t>
            </a:r>
            <a:r>
              <a:rPr sz="2000" spc="310" dirty="0">
                <a:latin typeface="Arial Unicode MS"/>
                <a:cs typeface="Arial Unicode MS"/>
              </a:rPr>
              <a:t>=</a:t>
            </a:r>
            <a:r>
              <a:rPr sz="2000" spc="-28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G</a:t>
            </a:r>
            <a:r>
              <a:rPr sz="1950" spc="22" baseline="-17094" dirty="0">
                <a:latin typeface="Arial Unicode MS"/>
                <a:cs typeface="Arial Unicode MS"/>
              </a:rPr>
              <a:t>jj</a:t>
            </a:r>
            <a:endParaRPr sz="1950" baseline="-17094">
              <a:latin typeface="Arial Unicode MS"/>
              <a:cs typeface="Arial Unicode MS"/>
            </a:endParaRPr>
          </a:p>
          <a:p>
            <a:pPr marL="812800" lvl="1" indent="-3429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100" dirty="0">
                <a:latin typeface="Arial Unicode MS"/>
                <a:cs typeface="Arial Unicode MS"/>
              </a:rPr>
              <a:t>H </a:t>
            </a:r>
            <a:r>
              <a:rPr sz="2000" spc="310" dirty="0">
                <a:latin typeface="Arial Unicode MS"/>
                <a:cs typeface="Arial Unicode MS"/>
              </a:rPr>
              <a:t>= </a:t>
            </a:r>
            <a:r>
              <a:rPr sz="2000" spc="55" dirty="0">
                <a:latin typeface="Arial Unicode MS"/>
                <a:cs typeface="Arial Unicode MS"/>
              </a:rPr>
              <a:t>numpy.title(np.diag(G), </a:t>
            </a:r>
            <a:r>
              <a:rPr sz="2000" spc="5" dirty="0">
                <a:latin typeface="Arial Unicode MS"/>
                <a:cs typeface="Arial Unicode MS"/>
              </a:rPr>
              <a:t>(n,</a:t>
            </a:r>
            <a:r>
              <a:rPr sz="2000" spc="-36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1))</a:t>
            </a:r>
            <a:endParaRPr sz="2000">
              <a:latin typeface="Arial Unicode MS"/>
              <a:cs typeface="Arial Unicode MS"/>
            </a:endParaRPr>
          </a:p>
          <a:p>
            <a:pPr marL="812800" lvl="1" indent="-3429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65" dirty="0">
                <a:latin typeface="Arial Unicode MS"/>
                <a:cs typeface="Arial Unicode MS"/>
              </a:rPr>
              <a:t>K </a:t>
            </a:r>
            <a:r>
              <a:rPr sz="2000" spc="310" dirty="0">
                <a:latin typeface="Arial Unicode MS"/>
                <a:cs typeface="Arial Unicode MS"/>
              </a:rPr>
              <a:t>=</a:t>
            </a:r>
            <a:r>
              <a:rPr sz="2000" spc="30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H</a:t>
            </a:r>
            <a:r>
              <a:rPr sz="1950" spc="22" baseline="21367" dirty="0">
                <a:latin typeface="Arial Unicode MS"/>
                <a:cs typeface="Arial Unicode MS"/>
              </a:rPr>
              <a:t>T</a:t>
            </a:r>
            <a:endParaRPr sz="1950" baseline="21367">
              <a:latin typeface="Arial Unicode MS"/>
              <a:cs typeface="Arial Unicode MS"/>
            </a:endParaRPr>
          </a:p>
          <a:p>
            <a:pPr marL="812800" lvl="1" indent="-3429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75" dirty="0">
                <a:latin typeface="Arial Unicode MS"/>
                <a:cs typeface="Arial Unicode MS"/>
              </a:rPr>
              <a:t>D</a:t>
            </a:r>
            <a:r>
              <a:rPr sz="2000" spc="10" dirty="0">
                <a:latin typeface="Arial Unicode MS"/>
                <a:cs typeface="Arial Unicode MS"/>
              </a:rPr>
              <a:t> </a:t>
            </a:r>
            <a:r>
              <a:rPr sz="2000" spc="310" dirty="0">
                <a:latin typeface="Arial Unicode MS"/>
                <a:cs typeface="Arial Unicode MS"/>
              </a:rPr>
              <a:t>=</a:t>
            </a:r>
            <a:r>
              <a:rPr sz="2000" spc="10" dirty="0">
                <a:latin typeface="Arial Unicode MS"/>
                <a:cs typeface="Arial Unicode MS"/>
              </a:rPr>
              <a:t> </a:t>
            </a:r>
            <a:r>
              <a:rPr sz="2000" spc="100" dirty="0">
                <a:latin typeface="Arial Unicode MS"/>
                <a:cs typeface="Arial Unicode MS"/>
              </a:rPr>
              <a:t>H</a:t>
            </a:r>
            <a:r>
              <a:rPr sz="2000" spc="5" dirty="0">
                <a:latin typeface="Arial Unicode MS"/>
                <a:cs typeface="Arial Unicode MS"/>
              </a:rPr>
              <a:t> </a:t>
            </a:r>
            <a:r>
              <a:rPr sz="2000" spc="310" dirty="0">
                <a:latin typeface="Arial Unicode MS"/>
                <a:cs typeface="Arial Unicode MS"/>
              </a:rPr>
              <a:t>+</a:t>
            </a:r>
            <a:r>
              <a:rPr sz="2000" spc="10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H</a:t>
            </a:r>
            <a:r>
              <a:rPr sz="1950" spc="22" baseline="21367" dirty="0">
                <a:latin typeface="Arial Unicode MS"/>
                <a:cs typeface="Arial Unicode MS"/>
              </a:rPr>
              <a:t>T</a:t>
            </a:r>
            <a:r>
              <a:rPr sz="1950" spc="315" baseline="21367" dirty="0">
                <a:latin typeface="Arial Unicode MS"/>
                <a:cs typeface="Arial Unicode MS"/>
              </a:rPr>
              <a:t> </a:t>
            </a:r>
            <a:r>
              <a:rPr sz="2000" spc="200" dirty="0">
                <a:latin typeface="Arial Unicode MS"/>
                <a:cs typeface="Arial Unicode MS"/>
              </a:rPr>
              <a:t>-</a:t>
            </a:r>
            <a:r>
              <a:rPr sz="2000" spc="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2G</a:t>
            </a:r>
            <a:endParaRPr sz="2000">
              <a:latin typeface="Arial Unicode MS"/>
              <a:cs typeface="Arial Unicode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例子代码：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100" dirty="0">
                <a:latin typeface="Arial Unicode MS"/>
                <a:cs typeface="Arial Unicode MS"/>
              </a:rPr>
              <a:t>i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效率对比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5957570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三种数据结构</a:t>
            </a:r>
            <a:r>
              <a:rPr sz="2400" spc="60" dirty="0">
                <a:latin typeface="Arial Unicode MS"/>
                <a:cs typeface="Arial Unicode MS"/>
              </a:rPr>
              <a:t>：list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50" dirty="0">
                <a:latin typeface="Arial Unicode MS"/>
                <a:cs typeface="Arial Unicode MS"/>
              </a:rPr>
              <a:t>array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numpy.array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三种方法求和</a:t>
            </a:r>
            <a:r>
              <a:rPr sz="2400" spc="110" dirty="0">
                <a:latin typeface="Arial Unicode MS"/>
                <a:cs typeface="Arial Unicode MS"/>
              </a:rPr>
              <a:t>：for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90" dirty="0">
                <a:latin typeface="Arial Unicode MS"/>
                <a:cs typeface="Arial Unicode MS"/>
              </a:rPr>
              <a:t>sum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85" dirty="0">
                <a:latin typeface="Arial Unicode MS"/>
                <a:cs typeface="Arial Unicode MS"/>
              </a:rPr>
              <a:t>numpy.sum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例子代码：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5" dirty="0">
                <a:latin typeface="Arial Unicode MS"/>
                <a:cs typeface="Arial Unicode MS"/>
              </a:rPr>
              <a:t>x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105" dirty="0">
                <a:latin typeface="Arial Unicode MS"/>
                <a:cs typeface="Arial Unicode MS"/>
              </a:rPr>
              <a:t>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350" dirty="0">
                <a:latin typeface="Arial Unicode MS"/>
                <a:cs typeface="Arial Unicode MS"/>
              </a:rPr>
              <a:t>/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150" dirty="0">
                <a:latin typeface="Arial Unicode MS"/>
                <a:cs typeface="Arial Unicode MS"/>
              </a:rPr>
              <a:t>r</a:t>
            </a:r>
            <a:r>
              <a:rPr sz="2400" spc="155" dirty="0">
                <a:latin typeface="Arial Unicode MS"/>
                <a:cs typeface="Arial Unicode MS"/>
              </a:rPr>
              <a:t>f</a:t>
            </a:r>
            <a:r>
              <a:rPr sz="2400" spc="-130" dirty="0">
                <a:latin typeface="Arial Unicode MS"/>
                <a:cs typeface="Arial Unicode MS"/>
              </a:rPr>
              <a:t>_</a:t>
            </a:r>
            <a:r>
              <a:rPr sz="2400" dirty="0">
                <a:latin typeface="Arial Unicode MS"/>
                <a:cs typeface="Arial Unicode MS"/>
              </a:rPr>
              <a:t>c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40" dirty="0">
                <a:latin typeface="Arial Unicode MS"/>
                <a:cs typeface="Arial Unicode MS"/>
              </a:rPr>
              <a:t>m</a:t>
            </a:r>
            <a:r>
              <a:rPr sz="2400" spc="155" dirty="0">
                <a:latin typeface="Arial Unicode MS"/>
                <a:cs typeface="Arial Unicode MS"/>
              </a:rPr>
              <a:t>p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75" dirty="0">
                <a:latin typeface="Arial Unicode MS"/>
                <a:cs typeface="Arial Unicode MS"/>
              </a:rPr>
              <a:t>r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spc="-90" dirty="0">
                <a:latin typeface="Arial Unicode MS"/>
                <a:cs typeface="Arial Unicode MS"/>
              </a:rPr>
              <a:t>.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65" dirty="0">
                <a:latin typeface="Arial Unicode MS"/>
                <a:cs typeface="Arial Unicode MS"/>
              </a:rPr>
              <a:t>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6479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/>
              <a:t>NumPy</a:t>
            </a:r>
            <a:r>
              <a:rPr sz="3600" dirty="0"/>
              <a:t>的</a:t>
            </a:r>
            <a:r>
              <a:rPr sz="3600" spc="130" dirty="0"/>
              <a:t>ndarray</a:t>
            </a:r>
            <a:r>
              <a:rPr sz="3600" spc="-20" dirty="0"/>
              <a:t> </a:t>
            </a:r>
            <a:r>
              <a:rPr sz="3600" dirty="0"/>
              <a:t>创建</a:t>
            </a:r>
            <a:r>
              <a:rPr sz="3600" spc="130" dirty="0"/>
              <a:t>ndarray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2082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数组创建函数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755" y="5901054"/>
            <a:ext cx="7629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75" dirty="0">
                <a:latin typeface="Arial Unicode MS"/>
                <a:cs typeface="Arial Unicode MS"/>
              </a:rPr>
              <a:t>：the_numpy_ndarray/creating_ndarray.py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5275" y="1990089"/>
          <a:ext cx="11619230" cy="349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型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明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30" dirty="0">
                          <a:latin typeface="Arial Unicode MS"/>
                          <a:cs typeface="Arial Unicode MS"/>
                        </a:rPr>
                        <a:t>array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162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将输入数据（列表、元组、数组或其它序列类型）转换为</a:t>
                      </a:r>
                      <a:r>
                        <a:rPr sz="1600" spc="50" dirty="0">
                          <a:latin typeface="Arial Unicode MS"/>
                          <a:cs typeface="Arial Unicode MS"/>
                        </a:rPr>
                        <a:t>ndarray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。要么推断出 </a:t>
                      </a:r>
                      <a:r>
                        <a:rPr sz="1600" spc="75" dirty="0">
                          <a:latin typeface="Arial Unicode MS"/>
                          <a:cs typeface="Arial Unicode MS"/>
                        </a:rPr>
                        <a:t>dtype，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要么显示指定</a:t>
                      </a:r>
                      <a:r>
                        <a:rPr sz="1600" spc="85" dirty="0">
                          <a:latin typeface="Arial Unicode MS"/>
                          <a:cs typeface="Arial Unicode MS"/>
                        </a:rPr>
                        <a:t>dtype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。默认直接复制输入数据。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10" dirty="0">
                          <a:latin typeface="Arial Unicode MS"/>
                          <a:cs typeface="Arial Unicode MS"/>
                        </a:rPr>
                        <a:t>asarray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将输入转换为</a:t>
                      </a:r>
                      <a:r>
                        <a:rPr sz="1600" spc="35" dirty="0">
                          <a:latin typeface="Arial Unicode MS"/>
                          <a:cs typeface="Arial Unicode MS"/>
                        </a:rPr>
                        <a:t>darray，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如果输入本身就是一个</a:t>
                      </a:r>
                      <a:r>
                        <a:rPr sz="1600" spc="50" dirty="0">
                          <a:latin typeface="Arial Unicode MS"/>
                          <a:cs typeface="Arial Unicode MS"/>
                        </a:rPr>
                        <a:t>ndarray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就不进行复制。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40" dirty="0">
                          <a:latin typeface="Arial Unicode MS"/>
                          <a:cs typeface="Arial Unicode MS"/>
                        </a:rPr>
                        <a:t>arange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类似于内置的</a:t>
                      </a:r>
                      <a:r>
                        <a:rPr sz="1600" spc="50" dirty="0">
                          <a:latin typeface="Arial Unicode MS"/>
                          <a:cs typeface="Arial Unicode MS"/>
                        </a:rPr>
                        <a:t>range，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但返回一个</a:t>
                      </a:r>
                      <a:r>
                        <a:rPr sz="1600" spc="50" dirty="0">
                          <a:latin typeface="Arial Unicode MS"/>
                          <a:cs typeface="Arial Unicode MS"/>
                        </a:rPr>
                        <a:t>ndarray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而不是列表。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15" dirty="0">
                          <a:latin typeface="Arial Unicode MS"/>
                          <a:cs typeface="Arial Unicode MS"/>
                        </a:rPr>
                        <a:t>ones,</a:t>
                      </a:r>
                      <a:r>
                        <a:rPr sz="1600" spc="-5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ones_like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616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根据指定形状和</a:t>
                      </a:r>
                      <a:r>
                        <a:rPr sz="1600" spc="85" dirty="0">
                          <a:latin typeface="Arial Unicode MS"/>
                          <a:cs typeface="Arial Unicode MS"/>
                        </a:rPr>
                        <a:t>dtype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创建一个全</a:t>
                      </a:r>
                      <a:r>
                        <a:rPr sz="1600" spc="40" dirty="0">
                          <a:latin typeface="Arial Unicode MS"/>
                          <a:cs typeface="Arial Unicode MS"/>
                        </a:rPr>
                        <a:t>1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数组。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ones_like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以另一个数组为参数，并根据其 形状和</a:t>
                      </a:r>
                      <a:r>
                        <a:rPr sz="1600" spc="85" dirty="0">
                          <a:latin typeface="Arial Unicode MS"/>
                          <a:cs typeface="Arial Unicode MS"/>
                        </a:rPr>
                        <a:t>dtype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创建一个全</a:t>
                      </a:r>
                      <a:r>
                        <a:rPr sz="1600" spc="40" dirty="0">
                          <a:latin typeface="Arial Unicode MS"/>
                          <a:cs typeface="Arial Unicode MS"/>
                        </a:rPr>
                        <a:t>1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数组。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zeros,</a:t>
                      </a:r>
                      <a:r>
                        <a:rPr sz="1600" spc="-2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15" dirty="0">
                          <a:latin typeface="Arial Unicode MS"/>
                          <a:cs typeface="Arial Unicode MS"/>
                        </a:rPr>
                        <a:t>zeros_like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类似于</a:t>
                      </a:r>
                      <a:r>
                        <a:rPr sz="1600" spc="35" dirty="0">
                          <a:latin typeface="Arial Unicode MS"/>
                          <a:cs typeface="Arial Unicode MS"/>
                        </a:rPr>
                        <a:t>ones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600" spc="25" dirty="0">
                          <a:latin typeface="Arial Unicode MS"/>
                          <a:cs typeface="Arial Unicode MS"/>
                        </a:rPr>
                        <a:t>ones_like，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只不过产生的是全</a:t>
                      </a:r>
                      <a:r>
                        <a:rPr sz="1600" spc="40" dirty="0">
                          <a:latin typeface="Arial Unicode MS"/>
                          <a:cs typeface="Arial Unicode MS"/>
                        </a:rPr>
                        <a:t>0</a:t>
                      </a: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数组而已。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50" dirty="0">
                          <a:latin typeface="Arial Unicode MS"/>
                          <a:cs typeface="Arial Unicode MS"/>
                        </a:rPr>
                        <a:t>empty,</a:t>
                      </a:r>
                      <a:r>
                        <a:rPr sz="1600" spc="-3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55" dirty="0">
                          <a:latin typeface="Arial Unicode MS"/>
                          <a:cs typeface="Arial Unicode MS"/>
                        </a:rPr>
                        <a:t>empty_like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创建数组，只分配内存空间但不填充任何值。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eye,</a:t>
                      </a:r>
                      <a:r>
                        <a:rPr sz="1600" spc="-5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85" dirty="0">
                          <a:latin typeface="Arial Unicode MS"/>
                          <a:cs typeface="Arial Unicode MS"/>
                        </a:rPr>
                        <a:t>identity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创建一个正方的</a:t>
                      </a:r>
                      <a:r>
                        <a:rPr sz="1600" spc="135" dirty="0">
                          <a:latin typeface="Arial Unicode MS"/>
                          <a:cs typeface="Arial Unicode MS"/>
                        </a:rPr>
                        <a:t>N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100" dirty="0">
                          <a:latin typeface="Arial Unicode MS"/>
                          <a:cs typeface="Arial Unicode MS"/>
                        </a:rPr>
                        <a:t>*</a:t>
                      </a:r>
                      <a:r>
                        <a:rPr sz="1600" spc="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135" dirty="0">
                          <a:latin typeface="Arial Unicode MS"/>
                          <a:cs typeface="Arial Unicode MS"/>
                        </a:rPr>
                        <a:t>N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单位矩阵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732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/>
              <a:t>NumPy</a:t>
            </a:r>
            <a:r>
              <a:rPr sz="3600" dirty="0"/>
              <a:t>的</a:t>
            </a:r>
            <a:r>
              <a:rPr sz="3600" spc="130" dirty="0"/>
              <a:t>ndarray</a:t>
            </a:r>
            <a:r>
              <a:rPr sz="3600" spc="-10" dirty="0"/>
              <a:t> </a:t>
            </a:r>
            <a:r>
              <a:rPr sz="3600" spc="155" dirty="0"/>
              <a:t>NumPy</a:t>
            </a:r>
            <a:r>
              <a:rPr sz="3600" dirty="0"/>
              <a:t>数据类型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42085"/>
            <a:ext cx="272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00" dirty="0">
                <a:latin typeface="Arial Unicode MS"/>
                <a:cs typeface="Arial Unicode MS"/>
              </a:rPr>
              <a:t>NumPy</a:t>
            </a:r>
            <a:r>
              <a:rPr sz="2400" dirty="0">
                <a:latin typeface="Arial Unicode MS"/>
                <a:cs typeface="Arial Unicode MS"/>
              </a:rPr>
              <a:t>数据类型</a:t>
            </a:r>
            <a:r>
              <a:rPr sz="2400" spc="-45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I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275" y="1990089"/>
          <a:ext cx="11619230" cy="3475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int8, </a:t>
                      </a:r>
                      <a:r>
                        <a:rPr sz="1800" spc="100" dirty="0">
                          <a:latin typeface="Arial Unicode MS"/>
                          <a:cs typeface="Arial Unicode MS"/>
                        </a:rPr>
                        <a:t>uint8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 </a:t>
                      </a:r>
                      <a:r>
                        <a:rPr sz="1800" spc="15" dirty="0">
                          <a:latin typeface="Arial Unicode MS"/>
                          <a:cs typeface="Arial Unicode MS"/>
                        </a:rPr>
                        <a:t>i1,</a:t>
                      </a:r>
                      <a:r>
                        <a:rPr sz="1800" spc="-2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u1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有／无符号的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8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位整型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int16, </a:t>
                      </a:r>
                      <a:r>
                        <a:rPr sz="1800" spc="85" dirty="0">
                          <a:latin typeface="Arial Unicode MS"/>
                          <a:cs typeface="Arial Unicode MS"/>
                        </a:rPr>
                        <a:t>uint16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 </a:t>
                      </a:r>
                      <a:r>
                        <a:rPr sz="1800" spc="15" dirty="0">
                          <a:latin typeface="Arial Unicode MS"/>
                          <a:cs typeface="Arial Unicode MS"/>
                        </a:rPr>
                        <a:t>i2,</a:t>
                      </a:r>
                      <a:r>
                        <a:rPr sz="1800" spc="-23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u2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有／无符号的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16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位整型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int32, </a:t>
                      </a:r>
                      <a:r>
                        <a:rPr sz="1800" spc="85" dirty="0">
                          <a:latin typeface="Arial Unicode MS"/>
                          <a:cs typeface="Arial Unicode MS"/>
                        </a:rPr>
                        <a:t>uint32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 </a:t>
                      </a:r>
                      <a:r>
                        <a:rPr sz="1800" spc="15" dirty="0">
                          <a:latin typeface="Arial Unicode MS"/>
                          <a:cs typeface="Arial Unicode MS"/>
                        </a:rPr>
                        <a:t>i4,</a:t>
                      </a:r>
                      <a:r>
                        <a:rPr sz="1800" spc="-23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u4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有／无符号的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32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位整型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int64, </a:t>
                      </a:r>
                      <a:r>
                        <a:rPr sz="1800" spc="85" dirty="0">
                          <a:latin typeface="Arial Unicode MS"/>
                          <a:cs typeface="Arial Unicode MS"/>
                        </a:rPr>
                        <a:t>uint64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 </a:t>
                      </a:r>
                      <a:r>
                        <a:rPr sz="1800" spc="15" dirty="0">
                          <a:latin typeface="Arial Unicode MS"/>
                          <a:cs typeface="Arial Unicode MS"/>
                        </a:rPr>
                        <a:t>i8,</a:t>
                      </a:r>
                      <a:r>
                        <a:rPr sz="1800" spc="-23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u8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有／无符号的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64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位整型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float16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</a:t>
                      </a:r>
                      <a:r>
                        <a:rPr sz="1800" spc="-8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80" dirty="0">
                          <a:latin typeface="Arial Unicode MS"/>
                          <a:cs typeface="Arial Unicode MS"/>
                        </a:rPr>
                        <a:t>f2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半精度浮点数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float32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 </a:t>
                      </a:r>
                      <a:r>
                        <a:rPr sz="1800" spc="80" dirty="0">
                          <a:latin typeface="Arial Unicode MS"/>
                          <a:cs typeface="Arial Unicode MS"/>
                        </a:rPr>
                        <a:t>f4 </a:t>
                      </a:r>
                      <a:r>
                        <a:rPr sz="1800" spc="110" dirty="0">
                          <a:latin typeface="Arial Unicode MS"/>
                          <a:cs typeface="Arial Unicode MS"/>
                        </a:rPr>
                        <a:t>or</a:t>
                      </a:r>
                      <a:r>
                        <a:rPr sz="1800" spc="-2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114" dirty="0">
                          <a:latin typeface="Arial Unicode MS"/>
                          <a:cs typeface="Arial Unicode MS"/>
                        </a:rPr>
                        <a:t>f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标准的单精度浮点数，与C的fl</a:t>
                      </a:r>
                      <a:r>
                        <a:rPr sz="1800" spc="-30" dirty="0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兼容。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float64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 </a:t>
                      </a:r>
                      <a:r>
                        <a:rPr sz="1800" spc="80" dirty="0">
                          <a:latin typeface="Arial Unicode MS"/>
                          <a:cs typeface="Arial Unicode MS"/>
                        </a:rPr>
                        <a:t>f8 </a:t>
                      </a:r>
                      <a:r>
                        <a:rPr sz="1800" spc="110" dirty="0">
                          <a:latin typeface="Arial Unicode MS"/>
                          <a:cs typeface="Arial Unicode MS"/>
                        </a:rPr>
                        <a:t>or</a:t>
                      </a:r>
                      <a:r>
                        <a:rPr sz="1800" spc="-28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150" dirty="0">
                          <a:latin typeface="Arial Unicode MS"/>
                          <a:cs typeface="Arial Unicode MS"/>
                        </a:rPr>
                        <a:t>d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标准的双精度浮点数。与C的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oubl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P</a:t>
                      </a:r>
                      <a:r>
                        <a:rPr sz="1800" spc="0" dirty="0">
                          <a:latin typeface="Arial Unicode MS"/>
                          <a:cs typeface="Arial Unicode MS"/>
                        </a:rPr>
                        <a:t>y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hon的fl</a:t>
                      </a:r>
                      <a:r>
                        <a:rPr sz="1800" spc="-30" dirty="0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兼容。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float128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 </a:t>
                      </a:r>
                      <a:r>
                        <a:rPr sz="1800" spc="75" dirty="0">
                          <a:latin typeface="Arial Unicode MS"/>
                          <a:cs typeface="Arial Unicode MS"/>
                        </a:rPr>
                        <a:t>f16 </a:t>
                      </a:r>
                      <a:r>
                        <a:rPr sz="1800" spc="110" dirty="0">
                          <a:latin typeface="Arial Unicode MS"/>
                          <a:cs typeface="Arial Unicode MS"/>
                        </a:rPr>
                        <a:t>or</a:t>
                      </a:r>
                      <a:r>
                        <a:rPr sz="1800" spc="-26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150" dirty="0">
                          <a:latin typeface="Arial Unicode MS"/>
                          <a:cs typeface="Arial Unicode MS"/>
                        </a:rPr>
                        <a:t>g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扩展精度浮点数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99414"/>
            <a:ext cx="732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/>
              <a:t>NumPy</a:t>
            </a:r>
            <a:r>
              <a:rPr sz="3600" dirty="0"/>
              <a:t>的</a:t>
            </a:r>
            <a:r>
              <a:rPr sz="3600" spc="130" dirty="0"/>
              <a:t>ndarray</a:t>
            </a:r>
            <a:r>
              <a:rPr sz="3600" spc="-10" dirty="0"/>
              <a:t> </a:t>
            </a:r>
            <a:r>
              <a:rPr sz="3600" spc="155" dirty="0"/>
              <a:t>NumPy</a:t>
            </a:r>
            <a:r>
              <a:rPr sz="3600" dirty="0"/>
              <a:t>数据类型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755" y="1411605"/>
            <a:ext cx="2812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00" dirty="0">
                <a:latin typeface="Arial Unicode MS"/>
                <a:cs typeface="Arial Unicode MS"/>
              </a:rPr>
              <a:t>NumPy</a:t>
            </a:r>
            <a:r>
              <a:rPr sz="2400" dirty="0">
                <a:latin typeface="Arial Unicode MS"/>
                <a:cs typeface="Arial Unicode MS"/>
              </a:rPr>
              <a:t>数据类型</a:t>
            </a:r>
            <a:r>
              <a:rPr sz="2400" spc="-45" dirty="0">
                <a:latin typeface="Arial Unicode MS"/>
                <a:cs typeface="Arial Unicode MS"/>
              </a:rPr>
              <a:t> </a:t>
            </a:r>
            <a:r>
              <a:rPr sz="2400" spc="30" dirty="0">
                <a:latin typeface="Arial Unicode MS"/>
                <a:cs typeface="Arial Unicode MS"/>
              </a:rPr>
              <a:t>II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755" y="4686934"/>
            <a:ext cx="7629525" cy="13931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创建</a:t>
            </a:r>
            <a:r>
              <a:rPr sz="2400" spc="135" dirty="0">
                <a:latin typeface="Arial Unicode MS"/>
                <a:cs typeface="Arial Unicode MS"/>
              </a:rPr>
              <a:t>n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105" dirty="0">
                <a:latin typeface="Arial Unicode MS"/>
                <a:cs typeface="Arial Unicode MS"/>
              </a:rPr>
              <a:t>rr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dirty="0">
                <a:latin typeface="Arial Unicode MS"/>
                <a:cs typeface="Arial Unicode MS"/>
              </a:rPr>
              <a:t>时指定</a:t>
            </a:r>
            <a:r>
              <a:rPr sz="2400" spc="195" dirty="0">
                <a:latin typeface="Arial Unicode MS"/>
                <a:cs typeface="Arial Unicode MS"/>
              </a:rPr>
              <a:t>d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类型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使用</a:t>
            </a:r>
            <a:r>
              <a:rPr sz="2400" spc="-15" dirty="0">
                <a:latin typeface="Arial Unicode MS"/>
                <a:cs typeface="Arial Unicode MS"/>
              </a:rPr>
              <a:t>a</a:t>
            </a:r>
            <a:r>
              <a:rPr sz="2400" spc="-95" dirty="0">
                <a:latin typeface="Arial Unicode MS"/>
                <a:cs typeface="Arial Unicode MS"/>
              </a:rPr>
              <a:t>s</a:t>
            </a:r>
            <a:r>
              <a:rPr sz="2400" spc="225" dirty="0">
                <a:latin typeface="Arial Unicode MS"/>
                <a:cs typeface="Arial Unicode MS"/>
              </a:rPr>
              <a:t>t</a:t>
            </a:r>
            <a:r>
              <a:rPr sz="2400" spc="60" dirty="0">
                <a:latin typeface="Arial Unicode MS"/>
                <a:cs typeface="Arial Unicode MS"/>
              </a:rPr>
              <a:t>y</a:t>
            </a:r>
            <a:r>
              <a:rPr sz="2400" spc="190" dirty="0">
                <a:latin typeface="Arial Unicode MS"/>
                <a:cs typeface="Arial Unicode MS"/>
              </a:rPr>
              <a:t>p</a:t>
            </a:r>
            <a:r>
              <a:rPr sz="2400" spc="20" dirty="0">
                <a:latin typeface="Arial Unicode MS"/>
                <a:cs typeface="Arial Unicode MS"/>
              </a:rPr>
              <a:t>e</a:t>
            </a:r>
            <a:r>
              <a:rPr sz="2400" dirty="0">
                <a:latin typeface="Arial Unicode MS"/>
                <a:cs typeface="Arial Unicode MS"/>
              </a:rPr>
              <a:t>显示转换类型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75" dirty="0">
                <a:latin typeface="Arial Unicode MS"/>
                <a:cs typeface="Arial Unicode MS"/>
              </a:rPr>
              <a:t>：the_numpy_ndarray/creating_ndarray.py</a:t>
            </a:r>
            <a:endParaRPr sz="2400">
              <a:latin typeface="Arial Unicode MS"/>
              <a:cs typeface="Arial Unicode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5275" y="1990089"/>
          <a:ext cx="1161923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类型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 marR="11106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80" dirty="0">
                          <a:latin typeface="Arial Unicode MS"/>
                          <a:cs typeface="Arial Unicode MS"/>
                        </a:rPr>
                        <a:t>complex64/128/256 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</a:t>
                      </a:r>
                      <a:r>
                        <a:rPr sz="1800" spc="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90" dirty="0">
                          <a:latin typeface="Arial Unicode MS"/>
                          <a:cs typeface="Arial Unicode MS"/>
                        </a:rPr>
                        <a:t>c8/16/32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分别用两个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32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位，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64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位或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128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位浮点数表示的复数。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25" dirty="0">
                          <a:latin typeface="Arial Unicode MS"/>
                          <a:cs typeface="Arial Unicode MS"/>
                        </a:rPr>
                        <a:t>bool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</a:t>
                      </a:r>
                      <a:r>
                        <a:rPr sz="1800" spc="-135" dirty="0">
                          <a:latin typeface="Arial Unicode MS"/>
                          <a:cs typeface="Arial Unicode MS"/>
                        </a:rPr>
                        <a:t> ?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存储</a:t>
                      </a:r>
                      <a:r>
                        <a:rPr sz="1800" spc="-17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u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80" dirty="0">
                          <a:latin typeface="Arial Unicode MS"/>
                          <a:cs typeface="Arial Unicode MS"/>
                        </a:rPr>
                        <a:t>F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als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值的布尔类型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85" dirty="0">
                          <a:latin typeface="Arial Unicode MS"/>
                          <a:cs typeface="Arial Unicode MS"/>
                        </a:rPr>
                        <a:t>object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</a:t>
                      </a:r>
                      <a:r>
                        <a:rPr sz="1800" spc="-10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60" dirty="0">
                          <a:latin typeface="Arial Unicode MS"/>
                          <a:cs typeface="Arial Unicode MS"/>
                        </a:rPr>
                        <a:t>O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P</a:t>
                      </a:r>
                      <a:r>
                        <a:rPr sz="1800" spc="0" dirty="0">
                          <a:latin typeface="Arial Unicode MS"/>
                          <a:cs typeface="Arial Unicode MS"/>
                        </a:rPr>
                        <a:t>y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hon对象类型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string_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</a:t>
                      </a:r>
                      <a:r>
                        <a:rPr sz="18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-165" dirty="0">
                          <a:latin typeface="Arial Unicode MS"/>
                          <a:cs typeface="Arial Unicode MS"/>
                        </a:rPr>
                        <a:t>S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固定长度的字符串类型。S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10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代表长度为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10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的字符串。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5" dirty="0">
                          <a:latin typeface="Arial Unicode MS"/>
                          <a:cs typeface="Arial Unicode MS"/>
                        </a:rPr>
                        <a:t>unicode_ </a:t>
                      </a:r>
                      <a:r>
                        <a:rPr sz="1800" spc="175" dirty="0">
                          <a:latin typeface="Arial Unicode MS"/>
                          <a:cs typeface="Arial Unicode MS"/>
                        </a:rPr>
                        <a:t>-</a:t>
                      </a:r>
                      <a:r>
                        <a:rPr sz="1800" spc="-6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35" dirty="0">
                          <a:latin typeface="Arial Unicode MS"/>
                          <a:cs typeface="Arial Unicode MS"/>
                        </a:rPr>
                        <a:t>U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固定长度的unico</a:t>
                      </a: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de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类型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41629"/>
            <a:ext cx="98717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85" dirty="0"/>
              <a:t>NumPy</a:t>
            </a:r>
            <a:r>
              <a:rPr sz="4200" dirty="0"/>
              <a:t>的</a:t>
            </a:r>
            <a:r>
              <a:rPr sz="4200" spc="150" dirty="0"/>
              <a:t>ndarray</a:t>
            </a:r>
            <a:r>
              <a:rPr sz="4200" spc="-10" dirty="0"/>
              <a:t> </a:t>
            </a:r>
            <a:r>
              <a:rPr sz="4200" dirty="0"/>
              <a:t>数组和标量之间的运算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9449435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不用编写循环即可对数据执行批量运算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大小相等的数组之间的任何算术运算都会将运算应用到元素级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数组与标量的算术运算也会将那个标量值传播到各个元素</a:t>
            </a:r>
            <a:endParaRPr sz="2400">
              <a:latin typeface="Arial Unicode MS"/>
              <a:cs typeface="Arial Unicode MS"/>
            </a:endParaRPr>
          </a:p>
          <a:p>
            <a:pPr marL="241300" marR="5080" indent="-2286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 子 代 码 </a:t>
            </a:r>
            <a:r>
              <a:rPr sz="2400" spc="-90" dirty="0">
                <a:latin typeface="Arial Unicode MS"/>
                <a:cs typeface="Arial Unicode MS"/>
              </a:rPr>
              <a:t>:  </a:t>
            </a:r>
            <a:r>
              <a:rPr sz="2400" spc="60" dirty="0">
                <a:latin typeface="Arial Unicode MS"/>
                <a:cs typeface="Arial Unicode MS"/>
              </a:rPr>
              <a:t>the_numpy_ndarray/operations_between_arrays_and_scalars.py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341629"/>
            <a:ext cx="8804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85" dirty="0"/>
              <a:t>NumPy</a:t>
            </a:r>
            <a:r>
              <a:rPr sz="4200" dirty="0"/>
              <a:t>的</a:t>
            </a:r>
            <a:r>
              <a:rPr sz="4200" spc="150" dirty="0"/>
              <a:t>ndarray</a:t>
            </a:r>
            <a:r>
              <a:rPr sz="4200" spc="-10" dirty="0"/>
              <a:t> </a:t>
            </a:r>
            <a:r>
              <a:rPr sz="4200" dirty="0"/>
              <a:t>基本的索引和切片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06755" y="1594485"/>
            <a:ext cx="8947150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索引原理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切片原理</a:t>
            </a:r>
            <a:endParaRPr sz="24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Unicode MS"/>
                <a:cs typeface="Arial Unicode MS"/>
              </a:rPr>
              <a:t>例子代码</a:t>
            </a:r>
            <a:r>
              <a:rPr sz="2400" spc="-90" dirty="0">
                <a:latin typeface="Arial Unicode MS"/>
                <a:cs typeface="Arial Unicode MS"/>
              </a:rPr>
              <a:t>:</a:t>
            </a:r>
            <a:r>
              <a:rPr sz="2400" spc="75" dirty="0">
                <a:latin typeface="Arial Unicode MS"/>
                <a:cs typeface="Arial Unicode MS"/>
              </a:rPr>
              <a:t> the_numpy_ndarray/basic_indexing_and_slicing.py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1678</Words>
  <Application>Microsoft Macintosh PowerPoint</Application>
  <PresentationFormat>宽屏</PresentationFormat>
  <Paragraphs>353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Arial Unicode MS</vt:lpstr>
      <vt:lpstr>Heiti SC</vt:lpstr>
      <vt:lpstr>Arial</vt:lpstr>
      <vt:lpstr>Calibri</vt:lpstr>
      <vt:lpstr>Times New Roman</vt:lpstr>
      <vt:lpstr>Office Theme</vt:lpstr>
      <vt:lpstr>NumPy入门培训</vt:lpstr>
      <vt:lpstr>NumPy简介</vt:lpstr>
      <vt:lpstr>基本功能</vt:lpstr>
      <vt:lpstr>效率对比</vt:lpstr>
      <vt:lpstr>NumPy的ndarray 创建ndarray</vt:lpstr>
      <vt:lpstr>NumPy的ndarray NumPy数据类型</vt:lpstr>
      <vt:lpstr>NumPy的ndarray NumPy数据类型</vt:lpstr>
      <vt:lpstr>NumPy的ndarray 数组和标量之间的运算</vt:lpstr>
      <vt:lpstr>NumPy的ndarray 基本的索引和切片</vt:lpstr>
      <vt:lpstr>NumPy的ndarray 布尔型索引</vt:lpstr>
      <vt:lpstr>NumPy的ndarray 花式索引</vt:lpstr>
      <vt:lpstr>NumPy的ndarray 数组转置和轴对换</vt:lpstr>
      <vt:lpstr>NumPy的ndarray 快速的元素级数组函数</vt:lpstr>
      <vt:lpstr>NumPy的ndarray 快速的元素级数组函数</vt:lpstr>
      <vt:lpstr>NumPy的ndarray 快速的元素级数组函数</vt:lpstr>
      <vt:lpstr>NumPy的ndarray 快速的元素级数组函数</vt:lpstr>
      <vt:lpstr>利用数组进行数据处理 简介</vt:lpstr>
      <vt:lpstr>利用数组进行数据处理 将条件逻辑表述为数组运算</vt:lpstr>
      <vt:lpstr>利用数组进行数据处理 数学和统计方法</vt:lpstr>
      <vt:lpstr>利用数组进行数据处理 数学和统计方法</vt:lpstr>
      <vt:lpstr>利用数组进行数据处理 用于布尔型数组的方法</vt:lpstr>
      <vt:lpstr>利用数组进行数据处理 排序</vt:lpstr>
      <vt:lpstr>利用数组进行数据处理 去重以及其它集合运算</vt:lpstr>
      <vt:lpstr>数组文件的输入输出</vt:lpstr>
      <vt:lpstr>线性代数</vt:lpstr>
      <vt:lpstr>线性代数</vt:lpstr>
      <vt:lpstr>随机数生成</vt:lpstr>
      <vt:lpstr>随机数生成</vt:lpstr>
      <vt:lpstr>高级应用 数组重塑</vt:lpstr>
      <vt:lpstr>高级应用 数组的合并和拆分</vt:lpstr>
      <vt:lpstr>高级应用 数组的合并和拆分</vt:lpstr>
      <vt:lpstr>高级应用 元素的重复操作</vt:lpstr>
      <vt:lpstr>高级应用 花式索引的等价函数</vt:lpstr>
      <vt:lpstr>PowerPoint 演示文稿</vt:lpstr>
      <vt:lpstr>例题分析 距离矩阵计算</vt:lpstr>
      <vt:lpstr>例题分析 距离矩阵计算</vt:lpstr>
      <vt:lpstr>例题分析 距离矩阵计算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NumPy入门培训</dc:title>
  <cp:lastModifiedBy>NONO NI</cp:lastModifiedBy>
  <cp:revision>1</cp:revision>
  <dcterms:created xsi:type="dcterms:W3CDTF">2018-06-14T14:23:20Z</dcterms:created>
  <dcterms:modified xsi:type="dcterms:W3CDTF">2018-06-15T12:52:58Z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2016-09-02T00:00:00Z</vt:filetime>
  </property>
  <property fmtid="{D5CDD505-2E9C-101B-9397-08002B2CF9AE}" pid="3" name="LastSaved">
    <vt:filetime>2018-06-14T00:00:00Z</vt:filetime>
  </property>
</Properties>
</file>