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3"/>
  </p:normalViewPr>
  <p:slideViewPr>
    <p:cSldViewPr>
      <p:cViewPr varScale="1">
        <p:scale>
          <a:sx n="85" d="100"/>
          <a:sy n="85" d="100"/>
        </p:scale>
        <p:origin x="192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755" y="399414"/>
            <a:ext cx="107784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764" y="1594485"/>
            <a:ext cx="11380470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485" y="1725612"/>
            <a:ext cx="5700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0" dirty="0"/>
              <a:t>p</a:t>
            </a:r>
            <a:r>
              <a:rPr sz="6000" spc="-30" dirty="0"/>
              <a:t>a</a:t>
            </a:r>
            <a:r>
              <a:rPr sz="6000" spc="350" dirty="0"/>
              <a:t>n</a:t>
            </a:r>
            <a:r>
              <a:rPr sz="6000" spc="500" dirty="0"/>
              <a:t>d</a:t>
            </a:r>
            <a:r>
              <a:rPr sz="6000" spc="-30" dirty="0"/>
              <a:t>a</a:t>
            </a:r>
            <a:r>
              <a:rPr sz="6000" spc="-229" dirty="0"/>
              <a:t>s</a:t>
            </a:r>
            <a:r>
              <a:rPr sz="6000" dirty="0"/>
              <a:t>入门培训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45" dirty="0"/>
              <a:t> </a:t>
            </a:r>
            <a:r>
              <a:rPr dirty="0"/>
              <a:t>索引对象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306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5" dirty="0">
                <a:latin typeface="Arial Unicode MS"/>
                <a:cs typeface="Arial Unicode MS"/>
              </a:rPr>
              <a:t>Index</a:t>
            </a:r>
            <a:r>
              <a:rPr sz="2400" dirty="0">
                <a:latin typeface="Arial Unicode MS"/>
                <a:cs typeface="Arial Unicode MS"/>
              </a:rPr>
              <a:t>的方法和属性</a:t>
            </a:r>
            <a:r>
              <a:rPr sz="2400" spc="-5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270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append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append</a:t>
                      </a: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连接另一个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对象，产生一个新的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diff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计算差集，并得到一个In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intersection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计算交集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union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计算并集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isin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计算一个指示各值是否包含在参数集合中的布尔型数组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delete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删除索引i处的元素，并得到新的In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45" dirty="0"/>
              <a:t> </a:t>
            </a:r>
            <a:r>
              <a:rPr dirty="0"/>
              <a:t>索引对象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315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5" dirty="0">
                <a:latin typeface="Arial Unicode MS"/>
                <a:cs typeface="Arial Unicode MS"/>
              </a:rPr>
              <a:t>Index</a:t>
            </a:r>
            <a:r>
              <a:rPr sz="2400" dirty="0">
                <a:latin typeface="Arial Unicode MS"/>
                <a:cs typeface="Arial Unicode MS"/>
              </a:rPr>
              <a:t>的方法和属性</a:t>
            </a:r>
            <a:r>
              <a:rPr sz="2400" spc="-55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drop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删除传入的值，并得到新的索引。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insert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将元素插入到索引i处，并得到新的In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is_monotonic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当各元素均大于等于前一个元素时，返回</a:t>
                      </a:r>
                      <a:r>
                        <a:rPr sz="1800" spc="-17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is_unique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当In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没有重复值时，返回</a:t>
                      </a:r>
                      <a:r>
                        <a:rPr sz="1800" spc="-17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unique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中唯一值得数组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重新索引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7238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创建一个适应新索引的新对象，该</a:t>
            </a: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的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将会根据新索引进行重排。 如果某个索引值当前不存在，就引入缺失值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对于时间序列这样的有序数据，重新索引时可能需要做一些插值处理。</a:t>
            </a:r>
            <a:endParaRPr sz="2400">
              <a:latin typeface="Arial Unicode MS"/>
              <a:cs typeface="Arial Unicode MS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dirty="0">
                <a:latin typeface="Arial Unicode MS"/>
                <a:cs typeface="Arial Unicode MS"/>
              </a:rPr>
              <a:t>选项即可达到此目的。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重新索引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285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函数的参数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2980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41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用作索引的新序列。既可以是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实例，也可以是其它序列型的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Python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数 据结构。In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会被完全使用，就像没有任何复制一样。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25" dirty="0">
                          <a:latin typeface="Arial Unicode MS"/>
                          <a:cs typeface="Arial Unicode MS"/>
                        </a:rPr>
                        <a:t>method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插值填充方式，ffill或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fill。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fill_value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在重新索引过程中，需要引入缺失值时使用的替代值。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limit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前向或后向填充时的最大填充量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level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在Mul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的指定级别上匹配简单索引，否则选取其子集。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copy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默认为</a:t>
                      </a:r>
                      <a:r>
                        <a:rPr sz="1800" spc="-17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，无论如何都复制。如果为</a:t>
                      </a:r>
                      <a:r>
                        <a:rPr sz="1800" spc="-80" dirty="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als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，则新旧相等就不复制。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丢弃指定轴上的项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70292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丢弃某条轴上的一个或多个项很简单，只要有一个索引数组或列表即可。由于 需要执行一些数据整理和集合逻辑，所以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dirty="0">
                <a:latin typeface="Arial Unicode MS"/>
                <a:cs typeface="Arial Unicode MS"/>
              </a:rPr>
              <a:t>方法返回的是一个在指定轴上删 除了指定值的新对象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90" dirty="0">
                <a:latin typeface="Arial Unicode MS"/>
                <a:cs typeface="Arial Unicode MS"/>
              </a:rPr>
              <a:t>pp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索引、选取和过滤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642600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Series</a:t>
            </a:r>
            <a:r>
              <a:rPr sz="2400" dirty="0">
                <a:latin typeface="Arial Unicode MS"/>
                <a:cs typeface="Arial Unicode MS"/>
              </a:rPr>
              <a:t>索引</a:t>
            </a:r>
            <a:r>
              <a:rPr sz="2400" spc="40" dirty="0">
                <a:latin typeface="Arial Unicode MS"/>
                <a:cs typeface="Arial Unicode MS"/>
              </a:rPr>
              <a:t>（obj[...]）</a:t>
            </a:r>
            <a:r>
              <a:rPr sz="2400" dirty="0">
                <a:latin typeface="Arial Unicode MS"/>
                <a:cs typeface="Arial Unicode MS"/>
              </a:rPr>
              <a:t>的工作方式类似于</a:t>
            </a:r>
            <a:r>
              <a:rPr sz="2400" spc="100" dirty="0">
                <a:latin typeface="Arial Unicode MS"/>
                <a:cs typeface="Arial Unicode MS"/>
              </a:rPr>
              <a:t>NumPy</a:t>
            </a:r>
            <a:r>
              <a:rPr sz="2400" dirty="0">
                <a:latin typeface="Arial Unicode MS"/>
                <a:cs typeface="Arial Unicode MS"/>
              </a:rPr>
              <a:t>数组的索引，只不过</a:t>
            </a:r>
            <a:r>
              <a:rPr sz="2400" spc="-10" dirty="0">
                <a:latin typeface="Arial Unicode MS"/>
                <a:cs typeface="Arial Unicode MS"/>
              </a:rPr>
              <a:t>Series</a:t>
            </a:r>
            <a:r>
              <a:rPr sz="2400" dirty="0">
                <a:latin typeface="Arial Unicode MS"/>
                <a:cs typeface="Arial Unicode MS"/>
              </a:rPr>
              <a:t>的 索引值不只是整数。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利用标签的切片运算与普通的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切片运算不同，其末端是包含的</a:t>
            </a:r>
            <a:endParaRPr sz="2400">
              <a:latin typeface="Arial Unicode MS"/>
              <a:cs typeface="Arial Unicode MS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 Unicode MS"/>
                <a:cs typeface="Arial Unicode MS"/>
              </a:rPr>
              <a:t>（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35" dirty="0">
                <a:latin typeface="Arial Unicode MS"/>
                <a:cs typeface="Arial Unicode MS"/>
              </a:rPr>
              <a:t>v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）。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进行索引其实就是获取一个或多个列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为了在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的行上进行标签索引，引入了专门的索引字段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00" dirty="0">
                <a:latin typeface="Arial Unicode MS"/>
                <a:cs typeface="Arial Unicode MS"/>
              </a:rPr>
              <a:t>il</a:t>
            </a:r>
            <a:r>
              <a:rPr sz="2400" spc="204" dirty="0">
                <a:latin typeface="Arial Unicode MS"/>
                <a:cs typeface="Arial Unicode MS"/>
              </a:rPr>
              <a:t>t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索引、选取和过滤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42719"/>
            <a:ext cx="29260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50" spc="80" dirty="0">
                <a:latin typeface="Arial Unicode MS"/>
                <a:cs typeface="Arial Unicode MS"/>
              </a:rPr>
              <a:t>D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185" dirty="0">
                <a:latin typeface="Arial Unicode MS"/>
                <a:cs typeface="Arial Unicode MS"/>
              </a:rPr>
              <a:t>t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-165" dirty="0">
                <a:latin typeface="Arial Unicode MS"/>
                <a:cs typeface="Arial Unicode MS"/>
              </a:rPr>
              <a:t>F</a:t>
            </a:r>
            <a:r>
              <a:rPr sz="2050" spc="100" dirty="0">
                <a:latin typeface="Arial Unicode MS"/>
                <a:cs typeface="Arial Unicode MS"/>
              </a:rPr>
              <a:t>r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220" dirty="0">
                <a:latin typeface="Arial Unicode MS"/>
                <a:cs typeface="Arial Unicode MS"/>
              </a:rPr>
              <a:t>m</a:t>
            </a:r>
            <a:r>
              <a:rPr sz="2050" spc="25" dirty="0">
                <a:latin typeface="Arial Unicode MS"/>
                <a:cs typeface="Arial Unicode MS"/>
              </a:rPr>
              <a:t>e</a:t>
            </a:r>
            <a:r>
              <a:rPr sz="2050" spc="5" dirty="0">
                <a:latin typeface="Arial Unicode MS"/>
                <a:cs typeface="Arial Unicode MS"/>
              </a:rPr>
              <a:t>的索引选</a:t>
            </a:r>
            <a:r>
              <a:rPr sz="2050" spc="10" dirty="0">
                <a:latin typeface="Arial Unicode MS"/>
                <a:cs typeface="Arial Unicode MS"/>
              </a:rPr>
              <a:t>项</a:t>
            </a:r>
            <a:endParaRPr sz="205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67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型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明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60" dirty="0">
                          <a:latin typeface="Arial Unicode MS"/>
                          <a:cs typeface="Arial Unicode MS"/>
                        </a:rPr>
                        <a:t>obj[val]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543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选取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的单个列或一组列。在一些特殊情况下会比较便利：布尔型数组（过 滤行）、切片（行切片）、布尔型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DataFrame（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根据条件设置值）。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obj.ix[val]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选取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的单个行或一组行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obj.ix[:,</a:t>
                      </a:r>
                      <a:r>
                        <a:rPr sz="1600" spc="-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val]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选取单个列或列子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集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obj.ix[val1,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val]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同时选取行或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列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ind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方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将一个或多个轴匹配到新索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xs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方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根据标签选取单行或单列，并返回一个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Series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icol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w方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根据整数位置选取单行或单列，并返回一个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Series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t_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v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alu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e、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t_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v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alu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e方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法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根据行标签或列标签选取单个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值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6104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算术运算和数据对齐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42290" algn="l"/>
              </a:tabLst>
            </a:pPr>
            <a:r>
              <a:rPr dirty="0"/>
              <a:t>对不同的索引对象进行算术运算</a:t>
            </a:r>
          </a:p>
          <a:p>
            <a:pPr marL="54229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542290" algn="l"/>
              </a:tabLst>
            </a:pPr>
            <a:r>
              <a:rPr dirty="0"/>
              <a:t>自动数据对齐在不重叠的索引处引入了</a:t>
            </a:r>
            <a:r>
              <a:rPr spc="204" dirty="0"/>
              <a:t>N</a:t>
            </a:r>
            <a:r>
              <a:rPr spc="80" dirty="0"/>
              <a:t>A</a:t>
            </a:r>
            <a:r>
              <a:rPr dirty="0"/>
              <a:t>值，缺失值会在算术运算过程中传播。</a:t>
            </a:r>
          </a:p>
          <a:p>
            <a:pPr marL="54229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542290" algn="l"/>
              </a:tabLst>
            </a:pPr>
            <a:r>
              <a:rPr dirty="0"/>
              <a:t>对于</a:t>
            </a:r>
            <a:r>
              <a:rPr spc="85" dirty="0"/>
              <a:t>D</a:t>
            </a:r>
            <a:r>
              <a:rPr spc="-15" dirty="0"/>
              <a:t>a</a:t>
            </a:r>
            <a:r>
              <a:rPr spc="225" dirty="0"/>
              <a:t>t</a:t>
            </a:r>
            <a:r>
              <a:rPr spc="-15" dirty="0"/>
              <a:t>a</a:t>
            </a:r>
            <a:r>
              <a:rPr spc="-195" dirty="0"/>
              <a:t>F</a:t>
            </a:r>
            <a:r>
              <a:rPr spc="105" dirty="0"/>
              <a:t>r</a:t>
            </a:r>
            <a:r>
              <a:rPr spc="-15" dirty="0"/>
              <a:t>a</a:t>
            </a:r>
            <a:r>
              <a:rPr spc="240" dirty="0"/>
              <a:t>m</a:t>
            </a:r>
            <a:r>
              <a:rPr spc="20" dirty="0"/>
              <a:t>e</a:t>
            </a:r>
            <a:r>
              <a:rPr dirty="0"/>
              <a:t>，对齐操作会同时发生在行和列上。</a:t>
            </a:r>
          </a:p>
          <a:p>
            <a:pPr marL="54229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542290" algn="l"/>
              </a:tabLst>
            </a:pPr>
            <a:r>
              <a:rPr spc="155" dirty="0"/>
              <a:t>f</a:t>
            </a:r>
            <a:r>
              <a:rPr spc="100" dirty="0"/>
              <a:t>ill</a:t>
            </a:r>
            <a:r>
              <a:rPr spc="-130" dirty="0"/>
              <a:t>_</a:t>
            </a:r>
            <a:r>
              <a:rPr spc="0" dirty="0"/>
              <a:t>v</a:t>
            </a:r>
            <a:r>
              <a:rPr spc="-15" dirty="0"/>
              <a:t>a</a:t>
            </a:r>
            <a:r>
              <a:rPr spc="100" dirty="0"/>
              <a:t>l</a:t>
            </a:r>
            <a:r>
              <a:rPr spc="135" dirty="0"/>
              <a:t>u</a:t>
            </a:r>
            <a:r>
              <a:rPr spc="20" dirty="0"/>
              <a:t>e</a:t>
            </a:r>
            <a:r>
              <a:rPr dirty="0"/>
              <a:t>参数</a:t>
            </a:r>
          </a:p>
          <a:p>
            <a:pPr marL="54229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542290" algn="l"/>
              </a:tabLst>
            </a:pPr>
            <a:r>
              <a:rPr spc="85" dirty="0"/>
              <a:t>D</a:t>
            </a:r>
            <a:r>
              <a:rPr spc="-15" dirty="0"/>
              <a:t>a</a:t>
            </a:r>
            <a:r>
              <a:rPr spc="225" dirty="0"/>
              <a:t>t</a:t>
            </a:r>
            <a:r>
              <a:rPr spc="-15" dirty="0"/>
              <a:t>a</a:t>
            </a:r>
            <a:r>
              <a:rPr spc="-195" dirty="0"/>
              <a:t>F</a:t>
            </a:r>
            <a:r>
              <a:rPr spc="105" dirty="0"/>
              <a:t>r</a:t>
            </a:r>
            <a:r>
              <a:rPr spc="-15" dirty="0"/>
              <a:t>a</a:t>
            </a:r>
            <a:r>
              <a:rPr spc="240" dirty="0"/>
              <a:t>m</a:t>
            </a:r>
            <a:r>
              <a:rPr spc="20" dirty="0"/>
              <a:t>e</a:t>
            </a:r>
            <a:r>
              <a:rPr dirty="0"/>
              <a:t>和</a:t>
            </a:r>
            <a:r>
              <a:rPr spc="-225" dirty="0"/>
              <a:t>S</a:t>
            </a:r>
            <a:r>
              <a:rPr spc="20" dirty="0"/>
              <a:t>e</a:t>
            </a:r>
            <a:r>
              <a:rPr spc="105" dirty="0"/>
              <a:t>r</a:t>
            </a:r>
            <a:r>
              <a:rPr spc="100" dirty="0"/>
              <a:t>i</a:t>
            </a:r>
            <a:r>
              <a:rPr spc="20" dirty="0"/>
              <a:t>e</a:t>
            </a:r>
            <a:r>
              <a:rPr spc="-95" dirty="0"/>
              <a:t>s</a:t>
            </a:r>
            <a:r>
              <a:rPr dirty="0"/>
              <a:t>之间的运算</a:t>
            </a:r>
          </a:p>
          <a:p>
            <a:pPr marL="54229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542290" algn="l"/>
              </a:tabLst>
            </a:pPr>
            <a:r>
              <a:rPr dirty="0"/>
              <a:t>例子代码：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20" dirty="0"/>
              <a:t>e</a:t>
            </a:r>
            <a:r>
              <a:rPr spc="135" dirty="0"/>
              <a:t>n</a:t>
            </a:r>
            <a:r>
              <a:rPr spc="225" dirty="0"/>
              <a:t>t</a:t>
            </a:r>
            <a:r>
              <a:rPr spc="100" dirty="0"/>
              <a:t>i</a:t>
            </a:r>
            <a:r>
              <a:rPr spc="-15" dirty="0"/>
              <a:t>a</a:t>
            </a:r>
            <a:r>
              <a:rPr spc="100" dirty="0"/>
              <a:t>l</a:t>
            </a:r>
            <a:r>
              <a:rPr spc="-130" dirty="0"/>
              <a:t>_</a:t>
            </a:r>
            <a:r>
              <a:rPr spc="155" dirty="0"/>
              <a:t>f</a:t>
            </a:r>
            <a:r>
              <a:rPr spc="135" dirty="0"/>
              <a:t>un</a:t>
            </a:r>
            <a:r>
              <a:rPr dirty="0"/>
              <a:t>c</a:t>
            </a:r>
            <a:r>
              <a:rPr spc="225" dirty="0"/>
              <a:t>t</a:t>
            </a:r>
            <a:r>
              <a:rPr spc="100" dirty="0"/>
              <a:t>i</a:t>
            </a:r>
            <a:r>
              <a:rPr spc="180" dirty="0"/>
              <a:t>o</a:t>
            </a:r>
            <a:r>
              <a:rPr spc="135" dirty="0"/>
              <a:t>n</a:t>
            </a:r>
            <a:r>
              <a:rPr spc="-15" dirty="0"/>
              <a:t>a</a:t>
            </a:r>
            <a:r>
              <a:rPr spc="100" dirty="0"/>
              <a:t>li</a:t>
            </a:r>
            <a:r>
              <a:rPr spc="225" dirty="0"/>
              <a:t>t</a:t>
            </a:r>
            <a:r>
              <a:rPr spc="60" dirty="0"/>
              <a:t>y</a:t>
            </a:r>
            <a:r>
              <a:rPr spc="350" dirty="0"/>
              <a:t>/</a:t>
            </a:r>
            <a:r>
              <a:rPr spc="-15" dirty="0"/>
              <a:t>a</a:t>
            </a:r>
            <a:r>
              <a:rPr spc="105" dirty="0"/>
              <a:t>r</a:t>
            </a:r>
            <a:r>
              <a:rPr spc="100" dirty="0"/>
              <a:t>i</a:t>
            </a:r>
            <a:r>
              <a:rPr spc="225" dirty="0"/>
              <a:t>t</a:t>
            </a:r>
            <a:r>
              <a:rPr spc="135" dirty="0"/>
              <a:t>h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225" dirty="0"/>
              <a:t>t</a:t>
            </a:r>
            <a:r>
              <a:rPr spc="100" dirty="0"/>
              <a:t>i</a:t>
            </a:r>
            <a:r>
              <a:rPr dirty="0"/>
              <a:t>c</a:t>
            </a:r>
            <a:r>
              <a:rPr spc="-130" dirty="0"/>
              <a:t>_</a:t>
            </a:r>
            <a:r>
              <a:rPr spc="-15" dirty="0"/>
              <a:t>a</a:t>
            </a:r>
            <a:r>
              <a:rPr spc="135" dirty="0"/>
              <a:t>n</a:t>
            </a:r>
            <a:r>
              <a:rPr spc="195" dirty="0"/>
              <a:t>d</a:t>
            </a:r>
            <a:r>
              <a:rPr spc="-130" dirty="0"/>
              <a:t>_</a:t>
            </a:r>
            <a:r>
              <a:rPr spc="195" dirty="0"/>
              <a:t>d</a:t>
            </a:r>
            <a:r>
              <a:rPr spc="-15" dirty="0"/>
              <a:t>a</a:t>
            </a:r>
            <a:r>
              <a:rPr spc="225" dirty="0"/>
              <a:t>t</a:t>
            </a:r>
            <a:r>
              <a:rPr spc="-15" dirty="0"/>
              <a:t>a</a:t>
            </a:r>
            <a:r>
              <a:rPr spc="-130" dirty="0"/>
              <a:t>_</a:t>
            </a:r>
            <a:r>
              <a:rPr spc="-15" dirty="0"/>
              <a:t>a</a:t>
            </a:r>
            <a:r>
              <a:rPr spc="100" dirty="0"/>
              <a:t>li</a:t>
            </a:r>
            <a:r>
              <a:rPr spc="195" dirty="0"/>
              <a:t>g</a:t>
            </a:r>
            <a:r>
              <a:rPr spc="135" dirty="0"/>
              <a:t>n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35" dirty="0"/>
              <a:t>n</a:t>
            </a:r>
            <a:r>
              <a:rPr spc="225" dirty="0"/>
              <a:t>t</a:t>
            </a:r>
            <a:r>
              <a:rPr spc="-90" dirty="0"/>
              <a:t>.</a:t>
            </a:r>
            <a:r>
              <a:rPr spc="190" dirty="0"/>
              <a:t>p</a:t>
            </a:r>
            <a:r>
              <a:rPr spc="65" dirty="0"/>
              <a:t>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18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函数应用和映射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65022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35" dirty="0">
                <a:latin typeface="Arial Unicode MS"/>
                <a:cs typeface="Arial Unicode MS"/>
              </a:rPr>
              <a:t>nu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的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（元素级数组方法）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的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pp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方法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对象的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pp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dirty="0">
                <a:latin typeface="Arial Unicode MS"/>
                <a:cs typeface="Arial Unicode MS"/>
              </a:rPr>
              <a:t>方法（因为</a:t>
            </a: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有一个应用于元素级的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dirty="0">
                <a:latin typeface="Arial Unicode MS"/>
                <a:cs typeface="Arial Unicode MS"/>
              </a:rPr>
              <a:t>方法）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90" dirty="0">
                <a:latin typeface="Arial Unicode MS"/>
                <a:cs typeface="Arial Unicode MS"/>
              </a:rPr>
              <a:t>：essential_functionality/function_application_and_mapping.py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27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排序和排名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63369"/>
            <a:ext cx="8515985" cy="422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对行或列索引进行排序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对于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，根据任意一个轴上的索引进行排序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可以指定升序降序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按值排序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对于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，可以指定按值排序的列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00" dirty="0">
                <a:latin typeface="Arial Unicode MS"/>
                <a:cs typeface="Arial Unicode MS"/>
              </a:rPr>
              <a:t>k</a:t>
            </a:r>
            <a:r>
              <a:rPr sz="2400" dirty="0">
                <a:latin typeface="Arial Unicode MS"/>
                <a:cs typeface="Arial Unicode MS"/>
              </a:rPr>
              <a:t>函数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75" dirty="0">
                <a:latin typeface="Arial Unicode MS"/>
                <a:cs typeface="Arial Unicode MS"/>
              </a:rPr>
              <a:t>r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00" dirty="0">
                <a:latin typeface="Arial Unicode MS"/>
                <a:cs typeface="Arial Unicode MS"/>
              </a:rPr>
              <a:t>ki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516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p</a:t>
            </a:r>
            <a:r>
              <a:rPr spc="-15" dirty="0"/>
              <a:t>a</a:t>
            </a:r>
            <a:r>
              <a:rPr spc="210" dirty="0"/>
              <a:t>n</a:t>
            </a:r>
            <a:r>
              <a:rPr spc="300" dirty="0"/>
              <a:t>d</a:t>
            </a:r>
            <a:r>
              <a:rPr spc="-15" dirty="0"/>
              <a:t>a</a:t>
            </a:r>
            <a:r>
              <a:rPr spc="-140" dirty="0"/>
              <a:t>s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570845" cy="461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官网链接：</a:t>
            </a:r>
            <a:r>
              <a:rPr sz="2400" spc="135" dirty="0">
                <a:latin typeface="Arial Unicode MS"/>
                <a:cs typeface="Arial Unicode MS"/>
                <a:hlinkClick r:id="rId2"/>
              </a:rPr>
              <a:t>h</a:t>
            </a:r>
            <a:r>
              <a:rPr sz="2400" spc="225" dirty="0">
                <a:latin typeface="Arial Unicode MS"/>
                <a:cs typeface="Arial Unicode MS"/>
                <a:hlinkClick r:id="rId2"/>
              </a:rPr>
              <a:t>tt</a:t>
            </a:r>
            <a:r>
              <a:rPr sz="2400" spc="190" dirty="0">
                <a:latin typeface="Arial Unicode MS"/>
                <a:cs typeface="Arial Unicode MS"/>
                <a:hlinkClick r:id="rId2"/>
              </a:rPr>
              <a:t>p</a:t>
            </a:r>
            <a:r>
              <a:rPr sz="2400" spc="-90" dirty="0">
                <a:latin typeface="Arial Unicode MS"/>
                <a:cs typeface="Arial Unicode MS"/>
                <a:hlinkClick r:id="rId2"/>
              </a:rPr>
              <a:t>:</a:t>
            </a:r>
            <a:r>
              <a:rPr sz="2400" spc="350" dirty="0">
                <a:latin typeface="Arial Unicode MS"/>
                <a:cs typeface="Arial Unicode MS"/>
                <a:hlinkClick r:id="rId2"/>
              </a:rPr>
              <a:t>//</a:t>
            </a:r>
            <a:r>
              <a:rPr sz="2400" spc="155" dirty="0">
                <a:latin typeface="Arial Unicode MS"/>
                <a:cs typeface="Arial Unicode MS"/>
                <a:hlinkClick r:id="rId2"/>
              </a:rPr>
              <a:t>p</a:t>
            </a:r>
            <a:r>
              <a:rPr sz="2400" spc="-15" dirty="0">
                <a:latin typeface="Arial Unicode MS"/>
                <a:cs typeface="Arial Unicode MS"/>
                <a:hlinkClick r:id="rId2"/>
              </a:rPr>
              <a:t>a</a:t>
            </a:r>
            <a:r>
              <a:rPr sz="2400" spc="135" dirty="0">
                <a:latin typeface="Arial Unicode MS"/>
                <a:cs typeface="Arial Unicode MS"/>
                <a:hlinkClick r:id="rId2"/>
              </a:rPr>
              <a:t>n</a:t>
            </a:r>
            <a:r>
              <a:rPr sz="2400" spc="195" dirty="0">
                <a:latin typeface="Arial Unicode MS"/>
                <a:cs typeface="Arial Unicode MS"/>
                <a:hlinkClick r:id="rId2"/>
              </a:rPr>
              <a:t>d</a:t>
            </a:r>
            <a:r>
              <a:rPr sz="2400" spc="-15" dirty="0">
                <a:latin typeface="Arial Unicode MS"/>
                <a:cs typeface="Arial Unicode MS"/>
                <a:hlinkClick r:id="rId2"/>
              </a:rPr>
              <a:t>a</a:t>
            </a:r>
            <a:r>
              <a:rPr sz="2400" spc="-95" dirty="0">
                <a:latin typeface="Arial Unicode MS"/>
                <a:cs typeface="Arial Unicode MS"/>
                <a:hlinkClick r:id="rId2"/>
              </a:rPr>
              <a:t>s</a:t>
            </a:r>
            <a:r>
              <a:rPr sz="2400" spc="-90" dirty="0">
                <a:latin typeface="Arial Unicode MS"/>
                <a:cs typeface="Arial Unicode MS"/>
                <a:hlinkClick r:id="rId2"/>
              </a:rPr>
              <a:t>.</a:t>
            </a:r>
            <a:r>
              <a:rPr sz="2400" spc="190" dirty="0">
                <a:latin typeface="Arial Unicode MS"/>
                <a:cs typeface="Arial Unicode MS"/>
                <a:hlinkClick r:id="rId2"/>
              </a:rPr>
              <a:t>p</a:t>
            </a:r>
            <a:r>
              <a:rPr sz="2400" spc="50" dirty="0">
                <a:latin typeface="Arial Unicode MS"/>
                <a:cs typeface="Arial Unicode MS"/>
                <a:hlinkClick r:id="rId2"/>
              </a:rPr>
              <a:t>y</a:t>
            </a:r>
            <a:r>
              <a:rPr sz="2400" spc="195" dirty="0">
                <a:latin typeface="Arial Unicode MS"/>
                <a:cs typeface="Arial Unicode MS"/>
                <a:hlinkClick r:id="rId2"/>
              </a:rPr>
              <a:t>d</a:t>
            </a:r>
            <a:r>
              <a:rPr sz="2400" spc="-15" dirty="0">
                <a:latin typeface="Arial Unicode MS"/>
                <a:cs typeface="Arial Unicode MS"/>
                <a:hlinkClick r:id="rId2"/>
              </a:rPr>
              <a:t>a</a:t>
            </a:r>
            <a:r>
              <a:rPr sz="2400" spc="225" dirty="0">
                <a:latin typeface="Arial Unicode MS"/>
                <a:cs typeface="Arial Unicode MS"/>
                <a:hlinkClick r:id="rId2"/>
              </a:rPr>
              <a:t>t</a:t>
            </a:r>
            <a:r>
              <a:rPr sz="2400" spc="-15" dirty="0">
                <a:latin typeface="Arial Unicode MS"/>
                <a:cs typeface="Arial Unicode MS"/>
                <a:hlinkClick r:id="rId2"/>
              </a:rPr>
              <a:t>a</a:t>
            </a:r>
            <a:r>
              <a:rPr sz="2400" spc="-90" dirty="0">
                <a:latin typeface="Arial Unicode MS"/>
                <a:cs typeface="Arial Unicode MS"/>
                <a:hlinkClick r:id="rId2"/>
              </a:rPr>
              <a:t>.</a:t>
            </a:r>
            <a:r>
              <a:rPr sz="2400" spc="180" dirty="0">
                <a:latin typeface="Arial Unicode MS"/>
                <a:cs typeface="Arial Unicode MS"/>
                <a:hlinkClick r:id="rId2"/>
              </a:rPr>
              <a:t>o</a:t>
            </a:r>
            <a:r>
              <a:rPr sz="2400" spc="75" dirty="0">
                <a:latin typeface="Arial Unicode MS"/>
                <a:cs typeface="Arial Unicode MS"/>
                <a:hlinkClick r:id="rId2"/>
              </a:rPr>
              <a:t>r</a:t>
            </a:r>
            <a:r>
              <a:rPr sz="2400" spc="195" dirty="0">
                <a:latin typeface="Arial Unicode MS"/>
                <a:cs typeface="Arial Unicode MS"/>
                <a:hlinkClick r:id="rId2"/>
              </a:rPr>
              <a:t>g</a:t>
            </a:r>
            <a:r>
              <a:rPr sz="2400" spc="350" dirty="0">
                <a:latin typeface="Arial Unicode MS"/>
                <a:cs typeface="Arial Unicode MS"/>
                <a:hlinkClick r:id="rId2"/>
              </a:rPr>
              <a:t>/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5" dirty="0">
                <a:latin typeface="Arial Unicode MS"/>
                <a:cs typeface="Arial Unicode MS"/>
              </a:rPr>
              <a:t>pandas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375" dirty="0">
                <a:latin typeface="Arial Unicode MS"/>
                <a:cs typeface="Arial Unicode MS"/>
              </a:rPr>
              <a:t>=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85" dirty="0">
                <a:latin typeface="Arial Unicode MS"/>
                <a:cs typeface="Arial Unicode MS"/>
              </a:rPr>
              <a:t>pannel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data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375" dirty="0">
                <a:latin typeface="Arial Unicode MS"/>
                <a:cs typeface="Arial Unicode MS"/>
              </a:rPr>
              <a:t>+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data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analysis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简介：Pandas是</a:t>
            </a:r>
            <a:r>
              <a:rPr sz="2400" spc="155" dirty="0">
                <a:latin typeface="Arial Unicode MS"/>
                <a:cs typeface="Arial Unicode MS"/>
              </a:rPr>
              <a:t>python</a:t>
            </a:r>
            <a:r>
              <a:rPr sz="2400" dirty="0">
                <a:latin typeface="Arial Unicode MS"/>
                <a:cs typeface="Arial Unicode MS"/>
              </a:rPr>
              <a:t>的一个数据分析包，最初由</a:t>
            </a:r>
            <a:r>
              <a:rPr sz="2400" u="heavy" dirty="0">
                <a:solidFill>
                  <a:srgbClr val="0562C1"/>
                </a:solidFill>
                <a:latin typeface="Arial Unicode MS"/>
                <a:cs typeface="Arial Unicode MS"/>
              </a:rPr>
              <a:t>AQR</a:t>
            </a:r>
            <a:r>
              <a:rPr sz="2400" spc="-25" dirty="0">
                <a:solidFill>
                  <a:srgbClr val="0562C1"/>
                </a:solidFill>
                <a:latin typeface="Arial Unicode MS"/>
                <a:cs typeface="Arial Unicode MS"/>
              </a:rPr>
              <a:t> </a:t>
            </a:r>
            <a:r>
              <a:rPr sz="2400" spc="60" dirty="0">
                <a:latin typeface="Arial Unicode MS"/>
                <a:cs typeface="Arial Unicode MS"/>
              </a:rPr>
              <a:t>Capital</a:t>
            </a:r>
            <a:endParaRPr sz="2400">
              <a:latin typeface="Arial Unicode MS"/>
              <a:cs typeface="Arial Unicode MS"/>
            </a:endParaRPr>
          </a:p>
          <a:p>
            <a:pPr marL="241300" algn="just">
              <a:lnSpc>
                <a:spcPct val="100000"/>
              </a:lnSpc>
              <a:spcBef>
                <a:spcPts val="1440"/>
              </a:spcBef>
            </a:pPr>
            <a:r>
              <a:rPr sz="2400" spc="340" dirty="0">
                <a:latin typeface="Arial Unicode MS"/>
                <a:cs typeface="Arial Unicode MS"/>
              </a:rPr>
              <a:t>M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于</a:t>
            </a:r>
            <a:r>
              <a:rPr sz="2400" spc="60" dirty="0">
                <a:latin typeface="Arial Unicode MS"/>
                <a:cs typeface="Arial Unicode MS"/>
              </a:rPr>
              <a:t>2008</a:t>
            </a:r>
            <a:r>
              <a:rPr sz="2400" dirty="0">
                <a:latin typeface="Arial Unicode MS"/>
                <a:cs typeface="Arial Unicode MS"/>
              </a:rPr>
              <a:t>年</a:t>
            </a:r>
            <a:r>
              <a:rPr sz="2400" spc="60" dirty="0">
                <a:latin typeface="Arial Unicode MS"/>
                <a:cs typeface="Arial Unicode MS"/>
              </a:rPr>
              <a:t>4</a:t>
            </a:r>
            <a:r>
              <a:rPr sz="2400" dirty="0">
                <a:latin typeface="Arial Unicode MS"/>
                <a:cs typeface="Arial Unicode MS"/>
              </a:rPr>
              <a:t>月开发，并于</a:t>
            </a:r>
            <a:r>
              <a:rPr sz="2400" spc="60" dirty="0">
                <a:latin typeface="Arial Unicode MS"/>
                <a:cs typeface="Arial Unicode MS"/>
              </a:rPr>
              <a:t>2009</a:t>
            </a:r>
            <a:r>
              <a:rPr sz="2400" dirty="0">
                <a:latin typeface="Arial Unicode MS"/>
                <a:cs typeface="Arial Unicode MS"/>
              </a:rPr>
              <a:t>年底开源出来，目前由专注于</a:t>
            </a:r>
            <a:endParaRPr sz="2400">
              <a:latin typeface="Arial Unicode MS"/>
              <a:cs typeface="Arial Unicode MS"/>
            </a:endParaRPr>
          </a:p>
          <a:p>
            <a:pPr marL="241300" marR="5080" algn="just">
              <a:lnSpc>
                <a:spcPct val="150000"/>
              </a:lnSpc>
            </a:pPr>
            <a:r>
              <a:rPr sz="2400" spc="100" dirty="0">
                <a:latin typeface="Arial Unicode MS"/>
                <a:cs typeface="Arial Unicode MS"/>
              </a:rPr>
              <a:t>Python</a:t>
            </a:r>
            <a:r>
              <a:rPr sz="2400" dirty="0">
                <a:latin typeface="Arial Unicode MS"/>
                <a:cs typeface="Arial Unicode MS"/>
              </a:rPr>
              <a:t>数据包开发的</a:t>
            </a:r>
            <a:r>
              <a:rPr sz="2400" spc="30" dirty="0">
                <a:latin typeface="Arial Unicode MS"/>
                <a:cs typeface="Arial Unicode MS"/>
              </a:rPr>
              <a:t>PyData</a:t>
            </a:r>
            <a:r>
              <a:rPr sz="2400" dirty="0">
                <a:latin typeface="Arial Unicode MS"/>
                <a:cs typeface="Arial Unicode MS"/>
              </a:rPr>
              <a:t>开发</a:t>
            </a:r>
            <a:r>
              <a:rPr sz="2400" spc="110" dirty="0">
                <a:latin typeface="Arial Unicode MS"/>
                <a:cs typeface="Arial Unicode MS"/>
              </a:rPr>
              <a:t>team</a:t>
            </a:r>
            <a:r>
              <a:rPr sz="2400" dirty="0">
                <a:latin typeface="Arial Unicode MS"/>
                <a:cs typeface="Arial Unicode MS"/>
              </a:rPr>
              <a:t>继续开发和维护，属于</a:t>
            </a:r>
            <a:r>
              <a:rPr sz="2400" spc="30" dirty="0">
                <a:latin typeface="Arial Unicode MS"/>
                <a:cs typeface="Arial Unicode MS"/>
              </a:rPr>
              <a:t>PyData</a:t>
            </a:r>
            <a:r>
              <a:rPr sz="2400" dirty="0">
                <a:latin typeface="Arial Unicode MS"/>
                <a:cs typeface="Arial Unicode MS"/>
              </a:rPr>
              <a:t>项目的 一部分。</a:t>
            </a:r>
            <a:r>
              <a:rPr sz="2400" spc="-220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最初被作为金融数据分析工具而开发出来，因此，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为 时间序列分析提供了很好的支持。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作者介绍</a:t>
            </a:r>
            <a:r>
              <a:rPr sz="2400" spc="0" dirty="0">
                <a:latin typeface="Arial Unicode MS"/>
                <a:cs typeface="Arial Unicode MS"/>
              </a:rPr>
              <a:t>：</a:t>
            </a:r>
            <a:r>
              <a:rPr sz="2400" u="heavy" spc="0" dirty="0">
                <a:solidFill>
                  <a:srgbClr val="0562C1"/>
                </a:solidFill>
                <a:latin typeface="Arial Unicode MS"/>
                <a:cs typeface="Arial Unicode MS"/>
              </a:rPr>
              <a:t>Wes</a:t>
            </a:r>
            <a:r>
              <a:rPr sz="2400" u="heavy" spc="-5" dirty="0">
                <a:solidFill>
                  <a:srgbClr val="0562C1"/>
                </a:solidFill>
                <a:latin typeface="Arial Unicode MS"/>
                <a:cs typeface="Arial Unicode MS"/>
              </a:rPr>
              <a:t> </a:t>
            </a:r>
            <a:r>
              <a:rPr sz="2400" u="heavy" spc="85" dirty="0">
                <a:solidFill>
                  <a:srgbClr val="0562C1"/>
                </a:solidFill>
                <a:latin typeface="Arial Unicode MS"/>
                <a:cs typeface="Arial Unicode MS"/>
              </a:rPr>
              <a:t>McKinney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  <a:r>
              <a:rPr spc="-45" dirty="0"/>
              <a:t> </a:t>
            </a:r>
            <a:r>
              <a:rPr dirty="0"/>
              <a:t>带有重复值的索引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61910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对于重复索引，返回</a:t>
            </a: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，对应单个值的索引则返回标量。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10" dirty="0">
                <a:latin typeface="Arial Unicode MS"/>
                <a:cs typeface="Arial Unicode MS"/>
              </a:rPr>
              <a:t>x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w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04" dirty="0">
                <a:latin typeface="Arial Unicode MS"/>
                <a:cs typeface="Arial Unicode MS"/>
              </a:rPr>
              <a:t>t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0" dirty="0">
                <a:latin typeface="Arial Unicode MS"/>
                <a:cs typeface="Arial Unicode MS"/>
              </a:rPr>
              <a:t>v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常用方法选项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axis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指定轴，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Fr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的行用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，列用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skipna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排除缺失值，默认值为</a:t>
                      </a:r>
                      <a:r>
                        <a:rPr sz="1800" spc="-17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level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如果轴是层次化索引的（即Mul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），则根据l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v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l选取分组。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387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773804" algn="l"/>
              </a:tabLst>
            </a:pPr>
            <a:r>
              <a:rPr sz="2400" dirty="0">
                <a:latin typeface="Arial Unicode MS"/>
                <a:cs typeface="Arial Unicode MS"/>
              </a:rPr>
              <a:t>常用描述和汇总统计函数	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86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count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非N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值的数量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describe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针对S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s或各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Fr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列计算汇总统计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min,</a:t>
                      </a:r>
                      <a:r>
                        <a:rPr sz="1800" spc="-5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计算最小值和最大值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argmin,</a:t>
                      </a: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argmax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计算能够获取到最小值和最大值的索引位置（整数）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idxmin,</a:t>
                      </a:r>
                      <a:r>
                        <a:rPr sz="1800" spc="-6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idxmax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计算能够获取到最小值和最大值的索引值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sum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值的总和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mean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值的平均数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median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值的算术中位数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mad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根据平均值计算平均绝对离差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396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773804" algn="l"/>
              </a:tabLst>
            </a:pPr>
            <a:r>
              <a:rPr sz="2400" dirty="0">
                <a:latin typeface="Arial Unicode MS"/>
                <a:cs typeface="Arial Unicode MS"/>
              </a:rPr>
              <a:t>常用描述和汇总统计函数	</a:t>
            </a:r>
            <a:r>
              <a:rPr sz="2400" spc="25" dirty="0">
                <a:latin typeface="Arial Unicode MS"/>
                <a:cs typeface="Arial Unicode MS"/>
              </a:rPr>
              <a:t>I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86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var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样本值的方差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std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样本值的标准差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skew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样本值的偏度（三阶矩）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kurt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样本值的偏度（四阶矩）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cumsum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样本值的累计和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cummin,</a:t>
                      </a:r>
                      <a:r>
                        <a:rPr sz="1800" spc="-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cummax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样本值的累计最大值和累计最小值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cumprod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样本值的累计积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diff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计算一阶差分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pct_change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计算百分数变化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42479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数值型和非数值型的区别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80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值被自动排查，除非通过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00" dirty="0">
                <a:latin typeface="Arial Unicode MS"/>
                <a:cs typeface="Arial Unicode MS"/>
              </a:rPr>
              <a:t>ki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选项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mm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25" dirty="0">
                <a:latin typeface="Arial Unicode MS"/>
                <a:cs typeface="Arial Unicode MS"/>
              </a:rPr>
              <a:t>z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35" dirty="0">
                <a:latin typeface="Arial Unicode MS"/>
                <a:cs typeface="Arial Unicode MS"/>
              </a:rPr>
              <a:t>v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793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  <a:r>
              <a:rPr spc="-45" dirty="0"/>
              <a:t> </a:t>
            </a:r>
            <a:r>
              <a:rPr dirty="0"/>
              <a:t>相关系数与协方差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23670"/>
            <a:ext cx="10686415" cy="502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3660" indent="-228600">
              <a:lnSpc>
                <a:spcPct val="1299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相关系数：相关系数是用以反映变量之间相关关系密切程度的统计指标。</a:t>
            </a:r>
            <a:r>
              <a:rPr sz="2400" u="heavy" dirty="0">
                <a:solidFill>
                  <a:srgbClr val="0562C1"/>
                </a:solidFill>
                <a:latin typeface="Arial Unicode MS"/>
                <a:cs typeface="Arial Unicode MS"/>
              </a:rPr>
              <a:t>百度</a:t>
            </a:r>
            <a:r>
              <a:rPr sz="2400" u="heavy" spc="-2435" dirty="0">
                <a:solidFill>
                  <a:srgbClr val="0562C1"/>
                </a:solidFill>
                <a:latin typeface="Arial Unicode MS"/>
                <a:cs typeface="Arial Unicode MS"/>
              </a:rPr>
              <a:t>百 </a:t>
            </a:r>
            <a:r>
              <a:rPr sz="2400" u="heavy" dirty="0">
                <a:solidFill>
                  <a:srgbClr val="0562C1"/>
                </a:solidFill>
                <a:latin typeface="Arial Unicode MS"/>
                <a:cs typeface="Arial Unicode MS"/>
              </a:rPr>
              <a:t>科</a:t>
            </a:r>
            <a:endParaRPr sz="2400">
              <a:latin typeface="Arial Unicode MS"/>
              <a:cs typeface="Arial Unicode MS"/>
            </a:endParaRPr>
          </a:p>
          <a:p>
            <a:pPr marL="241300" marR="73660" indent="-228600" algn="just">
              <a:lnSpc>
                <a:spcPct val="1299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协方差：从直观上来看，协方差表示的是两个变量总体误差的期望。如果两个 变量的变化趋势一致，也就是说如果其中一个大于自身的期望值时另外一个也 大于自身的期望值，那么两个变量之间的协方差就是正值；如果两个变量的变 化趋势相反，即其中一个变量大于自身的期望值时另外一个却小于自身的期望 值，那么两个变量之间的协方差就是负值。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299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分 析 ：  </a:t>
            </a:r>
            <a:r>
              <a:rPr sz="2400" spc="80" dirty="0">
                <a:latin typeface="Arial Unicode MS"/>
                <a:cs typeface="Arial Unicode MS"/>
              </a:rPr>
              <a:t>summarizing_and_computing_descriptive_statistics/correlation_and_cov  </a:t>
            </a:r>
            <a:r>
              <a:rPr sz="2400" spc="50" dirty="0">
                <a:latin typeface="Arial Unicode MS"/>
                <a:cs typeface="Arial Unicode MS"/>
              </a:rPr>
              <a:t>ariance.py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839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汇总和计算描述统计</a:t>
            </a:r>
            <a:r>
              <a:rPr spc="-45" dirty="0"/>
              <a:t> </a:t>
            </a:r>
            <a:r>
              <a:rPr dirty="0"/>
              <a:t>唯一值以及成员资格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常用方法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147184"/>
            <a:ext cx="10594340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：  </a:t>
            </a:r>
            <a:r>
              <a:rPr sz="2400" spc="60" dirty="0">
                <a:latin typeface="Arial Unicode MS"/>
                <a:cs typeface="Arial Unicode MS"/>
              </a:rPr>
              <a:t>correlation_and_covariance/unique_values_value_counts_and_members  </a:t>
            </a:r>
            <a:r>
              <a:rPr sz="2400" spc="100" dirty="0">
                <a:latin typeface="Arial Unicode MS"/>
                <a:cs typeface="Arial Unicode MS"/>
              </a:rPr>
              <a:t>hip.py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is_in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计算一个表示“S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s各值是否包含于传入的值序列中”的布尔型数组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unique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s中的唯一值数组，按发现的顺序返回。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value_counts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s，其索引为唯一值，其值为频率，按计数值降序排列。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处理缺失数据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1935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80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处理方法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549775"/>
            <a:ext cx="881761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40" dirty="0">
                <a:latin typeface="Arial Unicode MS"/>
                <a:cs typeface="Arial Unicode MS"/>
              </a:rPr>
              <a:t>NaN（Not</a:t>
            </a:r>
            <a:r>
              <a:rPr sz="2400" spc="1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r>
              <a:rPr sz="2400" spc="10" dirty="0">
                <a:latin typeface="Arial Unicode MS"/>
                <a:cs typeface="Arial Unicode MS"/>
              </a:rPr>
              <a:t> </a:t>
            </a:r>
            <a:r>
              <a:rPr sz="2400" spc="125" dirty="0">
                <a:latin typeface="Arial Unicode MS"/>
                <a:cs typeface="Arial Unicode MS"/>
              </a:rPr>
              <a:t>Number）</a:t>
            </a:r>
            <a:r>
              <a:rPr sz="2400" dirty="0">
                <a:latin typeface="Arial Unicode MS"/>
                <a:cs typeface="Arial Unicode MS"/>
              </a:rPr>
              <a:t>表示浮点数和非浮点数组中的缺失数据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也被当作</a:t>
            </a: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80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处理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例子代码分析：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193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dropna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根据各标签的值中是否存在缺少数据对轴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fillba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样本值的标准差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isnull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样本值的偏度（三阶矩）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notnull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处理缺失数据</a:t>
            </a:r>
            <a:r>
              <a:rPr spc="-45" dirty="0"/>
              <a:t> </a:t>
            </a:r>
            <a:r>
              <a:rPr dirty="0"/>
              <a:t>滤除缺失数据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059670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25" dirty="0">
                <a:latin typeface="Arial Unicode MS"/>
                <a:cs typeface="Arial Unicode MS"/>
              </a:rPr>
              <a:t>dropna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布尔索引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默认丢弃任何含有缺失值的行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55" dirty="0">
                <a:latin typeface="Arial Unicode MS"/>
                <a:cs typeface="Arial Unicode MS"/>
              </a:rPr>
              <a:t>w</a:t>
            </a:r>
            <a:r>
              <a:rPr sz="2400" dirty="0">
                <a:latin typeface="Arial Unicode MS"/>
                <a:cs typeface="Arial Unicode MS"/>
              </a:rPr>
              <a:t>参数控制行为，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参数选择轴，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dirty="0">
                <a:latin typeface="Arial Unicode MS"/>
                <a:cs typeface="Arial Unicode MS"/>
              </a:rPr>
              <a:t>参数控制留下的数量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</a:t>
            </a:r>
            <a:r>
              <a:rPr sz="2400" spc="80" dirty="0">
                <a:latin typeface="Arial Unicode MS"/>
                <a:cs typeface="Arial Unicode MS"/>
              </a:rPr>
              <a:t>：handling_missing_data/filtering_out_missing_data.py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处理缺失数据</a:t>
            </a:r>
            <a:r>
              <a:rPr spc="-45" dirty="0"/>
              <a:t> </a:t>
            </a:r>
            <a:r>
              <a:rPr dirty="0"/>
              <a:t>填充缺失数据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08494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0" dirty="0">
                <a:latin typeface="Arial Unicode MS"/>
                <a:cs typeface="Arial Unicode MS"/>
              </a:rPr>
              <a:t>fillna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参数控制返回新对象还是就地修改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例子代码分析：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00" dirty="0">
                <a:latin typeface="Arial Unicode MS"/>
                <a:cs typeface="Arial Unicode MS"/>
              </a:rPr>
              <a:t>li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100" dirty="0">
                <a:latin typeface="Arial Unicode MS"/>
                <a:cs typeface="Arial Unicode MS"/>
              </a:rPr>
              <a:t>illi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0" dirty="0">
                <a:latin typeface="Arial Unicode MS"/>
                <a:cs typeface="Arial Unicode MS"/>
              </a:rPr>
              <a:t>a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34783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开发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时提出的需求</a:t>
            </a:r>
            <a:endParaRPr sz="24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具备按轴自动或显式数据对齐功能的数据结</a:t>
            </a:r>
            <a:r>
              <a:rPr sz="2000" spc="0" dirty="0">
                <a:latin typeface="Arial Unicode MS"/>
                <a:cs typeface="Arial Unicode MS"/>
              </a:rPr>
              <a:t>构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集成时间序列功</a:t>
            </a:r>
            <a:r>
              <a:rPr sz="2000" spc="0" dirty="0">
                <a:latin typeface="Arial Unicode MS"/>
                <a:cs typeface="Arial Unicode MS"/>
              </a:rPr>
              <a:t>能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既能处理时间序列数据也能处理非时间序列数据的数据结</a:t>
            </a:r>
            <a:r>
              <a:rPr sz="2000" spc="0" dirty="0">
                <a:latin typeface="Arial Unicode MS"/>
                <a:cs typeface="Arial Unicode MS"/>
              </a:rPr>
              <a:t>构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数学运算和约简（比如对某个轴求和）可以根据不同的元数据（轴编号）执</a:t>
            </a:r>
            <a:r>
              <a:rPr sz="2000" spc="0" dirty="0">
                <a:latin typeface="Arial Unicode MS"/>
                <a:cs typeface="Arial Unicode MS"/>
              </a:rPr>
              <a:t>行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灵活处理缺失数</a:t>
            </a:r>
            <a:r>
              <a:rPr sz="2000" spc="0" dirty="0">
                <a:latin typeface="Arial Unicode MS"/>
                <a:cs typeface="Arial Unicode MS"/>
              </a:rPr>
              <a:t>据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合并及其他出现在常见数据库（例如基于</a:t>
            </a:r>
            <a:r>
              <a:rPr sz="2000" spc="-185" dirty="0">
                <a:latin typeface="Arial Unicode MS"/>
                <a:cs typeface="Arial Unicode MS"/>
              </a:rPr>
              <a:t>S</a:t>
            </a:r>
            <a:r>
              <a:rPr sz="2000" spc="70" dirty="0">
                <a:latin typeface="Arial Unicode MS"/>
                <a:cs typeface="Arial Unicode MS"/>
              </a:rPr>
              <a:t>Q</a:t>
            </a:r>
            <a:r>
              <a:rPr sz="2000" spc="-90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Arial Unicode MS"/>
                <a:cs typeface="Arial Unicode MS"/>
              </a:rPr>
              <a:t>的）中的关系型运</a:t>
            </a:r>
            <a:r>
              <a:rPr sz="2000" spc="0" dirty="0">
                <a:latin typeface="Arial Unicode MS"/>
                <a:cs typeface="Arial Unicode MS"/>
              </a:rPr>
              <a:t>算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层次化索引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61720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使你能在一个轴上拥有多个（两个以上）索引级别。抽象的说，它使你能以低 纬度形式处理高维度数据。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通过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00" dirty="0">
                <a:latin typeface="Arial Unicode MS"/>
                <a:cs typeface="Arial Unicode MS"/>
              </a:rPr>
              <a:t>k</a:t>
            </a:r>
            <a:r>
              <a:rPr sz="2400" dirty="0">
                <a:latin typeface="Arial Unicode MS"/>
                <a:cs typeface="Arial Unicode MS"/>
              </a:rPr>
              <a:t>与</a:t>
            </a:r>
            <a:r>
              <a:rPr sz="2400" spc="135" dirty="0">
                <a:latin typeface="Arial Unicode MS"/>
                <a:cs typeface="Arial Unicode MS"/>
              </a:rPr>
              <a:t>un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00" dirty="0">
                <a:latin typeface="Arial Unicode MS"/>
                <a:cs typeface="Arial Unicode MS"/>
              </a:rPr>
              <a:t>k</a:t>
            </a:r>
            <a:r>
              <a:rPr sz="2400" dirty="0">
                <a:latin typeface="Arial Unicode MS"/>
                <a:cs typeface="Arial Unicode MS"/>
              </a:rPr>
              <a:t>变换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5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例子代码分析：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18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层次化索引</a:t>
            </a:r>
            <a:r>
              <a:rPr spc="-45" dirty="0"/>
              <a:t> </a:t>
            </a:r>
            <a:r>
              <a:rPr dirty="0"/>
              <a:t>重新分级顺序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73645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索引交换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索引重新排序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：hierarchical_indexing/reordering_and_sorting_levels.py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6104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层次化索引</a:t>
            </a:r>
            <a:r>
              <a:rPr spc="-45" dirty="0"/>
              <a:t> </a:t>
            </a:r>
            <a:r>
              <a:rPr dirty="0"/>
              <a:t>根据级别汇总统计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43165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指定索引级别和轴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60" dirty="0">
                <a:latin typeface="Arial Unicode MS"/>
                <a:cs typeface="Arial Unicode MS"/>
              </a:rPr>
              <a:t>：hierarchical_indexing/summary_statistics_by_level.py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665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层次化索引</a:t>
            </a:r>
            <a:r>
              <a:rPr spc="-20" dirty="0"/>
              <a:t> </a:t>
            </a:r>
            <a:r>
              <a:rPr dirty="0"/>
              <a:t>使用</a:t>
            </a:r>
            <a:r>
              <a:rPr spc="75" dirty="0"/>
              <a:t>DataFrame</a:t>
            </a:r>
            <a:r>
              <a:rPr dirty="0"/>
              <a:t>的列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62977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将指定列变为索引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移除或保留对象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恢复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65" dirty="0">
                <a:latin typeface="Arial Unicode MS"/>
                <a:cs typeface="Arial Unicode MS"/>
              </a:rPr>
              <a:t>：hierarchical_indexing/using_a_dataframes_columns.py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其它话题</a:t>
            </a:r>
            <a:r>
              <a:rPr spc="-45" dirty="0"/>
              <a:t> </a:t>
            </a:r>
            <a:r>
              <a:rPr dirty="0"/>
              <a:t>整数索引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8360409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歧义的产生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可靠的，不考虑索引类型的，基于位置的索引。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</a:t>
            </a:r>
            <a:r>
              <a:rPr sz="2400" spc="80" dirty="0">
                <a:latin typeface="Arial Unicode MS"/>
                <a:cs typeface="Arial Unicode MS"/>
              </a:rPr>
              <a:t>：other_pandas_topics/integer_indexing.py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58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其它话题</a:t>
            </a:r>
            <a:r>
              <a:rPr spc="-30" dirty="0"/>
              <a:t> </a:t>
            </a:r>
            <a:r>
              <a:rPr dirty="0"/>
              <a:t>面板</a:t>
            </a:r>
            <a:r>
              <a:rPr spc="30" dirty="0"/>
              <a:t>(Pannel)</a:t>
            </a:r>
            <a:r>
              <a:rPr dirty="0"/>
              <a:t>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751395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通过三维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创建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nn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dirty="0">
                <a:latin typeface="Arial Unicode MS"/>
                <a:cs typeface="Arial Unicode MS"/>
              </a:rPr>
              <a:t>对象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通过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25" dirty="0">
                <a:latin typeface="Arial Unicode MS"/>
                <a:cs typeface="Arial Unicode MS"/>
              </a:rPr>
              <a:t>[</a:t>
            </a:r>
            <a:r>
              <a:rPr sz="2400" spc="-90" dirty="0">
                <a:latin typeface="Arial Unicode MS"/>
                <a:cs typeface="Arial Unicode MS"/>
              </a:rPr>
              <a:t>...</a:t>
            </a:r>
            <a:r>
              <a:rPr sz="2400" spc="125" dirty="0">
                <a:latin typeface="Arial Unicode MS"/>
                <a:cs typeface="Arial Unicode MS"/>
              </a:rPr>
              <a:t>]</a:t>
            </a:r>
            <a:r>
              <a:rPr sz="2400" dirty="0">
                <a:latin typeface="Arial Unicode MS"/>
                <a:cs typeface="Arial Unicode MS"/>
              </a:rPr>
              <a:t>选取需要的数据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访问顺序</a:t>
            </a:r>
            <a:r>
              <a:rPr sz="2400" spc="110" dirty="0">
                <a:latin typeface="Arial Unicode MS"/>
                <a:cs typeface="Arial Unicode MS"/>
              </a:rPr>
              <a:t>：item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300" dirty="0">
                <a:latin typeface="Arial Unicode MS"/>
                <a:cs typeface="Arial Unicode MS"/>
              </a:rPr>
              <a:t>-&gt;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125" dirty="0">
                <a:latin typeface="Arial Unicode MS"/>
                <a:cs typeface="Arial Unicode MS"/>
              </a:rPr>
              <a:t>major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300" dirty="0">
                <a:latin typeface="Arial Unicode MS"/>
                <a:cs typeface="Arial Unicode MS"/>
              </a:rPr>
              <a:t>-&gt;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155" dirty="0">
                <a:latin typeface="Arial Unicode MS"/>
                <a:cs typeface="Arial Unicode MS"/>
              </a:rPr>
              <a:t>minor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通过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00" dirty="0">
                <a:latin typeface="Arial Unicode MS"/>
                <a:cs typeface="Arial Unicode MS"/>
              </a:rPr>
              <a:t>k</a:t>
            </a:r>
            <a:r>
              <a:rPr sz="2400" dirty="0">
                <a:latin typeface="Arial Unicode MS"/>
                <a:cs typeface="Arial Unicode MS"/>
              </a:rPr>
              <a:t>展现面板数据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例子代码分析：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04" dirty="0">
                <a:latin typeface="Arial Unicode MS"/>
                <a:cs typeface="Arial Unicode MS"/>
              </a:rPr>
              <a:t>t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281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71753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是一种类似于一维数组的对象，它由一组数据（各种</a:t>
            </a: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数据类型） 以及一组与之相关的数据标签（即索引）组成。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的字符串表现形式为：索引在左边，值在右边。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创建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读写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运算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例子代码分析</a:t>
            </a:r>
            <a:r>
              <a:rPr sz="2400" spc="75" dirty="0">
                <a:latin typeface="Arial Unicode MS"/>
                <a:cs typeface="Arial Unicode MS"/>
              </a:rPr>
              <a:t>：introduction_to_pandas_data_structures/series.py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20" dirty="0"/>
              <a:t> </a:t>
            </a:r>
            <a:r>
              <a:rPr spc="7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68070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是一个表格型的数据结构，它含有一组有序的列，每列可以是不同 的值类型（数值、字符串、布尔值等）。</a:t>
            </a:r>
            <a:endParaRPr sz="2400">
              <a:latin typeface="Arial Unicode MS"/>
              <a:cs typeface="Arial Unicode MS"/>
            </a:endParaRPr>
          </a:p>
          <a:p>
            <a:pPr marL="241300" marR="60325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既有行索引也有列索引，它可以被看做由</a:t>
            </a: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组成的字典（共用 同一个索引）。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20" dirty="0"/>
              <a:t> </a:t>
            </a:r>
            <a:r>
              <a:rPr spc="7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42719"/>
            <a:ext cx="44958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50" spc="5" dirty="0">
                <a:latin typeface="Arial Unicode MS"/>
                <a:cs typeface="Arial Unicode MS"/>
              </a:rPr>
              <a:t>可以输入给</a:t>
            </a:r>
            <a:r>
              <a:rPr sz="2050" spc="80" dirty="0">
                <a:latin typeface="Arial Unicode MS"/>
                <a:cs typeface="Arial Unicode MS"/>
              </a:rPr>
              <a:t>D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185" dirty="0">
                <a:latin typeface="Arial Unicode MS"/>
                <a:cs typeface="Arial Unicode MS"/>
              </a:rPr>
              <a:t>t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-165" dirty="0">
                <a:latin typeface="Arial Unicode MS"/>
                <a:cs typeface="Arial Unicode MS"/>
              </a:rPr>
              <a:t>F</a:t>
            </a:r>
            <a:r>
              <a:rPr sz="2050" spc="100" dirty="0">
                <a:latin typeface="Arial Unicode MS"/>
                <a:cs typeface="Arial Unicode MS"/>
              </a:rPr>
              <a:t>r</a:t>
            </a:r>
            <a:r>
              <a:rPr sz="2050" spc="-5" dirty="0">
                <a:latin typeface="Arial Unicode MS"/>
                <a:cs typeface="Arial Unicode MS"/>
              </a:rPr>
              <a:t>a</a:t>
            </a:r>
            <a:r>
              <a:rPr sz="2050" spc="220" dirty="0">
                <a:latin typeface="Arial Unicode MS"/>
                <a:cs typeface="Arial Unicode MS"/>
              </a:rPr>
              <a:t>m</a:t>
            </a:r>
            <a:r>
              <a:rPr sz="2050" spc="25" dirty="0">
                <a:latin typeface="Arial Unicode MS"/>
                <a:cs typeface="Arial Unicode MS"/>
              </a:rPr>
              <a:t>e</a:t>
            </a:r>
            <a:r>
              <a:rPr sz="2050" spc="5" dirty="0">
                <a:latin typeface="Arial Unicode MS"/>
                <a:cs typeface="Arial Unicode MS"/>
              </a:rPr>
              <a:t>构造器的数</a:t>
            </a:r>
            <a:r>
              <a:rPr sz="2050" spc="10" dirty="0">
                <a:latin typeface="Arial Unicode MS"/>
                <a:cs typeface="Arial Unicode MS"/>
              </a:rPr>
              <a:t>据</a:t>
            </a:r>
            <a:endParaRPr sz="205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型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明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二维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ndarray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数据矩阵，还可以传入行标和列标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由数组、列表或元组组成的字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典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每个序列会变成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的一列，所有序列的长度必须相同。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Nu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Py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的结构化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/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记录数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组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类似于“由数组组成的字典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”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由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ri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组成的字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典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86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每个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Series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会组成一列。如果没有显示指定索引，则各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Series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的索引会被合并成结果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行索引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由字典组成的字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典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3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各内层字典会成为一列。键会被合并成结果的行索引，跟</a:t>
                      </a:r>
                      <a:r>
                        <a:rPr sz="1600" spc="1055" dirty="0">
                          <a:latin typeface="Arial Unicode MS"/>
                          <a:cs typeface="Arial Unicode MS"/>
                        </a:rPr>
                        <a:t>“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由Series组成的字典</a:t>
                      </a:r>
                      <a:r>
                        <a:rPr sz="1600" spc="1055" dirty="0">
                          <a:latin typeface="Arial Unicode MS"/>
                          <a:cs typeface="Arial Unicode MS"/>
                        </a:rPr>
                        <a:t>”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情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况一样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字典或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ri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的列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表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各项将会成为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的一行。字典键或Series索引的并集将会成为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 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列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标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由列表或元组组成的列表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类似于“二维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ndarray”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另一个D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ataFra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该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的索引将会被沿用，除非显示指定了其他索引。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Nu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Py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的M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as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k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dArray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类似于</a:t>
                      </a:r>
                      <a:r>
                        <a:rPr sz="1600" spc="1055" dirty="0">
                          <a:latin typeface="Arial Unicode MS"/>
                          <a:cs typeface="Arial Unicode MS"/>
                        </a:rPr>
                        <a:t>“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二维</a:t>
                      </a:r>
                      <a:r>
                        <a:rPr sz="1600" spc="175" dirty="0">
                          <a:latin typeface="Arial Unicode MS"/>
                          <a:cs typeface="Arial Unicode MS"/>
                        </a:rPr>
                        <a:t>ndarray”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的情况，只是掩码值在结果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DataFrame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会变成</a:t>
                      </a:r>
                      <a:r>
                        <a:rPr sz="1600" spc="135" dirty="0">
                          <a:latin typeface="Arial Unicode MS"/>
                          <a:cs typeface="Arial Unicode MS"/>
                        </a:rPr>
                        <a:t>NA/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缺失值。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20" dirty="0"/>
              <a:t> </a:t>
            </a:r>
            <a:r>
              <a:rPr spc="7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61898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创建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读写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80" dirty="0">
                <a:latin typeface="Arial Unicode MS"/>
                <a:cs typeface="Arial Unicode MS"/>
              </a:rPr>
              <a:t>：introduction_to_pandas_data_structures/dataframe.py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45" dirty="0"/>
              <a:t> </a:t>
            </a:r>
            <a:r>
              <a:rPr dirty="0"/>
              <a:t>索引对象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626090" cy="35712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的索引对象负责管理轴标签和其他元数据（比如轴名称等）。构建</a:t>
            </a:r>
            <a:endParaRPr sz="2400">
              <a:latin typeface="Arial Unicode MS"/>
              <a:cs typeface="Arial Unicode MS"/>
            </a:endParaRPr>
          </a:p>
          <a:p>
            <a:pPr marL="241300" marR="5080">
              <a:lnSpc>
                <a:spcPct val="150000"/>
              </a:lnSpc>
            </a:pPr>
            <a:r>
              <a:rPr sz="2400" spc="-225" dirty="0">
                <a:latin typeface="Arial Unicode MS"/>
                <a:cs typeface="Arial Unicode MS"/>
              </a:rPr>
              <a:t>S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或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时，所用到的任何数组或其他序列的标签都会被转换成一 个</a:t>
            </a:r>
            <a:r>
              <a:rPr sz="2400" spc="25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。</a:t>
            </a:r>
            <a:endParaRPr sz="2400">
              <a:latin typeface="Arial Unicode MS"/>
              <a:cs typeface="Arial Unicode MS"/>
            </a:endParaRPr>
          </a:p>
          <a:p>
            <a:pPr marL="241300" marR="812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对象是不可修改的（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240" dirty="0">
                <a:latin typeface="Arial Unicode MS"/>
                <a:cs typeface="Arial Unicode MS"/>
              </a:rPr>
              <a:t>mm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b</a:t>
            </a:r>
            <a:r>
              <a:rPr sz="2400" spc="100" dirty="0">
                <a:latin typeface="Arial Unicode MS"/>
                <a:cs typeface="Arial Unicode MS"/>
              </a:rPr>
              <a:t>l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），因此用户不能对其进行修改。不可 修改性非常重要，因为这样才能使</a:t>
            </a:r>
            <a:r>
              <a:rPr sz="2400" spc="25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对象在多个数据结构之间安全共享。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：introduction_to_pandas_data_structures/index_objects.py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</a:t>
            </a:r>
            <a:r>
              <a:rPr spc="-45" dirty="0"/>
              <a:t> </a:t>
            </a:r>
            <a:r>
              <a:rPr dirty="0"/>
              <a:t>索引对象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392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中主要的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dirty="0">
                <a:latin typeface="Arial Unicode MS"/>
                <a:cs typeface="Arial Unicode MS"/>
              </a:rPr>
              <a:t>对象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最泛化的In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对象，将轴标签为一个由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y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hon对象组成的Nu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mP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y数组。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Int64Index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针对整数的特殊In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MultiIndex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6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200" dirty="0">
                          <a:latin typeface="Arial Unicode MS"/>
                          <a:cs typeface="Arial Unicode MS"/>
                        </a:rPr>
                        <a:t>“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层次化</a:t>
                      </a:r>
                      <a:r>
                        <a:rPr sz="1800" spc="1200" dirty="0">
                          <a:latin typeface="Arial Unicode MS"/>
                          <a:cs typeface="Arial Unicode MS"/>
                        </a:rPr>
                        <a:t>”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索引对象，表示单个轴上的多层索引。可以看做由园数组组成的 数组。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DatetimeIndex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存储纳秒级时间戳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PeriodIndex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针对</a:t>
                      </a:r>
                      <a:r>
                        <a:rPr sz="1800" spc="-80" dirty="0"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io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数据的特殊In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1300</Words>
  <Application>Microsoft Macintosh PowerPoint</Application>
  <PresentationFormat>宽屏</PresentationFormat>
  <Paragraphs>298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 Unicode MS</vt:lpstr>
      <vt:lpstr>Heiti SC</vt:lpstr>
      <vt:lpstr>Arial</vt:lpstr>
      <vt:lpstr>Calibri</vt:lpstr>
      <vt:lpstr>Times New Roman</vt:lpstr>
      <vt:lpstr>Office Theme</vt:lpstr>
      <vt:lpstr>pandas入门培训</vt:lpstr>
      <vt:lpstr>pandas简介</vt:lpstr>
      <vt:lpstr>基本功能</vt:lpstr>
      <vt:lpstr>数据结构 Series</vt:lpstr>
      <vt:lpstr>数据结构 DataFrame</vt:lpstr>
      <vt:lpstr>数据结构 DataFrame</vt:lpstr>
      <vt:lpstr>数据结构 DataFrame</vt:lpstr>
      <vt:lpstr>数据结构 索引对象</vt:lpstr>
      <vt:lpstr>数据结构 索引对象</vt:lpstr>
      <vt:lpstr>数据结构 索引对象</vt:lpstr>
      <vt:lpstr>数据结构 索引对象</vt:lpstr>
      <vt:lpstr>基本功能 重新索引</vt:lpstr>
      <vt:lpstr>基本功能 重新索引</vt:lpstr>
      <vt:lpstr>基本功能 丢弃指定轴上的项</vt:lpstr>
      <vt:lpstr>基本功能 索引、选取和过滤</vt:lpstr>
      <vt:lpstr>基本功能 索引、选取和过滤</vt:lpstr>
      <vt:lpstr>基本功能 算术运算和数据对齐</vt:lpstr>
      <vt:lpstr>基本功能 函数应用和映射</vt:lpstr>
      <vt:lpstr>基本功能 排序和排名</vt:lpstr>
      <vt:lpstr>基本功能 带有重复值的索引</vt:lpstr>
      <vt:lpstr>汇总和计算描述统计</vt:lpstr>
      <vt:lpstr>汇总和计算描述统计</vt:lpstr>
      <vt:lpstr>汇总和计算描述统计</vt:lpstr>
      <vt:lpstr>汇总和计算描述统计</vt:lpstr>
      <vt:lpstr>汇总和计算描述统计 相关系数与协方差</vt:lpstr>
      <vt:lpstr>汇总和计算描述统计 唯一值以及成员资格</vt:lpstr>
      <vt:lpstr>处理缺失数据</vt:lpstr>
      <vt:lpstr>处理缺失数据 滤除缺失数据</vt:lpstr>
      <vt:lpstr>处理缺失数据 填充缺失数据</vt:lpstr>
      <vt:lpstr>层次化索引</vt:lpstr>
      <vt:lpstr>层次化索引 重新分级顺序</vt:lpstr>
      <vt:lpstr>层次化索引 根据级别汇总统计</vt:lpstr>
      <vt:lpstr>层次化索引 使用DataFrame的列</vt:lpstr>
      <vt:lpstr>其它话题 整数索引</vt:lpstr>
      <vt:lpstr>其它话题 面板(Pannel)数据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pandas入门培训</dc:title>
  <cp:lastModifiedBy>NONO NI</cp:lastModifiedBy>
  <cp:revision>1</cp:revision>
  <dcterms:created xsi:type="dcterms:W3CDTF">2018-06-14T14:23:26Z</dcterms:created>
  <dcterms:modified xsi:type="dcterms:W3CDTF">2018-06-15T13:05:08Z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LastSaved">
    <vt:filetime>2018-06-14T00:00:00Z</vt:filetime>
  </property>
</Properties>
</file>