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3"/>
  </p:normalViewPr>
  <p:slideViewPr>
    <p:cSldViewPr>
      <p:cViewPr varScale="1">
        <p:scale>
          <a:sx n="90" d="100"/>
          <a:sy n="90" d="100"/>
        </p:scale>
        <p:origin x="8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0312" y="1945632"/>
            <a:ext cx="3467100" cy="377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84" y="870585"/>
            <a:ext cx="846963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477" y="1678940"/>
            <a:ext cx="6812280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5189" y="6269489"/>
            <a:ext cx="132080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3165" y="6269489"/>
            <a:ext cx="94869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8475" y="6378391"/>
            <a:ext cx="50355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graph.org/pyth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dat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www-personal.umich.edu/~mejn/net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406650"/>
            <a:ext cx="4803775" cy="101600"/>
          </a:xfrm>
          <a:custGeom>
            <a:avLst/>
            <a:gdLst/>
            <a:ahLst/>
            <a:cxnLst/>
            <a:rect l="l" t="t" r="r" b="b"/>
            <a:pathLst>
              <a:path w="4803775" h="101600">
                <a:moveTo>
                  <a:pt x="0" y="0"/>
                </a:moveTo>
                <a:lnTo>
                  <a:pt x="4803343" y="0"/>
                </a:lnTo>
                <a:lnTo>
                  <a:pt x="4803343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50" y="24066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24066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681479"/>
            <a:ext cx="5804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latin typeface="Times New Roman"/>
                <a:cs typeface="Times New Roman"/>
              </a:rPr>
              <a:t>P</a:t>
            </a:r>
            <a:r>
              <a:rPr sz="4000" dirty="0">
                <a:latin typeface="Times New Roman"/>
                <a:cs typeface="Times New Roman"/>
              </a:rPr>
              <a:t>y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hon</a:t>
            </a:r>
            <a:r>
              <a:rPr sz="4000" dirty="0"/>
              <a:t>社交网络分析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g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ph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5334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社交网络算法－分析指标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10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60220"/>
            <a:ext cx="7658100" cy="4127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 indent="-469900" algn="just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一个具体的网络可抽象为一个由节点（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或</a:t>
            </a:r>
            <a:r>
              <a:rPr sz="2400" dirty="0">
                <a:latin typeface="Times New Roman"/>
                <a:cs typeface="Times New Roman"/>
              </a:rPr>
              <a:t>nod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） 集合</a:t>
            </a:r>
            <a:r>
              <a:rPr sz="2400" spc="-3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Arial Unicode MS"/>
                <a:cs typeface="Arial Unicode MS"/>
              </a:rPr>
              <a:t>和边</a:t>
            </a:r>
            <a:r>
              <a:rPr sz="2400" spc="0" dirty="0">
                <a:latin typeface="Arial Unicode MS"/>
                <a:cs typeface="Arial Unicode MS"/>
              </a:rPr>
              <a:t>（</a:t>
            </a:r>
            <a:r>
              <a:rPr sz="2400" spc="0" dirty="0">
                <a:latin typeface="Times New Roman"/>
                <a:cs typeface="Times New Roman"/>
              </a:rPr>
              <a:t>edge</a:t>
            </a:r>
            <a:r>
              <a:rPr sz="2400" spc="0" dirty="0">
                <a:latin typeface="Arial Unicode MS"/>
                <a:cs typeface="Arial Unicode MS"/>
              </a:rPr>
              <a:t>）</a:t>
            </a:r>
            <a:r>
              <a:rPr sz="2400" dirty="0">
                <a:latin typeface="Arial Unicode MS"/>
                <a:cs typeface="Arial Unicode MS"/>
              </a:rPr>
              <a:t>集合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组成的图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(V,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E)</a:t>
            </a:r>
            <a:r>
              <a:rPr sz="2400" spc="0" dirty="0">
                <a:latin typeface="Arial Unicode MS"/>
                <a:cs typeface="Arial Unicode MS"/>
              </a:rPr>
              <a:t>，</a:t>
            </a:r>
            <a:r>
              <a:rPr sz="2400" dirty="0">
                <a:latin typeface="Arial Unicode MS"/>
                <a:cs typeface="Arial Unicode MS"/>
              </a:rPr>
              <a:t>节点数 记为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|V|</a:t>
            </a:r>
            <a:r>
              <a:rPr sz="2400" spc="-5" dirty="0">
                <a:latin typeface="Arial Unicode MS"/>
                <a:cs typeface="Arial Unicode MS"/>
              </a:rPr>
              <a:t>，</a:t>
            </a:r>
            <a:r>
              <a:rPr sz="2400" dirty="0">
                <a:latin typeface="Arial Unicode MS"/>
                <a:cs typeface="Arial Unicode MS"/>
              </a:rPr>
              <a:t>边数记为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|E|</a:t>
            </a:r>
            <a:r>
              <a:rPr sz="2400" dirty="0">
                <a:latin typeface="Arial Unicode MS"/>
                <a:cs typeface="Arial Unicode MS"/>
              </a:rPr>
              <a:t>。</a:t>
            </a:r>
            <a:endParaRPr sz="24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衡量指标：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42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度（</a:t>
            </a:r>
            <a:r>
              <a:rPr sz="2000" spc="375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ee</a:t>
            </a:r>
            <a:r>
              <a:rPr sz="200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密度（</a:t>
            </a:r>
            <a:r>
              <a:rPr sz="2000" spc="375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35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团（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li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dirty="0">
                <a:latin typeface="Arial Unicode MS"/>
                <a:cs typeface="Arial Unicode MS"/>
              </a:rPr>
              <a:t>度中心性</a:t>
            </a:r>
            <a:r>
              <a:rPr sz="2000" spc="0" dirty="0">
                <a:latin typeface="Arial Unicode MS"/>
                <a:cs typeface="Arial Unicode MS"/>
              </a:rPr>
              <a:t>（</a:t>
            </a:r>
            <a:r>
              <a:rPr sz="2000" spc="0" dirty="0">
                <a:latin typeface="Times New Roman"/>
                <a:cs typeface="Times New Roman"/>
              </a:rPr>
              <a:t>degree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centrality</a:t>
            </a:r>
            <a:r>
              <a:rPr sz="2000" spc="1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dirty="0">
                <a:latin typeface="Arial Unicode MS"/>
                <a:cs typeface="Arial Unicode MS"/>
              </a:rPr>
              <a:t>紧密中心性</a:t>
            </a:r>
            <a:r>
              <a:rPr sz="2000" spc="0" dirty="0">
                <a:latin typeface="Arial Unicode MS"/>
                <a:cs typeface="Arial Unicode MS"/>
              </a:rPr>
              <a:t>（</a:t>
            </a:r>
            <a:r>
              <a:rPr sz="2000" spc="0" dirty="0">
                <a:latin typeface="Times New Roman"/>
                <a:cs typeface="Times New Roman"/>
              </a:rPr>
              <a:t>closeness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centrality</a:t>
            </a:r>
            <a:r>
              <a:rPr sz="2000" spc="1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4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dirty="0">
                <a:latin typeface="Arial Unicode MS"/>
                <a:cs typeface="Arial Unicode MS"/>
              </a:rPr>
              <a:t>介数中心性（</a:t>
            </a:r>
            <a:r>
              <a:rPr sz="2000" dirty="0">
                <a:latin typeface="Times New Roman"/>
                <a:cs typeface="Times New Roman"/>
              </a:rPr>
              <a:t>betweenness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centrality</a:t>
            </a:r>
            <a:r>
              <a:rPr sz="2000" spc="1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dirty="0">
                <a:latin typeface="Arial Unicode MS"/>
                <a:cs typeface="Arial Unicode MS"/>
              </a:rPr>
              <a:t>聚集系数</a:t>
            </a:r>
            <a:r>
              <a:rPr sz="2000" spc="5" dirty="0">
                <a:latin typeface="Arial Unicode MS"/>
                <a:cs typeface="Arial Unicode MS"/>
              </a:rPr>
              <a:t>（</a:t>
            </a:r>
            <a:r>
              <a:rPr sz="2000" spc="5" dirty="0">
                <a:latin typeface="Times New Roman"/>
                <a:cs typeface="Times New Roman"/>
              </a:rPr>
              <a:t>clustering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coefficient</a:t>
            </a:r>
            <a:r>
              <a:rPr sz="2000" spc="5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415" y="870585"/>
            <a:ext cx="508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 Unicode MS"/>
                <a:cs typeface="Arial Unicode MS"/>
              </a:rPr>
              <a:t>度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165" y="6270307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j</a:t>
            </a:r>
            <a:r>
              <a:rPr sz="1200" spc="30" dirty="0">
                <a:latin typeface="Verdana"/>
                <a:cs typeface="Verdana"/>
              </a:rPr>
              <a:t>u</a:t>
            </a:r>
            <a:r>
              <a:rPr sz="1200" spc="-30" dirty="0">
                <a:latin typeface="Verdana"/>
                <a:cs typeface="Verdana"/>
              </a:rPr>
              <a:t>l</a:t>
            </a:r>
            <a:r>
              <a:rPr sz="1200" spc="-15" dirty="0">
                <a:latin typeface="Verdana"/>
                <a:cs typeface="Verdana"/>
              </a:rPr>
              <a:t>ye</a:t>
            </a:r>
            <a:r>
              <a:rPr sz="1200" spc="-50" dirty="0">
                <a:latin typeface="Verdana"/>
                <a:cs typeface="Verdana"/>
              </a:rPr>
              <a:t>d</a:t>
            </a:r>
            <a:r>
              <a:rPr sz="1200" spc="35" dirty="0">
                <a:latin typeface="Verdana"/>
                <a:cs typeface="Verdana"/>
              </a:rPr>
              <a:t>u</a:t>
            </a:r>
            <a:r>
              <a:rPr sz="1200" spc="-40" dirty="0">
                <a:latin typeface="Verdana"/>
                <a:cs typeface="Verdana"/>
              </a:rPr>
              <a:t>.</a:t>
            </a:r>
            <a:r>
              <a:rPr sz="1200" spc="-25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6282189"/>
            <a:ext cx="1295400" cy="1854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Verdana"/>
                <a:cs typeface="Verdana"/>
              </a:rPr>
              <a:t>P</a:t>
            </a:r>
            <a:r>
              <a:rPr sz="1200" spc="-15" dirty="0">
                <a:latin typeface="Verdana"/>
                <a:cs typeface="Verdana"/>
              </a:rPr>
              <a:t>y</a:t>
            </a:r>
            <a:r>
              <a:rPr sz="1200" spc="25" dirty="0">
                <a:latin typeface="Verdana"/>
                <a:cs typeface="Verdana"/>
              </a:rPr>
              <a:t>t</a:t>
            </a:r>
            <a:r>
              <a:rPr sz="1200" spc="35" dirty="0">
                <a:latin typeface="Verdana"/>
                <a:cs typeface="Verdana"/>
              </a:rPr>
              <a:t>h</a:t>
            </a:r>
            <a:r>
              <a:rPr sz="1200" spc="-30" dirty="0">
                <a:latin typeface="Verdana"/>
                <a:cs typeface="Verdana"/>
              </a:rPr>
              <a:t>o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dirty="0">
                <a:latin typeface="Arial Unicode MS"/>
                <a:cs typeface="Arial Unicode MS"/>
              </a:rPr>
              <a:t>数据分析班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5900" y="4292600"/>
            <a:ext cx="35687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900" y="1714500"/>
            <a:ext cx="7886700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900" y="3937000"/>
            <a:ext cx="4597400" cy="2806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1175" y="637920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0" dirty="0">
                <a:solidFill>
                  <a:srgbClr val="898989"/>
                </a:solidFill>
                <a:latin typeface="Verdana"/>
                <a:cs typeface="Verdana"/>
              </a:rPr>
              <a:t>11/49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720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紧密中心性</a:t>
            </a:r>
            <a:r>
              <a:rPr spc="0" dirty="0"/>
              <a:t>（</a:t>
            </a:r>
            <a:r>
              <a:rPr spc="0" dirty="0">
                <a:latin typeface="Times New Roman"/>
                <a:cs typeface="Times New Roman"/>
              </a:rPr>
              <a:t>closeness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centrality</a:t>
            </a:r>
            <a:r>
              <a:rPr spc="10" dirty="0"/>
              <a:t>）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739900"/>
            <a:ext cx="44577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0" y="3111500"/>
            <a:ext cx="22987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1964" y="1654967"/>
            <a:ext cx="323850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 indent="-469900" algn="just">
              <a:lnSpc>
                <a:spcPct val="100699"/>
              </a:lnSpc>
              <a:spcBef>
                <a:spcPts val="80"/>
              </a:spcBef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400" spc="7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某个节点到达其他节 点的难易程度，也就 是其他所有结点距离 的平均值的倒数。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2400" y="4216400"/>
            <a:ext cx="35687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12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720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紧密中心性</a:t>
            </a:r>
            <a:r>
              <a:rPr spc="0" dirty="0"/>
              <a:t>（</a:t>
            </a:r>
            <a:r>
              <a:rPr spc="0" dirty="0">
                <a:latin typeface="Times New Roman"/>
                <a:cs typeface="Times New Roman"/>
              </a:rPr>
              <a:t>closeness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centrality</a:t>
            </a:r>
            <a:r>
              <a:rPr spc="10" dirty="0"/>
              <a:t>）</a:t>
            </a:r>
          </a:p>
        </p:txBody>
      </p:sp>
      <p:sp>
        <p:nvSpPr>
          <p:cNvPr id="8" name="object 8"/>
          <p:cNvSpPr/>
          <p:nvPr/>
        </p:nvSpPr>
        <p:spPr>
          <a:xfrm>
            <a:off x="622300" y="1816100"/>
            <a:ext cx="59690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5900" y="4292600"/>
            <a:ext cx="35687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13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7823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介数中心性（</a:t>
            </a:r>
            <a:r>
              <a:rPr dirty="0">
                <a:latin typeface="Times New Roman"/>
                <a:cs typeface="Times New Roman"/>
              </a:rPr>
              <a:t>betweenness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centrality</a:t>
            </a:r>
            <a:r>
              <a:rPr spc="10" dirty="0"/>
              <a:t>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5733" y="1662897"/>
            <a:ext cx="8267700" cy="1117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计算每对节点</a:t>
            </a:r>
            <a:r>
              <a:rPr sz="2000" spc="15" dirty="0">
                <a:latin typeface="Times New Roman"/>
                <a:cs typeface="Times New Roman"/>
              </a:rPr>
              <a:t>(i,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j)</a:t>
            </a:r>
            <a:r>
              <a:rPr sz="2000" dirty="0">
                <a:latin typeface="Arial Unicode MS"/>
                <a:cs typeface="Arial Unicode MS"/>
              </a:rPr>
              <a:t>之间的最短路径，当然需要得到具体路径；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对各个节点判断该节点是否在最短路径上；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最后将刚刚的判断进行累加得到从</a:t>
            </a:r>
            <a:r>
              <a:rPr sz="2000" spc="3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到</a:t>
            </a:r>
            <a:r>
              <a:rPr sz="2000" spc="3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Arial Unicode MS"/>
                <a:cs typeface="Arial Unicode MS"/>
              </a:rPr>
              <a:t>的最短路径经过该节点的数量。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0100" y="3009900"/>
            <a:ext cx="28956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7200" y="3987800"/>
            <a:ext cx="35814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14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415" y="870585"/>
            <a:ext cx="1473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 Unicode MS"/>
                <a:cs typeface="Arial Unicode MS"/>
              </a:rPr>
              <a:t>点介数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5865" y="6282189"/>
            <a:ext cx="923290" cy="1854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Verdana"/>
                <a:cs typeface="Verdana"/>
              </a:rPr>
              <a:t>j</a:t>
            </a:r>
            <a:r>
              <a:rPr sz="1200" spc="30" dirty="0">
                <a:latin typeface="Verdana"/>
                <a:cs typeface="Verdana"/>
              </a:rPr>
              <a:t>u</a:t>
            </a:r>
            <a:r>
              <a:rPr sz="1200" spc="-30" dirty="0">
                <a:latin typeface="Verdana"/>
                <a:cs typeface="Verdana"/>
              </a:rPr>
              <a:t>l</a:t>
            </a:r>
            <a:r>
              <a:rPr sz="1200" spc="-15" dirty="0">
                <a:latin typeface="Verdana"/>
                <a:cs typeface="Verdana"/>
              </a:rPr>
              <a:t>ye</a:t>
            </a:r>
            <a:r>
              <a:rPr sz="1200" spc="-50" dirty="0">
                <a:latin typeface="Verdana"/>
                <a:cs typeface="Verdana"/>
              </a:rPr>
              <a:t>d</a:t>
            </a:r>
            <a:r>
              <a:rPr sz="1200" spc="35" dirty="0">
                <a:latin typeface="Verdana"/>
                <a:cs typeface="Verdana"/>
              </a:rPr>
              <a:t>u</a:t>
            </a:r>
            <a:r>
              <a:rPr sz="1200" spc="-40" dirty="0">
                <a:latin typeface="Verdana"/>
                <a:cs typeface="Verdana"/>
              </a:rPr>
              <a:t>.</a:t>
            </a:r>
            <a:r>
              <a:rPr sz="1200" spc="-25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4800" y="1676400"/>
            <a:ext cx="3556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9400" y="5016500"/>
            <a:ext cx="3581400" cy="182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00" y="1676400"/>
            <a:ext cx="5130800" cy="4000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15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946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P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nk</a:t>
            </a:r>
            <a:r>
              <a:rPr dirty="0"/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60220"/>
            <a:ext cx="7734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</a:pPr>
            <a:r>
              <a:rPr sz="3000" spc="10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3000" spc="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 Unicode MS"/>
                <a:cs typeface="Arial Unicode MS"/>
              </a:rPr>
              <a:t>思想：被大量高质量网页引用（链接）的网 页也是高质量网页。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378" y="2738120"/>
            <a:ext cx="7315200" cy="8458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6565" marR="5080" indent="-444500">
              <a:lnSpc>
                <a:spcPct val="101899"/>
              </a:lnSpc>
              <a:spcBef>
                <a:spcPts val="55"/>
              </a:spcBef>
              <a:tabLst>
                <a:tab pos="456565" algn="l"/>
              </a:tabLst>
            </a:pPr>
            <a:r>
              <a:rPr sz="1800" spc="33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1800" spc="335" dirty="0">
                <a:latin typeface="Arial Unicode MS"/>
                <a:cs typeface="Arial Unicode MS"/>
              </a:rPr>
              <a:t>例如网页</a:t>
            </a:r>
            <a:r>
              <a:rPr sz="1800" spc="335" dirty="0">
                <a:latin typeface="Times New Roman"/>
                <a:cs typeface="Times New Roman"/>
              </a:rPr>
              <a:t>Y</a:t>
            </a:r>
            <a:r>
              <a:rPr sz="1800" spc="335" dirty="0">
                <a:latin typeface="Arial Unicode MS"/>
                <a:cs typeface="Arial Unicode MS"/>
              </a:rPr>
              <a:t>被</a:t>
            </a:r>
            <a:r>
              <a:rPr sz="1800" spc="335" dirty="0">
                <a:latin typeface="Times New Roman"/>
                <a:cs typeface="Times New Roman"/>
              </a:rPr>
              <a:t>X</a:t>
            </a:r>
            <a:r>
              <a:rPr sz="1800" spc="502" baseline="-13888" dirty="0">
                <a:latin typeface="Times New Roman"/>
                <a:cs typeface="Times New Roman"/>
              </a:rPr>
              <a:t>1</a:t>
            </a:r>
            <a:r>
              <a:rPr sz="1800" spc="335" dirty="0">
                <a:latin typeface="Arial Unicode MS"/>
                <a:cs typeface="Arial Unicode MS"/>
              </a:rPr>
              <a:t>，</a:t>
            </a:r>
            <a:r>
              <a:rPr sz="1800" spc="335" dirty="0">
                <a:latin typeface="Times New Roman"/>
                <a:cs typeface="Times New Roman"/>
              </a:rPr>
              <a:t>X</a:t>
            </a:r>
            <a:r>
              <a:rPr sz="1800" spc="502" baseline="-13888" dirty="0">
                <a:latin typeface="Times New Roman"/>
                <a:cs typeface="Times New Roman"/>
              </a:rPr>
              <a:t>2</a:t>
            </a:r>
            <a:r>
              <a:rPr sz="1800" spc="335" dirty="0">
                <a:latin typeface="Arial Unicode MS"/>
                <a:cs typeface="Arial Unicode MS"/>
              </a:rPr>
              <a:t>，</a:t>
            </a:r>
            <a:r>
              <a:rPr sz="1800" spc="335" dirty="0">
                <a:latin typeface="Times New Roman"/>
                <a:cs typeface="Times New Roman"/>
              </a:rPr>
              <a:t>X</a:t>
            </a:r>
            <a:r>
              <a:rPr sz="1800" spc="502" baseline="-13888" dirty="0">
                <a:latin typeface="Times New Roman"/>
                <a:cs typeface="Times New Roman"/>
              </a:rPr>
              <a:t>3</a:t>
            </a:r>
            <a:r>
              <a:rPr sz="1800" spc="335" dirty="0">
                <a:latin typeface="Arial Unicode MS"/>
                <a:cs typeface="Arial Unicode MS"/>
              </a:rPr>
              <a:t>，</a:t>
            </a:r>
            <a:r>
              <a:rPr sz="1800" spc="335" dirty="0">
                <a:latin typeface="Times New Roman"/>
                <a:cs typeface="Times New Roman"/>
              </a:rPr>
              <a:t>X</a:t>
            </a:r>
            <a:r>
              <a:rPr sz="1800" spc="502" baseline="-13888" dirty="0">
                <a:latin typeface="Times New Roman"/>
                <a:cs typeface="Times New Roman"/>
              </a:rPr>
              <a:t>4</a:t>
            </a:r>
            <a:r>
              <a:rPr sz="1800" spc="335" dirty="0">
                <a:latin typeface="Arial Unicode MS"/>
                <a:cs typeface="Arial Unicode MS"/>
              </a:rPr>
              <a:t>四个网页所链接，且这四个网页的权重 分别为</a:t>
            </a:r>
            <a:r>
              <a:rPr sz="1800" spc="335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00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Arial Unicode MS"/>
                <a:cs typeface="Arial Unicode MS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Arial Unicode MS"/>
                <a:cs typeface="Arial Unicode MS"/>
              </a:rPr>
              <a:t>，则网页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Arial Unicode MS"/>
                <a:cs typeface="Arial Unicode MS"/>
              </a:rPr>
              <a:t>的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ank</a:t>
            </a:r>
            <a:r>
              <a:rPr sz="1800" dirty="0">
                <a:latin typeface="Arial Unicode MS"/>
                <a:cs typeface="Arial Unicode MS"/>
              </a:rPr>
              <a:t>值</a:t>
            </a:r>
            <a:endParaRPr sz="1800">
              <a:latin typeface="Arial Unicode MS"/>
              <a:cs typeface="Arial Unicode MS"/>
            </a:endParaRPr>
          </a:p>
          <a:p>
            <a:pPr marL="456565">
              <a:lnSpc>
                <a:spcPts val="2100"/>
              </a:lnSpc>
            </a:pPr>
            <a:r>
              <a:rPr sz="1800" spc="-2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01</a:t>
            </a:r>
            <a:r>
              <a:rPr sz="1800" spc="-20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02</a:t>
            </a:r>
            <a:r>
              <a:rPr sz="1800" spc="-20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03</a:t>
            </a:r>
            <a:r>
              <a:rPr sz="1800" spc="-20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04</a:t>
            </a:r>
            <a:r>
              <a:rPr sz="1800" spc="-2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07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。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0600" y="4419600"/>
            <a:ext cx="20701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7000" y="4000500"/>
            <a:ext cx="1244600" cy="36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5105400"/>
            <a:ext cx="29083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16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946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P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nk</a:t>
            </a:r>
            <a:r>
              <a:rPr dirty="0"/>
              <a:t>算法</a:t>
            </a:r>
          </a:p>
        </p:txBody>
      </p:sp>
      <p:sp>
        <p:nvSpPr>
          <p:cNvPr id="8" name="object 8"/>
          <p:cNvSpPr/>
          <p:nvPr/>
        </p:nvSpPr>
        <p:spPr>
          <a:xfrm>
            <a:off x="584200" y="1790700"/>
            <a:ext cx="5181600" cy="424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9700" y="4127500"/>
            <a:ext cx="35687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17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921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社区发现算法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65393"/>
            <a:ext cx="7645400" cy="13627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81965" algn="l"/>
              </a:tabLst>
            </a:pPr>
            <a:r>
              <a:rPr sz="2800" spc="93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800" dirty="0">
                <a:latin typeface="Arial Unicode MS"/>
                <a:cs typeface="Arial Unicode MS"/>
              </a:rPr>
              <a:t>什么是社区</a:t>
            </a:r>
            <a:r>
              <a:rPr sz="2800" spc="-5" dirty="0">
                <a:latin typeface="Times New Roman"/>
                <a:cs typeface="Times New Roman"/>
              </a:rPr>
              <a:t>(community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structure)</a:t>
            </a:r>
            <a:r>
              <a:rPr sz="2800" spc="-15" dirty="0">
                <a:latin typeface="Arial Unicode MS"/>
                <a:cs typeface="Arial Unicode MS"/>
              </a:rPr>
              <a:t>？</a:t>
            </a:r>
            <a:endParaRPr sz="2800">
              <a:latin typeface="Arial Unicode MS"/>
              <a:cs typeface="Arial Unicode MS"/>
            </a:endParaRPr>
          </a:p>
          <a:p>
            <a:pPr marL="926465" marR="5080" indent="-444500">
              <a:lnSpc>
                <a:spcPct val="100699"/>
              </a:lnSpc>
              <a:spcBef>
                <a:spcPts val="615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solidFill>
                  <a:srgbClr val="0365C0"/>
                </a:solidFill>
                <a:latin typeface="Arial Unicode MS"/>
                <a:cs typeface="Arial Unicode MS"/>
              </a:rPr>
              <a:t>同一社区内</a:t>
            </a:r>
            <a:r>
              <a:rPr sz="2400" spc="450" dirty="0">
                <a:latin typeface="Arial Unicode MS"/>
                <a:cs typeface="Arial Unicode MS"/>
              </a:rPr>
              <a:t>的节点与节点之间的连接很紧密，而</a:t>
            </a:r>
            <a:r>
              <a:rPr sz="2400" spc="450" dirty="0">
                <a:solidFill>
                  <a:srgbClr val="0365C0"/>
                </a:solidFill>
                <a:latin typeface="Arial Unicode MS"/>
                <a:cs typeface="Arial Unicode MS"/>
              </a:rPr>
              <a:t>社 区与社区</a:t>
            </a:r>
            <a:r>
              <a:rPr sz="2400" spc="450" dirty="0">
                <a:latin typeface="Arial Unicode MS"/>
                <a:cs typeface="Arial Unicode MS"/>
              </a:rPr>
              <a:t>之间的连接比较稀疏。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3000" y="3594100"/>
            <a:ext cx="26289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100" y="3073400"/>
            <a:ext cx="5676900" cy="309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18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676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GN</a:t>
            </a:r>
            <a:r>
              <a:rPr dirty="0"/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60220"/>
            <a:ext cx="7734300" cy="2298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 indent="-469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边介数（</a:t>
            </a:r>
            <a:r>
              <a:rPr sz="2400" dirty="0">
                <a:latin typeface="Times New Roman"/>
                <a:cs typeface="Times New Roman"/>
              </a:rPr>
              <a:t>Betweenness</a:t>
            </a:r>
            <a:r>
              <a:rPr sz="2400" dirty="0">
                <a:latin typeface="Arial Unicode MS"/>
                <a:cs typeface="Arial Unicode MS"/>
              </a:rPr>
              <a:t>）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网络中经过每条边的最短路径 的数目。</a:t>
            </a:r>
            <a:endParaRPr sz="24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GN</a:t>
            </a:r>
            <a:r>
              <a:rPr sz="2400" dirty="0">
                <a:latin typeface="Arial Unicode MS"/>
                <a:cs typeface="Arial Unicode MS"/>
              </a:rPr>
              <a:t>算法：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2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计算网络中所有边的介数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4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找到介数最高的边并将它从网络中移除</a:t>
            </a:r>
            <a:endParaRPr sz="2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重复，直到每个节点就是一个社团为止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7800" y="4127500"/>
            <a:ext cx="37084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19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主要内容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477" y="1676400"/>
            <a:ext cx="6743700" cy="15113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社交网络算法介绍</a:t>
            </a:r>
            <a:endParaRPr sz="27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分析权利的游戏网络</a:t>
            </a:r>
            <a:r>
              <a:rPr sz="2700" spc="25" dirty="0">
                <a:latin typeface="Arial Unicode MS"/>
                <a:cs typeface="Arial Unicode MS"/>
              </a:rPr>
              <a:t>（</a:t>
            </a:r>
            <a:r>
              <a:rPr sz="2700" spc="25" dirty="0">
                <a:latin typeface="Times New Roman"/>
                <a:cs typeface="Times New Roman"/>
              </a:rPr>
              <a:t>Jupyter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Notebook</a:t>
            </a:r>
            <a:r>
              <a:rPr sz="2700" spc="25" dirty="0">
                <a:latin typeface="Arial Unicode MS"/>
                <a:cs typeface="Arial Unicode MS"/>
              </a:rPr>
              <a:t>）</a:t>
            </a:r>
            <a:endParaRPr sz="27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社交网络算法在金融反欺诈中的应用</a:t>
            </a:r>
            <a:endParaRPr sz="27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3289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GN</a:t>
            </a:r>
            <a:r>
              <a:rPr dirty="0"/>
              <a:t>算法</a:t>
            </a:r>
            <a:r>
              <a:rPr spc="25" dirty="0">
                <a:latin typeface="Times New Roman"/>
                <a:cs typeface="Times New Roman"/>
              </a:rPr>
              <a:t>-</a:t>
            </a:r>
            <a:r>
              <a:rPr dirty="0"/>
              <a:t>边介数</a:t>
            </a:r>
          </a:p>
        </p:txBody>
      </p:sp>
      <p:sp>
        <p:nvSpPr>
          <p:cNvPr id="8" name="object 8"/>
          <p:cNvSpPr/>
          <p:nvPr/>
        </p:nvSpPr>
        <p:spPr>
          <a:xfrm>
            <a:off x="749300" y="1765300"/>
            <a:ext cx="4787900" cy="426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0500" y="3136900"/>
            <a:ext cx="4445000" cy="240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20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3" y="870585"/>
            <a:ext cx="79095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GN</a:t>
            </a:r>
            <a:r>
              <a:rPr dirty="0"/>
              <a:t>算法</a:t>
            </a:r>
            <a:r>
              <a:rPr spc="0" dirty="0">
                <a:latin typeface="Times New Roman"/>
                <a:cs typeface="Times New Roman"/>
              </a:rPr>
              <a:t>-community_edge_betweenness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765300"/>
            <a:ext cx="61468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900" y="2565400"/>
            <a:ext cx="4902200" cy="311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21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6731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社区评价指标</a:t>
            </a:r>
            <a:r>
              <a:rPr spc="25" dirty="0">
                <a:latin typeface="Times New Roman"/>
                <a:cs typeface="Times New Roman"/>
              </a:rPr>
              <a:t>-</a:t>
            </a:r>
            <a:r>
              <a:rPr dirty="0"/>
              <a:t>模块度</a:t>
            </a:r>
            <a:r>
              <a:rPr spc="1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odu</a:t>
            </a:r>
            <a:r>
              <a:rPr spc="35" dirty="0">
                <a:latin typeface="Times New Roman"/>
                <a:cs typeface="Times New Roman"/>
              </a:rPr>
              <a:t>l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35" dirty="0">
                <a:latin typeface="Times New Roman"/>
                <a:cs typeface="Times New Roman"/>
              </a:rPr>
              <a:t>it</a:t>
            </a:r>
            <a:r>
              <a:rPr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8" name="object 8"/>
          <p:cNvSpPr/>
          <p:nvPr/>
        </p:nvSpPr>
        <p:spPr>
          <a:xfrm>
            <a:off x="1041400" y="1765300"/>
            <a:ext cx="7327900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22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6731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社区评价指标</a:t>
            </a:r>
            <a:r>
              <a:rPr spc="25" dirty="0">
                <a:latin typeface="Times New Roman"/>
                <a:cs typeface="Times New Roman"/>
              </a:rPr>
              <a:t>-</a:t>
            </a:r>
            <a:r>
              <a:rPr dirty="0"/>
              <a:t>模块度</a:t>
            </a:r>
            <a:r>
              <a:rPr spc="1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odu</a:t>
            </a:r>
            <a:r>
              <a:rPr spc="35" dirty="0">
                <a:latin typeface="Times New Roman"/>
                <a:cs typeface="Times New Roman"/>
              </a:rPr>
              <a:t>l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35" dirty="0">
                <a:latin typeface="Times New Roman"/>
                <a:cs typeface="Times New Roman"/>
              </a:rPr>
              <a:t>it</a:t>
            </a:r>
            <a:r>
              <a:rPr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8" name="object 8"/>
          <p:cNvSpPr/>
          <p:nvPr/>
        </p:nvSpPr>
        <p:spPr>
          <a:xfrm>
            <a:off x="762000" y="1778000"/>
            <a:ext cx="7416801" cy="422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23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56121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社区评价指标</a:t>
            </a:r>
            <a:r>
              <a:rPr spc="25" dirty="0">
                <a:latin typeface="Times New Roman"/>
                <a:cs typeface="Times New Roman"/>
              </a:rPr>
              <a:t>-</a:t>
            </a:r>
            <a:r>
              <a:rPr spc="-3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ondu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spc="35" dirty="0">
                <a:latin typeface="Times New Roman"/>
                <a:cs typeface="Times New Roman"/>
              </a:rPr>
              <a:t>t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825500" y="1841500"/>
            <a:ext cx="7493000" cy="417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24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6035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ouv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spc="3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/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72920"/>
            <a:ext cx="7567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000" spc="66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000" b="1" spc="-10" dirty="0">
                <a:latin typeface="Helvetica"/>
                <a:cs typeface="Helvetica"/>
              </a:rPr>
              <a:t>Louvain method(Fast </a:t>
            </a:r>
            <a:r>
              <a:rPr sz="2000" b="1" spc="-5" dirty="0">
                <a:latin typeface="Helvetica"/>
                <a:cs typeface="Helvetica"/>
              </a:rPr>
              <a:t>Unfolding): </a:t>
            </a:r>
            <a:r>
              <a:rPr sz="2000" spc="0" dirty="0">
                <a:latin typeface="Times New Roman"/>
                <a:cs typeface="Times New Roman"/>
              </a:rPr>
              <a:t>Finding </a:t>
            </a:r>
            <a:r>
              <a:rPr sz="2000" spc="10" dirty="0">
                <a:latin typeface="Times New Roman"/>
                <a:cs typeface="Times New Roman"/>
              </a:rPr>
              <a:t>communities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 networks. </a:t>
            </a:r>
            <a:r>
              <a:rPr sz="2000" spc="-10" dirty="0">
                <a:latin typeface="Times New Roman"/>
                <a:cs typeface="Times New Roman"/>
              </a:rPr>
              <a:t>[Vincent </a:t>
            </a:r>
            <a:r>
              <a:rPr sz="2000" dirty="0">
                <a:latin typeface="Times New Roman"/>
                <a:cs typeface="Times New Roman"/>
              </a:rPr>
              <a:t>Blondel </a:t>
            </a:r>
            <a:r>
              <a:rPr sz="2000" i="1" spc="5" dirty="0">
                <a:latin typeface="Times New Roman"/>
                <a:cs typeface="Times New Roman"/>
              </a:rPr>
              <a:t>et. al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2008,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Nature]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u="sng" spc="-5" dirty="0">
                <a:solidFill>
                  <a:srgbClr val="336699"/>
                </a:solidFill>
                <a:latin typeface="Times New Roman"/>
                <a:cs typeface="Times New Roman"/>
              </a:rPr>
              <a:t>https://sites.google.com/site/findcommunities/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100" y="3225800"/>
            <a:ext cx="2349500" cy="264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2857500"/>
            <a:ext cx="5270500" cy="3251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25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854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"/>
                <a:cs typeface="Times New Roman"/>
              </a:rPr>
              <a:t>L</a:t>
            </a:r>
            <a:r>
              <a:rPr spc="-315" dirty="0">
                <a:latin typeface="Times New Roman"/>
                <a:cs typeface="Times New Roman"/>
              </a:rPr>
              <a:t>P</a:t>
            </a:r>
            <a:r>
              <a:rPr spc="-45" dirty="0">
                <a:latin typeface="Times New Roman"/>
                <a:cs typeface="Times New Roman"/>
              </a:rPr>
              <a:t>A</a:t>
            </a:r>
            <a:r>
              <a:rPr dirty="0"/>
              <a:t>算法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26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72687"/>
            <a:ext cx="7543800" cy="22872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481965" algn="l"/>
              </a:tabLst>
            </a:pPr>
            <a:r>
              <a:rPr sz="2800" spc="93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800" spc="930" dirty="0">
                <a:latin typeface="Arial Unicode MS"/>
                <a:cs typeface="Arial Unicode MS"/>
              </a:rPr>
              <a:t>优点：</a:t>
            </a:r>
            <a:endParaRPr sz="2800">
              <a:latin typeface="Arial Unicode MS"/>
              <a:cs typeface="Arial Unicode MS"/>
            </a:endParaRPr>
          </a:p>
          <a:p>
            <a:pPr marL="926465" marR="5080" indent="-444500">
              <a:lnSpc>
                <a:spcPts val="3100"/>
              </a:lnSpc>
              <a:spcBef>
                <a:spcPts val="760"/>
              </a:spcBef>
              <a:tabLst>
                <a:tab pos="926465" algn="l"/>
              </a:tabLst>
            </a:pPr>
            <a:r>
              <a:rPr sz="2600" spc="49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600" spc="490" dirty="0">
                <a:latin typeface="Arial Unicode MS"/>
                <a:cs typeface="Arial Unicode MS"/>
              </a:rPr>
              <a:t>不需要预先知识，不用预先给定社区的数量， 可以控制迭代的次数来划分节点类别。</a:t>
            </a:r>
            <a:endParaRPr sz="2600">
              <a:latin typeface="Arial Unicode MS"/>
              <a:cs typeface="Arial Unicode MS"/>
            </a:endParaRPr>
          </a:p>
          <a:p>
            <a:pPr marL="926465" marR="5080" indent="-444500">
              <a:lnSpc>
                <a:spcPts val="3100"/>
              </a:lnSpc>
              <a:spcBef>
                <a:spcPts val="700"/>
              </a:spcBef>
              <a:tabLst>
                <a:tab pos="926465" algn="l"/>
              </a:tabLst>
            </a:pPr>
            <a:r>
              <a:rPr sz="2600" spc="49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600" spc="490" dirty="0">
                <a:latin typeface="Arial Unicode MS"/>
                <a:cs typeface="Arial Unicode MS"/>
              </a:rPr>
              <a:t>可扩展性强，时间复杂度近线性，适合处理大 规模复杂网络。</a:t>
            </a:r>
            <a:endParaRPr sz="2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854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"/>
                <a:cs typeface="Times New Roman"/>
              </a:rPr>
              <a:t>L</a:t>
            </a:r>
            <a:r>
              <a:rPr spc="-315" dirty="0">
                <a:latin typeface="Times New Roman"/>
                <a:cs typeface="Times New Roman"/>
              </a:rPr>
              <a:t>P</a:t>
            </a:r>
            <a:r>
              <a:rPr spc="-45" dirty="0">
                <a:latin typeface="Times New Roman"/>
                <a:cs typeface="Times New Roman"/>
              </a:rPr>
              <a:t>A</a:t>
            </a:r>
            <a:r>
              <a:rPr dirty="0"/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65393"/>
            <a:ext cx="7340600" cy="18707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81965" algn="l"/>
              </a:tabLst>
            </a:pPr>
            <a:r>
              <a:rPr sz="2800" spc="93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800" spc="930" dirty="0">
                <a:latin typeface="Arial Unicode MS"/>
                <a:cs typeface="Arial Unicode MS"/>
              </a:rPr>
              <a:t>算法思想：</a:t>
            </a:r>
            <a:endParaRPr sz="28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635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latin typeface="Arial Unicode MS"/>
                <a:cs typeface="Arial Unicode MS"/>
              </a:rPr>
              <a:t>初始化每个节点，给其唯一标签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15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latin typeface="Arial Unicode MS"/>
                <a:cs typeface="Arial Unicode MS"/>
              </a:rPr>
              <a:t>根据邻居节点最常见的标签更新每个节点的标签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615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latin typeface="Arial Unicode MS"/>
                <a:cs typeface="Arial Unicode MS"/>
              </a:rPr>
              <a:t>最终收敛后标签一致的节点属于一个社区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987800"/>
            <a:ext cx="32766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3300" y="3987800"/>
            <a:ext cx="35433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27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120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S</a:t>
            </a:r>
            <a:r>
              <a:rPr spc="-25" dirty="0">
                <a:latin typeface="Times New Roman"/>
                <a:cs typeface="Times New Roman"/>
              </a:rPr>
              <a:t>L</a:t>
            </a:r>
            <a:r>
              <a:rPr spc="-315" dirty="0">
                <a:latin typeface="Times New Roman"/>
                <a:cs typeface="Times New Roman"/>
              </a:rPr>
              <a:t>P</a:t>
            </a:r>
            <a:r>
              <a:rPr spc="-45" dirty="0">
                <a:latin typeface="Times New Roman"/>
                <a:cs typeface="Times New Roman"/>
              </a:rPr>
              <a:t>A</a:t>
            </a:r>
            <a:r>
              <a:rPr dirty="0"/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60220"/>
            <a:ext cx="73406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算法思想：</a:t>
            </a:r>
            <a:endParaRPr sz="2400">
              <a:latin typeface="Arial Unicode MS"/>
              <a:cs typeface="Arial Unicode MS"/>
            </a:endParaRPr>
          </a:p>
          <a:p>
            <a:pPr marL="914400" lvl="1" indent="-45720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Font typeface="Times New Roman"/>
              <a:buAutoNum type="arabicPeriod"/>
              <a:tabLst>
                <a:tab pos="913765" algn="l"/>
                <a:tab pos="914400" algn="l"/>
              </a:tabLst>
            </a:pPr>
            <a:r>
              <a:rPr sz="2000" dirty="0">
                <a:latin typeface="Arial Unicode MS"/>
                <a:cs typeface="Arial Unicode MS"/>
              </a:rPr>
              <a:t>给每个节点设置一个列表来存储历史标签</a:t>
            </a:r>
            <a:endParaRPr sz="2000">
              <a:latin typeface="Arial Unicode MS"/>
              <a:cs typeface="Arial Unicode MS"/>
            </a:endParaRPr>
          </a:p>
          <a:p>
            <a:pPr marL="914400" lvl="1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913765" algn="l"/>
                <a:tab pos="914400" algn="l"/>
              </a:tabLst>
            </a:pPr>
            <a:r>
              <a:rPr sz="2000" dirty="0">
                <a:latin typeface="Arial Unicode MS"/>
                <a:cs typeface="Arial Unicode MS"/>
              </a:rPr>
              <a:t>每个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 Unicode MS"/>
                <a:cs typeface="Arial Unicode MS"/>
              </a:rPr>
              <a:t>节点带概率选择自己标签列表中的标签传播给</a:t>
            </a:r>
            <a:endParaRPr sz="2000">
              <a:latin typeface="Arial Unicode MS"/>
              <a:cs typeface="Arial Unicode MS"/>
            </a:endParaRPr>
          </a:p>
          <a:p>
            <a:pPr marL="913765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Listener</a:t>
            </a:r>
            <a:r>
              <a:rPr sz="2000" dirty="0">
                <a:latin typeface="Arial Unicode MS"/>
                <a:cs typeface="Arial Unicode MS"/>
              </a:rPr>
              <a:t>节点（</a:t>
            </a:r>
            <a:r>
              <a:rPr sz="2000" dirty="0">
                <a:latin typeface="Times New Roman"/>
                <a:cs typeface="Times New Roman"/>
              </a:rPr>
              <a:t>Speaker</a:t>
            </a:r>
            <a:r>
              <a:rPr sz="2000" dirty="0">
                <a:latin typeface="Arial Unicode MS"/>
                <a:cs typeface="Arial Unicode MS"/>
              </a:rPr>
              <a:t>节点为</a:t>
            </a:r>
            <a:r>
              <a:rPr sz="2000" dirty="0">
                <a:latin typeface="Times New Roman"/>
                <a:cs typeface="Times New Roman"/>
              </a:rPr>
              <a:t>Listener</a:t>
            </a:r>
            <a:r>
              <a:rPr sz="2000" dirty="0">
                <a:latin typeface="Arial Unicode MS"/>
                <a:cs typeface="Arial Unicode MS"/>
              </a:rPr>
              <a:t>节点的邻居节点）</a:t>
            </a:r>
            <a:endParaRPr sz="2000">
              <a:latin typeface="Arial Unicode MS"/>
              <a:cs typeface="Arial Unicode MS"/>
            </a:endParaRPr>
          </a:p>
          <a:p>
            <a:pPr marL="914400" lvl="1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 startAt="3"/>
              <a:tabLst>
                <a:tab pos="913765" algn="l"/>
                <a:tab pos="914400" algn="l"/>
              </a:tabLst>
            </a:pPr>
            <a:r>
              <a:rPr sz="2000" dirty="0">
                <a:latin typeface="Arial Unicode MS"/>
                <a:cs typeface="Arial Unicode MS"/>
              </a:rPr>
              <a:t>节点将最热门的标签更新到标签列表中</a:t>
            </a:r>
            <a:endParaRPr sz="2000">
              <a:latin typeface="Arial Unicode MS"/>
              <a:cs typeface="Arial Unicode MS"/>
            </a:endParaRPr>
          </a:p>
          <a:p>
            <a:pPr marL="914400" lvl="1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 startAt="3"/>
              <a:tabLst>
                <a:tab pos="913765" algn="l"/>
                <a:tab pos="914400" algn="l"/>
              </a:tabLst>
            </a:pPr>
            <a:r>
              <a:rPr sz="2000" dirty="0">
                <a:latin typeface="Arial Unicode MS"/>
                <a:cs typeface="Arial Unicode MS"/>
              </a:rPr>
              <a:t>使用阈值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 Unicode MS"/>
                <a:cs typeface="Arial Unicode MS"/>
              </a:rPr>
              <a:t>去删除低频标签，产出标签一致的节点为社区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900" y="4051300"/>
            <a:ext cx="3594100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700" y="3784600"/>
            <a:ext cx="3251200" cy="201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41340" y="5800407"/>
            <a:ext cx="1778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Karate </a:t>
            </a:r>
            <a:r>
              <a:rPr sz="1600" spc="-5" dirty="0">
                <a:latin typeface="Times New Roman"/>
                <a:cs typeface="Times New Roman"/>
              </a:rPr>
              <a:t>Club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28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代码时间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29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77125"/>
            <a:ext cx="7040245" cy="1627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spc="1065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3200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Jupyter </a:t>
            </a:r>
            <a:r>
              <a:rPr sz="3200" spc="-5" dirty="0">
                <a:latin typeface="Times New Roman"/>
                <a:cs typeface="Times New Roman"/>
              </a:rPr>
              <a:t>Notebook: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2800" spc="52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800" spc="-15" dirty="0">
                <a:latin typeface="Times New Roman"/>
                <a:cs typeface="Times New Roman"/>
              </a:rPr>
              <a:t>learn_igraph(net.data)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  <a:tabLst>
                <a:tab pos="926465" algn="l"/>
              </a:tabLst>
            </a:pPr>
            <a:r>
              <a:rPr sz="2800" spc="52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800" spc="525" dirty="0">
                <a:latin typeface="Arial Unicode MS"/>
                <a:cs typeface="Arial Unicode MS"/>
              </a:rPr>
              <a:t>分析权利的游戏网络</a:t>
            </a:r>
            <a:r>
              <a:rPr sz="2800" spc="-35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35" dirty="0">
                <a:latin typeface="Times New Roman"/>
                <a:cs typeface="Times New Roman"/>
              </a:rPr>
              <a:t>r</a:t>
            </a:r>
            <a:r>
              <a:rPr sz="2800" spc="1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35" dirty="0">
                <a:latin typeface="Times New Roman"/>
                <a:cs typeface="Times New Roman"/>
              </a:rPr>
              <a:t>f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3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45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</a:t>
            </a:r>
          </a:p>
        </p:txBody>
      </p:sp>
      <p:sp>
        <p:nvSpPr>
          <p:cNvPr id="8" name="object 8"/>
          <p:cNvSpPr/>
          <p:nvPr/>
        </p:nvSpPr>
        <p:spPr>
          <a:xfrm>
            <a:off x="2209800" y="1790700"/>
            <a:ext cx="4724400" cy="417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社交网络算法在金融反欺诈中的应用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30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76400"/>
            <a:ext cx="5981700" cy="15113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互联网金融服务面临的欺诈风险</a:t>
            </a:r>
            <a:endParaRPr sz="27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社交网络算法在金融反欺诈中的应用</a:t>
            </a:r>
            <a:endParaRPr sz="27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700" dirty="0">
                <a:latin typeface="Arial Unicode MS"/>
                <a:cs typeface="Arial Unicode MS"/>
              </a:rPr>
              <a:t>自动化风控系统架构</a:t>
            </a:r>
            <a:endParaRPr sz="27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4368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互联网和金融的结晶</a:t>
            </a:r>
          </a:p>
        </p:txBody>
      </p:sp>
      <p:sp>
        <p:nvSpPr>
          <p:cNvPr id="8" name="object 8"/>
          <p:cNvSpPr/>
          <p:nvPr/>
        </p:nvSpPr>
        <p:spPr>
          <a:xfrm>
            <a:off x="571500" y="3429000"/>
            <a:ext cx="12700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4800" y="3429000"/>
            <a:ext cx="12700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9000" y="4000500"/>
            <a:ext cx="139700" cy="1968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7700" y="4000500"/>
            <a:ext cx="139700" cy="1968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3143" y="4519545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solidFill>
                  <a:srgbClr val="1A86EA"/>
                </a:solidFill>
                <a:latin typeface="Arial"/>
                <a:cs typeface="Arial"/>
              </a:rPr>
              <a:t>V</a:t>
            </a:r>
            <a:r>
              <a:rPr sz="1600" b="1" spc="110" dirty="0">
                <a:solidFill>
                  <a:srgbClr val="1A86EA"/>
                </a:solidFill>
                <a:latin typeface="Arial"/>
                <a:cs typeface="Arial"/>
              </a:rPr>
              <a:t>o</a:t>
            </a:r>
            <a:r>
              <a:rPr sz="1600" b="1" spc="50" dirty="0">
                <a:solidFill>
                  <a:srgbClr val="1A86EA"/>
                </a:solidFill>
                <a:latin typeface="Arial"/>
                <a:cs typeface="Arial"/>
              </a:rPr>
              <a:t>l</a:t>
            </a:r>
            <a:r>
              <a:rPr sz="1600" b="1" spc="15" dirty="0">
                <a:solidFill>
                  <a:srgbClr val="1A86EA"/>
                </a:solidFill>
                <a:latin typeface="Arial"/>
                <a:cs typeface="Arial"/>
              </a:rPr>
              <a:t>u</a:t>
            </a:r>
            <a:r>
              <a:rPr sz="1600" b="1" spc="165" dirty="0">
                <a:solidFill>
                  <a:srgbClr val="1A86EA"/>
                </a:solidFill>
                <a:latin typeface="Arial"/>
                <a:cs typeface="Arial"/>
              </a:rPr>
              <a:t>m</a:t>
            </a:r>
            <a:r>
              <a:rPr sz="1600" b="1" spc="35" dirty="0">
                <a:solidFill>
                  <a:srgbClr val="1A86EA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743" y="5080885"/>
            <a:ext cx="838200" cy="660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每天生成</a:t>
            </a:r>
            <a:endParaRPr sz="16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600" spc="15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级数据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887" y="4519545"/>
            <a:ext cx="841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solidFill>
                  <a:srgbClr val="1A86EA"/>
                </a:solidFill>
                <a:latin typeface="Arial"/>
                <a:cs typeface="Arial"/>
              </a:rPr>
              <a:t>Velocity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5287" y="5080885"/>
            <a:ext cx="1041400" cy="660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404040"/>
                </a:solidFill>
                <a:latin typeface="Arial Unicode MS"/>
                <a:cs typeface="Arial Unicode MS"/>
              </a:rPr>
              <a:t>最高每分钟</a:t>
            </a:r>
            <a:endParaRPr sz="1600">
              <a:latin typeface="Arial Unicode MS"/>
              <a:cs typeface="Arial Unicode MS"/>
            </a:endParaRPr>
          </a:p>
          <a:p>
            <a:pPr marL="12065" algn="ct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50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1600" dirty="0">
                <a:solidFill>
                  <a:srgbClr val="404040"/>
                </a:solidFill>
                <a:latin typeface="Arial Unicode MS"/>
                <a:cs typeface="Arial Unicode MS"/>
              </a:rPr>
              <a:t>申请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1900" y="3429000"/>
            <a:ext cx="12700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4400" y="3429000"/>
            <a:ext cx="12700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4000500"/>
            <a:ext cx="139700" cy="1968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08600" y="4519545"/>
            <a:ext cx="739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0" dirty="0">
                <a:solidFill>
                  <a:srgbClr val="1A86EA"/>
                </a:solidFill>
                <a:latin typeface="Arial"/>
                <a:cs typeface="Arial"/>
              </a:rPr>
              <a:t>Variety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31</a:t>
            </a:fld>
            <a:r>
              <a:rPr spc="-5" dirty="0"/>
              <a:t>/49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65700" y="5080885"/>
            <a:ext cx="143002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02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网络</a:t>
            </a:r>
            <a:r>
              <a:rPr sz="1600" spc="45" dirty="0">
                <a:solidFill>
                  <a:srgbClr val="595959"/>
                </a:solidFill>
                <a:latin typeface="Arial Unicode MS"/>
                <a:cs typeface="Arial Unicode MS"/>
              </a:rPr>
              <a:t>,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设备</a:t>
            </a:r>
            <a:r>
              <a:rPr sz="1600" spc="45" dirty="0">
                <a:solidFill>
                  <a:srgbClr val="595959"/>
                </a:solidFill>
                <a:latin typeface="Arial Unicode MS"/>
                <a:cs typeface="Arial Unicode MS"/>
              </a:rPr>
              <a:t>,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行为</a:t>
            </a:r>
            <a:r>
              <a:rPr sz="1600" spc="5" dirty="0">
                <a:solidFill>
                  <a:srgbClr val="595959"/>
                </a:solidFill>
                <a:latin typeface="Arial Unicode MS"/>
                <a:cs typeface="Arial Unicode MS"/>
              </a:rPr>
              <a:t>, 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渠道</a:t>
            </a:r>
            <a:r>
              <a:rPr sz="1600" spc="0" dirty="0">
                <a:solidFill>
                  <a:srgbClr val="595959"/>
                </a:solidFill>
                <a:latin typeface="Arial Unicode MS"/>
                <a:cs typeface="Arial Unicode MS"/>
              </a:rPr>
              <a:t>,PII,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社交</a:t>
            </a:r>
            <a:r>
              <a:rPr sz="1600" spc="5" dirty="0">
                <a:solidFill>
                  <a:srgbClr val="595959"/>
                </a:solidFill>
                <a:latin typeface="Arial Unicode MS"/>
                <a:cs typeface="Arial Unicode MS"/>
              </a:rPr>
              <a:t>,  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三方</a:t>
            </a:r>
            <a:r>
              <a:rPr sz="1600" spc="45" dirty="0">
                <a:solidFill>
                  <a:srgbClr val="595959"/>
                </a:solidFill>
                <a:latin typeface="Arial Unicode MS"/>
                <a:cs typeface="Arial Unicode MS"/>
              </a:rPr>
              <a:t>,</a:t>
            </a:r>
            <a:r>
              <a:rPr sz="1600" dirty="0">
                <a:solidFill>
                  <a:srgbClr val="595959"/>
                </a:solidFill>
                <a:latin typeface="Arial Unicode MS"/>
                <a:cs typeface="Arial Unicode MS"/>
              </a:rPr>
              <a:t>等类别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77" y="1760220"/>
            <a:ext cx="7810500" cy="220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金融的本质：资源的最合理化应用</a:t>
            </a:r>
            <a:endParaRPr sz="24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spc="175" dirty="0">
                <a:latin typeface="Arial Unicode MS"/>
                <a:cs typeface="Arial Unicode MS"/>
              </a:rPr>
              <a:t>互联网技术：交易的边界成本趋向“零”</a:t>
            </a:r>
            <a:endParaRPr sz="24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Arial Unicode MS"/>
                <a:cs typeface="Arial Unicode MS"/>
              </a:rPr>
              <a:t>互联网</a:t>
            </a: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金融：用大数据、云计算等技术实现的资金融通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333333"/>
                </a:solidFill>
                <a:latin typeface="Arial Unicode MS"/>
                <a:cs typeface="Arial Unicode MS"/>
              </a:rPr>
              <a:t>、支付、投资和信息中介服务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tabLst>
                <a:tab pos="2332355" algn="l"/>
                <a:tab pos="4512310" algn="l"/>
                <a:tab pos="6744334" algn="l"/>
              </a:tabLst>
            </a:pPr>
            <a:r>
              <a:rPr sz="2300" b="1" spc="100" dirty="0">
                <a:solidFill>
                  <a:srgbClr val="FFFFFF"/>
                </a:solidFill>
                <a:latin typeface="Heiti SC"/>
                <a:cs typeface="Heiti SC"/>
              </a:rPr>
              <a:t>量	速	类	质</a:t>
            </a:r>
            <a:endParaRPr sz="23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4737" y="4519545"/>
            <a:ext cx="841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solidFill>
                  <a:srgbClr val="1A86EA"/>
                </a:solidFill>
                <a:latin typeface="Arial"/>
                <a:cs typeface="Arial"/>
              </a:rPr>
              <a:t>V</a:t>
            </a:r>
            <a:r>
              <a:rPr sz="1600" b="1" spc="15" dirty="0">
                <a:solidFill>
                  <a:srgbClr val="1A86EA"/>
                </a:solidFill>
                <a:latin typeface="Arial"/>
                <a:cs typeface="Arial"/>
              </a:rPr>
              <a:t>e</a:t>
            </a:r>
            <a:r>
              <a:rPr sz="1600" b="1" spc="70" dirty="0">
                <a:solidFill>
                  <a:srgbClr val="1A86EA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1A86EA"/>
                </a:solidFill>
                <a:latin typeface="Arial"/>
                <a:cs typeface="Arial"/>
              </a:rPr>
              <a:t>a</a:t>
            </a:r>
            <a:r>
              <a:rPr sz="1600" b="1" spc="-95" dirty="0">
                <a:solidFill>
                  <a:srgbClr val="1A86EA"/>
                </a:solidFill>
                <a:latin typeface="Arial"/>
                <a:cs typeface="Arial"/>
              </a:rPr>
              <a:t>c</a:t>
            </a:r>
            <a:r>
              <a:rPr sz="1600" b="1" spc="50" dirty="0">
                <a:solidFill>
                  <a:srgbClr val="1A86EA"/>
                </a:solidFill>
                <a:latin typeface="Arial"/>
                <a:cs typeface="Arial"/>
              </a:rPr>
              <a:t>i</a:t>
            </a:r>
            <a:r>
              <a:rPr sz="1600" b="1" spc="155" dirty="0">
                <a:solidFill>
                  <a:srgbClr val="1A86EA"/>
                </a:solidFill>
                <a:latin typeface="Arial"/>
                <a:cs typeface="Arial"/>
              </a:rPr>
              <a:t>t</a:t>
            </a:r>
            <a:r>
              <a:rPr sz="1600" b="1" spc="25" dirty="0">
                <a:solidFill>
                  <a:srgbClr val="1A86EA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21537" y="5080885"/>
            <a:ext cx="12446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Arial Unicode MS"/>
                <a:cs typeface="Arial Unicode MS"/>
              </a:rPr>
              <a:t>完整度和质量 经常残差不齐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4851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个人对个人的信用贷款</a:t>
            </a:r>
          </a:p>
        </p:txBody>
      </p:sp>
      <p:sp>
        <p:nvSpPr>
          <p:cNvPr id="8" name="object 8"/>
          <p:cNvSpPr/>
          <p:nvPr/>
        </p:nvSpPr>
        <p:spPr>
          <a:xfrm>
            <a:off x="2171700" y="2921000"/>
            <a:ext cx="10541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3300" y="2984500"/>
            <a:ext cx="855980" cy="1631950"/>
          </a:xfrm>
          <a:custGeom>
            <a:avLst/>
            <a:gdLst/>
            <a:ahLst/>
            <a:cxnLst/>
            <a:rect l="l" t="t" r="r" b="b"/>
            <a:pathLst>
              <a:path w="855980" h="1631950">
                <a:moveTo>
                  <a:pt x="0" y="0"/>
                </a:moveTo>
                <a:lnTo>
                  <a:pt x="855663" y="1631950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0100" y="2921000"/>
            <a:ext cx="10541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1700" y="2984500"/>
            <a:ext cx="854075" cy="1631950"/>
          </a:xfrm>
          <a:custGeom>
            <a:avLst/>
            <a:gdLst/>
            <a:ahLst/>
            <a:cxnLst/>
            <a:rect l="l" t="t" r="r" b="b"/>
            <a:pathLst>
              <a:path w="854075" h="1631950">
                <a:moveTo>
                  <a:pt x="854075" y="0"/>
                </a:moveTo>
                <a:lnTo>
                  <a:pt x="0" y="1631950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900" y="5600700"/>
            <a:ext cx="4508500" cy="52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4200" y="5600700"/>
            <a:ext cx="29972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44750" y="5645150"/>
            <a:ext cx="4368800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4A7E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60425">
              <a:lnSpc>
                <a:spcPct val="100000"/>
              </a:lnSpc>
              <a:spcBef>
                <a:spcPts val="370"/>
              </a:spcBef>
            </a:pP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P2P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借款与理财咨询服务平台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9800" y="2921000"/>
            <a:ext cx="10541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1400" y="2984500"/>
            <a:ext cx="854075" cy="1631950"/>
          </a:xfrm>
          <a:custGeom>
            <a:avLst/>
            <a:gdLst/>
            <a:ahLst/>
            <a:cxnLst/>
            <a:rect l="l" t="t" r="r" b="b"/>
            <a:pathLst>
              <a:path w="854075" h="1631950">
                <a:moveTo>
                  <a:pt x="0" y="0"/>
                </a:moveTo>
                <a:lnTo>
                  <a:pt x="854075" y="1631950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5500" y="2921000"/>
            <a:ext cx="10541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7100" y="2984500"/>
            <a:ext cx="854075" cy="1631950"/>
          </a:xfrm>
          <a:custGeom>
            <a:avLst/>
            <a:gdLst/>
            <a:ahLst/>
            <a:cxnLst/>
            <a:rect l="l" t="t" r="r" b="b"/>
            <a:pathLst>
              <a:path w="854075" h="1631950">
                <a:moveTo>
                  <a:pt x="854075" y="0"/>
                </a:moveTo>
                <a:lnTo>
                  <a:pt x="0" y="1631950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2600" y="4572000"/>
            <a:ext cx="2032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4200" y="4610100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0" y="865187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0100" y="4572000"/>
            <a:ext cx="2032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1700" y="4610100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1" y="865187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0" y="4572000"/>
            <a:ext cx="2032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2300" y="4610100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1" y="865187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8200" y="4572000"/>
            <a:ext cx="2032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9800" y="4610100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1" y="865187"/>
                </a:lnTo>
              </a:path>
            </a:pathLst>
          </a:custGeom>
          <a:ln w="762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0" y="1841500"/>
            <a:ext cx="3263900" cy="1079500"/>
          </a:xfrm>
          <a:custGeom>
            <a:avLst/>
            <a:gdLst/>
            <a:ahLst/>
            <a:cxnLst/>
            <a:rect l="l" t="t" r="r" b="b"/>
            <a:pathLst>
              <a:path w="3263900" h="1079500">
                <a:moveTo>
                  <a:pt x="1631950" y="0"/>
                </a:moveTo>
                <a:lnTo>
                  <a:pt x="1562965" y="473"/>
                </a:lnTo>
                <a:lnTo>
                  <a:pt x="1494710" y="1881"/>
                </a:lnTo>
                <a:lnTo>
                  <a:pt x="1427241" y="4205"/>
                </a:lnTo>
                <a:lnTo>
                  <a:pt x="1360616" y="7426"/>
                </a:lnTo>
                <a:lnTo>
                  <a:pt x="1294890" y="11525"/>
                </a:lnTo>
                <a:lnTo>
                  <a:pt x="1230121" y="16484"/>
                </a:lnTo>
                <a:lnTo>
                  <a:pt x="1166365" y="22284"/>
                </a:lnTo>
                <a:lnTo>
                  <a:pt x="1103678" y="28906"/>
                </a:lnTo>
                <a:lnTo>
                  <a:pt x="1042118" y="36331"/>
                </a:lnTo>
                <a:lnTo>
                  <a:pt x="981741" y="44541"/>
                </a:lnTo>
                <a:lnTo>
                  <a:pt x="922603" y="53517"/>
                </a:lnTo>
                <a:lnTo>
                  <a:pt x="864762" y="63240"/>
                </a:lnTo>
                <a:lnTo>
                  <a:pt x="808273" y="73691"/>
                </a:lnTo>
                <a:lnTo>
                  <a:pt x="753194" y="84852"/>
                </a:lnTo>
                <a:lnTo>
                  <a:pt x="699581" y="96705"/>
                </a:lnTo>
                <a:lnTo>
                  <a:pt x="647491" y="109229"/>
                </a:lnTo>
                <a:lnTo>
                  <a:pt x="596981" y="122407"/>
                </a:lnTo>
                <a:lnTo>
                  <a:pt x="548106" y="136220"/>
                </a:lnTo>
                <a:lnTo>
                  <a:pt x="500925" y="150649"/>
                </a:lnTo>
                <a:lnTo>
                  <a:pt x="455493" y="165675"/>
                </a:lnTo>
                <a:lnTo>
                  <a:pt x="411866" y="181280"/>
                </a:lnTo>
                <a:lnTo>
                  <a:pt x="370103" y="197445"/>
                </a:lnTo>
                <a:lnTo>
                  <a:pt x="330259" y="214151"/>
                </a:lnTo>
                <a:lnTo>
                  <a:pt x="292390" y="231379"/>
                </a:lnTo>
                <a:lnTo>
                  <a:pt x="256555" y="249111"/>
                </a:lnTo>
                <a:lnTo>
                  <a:pt x="222808" y="267327"/>
                </a:lnTo>
                <a:lnTo>
                  <a:pt x="161810" y="305141"/>
                </a:lnTo>
                <a:lnTo>
                  <a:pt x="109848" y="344669"/>
                </a:lnTo>
                <a:lnTo>
                  <a:pt x="67376" y="385762"/>
                </a:lnTo>
                <a:lnTo>
                  <a:pt x="34847" y="428271"/>
                </a:lnTo>
                <a:lnTo>
                  <a:pt x="12715" y="472044"/>
                </a:lnTo>
                <a:lnTo>
                  <a:pt x="1431" y="516934"/>
                </a:lnTo>
                <a:lnTo>
                  <a:pt x="0" y="539750"/>
                </a:lnTo>
                <a:lnTo>
                  <a:pt x="1431" y="562565"/>
                </a:lnTo>
                <a:lnTo>
                  <a:pt x="12715" y="607455"/>
                </a:lnTo>
                <a:lnTo>
                  <a:pt x="34847" y="651228"/>
                </a:lnTo>
                <a:lnTo>
                  <a:pt x="67376" y="693737"/>
                </a:lnTo>
                <a:lnTo>
                  <a:pt x="109848" y="734830"/>
                </a:lnTo>
                <a:lnTo>
                  <a:pt x="161810" y="774358"/>
                </a:lnTo>
                <a:lnTo>
                  <a:pt x="222808" y="812172"/>
                </a:lnTo>
                <a:lnTo>
                  <a:pt x="256555" y="830388"/>
                </a:lnTo>
                <a:lnTo>
                  <a:pt x="292390" y="848120"/>
                </a:lnTo>
                <a:lnTo>
                  <a:pt x="330259" y="865348"/>
                </a:lnTo>
                <a:lnTo>
                  <a:pt x="370103" y="882054"/>
                </a:lnTo>
                <a:lnTo>
                  <a:pt x="411866" y="898219"/>
                </a:lnTo>
                <a:lnTo>
                  <a:pt x="455493" y="913824"/>
                </a:lnTo>
                <a:lnTo>
                  <a:pt x="500925" y="928850"/>
                </a:lnTo>
                <a:lnTo>
                  <a:pt x="548106" y="943279"/>
                </a:lnTo>
                <a:lnTo>
                  <a:pt x="596981" y="957092"/>
                </a:lnTo>
                <a:lnTo>
                  <a:pt x="647491" y="970270"/>
                </a:lnTo>
                <a:lnTo>
                  <a:pt x="699581" y="982794"/>
                </a:lnTo>
                <a:lnTo>
                  <a:pt x="753194" y="994647"/>
                </a:lnTo>
                <a:lnTo>
                  <a:pt x="808273" y="1005808"/>
                </a:lnTo>
                <a:lnTo>
                  <a:pt x="864762" y="1016259"/>
                </a:lnTo>
                <a:lnTo>
                  <a:pt x="922603" y="1025982"/>
                </a:lnTo>
                <a:lnTo>
                  <a:pt x="981741" y="1034958"/>
                </a:lnTo>
                <a:lnTo>
                  <a:pt x="1042118" y="1043168"/>
                </a:lnTo>
                <a:lnTo>
                  <a:pt x="1103678" y="1050593"/>
                </a:lnTo>
                <a:lnTo>
                  <a:pt x="1166365" y="1057215"/>
                </a:lnTo>
                <a:lnTo>
                  <a:pt x="1230121" y="1063015"/>
                </a:lnTo>
                <a:lnTo>
                  <a:pt x="1294890" y="1067974"/>
                </a:lnTo>
                <a:lnTo>
                  <a:pt x="1360616" y="1072073"/>
                </a:lnTo>
                <a:lnTo>
                  <a:pt x="1427241" y="1075294"/>
                </a:lnTo>
                <a:lnTo>
                  <a:pt x="1494710" y="1077618"/>
                </a:lnTo>
                <a:lnTo>
                  <a:pt x="1562965" y="1079026"/>
                </a:lnTo>
                <a:lnTo>
                  <a:pt x="1631950" y="1079500"/>
                </a:lnTo>
                <a:lnTo>
                  <a:pt x="1700934" y="1079026"/>
                </a:lnTo>
                <a:lnTo>
                  <a:pt x="1769189" y="1077618"/>
                </a:lnTo>
                <a:lnTo>
                  <a:pt x="1836658" y="1075294"/>
                </a:lnTo>
                <a:lnTo>
                  <a:pt x="1903283" y="1072073"/>
                </a:lnTo>
                <a:lnTo>
                  <a:pt x="1969009" y="1067974"/>
                </a:lnTo>
                <a:lnTo>
                  <a:pt x="2033778" y="1063015"/>
                </a:lnTo>
                <a:lnTo>
                  <a:pt x="2097534" y="1057215"/>
                </a:lnTo>
                <a:lnTo>
                  <a:pt x="2160221" y="1050593"/>
                </a:lnTo>
                <a:lnTo>
                  <a:pt x="2221781" y="1043168"/>
                </a:lnTo>
                <a:lnTo>
                  <a:pt x="2282158" y="1034958"/>
                </a:lnTo>
                <a:lnTo>
                  <a:pt x="2341296" y="1025982"/>
                </a:lnTo>
                <a:lnTo>
                  <a:pt x="2399137" y="1016259"/>
                </a:lnTo>
                <a:lnTo>
                  <a:pt x="2455626" y="1005808"/>
                </a:lnTo>
                <a:lnTo>
                  <a:pt x="2510705" y="994647"/>
                </a:lnTo>
                <a:lnTo>
                  <a:pt x="2564318" y="982794"/>
                </a:lnTo>
                <a:lnTo>
                  <a:pt x="2616408" y="970270"/>
                </a:lnTo>
                <a:lnTo>
                  <a:pt x="2666918" y="957092"/>
                </a:lnTo>
                <a:lnTo>
                  <a:pt x="2715793" y="943279"/>
                </a:lnTo>
                <a:lnTo>
                  <a:pt x="2762974" y="928850"/>
                </a:lnTo>
                <a:lnTo>
                  <a:pt x="2808406" y="913824"/>
                </a:lnTo>
                <a:lnTo>
                  <a:pt x="2852033" y="898219"/>
                </a:lnTo>
                <a:lnTo>
                  <a:pt x="2893796" y="882054"/>
                </a:lnTo>
                <a:lnTo>
                  <a:pt x="2933640" y="865348"/>
                </a:lnTo>
                <a:lnTo>
                  <a:pt x="2971509" y="848120"/>
                </a:lnTo>
                <a:lnTo>
                  <a:pt x="3007344" y="830388"/>
                </a:lnTo>
                <a:lnTo>
                  <a:pt x="3041091" y="812172"/>
                </a:lnTo>
                <a:lnTo>
                  <a:pt x="3102089" y="774358"/>
                </a:lnTo>
                <a:lnTo>
                  <a:pt x="3154051" y="734830"/>
                </a:lnTo>
                <a:lnTo>
                  <a:pt x="3196523" y="693737"/>
                </a:lnTo>
                <a:lnTo>
                  <a:pt x="3229052" y="651228"/>
                </a:lnTo>
                <a:lnTo>
                  <a:pt x="3251184" y="607455"/>
                </a:lnTo>
                <a:lnTo>
                  <a:pt x="3262468" y="562565"/>
                </a:lnTo>
                <a:lnTo>
                  <a:pt x="3263900" y="539750"/>
                </a:lnTo>
                <a:lnTo>
                  <a:pt x="3262468" y="516934"/>
                </a:lnTo>
                <a:lnTo>
                  <a:pt x="3251184" y="472044"/>
                </a:lnTo>
                <a:lnTo>
                  <a:pt x="3229052" y="428271"/>
                </a:lnTo>
                <a:lnTo>
                  <a:pt x="3196523" y="385762"/>
                </a:lnTo>
                <a:lnTo>
                  <a:pt x="3154051" y="344669"/>
                </a:lnTo>
                <a:lnTo>
                  <a:pt x="3102089" y="305141"/>
                </a:lnTo>
                <a:lnTo>
                  <a:pt x="3041091" y="267327"/>
                </a:lnTo>
                <a:lnTo>
                  <a:pt x="3007344" y="249111"/>
                </a:lnTo>
                <a:lnTo>
                  <a:pt x="2971509" y="231379"/>
                </a:lnTo>
                <a:lnTo>
                  <a:pt x="2933640" y="214151"/>
                </a:lnTo>
                <a:lnTo>
                  <a:pt x="2893796" y="197445"/>
                </a:lnTo>
                <a:lnTo>
                  <a:pt x="2852033" y="181280"/>
                </a:lnTo>
                <a:lnTo>
                  <a:pt x="2808406" y="165675"/>
                </a:lnTo>
                <a:lnTo>
                  <a:pt x="2762974" y="150649"/>
                </a:lnTo>
                <a:lnTo>
                  <a:pt x="2715793" y="136220"/>
                </a:lnTo>
                <a:lnTo>
                  <a:pt x="2666918" y="122407"/>
                </a:lnTo>
                <a:lnTo>
                  <a:pt x="2616408" y="109229"/>
                </a:lnTo>
                <a:lnTo>
                  <a:pt x="2564318" y="96705"/>
                </a:lnTo>
                <a:lnTo>
                  <a:pt x="2510705" y="84852"/>
                </a:lnTo>
                <a:lnTo>
                  <a:pt x="2455626" y="73691"/>
                </a:lnTo>
                <a:lnTo>
                  <a:pt x="2399137" y="63240"/>
                </a:lnTo>
                <a:lnTo>
                  <a:pt x="2341296" y="53517"/>
                </a:lnTo>
                <a:lnTo>
                  <a:pt x="2282158" y="44541"/>
                </a:lnTo>
                <a:lnTo>
                  <a:pt x="2221781" y="36331"/>
                </a:lnTo>
                <a:lnTo>
                  <a:pt x="2160221" y="28906"/>
                </a:lnTo>
                <a:lnTo>
                  <a:pt x="2097534" y="22284"/>
                </a:lnTo>
                <a:lnTo>
                  <a:pt x="2033778" y="16484"/>
                </a:lnTo>
                <a:lnTo>
                  <a:pt x="1969009" y="11525"/>
                </a:lnTo>
                <a:lnTo>
                  <a:pt x="1903283" y="7426"/>
                </a:lnTo>
                <a:lnTo>
                  <a:pt x="1836658" y="4205"/>
                </a:lnTo>
                <a:lnTo>
                  <a:pt x="1769189" y="1881"/>
                </a:lnTo>
                <a:lnTo>
                  <a:pt x="1700934" y="473"/>
                </a:lnTo>
                <a:lnTo>
                  <a:pt x="163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1841500"/>
            <a:ext cx="3263900" cy="1079500"/>
          </a:xfrm>
          <a:custGeom>
            <a:avLst/>
            <a:gdLst/>
            <a:ahLst/>
            <a:cxnLst/>
            <a:rect l="l" t="t" r="r" b="b"/>
            <a:pathLst>
              <a:path w="3263900" h="1079500">
                <a:moveTo>
                  <a:pt x="0" y="539750"/>
                </a:moveTo>
                <a:lnTo>
                  <a:pt x="5688" y="494359"/>
                </a:lnTo>
                <a:lnTo>
                  <a:pt x="22453" y="450009"/>
                </a:lnTo>
                <a:lnTo>
                  <a:pt x="49841" y="406849"/>
                </a:lnTo>
                <a:lnTo>
                  <a:pt x="87398" y="365029"/>
                </a:lnTo>
                <a:lnTo>
                  <a:pt x="134671" y="324700"/>
                </a:lnTo>
                <a:lnTo>
                  <a:pt x="191208" y="286010"/>
                </a:lnTo>
                <a:lnTo>
                  <a:pt x="256555" y="249111"/>
                </a:lnTo>
                <a:lnTo>
                  <a:pt x="292391" y="231379"/>
                </a:lnTo>
                <a:lnTo>
                  <a:pt x="330259" y="214150"/>
                </a:lnTo>
                <a:lnTo>
                  <a:pt x="370103" y="197445"/>
                </a:lnTo>
                <a:lnTo>
                  <a:pt x="411866" y="181280"/>
                </a:lnTo>
                <a:lnTo>
                  <a:pt x="455493" y="165675"/>
                </a:lnTo>
                <a:lnTo>
                  <a:pt x="500925" y="150649"/>
                </a:lnTo>
                <a:lnTo>
                  <a:pt x="548107" y="136220"/>
                </a:lnTo>
                <a:lnTo>
                  <a:pt x="596981" y="122407"/>
                </a:lnTo>
                <a:lnTo>
                  <a:pt x="647491" y="109229"/>
                </a:lnTo>
                <a:lnTo>
                  <a:pt x="699581" y="96705"/>
                </a:lnTo>
                <a:lnTo>
                  <a:pt x="753194" y="84852"/>
                </a:lnTo>
                <a:lnTo>
                  <a:pt x="808273" y="73691"/>
                </a:lnTo>
                <a:lnTo>
                  <a:pt x="864762" y="63240"/>
                </a:lnTo>
                <a:lnTo>
                  <a:pt x="922603" y="53517"/>
                </a:lnTo>
                <a:lnTo>
                  <a:pt x="981741" y="44541"/>
                </a:lnTo>
                <a:lnTo>
                  <a:pt x="1042118" y="36331"/>
                </a:lnTo>
                <a:lnTo>
                  <a:pt x="1103678" y="28906"/>
                </a:lnTo>
                <a:lnTo>
                  <a:pt x="1166365" y="22284"/>
                </a:lnTo>
                <a:lnTo>
                  <a:pt x="1230121" y="16484"/>
                </a:lnTo>
                <a:lnTo>
                  <a:pt x="1294890" y="11525"/>
                </a:lnTo>
                <a:lnTo>
                  <a:pt x="1360616" y="7426"/>
                </a:lnTo>
                <a:lnTo>
                  <a:pt x="1427241" y="4205"/>
                </a:lnTo>
                <a:lnTo>
                  <a:pt x="1494710" y="1881"/>
                </a:lnTo>
                <a:lnTo>
                  <a:pt x="1562965" y="473"/>
                </a:lnTo>
                <a:lnTo>
                  <a:pt x="1631950" y="0"/>
                </a:lnTo>
                <a:lnTo>
                  <a:pt x="1700934" y="473"/>
                </a:lnTo>
                <a:lnTo>
                  <a:pt x="1769189" y="1881"/>
                </a:lnTo>
                <a:lnTo>
                  <a:pt x="1836658" y="4205"/>
                </a:lnTo>
                <a:lnTo>
                  <a:pt x="1903283" y="7426"/>
                </a:lnTo>
                <a:lnTo>
                  <a:pt x="1969009" y="11525"/>
                </a:lnTo>
                <a:lnTo>
                  <a:pt x="2033778" y="16484"/>
                </a:lnTo>
                <a:lnTo>
                  <a:pt x="2097534" y="22284"/>
                </a:lnTo>
                <a:lnTo>
                  <a:pt x="2160221" y="28906"/>
                </a:lnTo>
                <a:lnTo>
                  <a:pt x="2221781" y="36331"/>
                </a:lnTo>
                <a:lnTo>
                  <a:pt x="2282158" y="44541"/>
                </a:lnTo>
                <a:lnTo>
                  <a:pt x="2341296" y="53517"/>
                </a:lnTo>
                <a:lnTo>
                  <a:pt x="2399137" y="63240"/>
                </a:lnTo>
                <a:lnTo>
                  <a:pt x="2455626" y="73691"/>
                </a:lnTo>
                <a:lnTo>
                  <a:pt x="2510705" y="84852"/>
                </a:lnTo>
                <a:lnTo>
                  <a:pt x="2564318" y="96705"/>
                </a:lnTo>
                <a:lnTo>
                  <a:pt x="2616408" y="109229"/>
                </a:lnTo>
                <a:lnTo>
                  <a:pt x="2666918" y="122407"/>
                </a:lnTo>
                <a:lnTo>
                  <a:pt x="2715792" y="136220"/>
                </a:lnTo>
                <a:lnTo>
                  <a:pt x="2762974" y="150649"/>
                </a:lnTo>
                <a:lnTo>
                  <a:pt x="2808406" y="165675"/>
                </a:lnTo>
                <a:lnTo>
                  <a:pt x="2852033" y="181280"/>
                </a:lnTo>
                <a:lnTo>
                  <a:pt x="2893796" y="197445"/>
                </a:lnTo>
                <a:lnTo>
                  <a:pt x="2933640" y="214150"/>
                </a:lnTo>
                <a:lnTo>
                  <a:pt x="2971508" y="231379"/>
                </a:lnTo>
                <a:lnTo>
                  <a:pt x="3007344" y="249111"/>
                </a:lnTo>
                <a:lnTo>
                  <a:pt x="3041091" y="267327"/>
                </a:lnTo>
                <a:lnTo>
                  <a:pt x="3102089" y="305141"/>
                </a:lnTo>
                <a:lnTo>
                  <a:pt x="3154051" y="344669"/>
                </a:lnTo>
                <a:lnTo>
                  <a:pt x="3196523" y="385762"/>
                </a:lnTo>
                <a:lnTo>
                  <a:pt x="3229052" y="428271"/>
                </a:lnTo>
                <a:lnTo>
                  <a:pt x="3251184" y="472044"/>
                </a:lnTo>
                <a:lnTo>
                  <a:pt x="3262468" y="516934"/>
                </a:lnTo>
                <a:lnTo>
                  <a:pt x="3263900" y="539750"/>
                </a:lnTo>
                <a:lnTo>
                  <a:pt x="3262468" y="562566"/>
                </a:lnTo>
                <a:lnTo>
                  <a:pt x="3251184" y="607455"/>
                </a:lnTo>
                <a:lnTo>
                  <a:pt x="3229052" y="651228"/>
                </a:lnTo>
                <a:lnTo>
                  <a:pt x="3196523" y="693737"/>
                </a:lnTo>
                <a:lnTo>
                  <a:pt x="3154051" y="734830"/>
                </a:lnTo>
                <a:lnTo>
                  <a:pt x="3102089" y="774358"/>
                </a:lnTo>
                <a:lnTo>
                  <a:pt x="3041091" y="812172"/>
                </a:lnTo>
                <a:lnTo>
                  <a:pt x="3007344" y="830388"/>
                </a:lnTo>
                <a:lnTo>
                  <a:pt x="2971508" y="848120"/>
                </a:lnTo>
                <a:lnTo>
                  <a:pt x="2933640" y="865349"/>
                </a:lnTo>
                <a:lnTo>
                  <a:pt x="2893796" y="882054"/>
                </a:lnTo>
                <a:lnTo>
                  <a:pt x="2852033" y="898219"/>
                </a:lnTo>
                <a:lnTo>
                  <a:pt x="2808406" y="913824"/>
                </a:lnTo>
                <a:lnTo>
                  <a:pt x="2762974" y="928850"/>
                </a:lnTo>
                <a:lnTo>
                  <a:pt x="2715792" y="943279"/>
                </a:lnTo>
                <a:lnTo>
                  <a:pt x="2666918" y="957092"/>
                </a:lnTo>
                <a:lnTo>
                  <a:pt x="2616408" y="970270"/>
                </a:lnTo>
                <a:lnTo>
                  <a:pt x="2564318" y="982794"/>
                </a:lnTo>
                <a:lnTo>
                  <a:pt x="2510705" y="994647"/>
                </a:lnTo>
                <a:lnTo>
                  <a:pt x="2455626" y="1005808"/>
                </a:lnTo>
                <a:lnTo>
                  <a:pt x="2399137" y="1016259"/>
                </a:lnTo>
                <a:lnTo>
                  <a:pt x="2341296" y="1025982"/>
                </a:lnTo>
                <a:lnTo>
                  <a:pt x="2282158" y="1034958"/>
                </a:lnTo>
                <a:lnTo>
                  <a:pt x="2221781" y="1043168"/>
                </a:lnTo>
                <a:lnTo>
                  <a:pt x="2160221" y="1050593"/>
                </a:lnTo>
                <a:lnTo>
                  <a:pt x="2097534" y="1057215"/>
                </a:lnTo>
                <a:lnTo>
                  <a:pt x="2033778" y="1063015"/>
                </a:lnTo>
                <a:lnTo>
                  <a:pt x="1969009" y="1067974"/>
                </a:lnTo>
                <a:lnTo>
                  <a:pt x="1903283" y="1072073"/>
                </a:lnTo>
                <a:lnTo>
                  <a:pt x="1836658" y="1075294"/>
                </a:lnTo>
                <a:lnTo>
                  <a:pt x="1769189" y="1077618"/>
                </a:lnTo>
                <a:lnTo>
                  <a:pt x="1700934" y="1079026"/>
                </a:lnTo>
                <a:lnTo>
                  <a:pt x="1631950" y="1079500"/>
                </a:lnTo>
                <a:lnTo>
                  <a:pt x="1562965" y="1079026"/>
                </a:lnTo>
                <a:lnTo>
                  <a:pt x="1494710" y="1077618"/>
                </a:lnTo>
                <a:lnTo>
                  <a:pt x="1427241" y="1075294"/>
                </a:lnTo>
                <a:lnTo>
                  <a:pt x="1360616" y="1072073"/>
                </a:lnTo>
                <a:lnTo>
                  <a:pt x="1294890" y="1067974"/>
                </a:lnTo>
                <a:lnTo>
                  <a:pt x="1230121" y="1063015"/>
                </a:lnTo>
                <a:lnTo>
                  <a:pt x="1166365" y="1057215"/>
                </a:lnTo>
                <a:lnTo>
                  <a:pt x="1103678" y="1050593"/>
                </a:lnTo>
                <a:lnTo>
                  <a:pt x="1042118" y="1043168"/>
                </a:lnTo>
                <a:lnTo>
                  <a:pt x="981741" y="1034958"/>
                </a:lnTo>
                <a:lnTo>
                  <a:pt x="922603" y="1025982"/>
                </a:lnTo>
                <a:lnTo>
                  <a:pt x="864762" y="1016259"/>
                </a:lnTo>
                <a:lnTo>
                  <a:pt x="808273" y="1005808"/>
                </a:lnTo>
                <a:lnTo>
                  <a:pt x="753194" y="994647"/>
                </a:lnTo>
                <a:lnTo>
                  <a:pt x="699581" y="982794"/>
                </a:lnTo>
                <a:lnTo>
                  <a:pt x="647491" y="970270"/>
                </a:lnTo>
                <a:lnTo>
                  <a:pt x="596981" y="957092"/>
                </a:lnTo>
                <a:lnTo>
                  <a:pt x="548107" y="943279"/>
                </a:lnTo>
                <a:lnTo>
                  <a:pt x="500925" y="928850"/>
                </a:lnTo>
                <a:lnTo>
                  <a:pt x="455493" y="913824"/>
                </a:lnTo>
                <a:lnTo>
                  <a:pt x="411866" y="898219"/>
                </a:lnTo>
                <a:lnTo>
                  <a:pt x="370103" y="882054"/>
                </a:lnTo>
                <a:lnTo>
                  <a:pt x="330259" y="865349"/>
                </a:lnTo>
                <a:lnTo>
                  <a:pt x="292391" y="848120"/>
                </a:lnTo>
                <a:lnTo>
                  <a:pt x="256555" y="830388"/>
                </a:lnTo>
                <a:lnTo>
                  <a:pt x="222808" y="812172"/>
                </a:lnTo>
                <a:lnTo>
                  <a:pt x="161810" y="774358"/>
                </a:lnTo>
                <a:lnTo>
                  <a:pt x="109848" y="734830"/>
                </a:lnTo>
                <a:lnTo>
                  <a:pt x="67376" y="693737"/>
                </a:lnTo>
                <a:lnTo>
                  <a:pt x="34847" y="651228"/>
                </a:lnTo>
                <a:lnTo>
                  <a:pt x="12715" y="607455"/>
                </a:lnTo>
                <a:lnTo>
                  <a:pt x="1431" y="562566"/>
                </a:lnTo>
                <a:lnTo>
                  <a:pt x="0" y="539750"/>
                </a:lnTo>
                <a:close/>
              </a:path>
            </a:pathLst>
          </a:custGeom>
          <a:ln w="152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76550" y="2261711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Heiti SC"/>
                <a:cs typeface="Heiti SC"/>
              </a:rPr>
              <a:t>借款⼈群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3700" y="1841500"/>
            <a:ext cx="3263900" cy="1079500"/>
          </a:xfrm>
          <a:custGeom>
            <a:avLst/>
            <a:gdLst/>
            <a:ahLst/>
            <a:cxnLst/>
            <a:rect l="l" t="t" r="r" b="b"/>
            <a:pathLst>
              <a:path w="3263900" h="1079500">
                <a:moveTo>
                  <a:pt x="1631950" y="0"/>
                </a:moveTo>
                <a:lnTo>
                  <a:pt x="1562965" y="473"/>
                </a:lnTo>
                <a:lnTo>
                  <a:pt x="1494710" y="1881"/>
                </a:lnTo>
                <a:lnTo>
                  <a:pt x="1427241" y="4205"/>
                </a:lnTo>
                <a:lnTo>
                  <a:pt x="1360616" y="7426"/>
                </a:lnTo>
                <a:lnTo>
                  <a:pt x="1294890" y="11525"/>
                </a:lnTo>
                <a:lnTo>
                  <a:pt x="1230121" y="16484"/>
                </a:lnTo>
                <a:lnTo>
                  <a:pt x="1166365" y="22284"/>
                </a:lnTo>
                <a:lnTo>
                  <a:pt x="1103678" y="28906"/>
                </a:lnTo>
                <a:lnTo>
                  <a:pt x="1042118" y="36331"/>
                </a:lnTo>
                <a:lnTo>
                  <a:pt x="981741" y="44541"/>
                </a:lnTo>
                <a:lnTo>
                  <a:pt x="922603" y="53517"/>
                </a:lnTo>
                <a:lnTo>
                  <a:pt x="864762" y="63240"/>
                </a:lnTo>
                <a:lnTo>
                  <a:pt x="808273" y="73691"/>
                </a:lnTo>
                <a:lnTo>
                  <a:pt x="753194" y="84852"/>
                </a:lnTo>
                <a:lnTo>
                  <a:pt x="699581" y="96705"/>
                </a:lnTo>
                <a:lnTo>
                  <a:pt x="647491" y="109229"/>
                </a:lnTo>
                <a:lnTo>
                  <a:pt x="596981" y="122407"/>
                </a:lnTo>
                <a:lnTo>
                  <a:pt x="548106" y="136220"/>
                </a:lnTo>
                <a:lnTo>
                  <a:pt x="500925" y="150649"/>
                </a:lnTo>
                <a:lnTo>
                  <a:pt x="455493" y="165675"/>
                </a:lnTo>
                <a:lnTo>
                  <a:pt x="411866" y="181280"/>
                </a:lnTo>
                <a:lnTo>
                  <a:pt x="370103" y="197445"/>
                </a:lnTo>
                <a:lnTo>
                  <a:pt x="330259" y="214151"/>
                </a:lnTo>
                <a:lnTo>
                  <a:pt x="292390" y="231379"/>
                </a:lnTo>
                <a:lnTo>
                  <a:pt x="256555" y="249111"/>
                </a:lnTo>
                <a:lnTo>
                  <a:pt x="222808" y="267327"/>
                </a:lnTo>
                <a:lnTo>
                  <a:pt x="161810" y="305141"/>
                </a:lnTo>
                <a:lnTo>
                  <a:pt x="109848" y="344669"/>
                </a:lnTo>
                <a:lnTo>
                  <a:pt x="67376" y="385762"/>
                </a:lnTo>
                <a:lnTo>
                  <a:pt x="34847" y="428271"/>
                </a:lnTo>
                <a:lnTo>
                  <a:pt x="12715" y="472044"/>
                </a:lnTo>
                <a:lnTo>
                  <a:pt x="1431" y="516934"/>
                </a:lnTo>
                <a:lnTo>
                  <a:pt x="0" y="539750"/>
                </a:lnTo>
                <a:lnTo>
                  <a:pt x="1431" y="562565"/>
                </a:lnTo>
                <a:lnTo>
                  <a:pt x="12715" y="607455"/>
                </a:lnTo>
                <a:lnTo>
                  <a:pt x="34847" y="651228"/>
                </a:lnTo>
                <a:lnTo>
                  <a:pt x="67376" y="693737"/>
                </a:lnTo>
                <a:lnTo>
                  <a:pt x="109848" y="734830"/>
                </a:lnTo>
                <a:lnTo>
                  <a:pt x="161810" y="774358"/>
                </a:lnTo>
                <a:lnTo>
                  <a:pt x="222808" y="812172"/>
                </a:lnTo>
                <a:lnTo>
                  <a:pt x="256555" y="830388"/>
                </a:lnTo>
                <a:lnTo>
                  <a:pt x="292390" y="848120"/>
                </a:lnTo>
                <a:lnTo>
                  <a:pt x="330259" y="865348"/>
                </a:lnTo>
                <a:lnTo>
                  <a:pt x="370103" y="882054"/>
                </a:lnTo>
                <a:lnTo>
                  <a:pt x="411866" y="898219"/>
                </a:lnTo>
                <a:lnTo>
                  <a:pt x="455493" y="913824"/>
                </a:lnTo>
                <a:lnTo>
                  <a:pt x="500925" y="928850"/>
                </a:lnTo>
                <a:lnTo>
                  <a:pt x="548106" y="943279"/>
                </a:lnTo>
                <a:lnTo>
                  <a:pt x="596981" y="957092"/>
                </a:lnTo>
                <a:lnTo>
                  <a:pt x="647491" y="970270"/>
                </a:lnTo>
                <a:lnTo>
                  <a:pt x="699581" y="982794"/>
                </a:lnTo>
                <a:lnTo>
                  <a:pt x="753194" y="994647"/>
                </a:lnTo>
                <a:lnTo>
                  <a:pt x="808273" y="1005808"/>
                </a:lnTo>
                <a:lnTo>
                  <a:pt x="864762" y="1016259"/>
                </a:lnTo>
                <a:lnTo>
                  <a:pt x="922603" y="1025982"/>
                </a:lnTo>
                <a:lnTo>
                  <a:pt x="981741" y="1034958"/>
                </a:lnTo>
                <a:lnTo>
                  <a:pt x="1042118" y="1043168"/>
                </a:lnTo>
                <a:lnTo>
                  <a:pt x="1103678" y="1050593"/>
                </a:lnTo>
                <a:lnTo>
                  <a:pt x="1166365" y="1057215"/>
                </a:lnTo>
                <a:lnTo>
                  <a:pt x="1230121" y="1063015"/>
                </a:lnTo>
                <a:lnTo>
                  <a:pt x="1294890" y="1067974"/>
                </a:lnTo>
                <a:lnTo>
                  <a:pt x="1360616" y="1072073"/>
                </a:lnTo>
                <a:lnTo>
                  <a:pt x="1427241" y="1075294"/>
                </a:lnTo>
                <a:lnTo>
                  <a:pt x="1494710" y="1077618"/>
                </a:lnTo>
                <a:lnTo>
                  <a:pt x="1562965" y="1079026"/>
                </a:lnTo>
                <a:lnTo>
                  <a:pt x="1631950" y="1079500"/>
                </a:lnTo>
                <a:lnTo>
                  <a:pt x="1700934" y="1079026"/>
                </a:lnTo>
                <a:lnTo>
                  <a:pt x="1769189" y="1077618"/>
                </a:lnTo>
                <a:lnTo>
                  <a:pt x="1836658" y="1075294"/>
                </a:lnTo>
                <a:lnTo>
                  <a:pt x="1903283" y="1072073"/>
                </a:lnTo>
                <a:lnTo>
                  <a:pt x="1969009" y="1067974"/>
                </a:lnTo>
                <a:lnTo>
                  <a:pt x="2033778" y="1063015"/>
                </a:lnTo>
                <a:lnTo>
                  <a:pt x="2097534" y="1057215"/>
                </a:lnTo>
                <a:lnTo>
                  <a:pt x="2160221" y="1050593"/>
                </a:lnTo>
                <a:lnTo>
                  <a:pt x="2221781" y="1043168"/>
                </a:lnTo>
                <a:lnTo>
                  <a:pt x="2282158" y="1034958"/>
                </a:lnTo>
                <a:lnTo>
                  <a:pt x="2341296" y="1025982"/>
                </a:lnTo>
                <a:lnTo>
                  <a:pt x="2399137" y="1016259"/>
                </a:lnTo>
                <a:lnTo>
                  <a:pt x="2455626" y="1005808"/>
                </a:lnTo>
                <a:lnTo>
                  <a:pt x="2510705" y="994647"/>
                </a:lnTo>
                <a:lnTo>
                  <a:pt x="2564318" y="982794"/>
                </a:lnTo>
                <a:lnTo>
                  <a:pt x="2616408" y="970270"/>
                </a:lnTo>
                <a:lnTo>
                  <a:pt x="2666918" y="957092"/>
                </a:lnTo>
                <a:lnTo>
                  <a:pt x="2715793" y="943279"/>
                </a:lnTo>
                <a:lnTo>
                  <a:pt x="2762974" y="928850"/>
                </a:lnTo>
                <a:lnTo>
                  <a:pt x="2808406" y="913824"/>
                </a:lnTo>
                <a:lnTo>
                  <a:pt x="2852033" y="898219"/>
                </a:lnTo>
                <a:lnTo>
                  <a:pt x="2893796" y="882054"/>
                </a:lnTo>
                <a:lnTo>
                  <a:pt x="2933640" y="865348"/>
                </a:lnTo>
                <a:lnTo>
                  <a:pt x="2971509" y="848120"/>
                </a:lnTo>
                <a:lnTo>
                  <a:pt x="3007344" y="830388"/>
                </a:lnTo>
                <a:lnTo>
                  <a:pt x="3041091" y="812172"/>
                </a:lnTo>
                <a:lnTo>
                  <a:pt x="3102089" y="774358"/>
                </a:lnTo>
                <a:lnTo>
                  <a:pt x="3154051" y="734830"/>
                </a:lnTo>
                <a:lnTo>
                  <a:pt x="3196523" y="693737"/>
                </a:lnTo>
                <a:lnTo>
                  <a:pt x="3229052" y="651228"/>
                </a:lnTo>
                <a:lnTo>
                  <a:pt x="3251184" y="607455"/>
                </a:lnTo>
                <a:lnTo>
                  <a:pt x="3262468" y="562565"/>
                </a:lnTo>
                <a:lnTo>
                  <a:pt x="3263900" y="539750"/>
                </a:lnTo>
                <a:lnTo>
                  <a:pt x="3262468" y="516934"/>
                </a:lnTo>
                <a:lnTo>
                  <a:pt x="3251184" y="472044"/>
                </a:lnTo>
                <a:lnTo>
                  <a:pt x="3229052" y="428271"/>
                </a:lnTo>
                <a:lnTo>
                  <a:pt x="3196523" y="385762"/>
                </a:lnTo>
                <a:lnTo>
                  <a:pt x="3154051" y="344669"/>
                </a:lnTo>
                <a:lnTo>
                  <a:pt x="3102089" y="305141"/>
                </a:lnTo>
                <a:lnTo>
                  <a:pt x="3041091" y="267327"/>
                </a:lnTo>
                <a:lnTo>
                  <a:pt x="3007344" y="249111"/>
                </a:lnTo>
                <a:lnTo>
                  <a:pt x="2971509" y="231379"/>
                </a:lnTo>
                <a:lnTo>
                  <a:pt x="2933640" y="214151"/>
                </a:lnTo>
                <a:lnTo>
                  <a:pt x="2893796" y="197445"/>
                </a:lnTo>
                <a:lnTo>
                  <a:pt x="2852033" y="181280"/>
                </a:lnTo>
                <a:lnTo>
                  <a:pt x="2808406" y="165675"/>
                </a:lnTo>
                <a:lnTo>
                  <a:pt x="2762974" y="150649"/>
                </a:lnTo>
                <a:lnTo>
                  <a:pt x="2715793" y="136220"/>
                </a:lnTo>
                <a:lnTo>
                  <a:pt x="2666918" y="122407"/>
                </a:lnTo>
                <a:lnTo>
                  <a:pt x="2616408" y="109229"/>
                </a:lnTo>
                <a:lnTo>
                  <a:pt x="2564318" y="96705"/>
                </a:lnTo>
                <a:lnTo>
                  <a:pt x="2510705" y="84852"/>
                </a:lnTo>
                <a:lnTo>
                  <a:pt x="2455626" y="73691"/>
                </a:lnTo>
                <a:lnTo>
                  <a:pt x="2399137" y="63240"/>
                </a:lnTo>
                <a:lnTo>
                  <a:pt x="2341296" y="53517"/>
                </a:lnTo>
                <a:lnTo>
                  <a:pt x="2282158" y="44541"/>
                </a:lnTo>
                <a:lnTo>
                  <a:pt x="2221781" y="36331"/>
                </a:lnTo>
                <a:lnTo>
                  <a:pt x="2160221" y="28906"/>
                </a:lnTo>
                <a:lnTo>
                  <a:pt x="2097534" y="22284"/>
                </a:lnTo>
                <a:lnTo>
                  <a:pt x="2033778" y="16484"/>
                </a:lnTo>
                <a:lnTo>
                  <a:pt x="1969009" y="11525"/>
                </a:lnTo>
                <a:lnTo>
                  <a:pt x="1903283" y="7426"/>
                </a:lnTo>
                <a:lnTo>
                  <a:pt x="1836658" y="4205"/>
                </a:lnTo>
                <a:lnTo>
                  <a:pt x="1769189" y="1881"/>
                </a:lnTo>
                <a:lnTo>
                  <a:pt x="1700934" y="473"/>
                </a:lnTo>
                <a:lnTo>
                  <a:pt x="1631950" y="0"/>
                </a:lnTo>
                <a:close/>
              </a:path>
            </a:pathLst>
          </a:custGeom>
          <a:solidFill>
            <a:srgbClr val="FFFFFF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700" y="1841500"/>
            <a:ext cx="3263900" cy="1079500"/>
          </a:xfrm>
          <a:custGeom>
            <a:avLst/>
            <a:gdLst/>
            <a:ahLst/>
            <a:cxnLst/>
            <a:rect l="l" t="t" r="r" b="b"/>
            <a:pathLst>
              <a:path w="3263900" h="1079500">
                <a:moveTo>
                  <a:pt x="0" y="539750"/>
                </a:moveTo>
                <a:lnTo>
                  <a:pt x="5688" y="494359"/>
                </a:lnTo>
                <a:lnTo>
                  <a:pt x="22453" y="450009"/>
                </a:lnTo>
                <a:lnTo>
                  <a:pt x="49841" y="406849"/>
                </a:lnTo>
                <a:lnTo>
                  <a:pt x="87398" y="365029"/>
                </a:lnTo>
                <a:lnTo>
                  <a:pt x="134671" y="324700"/>
                </a:lnTo>
                <a:lnTo>
                  <a:pt x="191208" y="286010"/>
                </a:lnTo>
                <a:lnTo>
                  <a:pt x="256555" y="249111"/>
                </a:lnTo>
                <a:lnTo>
                  <a:pt x="292391" y="231379"/>
                </a:lnTo>
                <a:lnTo>
                  <a:pt x="330259" y="214150"/>
                </a:lnTo>
                <a:lnTo>
                  <a:pt x="370103" y="197445"/>
                </a:lnTo>
                <a:lnTo>
                  <a:pt x="411866" y="181280"/>
                </a:lnTo>
                <a:lnTo>
                  <a:pt x="455493" y="165675"/>
                </a:lnTo>
                <a:lnTo>
                  <a:pt x="500925" y="150649"/>
                </a:lnTo>
                <a:lnTo>
                  <a:pt x="548107" y="136220"/>
                </a:lnTo>
                <a:lnTo>
                  <a:pt x="596981" y="122407"/>
                </a:lnTo>
                <a:lnTo>
                  <a:pt x="647491" y="109229"/>
                </a:lnTo>
                <a:lnTo>
                  <a:pt x="699581" y="96705"/>
                </a:lnTo>
                <a:lnTo>
                  <a:pt x="753194" y="84852"/>
                </a:lnTo>
                <a:lnTo>
                  <a:pt x="808273" y="73691"/>
                </a:lnTo>
                <a:lnTo>
                  <a:pt x="864762" y="63240"/>
                </a:lnTo>
                <a:lnTo>
                  <a:pt x="922603" y="53517"/>
                </a:lnTo>
                <a:lnTo>
                  <a:pt x="981741" y="44541"/>
                </a:lnTo>
                <a:lnTo>
                  <a:pt x="1042118" y="36331"/>
                </a:lnTo>
                <a:lnTo>
                  <a:pt x="1103678" y="28906"/>
                </a:lnTo>
                <a:lnTo>
                  <a:pt x="1166365" y="22284"/>
                </a:lnTo>
                <a:lnTo>
                  <a:pt x="1230121" y="16484"/>
                </a:lnTo>
                <a:lnTo>
                  <a:pt x="1294890" y="11525"/>
                </a:lnTo>
                <a:lnTo>
                  <a:pt x="1360616" y="7426"/>
                </a:lnTo>
                <a:lnTo>
                  <a:pt x="1427241" y="4205"/>
                </a:lnTo>
                <a:lnTo>
                  <a:pt x="1494710" y="1881"/>
                </a:lnTo>
                <a:lnTo>
                  <a:pt x="1562965" y="473"/>
                </a:lnTo>
                <a:lnTo>
                  <a:pt x="1631950" y="0"/>
                </a:lnTo>
                <a:lnTo>
                  <a:pt x="1700934" y="473"/>
                </a:lnTo>
                <a:lnTo>
                  <a:pt x="1769189" y="1881"/>
                </a:lnTo>
                <a:lnTo>
                  <a:pt x="1836658" y="4205"/>
                </a:lnTo>
                <a:lnTo>
                  <a:pt x="1903283" y="7426"/>
                </a:lnTo>
                <a:lnTo>
                  <a:pt x="1969009" y="11525"/>
                </a:lnTo>
                <a:lnTo>
                  <a:pt x="2033778" y="16484"/>
                </a:lnTo>
                <a:lnTo>
                  <a:pt x="2097534" y="22284"/>
                </a:lnTo>
                <a:lnTo>
                  <a:pt x="2160221" y="28906"/>
                </a:lnTo>
                <a:lnTo>
                  <a:pt x="2221781" y="36331"/>
                </a:lnTo>
                <a:lnTo>
                  <a:pt x="2282158" y="44541"/>
                </a:lnTo>
                <a:lnTo>
                  <a:pt x="2341296" y="53517"/>
                </a:lnTo>
                <a:lnTo>
                  <a:pt x="2399137" y="63240"/>
                </a:lnTo>
                <a:lnTo>
                  <a:pt x="2455626" y="73691"/>
                </a:lnTo>
                <a:lnTo>
                  <a:pt x="2510705" y="84852"/>
                </a:lnTo>
                <a:lnTo>
                  <a:pt x="2564318" y="96705"/>
                </a:lnTo>
                <a:lnTo>
                  <a:pt x="2616408" y="109229"/>
                </a:lnTo>
                <a:lnTo>
                  <a:pt x="2666918" y="122407"/>
                </a:lnTo>
                <a:lnTo>
                  <a:pt x="2715792" y="136220"/>
                </a:lnTo>
                <a:lnTo>
                  <a:pt x="2762974" y="150649"/>
                </a:lnTo>
                <a:lnTo>
                  <a:pt x="2808406" y="165675"/>
                </a:lnTo>
                <a:lnTo>
                  <a:pt x="2852033" y="181280"/>
                </a:lnTo>
                <a:lnTo>
                  <a:pt x="2893796" y="197445"/>
                </a:lnTo>
                <a:lnTo>
                  <a:pt x="2933640" y="214150"/>
                </a:lnTo>
                <a:lnTo>
                  <a:pt x="2971508" y="231379"/>
                </a:lnTo>
                <a:lnTo>
                  <a:pt x="3007344" y="249111"/>
                </a:lnTo>
                <a:lnTo>
                  <a:pt x="3041091" y="267327"/>
                </a:lnTo>
                <a:lnTo>
                  <a:pt x="3102089" y="305141"/>
                </a:lnTo>
                <a:lnTo>
                  <a:pt x="3154051" y="344669"/>
                </a:lnTo>
                <a:lnTo>
                  <a:pt x="3196523" y="385762"/>
                </a:lnTo>
                <a:lnTo>
                  <a:pt x="3229052" y="428271"/>
                </a:lnTo>
                <a:lnTo>
                  <a:pt x="3251184" y="472044"/>
                </a:lnTo>
                <a:lnTo>
                  <a:pt x="3262468" y="516934"/>
                </a:lnTo>
                <a:lnTo>
                  <a:pt x="3263900" y="539750"/>
                </a:lnTo>
                <a:lnTo>
                  <a:pt x="3262468" y="562566"/>
                </a:lnTo>
                <a:lnTo>
                  <a:pt x="3251184" y="607455"/>
                </a:lnTo>
                <a:lnTo>
                  <a:pt x="3229052" y="651228"/>
                </a:lnTo>
                <a:lnTo>
                  <a:pt x="3196523" y="693737"/>
                </a:lnTo>
                <a:lnTo>
                  <a:pt x="3154051" y="734830"/>
                </a:lnTo>
                <a:lnTo>
                  <a:pt x="3102089" y="774358"/>
                </a:lnTo>
                <a:lnTo>
                  <a:pt x="3041091" y="812172"/>
                </a:lnTo>
                <a:lnTo>
                  <a:pt x="3007344" y="830388"/>
                </a:lnTo>
                <a:lnTo>
                  <a:pt x="2971508" y="848120"/>
                </a:lnTo>
                <a:lnTo>
                  <a:pt x="2933640" y="865349"/>
                </a:lnTo>
                <a:lnTo>
                  <a:pt x="2893796" y="882054"/>
                </a:lnTo>
                <a:lnTo>
                  <a:pt x="2852033" y="898219"/>
                </a:lnTo>
                <a:lnTo>
                  <a:pt x="2808406" y="913824"/>
                </a:lnTo>
                <a:lnTo>
                  <a:pt x="2762974" y="928850"/>
                </a:lnTo>
                <a:lnTo>
                  <a:pt x="2715792" y="943279"/>
                </a:lnTo>
                <a:lnTo>
                  <a:pt x="2666918" y="957092"/>
                </a:lnTo>
                <a:lnTo>
                  <a:pt x="2616408" y="970270"/>
                </a:lnTo>
                <a:lnTo>
                  <a:pt x="2564318" y="982794"/>
                </a:lnTo>
                <a:lnTo>
                  <a:pt x="2510705" y="994647"/>
                </a:lnTo>
                <a:lnTo>
                  <a:pt x="2455626" y="1005808"/>
                </a:lnTo>
                <a:lnTo>
                  <a:pt x="2399137" y="1016259"/>
                </a:lnTo>
                <a:lnTo>
                  <a:pt x="2341296" y="1025982"/>
                </a:lnTo>
                <a:lnTo>
                  <a:pt x="2282158" y="1034958"/>
                </a:lnTo>
                <a:lnTo>
                  <a:pt x="2221781" y="1043168"/>
                </a:lnTo>
                <a:lnTo>
                  <a:pt x="2160221" y="1050593"/>
                </a:lnTo>
                <a:lnTo>
                  <a:pt x="2097534" y="1057215"/>
                </a:lnTo>
                <a:lnTo>
                  <a:pt x="2033778" y="1063015"/>
                </a:lnTo>
                <a:lnTo>
                  <a:pt x="1969009" y="1067974"/>
                </a:lnTo>
                <a:lnTo>
                  <a:pt x="1903283" y="1072073"/>
                </a:lnTo>
                <a:lnTo>
                  <a:pt x="1836658" y="1075294"/>
                </a:lnTo>
                <a:lnTo>
                  <a:pt x="1769189" y="1077618"/>
                </a:lnTo>
                <a:lnTo>
                  <a:pt x="1700934" y="1079026"/>
                </a:lnTo>
                <a:lnTo>
                  <a:pt x="1631950" y="1079500"/>
                </a:lnTo>
                <a:lnTo>
                  <a:pt x="1562965" y="1079026"/>
                </a:lnTo>
                <a:lnTo>
                  <a:pt x="1494710" y="1077618"/>
                </a:lnTo>
                <a:lnTo>
                  <a:pt x="1427241" y="1075294"/>
                </a:lnTo>
                <a:lnTo>
                  <a:pt x="1360616" y="1072073"/>
                </a:lnTo>
                <a:lnTo>
                  <a:pt x="1294890" y="1067974"/>
                </a:lnTo>
                <a:lnTo>
                  <a:pt x="1230121" y="1063015"/>
                </a:lnTo>
                <a:lnTo>
                  <a:pt x="1166365" y="1057215"/>
                </a:lnTo>
                <a:lnTo>
                  <a:pt x="1103678" y="1050593"/>
                </a:lnTo>
                <a:lnTo>
                  <a:pt x="1042118" y="1043168"/>
                </a:lnTo>
                <a:lnTo>
                  <a:pt x="981741" y="1034958"/>
                </a:lnTo>
                <a:lnTo>
                  <a:pt x="922603" y="1025982"/>
                </a:lnTo>
                <a:lnTo>
                  <a:pt x="864762" y="1016259"/>
                </a:lnTo>
                <a:lnTo>
                  <a:pt x="808273" y="1005808"/>
                </a:lnTo>
                <a:lnTo>
                  <a:pt x="753194" y="994647"/>
                </a:lnTo>
                <a:lnTo>
                  <a:pt x="699581" y="982794"/>
                </a:lnTo>
                <a:lnTo>
                  <a:pt x="647491" y="970270"/>
                </a:lnTo>
                <a:lnTo>
                  <a:pt x="596981" y="957092"/>
                </a:lnTo>
                <a:lnTo>
                  <a:pt x="548107" y="943279"/>
                </a:lnTo>
                <a:lnTo>
                  <a:pt x="500925" y="928850"/>
                </a:lnTo>
                <a:lnTo>
                  <a:pt x="455493" y="913824"/>
                </a:lnTo>
                <a:lnTo>
                  <a:pt x="411866" y="898219"/>
                </a:lnTo>
                <a:lnTo>
                  <a:pt x="370103" y="882054"/>
                </a:lnTo>
                <a:lnTo>
                  <a:pt x="330259" y="865349"/>
                </a:lnTo>
                <a:lnTo>
                  <a:pt x="292391" y="848120"/>
                </a:lnTo>
                <a:lnTo>
                  <a:pt x="256555" y="830388"/>
                </a:lnTo>
                <a:lnTo>
                  <a:pt x="222808" y="812172"/>
                </a:lnTo>
                <a:lnTo>
                  <a:pt x="161810" y="774358"/>
                </a:lnTo>
                <a:lnTo>
                  <a:pt x="109848" y="734830"/>
                </a:lnTo>
                <a:lnTo>
                  <a:pt x="67376" y="693737"/>
                </a:lnTo>
                <a:lnTo>
                  <a:pt x="34847" y="651228"/>
                </a:lnTo>
                <a:lnTo>
                  <a:pt x="12715" y="607455"/>
                </a:lnTo>
                <a:lnTo>
                  <a:pt x="1431" y="562566"/>
                </a:lnTo>
                <a:lnTo>
                  <a:pt x="0" y="539750"/>
                </a:lnTo>
                <a:close/>
              </a:path>
            </a:pathLst>
          </a:custGeom>
          <a:ln w="152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08644" y="2261711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Heiti SC"/>
                <a:cs typeface="Heiti SC"/>
              </a:rPr>
              <a:t>出借⼈群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32</a:t>
            </a:fld>
            <a:r>
              <a:rPr spc="-5" dirty="0"/>
              <a:t>/49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522027" y="5133657"/>
            <a:ext cx="2092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债权	资⾦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415" y="2870835"/>
            <a:ext cx="2399030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2075">
              <a:lnSpc>
                <a:spcPct val="130200"/>
              </a:lnSpc>
              <a:spcBef>
                <a:spcPts val="100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场景开发 渠道有效率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访问</a:t>
            </a:r>
            <a:r>
              <a:rPr sz="1550" spc="730" dirty="0">
                <a:solidFill>
                  <a:srgbClr val="7F7F7F"/>
                </a:solidFill>
                <a:latin typeface="Arial"/>
                <a:cs typeface="Arial"/>
              </a:rPr>
              <a:t>à</a:t>
            </a: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注册转化率</a:t>
            </a:r>
            <a:endParaRPr sz="1600">
              <a:latin typeface="Heiti SC"/>
              <a:cs typeface="Heiti SC"/>
            </a:endParaRPr>
          </a:p>
          <a:p>
            <a:pPr marL="12700" marR="752475">
              <a:lnSpc>
                <a:spcPct val="130200"/>
              </a:lnSpc>
              <a:spcBef>
                <a:spcPts val="75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贷款申请转化率 贷款流程⽤户体验</a:t>
            </a:r>
            <a:endParaRPr sz="1600">
              <a:latin typeface="Heiti SC"/>
              <a:cs typeface="Heiti SC"/>
            </a:endParaRPr>
          </a:p>
          <a:p>
            <a:pPr marL="12700" marR="1158875">
              <a:lnSpc>
                <a:spcPct val="130200"/>
              </a:lnSpc>
              <a:spcBef>
                <a:spcPts val="335"/>
              </a:spcBef>
            </a:pPr>
            <a:r>
              <a:rPr sz="1600" b="1" dirty="0">
                <a:solidFill>
                  <a:srgbClr val="DDDDDD"/>
                </a:solidFill>
                <a:latin typeface="Heiti SC"/>
                <a:cs typeface="Heiti SC"/>
              </a:rPr>
              <a:t>反欺诈流程 </a:t>
            </a: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信⽤审批流程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借款⽤户培育（</a:t>
            </a:r>
            <a:r>
              <a:rPr sz="1600" b="1" spc="15" dirty="0">
                <a:solidFill>
                  <a:srgbClr val="7F7F7F"/>
                </a:solidFill>
                <a:latin typeface="Heiti SC"/>
                <a:cs typeface="Heiti SC"/>
              </a:rPr>
              <a:t>n</a:t>
            </a:r>
            <a:r>
              <a:rPr sz="1600" b="1" spc="25" dirty="0">
                <a:solidFill>
                  <a:srgbClr val="7F7F7F"/>
                </a:solidFill>
                <a:latin typeface="Heiti SC"/>
                <a:cs typeface="Heiti SC"/>
              </a:rPr>
              <a:t>u</a:t>
            </a:r>
            <a:r>
              <a:rPr sz="1600" b="1" spc="10" dirty="0">
                <a:solidFill>
                  <a:srgbClr val="7F7F7F"/>
                </a:solidFill>
                <a:latin typeface="Heiti SC"/>
                <a:cs typeface="Heiti SC"/>
              </a:rPr>
              <a:t>r</a:t>
            </a:r>
            <a:r>
              <a:rPr sz="1600" b="1" spc="-45" dirty="0">
                <a:solidFill>
                  <a:srgbClr val="7F7F7F"/>
                </a:solidFill>
                <a:latin typeface="Heiti SC"/>
                <a:cs typeface="Heiti SC"/>
              </a:rPr>
              <a:t>t</a:t>
            </a:r>
            <a:r>
              <a:rPr sz="1600" b="1" spc="25" dirty="0">
                <a:solidFill>
                  <a:srgbClr val="7F7F7F"/>
                </a:solidFill>
                <a:latin typeface="Heiti SC"/>
                <a:cs typeface="Heiti SC"/>
              </a:rPr>
              <a:t>u</a:t>
            </a:r>
            <a:r>
              <a:rPr sz="1600" b="1" spc="10" dirty="0">
                <a:solidFill>
                  <a:srgbClr val="7F7F7F"/>
                </a:solidFill>
                <a:latin typeface="Heiti SC"/>
                <a:cs typeface="Heiti SC"/>
              </a:rPr>
              <a:t>r</a:t>
            </a:r>
            <a:r>
              <a:rPr sz="1600" b="1" spc="-25" dirty="0">
                <a:solidFill>
                  <a:srgbClr val="7F7F7F"/>
                </a:solidFill>
                <a:latin typeface="Heiti SC"/>
                <a:cs typeface="Heiti SC"/>
              </a:rPr>
              <a:t>i</a:t>
            </a:r>
            <a:r>
              <a:rPr sz="1600" b="1" spc="15" dirty="0">
                <a:solidFill>
                  <a:srgbClr val="7F7F7F"/>
                </a:solidFill>
                <a:latin typeface="Heiti SC"/>
                <a:cs typeface="Heiti SC"/>
              </a:rPr>
              <a:t>ng</a:t>
            </a: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)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0452" y="2870835"/>
            <a:ext cx="2332355" cy="248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020" marR="5080" indent="203200" algn="r">
              <a:lnSpc>
                <a:spcPct val="130200"/>
              </a:lnSpc>
              <a:spcBef>
                <a:spcPts val="100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场景开发 渠道有效率</a:t>
            </a:r>
            <a:endParaRPr sz="1600">
              <a:latin typeface="Heiti SC"/>
              <a:cs typeface="Heiti SC"/>
            </a:endParaRPr>
          </a:p>
          <a:p>
            <a:pPr marL="69342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访问</a:t>
            </a:r>
            <a:r>
              <a:rPr sz="1550" spc="730" dirty="0">
                <a:solidFill>
                  <a:srgbClr val="7F7F7F"/>
                </a:solidFill>
                <a:latin typeface="Arial"/>
                <a:cs typeface="Arial"/>
              </a:rPr>
              <a:t>à</a:t>
            </a: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注册转化率</a:t>
            </a:r>
            <a:endParaRPr sz="1600">
              <a:latin typeface="Heiti SC"/>
              <a:cs typeface="Heiti SC"/>
            </a:endParaRPr>
          </a:p>
          <a:p>
            <a:pPr marL="693420" marR="5080" indent="609600" algn="r">
              <a:lnSpc>
                <a:spcPct val="128299"/>
              </a:lnSpc>
              <a:spcBef>
                <a:spcPts val="110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出借成功率 出借流程⽤户体验 提款流程⽤户体验 全周期⽤户价值</a:t>
            </a:r>
            <a:endParaRPr sz="1600">
              <a:latin typeface="Heiti SC"/>
              <a:cs typeface="Heiti SC"/>
            </a:endParaRPr>
          </a:p>
          <a:p>
            <a:pPr marR="12700" algn="r">
              <a:lnSpc>
                <a:spcPct val="100000"/>
              </a:lnSpc>
              <a:spcBef>
                <a:spcPts val="75"/>
              </a:spcBef>
            </a:pP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⽼⽤户运营（</a:t>
            </a:r>
            <a:r>
              <a:rPr sz="1600" b="1" spc="10" dirty="0">
                <a:solidFill>
                  <a:srgbClr val="7F7F7F"/>
                </a:solidFill>
                <a:latin typeface="Heiti SC"/>
                <a:cs typeface="Heiti SC"/>
              </a:rPr>
              <a:t>A</a:t>
            </a:r>
            <a:r>
              <a:rPr sz="1600" b="1" spc="-50" dirty="0">
                <a:solidFill>
                  <a:srgbClr val="7F7F7F"/>
                </a:solidFill>
                <a:latin typeface="Heiti SC"/>
                <a:cs typeface="Heiti SC"/>
              </a:rPr>
              <a:t>U</a:t>
            </a:r>
            <a:r>
              <a:rPr sz="1600" b="1" spc="25" dirty="0">
                <a:solidFill>
                  <a:srgbClr val="7F7F7F"/>
                </a:solidFill>
                <a:latin typeface="Heiti SC"/>
                <a:cs typeface="Heiti SC"/>
              </a:rPr>
              <a:t>M</a:t>
            </a:r>
            <a:r>
              <a:rPr sz="1600" b="1" dirty="0">
                <a:solidFill>
                  <a:srgbClr val="7F7F7F"/>
                </a:solidFill>
                <a:latin typeface="Heiti SC"/>
                <a:cs typeface="Heiti SC"/>
              </a:rPr>
              <a:t>）分析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58166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极速信任－自动化信用评估</a:t>
            </a:r>
          </a:p>
        </p:txBody>
      </p:sp>
      <p:sp>
        <p:nvSpPr>
          <p:cNvPr id="8" name="object 8"/>
          <p:cNvSpPr/>
          <p:nvPr/>
        </p:nvSpPr>
        <p:spPr>
          <a:xfrm>
            <a:off x="1549400" y="2489200"/>
            <a:ext cx="13843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9517" y="2773133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客户获取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4500" y="27686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3350" y="0"/>
                </a:moveTo>
                <a:lnTo>
                  <a:pt x="133350" y="60960"/>
                </a:lnTo>
                <a:lnTo>
                  <a:pt x="0" y="60960"/>
                </a:lnTo>
                <a:lnTo>
                  <a:pt x="0" y="243839"/>
                </a:lnTo>
                <a:lnTo>
                  <a:pt x="133350" y="243839"/>
                </a:lnTo>
                <a:lnTo>
                  <a:pt x="133350" y="304800"/>
                </a:lnTo>
                <a:lnTo>
                  <a:pt x="266700" y="152400"/>
                </a:lnTo>
                <a:lnTo>
                  <a:pt x="1333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6600" y="2489200"/>
            <a:ext cx="13970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2464" y="2773133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信用评估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1700" y="27686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3350" y="0"/>
                </a:moveTo>
                <a:lnTo>
                  <a:pt x="133350" y="60960"/>
                </a:lnTo>
                <a:lnTo>
                  <a:pt x="0" y="60960"/>
                </a:lnTo>
                <a:lnTo>
                  <a:pt x="0" y="243839"/>
                </a:lnTo>
                <a:lnTo>
                  <a:pt x="133350" y="243839"/>
                </a:lnTo>
                <a:lnTo>
                  <a:pt x="133350" y="304800"/>
                </a:lnTo>
                <a:lnTo>
                  <a:pt x="266700" y="152400"/>
                </a:lnTo>
                <a:lnTo>
                  <a:pt x="1333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16500" y="2489200"/>
            <a:ext cx="1384300" cy="88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5409" y="2773133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交易促成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51600" y="27686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3350" y="0"/>
                </a:moveTo>
                <a:lnTo>
                  <a:pt x="133350" y="60960"/>
                </a:lnTo>
                <a:lnTo>
                  <a:pt x="0" y="60960"/>
                </a:lnTo>
                <a:lnTo>
                  <a:pt x="0" y="243839"/>
                </a:lnTo>
                <a:lnTo>
                  <a:pt x="133350" y="243839"/>
                </a:lnTo>
                <a:lnTo>
                  <a:pt x="133350" y="304800"/>
                </a:lnTo>
                <a:lnTo>
                  <a:pt x="266700" y="152400"/>
                </a:lnTo>
                <a:lnTo>
                  <a:pt x="1333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3700" y="2489200"/>
            <a:ext cx="1397000" cy="88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18356" y="2773133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客户服务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3800" y="1714500"/>
            <a:ext cx="4749800" cy="63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4800" y="1739900"/>
            <a:ext cx="39878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3650" y="1758950"/>
            <a:ext cx="4610100" cy="495300"/>
          </a:xfrm>
          <a:custGeom>
            <a:avLst/>
            <a:gdLst/>
            <a:ahLst/>
            <a:cxnLst/>
            <a:rect l="l" t="t" r="r" b="b"/>
            <a:pathLst>
              <a:path w="4610100" h="495300">
                <a:moveTo>
                  <a:pt x="4527547" y="0"/>
                </a:moveTo>
                <a:lnTo>
                  <a:pt x="82552" y="0"/>
                </a:lnTo>
                <a:lnTo>
                  <a:pt x="50419" y="6487"/>
                </a:lnTo>
                <a:lnTo>
                  <a:pt x="24178" y="24178"/>
                </a:lnTo>
                <a:lnTo>
                  <a:pt x="6487" y="50419"/>
                </a:lnTo>
                <a:lnTo>
                  <a:pt x="0" y="82552"/>
                </a:lnTo>
                <a:lnTo>
                  <a:pt x="0" y="412747"/>
                </a:lnTo>
                <a:lnTo>
                  <a:pt x="6487" y="444880"/>
                </a:lnTo>
                <a:lnTo>
                  <a:pt x="24178" y="471121"/>
                </a:lnTo>
                <a:lnTo>
                  <a:pt x="50419" y="488812"/>
                </a:lnTo>
                <a:lnTo>
                  <a:pt x="82552" y="495300"/>
                </a:lnTo>
                <a:lnTo>
                  <a:pt x="4527547" y="495300"/>
                </a:lnTo>
                <a:lnTo>
                  <a:pt x="4559680" y="488812"/>
                </a:lnTo>
                <a:lnTo>
                  <a:pt x="4585921" y="471121"/>
                </a:lnTo>
                <a:lnTo>
                  <a:pt x="4603612" y="444880"/>
                </a:lnTo>
                <a:lnTo>
                  <a:pt x="4610100" y="412747"/>
                </a:lnTo>
                <a:lnTo>
                  <a:pt x="4610100" y="82552"/>
                </a:lnTo>
                <a:lnTo>
                  <a:pt x="4603612" y="50419"/>
                </a:lnTo>
                <a:lnTo>
                  <a:pt x="4585921" y="24178"/>
                </a:lnTo>
                <a:lnTo>
                  <a:pt x="4559680" y="6487"/>
                </a:lnTo>
                <a:lnTo>
                  <a:pt x="45275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3650" y="1758950"/>
            <a:ext cx="4610100" cy="495300"/>
          </a:xfrm>
          <a:custGeom>
            <a:avLst/>
            <a:gdLst/>
            <a:ahLst/>
            <a:cxnLst/>
            <a:rect l="l" t="t" r="r" b="b"/>
            <a:pathLst>
              <a:path w="4610100" h="495300">
                <a:moveTo>
                  <a:pt x="0" y="82552"/>
                </a:moveTo>
                <a:lnTo>
                  <a:pt x="6487" y="50419"/>
                </a:lnTo>
                <a:lnTo>
                  <a:pt x="24179" y="24179"/>
                </a:lnTo>
                <a:lnTo>
                  <a:pt x="50419" y="6487"/>
                </a:lnTo>
                <a:lnTo>
                  <a:pt x="82552" y="0"/>
                </a:lnTo>
                <a:lnTo>
                  <a:pt x="4527548" y="0"/>
                </a:lnTo>
                <a:lnTo>
                  <a:pt x="4559680" y="6487"/>
                </a:lnTo>
                <a:lnTo>
                  <a:pt x="4585921" y="24179"/>
                </a:lnTo>
                <a:lnTo>
                  <a:pt x="4603612" y="50419"/>
                </a:lnTo>
                <a:lnTo>
                  <a:pt x="4610100" y="82552"/>
                </a:lnTo>
                <a:lnTo>
                  <a:pt x="4610100" y="412747"/>
                </a:lnTo>
                <a:lnTo>
                  <a:pt x="4603612" y="444880"/>
                </a:lnTo>
                <a:lnTo>
                  <a:pt x="4585921" y="471120"/>
                </a:lnTo>
                <a:lnTo>
                  <a:pt x="4559680" y="488812"/>
                </a:lnTo>
                <a:lnTo>
                  <a:pt x="4527548" y="495300"/>
                </a:lnTo>
                <a:lnTo>
                  <a:pt x="82552" y="495300"/>
                </a:lnTo>
                <a:lnTo>
                  <a:pt x="50419" y="488812"/>
                </a:lnTo>
                <a:lnTo>
                  <a:pt x="24179" y="471120"/>
                </a:lnTo>
                <a:lnTo>
                  <a:pt x="6487" y="444880"/>
                </a:lnTo>
                <a:lnTo>
                  <a:pt x="0" y="412747"/>
                </a:lnTo>
                <a:lnTo>
                  <a:pt x="0" y="82552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3237" y="1821656"/>
            <a:ext cx="358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全流程线上借款与理财咨询服务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2256" y="4159189"/>
            <a:ext cx="2057400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95"/>
              </a:spcBef>
            </a:pPr>
            <a:r>
              <a:rPr sz="1950" b="1" spc="40" dirty="0">
                <a:solidFill>
                  <a:srgbClr val="0070C0"/>
                </a:solidFill>
                <a:latin typeface="Heiti SC"/>
                <a:cs typeface="Heiti SC"/>
              </a:rPr>
              <a:t>欺诈风险</a:t>
            </a:r>
            <a:endParaRPr sz="1950">
              <a:latin typeface="Heiti SC"/>
              <a:cs typeface="Heiti SC"/>
            </a:endParaRPr>
          </a:p>
          <a:p>
            <a:pPr marL="12700" marR="5080" indent="2540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latin typeface="Arial Unicode MS"/>
                <a:cs typeface="Arial Unicode MS"/>
              </a:rPr>
              <a:t>是互联网金融 线上信贷工厂模式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最大的挑战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4600" y="3646487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场景不同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6600" y="3938587"/>
            <a:ext cx="2057400" cy="1866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Unicode MS"/>
                <a:cs typeface="Arial Unicode MS"/>
              </a:rPr>
              <a:t>人群不同</a:t>
            </a:r>
            <a:endParaRPr sz="2000">
              <a:latin typeface="Arial Unicode MS"/>
              <a:cs typeface="Arial Unicode MS"/>
            </a:endParaRPr>
          </a:p>
          <a:p>
            <a:pPr marL="266700" marR="5080" indent="-254000">
              <a:lnSpc>
                <a:spcPct val="120800"/>
              </a:lnSpc>
            </a:pPr>
            <a:r>
              <a:rPr sz="2000" dirty="0">
                <a:latin typeface="Arial Unicode MS"/>
                <a:cs typeface="Arial Unicode MS"/>
              </a:rPr>
              <a:t>数据获取方式不同 数据维度不同 数据深度不同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 Unicode MS"/>
                <a:cs typeface="Arial Unicode MS"/>
              </a:rPr>
              <a:t>信用评估机制不同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79700" y="4572000"/>
            <a:ext cx="393700" cy="355600"/>
          </a:xfrm>
          <a:custGeom>
            <a:avLst/>
            <a:gdLst/>
            <a:ahLst/>
            <a:cxnLst/>
            <a:rect l="l" t="t" r="r" b="b"/>
            <a:pathLst>
              <a:path w="393700" h="355600">
                <a:moveTo>
                  <a:pt x="215900" y="0"/>
                </a:moveTo>
                <a:lnTo>
                  <a:pt x="215900" y="71119"/>
                </a:lnTo>
                <a:lnTo>
                  <a:pt x="0" y="71119"/>
                </a:lnTo>
                <a:lnTo>
                  <a:pt x="0" y="284480"/>
                </a:lnTo>
                <a:lnTo>
                  <a:pt x="215900" y="284480"/>
                </a:lnTo>
                <a:lnTo>
                  <a:pt x="215900" y="355600"/>
                </a:lnTo>
                <a:lnTo>
                  <a:pt x="393700" y="177800"/>
                </a:lnTo>
                <a:lnTo>
                  <a:pt x="2159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2300" y="4597400"/>
            <a:ext cx="393700" cy="368300"/>
          </a:xfrm>
          <a:custGeom>
            <a:avLst/>
            <a:gdLst/>
            <a:ahLst/>
            <a:cxnLst/>
            <a:rect l="l" t="t" r="r" b="b"/>
            <a:pathLst>
              <a:path w="393700" h="368300">
                <a:moveTo>
                  <a:pt x="209550" y="0"/>
                </a:moveTo>
                <a:lnTo>
                  <a:pt x="209550" y="73660"/>
                </a:lnTo>
                <a:lnTo>
                  <a:pt x="0" y="73660"/>
                </a:lnTo>
                <a:lnTo>
                  <a:pt x="0" y="294639"/>
                </a:lnTo>
                <a:lnTo>
                  <a:pt x="209550" y="294639"/>
                </a:lnTo>
                <a:lnTo>
                  <a:pt x="209550" y="368300"/>
                </a:lnTo>
                <a:lnTo>
                  <a:pt x="393700" y="184150"/>
                </a:lnTo>
                <a:lnTo>
                  <a:pt x="2095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1202" y="4457382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线 下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5164" y="4457382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线 上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08100" y="4622800"/>
            <a:ext cx="393700" cy="368300"/>
          </a:xfrm>
          <a:custGeom>
            <a:avLst/>
            <a:gdLst/>
            <a:ahLst/>
            <a:cxnLst/>
            <a:rect l="l" t="t" r="r" b="b"/>
            <a:pathLst>
              <a:path w="393700" h="368300">
                <a:moveTo>
                  <a:pt x="209550" y="0"/>
                </a:moveTo>
                <a:lnTo>
                  <a:pt x="209550" y="73660"/>
                </a:lnTo>
                <a:lnTo>
                  <a:pt x="0" y="73660"/>
                </a:lnTo>
                <a:lnTo>
                  <a:pt x="0" y="294639"/>
                </a:lnTo>
                <a:lnTo>
                  <a:pt x="209550" y="294639"/>
                </a:lnTo>
                <a:lnTo>
                  <a:pt x="209550" y="368300"/>
                </a:lnTo>
                <a:lnTo>
                  <a:pt x="393700" y="184150"/>
                </a:lnTo>
                <a:lnTo>
                  <a:pt x="2095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33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5334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互联网金融行业中的欺诈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378" y="3662679"/>
            <a:ext cx="2908300" cy="889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4565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latin typeface="Arial Unicode MS"/>
                <a:cs typeface="Arial Unicode MS"/>
              </a:rPr>
              <a:t>申请时无还款意愿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877" y="4081779"/>
            <a:ext cx="4902200" cy="1346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 Unicode MS"/>
                <a:cs typeface="Arial Unicode MS"/>
              </a:rPr>
              <a:t>有的中介会在包办贷款时双向欺诈：</a:t>
            </a:r>
            <a:endParaRPr sz="2400">
              <a:latin typeface="Arial Unicode MS"/>
              <a:cs typeface="Arial Unicode MS"/>
            </a:endParaRPr>
          </a:p>
          <a:p>
            <a:pPr marL="406400" indent="-3937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06400" algn="l"/>
              </a:tabLst>
            </a:pPr>
            <a:r>
              <a:rPr sz="2400" dirty="0">
                <a:latin typeface="Arial Unicode MS"/>
                <a:cs typeface="Arial Unicode MS"/>
              </a:rPr>
              <a:t>伪造虚假文件欺诈借款公司</a:t>
            </a:r>
            <a:endParaRPr sz="2400">
              <a:latin typeface="Arial Unicode MS"/>
              <a:cs typeface="Arial Unicode MS"/>
            </a:endParaRPr>
          </a:p>
          <a:p>
            <a:pPr marL="406400" indent="-3937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"/>
              <a:buChar char="o"/>
              <a:tabLst>
                <a:tab pos="406400" algn="l"/>
              </a:tabLst>
            </a:pPr>
            <a:r>
              <a:rPr sz="2400" dirty="0">
                <a:latin typeface="Arial Unicode MS"/>
                <a:cs typeface="Arial Unicode MS"/>
              </a:rPr>
              <a:t>骗取贷款人身份信息多方借贷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dirty="0"/>
              <a:t>金融欺诈有两种：</a:t>
            </a:r>
            <a:r>
              <a:rPr dirty="0">
                <a:solidFill>
                  <a:srgbClr val="0070C0"/>
                </a:solidFill>
              </a:rPr>
              <a:t>伪冒申请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dirty="0"/>
              <a:t>和</a:t>
            </a:r>
            <a:r>
              <a:rPr spc="-130" dirty="0"/>
              <a:t> </a:t>
            </a:r>
            <a:r>
              <a:rPr dirty="0">
                <a:solidFill>
                  <a:srgbClr val="0070C0"/>
                </a:solidFill>
              </a:rPr>
              <a:t>欺诈交易</a:t>
            </a:r>
          </a:p>
          <a:p>
            <a:pPr marL="482600" indent="-469900">
              <a:lnSpc>
                <a:spcPts val="3095"/>
              </a:lnSpc>
              <a:spcBef>
                <a:spcPts val="64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dirty="0">
                <a:solidFill>
                  <a:srgbClr val="0070C0"/>
                </a:solidFill>
              </a:rPr>
              <a:t>伪冒申请：</a:t>
            </a:r>
          </a:p>
          <a:p>
            <a:pPr marR="5080" algn="r">
              <a:lnSpc>
                <a:spcPts val="1280"/>
              </a:lnSpc>
            </a:pPr>
            <a:r>
              <a:rPr sz="1600" dirty="0">
                <a:latin typeface="Heiti TC"/>
                <a:cs typeface="Heiti TC"/>
              </a:rPr>
              <a:t>⼈群团体化</a:t>
            </a:r>
            <a:endParaRPr sz="1600">
              <a:latin typeface="Heiti TC"/>
              <a:cs typeface="Heiti TC"/>
            </a:endParaRPr>
          </a:p>
          <a:p>
            <a:pPr marL="482600">
              <a:lnSpc>
                <a:spcPts val="2505"/>
              </a:lnSpc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/>
              <a:t>变造申请材料，以获得更高额度</a:t>
            </a:r>
            <a:endParaRPr sz="24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dirty="0">
                <a:solidFill>
                  <a:srgbClr val="0070C0"/>
                </a:solidFill>
              </a:rPr>
              <a:t>欺诈交易：</a:t>
            </a:r>
          </a:p>
        </p:txBody>
      </p:sp>
      <p:sp>
        <p:nvSpPr>
          <p:cNvPr id="11" name="object 11"/>
          <p:cNvSpPr/>
          <p:nvPr/>
        </p:nvSpPr>
        <p:spPr>
          <a:xfrm>
            <a:off x="6413500" y="2933700"/>
            <a:ext cx="11049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7602" y="2627647"/>
            <a:ext cx="104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Heiti TC"/>
                <a:cs typeface="Heiti TC"/>
              </a:rPr>
              <a:t>地区集中化</a:t>
            </a:r>
            <a:endParaRPr sz="1600">
              <a:latin typeface="Heiti TC"/>
              <a:cs typeface="Heiti T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32700" y="2933700"/>
            <a:ext cx="11049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16117" y="4041377"/>
            <a:ext cx="104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Heiti TC"/>
                <a:cs typeface="Heiti TC"/>
              </a:rPr>
              <a:t>⽅式多样化</a:t>
            </a:r>
            <a:endParaRPr sz="1600">
              <a:latin typeface="Heiti TC"/>
              <a:cs typeface="Heiti T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3500" y="4356100"/>
            <a:ext cx="11049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7602" y="4041377"/>
            <a:ext cx="104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Heiti TC"/>
                <a:cs typeface="Heiti TC"/>
              </a:rPr>
              <a:t>⼯具智能化</a:t>
            </a:r>
            <a:endParaRPr sz="1600">
              <a:latin typeface="Heiti TC"/>
              <a:cs typeface="Heiti T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2700" y="4358608"/>
            <a:ext cx="1104900" cy="1099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34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反欺诈中可应用到多种社交网络算法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35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760220"/>
            <a:ext cx="775779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800" spc="93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800" spc="930" dirty="0">
                <a:latin typeface="Arial Unicode MS"/>
                <a:cs typeface="Arial Unicode MS"/>
              </a:rPr>
              <a:t>社交网络算法：</a:t>
            </a:r>
            <a:endParaRPr sz="2800">
              <a:latin typeface="Arial Unicode MS"/>
              <a:cs typeface="Arial Unicode MS"/>
            </a:endParaRPr>
          </a:p>
          <a:p>
            <a:pPr marL="926465" marR="5080" indent="-444500">
              <a:lnSpc>
                <a:spcPct val="100699"/>
              </a:lnSpc>
              <a:spcBef>
                <a:spcPts val="20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dirty="0">
                <a:latin typeface="Arial Unicode MS"/>
                <a:cs typeface="Arial Unicode MS"/>
              </a:rPr>
              <a:t>分析指标</a:t>
            </a:r>
            <a:r>
              <a:rPr sz="2400" spc="-60" dirty="0">
                <a:latin typeface="Arial Unicode MS"/>
                <a:cs typeface="Arial Unicode MS"/>
              </a:rPr>
              <a:t>：degree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175" dirty="0">
                <a:latin typeface="Arial Unicode MS"/>
                <a:cs typeface="Arial Unicode MS"/>
              </a:rPr>
              <a:t>closeness</a:t>
            </a:r>
            <a:r>
              <a:rPr sz="2400" spc="-80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centrality、  </a:t>
            </a:r>
            <a:r>
              <a:rPr sz="2400" spc="-100" dirty="0">
                <a:latin typeface="Arial Unicode MS"/>
                <a:cs typeface="Arial Unicode MS"/>
              </a:rPr>
              <a:t>betweenness</a:t>
            </a:r>
            <a:r>
              <a:rPr sz="2400" spc="90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centrality、</a:t>
            </a:r>
            <a:r>
              <a:rPr sz="2400" spc="-80" dirty="0">
                <a:latin typeface="Arial Unicode MS"/>
                <a:cs typeface="Arial Unicode MS"/>
              </a:rPr>
              <a:t>cluster</a:t>
            </a:r>
            <a:r>
              <a:rPr sz="2400" spc="-70" dirty="0">
                <a:latin typeface="Arial Unicode MS"/>
                <a:cs typeface="Arial Unicode MS"/>
              </a:rPr>
              <a:t> </a:t>
            </a:r>
            <a:r>
              <a:rPr sz="2400" spc="-35" dirty="0">
                <a:latin typeface="Arial Unicode MS"/>
                <a:cs typeface="Arial Unicode MS"/>
              </a:rPr>
              <a:t>coefficient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15" dirty="0">
                <a:latin typeface="Arial Unicode MS"/>
                <a:cs typeface="Arial Unicode MS"/>
              </a:rPr>
              <a:t>triangle</a:t>
            </a:r>
            <a:endParaRPr sz="2400">
              <a:latin typeface="Arial Unicode MS"/>
              <a:cs typeface="Arial Unicode MS"/>
            </a:endParaRPr>
          </a:p>
          <a:p>
            <a:pPr marL="926465">
              <a:lnSpc>
                <a:spcPts val="2800"/>
              </a:lnSpc>
            </a:pPr>
            <a:r>
              <a:rPr sz="2400" spc="-20" dirty="0">
                <a:latin typeface="Arial Unicode MS"/>
                <a:cs typeface="Arial Unicode MS"/>
              </a:rPr>
              <a:t>count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60" dirty="0">
                <a:latin typeface="Arial Unicode MS"/>
                <a:cs typeface="Arial Unicode MS"/>
              </a:rPr>
              <a:t>connected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-50" dirty="0">
                <a:latin typeface="Arial Unicode MS"/>
                <a:cs typeface="Arial Unicode MS"/>
              </a:rPr>
              <a:t>components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20"/>
              </a:spcBef>
              <a:tabLst>
                <a:tab pos="926465" algn="l"/>
              </a:tabLst>
            </a:pPr>
            <a:r>
              <a:rPr sz="2400" spc="450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400" spc="450" dirty="0">
                <a:latin typeface="Arial Unicode MS"/>
                <a:cs typeface="Arial Unicode MS"/>
              </a:rPr>
              <a:t>算法：</a:t>
            </a:r>
            <a:endParaRPr sz="2400">
              <a:latin typeface="Arial Unicode MS"/>
              <a:cs typeface="Arial Unicode MS"/>
            </a:endParaRPr>
          </a:p>
          <a:p>
            <a:pPr marL="1320800" indent="-393700"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Arial"/>
              <a:buChar char="o"/>
              <a:tabLst>
                <a:tab pos="1320800" algn="l"/>
              </a:tabLst>
            </a:pPr>
            <a:r>
              <a:rPr sz="2400" spc="-145" dirty="0">
                <a:latin typeface="Arial Unicode MS"/>
                <a:cs typeface="Arial Unicode MS"/>
              </a:rPr>
              <a:t>PageRank</a:t>
            </a:r>
            <a:endParaRPr sz="2400">
              <a:latin typeface="Arial Unicode MS"/>
              <a:cs typeface="Arial Unicode MS"/>
            </a:endParaRPr>
          </a:p>
          <a:p>
            <a:pPr marL="1320800" marR="243840" indent="-393700">
              <a:lnSpc>
                <a:spcPct val="100699"/>
              </a:lnSpc>
              <a:buClr>
                <a:srgbClr val="CC0000"/>
              </a:buClr>
              <a:buFont typeface="Arial"/>
              <a:buChar char="o"/>
              <a:tabLst>
                <a:tab pos="1320800" algn="l"/>
              </a:tabLst>
            </a:pPr>
            <a:r>
              <a:rPr sz="2400" dirty="0">
                <a:latin typeface="Arial Unicode MS"/>
                <a:cs typeface="Arial Unicode MS"/>
              </a:rPr>
              <a:t>社区发现：</a:t>
            </a:r>
            <a:r>
              <a:rPr sz="2400" spc="70" dirty="0">
                <a:latin typeface="Arial Unicode MS"/>
                <a:cs typeface="Arial Unicode MS"/>
              </a:rPr>
              <a:t>G</a:t>
            </a:r>
            <a:r>
              <a:rPr sz="2400" spc="10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150" dirty="0">
                <a:latin typeface="Arial Unicode MS"/>
                <a:cs typeface="Arial Unicode MS"/>
              </a:rPr>
              <a:t>F</a:t>
            </a:r>
            <a:r>
              <a:rPr sz="2400" spc="-165" dirty="0">
                <a:latin typeface="Arial Unicode MS"/>
                <a:cs typeface="Arial Unicode MS"/>
              </a:rPr>
              <a:t>a</a:t>
            </a:r>
            <a:r>
              <a:rPr sz="2400" spc="-405" dirty="0">
                <a:latin typeface="Arial Unicode MS"/>
                <a:cs typeface="Arial Unicode MS"/>
              </a:rPr>
              <a:t>s</a:t>
            </a:r>
            <a:r>
              <a:rPr sz="2400" spc="125" dirty="0">
                <a:latin typeface="Arial Unicode MS"/>
                <a:cs typeface="Arial Unicode MS"/>
              </a:rPr>
              <a:t>t</a:t>
            </a:r>
            <a:r>
              <a:rPr sz="2400" spc="55" dirty="0">
                <a:latin typeface="Arial Unicode MS"/>
                <a:cs typeface="Arial Unicode MS"/>
              </a:rPr>
              <a:t>U</a:t>
            </a:r>
            <a:r>
              <a:rPr sz="2400" spc="-40" dirty="0">
                <a:latin typeface="Arial Unicode MS"/>
                <a:cs typeface="Arial Unicode MS"/>
              </a:rPr>
              <a:t>n</a:t>
            </a:r>
            <a:r>
              <a:rPr sz="2400" spc="30" dirty="0">
                <a:latin typeface="Arial Unicode MS"/>
                <a:cs typeface="Arial Unicode MS"/>
              </a:rPr>
              <a:t>f</a:t>
            </a:r>
            <a:r>
              <a:rPr sz="2400" spc="65" dirty="0">
                <a:latin typeface="Arial Unicode MS"/>
                <a:cs typeface="Arial Unicode MS"/>
              </a:rPr>
              <a:t>o</a:t>
            </a:r>
            <a:r>
              <a:rPr sz="2400" spc="55" dirty="0">
                <a:latin typeface="Arial Unicode MS"/>
                <a:cs typeface="Arial Unicode MS"/>
              </a:rPr>
              <a:t>ldi</a:t>
            </a:r>
            <a:r>
              <a:rPr sz="2400" spc="-40" dirty="0">
                <a:latin typeface="Arial Unicode MS"/>
                <a:cs typeface="Arial Unicode MS"/>
              </a:rPr>
              <a:t>n</a:t>
            </a:r>
            <a:r>
              <a:rPr sz="2400" spc="-140" dirty="0">
                <a:latin typeface="Arial Unicode MS"/>
                <a:cs typeface="Arial Unicode MS"/>
              </a:rPr>
              <a:t>g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254" dirty="0">
                <a:latin typeface="Arial Unicode MS"/>
                <a:cs typeface="Arial Unicode MS"/>
              </a:rPr>
              <a:t>L</a:t>
            </a:r>
            <a:r>
              <a:rPr sz="2400" spc="-295" dirty="0">
                <a:latin typeface="Arial Unicode MS"/>
                <a:cs typeface="Arial Unicode MS"/>
              </a:rPr>
              <a:t>P</a:t>
            </a:r>
            <a:r>
              <a:rPr sz="2400" spc="-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465" dirty="0">
                <a:latin typeface="Arial Unicode MS"/>
                <a:cs typeface="Arial Unicode MS"/>
              </a:rPr>
              <a:t>S</a:t>
            </a:r>
            <a:r>
              <a:rPr sz="2400" spc="-380" dirty="0">
                <a:latin typeface="Arial Unicode MS"/>
                <a:cs typeface="Arial Unicode MS"/>
              </a:rPr>
              <a:t>L</a:t>
            </a:r>
            <a:r>
              <a:rPr sz="2400" spc="-310" dirty="0">
                <a:latin typeface="Arial Unicode MS"/>
                <a:cs typeface="Arial Unicode MS"/>
              </a:rPr>
              <a:t>P</a:t>
            </a:r>
            <a:r>
              <a:rPr sz="2400" spc="-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、  </a:t>
            </a:r>
            <a:r>
              <a:rPr sz="2400" spc="-5" dirty="0">
                <a:latin typeface="Arial Unicode MS"/>
                <a:cs typeface="Arial Unicode MS"/>
              </a:rPr>
              <a:t>WalkTrap</a:t>
            </a:r>
            <a:endParaRPr sz="2400">
              <a:latin typeface="Arial Unicode MS"/>
              <a:cs typeface="Arial Unicode MS"/>
            </a:endParaRPr>
          </a:p>
          <a:p>
            <a:pPr marL="482600" marR="154940" indent="-469900">
              <a:lnSpc>
                <a:spcPts val="3400"/>
              </a:lnSpc>
              <a:tabLst>
                <a:tab pos="481965" algn="l"/>
              </a:tabLst>
            </a:pPr>
            <a:r>
              <a:rPr sz="2800" spc="93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800" spc="930" dirty="0">
                <a:latin typeface="Arial Unicode MS"/>
                <a:cs typeface="Arial Unicode MS"/>
              </a:rPr>
              <a:t>在工业界的其他应用包括：精准营销、改善搜 索</a:t>
            </a:r>
            <a:r>
              <a:rPr sz="2800" spc="215" dirty="0">
                <a:latin typeface="Arial Unicode MS"/>
                <a:cs typeface="Arial Unicode MS"/>
              </a:rPr>
              <a:t>/</a:t>
            </a:r>
            <a:r>
              <a:rPr sz="2800" dirty="0">
                <a:latin typeface="Arial Unicode MS"/>
                <a:cs typeface="Arial Unicode MS"/>
              </a:rPr>
              <a:t>帮助推荐、网络系统安全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社交网络算法在金融反欺诈中的优势</a:t>
            </a:r>
          </a:p>
        </p:txBody>
      </p:sp>
      <p:sp>
        <p:nvSpPr>
          <p:cNvPr id="3" name="object 3"/>
          <p:cNvSpPr/>
          <p:nvPr/>
        </p:nvSpPr>
        <p:spPr>
          <a:xfrm>
            <a:off x="615950" y="2330450"/>
            <a:ext cx="2578100" cy="3162300"/>
          </a:xfrm>
          <a:custGeom>
            <a:avLst/>
            <a:gdLst/>
            <a:ahLst/>
            <a:cxnLst/>
            <a:rect l="l" t="t" r="r" b="b"/>
            <a:pathLst>
              <a:path w="2578100" h="3162300">
                <a:moveTo>
                  <a:pt x="2416968" y="0"/>
                </a:moveTo>
                <a:lnTo>
                  <a:pt x="161130" y="0"/>
                </a:lnTo>
                <a:lnTo>
                  <a:pt x="118295" y="5755"/>
                </a:lnTo>
                <a:lnTo>
                  <a:pt x="79805" y="21999"/>
                </a:lnTo>
                <a:lnTo>
                  <a:pt x="47194" y="47194"/>
                </a:lnTo>
                <a:lnTo>
                  <a:pt x="21999" y="79804"/>
                </a:lnTo>
                <a:lnTo>
                  <a:pt x="5755" y="118295"/>
                </a:lnTo>
                <a:lnTo>
                  <a:pt x="0" y="161129"/>
                </a:lnTo>
                <a:lnTo>
                  <a:pt x="0" y="3001168"/>
                </a:lnTo>
                <a:lnTo>
                  <a:pt x="5755" y="3044003"/>
                </a:lnTo>
                <a:lnTo>
                  <a:pt x="21999" y="3082494"/>
                </a:lnTo>
                <a:lnTo>
                  <a:pt x="47194" y="3115105"/>
                </a:lnTo>
                <a:lnTo>
                  <a:pt x="79805" y="3140300"/>
                </a:lnTo>
                <a:lnTo>
                  <a:pt x="118295" y="3156544"/>
                </a:lnTo>
                <a:lnTo>
                  <a:pt x="161130" y="3162300"/>
                </a:lnTo>
                <a:lnTo>
                  <a:pt x="2416968" y="3162300"/>
                </a:lnTo>
                <a:lnTo>
                  <a:pt x="2459803" y="3156544"/>
                </a:lnTo>
                <a:lnTo>
                  <a:pt x="2498294" y="3140300"/>
                </a:lnTo>
                <a:lnTo>
                  <a:pt x="2530905" y="3115105"/>
                </a:lnTo>
                <a:lnTo>
                  <a:pt x="2556100" y="3082494"/>
                </a:lnTo>
                <a:lnTo>
                  <a:pt x="2572344" y="3044003"/>
                </a:lnTo>
                <a:lnTo>
                  <a:pt x="2578100" y="3001168"/>
                </a:lnTo>
                <a:lnTo>
                  <a:pt x="2578100" y="161129"/>
                </a:lnTo>
                <a:lnTo>
                  <a:pt x="2572344" y="118295"/>
                </a:lnTo>
                <a:lnTo>
                  <a:pt x="2556100" y="79804"/>
                </a:lnTo>
                <a:lnTo>
                  <a:pt x="2530905" y="47194"/>
                </a:lnTo>
                <a:lnTo>
                  <a:pt x="2498294" y="21999"/>
                </a:lnTo>
                <a:lnTo>
                  <a:pt x="2459803" y="5755"/>
                </a:lnTo>
                <a:lnTo>
                  <a:pt x="241696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2330450"/>
            <a:ext cx="2578100" cy="3162300"/>
          </a:xfrm>
          <a:custGeom>
            <a:avLst/>
            <a:gdLst/>
            <a:ahLst/>
            <a:cxnLst/>
            <a:rect l="l" t="t" r="r" b="b"/>
            <a:pathLst>
              <a:path w="2578100" h="3162300">
                <a:moveTo>
                  <a:pt x="0" y="161130"/>
                </a:moveTo>
                <a:lnTo>
                  <a:pt x="5755" y="118295"/>
                </a:lnTo>
                <a:lnTo>
                  <a:pt x="21999" y="79804"/>
                </a:lnTo>
                <a:lnTo>
                  <a:pt x="47194" y="47194"/>
                </a:lnTo>
                <a:lnTo>
                  <a:pt x="79805" y="21999"/>
                </a:lnTo>
                <a:lnTo>
                  <a:pt x="118295" y="5755"/>
                </a:lnTo>
                <a:lnTo>
                  <a:pt x="161130" y="0"/>
                </a:lnTo>
                <a:lnTo>
                  <a:pt x="2416969" y="0"/>
                </a:lnTo>
                <a:lnTo>
                  <a:pt x="2459803" y="5755"/>
                </a:lnTo>
                <a:lnTo>
                  <a:pt x="2498294" y="21999"/>
                </a:lnTo>
                <a:lnTo>
                  <a:pt x="2530905" y="47194"/>
                </a:lnTo>
                <a:lnTo>
                  <a:pt x="2556100" y="79804"/>
                </a:lnTo>
                <a:lnTo>
                  <a:pt x="2572344" y="118295"/>
                </a:lnTo>
                <a:lnTo>
                  <a:pt x="2578100" y="161130"/>
                </a:lnTo>
                <a:lnTo>
                  <a:pt x="2578100" y="3001169"/>
                </a:lnTo>
                <a:lnTo>
                  <a:pt x="2572344" y="3044003"/>
                </a:lnTo>
                <a:lnTo>
                  <a:pt x="2556100" y="3082494"/>
                </a:lnTo>
                <a:lnTo>
                  <a:pt x="2530905" y="3115105"/>
                </a:lnTo>
                <a:lnTo>
                  <a:pt x="2498294" y="3140300"/>
                </a:lnTo>
                <a:lnTo>
                  <a:pt x="2459803" y="3156544"/>
                </a:lnTo>
                <a:lnTo>
                  <a:pt x="2416969" y="3162300"/>
                </a:lnTo>
                <a:lnTo>
                  <a:pt x="161130" y="3162300"/>
                </a:lnTo>
                <a:lnTo>
                  <a:pt x="118295" y="3156544"/>
                </a:lnTo>
                <a:lnTo>
                  <a:pt x="79805" y="3140300"/>
                </a:lnTo>
                <a:lnTo>
                  <a:pt x="47194" y="3115105"/>
                </a:lnTo>
                <a:lnTo>
                  <a:pt x="21999" y="3082494"/>
                </a:lnTo>
                <a:lnTo>
                  <a:pt x="5755" y="3044003"/>
                </a:lnTo>
                <a:lnTo>
                  <a:pt x="0" y="3001169"/>
                </a:lnTo>
                <a:lnTo>
                  <a:pt x="0" y="1611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3873500"/>
            <a:ext cx="23622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800" y="2466332"/>
            <a:ext cx="2070100" cy="2923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spc="100" dirty="0">
                <a:latin typeface="Heiti SC"/>
                <a:cs typeface="Heiti SC"/>
              </a:rPr>
              <a:t>传统反欺诈：</a:t>
            </a:r>
            <a:endParaRPr sz="23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indent="127000">
              <a:lnSpc>
                <a:spcPct val="100000"/>
              </a:lnSpc>
              <a:spcBef>
                <a:spcPts val="5"/>
              </a:spcBef>
              <a:buChar char="-"/>
              <a:tabLst>
                <a:tab pos="279400" algn="l"/>
              </a:tabLst>
            </a:pPr>
            <a:r>
              <a:rPr sz="2000" dirty="0">
                <a:latin typeface="Arial Unicode MS"/>
                <a:cs typeface="Arial Unicode MS"/>
              </a:rPr>
              <a:t>客户是否触黑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Unicode MS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12700" marR="5080" indent="127000">
              <a:lnSpc>
                <a:spcPct val="100000"/>
              </a:lnSpc>
              <a:buChar char="-"/>
              <a:tabLst>
                <a:tab pos="279400" algn="l"/>
              </a:tabLst>
            </a:pPr>
            <a:r>
              <a:rPr sz="2000" dirty="0">
                <a:latin typeface="Arial Unicode MS"/>
                <a:cs typeface="Arial Unicode MS"/>
              </a:rPr>
              <a:t>客户的消费记录 是否异常</a:t>
            </a:r>
            <a:endParaRPr sz="2000">
              <a:latin typeface="Arial Unicode MS"/>
              <a:cs typeface="Arial Unicode MS"/>
            </a:endParaRPr>
          </a:p>
          <a:p>
            <a:pPr marL="550545">
              <a:lnSpc>
                <a:spcPts val="8550"/>
              </a:lnSpc>
            </a:pPr>
            <a:r>
              <a:rPr sz="8000" dirty="0">
                <a:solidFill>
                  <a:srgbClr val="7F7F7F"/>
                </a:solidFill>
                <a:latin typeface="Arial Unicode MS"/>
                <a:cs typeface="Arial Unicode MS"/>
              </a:rPr>
              <a:t>点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300" y="3606800"/>
            <a:ext cx="1181100" cy="622300"/>
          </a:xfrm>
          <a:custGeom>
            <a:avLst/>
            <a:gdLst/>
            <a:ahLst/>
            <a:cxnLst/>
            <a:rect l="l" t="t" r="r" b="b"/>
            <a:pathLst>
              <a:path w="1181100" h="622300">
                <a:moveTo>
                  <a:pt x="869950" y="0"/>
                </a:moveTo>
                <a:lnTo>
                  <a:pt x="0" y="0"/>
                </a:lnTo>
                <a:lnTo>
                  <a:pt x="311150" y="311150"/>
                </a:lnTo>
                <a:lnTo>
                  <a:pt x="0" y="622300"/>
                </a:lnTo>
                <a:lnTo>
                  <a:pt x="869950" y="622300"/>
                </a:lnTo>
                <a:lnTo>
                  <a:pt x="1181100" y="311150"/>
                </a:lnTo>
                <a:lnTo>
                  <a:pt x="869950" y="0"/>
                </a:lnTo>
                <a:close/>
              </a:path>
            </a:pathLst>
          </a:custGeom>
          <a:solidFill>
            <a:srgbClr val="FF3C3C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2850" y="1936750"/>
            <a:ext cx="3543300" cy="3911600"/>
          </a:xfrm>
          <a:custGeom>
            <a:avLst/>
            <a:gdLst/>
            <a:ahLst/>
            <a:cxnLst/>
            <a:rect l="l" t="t" r="r" b="b"/>
            <a:pathLst>
              <a:path w="3543300" h="3911600">
                <a:moveTo>
                  <a:pt x="0" y="221456"/>
                </a:moveTo>
                <a:lnTo>
                  <a:pt x="4499" y="176825"/>
                </a:lnTo>
                <a:lnTo>
                  <a:pt x="17403" y="135255"/>
                </a:lnTo>
                <a:lnTo>
                  <a:pt x="37821" y="97637"/>
                </a:lnTo>
                <a:lnTo>
                  <a:pt x="64863" y="64863"/>
                </a:lnTo>
                <a:lnTo>
                  <a:pt x="97638" y="37821"/>
                </a:lnTo>
                <a:lnTo>
                  <a:pt x="135255" y="17403"/>
                </a:lnTo>
                <a:lnTo>
                  <a:pt x="176825" y="4499"/>
                </a:lnTo>
                <a:lnTo>
                  <a:pt x="221456" y="0"/>
                </a:lnTo>
                <a:lnTo>
                  <a:pt x="3321844" y="0"/>
                </a:lnTo>
                <a:lnTo>
                  <a:pt x="3366475" y="4499"/>
                </a:lnTo>
                <a:lnTo>
                  <a:pt x="3408044" y="17403"/>
                </a:lnTo>
                <a:lnTo>
                  <a:pt x="3445662" y="37821"/>
                </a:lnTo>
                <a:lnTo>
                  <a:pt x="3478437" y="64863"/>
                </a:lnTo>
                <a:lnTo>
                  <a:pt x="3505478" y="97637"/>
                </a:lnTo>
                <a:lnTo>
                  <a:pt x="3525896" y="135255"/>
                </a:lnTo>
                <a:lnTo>
                  <a:pt x="3538800" y="176825"/>
                </a:lnTo>
                <a:lnTo>
                  <a:pt x="3543300" y="221456"/>
                </a:lnTo>
                <a:lnTo>
                  <a:pt x="3543300" y="3690144"/>
                </a:lnTo>
                <a:lnTo>
                  <a:pt x="3538800" y="3734775"/>
                </a:lnTo>
                <a:lnTo>
                  <a:pt x="3525896" y="3776344"/>
                </a:lnTo>
                <a:lnTo>
                  <a:pt x="3505478" y="3813962"/>
                </a:lnTo>
                <a:lnTo>
                  <a:pt x="3478437" y="3846737"/>
                </a:lnTo>
                <a:lnTo>
                  <a:pt x="3445662" y="3873778"/>
                </a:lnTo>
                <a:lnTo>
                  <a:pt x="3408044" y="3894196"/>
                </a:lnTo>
                <a:lnTo>
                  <a:pt x="3366475" y="3907100"/>
                </a:lnTo>
                <a:lnTo>
                  <a:pt x="3321844" y="3911600"/>
                </a:lnTo>
                <a:lnTo>
                  <a:pt x="221456" y="3911600"/>
                </a:lnTo>
                <a:lnTo>
                  <a:pt x="176825" y="3907100"/>
                </a:lnTo>
                <a:lnTo>
                  <a:pt x="135255" y="3894196"/>
                </a:lnTo>
                <a:lnTo>
                  <a:pt x="97638" y="3873778"/>
                </a:lnTo>
                <a:lnTo>
                  <a:pt x="64863" y="3846737"/>
                </a:lnTo>
                <a:lnTo>
                  <a:pt x="37821" y="3813962"/>
                </a:lnTo>
                <a:lnTo>
                  <a:pt x="17403" y="3776344"/>
                </a:lnTo>
                <a:lnTo>
                  <a:pt x="4499" y="3734775"/>
                </a:lnTo>
                <a:lnTo>
                  <a:pt x="0" y="3690144"/>
                </a:lnTo>
                <a:lnTo>
                  <a:pt x="0" y="221456"/>
                </a:lnTo>
                <a:close/>
              </a:path>
            </a:pathLst>
          </a:custGeom>
          <a:ln w="12700">
            <a:solidFill>
              <a:srgbClr val="B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6100" y="4203700"/>
            <a:ext cx="23622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应用社交网络反欺诈：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25" spc="-52" baseline="1424" dirty="0"/>
              <a:t>-</a:t>
            </a:r>
            <a:r>
              <a:rPr sz="2925" spc="-157" baseline="1424" dirty="0"/>
              <a:t> </a:t>
            </a:r>
            <a:r>
              <a:rPr sz="2000" b="0" dirty="0">
                <a:latin typeface="Arial Unicode MS"/>
                <a:cs typeface="Arial Unicode MS"/>
              </a:rPr>
              <a:t>客户一度、二度关系是否触黑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52400" indent="-139700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2000" b="0" dirty="0">
                <a:latin typeface="Arial Unicode MS"/>
                <a:cs typeface="Arial Unicode MS"/>
              </a:rPr>
              <a:t>客户消费关联商家是否异常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Unicode MS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Char char="-"/>
              <a:tabLst>
                <a:tab pos="152400" algn="l"/>
              </a:tabLst>
            </a:pPr>
            <a:r>
              <a:rPr sz="2000" b="0" dirty="0">
                <a:latin typeface="Arial Unicode MS"/>
                <a:cs typeface="Arial Unicode MS"/>
              </a:rPr>
              <a:t>一机多人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Unicode MS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152400" indent="-139700">
              <a:lnSpc>
                <a:spcPts val="1910"/>
              </a:lnSpc>
              <a:buChar char="-"/>
              <a:tabLst>
                <a:tab pos="152400" algn="l"/>
              </a:tabLst>
            </a:pPr>
            <a:r>
              <a:rPr sz="2000" b="0" dirty="0">
                <a:latin typeface="Arial Unicode MS"/>
                <a:cs typeface="Arial Unicode MS"/>
              </a:rPr>
              <a:t>识别组团欺诈</a:t>
            </a:r>
            <a:endParaRPr sz="2000">
              <a:latin typeface="Arial Unicode MS"/>
              <a:cs typeface="Arial Unicode MS"/>
            </a:endParaRPr>
          </a:p>
          <a:p>
            <a:pPr marL="31750" algn="ctr">
              <a:lnSpc>
                <a:spcPts val="9110"/>
              </a:lnSpc>
            </a:pPr>
            <a:r>
              <a:rPr sz="8000" b="0" dirty="0">
                <a:solidFill>
                  <a:srgbClr val="7F7F7F"/>
                </a:solidFill>
                <a:latin typeface="Arial Unicode MS"/>
                <a:cs typeface="Arial Unicode MS"/>
              </a:rPr>
              <a:t>面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36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57410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构建金融知识图谱</a:t>
            </a:r>
            <a:r>
              <a:rPr spc="-15" dirty="0">
                <a:latin typeface="Times New Roman"/>
                <a:cs typeface="Times New Roman"/>
              </a:rPr>
              <a:t>F</a:t>
            </a:r>
            <a:r>
              <a:rPr spc="3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G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ph</a:t>
            </a:r>
          </a:p>
        </p:txBody>
      </p:sp>
      <p:sp>
        <p:nvSpPr>
          <p:cNvPr id="9" name="object 9"/>
          <p:cNvSpPr/>
          <p:nvPr/>
        </p:nvSpPr>
        <p:spPr>
          <a:xfrm>
            <a:off x="2533650" y="2178050"/>
            <a:ext cx="6477000" cy="863600"/>
          </a:xfrm>
          <a:custGeom>
            <a:avLst/>
            <a:gdLst/>
            <a:ahLst/>
            <a:cxnLst/>
            <a:rect l="l" t="t" r="r" b="b"/>
            <a:pathLst>
              <a:path w="6477000" h="863600">
                <a:moveTo>
                  <a:pt x="6357106" y="0"/>
                </a:moveTo>
                <a:lnTo>
                  <a:pt x="119893" y="0"/>
                </a:lnTo>
                <a:lnTo>
                  <a:pt x="73225" y="9421"/>
                </a:lnTo>
                <a:lnTo>
                  <a:pt x="35115" y="35115"/>
                </a:lnTo>
                <a:lnTo>
                  <a:pt x="9421" y="73225"/>
                </a:lnTo>
                <a:lnTo>
                  <a:pt x="0" y="119893"/>
                </a:lnTo>
                <a:lnTo>
                  <a:pt x="0" y="743706"/>
                </a:lnTo>
                <a:lnTo>
                  <a:pt x="9421" y="790374"/>
                </a:lnTo>
                <a:lnTo>
                  <a:pt x="35115" y="828484"/>
                </a:lnTo>
                <a:lnTo>
                  <a:pt x="73225" y="854178"/>
                </a:lnTo>
                <a:lnTo>
                  <a:pt x="119893" y="863600"/>
                </a:lnTo>
                <a:lnTo>
                  <a:pt x="6357106" y="863600"/>
                </a:lnTo>
                <a:lnTo>
                  <a:pt x="6403774" y="854178"/>
                </a:lnTo>
                <a:lnTo>
                  <a:pt x="6441884" y="828484"/>
                </a:lnTo>
                <a:lnTo>
                  <a:pt x="6467578" y="790374"/>
                </a:lnTo>
                <a:lnTo>
                  <a:pt x="6477000" y="743706"/>
                </a:lnTo>
                <a:lnTo>
                  <a:pt x="6477000" y="119893"/>
                </a:lnTo>
                <a:lnTo>
                  <a:pt x="6467578" y="73225"/>
                </a:lnTo>
                <a:lnTo>
                  <a:pt x="6441884" y="35115"/>
                </a:lnTo>
                <a:lnTo>
                  <a:pt x="6403774" y="9421"/>
                </a:lnTo>
                <a:lnTo>
                  <a:pt x="635710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3650" y="2178050"/>
            <a:ext cx="6477000" cy="863600"/>
          </a:xfrm>
          <a:custGeom>
            <a:avLst/>
            <a:gdLst/>
            <a:ahLst/>
            <a:cxnLst/>
            <a:rect l="l" t="t" r="r" b="b"/>
            <a:pathLst>
              <a:path w="6477000" h="863600">
                <a:moveTo>
                  <a:pt x="0" y="119892"/>
                </a:moveTo>
                <a:lnTo>
                  <a:pt x="9421" y="73225"/>
                </a:lnTo>
                <a:lnTo>
                  <a:pt x="35115" y="35115"/>
                </a:lnTo>
                <a:lnTo>
                  <a:pt x="73224" y="9421"/>
                </a:lnTo>
                <a:lnTo>
                  <a:pt x="119892" y="0"/>
                </a:lnTo>
                <a:lnTo>
                  <a:pt x="6357108" y="0"/>
                </a:lnTo>
                <a:lnTo>
                  <a:pt x="6403775" y="9421"/>
                </a:lnTo>
                <a:lnTo>
                  <a:pt x="6441884" y="35115"/>
                </a:lnTo>
                <a:lnTo>
                  <a:pt x="6467578" y="73225"/>
                </a:lnTo>
                <a:lnTo>
                  <a:pt x="6477000" y="119892"/>
                </a:lnTo>
                <a:lnTo>
                  <a:pt x="6477000" y="743707"/>
                </a:lnTo>
                <a:lnTo>
                  <a:pt x="6467578" y="790374"/>
                </a:lnTo>
                <a:lnTo>
                  <a:pt x="6441884" y="828484"/>
                </a:lnTo>
                <a:lnTo>
                  <a:pt x="6403775" y="854178"/>
                </a:lnTo>
                <a:lnTo>
                  <a:pt x="6357108" y="863600"/>
                </a:lnTo>
                <a:lnTo>
                  <a:pt x="119892" y="863600"/>
                </a:lnTo>
                <a:lnTo>
                  <a:pt x="73224" y="854178"/>
                </a:lnTo>
                <a:lnTo>
                  <a:pt x="35115" y="828484"/>
                </a:lnTo>
                <a:lnTo>
                  <a:pt x="9421" y="790374"/>
                </a:lnTo>
                <a:lnTo>
                  <a:pt x="0" y="743707"/>
                </a:lnTo>
                <a:lnTo>
                  <a:pt x="0" y="119892"/>
                </a:lnTo>
                <a:close/>
              </a:path>
            </a:pathLst>
          </a:custGeom>
          <a:ln w="12700">
            <a:solidFill>
              <a:srgbClr val="7782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0175" y="2270125"/>
            <a:ext cx="6184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应用场景层面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智能搜索、反欺诈、贷后管理、营销分析、运营支撑</a:t>
            </a:r>
            <a:r>
              <a:rPr sz="2000" spc="-16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6350" y="4667250"/>
            <a:ext cx="6477000" cy="1371600"/>
          </a:xfrm>
          <a:custGeom>
            <a:avLst/>
            <a:gdLst/>
            <a:ahLst/>
            <a:cxnLst/>
            <a:rect l="l" t="t" r="r" b="b"/>
            <a:pathLst>
              <a:path w="6477000" h="1371600">
                <a:moveTo>
                  <a:pt x="6248398" y="0"/>
                </a:moveTo>
                <a:lnTo>
                  <a:pt x="228600" y="0"/>
                </a:ln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30"/>
                </a:lnTo>
                <a:lnTo>
                  <a:pt x="0" y="228601"/>
                </a:lnTo>
                <a:lnTo>
                  <a:pt x="0" y="1142998"/>
                </a:lnTo>
                <a:lnTo>
                  <a:pt x="4644" y="1189069"/>
                </a:lnTo>
                <a:lnTo>
                  <a:pt x="17964" y="1231980"/>
                </a:lnTo>
                <a:lnTo>
                  <a:pt x="39041" y="1270811"/>
                </a:lnTo>
                <a:lnTo>
                  <a:pt x="66955" y="1304644"/>
                </a:lnTo>
                <a:lnTo>
                  <a:pt x="100787" y="1332558"/>
                </a:lnTo>
                <a:lnTo>
                  <a:pt x="139618" y="1353635"/>
                </a:lnTo>
                <a:lnTo>
                  <a:pt x="182529" y="1366955"/>
                </a:lnTo>
                <a:lnTo>
                  <a:pt x="228600" y="1371600"/>
                </a:lnTo>
                <a:lnTo>
                  <a:pt x="6248398" y="1371600"/>
                </a:lnTo>
                <a:lnTo>
                  <a:pt x="6294469" y="1366955"/>
                </a:lnTo>
                <a:lnTo>
                  <a:pt x="6337380" y="1353635"/>
                </a:lnTo>
                <a:lnTo>
                  <a:pt x="6376211" y="1332558"/>
                </a:lnTo>
                <a:lnTo>
                  <a:pt x="6410044" y="1304644"/>
                </a:lnTo>
                <a:lnTo>
                  <a:pt x="6437958" y="1270811"/>
                </a:lnTo>
                <a:lnTo>
                  <a:pt x="6459035" y="1231980"/>
                </a:lnTo>
                <a:lnTo>
                  <a:pt x="6472355" y="1189069"/>
                </a:lnTo>
                <a:lnTo>
                  <a:pt x="6477000" y="1142998"/>
                </a:lnTo>
                <a:lnTo>
                  <a:pt x="6477000" y="228601"/>
                </a:lnTo>
                <a:lnTo>
                  <a:pt x="6472355" y="182530"/>
                </a:lnTo>
                <a:lnTo>
                  <a:pt x="6459035" y="139619"/>
                </a:lnTo>
                <a:lnTo>
                  <a:pt x="6437958" y="100788"/>
                </a:lnTo>
                <a:lnTo>
                  <a:pt x="6410044" y="66955"/>
                </a:lnTo>
                <a:lnTo>
                  <a:pt x="6376211" y="39041"/>
                </a:lnTo>
                <a:lnTo>
                  <a:pt x="6337380" y="17964"/>
                </a:lnTo>
                <a:lnTo>
                  <a:pt x="6294469" y="4644"/>
                </a:lnTo>
                <a:lnTo>
                  <a:pt x="624839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6350" y="4667250"/>
            <a:ext cx="6477000" cy="1371600"/>
          </a:xfrm>
          <a:custGeom>
            <a:avLst/>
            <a:gdLst/>
            <a:ahLst/>
            <a:cxnLst/>
            <a:rect l="l" t="t" r="r" b="b"/>
            <a:pathLst>
              <a:path w="6477000" h="1371600">
                <a:moveTo>
                  <a:pt x="0" y="228601"/>
                </a:moveTo>
                <a:lnTo>
                  <a:pt x="4644" y="182530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6248399" y="0"/>
                </a:lnTo>
                <a:lnTo>
                  <a:pt x="6294470" y="4644"/>
                </a:lnTo>
                <a:lnTo>
                  <a:pt x="6337380" y="17964"/>
                </a:lnTo>
                <a:lnTo>
                  <a:pt x="6376212" y="39041"/>
                </a:lnTo>
                <a:lnTo>
                  <a:pt x="6410044" y="66955"/>
                </a:lnTo>
                <a:lnTo>
                  <a:pt x="6437958" y="100788"/>
                </a:lnTo>
                <a:lnTo>
                  <a:pt x="6459035" y="139619"/>
                </a:lnTo>
                <a:lnTo>
                  <a:pt x="6472355" y="182530"/>
                </a:lnTo>
                <a:lnTo>
                  <a:pt x="6477000" y="228601"/>
                </a:lnTo>
                <a:lnTo>
                  <a:pt x="6477000" y="1142999"/>
                </a:lnTo>
                <a:lnTo>
                  <a:pt x="6472355" y="1189070"/>
                </a:lnTo>
                <a:lnTo>
                  <a:pt x="6459035" y="1231980"/>
                </a:lnTo>
                <a:lnTo>
                  <a:pt x="6437958" y="1270812"/>
                </a:lnTo>
                <a:lnTo>
                  <a:pt x="6410044" y="1304644"/>
                </a:lnTo>
                <a:lnTo>
                  <a:pt x="6376212" y="1332558"/>
                </a:lnTo>
                <a:lnTo>
                  <a:pt x="6337380" y="1353635"/>
                </a:lnTo>
                <a:lnTo>
                  <a:pt x="6294470" y="1366955"/>
                </a:lnTo>
                <a:lnTo>
                  <a:pt x="6248399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8" y="1353635"/>
                </a:lnTo>
                <a:lnTo>
                  <a:pt x="100787" y="1332558"/>
                </a:lnTo>
                <a:lnTo>
                  <a:pt x="66955" y="1304644"/>
                </a:lnTo>
                <a:lnTo>
                  <a:pt x="39041" y="1270812"/>
                </a:lnTo>
                <a:lnTo>
                  <a:pt x="17964" y="1231980"/>
                </a:lnTo>
                <a:lnTo>
                  <a:pt x="4644" y="1189070"/>
                </a:lnTo>
                <a:lnTo>
                  <a:pt x="0" y="1142999"/>
                </a:lnTo>
                <a:lnTo>
                  <a:pt x="0" y="228601"/>
                </a:lnTo>
                <a:close/>
              </a:path>
            </a:pathLst>
          </a:custGeom>
          <a:ln w="12700">
            <a:solidFill>
              <a:srgbClr val="7782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68625" y="4713287"/>
            <a:ext cx="5613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数据整合层面</a:t>
            </a:r>
            <a:endParaRPr sz="2000">
              <a:latin typeface="Arial Unicode MS"/>
              <a:cs typeface="Arial Unicode MS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信用数据、金融消费数据、行为数据、社交数据、 网络安全、第三方数据</a:t>
            </a:r>
            <a:r>
              <a:rPr sz="2000" spc="-16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endParaRPr sz="2000">
              <a:latin typeface="Arial Unicode MS"/>
              <a:cs typeface="Arial Unicode MS"/>
            </a:endParaRPr>
          </a:p>
          <a:p>
            <a:pPr marR="1016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图数据库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o4j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6350" y="3321050"/>
            <a:ext cx="6477000" cy="1066800"/>
          </a:xfrm>
          <a:custGeom>
            <a:avLst/>
            <a:gdLst/>
            <a:ahLst/>
            <a:cxnLst/>
            <a:rect l="l" t="t" r="r" b="b"/>
            <a:pathLst>
              <a:path w="6477000" h="1066800">
                <a:moveTo>
                  <a:pt x="6299194" y="0"/>
                </a:moveTo>
                <a:lnTo>
                  <a:pt x="177806" y="0"/>
                </a:lnTo>
                <a:lnTo>
                  <a:pt x="130538" y="6351"/>
                </a:lnTo>
                <a:lnTo>
                  <a:pt x="88063" y="24275"/>
                </a:lnTo>
                <a:lnTo>
                  <a:pt x="52078" y="52078"/>
                </a:lnTo>
                <a:lnTo>
                  <a:pt x="24275" y="88063"/>
                </a:lnTo>
                <a:lnTo>
                  <a:pt x="6351" y="130538"/>
                </a:lnTo>
                <a:lnTo>
                  <a:pt x="0" y="177806"/>
                </a:lnTo>
                <a:lnTo>
                  <a:pt x="0" y="888993"/>
                </a:lnTo>
                <a:lnTo>
                  <a:pt x="6351" y="936261"/>
                </a:lnTo>
                <a:lnTo>
                  <a:pt x="24275" y="978736"/>
                </a:lnTo>
                <a:lnTo>
                  <a:pt x="52078" y="1014721"/>
                </a:lnTo>
                <a:lnTo>
                  <a:pt x="88063" y="1042524"/>
                </a:lnTo>
                <a:lnTo>
                  <a:pt x="130538" y="1060448"/>
                </a:lnTo>
                <a:lnTo>
                  <a:pt x="177806" y="1066800"/>
                </a:lnTo>
                <a:lnTo>
                  <a:pt x="6299194" y="1066800"/>
                </a:lnTo>
                <a:lnTo>
                  <a:pt x="6346462" y="1060448"/>
                </a:lnTo>
                <a:lnTo>
                  <a:pt x="6388936" y="1042524"/>
                </a:lnTo>
                <a:lnTo>
                  <a:pt x="6424922" y="1014721"/>
                </a:lnTo>
                <a:lnTo>
                  <a:pt x="6452724" y="978736"/>
                </a:lnTo>
                <a:lnTo>
                  <a:pt x="6470648" y="936261"/>
                </a:lnTo>
                <a:lnTo>
                  <a:pt x="6477000" y="888993"/>
                </a:lnTo>
                <a:lnTo>
                  <a:pt x="6477000" y="177806"/>
                </a:lnTo>
                <a:lnTo>
                  <a:pt x="6470648" y="130538"/>
                </a:lnTo>
                <a:lnTo>
                  <a:pt x="6452724" y="88063"/>
                </a:lnTo>
                <a:lnTo>
                  <a:pt x="6424922" y="52078"/>
                </a:lnTo>
                <a:lnTo>
                  <a:pt x="6388936" y="24275"/>
                </a:lnTo>
                <a:lnTo>
                  <a:pt x="6346462" y="6351"/>
                </a:lnTo>
                <a:lnTo>
                  <a:pt x="629919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6350" y="3321050"/>
            <a:ext cx="6477000" cy="1066800"/>
          </a:xfrm>
          <a:custGeom>
            <a:avLst/>
            <a:gdLst/>
            <a:ahLst/>
            <a:cxnLst/>
            <a:rect l="l" t="t" r="r" b="b"/>
            <a:pathLst>
              <a:path w="6477000" h="1066800">
                <a:moveTo>
                  <a:pt x="0" y="177805"/>
                </a:moveTo>
                <a:lnTo>
                  <a:pt x="6351" y="130537"/>
                </a:lnTo>
                <a:lnTo>
                  <a:pt x="24275" y="88063"/>
                </a:lnTo>
                <a:lnTo>
                  <a:pt x="52078" y="52078"/>
                </a:lnTo>
                <a:lnTo>
                  <a:pt x="88063" y="24275"/>
                </a:lnTo>
                <a:lnTo>
                  <a:pt x="130537" y="6351"/>
                </a:lnTo>
                <a:lnTo>
                  <a:pt x="177805" y="0"/>
                </a:lnTo>
                <a:lnTo>
                  <a:pt x="6299194" y="0"/>
                </a:lnTo>
                <a:lnTo>
                  <a:pt x="6346461" y="6351"/>
                </a:lnTo>
                <a:lnTo>
                  <a:pt x="6388935" y="24275"/>
                </a:lnTo>
                <a:lnTo>
                  <a:pt x="6424921" y="52078"/>
                </a:lnTo>
                <a:lnTo>
                  <a:pt x="6452724" y="88063"/>
                </a:lnTo>
                <a:lnTo>
                  <a:pt x="6470648" y="130537"/>
                </a:lnTo>
                <a:lnTo>
                  <a:pt x="6477000" y="177805"/>
                </a:lnTo>
                <a:lnTo>
                  <a:pt x="6477000" y="888994"/>
                </a:lnTo>
                <a:lnTo>
                  <a:pt x="6470648" y="936261"/>
                </a:lnTo>
                <a:lnTo>
                  <a:pt x="6452724" y="978736"/>
                </a:lnTo>
                <a:lnTo>
                  <a:pt x="6424921" y="1014721"/>
                </a:lnTo>
                <a:lnTo>
                  <a:pt x="6388935" y="1042524"/>
                </a:lnTo>
                <a:lnTo>
                  <a:pt x="6346461" y="1060448"/>
                </a:lnTo>
                <a:lnTo>
                  <a:pt x="6299194" y="1066800"/>
                </a:lnTo>
                <a:lnTo>
                  <a:pt x="177805" y="1066800"/>
                </a:lnTo>
                <a:lnTo>
                  <a:pt x="130537" y="1060448"/>
                </a:lnTo>
                <a:lnTo>
                  <a:pt x="88063" y="1042524"/>
                </a:lnTo>
                <a:lnTo>
                  <a:pt x="52078" y="1014721"/>
                </a:lnTo>
                <a:lnTo>
                  <a:pt x="24275" y="978736"/>
                </a:lnTo>
                <a:lnTo>
                  <a:pt x="6351" y="936261"/>
                </a:lnTo>
                <a:lnTo>
                  <a:pt x="0" y="888994"/>
                </a:lnTo>
                <a:lnTo>
                  <a:pt x="0" y="177805"/>
                </a:lnTo>
                <a:close/>
              </a:path>
            </a:pathLst>
          </a:custGeom>
          <a:ln w="12700">
            <a:solidFill>
              <a:srgbClr val="7782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94875" y="3363118"/>
            <a:ext cx="5168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系统支持层面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特征工程、模型开发、异常监控、推荐系统</a:t>
            </a:r>
            <a:r>
              <a:rPr sz="2000" spc="-16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Spark+GraphX+Mllib+Streaming+TensorFlow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37</a:t>
            </a:fld>
            <a:r>
              <a:rPr spc="-5" dirty="0"/>
              <a:t>/49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49800" y="1703327"/>
            <a:ext cx="208280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200" dirty="0">
                <a:solidFill>
                  <a:srgbClr val="0070C0"/>
                </a:solidFill>
                <a:latin typeface="Heiti SC"/>
                <a:cs typeface="Heiti SC"/>
              </a:rPr>
              <a:t>F</a:t>
            </a:r>
            <a:r>
              <a:rPr sz="1950" b="1" spc="50" dirty="0">
                <a:solidFill>
                  <a:srgbClr val="0070C0"/>
                </a:solidFill>
                <a:latin typeface="Heiti SC"/>
                <a:cs typeface="Heiti SC"/>
              </a:rPr>
              <a:t>i</a:t>
            </a:r>
            <a:r>
              <a:rPr sz="1950" b="1" spc="-95" dirty="0">
                <a:solidFill>
                  <a:srgbClr val="0070C0"/>
                </a:solidFill>
                <a:latin typeface="Heiti SC"/>
                <a:cs typeface="Heiti SC"/>
              </a:rPr>
              <a:t>n</a:t>
            </a:r>
            <a:r>
              <a:rPr sz="1950" b="1" spc="-204" dirty="0">
                <a:solidFill>
                  <a:srgbClr val="0070C0"/>
                </a:solidFill>
                <a:latin typeface="Heiti SC"/>
                <a:cs typeface="Heiti SC"/>
              </a:rPr>
              <a:t>G</a:t>
            </a:r>
            <a:r>
              <a:rPr sz="1950" b="1" spc="105" dirty="0">
                <a:solidFill>
                  <a:srgbClr val="0070C0"/>
                </a:solidFill>
                <a:latin typeface="Heiti SC"/>
                <a:cs typeface="Heiti SC"/>
              </a:rPr>
              <a:t>r</a:t>
            </a:r>
            <a:r>
              <a:rPr sz="1950" b="1" spc="-340" dirty="0">
                <a:solidFill>
                  <a:srgbClr val="0070C0"/>
                </a:solidFill>
                <a:latin typeface="Heiti SC"/>
                <a:cs typeface="Heiti SC"/>
              </a:rPr>
              <a:t>a</a:t>
            </a:r>
            <a:r>
              <a:rPr sz="1950" b="1" spc="-135" dirty="0">
                <a:solidFill>
                  <a:srgbClr val="0070C0"/>
                </a:solidFill>
                <a:latin typeface="Heiti SC"/>
                <a:cs typeface="Heiti SC"/>
              </a:rPr>
              <a:t>p</a:t>
            </a:r>
            <a:r>
              <a:rPr sz="1950" b="1" spc="-95" dirty="0">
                <a:solidFill>
                  <a:srgbClr val="0070C0"/>
                </a:solidFill>
                <a:latin typeface="Heiti SC"/>
                <a:cs typeface="Heiti SC"/>
              </a:rPr>
              <a:t>h</a:t>
            </a:r>
            <a:r>
              <a:rPr sz="1950" b="1" spc="40" dirty="0">
                <a:solidFill>
                  <a:srgbClr val="0070C0"/>
                </a:solidFill>
                <a:latin typeface="Heiti SC"/>
                <a:cs typeface="Heiti SC"/>
              </a:rPr>
              <a:t>平台系统</a:t>
            </a:r>
            <a:endParaRPr sz="195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364" y="2644457"/>
            <a:ext cx="2311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75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 Unicode MS"/>
                <a:cs typeface="Arial Unicode MS"/>
              </a:rPr>
              <a:t>包含电话、身份证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、银行卡、信用卡、</a:t>
            </a:r>
            <a:endParaRPr sz="2000">
              <a:latin typeface="Arial Unicode MS"/>
              <a:cs typeface="Arial Unicode MS"/>
            </a:endParaRPr>
          </a:p>
          <a:p>
            <a:pPr marL="12700" marR="43180">
              <a:lnSpc>
                <a:spcPct val="100000"/>
              </a:lnSpc>
            </a:pPr>
            <a:r>
              <a:rPr sz="2000" spc="-55" dirty="0">
                <a:latin typeface="Arial Unicode MS"/>
                <a:cs typeface="Arial Unicode MS"/>
              </a:rPr>
              <a:t>I</a:t>
            </a:r>
            <a:r>
              <a:rPr sz="2000" spc="-150" dirty="0">
                <a:latin typeface="Arial Unicode MS"/>
                <a:cs typeface="Arial Unicode MS"/>
              </a:rPr>
              <a:t>P</a:t>
            </a:r>
            <a:r>
              <a:rPr sz="2000" dirty="0">
                <a:latin typeface="Arial Unicode MS"/>
                <a:cs typeface="Arial Unicode MS"/>
              </a:rPr>
              <a:t>、设备号、地理位 置等</a:t>
            </a:r>
            <a:r>
              <a:rPr sz="2000" spc="-130" dirty="0">
                <a:latin typeface="Arial Unicode MS"/>
                <a:cs typeface="Arial Unicode MS"/>
              </a:rPr>
              <a:t>1</a:t>
            </a:r>
            <a:r>
              <a:rPr sz="2000" spc="-114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种实体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 Unicode MS"/>
                <a:cs typeface="Arial Unicode MS"/>
              </a:rPr>
              <a:t>约</a:t>
            </a:r>
            <a:r>
              <a:rPr sz="2000" spc="-320" dirty="0">
                <a:latin typeface="Arial Unicode MS"/>
                <a:cs typeface="Arial Unicode MS"/>
              </a:rPr>
              <a:t>1</a:t>
            </a:r>
            <a:r>
              <a:rPr sz="2000" dirty="0">
                <a:latin typeface="Arial Unicode MS"/>
                <a:cs typeface="Arial Unicode MS"/>
              </a:rPr>
              <a:t>亿节点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 Unicode MS"/>
                <a:cs typeface="Arial Unicode MS"/>
              </a:rPr>
              <a:t>约</a:t>
            </a:r>
            <a:r>
              <a:rPr sz="2000" spc="-130" dirty="0">
                <a:latin typeface="Arial Unicode MS"/>
                <a:cs typeface="Arial Unicode MS"/>
              </a:rPr>
              <a:t>1</a:t>
            </a:r>
            <a:r>
              <a:rPr sz="2000" spc="-114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亿边关系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675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latin typeface="Arial Unicode MS"/>
                <a:cs typeface="Arial Unicode MS"/>
              </a:rPr>
              <a:t>预计到2</a:t>
            </a:r>
            <a:r>
              <a:rPr sz="2000" spc="55" dirty="0">
                <a:latin typeface="Arial Unicode MS"/>
                <a:cs typeface="Arial Unicode MS"/>
              </a:rPr>
              <a:t>0</a:t>
            </a:r>
            <a:r>
              <a:rPr sz="2000" spc="-320" dirty="0">
                <a:latin typeface="Arial Unicode MS"/>
                <a:cs typeface="Arial Unicode MS"/>
              </a:rPr>
              <a:t>1</a:t>
            </a:r>
            <a:r>
              <a:rPr sz="2000" spc="-15" dirty="0">
                <a:latin typeface="Arial Unicode MS"/>
                <a:cs typeface="Arial Unicode MS"/>
              </a:rPr>
              <a:t>7</a:t>
            </a:r>
            <a:r>
              <a:rPr sz="2000" dirty="0">
                <a:latin typeface="Arial Unicode MS"/>
                <a:cs typeface="Arial Unicode MS"/>
              </a:rPr>
              <a:t>年增长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2</a:t>
            </a:r>
            <a:r>
              <a:rPr sz="2000" spc="5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倍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5575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反欺诈案例：人以群分</a:t>
            </a:r>
            <a:r>
              <a:rPr spc="350" dirty="0"/>
              <a:t>(1)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477" y="1680972"/>
            <a:ext cx="7747000" cy="11417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借款用户通信社交网络与欺诈风险</a:t>
            </a:r>
            <a:endParaRPr sz="2400">
              <a:latin typeface="Arial Unicode MS"/>
              <a:cs typeface="Arial Unicode MS"/>
            </a:endParaRPr>
          </a:p>
          <a:p>
            <a:pPr marL="875665" marR="5080" indent="-469900">
              <a:lnSpc>
                <a:spcPct val="101000"/>
              </a:lnSpc>
              <a:spcBef>
                <a:spcPts val="490"/>
              </a:spcBef>
              <a:tabLst>
                <a:tab pos="8756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925" b="1" spc="60" baseline="1424" dirty="0">
                <a:solidFill>
                  <a:srgbClr val="002060"/>
                </a:solidFill>
                <a:latin typeface="Heiti SC"/>
                <a:cs typeface="Heiti SC"/>
              </a:rPr>
              <a:t>结论：与坏用户有大量关联的借款用户的坏账率是未关联用户  </a:t>
            </a:r>
            <a:r>
              <a:rPr sz="1950" b="1" spc="40" dirty="0">
                <a:solidFill>
                  <a:srgbClr val="002060"/>
                </a:solidFill>
                <a:latin typeface="Heiti SC"/>
                <a:cs typeface="Heiti SC"/>
              </a:rPr>
              <a:t>的</a:t>
            </a:r>
            <a:r>
              <a:rPr sz="1950" b="1" spc="15" dirty="0">
                <a:solidFill>
                  <a:srgbClr val="002060"/>
                </a:solidFill>
                <a:latin typeface="Heiti SC"/>
                <a:cs typeface="Heiti SC"/>
              </a:rPr>
              <a:t>2</a:t>
            </a:r>
            <a:r>
              <a:rPr sz="1950" b="1" spc="50" dirty="0">
                <a:solidFill>
                  <a:srgbClr val="002060"/>
                </a:solidFill>
                <a:latin typeface="Heiti SC"/>
                <a:cs typeface="Heiti SC"/>
              </a:rPr>
              <a:t>.</a:t>
            </a:r>
            <a:r>
              <a:rPr sz="1950" b="1" spc="15" dirty="0">
                <a:solidFill>
                  <a:srgbClr val="002060"/>
                </a:solidFill>
                <a:latin typeface="Heiti SC"/>
                <a:cs typeface="Heiti SC"/>
              </a:rPr>
              <a:t>9</a:t>
            </a:r>
            <a:r>
              <a:rPr sz="1950" b="1" spc="40" dirty="0">
                <a:solidFill>
                  <a:srgbClr val="002060"/>
                </a:solidFill>
                <a:latin typeface="Heiti SC"/>
                <a:cs typeface="Heiti SC"/>
              </a:rPr>
              <a:t>倍</a:t>
            </a:r>
            <a:endParaRPr sz="195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100" y="2832100"/>
            <a:ext cx="3302000" cy="341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8100" y="3149600"/>
            <a:ext cx="4927600" cy="288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81315" y="3663632"/>
            <a:ext cx="71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2.9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倍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38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5575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反欺诈案例：人以群分</a:t>
            </a:r>
            <a:r>
              <a:rPr spc="350" dirty="0"/>
              <a:t>(2)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477" y="1760220"/>
            <a:ext cx="75692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 indent="-469900">
              <a:lnSpc>
                <a:spcPct val="100699"/>
              </a:lnSpc>
              <a:spcBef>
                <a:spcPts val="8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从整体借款群体的角度，用</a:t>
            </a:r>
            <a:r>
              <a:rPr sz="2400" spc="-250" dirty="0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sz="2400" spc="-200" dirty="0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sz="2400" spc="-140" dirty="0">
                <a:solidFill>
                  <a:srgbClr val="002060"/>
                </a:solidFill>
                <a:latin typeface="Arial Unicode MS"/>
                <a:cs typeface="Arial Unicode MS"/>
              </a:rPr>
              <a:t>g</a:t>
            </a:r>
            <a:r>
              <a:rPr sz="2400" spc="-145" dirty="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sz="2400" spc="-235" dirty="0">
                <a:solidFill>
                  <a:srgbClr val="002060"/>
                </a:solidFill>
                <a:latin typeface="Arial Unicode MS"/>
                <a:cs typeface="Arial Unicode MS"/>
              </a:rPr>
              <a:t>R</a:t>
            </a:r>
            <a:r>
              <a:rPr sz="2400" spc="-140" dirty="0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sz="2400" spc="-40" dirty="0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sz="2400" spc="-5" dirty="0">
                <a:solidFill>
                  <a:srgbClr val="002060"/>
                </a:solidFill>
                <a:latin typeface="Arial Unicode MS"/>
                <a:cs typeface="Arial Unicode MS"/>
              </a:rPr>
              <a:t>k</a:t>
            </a:r>
            <a:r>
              <a:rPr sz="2400" dirty="0">
                <a:solidFill>
                  <a:srgbClr val="002060"/>
                </a:solidFill>
                <a:latin typeface="Arial Unicode MS"/>
                <a:cs typeface="Arial Unicode MS"/>
              </a:rPr>
              <a:t>算法探索哪些用 户与大量借款用户有关联关系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5300" y="2565400"/>
            <a:ext cx="5613400" cy="3555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39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4851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社交网络算法应用场景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477" y="1716475"/>
            <a:ext cx="7835900" cy="41078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481965" algn="l"/>
              </a:tabLst>
            </a:pPr>
            <a:r>
              <a:rPr sz="2000" spc="66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000" dirty="0">
                <a:latin typeface="Arial Unicode MS"/>
                <a:cs typeface="Arial Unicode MS"/>
              </a:rPr>
              <a:t>在社交网络中社区圈子的识别</a:t>
            </a:r>
            <a:r>
              <a:rPr sz="2000" spc="5" dirty="0">
                <a:latin typeface="Arial Unicode MS"/>
                <a:cs typeface="Arial Unicode MS"/>
              </a:rPr>
              <a:t>（</a:t>
            </a:r>
            <a:r>
              <a:rPr sz="2000" spc="5" dirty="0">
                <a:latin typeface="Times New Roman"/>
                <a:cs typeface="Times New Roman"/>
              </a:rPr>
              <a:t>Community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Detection</a:t>
            </a:r>
            <a:r>
              <a:rPr sz="2000" spc="0" dirty="0">
                <a:latin typeface="Arial Unicode MS"/>
                <a:cs typeface="Arial Unicode MS"/>
              </a:rPr>
              <a:t>）</a:t>
            </a:r>
            <a:endParaRPr sz="2000">
              <a:latin typeface="Arial Unicode MS"/>
              <a:cs typeface="Arial Unicode MS"/>
            </a:endParaRPr>
          </a:p>
          <a:p>
            <a:pPr marL="926465" marR="5080" indent="-444500">
              <a:lnSpc>
                <a:spcPct val="101899"/>
              </a:lnSpc>
              <a:spcBef>
                <a:spcPts val="359"/>
              </a:spcBef>
              <a:tabLst>
                <a:tab pos="926465" algn="l"/>
              </a:tabLst>
            </a:pPr>
            <a:r>
              <a:rPr sz="1800" spc="33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acebook/</a:t>
            </a:r>
            <a:r>
              <a:rPr sz="1800" dirty="0">
                <a:latin typeface="Arial Unicode MS"/>
                <a:cs typeface="Arial Unicode MS"/>
              </a:rPr>
              <a:t>微信是基于朋友之间的强关系网络，有助于朋友之间的联系 与关系维系</a:t>
            </a:r>
            <a:endParaRPr sz="1800">
              <a:latin typeface="Arial Unicode MS"/>
              <a:cs typeface="Arial Unicode MS"/>
            </a:endParaRPr>
          </a:p>
          <a:p>
            <a:pPr marL="926465" marR="170180" indent="-444500">
              <a:lnSpc>
                <a:spcPts val="21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800" spc="33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1800" spc="-1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itt</a:t>
            </a:r>
            <a:r>
              <a:rPr sz="1800" dirty="0">
                <a:latin typeface="Times New Roman"/>
                <a:cs typeface="Times New Roman"/>
              </a:rPr>
              <a:t>er</a:t>
            </a:r>
            <a:r>
              <a:rPr sz="1800" spc="-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Arial Unicode MS"/>
                <a:cs typeface="Arial Unicode MS"/>
              </a:rPr>
              <a:t>微博</a:t>
            </a:r>
            <a:r>
              <a:rPr sz="1800" spc="-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Arial Unicode MS"/>
                <a:cs typeface="Arial Unicode MS"/>
              </a:rPr>
              <a:t>豆瓣是基于单向关注的弱关系社交网络，有助于消息的 传播和塑造意见领袖</a:t>
            </a:r>
            <a:endParaRPr sz="18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380"/>
              </a:spcBef>
              <a:tabLst>
                <a:tab pos="926465" algn="l"/>
              </a:tabLst>
            </a:pPr>
            <a:r>
              <a:rPr sz="1800" spc="33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1800" spc="335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nked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是面向工作的职业社交网络，帮助商务交流与求职招聘。</a:t>
            </a:r>
            <a:endParaRPr sz="18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44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基于好友关系为用户推荐商品或内容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社交网络中人物影响力的计算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信息在社交网络上的传播模型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虚假信息和机器人账号的识别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基于社交网络信息对股市、大选的预测</a:t>
            </a:r>
            <a:endParaRPr sz="20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000" dirty="0">
                <a:latin typeface="Arial Unicode MS"/>
                <a:cs typeface="Arial Unicode MS"/>
              </a:rPr>
              <a:t>互联网金融行业中的反欺诈预测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5575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反欺诈案例：人以群分</a:t>
            </a:r>
            <a:r>
              <a:rPr spc="350" dirty="0"/>
              <a:t>(2)</a:t>
            </a:r>
          </a:p>
        </p:txBody>
      </p:sp>
      <p:sp>
        <p:nvSpPr>
          <p:cNvPr id="9" name="object 9"/>
          <p:cNvSpPr/>
          <p:nvPr/>
        </p:nvSpPr>
        <p:spPr>
          <a:xfrm>
            <a:off x="1739900" y="2755900"/>
            <a:ext cx="5664200" cy="336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477" y="1680972"/>
            <a:ext cx="7454900" cy="14992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借款用户通信社交网络与欺诈风险</a:t>
            </a:r>
            <a:endParaRPr sz="24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515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925" b="1" spc="60" baseline="1424" dirty="0">
                <a:solidFill>
                  <a:srgbClr val="002060"/>
                </a:solidFill>
                <a:latin typeface="Heiti SC"/>
                <a:cs typeface="Heiti SC"/>
              </a:rPr>
              <a:t>结论</a:t>
            </a:r>
            <a:r>
              <a:rPr sz="2925" b="1" spc="-209" baseline="1424" dirty="0">
                <a:solidFill>
                  <a:srgbClr val="002060"/>
                </a:solidFill>
                <a:latin typeface="Heiti SC"/>
                <a:cs typeface="Heiti SC"/>
              </a:rPr>
              <a:t>：PageRank</a:t>
            </a:r>
            <a:r>
              <a:rPr sz="2925" b="1" spc="60" baseline="1424" dirty="0">
                <a:solidFill>
                  <a:srgbClr val="002060"/>
                </a:solidFill>
                <a:latin typeface="Heiti SC"/>
                <a:cs typeface="Heiti SC"/>
              </a:rPr>
              <a:t>高分段用户的坏账率是低分段用户的</a:t>
            </a:r>
            <a:r>
              <a:rPr sz="2925" b="1" spc="37" baseline="1424" dirty="0">
                <a:solidFill>
                  <a:srgbClr val="002060"/>
                </a:solidFill>
                <a:latin typeface="Heiti SC"/>
                <a:cs typeface="Heiti SC"/>
              </a:rPr>
              <a:t>3.3</a:t>
            </a:r>
            <a:r>
              <a:rPr sz="2925" b="1" spc="60" baseline="1424" dirty="0">
                <a:solidFill>
                  <a:srgbClr val="002060"/>
                </a:solidFill>
                <a:latin typeface="Heiti SC"/>
                <a:cs typeface="Heiti SC"/>
              </a:rPr>
              <a:t>倍</a:t>
            </a:r>
            <a:endParaRPr sz="2925" baseline="1424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R="799465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3.3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倍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40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678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反欺诈案例：识别组团欺诈风险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477" y="1760220"/>
            <a:ext cx="781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通过社区发现算法来实时评估每个用户的组团欺诈风险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100" y="2387600"/>
            <a:ext cx="8305800" cy="364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41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欺诈案例调查的挑战：失联用户找寻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477" y="1760220"/>
            <a:ext cx="689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通过社区发现算法挖掘失联用户的通信社交网络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300" y="2222500"/>
            <a:ext cx="7645400" cy="3797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42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欺诈案例调查的挑战：失联用户找寻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477" y="1760220"/>
            <a:ext cx="78105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 indent="-469900">
              <a:lnSpc>
                <a:spcPct val="100699"/>
              </a:lnSpc>
              <a:spcBef>
                <a:spcPts val="8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>
                <a:solidFill>
                  <a:srgbClr val="002060"/>
                </a:solidFill>
                <a:latin typeface="Arial Unicode MS"/>
                <a:cs typeface="Arial Unicode MS"/>
              </a:rPr>
              <a:t>在社区内使用最短路径算法来发现失联用户与一个正常 还款用户的关系链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5600" y="2565400"/>
            <a:ext cx="6108700" cy="345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43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415" y="895985"/>
            <a:ext cx="7747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社交网络分布在多个离线建模环节中</a:t>
            </a:r>
          </a:p>
        </p:txBody>
      </p:sp>
      <p:sp>
        <p:nvSpPr>
          <p:cNvPr id="9" name="object 9"/>
          <p:cNvSpPr/>
          <p:nvPr/>
        </p:nvSpPr>
        <p:spPr>
          <a:xfrm>
            <a:off x="50800" y="2425700"/>
            <a:ext cx="8991598" cy="284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44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F</a:t>
            </a:r>
            <a:r>
              <a:rPr spc="3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G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h</a:t>
            </a:r>
            <a:r>
              <a:rPr dirty="0"/>
              <a:t>是线上风控系统中的关键一环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2349500"/>
            <a:ext cx="9144000" cy="300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45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316865"/>
            <a:ext cx="7747000" cy="1188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55"/>
              </a:spcBef>
            </a:pPr>
            <a:r>
              <a:rPr dirty="0"/>
              <a:t>总结：社交网络算法把反欺诈工作从 局部考量提升到全局考量</a:t>
            </a:r>
          </a:p>
        </p:txBody>
      </p:sp>
      <p:sp>
        <p:nvSpPr>
          <p:cNvPr id="8" name="object 8"/>
          <p:cNvSpPr/>
          <p:nvPr/>
        </p:nvSpPr>
        <p:spPr>
          <a:xfrm>
            <a:off x="203200" y="2082800"/>
            <a:ext cx="87503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46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工具推荐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47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94180"/>
            <a:ext cx="2794000" cy="2222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Networkx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iGraph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Gephi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ph</a:t>
            </a:r>
            <a:r>
              <a:rPr sz="2400" spc="-3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（</a:t>
            </a:r>
            <a:r>
              <a:rPr sz="2400" spc="-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rk</a:t>
            </a:r>
            <a:r>
              <a:rPr sz="2400" dirty="0">
                <a:latin typeface="Arial Unicode MS"/>
                <a:cs typeface="Arial Unicode MS"/>
              </a:rPr>
              <a:t>）</a:t>
            </a:r>
            <a:endParaRPr sz="2400">
              <a:latin typeface="Arial Unicode MS"/>
              <a:cs typeface="Arial Unicode MS"/>
            </a:endParaRPr>
          </a:p>
          <a:p>
            <a:pPr marL="482600" indent="-46990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"/>
              <a:buChar char="o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o4</a:t>
            </a:r>
            <a:r>
              <a:rPr sz="2400" spc="2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Arial Unicode MS"/>
                <a:cs typeface="Arial Unicode MS"/>
              </a:rPr>
              <a:t>和</a:t>
            </a:r>
            <a:r>
              <a:rPr sz="2400" dirty="0">
                <a:latin typeface="Times New Roman"/>
                <a:cs typeface="Times New Roman"/>
              </a:rPr>
              <a:t>py2n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3415" y="870585"/>
            <a:ext cx="9906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 Unicode MS"/>
                <a:cs typeface="Arial Unicode MS"/>
              </a:rPr>
              <a:t>作业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48</a:t>
            </a:fld>
            <a:r>
              <a:rPr spc="-5" dirty="0"/>
              <a:t>/49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5477" y="1760220"/>
            <a:ext cx="7785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spc="800" dirty="0">
                <a:solidFill>
                  <a:srgbClr val="CC0000"/>
                </a:solidFill>
                <a:latin typeface="Arial"/>
                <a:cs typeface="Arial"/>
              </a:rPr>
              <a:t>o	</a:t>
            </a:r>
            <a:r>
              <a:rPr sz="2400" spc="800" dirty="0"/>
              <a:t>使用</a:t>
            </a:r>
            <a:r>
              <a:rPr lang="en-US" altLang="zh-Hans" sz="2400" spc="800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o4</a:t>
            </a:r>
            <a:r>
              <a:rPr sz="2400" spc="25" dirty="0">
                <a:latin typeface="Times New Roman"/>
                <a:cs typeface="Times New Roman"/>
              </a:rPr>
              <a:t>j</a:t>
            </a:r>
            <a:r>
              <a:rPr sz="2400" dirty="0"/>
              <a:t>、</a:t>
            </a:r>
            <a:r>
              <a:rPr sz="2400" dirty="0">
                <a:latin typeface="Times New Roman"/>
                <a:cs typeface="Times New Roman"/>
              </a:rPr>
              <a:t>py2n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dirty="0"/>
              <a:t>和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gr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ph-py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hon</a:t>
            </a:r>
            <a:r>
              <a:rPr sz="2400" dirty="0"/>
              <a:t>实现权利的游戏分析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378" y="2176145"/>
            <a:ext cx="7281545" cy="108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4565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375" dirty="0">
                <a:latin typeface="Arial Unicode MS"/>
                <a:cs typeface="Arial Unicode MS"/>
              </a:rPr>
              <a:t>解答答案：</a:t>
            </a:r>
            <a:endParaRPr sz="2000">
              <a:latin typeface="Arial Unicode MS"/>
              <a:cs typeface="Arial Unicode MS"/>
            </a:endParaRPr>
          </a:p>
          <a:p>
            <a:pPr marL="456565" marR="5080" algn="just">
              <a:lnSpc>
                <a:spcPts val="1900"/>
              </a:lnSpc>
              <a:spcBef>
                <a:spcPts val="180"/>
              </a:spcBef>
            </a:pPr>
            <a:r>
              <a:rPr sz="1600" u="sng" spc="-10" dirty="0">
                <a:solidFill>
                  <a:srgbClr val="336699"/>
                </a:solidFill>
                <a:latin typeface="Times New Roman"/>
                <a:cs typeface="Times New Roman"/>
              </a:rPr>
              <a:t>https://github.com/ictar/pythondocument/blob/master/Science%20and%20Data%20 </a:t>
            </a:r>
            <a:r>
              <a:rPr sz="1600" spc="-1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336699"/>
                </a:solidFill>
                <a:latin typeface="Times New Roman"/>
                <a:cs typeface="Times New Roman"/>
              </a:rPr>
              <a:t>Analysis/%E5%88%86%E6%9E%90%E6%9D%83%E5%8A%9B%E6%B8%B8% </a:t>
            </a:r>
            <a:r>
              <a:rPr sz="1600" spc="-1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336699"/>
                </a:solidFill>
                <a:latin typeface="Times New Roman"/>
                <a:cs typeface="Times New Roman"/>
              </a:rPr>
              <a:t>E6%88%8F%E5%9B%BE%E8%A1%A8.md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6914" y="2547620"/>
            <a:ext cx="5054600" cy="178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 Unicode MS"/>
                <a:cs typeface="Arial Unicode MS"/>
              </a:rPr>
              <a:t>感谢大家！</a:t>
            </a:r>
            <a:endParaRPr sz="44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3319"/>
              </a:spcBef>
            </a:pPr>
            <a:r>
              <a:rPr sz="4400" dirty="0">
                <a:latin typeface="Arial Unicode MS"/>
                <a:cs typeface="Arial Unicode MS"/>
              </a:rPr>
              <a:t>恳请大家批评指正！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49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2358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安装</a:t>
            </a:r>
            <a:r>
              <a:rPr spc="3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ph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71320"/>
            <a:ext cx="7807959" cy="1866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dirty="0">
                <a:latin typeface="Arial Unicode MS"/>
                <a:cs typeface="Arial Unicode MS"/>
              </a:rPr>
              <a:t>图计算和社交网络分析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2800" u="sng" spc="1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tt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2800" u="sng" spc="1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://i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2800" u="sng" spc="-3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800" u="sng" spc="-4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ph.o</a:t>
            </a:r>
            <a:r>
              <a:rPr sz="2800" u="sng" spc="-13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2800" u="sng" spc="1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py</a:t>
            </a:r>
            <a:r>
              <a:rPr sz="2800" u="sng" spc="1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2800" u="sng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hon/</a:t>
            </a:r>
            <a:endParaRPr sz="28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dirty="0">
                <a:latin typeface="Arial Unicode MS"/>
                <a:cs typeface="Arial Unicode MS"/>
              </a:rPr>
              <a:t>安装</a:t>
            </a:r>
            <a:r>
              <a:rPr sz="3000" spc="-3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gr</a:t>
            </a:r>
            <a:r>
              <a:rPr sz="3000" spc="-3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ph</a:t>
            </a:r>
            <a:r>
              <a:rPr sz="3000" dirty="0">
                <a:latin typeface="Arial Unicode MS"/>
                <a:cs typeface="Arial Unicode MS"/>
              </a:rPr>
              <a:t>：</a:t>
            </a:r>
            <a:endParaRPr sz="3000">
              <a:latin typeface="Arial Unicode MS"/>
              <a:cs typeface="Arial Unicode MS"/>
            </a:endParaRPr>
          </a:p>
          <a:p>
            <a:pPr marL="4826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pip </a:t>
            </a:r>
            <a:r>
              <a:rPr sz="2000" spc="10" dirty="0">
                <a:latin typeface="Times New Roman"/>
                <a:cs typeface="Times New Roman"/>
              </a:rPr>
              <a:t>install </a:t>
            </a:r>
            <a:r>
              <a:rPr sz="2000" spc="5" dirty="0">
                <a:latin typeface="Times New Roman"/>
                <a:cs typeface="Times New Roman"/>
              </a:rPr>
              <a:t>-U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python-igraph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000" spc="375" dirty="0">
                <a:solidFill>
                  <a:srgbClr val="CC0000"/>
                </a:solidFill>
                <a:latin typeface="Arial"/>
                <a:cs typeface="Arial"/>
              </a:rPr>
              <a:t>n	</a:t>
            </a:r>
            <a:r>
              <a:rPr sz="2000" dirty="0">
                <a:latin typeface="Times New Roman"/>
                <a:cs typeface="Times New Roman"/>
              </a:rPr>
              <a:t>conda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install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-c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marufr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python-igraph=0.7.1.post6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8400" y="3568700"/>
            <a:ext cx="68072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24384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什么是图？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2311400"/>
            <a:ext cx="3162300" cy="313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1790700"/>
            <a:ext cx="4191000" cy="417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43440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>
                <a:latin typeface="Times New Roman"/>
                <a:cs typeface="Times New Roman"/>
              </a:rPr>
              <a:t>Undirected</a:t>
            </a:r>
            <a:r>
              <a:rPr dirty="0"/>
              <a:t>和</a:t>
            </a:r>
            <a:r>
              <a:rPr spc="0" dirty="0">
                <a:latin typeface="Times New Roman"/>
                <a:cs typeface="Times New Roman"/>
              </a:rPr>
              <a:t>Directed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84020"/>
            <a:ext cx="6852920" cy="1117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10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3000" spc="3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vertices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spc="-5" dirty="0">
                <a:latin typeface="Times New Roman"/>
                <a:cs typeface="Times New Roman"/>
              </a:rPr>
              <a:t>{A, B, C, </a:t>
            </a:r>
            <a:r>
              <a:rPr sz="3000" spc="5" dirty="0">
                <a:latin typeface="Times New Roman"/>
                <a:cs typeface="Times New Roman"/>
              </a:rPr>
              <a:t>D, </a:t>
            </a:r>
            <a:r>
              <a:rPr sz="3000" spc="-25" dirty="0">
                <a:latin typeface="Times New Roman"/>
                <a:cs typeface="Times New Roman"/>
              </a:rPr>
              <a:t>E}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1000" dirty="0">
                <a:solidFill>
                  <a:srgbClr val="CC0000"/>
                </a:solidFill>
                <a:latin typeface="Arial"/>
                <a:cs typeface="Arial"/>
              </a:rPr>
              <a:t>o </a:t>
            </a:r>
            <a:r>
              <a:rPr sz="3000" spc="-15" dirty="0">
                <a:latin typeface="Times New Roman"/>
                <a:cs typeface="Times New Roman"/>
              </a:rPr>
              <a:t>edges </a:t>
            </a:r>
            <a:r>
              <a:rPr sz="3000" dirty="0">
                <a:latin typeface="Times New Roman"/>
                <a:cs typeface="Times New Roman"/>
              </a:rPr>
              <a:t>=</a:t>
            </a:r>
            <a:r>
              <a:rPr sz="3000" spc="-5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({A, </a:t>
            </a:r>
            <a:r>
              <a:rPr sz="3000" spc="-15" dirty="0">
                <a:latin typeface="Times New Roman"/>
                <a:cs typeface="Times New Roman"/>
              </a:rPr>
              <a:t>B}, </a:t>
            </a:r>
            <a:r>
              <a:rPr sz="3000" spc="-5" dirty="0">
                <a:latin typeface="Times New Roman"/>
                <a:cs typeface="Times New Roman"/>
              </a:rPr>
              <a:t>{A, </a:t>
            </a:r>
            <a:r>
              <a:rPr sz="3000" spc="-15" dirty="0">
                <a:latin typeface="Times New Roman"/>
                <a:cs typeface="Times New Roman"/>
              </a:rPr>
              <a:t>C}, {B, C}, {C, </a:t>
            </a:r>
            <a:r>
              <a:rPr sz="3000" spc="-45" dirty="0">
                <a:latin typeface="Times New Roman"/>
                <a:cs typeface="Times New Roman"/>
              </a:rPr>
              <a:t>E})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0" y="3632200"/>
            <a:ext cx="21209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300" y="3568700"/>
            <a:ext cx="20320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22775" y="6378391"/>
            <a:ext cx="2876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898989"/>
                </a:solidFill>
                <a:latin typeface="Verdana"/>
                <a:cs typeface="Verdana"/>
              </a:rPr>
              <a:t>/</a:t>
            </a:r>
            <a:r>
              <a:rPr sz="1200" spc="30" dirty="0">
                <a:solidFill>
                  <a:srgbClr val="898989"/>
                </a:solidFill>
                <a:latin typeface="Verdana"/>
                <a:cs typeface="Verdana"/>
              </a:rPr>
              <a:t>4</a:t>
            </a:r>
            <a:r>
              <a:rPr sz="1200" dirty="0">
                <a:solidFill>
                  <a:srgbClr val="898989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44069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imes New Roman"/>
                <a:cs typeface="Times New Roman"/>
              </a:rPr>
              <a:t>B</a:t>
            </a:r>
            <a:r>
              <a:rPr spc="3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35" dirty="0">
                <a:latin typeface="Times New Roman"/>
                <a:cs typeface="Times New Roman"/>
              </a:rPr>
              <a:t>tit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/>
              <a:t>和</a:t>
            </a:r>
            <a:r>
              <a:rPr spc="1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35" dirty="0">
                <a:latin typeface="Times New Roman"/>
                <a:cs typeface="Times New Roman"/>
              </a:rPr>
              <a:t>lt</a:t>
            </a:r>
            <a:r>
              <a:rPr spc="-60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25" dirty="0">
                <a:latin typeface="Times New Roman"/>
                <a:cs typeface="Times New Roman"/>
              </a:rPr>
              <a:t>r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ph</a:t>
            </a:r>
          </a:p>
        </p:txBody>
      </p:sp>
      <p:sp>
        <p:nvSpPr>
          <p:cNvPr id="8" name="object 8"/>
          <p:cNvSpPr/>
          <p:nvPr/>
        </p:nvSpPr>
        <p:spPr>
          <a:xfrm>
            <a:off x="5054600" y="2578100"/>
            <a:ext cx="30607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552700"/>
            <a:ext cx="2908300" cy="279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8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568450"/>
            <a:ext cx="4658360" cy="114300"/>
          </a:xfrm>
          <a:custGeom>
            <a:avLst/>
            <a:gdLst/>
            <a:ahLst/>
            <a:cxnLst/>
            <a:rect l="l" t="t" r="r" b="b"/>
            <a:pathLst>
              <a:path w="4658360" h="114300">
                <a:moveTo>
                  <a:pt x="0" y="0"/>
                </a:moveTo>
                <a:lnTo>
                  <a:pt x="4658296" y="0"/>
                </a:lnTo>
                <a:lnTo>
                  <a:pt x="465829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950" y="1568450"/>
            <a:ext cx="7962900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9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950" y="6178548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1"/>
                </a:moveTo>
                <a:lnTo>
                  <a:pt x="79248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235700"/>
            <a:ext cx="2794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415" y="870585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图数据集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77" y="1684020"/>
            <a:ext cx="7675245" cy="3860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spc="-20" dirty="0">
                <a:latin typeface="Times New Roman"/>
                <a:cs typeface="Times New Roman"/>
              </a:rPr>
              <a:t>Zachary's karate</a:t>
            </a:r>
            <a:r>
              <a:rPr sz="3000" spc="2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club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spc="-20" dirty="0">
                <a:latin typeface="Times New Roman"/>
                <a:cs typeface="Times New Roman"/>
              </a:rPr>
              <a:t>American College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football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spc="-10" dirty="0">
                <a:latin typeface="Times New Roman"/>
                <a:cs typeface="Times New Roman"/>
              </a:rPr>
              <a:t>Dolphin </a:t>
            </a:r>
            <a:r>
              <a:rPr sz="3000" spc="-15" dirty="0">
                <a:latin typeface="Times New Roman"/>
                <a:cs typeface="Times New Roman"/>
              </a:rPr>
              <a:t>social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network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spc="-25" dirty="0">
                <a:latin typeface="Times New Roman"/>
                <a:cs typeface="Times New Roman"/>
              </a:rPr>
              <a:t>Political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blogs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Arial"/>
              <a:buChar char="o"/>
              <a:tabLst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Books </a:t>
            </a:r>
            <a:r>
              <a:rPr sz="3000" spc="-10" dirty="0">
                <a:latin typeface="Times New Roman"/>
                <a:cs typeface="Times New Roman"/>
              </a:rPr>
              <a:t>about </a:t>
            </a:r>
            <a:r>
              <a:rPr sz="3000" spc="5" dirty="0">
                <a:latin typeface="Times New Roman"/>
                <a:cs typeface="Times New Roman"/>
              </a:rPr>
              <a:t>US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politics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10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3000" spc="2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00" u="sng" spc="-15" dirty="0">
                <a:solidFill>
                  <a:srgbClr val="336699"/>
                </a:solidFill>
                <a:latin typeface="Times New Roman"/>
                <a:cs typeface="Times New Roman"/>
                <a:hlinkClick r:id="rId3"/>
              </a:rPr>
              <a:t>http://snap.stanford.edu/data/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10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3000" spc="2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00" u="sng" spc="-15" dirty="0">
                <a:solidFill>
                  <a:srgbClr val="336699"/>
                </a:solidFill>
                <a:latin typeface="Times New Roman"/>
                <a:cs typeface="Times New Roman"/>
                <a:hlinkClick r:id="rId4"/>
              </a:rPr>
              <a:t>http://www-personal.umich.edu/~mejn/netdata/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9700" y="1841500"/>
            <a:ext cx="3822700" cy="212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</a:t>
            </a:r>
            <a:r>
              <a:rPr spc="-15" dirty="0"/>
              <a:t>y</a:t>
            </a:r>
            <a:r>
              <a:rPr spc="25" dirty="0"/>
              <a:t>t</a:t>
            </a:r>
            <a:r>
              <a:rPr spc="35" dirty="0"/>
              <a:t>h</a:t>
            </a:r>
            <a:r>
              <a:rPr spc="-30" dirty="0"/>
              <a:t>o</a:t>
            </a:r>
            <a:r>
              <a:rPr spc="35" dirty="0"/>
              <a:t>n</a:t>
            </a:r>
            <a:r>
              <a:rPr dirty="0">
                <a:latin typeface="Arial Unicode MS"/>
                <a:cs typeface="Arial Unicode MS"/>
              </a:rPr>
              <a:t>数据分析班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</a:t>
            </a:r>
            <a:r>
              <a:rPr spc="30" dirty="0"/>
              <a:t>u</a:t>
            </a:r>
            <a:r>
              <a:rPr spc="-30" dirty="0"/>
              <a:t>l</a:t>
            </a:r>
            <a:r>
              <a:rPr spc="-15" dirty="0"/>
              <a:t>ye</a:t>
            </a:r>
            <a:r>
              <a:rPr spc="-50" dirty="0"/>
              <a:t>d</a:t>
            </a:r>
            <a:r>
              <a:rPr spc="35" dirty="0"/>
              <a:t>u</a:t>
            </a:r>
            <a:r>
              <a:rPr spc="-40" dirty="0"/>
              <a:t>.</a:t>
            </a:r>
            <a:r>
              <a:rPr spc="-25" dirty="0"/>
              <a:t>c</a:t>
            </a:r>
            <a:r>
              <a:rPr spc="-30" dirty="0"/>
              <a:t>o</a:t>
            </a:r>
            <a:r>
              <a:rPr dirty="0"/>
              <a:t>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9</a:t>
            </a:fld>
            <a:r>
              <a:rPr spc="-5" dirty="0"/>
              <a:t>/49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888</Words>
  <Application>Microsoft Macintosh PowerPoint</Application>
  <PresentationFormat>全屏显示(4:3)</PresentationFormat>
  <Paragraphs>379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宋体</vt:lpstr>
      <vt:lpstr>Arial Unicode MS</vt:lpstr>
      <vt:lpstr>Heiti SC</vt:lpstr>
      <vt:lpstr>Heiti TC</vt:lpstr>
      <vt:lpstr>Arial</vt:lpstr>
      <vt:lpstr>Calibri</vt:lpstr>
      <vt:lpstr>Helvetica</vt:lpstr>
      <vt:lpstr>Times New Roman</vt:lpstr>
      <vt:lpstr>Verdana</vt:lpstr>
      <vt:lpstr>Office Theme</vt:lpstr>
      <vt:lpstr>Python社交网络分析igraph</vt:lpstr>
      <vt:lpstr>主要内容</vt:lpstr>
      <vt:lpstr>社交网络</vt:lpstr>
      <vt:lpstr>社交网络算法应用场景</vt:lpstr>
      <vt:lpstr>安装igraph</vt:lpstr>
      <vt:lpstr>什么是图？</vt:lpstr>
      <vt:lpstr>Undirected和Directed</vt:lpstr>
      <vt:lpstr>Bipartite和Multigraph</vt:lpstr>
      <vt:lpstr>图数据集</vt:lpstr>
      <vt:lpstr>社交网络算法－分析指标</vt:lpstr>
      <vt:lpstr>PowerPoint 演示文稿</vt:lpstr>
      <vt:lpstr>紧密中心性（closeness centrality）</vt:lpstr>
      <vt:lpstr>紧密中心性（closeness centrality）</vt:lpstr>
      <vt:lpstr>介数中心性（betweenness centrality）</vt:lpstr>
      <vt:lpstr>PowerPoint 演示文稿</vt:lpstr>
      <vt:lpstr>PageRank算法</vt:lpstr>
      <vt:lpstr>PageRank算法</vt:lpstr>
      <vt:lpstr>社区发现算法</vt:lpstr>
      <vt:lpstr>GN算法</vt:lpstr>
      <vt:lpstr>GN算法-边介数</vt:lpstr>
      <vt:lpstr>GN算法-community_edge_betweenness</vt:lpstr>
      <vt:lpstr>社区评价指标-模块度Modularity</vt:lpstr>
      <vt:lpstr>社区评价指标-模块度Modularity</vt:lpstr>
      <vt:lpstr>社区评价指标-Conductance</vt:lpstr>
      <vt:lpstr>Louvain算法</vt:lpstr>
      <vt:lpstr>LPA算法</vt:lpstr>
      <vt:lpstr>LPA算法</vt:lpstr>
      <vt:lpstr>SLPA算法</vt:lpstr>
      <vt:lpstr>代码时间</vt:lpstr>
      <vt:lpstr>社交网络算法在金融反欺诈中的应用</vt:lpstr>
      <vt:lpstr>互联网和金融的结晶</vt:lpstr>
      <vt:lpstr>个人对个人的信用贷款</vt:lpstr>
      <vt:lpstr>极速信任－自动化信用评估</vt:lpstr>
      <vt:lpstr>互联网金融行业中的欺诈</vt:lpstr>
      <vt:lpstr>反欺诈中可应用到多种社交网络算法</vt:lpstr>
      <vt:lpstr>社交网络算法在金融反欺诈中的优势</vt:lpstr>
      <vt:lpstr>构建金融知识图谱FinGraph</vt:lpstr>
      <vt:lpstr>反欺诈案例：人以群分(1)</vt:lpstr>
      <vt:lpstr>反欺诈案例：人以群分(2)</vt:lpstr>
      <vt:lpstr>反欺诈案例：人以群分(2)</vt:lpstr>
      <vt:lpstr>反欺诈案例：识别组团欺诈风险</vt:lpstr>
      <vt:lpstr>欺诈案例调查的挑战：失联用户找寻</vt:lpstr>
      <vt:lpstr>欺诈案例调查的挑战：失联用户找寻</vt:lpstr>
      <vt:lpstr>社交网络分布在多个离线建模环节中</vt:lpstr>
      <vt:lpstr>FinGraph是线上风控系统中的关键一环</vt:lpstr>
      <vt:lpstr>总结：社交网络算法把反欺诈工作从 局部考量提升到全局考量</vt:lpstr>
      <vt:lpstr>工具推荐</vt:lpstr>
      <vt:lpstr>o 使用neo4j、py2neo和igraph-python实现权利的游戏分析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Python社交网络分析igraph</dc:title>
  <cp:lastModifiedBy>NONO NI</cp:lastModifiedBy>
  <cp:revision>2</cp:revision>
  <dcterms:created xsi:type="dcterms:W3CDTF">2018-06-14T14:25:17Z</dcterms:created>
  <dcterms:modified xsi:type="dcterms:W3CDTF">2018-06-15T13:20:16Z</dcterms:modified>
</cp:coreProperties>
</file>