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2" r:id="rId5"/>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64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6"/>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199C84D0-0D1F-423D-86E8-1031849EB32A}" type="datetimeFigureOut">
              <a:rPr lang="es-AR" smtClean="0"/>
              <a:t>17/03/2014</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9B9D7390-6072-4B58-B3BE-FB77B12B077E}" type="slidenum">
              <a:rPr lang="es-AR" smtClean="0"/>
              <a:t>‹Nº›</a:t>
            </a:fld>
            <a:endParaRPr lang="es-AR" dirty="0"/>
          </a:p>
        </p:txBody>
      </p:sp>
    </p:spTree>
    <p:extLst>
      <p:ext uri="{BB962C8B-B14F-4D97-AF65-F5344CB8AC3E}">
        <p14:creationId xmlns:p14="http://schemas.microsoft.com/office/powerpoint/2010/main" val="814883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199C84D0-0D1F-423D-86E8-1031849EB32A}" type="datetimeFigureOut">
              <a:rPr lang="es-AR" smtClean="0"/>
              <a:t>17/03/2014</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9B9D7390-6072-4B58-B3BE-FB77B12B077E}" type="slidenum">
              <a:rPr lang="es-AR" smtClean="0"/>
              <a:t>‹Nº›</a:t>
            </a:fld>
            <a:endParaRPr lang="es-AR" dirty="0"/>
          </a:p>
        </p:txBody>
      </p:sp>
    </p:spTree>
    <p:extLst>
      <p:ext uri="{BB962C8B-B14F-4D97-AF65-F5344CB8AC3E}">
        <p14:creationId xmlns:p14="http://schemas.microsoft.com/office/powerpoint/2010/main" val="3512043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9"/>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199C84D0-0D1F-423D-86E8-1031849EB32A}" type="datetimeFigureOut">
              <a:rPr lang="es-AR" smtClean="0"/>
              <a:t>17/03/2014</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9B9D7390-6072-4B58-B3BE-FB77B12B077E}" type="slidenum">
              <a:rPr lang="es-AR" smtClean="0"/>
              <a:t>‹Nº›</a:t>
            </a:fld>
            <a:endParaRPr lang="es-AR" dirty="0"/>
          </a:p>
        </p:txBody>
      </p:sp>
    </p:spTree>
    <p:extLst>
      <p:ext uri="{BB962C8B-B14F-4D97-AF65-F5344CB8AC3E}">
        <p14:creationId xmlns:p14="http://schemas.microsoft.com/office/powerpoint/2010/main" val="2039861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199C84D0-0D1F-423D-86E8-1031849EB32A}" type="datetimeFigureOut">
              <a:rPr lang="es-AR" smtClean="0"/>
              <a:t>17/03/2014</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9B9D7390-6072-4B58-B3BE-FB77B12B077E}" type="slidenum">
              <a:rPr lang="es-AR" smtClean="0"/>
              <a:t>‹Nº›</a:t>
            </a:fld>
            <a:endParaRPr lang="es-AR" dirty="0"/>
          </a:p>
        </p:txBody>
      </p:sp>
    </p:spTree>
    <p:extLst>
      <p:ext uri="{BB962C8B-B14F-4D97-AF65-F5344CB8AC3E}">
        <p14:creationId xmlns:p14="http://schemas.microsoft.com/office/powerpoint/2010/main" val="3113681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199C84D0-0D1F-423D-86E8-1031849EB32A}" type="datetimeFigureOut">
              <a:rPr lang="es-AR" smtClean="0"/>
              <a:t>17/03/2014</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9B9D7390-6072-4B58-B3BE-FB77B12B077E}" type="slidenum">
              <a:rPr lang="es-AR" smtClean="0"/>
              <a:t>‹Nº›</a:t>
            </a:fld>
            <a:endParaRPr lang="es-AR" dirty="0"/>
          </a:p>
        </p:txBody>
      </p:sp>
    </p:spTree>
    <p:extLst>
      <p:ext uri="{BB962C8B-B14F-4D97-AF65-F5344CB8AC3E}">
        <p14:creationId xmlns:p14="http://schemas.microsoft.com/office/powerpoint/2010/main" val="47914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199C84D0-0D1F-423D-86E8-1031849EB32A}" type="datetimeFigureOut">
              <a:rPr lang="es-AR" smtClean="0"/>
              <a:t>17/03/2014</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9B9D7390-6072-4B58-B3BE-FB77B12B077E}" type="slidenum">
              <a:rPr lang="es-AR" smtClean="0"/>
              <a:t>‹Nº›</a:t>
            </a:fld>
            <a:endParaRPr lang="es-AR" dirty="0"/>
          </a:p>
        </p:txBody>
      </p:sp>
    </p:spTree>
    <p:extLst>
      <p:ext uri="{BB962C8B-B14F-4D97-AF65-F5344CB8AC3E}">
        <p14:creationId xmlns:p14="http://schemas.microsoft.com/office/powerpoint/2010/main" val="94879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199C84D0-0D1F-423D-86E8-1031849EB32A}" type="datetimeFigureOut">
              <a:rPr lang="es-AR" smtClean="0"/>
              <a:t>17/03/2014</a:t>
            </a:fld>
            <a:endParaRPr lang="es-AR" dirty="0"/>
          </a:p>
        </p:txBody>
      </p:sp>
      <p:sp>
        <p:nvSpPr>
          <p:cNvPr id="8" name="7 Marcador de pie de página"/>
          <p:cNvSpPr>
            <a:spLocks noGrp="1"/>
          </p:cNvSpPr>
          <p:nvPr>
            <p:ph type="ftr" sz="quarter" idx="11"/>
          </p:nvPr>
        </p:nvSpPr>
        <p:spPr/>
        <p:txBody>
          <a:bodyPr/>
          <a:lstStyle/>
          <a:p>
            <a:endParaRPr lang="es-AR" dirty="0"/>
          </a:p>
        </p:txBody>
      </p:sp>
      <p:sp>
        <p:nvSpPr>
          <p:cNvPr id="9" name="8 Marcador de número de diapositiva"/>
          <p:cNvSpPr>
            <a:spLocks noGrp="1"/>
          </p:cNvSpPr>
          <p:nvPr>
            <p:ph type="sldNum" sz="quarter" idx="12"/>
          </p:nvPr>
        </p:nvSpPr>
        <p:spPr/>
        <p:txBody>
          <a:bodyPr/>
          <a:lstStyle/>
          <a:p>
            <a:fld id="{9B9D7390-6072-4B58-B3BE-FB77B12B077E}" type="slidenum">
              <a:rPr lang="es-AR" smtClean="0"/>
              <a:t>‹Nº›</a:t>
            </a:fld>
            <a:endParaRPr lang="es-AR" dirty="0"/>
          </a:p>
        </p:txBody>
      </p:sp>
    </p:spTree>
    <p:extLst>
      <p:ext uri="{BB962C8B-B14F-4D97-AF65-F5344CB8AC3E}">
        <p14:creationId xmlns:p14="http://schemas.microsoft.com/office/powerpoint/2010/main" val="1751367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199C84D0-0D1F-423D-86E8-1031849EB32A}" type="datetimeFigureOut">
              <a:rPr lang="es-AR" smtClean="0"/>
              <a:t>17/03/2014</a:t>
            </a:fld>
            <a:endParaRPr lang="es-AR" dirty="0"/>
          </a:p>
        </p:txBody>
      </p:sp>
      <p:sp>
        <p:nvSpPr>
          <p:cNvPr id="4" name="3 Marcador de pie de página"/>
          <p:cNvSpPr>
            <a:spLocks noGrp="1"/>
          </p:cNvSpPr>
          <p:nvPr>
            <p:ph type="ftr" sz="quarter" idx="11"/>
          </p:nvPr>
        </p:nvSpPr>
        <p:spPr/>
        <p:txBody>
          <a:bodyPr/>
          <a:lstStyle/>
          <a:p>
            <a:endParaRPr lang="es-AR" dirty="0"/>
          </a:p>
        </p:txBody>
      </p:sp>
      <p:sp>
        <p:nvSpPr>
          <p:cNvPr id="5" name="4 Marcador de número de diapositiva"/>
          <p:cNvSpPr>
            <a:spLocks noGrp="1"/>
          </p:cNvSpPr>
          <p:nvPr>
            <p:ph type="sldNum" sz="quarter" idx="12"/>
          </p:nvPr>
        </p:nvSpPr>
        <p:spPr/>
        <p:txBody>
          <a:bodyPr/>
          <a:lstStyle/>
          <a:p>
            <a:fld id="{9B9D7390-6072-4B58-B3BE-FB77B12B077E}" type="slidenum">
              <a:rPr lang="es-AR" smtClean="0"/>
              <a:t>‹Nº›</a:t>
            </a:fld>
            <a:endParaRPr lang="es-AR" dirty="0"/>
          </a:p>
        </p:txBody>
      </p:sp>
    </p:spTree>
    <p:extLst>
      <p:ext uri="{BB962C8B-B14F-4D97-AF65-F5344CB8AC3E}">
        <p14:creationId xmlns:p14="http://schemas.microsoft.com/office/powerpoint/2010/main" val="960961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99C84D0-0D1F-423D-86E8-1031849EB32A}" type="datetimeFigureOut">
              <a:rPr lang="es-AR" smtClean="0"/>
              <a:t>17/03/2014</a:t>
            </a:fld>
            <a:endParaRPr lang="es-AR" dirty="0"/>
          </a:p>
        </p:txBody>
      </p:sp>
      <p:sp>
        <p:nvSpPr>
          <p:cNvPr id="3" name="2 Marcador de pie de página"/>
          <p:cNvSpPr>
            <a:spLocks noGrp="1"/>
          </p:cNvSpPr>
          <p:nvPr>
            <p:ph type="ftr" sz="quarter" idx="11"/>
          </p:nvPr>
        </p:nvSpPr>
        <p:spPr/>
        <p:txBody>
          <a:bodyPr/>
          <a:lstStyle/>
          <a:p>
            <a:endParaRPr lang="es-AR" dirty="0"/>
          </a:p>
        </p:txBody>
      </p:sp>
      <p:sp>
        <p:nvSpPr>
          <p:cNvPr id="4" name="3 Marcador de número de diapositiva"/>
          <p:cNvSpPr>
            <a:spLocks noGrp="1"/>
          </p:cNvSpPr>
          <p:nvPr>
            <p:ph type="sldNum" sz="quarter" idx="12"/>
          </p:nvPr>
        </p:nvSpPr>
        <p:spPr/>
        <p:txBody>
          <a:bodyPr/>
          <a:lstStyle/>
          <a:p>
            <a:fld id="{9B9D7390-6072-4B58-B3BE-FB77B12B077E}" type="slidenum">
              <a:rPr lang="es-AR" smtClean="0"/>
              <a:t>‹Nº›</a:t>
            </a:fld>
            <a:endParaRPr lang="es-AR" dirty="0"/>
          </a:p>
        </p:txBody>
      </p:sp>
    </p:spTree>
    <p:extLst>
      <p:ext uri="{BB962C8B-B14F-4D97-AF65-F5344CB8AC3E}">
        <p14:creationId xmlns:p14="http://schemas.microsoft.com/office/powerpoint/2010/main" val="2016257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99C84D0-0D1F-423D-86E8-1031849EB32A}" type="datetimeFigureOut">
              <a:rPr lang="es-AR" smtClean="0"/>
              <a:t>17/03/2014</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9B9D7390-6072-4B58-B3BE-FB77B12B077E}" type="slidenum">
              <a:rPr lang="es-AR" smtClean="0"/>
              <a:t>‹Nº›</a:t>
            </a:fld>
            <a:endParaRPr lang="es-AR" dirty="0"/>
          </a:p>
        </p:txBody>
      </p:sp>
    </p:spTree>
    <p:extLst>
      <p:ext uri="{BB962C8B-B14F-4D97-AF65-F5344CB8AC3E}">
        <p14:creationId xmlns:p14="http://schemas.microsoft.com/office/powerpoint/2010/main" val="3141694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1"/>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dirty="0"/>
          </a:p>
        </p:txBody>
      </p:sp>
      <p:sp>
        <p:nvSpPr>
          <p:cNvPr id="4" name="3 Marcador de texto"/>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99C84D0-0D1F-423D-86E8-1031849EB32A}" type="datetimeFigureOut">
              <a:rPr lang="es-AR" smtClean="0"/>
              <a:t>17/03/2014</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9B9D7390-6072-4B58-B3BE-FB77B12B077E}" type="slidenum">
              <a:rPr lang="es-AR" smtClean="0"/>
              <a:t>‹Nº›</a:t>
            </a:fld>
            <a:endParaRPr lang="es-AR" dirty="0"/>
          </a:p>
        </p:txBody>
      </p:sp>
    </p:spTree>
    <p:extLst>
      <p:ext uri="{BB962C8B-B14F-4D97-AF65-F5344CB8AC3E}">
        <p14:creationId xmlns:p14="http://schemas.microsoft.com/office/powerpoint/2010/main" val="3119108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9C84D0-0D1F-423D-86E8-1031849EB32A}" type="datetimeFigureOut">
              <a:rPr lang="es-AR" smtClean="0"/>
              <a:t>17/03/2014</a:t>
            </a:fld>
            <a:endParaRPr lang="es-AR" dirty="0"/>
          </a:p>
        </p:txBody>
      </p:sp>
      <p:sp>
        <p:nvSpPr>
          <p:cNvPr id="5" name="4 Marcador de pie de página"/>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dirty="0"/>
          </a:p>
        </p:txBody>
      </p:sp>
      <p:sp>
        <p:nvSpPr>
          <p:cNvPr id="6" name="5 Marcador de número de diapositiva"/>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D7390-6072-4B58-B3BE-FB77B12B077E}" type="slidenum">
              <a:rPr lang="es-AR" smtClean="0"/>
              <a:t>‹Nº›</a:t>
            </a:fld>
            <a:endParaRPr lang="es-AR" dirty="0"/>
          </a:p>
        </p:txBody>
      </p:sp>
    </p:spTree>
    <p:extLst>
      <p:ext uri="{BB962C8B-B14F-4D97-AF65-F5344CB8AC3E}">
        <p14:creationId xmlns:p14="http://schemas.microsoft.com/office/powerpoint/2010/main" val="2284847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mailto:jcbasili@fiq.unl.edu.a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606584" y="620688"/>
            <a:ext cx="7920880" cy="4392488"/>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numCol="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1200" b="1" dirty="0" smtClean="0">
                <a:solidFill>
                  <a:schemeClr val="tx2">
                    <a:lumMod val="60000"/>
                    <a:lumOff val="40000"/>
                  </a:schemeClr>
                </a:solidFill>
                <a:effectLst>
                  <a:outerShdw blurRad="38100" dist="38100" dir="2700000" algn="tl">
                    <a:srgbClr val="000000">
                      <a:alpha val="43137"/>
                    </a:srgbClr>
                  </a:outerShdw>
                </a:effectLst>
                <a:latin typeface="Trebuchet MS" panose="020B0603020202020204" pitchFamily="34" charset="0"/>
                <a:cs typeface="Tahoma" panose="020B0604030504040204" pitchFamily="34" charset="0"/>
              </a:rPr>
              <a:t>          </a:t>
            </a:r>
            <a:r>
              <a:rPr lang="es-AR" sz="1400" b="1" dirty="0" smtClean="0">
                <a:solidFill>
                  <a:schemeClr val="tx2">
                    <a:lumMod val="60000"/>
                    <a:lumOff val="40000"/>
                  </a:schemeClr>
                </a:solidFill>
                <a:latin typeface="Trebuchet MS" panose="020B0603020202020204" pitchFamily="34" charset="0"/>
                <a:cs typeface="Tahoma" panose="020B0604030504040204" pitchFamily="34" charset="0"/>
              </a:rPr>
              <a:t>IDENTIFICACIÓN de LEVADURAS de INTERÉS CLÍNICO </a:t>
            </a:r>
            <a:r>
              <a:rPr lang="es-AR" sz="1400" dirty="0" smtClean="0">
                <a:latin typeface="Trebuchet MS" panose="020B0603020202020204" pitchFamily="34" charset="0"/>
                <a:cs typeface="Tahoma" panose="020B0604030504040204" pitchFamily="34" charset="0"/>
              </a:rPr>
              <a:t>(T</a:t>
            </a:r>
            <a:r>
              <a:rPr lang="es-ES" sz="1400" dirty="0" smtClean="0">
                <a:latin typeface="Trebuchet MS" panose="020B0603020202020204" pitchFamily="34" charset="0"/>
                <a:cs typeface="Tahoma" panose="020B0604030504040204" pitchFamily="34" charset="0"/>
              </a:rPr>
              <a:t>eórico-Práctico)</a:t>
            </a:r>
            <a:r>
              <a:rPr lang="es-AR" sz="1400" b="1" dirty="0" smtClean="0">
                <a:latin typeface="Trebuchet MS" panose="020B0603020202020204" pitchFamily="34" charset="0"/>
                <a:cs typeface="Tahoma" panose="020B0604030504040204" pitchFamily="34" charset="0"/>
              </a:rPr>
              <a:t/>
            </a:r>
            <a:br>
              <a:rPr lang="es-AR" sz="1400" b="1" dirty="0" smtClean="0">
                <a:latin typeface="Trebuchet MS" panose="020B0603020202020204" pitchFamily="34" charset="0"/>
                <a:cs typeface="Tahoma" panose="020B0604030504040204" pitchFamily="34" charset="0"/>
              </a:rPr>
            </a:br>
            <a:r>
              <a:rPr lang="es-AR" sz="400" b="1" dirty="0" smtClean="0">
                <a:latin typeface="Trebuchet MS" panose="020B0603020202020204" pitchFamily="34" charset="0"/>
                <a:cs typeface="Tahoma" panose="020B0604030504040204" pitchFamily="34" charset="0"/>
              </a:rPr>
              <a:t>                                                </a:t>
            </a:r>
            <a:r>
              <a:rPr lang="es-AR" sz="1400" dirty="0" smtClean="0">
                <a:latin typeface="Trebuchet MS" panose="020B0603020202020204" pitchFamily="34" charset="0"/>
                <a:cs typeface="Tahoma" panose="020B0604030504040204" pitchFamily="34" charset="0"/>
              </a:rPr>
              <a:t/>
            </a:r>
            <a:br>
              <a:rPr lang="es-AR" sz="1400" dirty="0" smtClean="0">
                <a:latin typeface="Trebuchet MS" panose="020B0603020202020204" pitchFamily="34" charset="0"/>
                <a:cs typeface="Tahoma" panose="020B0604030504040204" pitchFamily="34" charset="0"/>
              </a:rPr>
            </a:br>
            <a:r>
              <a:rPr lang="es-AR" sz="1400" dirty="0" smtClean="0">
                <a:latin typeface="Trebuchet MS" panose="020B0603020202020204" pitchFamily="34" charset="0"/>
                <a:cs typeface="Tahoma" panose="020B0604030504040204" pitchFamily="34" charset="0"/>
              </a:rPr>
              <a:t>	   </a:t>
            </a:r>
            <a:r>
              <a:rPr lang="es-ES" sz="1200" dirty="0" smtClean="0">
                <a:latin typeface="Trebuchet MS" panose="020B0603020202020204" pitchFamily="34" charset="0"/>
                <a:cs typeface="Tahoma" panose="020B0604030504040204" pitchFamily="34" charset="0"/>
              </a:rPr>
              <a:t>Directora: Dra. Gabriela Santiso  -  Coordinador: Dr. Mario Bianchi</a:t>
            </a:r>
            <a:r>
              <a:rPr lang="es-AR" sz="1200" dirty="0" smtClean="0">
                <a:latin typeface="Trebuchet MS" panose="020B0603020202020204" pitchFamily="34" charset="0"/>
                <a:cs typeface="Tahoma" panose="020B0604030504040204" pitchFamily="34" charset="0"/>
              </a:rPr>
              <a:t/>
            </a:r>
            <a:br>
              <a:rPr lang="es-AR" sz="1200" dirty="0" smtClean="0">
                <a:latin typeface="Trebuchet MS" panose="020B0603020202020204" pitchFamily="34" charset="0"/>
                <a:cs typeface="Tahoma" panose="020B0604030504040204" pitchFamily="34" charset="0"/>
              </a:rPr>
            </a:br>
            <a:r>
              <a:rPr lang="es-ES" sz="1200" dirty="0" smtClean="0">
                <a:latin typeface="Trebuchet MS" panose="020B0603020202020204" pitchFamily="34" charset="0"/>
                <a:cs typeface="Tahoma" panose="020B0604030504040204" pitchFamily="34" charset="0"/>
              </a:rPr>
              <a:t> </a:t>
            </a:r>
            <a:r>
              <a:rPr lang="es-ES" sz="1200" b="1" dirty="0" smtClean="0">
                <a:solidFill>
                  <a:srgbClr val="0070C0"/>
                </a:solidFill>
                <a:latin typeface="Trebuchet MS" panose="020B0603020202020204" pitchFamily="34" charset="0"/>
                <a:cs typeface="Tahoma" panose="020B0604030504040204" pitchFamily="34" charset="0"/>
              </a:rPr>
              <a:t>TEMARIO</a:t>
            </a:r>
            <a:r>
              <a:rPr lang="es-AR" sz="1200" dirty="0" smtClean="0">
                <a:latin typeface="Trebuchet MS" panose="020B0603020202020204" pitchFamily="34" charset="0"/>
                <a:cs typeface="Tahoma" panose="020B0604030504040204" pitchFamily="34" charset="0"/>
              </a:rPr>
              <a:t/>
            </a:r>
            <a:br>
              <a:rPr lang="es-AR" sz="1200" dirty="0" smtClean="0">
                <a:latin typeface="Trebuchet MS" panose="020B0603020202020204" pitchFamily="34" charset="0"/>
                <a:cs typeface="Tahoma" panose="020B0604030504040204" pitchFamily="34" charset="0"/>
              </a:rPr>
            </a:br>
            <a:r>
              <a:rPr lang="es-AR" sz="1200" dirty="0" smtClean="0">
                <a:latin typeface="Trebuchet MS" panose="020B0603020202020204" pitchFamily="34" charset="0"/>
                <a:cs typeface="Tahoma" panose="020B0604030504040204" pitchFamily="34" charset="0"/>
              </a:rPr>
              <a:t>	</a:t>
            </a:r>
            <a:r>
              <a:rPr lang="es-ES" sz="1200" b="1" dirty="0" smtClean="0">
                <a:solidFill>
                  <a:srgbClr val="0070C0"/>
                </a:solidFill>
                <a:latin typeface="Trebuchet MS" panose="020B0603020202020204" pitchFamily="34" charset="0"/>
                <a:cs typeface="Tahoma" panose="020B0604030504040204" pitchFamily="34" charset="0"/>
              </a:rPr>
              <a:t>Miércoles 7 de Mayo </a:t>
            </a:r>
            <a:r>
              <a:rPr lang="es-ES" sz="1200" b="1" dirty="0" smtClean="0">
                <a:solidFill>
                  <a:srgbClr val="0070C0"/>
                </a:solidFill>
                <a:latin typeface="Trebuchet MS" panose="020B0603020202020204" pitchFamily="34" charset="0"/>
                <a:cs typeface="Tahoma" panose="020B0604030504040204" pitchFamily="34" charset="0"/>
              </a:rPr>
              <a:t>   -</a:t>
            </a:r>
            <a:r>
              <a:rPr lang="es-ES" sz="1200" dirty="0" smtClean="0">
                <a:solidFill>
                  <a:schemeClr val="bg1">
                    <a:lumMod val="50000"/>
                  </a:schemeClr>
                </a:solidFill>
                <a:latin typeface="Trebuchet MS" panose="020B0603020202020204" pitchFamily="34" charset="0"/>
                <a:cs typeface="Tahoma" panose="020B0604030504040204" pitchFamily="34" charset="0"/>
              </a:rPr>
              <a:t>10.00 </a:t>
            </a:r>
            <a:r>
              <a:rPr lang="es-ES" sz="1200" dirty="0">
                <a:solidFill>
                  <a:schemeClr val="bg1">
                    <a:lumMod val="50000"/>
                  </a:schemeClr>
                </a:solidFill>
                <a:latin typeface="Trebuchet MS" panose="020B0603020202020204" pitchFamily="34" charset="0"/>
                <a:cs typeface="Tahoma" panose="020B0604030504040204" pitchFamily="34" charset="0"/>
              </a:rPr>
              <a:t>Café </a:t>
            </a:r>
            <a:r>
              <a:rPr lang="es-ES" sz="1200" dirty="0" smtClean="0">
                <a:solidFill>
                  <a:schemeClr val="bg1">
                    <a:lumMod val="50000"/>
                  </a:schemeClr>
                </a:solidFill>
                <a:latin typeface="Trebuchet MS" panose="020B0603020202020204" pitchFamily="34" charset="0"/>
                <a:cs typeface="Tahoma" panose="020B0604030504040204" pitchFamily="34" charset="0"/>
              </a:rPr>
              <a:t>-12.30 </a:t>
            </a:r>
            <a:r>
              <a:rPr lang="es-ES" sz="1200" dirty="0">
                <a:solidFill>
                  <a:schemeClr val="bg1">
                    <a:lumMod val="50000"/>
                  </a:schemeClr>
                </a:solidFill>
                <a:latin typeface="Trebuchet MS" panose="020B0603020202020204" pitchFamily="34" charset="0"/>
                <a:cs typeface="Tahoma" panose="020B0604030504040204" pitchFamily="34" charset="0"/>
              </a:rPr>
              <a:t>Almuerzo</a:t>
            </a:r>
            <a:r>
              <a:rPr lang="es-AR" sz="1200" dirty="0">
                <a:latin typeface="Trebuchet MS" panose="020B0603020202020204" pitchFamily="34" charset="0"/>
                <a:cs typeface="Tahoma" panose="020B0604030504040204" pitchFamily="34" charset="0"/>
              </a:rPr>
              <a:t/>
            </a:r>
            <a:br>
              <a:rPr lang="es-AR" sz="1200" dirty="0">
                <a:latin typeface="Trebuchet MS" panose="020B0603020202020204" pitchFamily="34" charset="0"/>
                <a:cs typeface="Tahoma" panose="020B0604030504040204" pitchFamily="34" charset="0"/>
              </a:rPr>
            </a:br>
            <a:r>
              <a:rPr lang="es-ES" sz="1200" i="1" dirty="0" smtClean="0">
                <a:latin typeface="Trebuchet MS" panose="020B0603020202020204" pitchFamily="34" charset="0"/>
                <a:cs typeface="Tahoma" panose="020B0604030504040204" pitchFamily="34" charset="0"/>
              </a:rPr>
              <a:t>08.00 </a:t>
            </a:r>
            <a:r>
              <a:rPr lang="es-ES" sz="1200" i="1" dirty="0" smtClean="0">
                <a:latin typeface="Trebuchet MS" panose="020B0603020202020204" pitchFamily="34" charset="0"/>
                <a:cs typeface="Tahoma" panose="020B0604030504040204" pitchFamily="34" charset="0"/>
              </a:rPr>
              <a:t>Acreditaciones</a:t>
            </a:r>
            <a:r>
              <a:rPr lang="es-AR" sz="1200" dirty="0" smtClean="0">
                <a:latin typeface="Trebuchet MS" panose="020B0603020202020204" pitchFamily="34" charset="0"/>
                <a:cs typeface="Tahoma" panose="020B0604030504040204" pitchFamily="34" charset="0"/>
              </a:rPr>
              <a:t/>
            </a:r>
            <a:br>
              <a:rPr lang="es-AR" sz="1200" dirty="0" smtClean="0">
                <a:latin typeface="Trebuchet MS" panose="020B0603020202020204" pitchFamily="34" charset="0"/>
                <a:cs typeface="Tahoma" panose="020B0604030504040204" pitchFamily="34" charset="0"/>
              </a:rPr>
            </a:br>
            <a:r>
              <a:rPr lang="es-AR" sz="1200" dirty="0" smtClean="0">
                <a:latin typeface="Trebuchet MS" panose="020B0603020202020204" pitchFamily="34" charset="0"/>
                <a:cs typeface="Tahoma" panose="020B0604030504040204" pitchFamily="34" charset="0"/>
              </a:rPr>
              <a:t>0</a:t>
            </a:r>
            <a:r>
              <a:rPr lang="es-ES" sz="1200" dirty="0" smtClean="0">
                <a:latin typeface="Trebuchet MS" panose="020B0603020202020204" pitchFamily="34" charset="0"/>
                <a:cs typeface="Tahoma" panose="020B0604030504040204" pitchFamily="34" charset="0"/>
              </a:rPr>
              <a:t>8.30 Generalidades del género </a:t>
            </a:r>
            <a:r>
              <a:rPr lang="es-ES" sz="1200" i="1" dirty="0" smtClean="0">
                <a:latin typeface="Trebuchet MS" panose="020B0603020202020204" pitchFamily="34" charset="0"/>
                <a:cs typeface="Tahoma" panose="020B0604030504040204" pitchFamily="34" charset="0"/>
              </a:rPr>
              <a:t>Candida</a:t>
            </a:r>
            <a:r>
              <a:rPr lang="es-ES" sz="1200" dirty="0" smtClean="0">
                <a:latin typeface="Trebuchet MS" panose="020B0603020202020204" pitchFamily="34" charset="0"/>
                <a:cs typeface="Tahoma" panose="020B0604030504040204" pitchFamily="34" charset="0"/>
              </a:rPr>
              <a:t>. Dra. Gloria Pineda</a:t>
            </a:r>
            <a:r>
              <a:rPr lang="es-AR" sz="1200" dirty="0" smtClean="0">
                <a:latin typeface="Trebuchet MS" panose="020B0603020202020204" pitchFamily="34" charset="0"/>
                <a:cs typeface="Tahoma" panose="020B0604030504040204" pitchFamily="34" charset="0"/>
              </a:rPr>
              <a:t/>
            </a:r>
            <a:br>
              <a:rPr lang="es-AR" sz="1200" dirty="0" smtClean="0">
                <a:latin typeface="Trebuchet MS" panose="020B0603020202020204" pitchFamily="34" charset="0"/>
                <a:cs typeface="Tahoma" panose="020B0604030504040204" pitchFamily="34" charset="0"/>
              </a:rPr>
            </a:br>
            <a:r>
              <a:rPr lang="es-ES" sz="1200" dirty="0" smtClean="0">
                <a:latin typeface="Trebuchet MS" panose="020B0603020202020204" pitchFamily="34" charset="0"/>
                <a:cs typeface="Tahoma" panose="020B0604030504040204" pitchFamily="34" charset="0"/>
              </a:rPr>
              <a:t>10.30 </a:t>
            </a:r>
            <a:r>
              <a:rPr lang="es-ES" sz="1200" dirty="0" smtClean="0">
                <a:latin typeface="Trebuchet MS" panose="020B0603020202020204" pitchFamily="34" charset="0"/>
                <a:cs typeface="Tahoma" panose="020B0604030504040204" pitchFamily="34" charset="0"/>
              </a:rPr>
              <a:t>Manifestaciones clínicas de las infecciones por </a:t>
            </a:r>
            <a:r>
              <a:rPr lang="es-ES" sz="1200" i="1" dirty="0" smtClean="0">
                <a:latin typeface="Trebuchet MS" panose="020B0603020202020204" pitchFamily="34" charset="0"/>
                <a:cs typeface="Tahoma" panose="020B0604030504040204" pitchFamily="34" charset="0"/>
              </a:rPr>
              <a:t>Candida</a:t>
            </a:r>
            <a:r>
              <a:rPr lang="es-ES" sz="1200" dirty="0" smtClean="0">
                <a:latin typeface="Trebuchet MS" panose="020B0603020202020204" pitchFamily="34" charset="0"/>
                <a:cs typeface="Tahoma" panose="020B0604030504040204" pitchFamily="34" charset="0"/>
              </a:rPr>
              <a:t>   Dr. Mario H. Bianchi</a:t>
            </a:r>
            <a:r>
              <a:rPr lang="es-AR" sz="1200" dirty="0" smtClean="0">
                <a:latin typeface="Trebuchet MS" panose="020B0603020202020204" pitchFamily="34" charset="0"/>
                <a:cs typeface="Tahoma" panose="020B0604030504040204" pitchFamily="34" charset="0"/>
              </a:rPr>
              <a:t/>
            </a:r>
            <a:br>
              <a:rPr lang="es-AR" sz="1200" dirty="0" smtClean="0">
                <a:latin typeface="Trebuchet MS" panose="020B0603020202020204" pitchFamily="34" charset="0"/>
                <a:cs typeface="Tahoma" panose="020B0604030504040204" pitchFamily="34" charset="0"/>
              </a:rPr>
            </a:br>
            <a:r>
              <a:rPr lang="es-ES" sz="1200" dirty="0" smtClean="0">
                <a:latin typeface="Trebuchet MS" panose="020B0603020202020204" pitchFamily="34" charset="0"/>
                <a:cs typeface="Tahoma" panose="020B0604030504040204" pitchFamily="34" charset="0"/>
              </a:rPr>
              <a:t>11.30 Levaduras emergentes Dra. Gabriela M. Santiso</a:t>
            </a:r>
            <a:r>
              <a:rPr lang="es-AR" sz="1200" dirty="0" smtClean="0">
                <a:latin typeface="Trebuchet MS" panose="020B0603020202020204" pitchFamily="34" charset="0"/>
                <a:cs typeface="Tahoma" panose="020B0604030504040204" pitchFamily="34" charset="0"/>
              </a:rPr>
              <a:t/>
            </a:r>
            <a:br>
              <a:rPr lang="es-AR" sz="1200" dirty="0" smtClean="0">
                <a:latin typeface="Trebuchet MS" panose="020B0603020202020204" pitchFamily="34" charset="0"/>
                <a:cs typeface="Tahoma" panose="020B0604030504040204" pitchFamily="34" charset="0"/>
              </a:rPr>
            </a:br>
            <a:r>
              <a:rPr lang="es-ES" sz="1200" dirty="0" smtClean="0">
                <a:latin typeface="Trebuchet MS" panose="020B0603020202020204" pitchFamily="34" charset="0"/>
                <a:cs typeface="Tahoma" panose="020B0604030504040204" pitchFamily="34" charset="0"/>
              </a:rPr>
              <a:t>13.30 </a:t>
            </a:r>
            <a:r>
              <a:rPr lang="es-ES" sz="1200" dirty="0" smtClean="0">
                <a:latin typeface="Trebuchet MS" panose="020B0603020202020204" pitchFamily="34" charset="0"/>
                <a:cs typeface="Tahoma" panose="020B0604030504040204" pitchFamily="34" charset="0"/>
              </a:rPr>
              <a:t>T.P. Tipificación de levaduras Dra. Roxana Depardo  Dra. Gloria Pineda</a:t>
            </a:r>
            <a:r>
              <a:rPr lang="es-AR" sz="1200" dirty="0" smtClean="0">
                <a:latin typeface="Trebuchet MS" panose="020B0603020202020204" pitchFamily="34" charset="0"/>
                <a:cs typeface="Tahoma" panose="020B0604030504040204" pitchFamily="34" charset="0"/>
              </a:rPr>
              <a:t/>
            </a:r>
            <a:br>
              <a:rPr lang="es-AR" sz="1200" dirty="0" smtClean="0">
                <a:latin typeface="Trebuchet MS" panose="020B0603020202020204" pitchFamily="34" charset="0"/>
                <a:cs typeface="Tahoma" panose="020B0604030504040204" pitchFamily="34" charset="0"/>
              </a:rPr>
            </a:br>
            <a:endParaRPr lang="es-AR" sz="1200" dirty="0" smtClean="0">
              <a:latin typeface="Trebuchet MS" panose="020B0603020202020204" pitchFamily="34" charset="0"/>
              <a:cs typeface="Tahoma" panose="020B0604030504040204" pitchFamily="34" charset="0"/>
            </a:endParaRPr>
          </a:p>
          <a:p>
            <a:pPr algn="l"/>
            <a:r>
              <a:rPr lang="es-AR" sz="1200" dirty="0" smtClean="0">
                <a:latin typeface="Trebuchet MS" panose="020B0603020202020204" pitchFamily="34" charset="0"/>
                <a:cs typeface="Tahoma" panose="020B0604030504040204" pitchFamily="34" charset="0"/>
              </a:rPr>
              <a:t>	</a:t>
            </a:r>
            <a:r>
              <a:rPr lang="es-ES" sz="1200" b="1" dirty="0" smtClean="0">
                <a:solidFill>
                  <a:srgbClr val="0070C0"/>
                </a:solidFill>
                <a:latin typeface="Trebuchet MS" panose="020B0603020202020204" pitchFamily="34" charset="0"/>
                <a:cs typeface="Tahoma" panose="020B0604030504040204" pitchFamily="34" charset="0"/>
              </a:rPr>
              <a:t>Jueves 8 de </a:t>
            </a:r>
            <a:r>
              <a:rPr lang="es-ES" sz="1200" b="1" dirty="0" smtClean="0">
                <a:solidFill>
                  <a:srgbClr val="0070C0"/>
                </a:solidFill>
                <a:latin typeface="Trebuchet MS" panose="020B0603020202020204" pitchFamily="34" charset="0"/>
                <a:cs typeface="Tahoma" panose="020B0604030504040204" pitchFamily="34" charset="0"/>
              </a:rPr>
              <a:t>Mayo        </a:t>
            </a:r>
            <a:r>
              <a:rPr lang="es-ES" sz="1200" dirty="0">
                <a:solidFill>
                  <a:schemeClr val="bg1">
                    <a:lumMod val="50000"/>
                  </a:schemeClr>
                </a:solidFill>
                <a:latin typeface="Trebuchet MS" panose="020B0603020202020204" pitchFamily="34" charset="0"/>
                <a:cs typeface="Tahoma" panose="020B0604030504040204" pitchFamily="34" charset="0"/>
              </a:rPr>
              <a:t>-10.00 Café -12.30 Almuerzo</a:t>
            </a:r>
            <a:r>
              <a:rPr lang="es-AR" sz="1200" dirty="0" smtClean="0">
                <a:latin typeface="Trebuchet MS" panose="020B0603020202020204" pitchFamily="34" charset="0"/>
                <a:cs typeface="Tahoma" panose="020B0604030504040204" pitchFamily="34" charset="0"/>
              </a:rPr>
              <a:t/>
            </a:r>
            <a:br>
              <a:rPr lang="es-AR" sz="1200" dirty="0" smtClean="0">
                <a:latin typeface="Trebuchet MS" panose="020B0603020202020204" pitchFamily="34" charset="0"/>
                <a:cs typeface="Tahoma" panose="020B0604030504040204" pitchFamily="34" charset="0"/>
              </a:rPr>
            </a:br>
            <a:r>
              <a:rPr lang="es-AR" sz="1200" dirty="0" smtClean="0">
                <a:latin typeface="Trebuchet MS" panose="020B0603020202020204" pitchFamily="34" charset="0"/>
                <a:cs typeface="Tahoma" panose="020B0604030504040204" pitchFamily="34" charset="0"/>
              </a:rPr>
              <a:t>0</a:t>
            </a:r>
            <a:r>
              <a:rPr lang="es-ES" sz="1200" dirty="0" smtClean="0">
                <a:latin typeface="Trebuchet MS" panose="020B0603020202020204" pitchFamily="34" charset="0"/>
                <a:cs typeface="Tahoma" panose="020B0604030504040204" pitchFamily="34" charset="0"/>
              </a:rPr>
              <a:t>8.30 Generalidades del Genero </a:t>
            </a:r>
            <a:r>
              <a:rPr lang="es-ES" sz="1200" i="1" dirty="0" smtClean="0">
                <a:latin typeface="Trebuchet MS" panose="020B0603020202020204" pitchFamily="34" charset="0"/>
                <a:cs typeface="Tahoma" panose="020B0604030504040204" pitchFamily="34" charset="0"/>
              </a:rPr>
              <a:t>Cryptococcus</a:t>
            </a:r>
            <a:r>
              <a:rPr lang="es-ES" sz="1200" dirty="0" smtClean="0">
                <a:latin typeface="Trebuchet MS" panose="020B0603020202020204" pitchFamily="34" charset="0"/>
                <a:cs typeface="Tahoma" panose="020B0604030504040204" pitchFamily="34" charset="0"/>
              </a:rPr>
              <a:t>  Dra. Alicia Arechavala</a:t>
            </a:r>
            <a:r>
              <a:rPr lang="es-AR" sz="1200" dirty="0" smtClean="0">
                <a:latin typeface="Trebuchet MS" panose="020B0603020202020204" pitchFamily="34" charset="0"/>
                <a:cs typeface="Tahoma" panose="020B0604030504040204" pitchFamily="34" charset="0"/>
              </a:rPr>
              <a:t/>
            </a:r>
            <a:br>
              <a:rPr lang="es-AR" sz="1200" dirty="0" smtClean="0">
                <a:latin typeface="Trebuchet MS" panose="020B0603020202020204" pitchFamily="34" charset="0"/>
                <a:cs typeface="Tahoma" panose="020B0604030504040204" pitchFamily="34" charset="0"/>
              </a:rPr>
            </a:br>
            <a:r>
              <a:rPr lang="es-ES" sz="1200" dirty="0" smtClean="0">
                <a:latin typeface="Trebuchet MS" panose="020B0603020202020204" pitchFamily="34" charset="0"/>
                <a:cs typeface="Tahoma" panose="020B0604030504040204" pitchFamily="34" charset="0"/>
              </a:rPr>
              <a:t>10.30 </a:t>
            </a:r>
            <a:r>
              <a:rPr lang="es-ES" sz="1200" dirty="0" smtClean="0">
                <a:latin typeface="Trebuchet MS" panose="020B0603020202020204" pitchFamily="34" charset="0"/>
                <a:cs typeface="Tahoma" panose="020B0604030504040204" pitchFamily="34" charset="0"/>
              </a:rPr>
              <a:t>Estado actual de la criptococosis en la Argentina  -Dra. Alicia Arechavala</a:t>
            </a:r>
            <a:r>
              <a:rPr lang="es-AR" sz="1200" dirty="0" smtClean="0">
                <a:latin typeface="Trebuchet MS" panose="020B0603020202020204" pitchFamily="34" charset="0"/>
                <a:cs typeface="Tahoma" panose="020B0604030504040204" pitchFamily="34" charset="0"/>
              </a:rPr>
              <a:t/>
            </a:r>
            <a:br>
              <a:rPr lang="es-AR" sz="1200" dirty="0" smtClean="0">
                <a:latin typeface="Trebuchet MS" panose="020B0603020202020204" pitchFamily="34" charset="0"/>
                <a:cs typeface="Tahoma" panose="020B0604030504040204" pitchFamily="34" charset="0"/>
              </a:rPr>
            </a:br>
            <a:r>
              <a:rPr lang="es-ES" sz="1200" dirty="0" smtClean="0">
                <a:latin typeface="Trebuchet MS" panose="020B0603020202020204" pitchFamily="34" charset="0"/>
                <a:cs typeface="Tahoma" panose="020B0604030504040204" pitchFamily="34" charset="0"/>
              </a:rPr>
              <a:t>11.30 Tipificación fenotípica y genotípica del género  </a:t>
            </a:r>
            <a:r>
              <a:rPr lang="es-ES" sz="1200" i="1" dirty="0" smtClean="0">
                <a:latin typeface="Trebuchet MS" panose="020B0603020202020204" pitchFamily="34" charset="0"/>
                <a:cs typeface="Tahoma" panose="020B0604030504040204" pitchFamily="34" charset="0"/>
              </a:rPr>
              <a:t>Cryptococcus  -</a:t>
            </a:r>
            <a:r>
              <a:rPr lang="es-ES" sz="1200" dirty="0" smtClean="0">
                <a:latin typeface="Trebuchet MS" panose="020B0603020202020204" pitchFamily="34" charset="0"/>
                <a:cs typeface="Tahoma" panose="020B0604030504040204" pitchFamily="34" charset="0"/>
              </a:rPr>
              <a:t>Dra. María de las Mercedes Romero</a:t>
            </a:r>
            <a:r>
              <a:rPr lang="es-AR" sz="1200" dirty="0" smtClean="0">
                <a:latin typeface="Trebuchet MS" panose="020B0603020202020204" pitchFamily="34" charset="0"/>
                <a:cs typeface="Tahoma" panose="020B0604030504040204" pitchFamily="34" charset="0"/>
              </a:rPr>
              <a:t/>
            </a:r>
            <a:br>
              <a:rPr lang="es-AR" sz="1200" dirty="0" smtClean="0">
                <a:latin typeface="Trebuchet MS" panose="020B0603020202020204" pitchFamily="34" charset="0"/>
                <a:cs typeface="Tahoma" panose="020B0604030504040204" pitchFamily="34" charset="0"/>
              </a:rPr>
            </a:br>
            <a:r>
              <a:rPr lang="es-ES" sz="1200" dirty="0" smtClean="0">
                <a:latin typeface="Trebuchet MS" panose="020B0603020202020204" pitchFamily="34" charset="0"/>
                <a:cs typeface="Tahoma" panose="020B0604030504040204" pitchFamily="34" charset="0"/>
              </a:rPr>
              <a:t>13.30 </a:t>
            </a:r>
            <a:r>
              <a:rPr lang="es-ES" sz="1200" dirty="0" smtClean="0">
                <a:latin typeface="Trebuchet MS" panose="020B0603020202020204" pitchFamily="34" charset="0"/>
                <a:cs typeface="Tahoma" panose="020B0604030504040204" pitchFamily="34" charset="0"/>
              </a:rPr>
              <a:t>TP Tipificación de </a:t>
            </a:r>
            <a:r>
              <a:rPr lang="es-ES" sz="1200" i="1" dirty="0" smtClean="0">
                <a:latin typeface="Trebuchet MS" panose="020B0603020202020204" pitchFamily="34" charset="0"/>
                <a:cs typeface="Tahoma" panose="020B0604030504040204" pitchFamily="34" charset="0"/>
              </a:rPr>
              <a:t>Cryptococcus  -</a:t>
            </a:r>
            <a:r>
              <a:rPr lang="es-ES" sz="1200" dirty="0" smtClean="0">
                <a:latin typeface="Trebuchet MS" panose="020B0603020202020204" pitchFamily="34" charset="0"/>
                <a:cs typeface="Tahoma" panose="020B0604030504040204" pitchFamily="34" charset="0"/>
              </a:rPr>
              <a:t>Dra. Maria de las Mercedes Romero y Dra. Roxana Depardo</a:t>
            </a:r>
            <a:r>
              <a:rPr lang="es-AR" sz="1200" dirty="0" smtClean="0">
                <a:latin typeface="Trebuchet MS" panose="020B0603020202020204" pitchFamily="34" charset="0"/>
                <a:cs typeface="Tahoma" panose="020B0604030504040204" pitchFamily="34" charset="0"/>
              </a:rPr>
              <a:t/>
            </a:r>
            <a:br>
              <a:rPr lang="es-AR" sz="1200" dirty="0" smtClean="0">
                <a:latin typeface="Trebuchet MS" panose="020B0603020202020204" pitchFamily="34" charset="0"/>
                <a:cs typeface="Tahoma" panose="020B0604030504040204" pitchFamily="34" charset="0"/>
              </a:rPr>
            </a:br>
            <a:r>
              <a:rPr lang="es-ES" sz="1200" i="1" dirty="0" smtClean="0">
                <a:latin typeface="Trebuchet MS" panose="020B0603020202020204" pitchFamily="34" charset="0"/>
                <a:cs typeface="Tahoma" panose="020B0604030504040204" pitchFamily="34" charset="0"/>
              </a:rPr>
              <a:t>     </a:t>
            </a:r>
            <a:r>
              <a:rPr lang="es-AR" sz="1200" dirty="0" smtClean="0">
                <a:latin typeface="Trebuchet MS" panose="020B0603020202020204" pitchFamily="34" charset="0"/>
                <a:cs typeface="Tahoma" panose="020B0604030504040204" pitchFamily="34" charset="0"/>
              </a:rPr>
              <a:t/>
            </a:r>
            <a:br>
              <a:rPr lang="es-AR" sz="1200" dirty="0" smtClean="0">
                <a:latin typeface="Trebuchet MS" panose="020B0603020202020204" pitchFamily="34" charset="0"/>
                <a:cs typeface="Tahoma" panose="020B0604030504040204" pitchFamily="34" charset="0"/>
              </a:rPr>
            </a:br>
            <a:r>
              <a:rPr lang="es-AR" sz="1200" dirty="0" smtClean="0">
                <a:latin typeface="Trebuchet MS" panose="020B0603020202020204" pitchFamily="34" charset="0"/>
                <a:cs typeface="Tahoma" panose="020B0604030504040204" pitchFamily="34" charset="0"/>
              </a:rPr>
              <a:t>	</a:t>
            </a:r>
            <a:r>
              <a:rPr lang="es-ES" sz="1200" b="1" dirty="0" smtClean="0">
                <a:solidFill>
                  <a:srgbClr val="0070C0"/>
                </a:solidFill>
                <a:latin typeface="Trebuchet MS" panose="020B0603020202020204" pitchFamily="34" charset="0"/>
                <a:cs typeface="Tahoma" panose="020B0604030504040204" pitchFamily="34" charset="0"/>
              </a:rPr>
              <a:t>Viernes 9 de Mayo       </a:t>
            </a:r>
            <a:r>
              <a:rPr lang="es-ES" sz="1200" dirty="0">
                <a:solidFill>
                  <a:schemeClr val="bg1">
                    <a:lumMod val="50000"/>
                  </a:schemeClr>
                </a:solidFill>
                <a:latin typeface="Trebuchet MS" panose="020B0603020202020204" pitchFamily="34" charset="0"/>
                <a:cs typeface="Tahoma" panose="020B0604030504040204" pitchFamily="34" charset="0"/>
              </a:rPr>
              <a:t>10.00 </a:t>
            </a:r>
            <a:r>
              <a:rPr lang="es-ES" sz="1200" dirty="0" smtClean="0">
                <a:solidFill>
                  <a:schemeClr val="bg1">
                    <a:lumMod val="50000"/>
                  </a:schemeClr>
                </a:solidFill>
                <a:latin typeface="Trebuchet MS" panose="020B0603020202020204" pitchFamily="34" charset="0"/>
                <a:cs typeface="Tahoma" panose="020B0604030504040204" pitchFamily="34" charset="0"/>
              </a:rPr>
              <a:t>Café - 12.00 </a:t>
            </a:r>
            <a:r>
              <a:rPr lang="es-ES" sz="1200" dirty="0">
                <a:solidFill>
                  <a:schemeClr val="bg1">
                    <a:lumMod val="50000"/>
                  </a:schemeClr>
                </a:solidFill>
                <a:latin typeface="Trebuchet MS" panose="020B0603020202020204" pitchFamily="34" charset="0"/>
                <a:cs typeface="Tahoma" panose="020B0604030504040204" pitchFamily="34" charset="0"/>
              </a:rPr>
              <a:t>Almuerzo</a:t>
            </a:r>
            <a:r>
              <a:rPr lang="es-AR" sz="1200" dirty="0">
                <a:latin typeface="Trebuchet MS" panose="020B0603020202020204" pitchFamily="34" charset="0"/>
                <a:cs typeface="Tahoma" panose="020B0604030504040204" pitchFamily="34" charset="0"/>
              </a:rPr>
              <a:t/>
            </a:r>
            <a:br>
              <a:rPr lang="es-AR" sz="1200" dirty="0">
                <a:latin typeface="Trebuchet MS" panose="020B0603020202020204" pitchFamily="34" charset="0"/>
                <a:cs typeface="Tahoma" panose="020B0604030504040204" pitchFamily="34" charset="0"/>
              </a:rPr>
            </a:br>
            <a:r>
              <a:rPr lang="es-AR" sz="1200" dirty="0" smtClean="0">
                <a:latin typeface="Trebuchet MS" panose="020B0603020202020204" pitchFamily="34" charset="0"/>
                <a:cs typeface="Tahoma" panose="020B0604030504040204" pitchFamily="34" charset="0"/>
              </a:rPr>
              <a:t>0</a:t>
            </a:r>
            <a:r>
              <a:rPr lang="es-ES" sz="1200" dirty="0" smtClean="0">
                <a:latin typeface="Trebuchet MS" panose="020B0603020202020204" pitchFamily="34" charset="0"/>
                <a:cs typeface="Tahoma" panose="020B0604030504040204" pitchFamily="34" charset="0"/>
              </a:rPr>
              <a:t>8.30 Pruebas de Sensibilidad a los antifúngicos  -Dra. Gabriela M. Santiso</a:t>
            </a:r>
            <a:r>
              <a:rPr lang="es-AR" sz="1200" dirty="0" smtClean="0">
                <a:latin typeface="Trebuchet MS" panose="020B0603020202020204" pitchFamily="34" charset="0"/>
                <a:cs typeface="Tahoma" panose="020B0604030504040204" pitchFamily="34" charset="0"/>
              </a:rPr>
              <a:t/>
            </a:r>
            <a:br>
              <a:rPr lang="es-AR" sz="1200" dirty="0" smtClean="0">
                <a:latin typeface="Trebuchet MS" panose="020B0603020202020204" pitchFamily="34" charset="0"/>
                <a:cs typeface="Tahoma" panose="020B0604030504040204" pitchFamily="34" charset="0"/>
              </a:rPr>
            </a:br>
            <a:r>
              <a:rPr lang="es-ES" sz="1200" dirty="0" smtClean="0">
                <a:latin typeface="Trebuchet MS" panose="020B0603020202020204" pitchFamily="34" charset="0"/>
                <a:cs typeface="Tahoma" panose="020B0604030504040204" pitchFamily="34" charset="0"/>
              </a:rPr>
              <a:t>10.30 </a:t>
            </a:r>
            <a:r>
              <a:rPr lang="es-ES" sz="1200" dirty="0" smtClean="0">
                <a:latin typeface="Trebuchet MS" panose="020B0603020202020204" pitchFamily="34" charset="0"/>
                <a:cs typeface="Tahoma" panose="020B0604030504040204" pitchFamily="34" charset="0"/>
              </a:rPr>
              <a:t>Experiencia con MaldiTof.     -Dra. Silvia Relloso</a:t>
            </a:r>
            <a:r>
              <a:rPr lang="es-AR" sz="1200" dirty="0" smtClean="0">
                <a:latin typeface="Trebuchet MS" panose="020B0603020202020204" pitchFamily="34" charset="0"/>
                <a:cs typeface="Tahoma" panose="020B0604030504040204" pitchFamily="34" charset="0"/>
              </a:rPr>
              <a:t/>
            </a:r>
            <a:br>
              <a:rPr lang="es-AR" sz="1200" dirty="0" smtClean="0">
                <a:latin typeface="Trebuchet MS" panose="020B0603020202020204" pitchFamily="34" charset="0"/>
                <a:cs typeface="Tahoma" panose="020B0604030504040204" pitchFamily="34" charset="0"/>
              </a:rPr>
            </a:br>
            <a:r>
              <a:rPr lang="es-ES" sz="1200" dirty="0" smtClean="0">
                <a:latin typeface="Trebuchet MS" panose="020B0603020202020204" pitchFamily="34" charset="0"/>
                <a:cs typeface="Tahoma" panose="020B0604030504040204" pitchFamily="34" charset="0"/>
              </a:rPr>
              <a:t>13.00 </a:t>
            </a:r>
            <a:r>
              <a:rPr lang="es-ES" sz="1200" dirty="0" smtClean="0">
                <a:latin typeface="Trebuchet MS" panose="020B0603020202020204" pitchFamily="34" charset="0"/>
                <a:cs typeface="Tahoma" panose="020B0604030504040204" pitchFamily="34" charset="0"/>
              </a:rPr>
              <a:t>TP: Pruebas de sensibilidad  -Dra. Gabriela Santiso y Dra Roxana Depardo</a:t>
            </a:r>
            <a:r>
              <a:rPr lang="es-AR" sz="1200" dirty="0" smtClean="0">
                <a:latin typeface="Trebuchet MS" panose="020B0603020202020204" pitchFamily="34" charset="0"/>
                <a:cs typeface="Tahoma" panose="020B0604030504040204" pitchFamily="34" charset="0"/>
              </a:rPr>
              <a:t/>
            </a:r>
            <a:br>
              <a:rPr lang="es-AR" sz="1200" dirty="0" smtClean="0">
                <a:latin typeface="Trebuchet MS" panose="020B0603020202020204" pitchFamily="34" charset="0"/>
                <a:cs typeface="Tahoma" panose="020B0604030504040204" pitchFamily="34" charset="0"/>
              </a:rPr>
            </a:br>
            <a:r>
              <a:rPr lang="es-ES" sz="1200" dirty="0" smtClean="0">
                <a:latin typeface="Trebuchet MS" panose="020B0603020202020204" pitchFamily="34" charset="0"/>
                <a:cs typeface="Tahoma" panose="020B0604030504040204" pitchFamily="34" charset="0"/>
              </a:rPr>
              <a:t>15.00 Evaluación</a:t>
            </a:r>
            <a:endParaRPr lang="es-AR" sz="1200" dirty="0">
              <a:latin typeface="Trebuchet MS" panose="020B0603020202020204" pitchFamily="34" charset="0"/>
              <a:cs typeface="Tahoma" panose="020B0604030504040204" pitchFamily="34" charset="0"/>
            </a:endParaRPr>
          </a:p>
        </p:txBody>
      </p:sp>
    </p:spTree>
    <p:extLst>
      <p:ext uri="{BB962C8B-B14F-4D97-AF65-F5344CB8AC3E}">
        <p14:creationId xmlns:p14="http://schemas.microsoft.com/office/powerpoint/2010/main" val="1021880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606584" y="908720"/>
            <a:ext cx="7920880" cy="2895520"/>
          </a:xfrm>
          <a:prstGeom prst="rect">
            <a:avLst/>
          </a:prstGeom>
        </p:spPr>
        <p:style>
          <a:lnRef idx="1">
            <a:schemeClr val="accent3"/>
          </a:lnRef>
          <a:fillRef idx="2">
            <a:schemeClr val="accent3"/>
          </a:fillRef>
          <a:effectRef idx="1">
            <a:schemeClr val="accent3"/>
          </a:effectRef>
          <a:fontRef idx="minor">
            <a:schemeClr val="dk1"/>
          </a:fontRef>
        </p:style>
        <p:txBody>
          <a:bodyPr numCol="1">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s-ES" sz="1400" b="1" dirty="0" smtClean="0">
              <a:solidFill>
                <a:srgbClr val="0070C0"/>
              </a:solidFill>
              <a:latin typeface="Trebuchet MS" panose="020B0603020202020204" pitchFamily="34" charset="0"/>
            </a:endParaRPr>
          </a:p>
          <a:p>
            <a:pPr algn="l"/>
            <a:r>
              <a:rPr lang="es-ES" sz="1400" b="1" dirty="0" smtClean="0">
                <a:solidFill>
                  <a:srgbClr val="0070C0"/>
                </a:solidFill>
                <a:latin typeface="Trebuchet MS" panose="020B0603020202020204" pitchFamily="34" charset="0"/>
              </a:rPr>
              <a:t>             MOHOS CONTAMINANTES DE ALIMENTOS Y MICOTOXINAS </a:t>
            </a:r>
            <a:r>
              <a:rPr lang="es-ES" sz="1400" b="1" dirty="0" smtClean="0">
                <a:latin typeface="Trebuchet MS" panose="020B0603020202020204" pitchFamily="34" charset="0"/>
              </a:rPr>
              <a:t>(curso teórico)</a:t>
            </a:r>
            <a:r>
              <a:rPr lang="es-AR" sz="1400" dirty="0" smtClean="0">
                <a:latin typeface="Trebuchet MS" panose="020B0603020202020204" pitchFamily="34" charset="0"/>
              </a:rPr>
              <a:t/>
            </a:r>
            <a:br>
              <a:rPr lang="es-AR" sz="1400" dirty="0" smtClean="0">
                <a:latin typeface="Trebuchet MS" panose="020B0603020202020204" pitchFamily="34" charset="0"/>
              </a:rPr>
            </a:br>
            <a:r>
              <a:rPr lang="es-ES" sz="1500" b="1" dirty="0" smtClean="0">
                <a:latin typeface="Trebuchet MS" panose="020B0603020202020204" pitchFamily="34" charset="0"/>
              </a:rPr>
              <a:t> </a:t>
            </a:r>
            <a:r>
              <a:rPr lang="es-AR" sz="1500" dirty="0" smtClean="0">
                <a:latin typeface="Trebuchet MS" panose="020B0603020202020204" pitchFamily="34" charset="0"/>
              </a:rPr>
              <a:t/>
            </a:r>
            <a:br>
              <a:rPr lang="es-AR" sz="1500" dirty="0" smtClean="0">
                <a:latin typeface="Trebuchet MS" panose="020B0603020202020204" pitchFamily="34" charset="0"/>
              </a:rPr>
            </a:br>
            <a:r>
              <a:rPr lang="es-ES" sz="1200" b="1" dirty="0" smtClean="0">
                <a:latin typeface="Trebuchet MS" panose="020B0603020202020204" pitchFamily="34" charset="0"/>
              </a:rPr>
              <a:t>Fecha: </a:t>
            </a:r>
            <a:r>
              <a:rPr lang="es-ES" sz="1200" dirty="0" smtClean="0">
                <a:latin typeface="Trebuchet MS" panose="020B0603020202020204" pitchFamily="34" charset="0"/>
              </a:rPr>
              <a:t>Del 5 al 8 de Mayo de 2014. De 18:00 a 20:00 horas</a:t>
            </a:r>
            <a:r>
              <a:rPr lang="es-AR" sz="1200" dirty="0" smtClean="0">
                <a:latin typeface="Trebuchet MS" panose="020B0603020202020204" pitchFamily="34" charset="0"/>
              </a:rPr>
              <a:t/>
            </a:r>
            <a:br>
              <a:rPr lang="es-AR" sz="1200" dirty="0" smtClean="0">
                <a:latin typeface="Trebuchet MS" panose="020B0603020202020204" pitchFamily="34" charset="0"/>
              </a:rPr>
            </a:br>
            <a:r>
              <a:rPr lang="es-ES" sz="1200" b="1" dirty="0" smtClean="0">
                <a:latin typeface="Trebuchet MS" panose="020B0603020202020204" pitchFamily="34" charset="0"/>
              </a:rPr>
              <a:t>Pre-inscripción</a:t>
            </a:r>
            <a:r>
              <a:rPr lang="es-ES" sz="1200" dirty="0">
                <a:latin typeface="Trebuchet MS" panose="020B0603020202020204" pitchFamily="34" charset="0"/>
              </a:rPr>
              <a:t>: </a:t>
            </a:r>
            <a:r>
              <a:rPr lang="es-ES" sz="1200" u="sng" dirty="0">
                <a:latin typeface="Trebuchet MS" panose="020B0603020202020204" pitchFamily="34" charset="0"/>
                <a:hlinkClick r:id="rId2"/>
              </a:rPr>
              <a:t>jcbasili@fiq.unl.edu.ar</a:t>
            </a:r>
            <a:r>
              <a:rPr lang="es-AR" sz="1200" dirty="0" smtClean="0">
                <a:latin typeface="Trebuchet MS" panose="020B0603020202020204" pitchFamily="34" charset="0"/>
              </a:rPr>
              <a:t/>
            </a:r>
            <a:br>
              <a:rPr lang="es-AR" sz="1200" dirty="0" smtClean="0">
                <a:latin typeface="Trebuchet MS" panose="020B0603020202020204" pitchFamily="34" charset="0"/>
              </a:rPr>
            </a:br>
            <a:r>
              <a:rPr lang="es-ES" sz="1200" b="1" dirty="0" smtClean="0">
                <a:latin typeface="Trebuchet MS" panose="020B0603020202020204" pitchFamily="34" charset="0"/>
              </a:rPr>
              <a:t>Lugar: </a:t>
            </a:r>
            <a:r>
              <a:rPr lang="es-ES" sz="1200" dirty="0" smtClean="0">
                <a:latin typeface="Trebuchet MS" panose="020B0603020202020204" pitchFamily="34" charset="0"/>
              </a:rPr>
              <a:t>Laboratorio de Microbiología.  Facultad de Ingeniería Química. Santiago del Estero 2829. (3000) Santa Fe</a:t>
            </a:r>
            <a:r>
              <a:rPr lang="es-AR" sz="1200" dirty="0" smtClean="0">
                <a:latin typeface="Trebuchet MS" panose="020B0603020202020204" pitchFamily="34" charset="0"/>
              </a:rPr>
              <a:t/>
            </a:r>
            <a:br>
              <a:rPr lang="es-AR" sz="1200" dirty="0" smtClean="0">
                <a:latin typeface="Trebuchet MS" panose="020B0603020202020204" pitchFamily="34" charset="0"/>
              </a:rPr>
            </a:br>
            <a:r>
              <a:rPr lang="es-AR" sz="1200" dirty="0" smtClean="0">
                <a:latin typeface="Trebuchet MS" panose="020B0603020202020204" pitchFamily="34" charset="0"/>
              </a:rPr>
              <a:t/>
            </a:r>
            <a:br>
              <a:rPr lang="es-AR" sz="1200" dirty="0" smtClean="0">
                <a:latin typeface="Trebuchet MS" panose="020B0603020202020204" pitchFamily="34" charset="0"/>
              </a:rPr>
            </a:br>
            <a:r>
              <a:rPr lang="es-AR" sz="1200" dirty="0" smtClean="0">
                <a:latin typeface="Trebuchet MS" panose="020B0603020202020204" pitchFamily="34" charset="0"/>
              </a:rPr>
              <a:t>Requisito: </a:t>
            </a:r>
            <a:r>
              <a:rPr lang="es-ES" sz="1200" dirty="0" smtClean="0">
                <a:latin typeface="Trebuchet MS" panose="020B0603020202020204" pitchFamily="34" charset="0"/>
              </a:rPr>
              <a:t>Conocimientos mínimos previos en Microbiología general aprobada de carreras afín.</a:t>
            </a:r>
            <a:r>
              <a:rPr lang="es-AR" sz="1200" dirty="0" smtClean="0">
                <a:latin typeface="Trebuchet MS" panose="020B0603020202020204" pitchFamily="34" charset="0"/>
              </a:rPr>
              <a:t/>
            </a:r>
            <a:br>
              <a:rPr lang="es-AR" sz="1200" dirty="0" smtClean="0">
                <a:latin typeface="Trebuchet MS" panose="020B0603020202020204" pitchFamily="34" charset="0"/>
              </a:rPr>
            </a:br>
            <a:r>
              <a:rPr lang="es-AR" sz="1200" dirty="0" smtClean="0">
                <a:latin typeface="Trebuchet MS" panose="020B0603020202020204" pitchFamily="34" charset="0"/>
              </a:rPr>
              <a:t/>
            </a:r>
            <a:br>
              <a:rPr lang="es-AR" sz="1200" dirty="0" smtClean="0">
                <a:latin typeface="Trebuchet MS" panose="020B0603020202020204" pitchFamily="34" charset="0"/>
              </a:rPr>
            </a:br>
            <a:r>
              <a:rPr lang="es-ES" sz="1200" b="1" dirty="0" smtClean="0">
                <a:latin typeface="Trebuchet MS" panose="020B0603020202020204" pitchFamily="34" charset="0"/>
              </a:rPr>
              <a:t>Contenidos Mínimos: </a:t>
            </a:r>
            <a:r>
              <a:rPr lang="es-ES" sz="1200" dirty="0" smtClean="0">
                <a:latin typeface="Trebuchet MS" panose="020B0603020202020204" pitchFamily="34" charset="0"/>
              </a:rPr>
              <a:t> Los hongos. Reproducción fúngica. Ciclo vital. </a:t>
            </a:r>
            <a:r>
              <a:rPr lang="es-ES" sz="1200" dirty="0">
                <a:latin typeface="Trebuchet MS" panose="020B0603020202020204" pitchFamily="34" charset="0"/>
              </a:rPr>
              <a:t>Criterios de recuento, aislamiento e identificación de fúngica. Principales géneros y especies de mohos contaminantes. Metabolismo secundario. </a:t>
            </a:r>
            <a:br>
              <a:rPr lang="es-ES" sz="1200" dirty="0">
                <a:latin typeface="Trebuchet MS" panose="020B0603020202020204" pitchFamily="34" charset="0"/>
              </a:rPr>
            </a:br>
            <a:r>
              <a:rPr lang="es-ES" sz="1200" dirty="0" smtClean="0">
                <a:latin typeface="Trebuchet MS" panose="020B0603020202020204" pitchFamily="34" charset="0"/>
              </a:rPr>
              <a:t>Importancia de las micotoxinas, riesgo toxicológico, metodologías analíticas, su legislación. </a:t>
            </a:r>
            <a:br>
              <a:rPr lang="es-ES" sz="1200" dirty="0" smtClean="0">
                <a:latin typeface="Trebuchet MS" panose="020B0603020202020204" pitchFamily="34" charset="0"/>
              </a:rPr>
            </a:br>
            <a:r>
              <a:rPr lang="es-ES" sz="1200" dirty="0" smtClean="0">
                <a:latin typeface="Trebuchet MS" panose="020B0603020202020204" pitchFamily="34" charset="0"/>
              </a:rPr>
              <a:t>Origen y prevención de la contaminación en plantas procesadoras de alimentos.</a:t>
            </a:r>
            <a:br>
              <a:rPr lang="es-ES" sz="1200" dirty="0" smtClean="0">
                <a:latin typeface="Trebuchet MS" panose="020B0603020202020204" pitchFamily="34" charset="0"/>
              </a:rPr>
            </a:br>
            <a:r>
              <a:rPr lang="es-ES" sz="1200" dirty="0" smtClean="0">
                <a:latin typeface="Trebuchet MS" panose="020B0603020202020204" pitchFamily="34" charset="0"/>
              </a:rPr>
              <a:t> </a:t>
            </a:r>
            <a:r>
              <a:rPr lang="es-AR" sz="1200" dirty="0" smtClean="0">
                <a:latin typeface="Trebuchet MS" panose="020B0603020202020204" pitchFamily="34" charset="0"/>
              </a:rPr>
              <a:t/>
            </a:r>
            <a:br>
              <a:rPr lang="es-AR" sz="1200" dirty="0" smtClean="0">
                <a:latin typeface="Trebuchet MS" panose="020B0603020202020204" pitchFamily="34" charset="0"/>
              </a:rPr>
            </a:br>
            <a:r>
              <a:rPr lang="es-ES" sz="1200" b="1" dirty="0" smtClean="0">
                <a:latin typeface="Trebuchet MS" panose="020B0603020202020204" pitchFamily="34" charset="0"/>
              </a:rPr>
              <a:t>Docentes </a:t>
            </a:r>
            <a:r>
              <a:rPr lang="es-ES" sz="1200" dirty="0" smtClean="0">
                <a:latin typeface="Trebuchet MS" panose="020B0603020202020204" pitchFamily="34" charset="0"/>
              </a:rPr>
              <a:t>:  Dr. Juan Carlos Basílico - </a:t>
            </a:r>
            <a:r>
              <a:rPr lang="it-IT" sz="1200" dirty="0" smtClean="0">
                <a:latin typeface="Trebuchet MS" panose="020B0603020202020204" pitchFamily="34" charset="0"/>
              </a:rPr>
              <a:t>Dra. M. L. Zapata de </a:t>
            </a:r>
            <a:r>
              <a:rPr lang="it-IT" sz="1200" dirty="0" smtClean="0">
                <a:latin typeface="Trebuchet MS" panose="020B0603020202020204" pitchFamily="34" charset="0"/>
              </a:rPr>
              <a:t>Basílico </a:t>
            </a:r>
            <a:r>
              <a:rPr lang="it-IT" sz="1200" dirty="0" smtClean="0">
                <a:latin typeface="Trebuchet MS" panose="020B0603020202020204" pitchFamily="34" charset="0"/>
              </a:rPr>
              <a:t>- Mg</a:t>
            </a:r>
            <a:r>
              <a:rPr lang="it-IT" sz="1200" dirty="0">
                <a:latin typeface="Trebuchet MS" panose="020B0603020202020204" pitchFamily="34" charset="0"/>
              </a:rPr>
              <a:t>. Carolina </a:t>
            </a:r>
            <a:r>
              <a:rPr lang="it-IT" sz="1200" dirty="0" smtClean="0">
                <a:latin typeface="Trebuchet MS" panose="020B0603020202020204" pitchFamily="34" charset="0"/>
              </a:rPr>
              <a:t>Chiericatti -</a:t>
            </a:r>
            <a:r>
              <a:rPr lang="it-IT" sz="1200" dirty="0">
                <a:solidFill>
                  <a:prstClr val="black"/>
                </a:solidFill>
                <a:latin typeface="Trebuchet MS" panose="020B0603020202020204" pitchFamily="34" charset="0"/>
              </a:rPr>
              <a:t>Mg. Laura </a:t>
            </a:r>
            <a:r>
              <a:rPr lang="it-IT" sz="1200" dirty="0" smtClean="0">
                <a:solidFill>
                  <a:prstClr val="black"/>
                </a:solidFill>
                <a:latin typeface="Trebuchet MS" panose="020B0603020202020204" pitchFamily="34" charset="0"/>
              </a:rPr>
              <a:t>Frisón</a:t>
            </a:r>
            <a:r>
              <a:rPr lang="it-IT" sz="1200" dirty="0" smtClean="0">
                <a:latin typeface="Trebuchet MS" panose="020B0603020202020204" pitchFamily="34" charset="0"/>
              </a:rPr>
              <a:t> </a:t>
            </a:r>
            <a:endParaRPr lang="es-AR" sz="1200" dirty="0">
              <a:latin typeface="Trebuchet MS" panose="020B0603020202020204" pitchFamily="34" charset="0"/>
            </a:endParaRPr>
          </a:p>
        </p:txBody>
      </p:sp>
    </p:spTree>
    <p:extLst>
      <p:ext uri="{BB962C8B-B14F-4D97-AF65-F5344CB8AC3E}">
        <p14:creationId xmlns:p14="http://schemas.microsoft.com/office/powerpoint/2010/main" val="1061934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395536" y="260649"/>
            <a:ext cx="8424936" cy="4896544"/>
          </a:xfrm>
          <a:prstGeom prst="rect">
            <a:avLst/>
          </a:prstGeom>
        </p:spPr>
        <p:style>
          <a:lnRef idx="1">
            <a:schemeClr val="accent1"/>
          </a:lnRef>
          <a:fillRef idx="2">
            <a:schemeClr val="accent1"/>
          </a:fillRef>
          <a:effectRef idx="1">
            <a:schemeClr val="accent1"/>
          </a:effectRef>
          <a:fontRef idx="minor">
            <a:schemeClr val="dk1"/>
          </a:fontRef>
        </p:style>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AR" sz="1400" b="1" dirty="0" smtClean="0">
                <a:solidFill>
                  <a:schemeClr val="accent1">
                    <a:lumMod val="75000"/>
                  </a:schemeClr>
                </a:solidFill>
                <a:latin typeface="Trebuchet MS" panose="020B0603020202020204" pitchFamily="34" charset="0"/>
              </a:rPr>
              <a:t>                     </a:t>
            </a:r>
          </a:p>
          <a:p>
            <a:pPr algn="l"/>
            <a:r>
              <a:rPr lang="es-AR" sz="1400" b="1" dirty="0">
                <a:solidFill>
                  <a:schemeClr val="accent1">
                    <a:lumMod val="75000"/>
                  </a:schemeClr>
                </a:solidFill>
                <a:latin typeface="Trebuchet MS" panose="020B0603020202020204" pitchFamily="34" charset="0"/>
              </a:rPr>
              <a:t>	</a:t>
            </a:r>
            <a:r>
              <a:rPr lang="es-AR" sz="1400" b="1" dirty="0" smtClean="0">
                <a:solidFill>
                  <a:schemeClr val="accent1">
                    <a:lumMod val="75000"/>
                  </a:schemeClr>
                </a:solidFill>
                <a:latin typeface="Trebuchet MS" panose="020B0603020202020204" pitchFamily="34" charset="0"/>
              </a:rPr>
              <a:t>       “</a:t>
            </a:r>
            <a:r>
              <a:rPr lang="es-AR" sz="1400" b="1" dirty="0">
                <a:solidFill>
                  <a:schemeClr val="accent1">
                    <a:lumMod val="75000"/>
                  </a:schemeClr>
                </a:solidFill>
                <a:latin typeface="Trebuchet MS" panose="020B0603020202020204" pitchFamily="34" charset="0"/>
              </a:rPr>
              <a:t>MICOSIS SUPERFICIALES: CLÍNICA, DIAGNÓSTICO Y TRATAMIENTO”</a:t>
            </a:r>
            <a:r>
              <a:rPr lang="es-AR" sz="1400" b="1" dirty="0" smtClean="0">
                <a:solidFill>
                  <a:schemeClr val="accent1">
                    <a:lumMod val="75000"/>
                  </a:schemeClr>
                </a:solidFill>
                <a:latin typeface="Trebuchet MS" panose="020B0603020202020204" pitchFamily="34" charset="0"/>
              </a:rPr>
              <a:t/>
            </a:r>
            <a:br>
              <a:rPr lang="es-AR" sz="1400" b="1" dirty="0" smtClean="0">
                <a:solidFill>
                  <a:schemeClr val="accent1">
                    <a:lumMod val="75000"/>
                  </a:schemeClr>
                </a:solidFill>
                <a:latin typeface="Trebuchet MS" panose="020B0603020202020204" pitchFamily="34" charset="0"/>
              </a:rPr>
            </a:br>
            <a:endParaRPr lang="es-AR" sz="1400" b="1" dirty="0" smtClean="0">
              <a:solidFill>
                <a:schemeClr val="accent1">
                  <a:lumMod val="75000"/>
                </a:schemeClr>
              </a:solidFill>
              <a:latin typeface="Trebuchet MS" panose="020B0603020202020204" pitchFamily="34" charset="0"/>
            </a:endParaRPr>
          </a:p>
          <a:p>
            <a:pPr algn="l"/>
            <a:r>
              <a:rPr lang="es-AR" sz="1100" dirty="0" smtClean="0">
                <a:latin typeface="Trebuchet MS" panose="020B0603020202020204" pitchFamily="34" charset="0"/>
              </a:rPr>
              <a:t>	DIRECTORAS: Bioquímica Micóloga: Graciela Mariel Carballo  -  Médica Dermatóloga: Cecilia Madeo</a:t>
            </a:r>
            <a:br>
              <a:rPr lang="es-AR" sz="1100" dirty="0" smtClean="0">
                <a:latin typeface="Trebuchet MS" panose="020B0603020202020204" pitchFamily="34" charset="0"/>
              </a:rPr>
            </a:br>
            <a:r>
              <a:rPr lang="es-AR" sz="1100" dirty="0" smtClean="0">
                <a:latin typeface="Trebuchet MS" panose="020B0603020202020204" pitchFamily="34" charset="0"/>
              </a:rPr>
              <a:t>	CODIRECTOR: Prof. Dr. Jorge Finquelievich    -   COORDINADORA:  Prof. Dra. Cristina Iovannitti  </a:t>
            </a:r>
            <a:br>
              <a:rPr lang="es-AR" sz="1100" dirty="0" smtClean="0">
                <a:latin typeface="Trebuchet MS" panose="020B0603020202020204" pitchFamily="34" charset="0"/>
              </a:rPr>
            </a:br>
            <a:r>
              <a:rPr lang="es-AR" sz="1100" dirty="0" smtClean="0">
                <a:latin typeface="Trebuchet MS" panose="020B0603020202020204" pitchFamily="34" charset="0"/>
              </a:rPr>
              <a:t>	SECRETARIA:  Bioquímica Mariela Merck</a:t>
            </a:r>
            <a:br>
              <a:rPr lang="es-AR" sz="1100" dirty="0" smtClean="0">
                <a:latin typeface="Trebuchet MS" panose="020B0603020202020204" pitchFamily="34" charset="0"/>
              </a:rPr>
            </a:br>
            <a:r>
              <a:rPr lang="es-AR" sz="1100" dirty="0" smtClean="0">
                <a:latin typeface="Trebuchet MS" panose="020B0603020202020204" pitchFamily="34" charset="0"/>
              </a:rPr>
              <a:t>	AYUDANTES </a:t>
            </a:r>
            <a:r>
              <a:rPr lang="es-AR" sz="1100" dirty="0">
                <a:latin typeface="Trebuchet MS" panose="020B0603020202020204" pitchFamily="34" charset="0"/>
              </a:rPr>
              <a:t>DE TRABAJO PRÁCTICO: Dra. María Paula Girardi y Dra. Mariela Merck   </a:t>
            </a:r>
            <a:br>
              <a:rPr lang="es-AR" sz="1100" dirty="0">
                <a:latin typeface="Trebuchet MS" panose="020B0603020202020204" pitchFamily="34" charset="0"/>
              </a:rPr>
            </a:br>
            <a:endParaRPr lang="es-AR" sz="1100" dirty="0">
              <a:latin typeface="Trebuchet MS" panose="020B0603020202020204" pitchFamily="34" charset="0"/>
            </a:endParaRPr>
          </a:p>
          <a:p>
            <a:pPr marL="171450" indent="-171450" algn="l">
              <a:buFont typeface="Wingdings" panose="05000000000000000000" pitchFamily="2" charset="2"/>
              <a:buChar char="§"/>
            </a:pPr>
            <a:r>
              <a:rPr lang="es-AR" sz="1100" dirty="0" smtClean="0">
                <a:latin typeface="Trebuchet MS" panose="020B0603020202020204" pitchFamily="34" charset="0"/>
              </a:rPr>
              <a:t>DESTINATARIOS: Dirigido a: médicos, bioquímicos, biólogos, microbiólogos y otros profesionales de la salud,  y con especial énfasis a aquellos que desarrollan su actividad en hospitales generales que tengan un laboratorio de mediana o baja complejidad donde realicen diagnóstico microbiológico.</a:t>
            </a:r>
            <a:br>
              <a:rPr lang="es-AR" sz="1100" dirty="0" smtClean="0">
                <a:latin typeface="Trebuchet MS" panose="020B0603020202020204" pitchFamily="34" charset="0"/>
              </a:rPr>
            </a:br>
            <a:r>
              <a:rPr lang="es-AR" sz="1100" dirty="0" smtClean="0">
                <a:solidFill>
                  <a:srgbClr val="00B0F0"/>
                </a:solidFill>
                <a:latin typeface="Trebuchet MS" panose="020B0603020202020204" pitchFamily="34" charset="0"/>
              </a:rPr>
              <a:t/>
            </a:r>
            <a:br>
              <a:rPr lang="es-AR" sz="1100" dirty="0" smtClean="0">
                <a:solidFill>
                  <a:srgbClr val="00B0F0"/>
                </a:solidFill>
                <a:latin typeface="Trebuchet MS" panose="020B0603020202020204" pitchFamily="34" charset="0"/>
              </a:rPr>
            </a:br>
            <a:r>
              <a:rPr lang="es-AR" sz="1200" b="1" dirty="0" smtClean="0">
                <a:solidFill>
                  <a:srgbClr val="0070C0"/>
                </a:solidFill>
                <a:latin typeface="Trebuchet MS" panose="020B0603020202020204" pitchFamily="34" charset="0"/>
              </a:rPr>
              <a:t>TEMARIO  23 DE Agosto 2014</a:t>
            </a:r>
            <a:endParaRPr lang="es-AR" sz="1200" dirty="0">
              <a:solidFill>
                <a:srgbClr val="0070C0"/>
              </a:solidFill>
              <a:latin typeface="Trebuchet MS" panose="020B0603020202020204" pitchFamily="34" charset="0"/>
            </a:endParaRPr>
          </a:p>
          <a:p>
            <a:pPr marL="171450" indent="-171450" algn="l">
              <a:buFont typeface="Wingdings" panose="05000000000000000000" pitchFamily="2" charset="2"/>
              <a:buChar char="ü"/>
            </a:pPr>
            <a:r>
              <a:rPr lang="es-AR" sz="1100" dirty="0" smtClean="0">
                <a:latin typeface="Trebuchet MS" panose="020B0603020202020204" pitchFamily="34" charset="0"/>
              </a:rPr>
              <a:t>DERMATOMICOSIS MÁS FRECUENTES. EPIDEMIOLOGIA. AGENTES  ETIOLOGICOS -Prof. Dra. Cristina Iovannitti</a:t>
            </a:r>
            <a:endParaRPr lang="es-AR" sz="1100" dirty="0">
              <a:latin typeface="Trebuchet MS" panose="020B0603020202020204" pitchFamily="34" charset="0"/>
            </a:endParaRPr>
          </a:p>
          <a:p>
            <a:pPr marL="171450" indent="-171450" algn="l">
              <a:buFont typeface="Wingdings" panose="05000000000000000000" pitchFamily="2" charset="2"/>
              <a:buChar char="ü"/>
            </a:pPr>
            <a:r>
              <a:rPr lang="es-AR" sz="1100" dirty="0" smtClean="0">
                <a:latin typeface="Trebuchet MS" panose="020B0603020202020204" pitchFamily="34" charset="0"/>
              </a:rPr>
              <a:t>DERMATOFITOSIS: CARACTERÍSTICAS CLÍNICAS DE LAS DISTINTAS LOCALIZACIONES y SUS AGENTES ETIOLÓGICOS. Dra. C. Madeo</a:t>
            </a:r>
            <a:endParaRPr lang="es-AR" sz="1100" dirty="0">
              <a:latin typeface="Trebuchet MS" panose="020B0603020202020204" pitchFamily="34" charset="0"/>
            </a:endParaRPr>
          </a:p>
          <a:p>
            <a:pPr marL="171450" indent="-171450" algn="l">
              <a:buFont typeface="Wingdings" panose="05000000000000000000" pitchFamily="2" charset="2"/>
              <a:buChar char="ü"/>
            </a:pPr>
            <a:r>
              <a:rPr lang="es-AR" sz="1100" dirty="0" smtClean="0">
                <a:latin typeface="Trebuchet MS" panose="020B0603020202020204" pitchFamily="34" charset="0"/>
              </a:rPr>
              <a:t>CANDIDIASIS CUTÁNEOMUCOSAS: FORMAS DE PRESENTACIÓN CLÍNICA. DIAGNÓSTICO DE LEVADURAS. -Prof. Dra. MT Mujica</a:t>
            </a:r>
            <a:br>
              <a:rPr lang="es-AR" sz="1100" dirty="0" smtClean="0">
                <a:latin typeface="Trebuchet MS" panose="020B0603020202020204" pitchFamily="34" charset="0"/>
              </a:rPr>
            </a:br>
            <a:endParaRPr lang="es-AR" sz="100" dirty="0" smtClean="0">
              <a:latin typeface="Trebuchet MS" panose="020B0603020202020204" pitchFamily="34" charset="0"/>
            </a:endParaRPr>
          </a:p>
          <a:p>
            <a:pPr algn="l"/>
            <a:r>
              <a:rPr lang="es-AR" sz="1100" i="1" dirty="0" smtClean="0">
                <a:solidFill>
                  <a:schemeClr val="bg1">
                    <a:lumMod val="50000"/>
                  </a:schemeClr>
                </a:solidFill>
                <a:latin typeface="Trebuchet MS" panose="020B0603020202020204" pitchFamily="34" charset="0"/>
              </a:rPr>
              <a:t>     Intermedio Café </a:t>
            </a:r>
          </a:p>
          <a:p>
            <a:pPr algn="l"/>
            <a:endParaRPr lang="es-AR" sz="100" dirty="0">
              <a:latin typeface="Trebuchet MS" panose="020B0603020202020204" pitchFamily="34" charset="0"/>
            </a:endParaRPr>
          </a:p>
          <a:p>
            <a:pPr marL="171450" indent="-171450" algn="l">
              <a:buFont typeface="Wingdings" panose="05000000000000000000" pitchFamily="2" charset="2"/>
              <a:buChar char="ü"/>
            </a:pPr>
            <a:r>
              <a:rPr lang="es-AR" sz="1100" dirty="0" smtClean="0">
                <a:latin typeface="Trebuchet MS" panose="020B0603020202020204" pitchFamily="34" charset="0"/>
              </a:rPr>
              <a:t>IMPLICANCIA DEL GÉNERO MALASSEZIA EN PATOLOGÍAS CUTANEAS: CLÍNICA Y DIAGNÓSTICO MICOLÓGICO </a:t>
            </a:r>
            <a:br>
              <a:rPr lang="es-AR" sz="1100" dirty="0" smtClean="0">
                <a:latin typeface="Trebuchet MS" panose="020B0603020202020204" pitchFamily="34" charset="0"/>
              </a:rPr>
            </a:br>
            <a:r>
              <a:rPr lang="es-AR" sz="1100" dirty="0" smtClean="0">
                <a:latin typeface="Trebuchet MS" panose="020B0603020202020204" pitchFamily="34" charset="0"/>
              </a:rPr>
              <a:t> Dra. Graciela Mariel Carballo</a:t>
            </a:r>
            <a:endParaRPr lang="es-AR" sz="1100" dirty="0">
              <a:latin typeface="Trebuchet MS" panose="020B0603020202020204" pitchFamily="34" charset="0"/>
            </a:endParaRPr>
          </a:p>
          <a:p>
            <a:pPr marL="171450" indent="-171450" algn="l">
              <a:buFont typeface="Wingdings" panose="05000000000000000000" pitchFamily="2" charset="2"/>
              <a:buChar char="ü"/>
            </a:pPr>
            <a:r>
              <a:rPr lang="es-AR" sz="1100" dirty="0" smtClean="0">
                <a:latin typeface="Trebuchet MS" panose="020B0603020202020204" pitchFamily="34" charset="0"/>
              </a:rPr>
              <a:t>TRATAMIENTO DE LAS MICOSIS SUPERFICIALES MÁS FRECUENTES EN LA CONSULTA DERMATOLÓGICA </a:t>
            </a:r>
            <a:br>
              <a:rPr lang="es-AR" sz="1100" dirty="0" smtClean="0">
                <a:latin typeface="Trebuchet MS" panose="020B0603020202020204" pitchFamily="34" charset="0"/>
              </a:rPr>
            </a:br>
            <a:r>
              <a:rPr lang="es-AR" sz="1100" dirty="0" smtClean="0">
                <a:latin typeface="Trebuchet MS" panose="020B0603020202020204" pitchFamily="34" charset="0"/>
              </a:rPr>
              <a:t>-Prof. Asociada Dra. Marta  D. de Rueda</a:t>
            </a:r>
            <a:br>
              <a:rPr lang="es-AR" sz="1100" dirty="0" smtClean="0">
                <a:latin typeface="Trebuchet MS" panose="020B0603020202020204" pitchFamily="34" charset="0"/>
              </a:rPr>
            </a:br>
            <a:endParaRPr lang="es-AR" sz="100" dirty="0" smtClean="0">
              <a:latin typeface="Trebuchet MS" panose="020B0603020202020204" pitchFamily="34" charset="0"/>
            </a:endParaRPr>
          </a:p>
          <a:p>
            <a:pPr algn="l"/>
            <a:r>
              <a:rPr lang="es-AR" sz="1100" i="1" dirty="0" smtClean="0">
                <a:solidFill>
                  <a:schemeClr val="bg1">
                    <a:lumMod val="50000"/>
                  </a:schemeClr>
                </a:solidFill>
                <a:latin typeface="Trebuchet MS" panose="020B0603020202020204" pitchFamily="34" charset="0"/>
              </a:rPr>
              <a:t>     ALMUERZO </a:t>
            </a:r>
            <a:r>
              <a:rPr lang="es-AR" sz="1100" i="1" dirty="0" smtClean="0">
                <a:latin typeface="Trebuchet MS" panose="020B0603020202020204" pitchFamily="34" charset="0"/>
              </a:rPr>
              <a:t/>
            </a:r>
            <a:br>
              <a:rPr lang="es-AR" sz="1100" i="1" dirty="0" smtClean="0">
                <a:latin typeface="Trebuchet MS" panose="020B0603020202020204" pitchFamily="34" charset="0"/>
              </a:rPr>
            </a:br>
            <a:endParaRPr lang="es-AR" sz="400" i="1" dirty="0" smtClean="0">
              <a:latin typeface="Trebuchet MS" panose="020B0603020202020204" pitchFamily="34" charset="0"/>
            </a:endParaRPr>
          </a:p>
          <a:p>
            <a:pPr marL="171450" indent="-171450" algn="l">
              <a:buFont typeface="Wingdings" panose="05000000000000000000" pitchFamily="2" charset="2"/>
              <a:buChar char="v"/>
            </a:pPr>
            <a:r>
              <a:rPr lang="es-AR" sz="1200" b="1" dirty="0" smtClean="0">
                <a:solidFill>
                  <a:srgbClr val="0070C0"/>
                </a:solidFill>
                <a:latin typeface="Trebuchet MS" panose="020B0603020202020204" pitchFamily="34" charset="0"/>
              </a:rPr>
              <a:t>TALLER TEÓRICO PRÁCTICO</a:t>
            </a:r>
            <a:r>
              <a:rPr lang="es-AR" sz="1100" b="1" dirty="0" smtClean="0">
                <a:solidFill>
                  <a:schemeClr val="tx2">
                    <a:lumMod val="60000"/>
                    <a:lumOff val="40000"/>
                  </a:schemeClr>
                </a:solidFill>
                <a:effectLst>
                  <a:outerShdw blurRad="38100" dist="38100" dir="2700000" algn="tl">
                    <a:srgbClr val="000000">
                      <a:alpha val="43137"/>
                    </a:srgbClr>
                  </a:outerShdw>
                </a:effectLst>
                <a:latin typeface="Trebuchet MS" panose="020B0603020202020204" pitchFamily="34" charset="0"/>
              </a:rPr>
              <a:t/>
            </a:r>
            <a:br>
              <a:rPr lang="es-AR" sz="1100" b="1" dirty="0" smtClean="0">
                <a:solidFill>
                  <a:schemeClr val="tx2">
                    <a:lumMod val="60000"/>
                    <a:lumOff val="40000"/>
                  </a:schemeClr>
                </a:solidFill>
                <a:effectLst>
                  <a:outerShdw blurRad="38100" dist="38100" dir="2700000" algn="tl">
                    <a:srgbClr val="000000">
                      <a:alpha val="43137"/>
                    </a:srgbClr>
                  </a:outerShdw>
                </a:effectLst>
                <a:latin typeface="Trebuchet MS" panose="020B0603020202020204" pitchFamily="34" charset="0"/>
              </a:rPr>
            </a:br>
            <a:r>
              <a:rPr lang="es-AR" sz="1100" dirty="0" smtClean="0">
                <a:latin typeface="Trebuchet MS" panose="020B0603020202020204" pitchFamily="34" charset="0"/>
              </a:rPr>
              <a:t>ROL DEL LABORATORIO EN EL DIAGNÓSTICO DE LAS MICOSIS SUPERFICIALES: OBTENCIÓN, TRANSPORTE Y PROCESAMIENTO    </a:t>
            </a:r>
          </a:p>
          <a:p>
            <a:pPr algn="l"/>
            <a:r>
              <a:rPr lang="es-AR" sz="1100" dirty="0">
                <a:latin typeface="Trebuchet MS" panose="020B0603020202020204" pitchFamily="34" charset="0"/>
              </a:rPr>
              <a:t> </a:t>
            </a:r>
            <a:r>
              <a:rPr lang="es-AR" sz="1100" dirty="0" smtClean="0">
                <a:latin typeface="Trebuchet MS" panose="020B0603020202020204" pitchFamily="34" charset="0"/>
              </a:rPr>
              <a:t>   DE MUESTRAS </a:t>
            </a:r>
            <a:r>
              <a:rPr lang="es-AR" sz="1100" dirty="0">
                <a:latin typeface="Trebuchet MS" panose="020B0603020202020204" pitchFamily="34" charset="0"/>
              </a:rPr>
              <a:t>CLÍNICAS  -Dra. Mercedes Romero</a:t>
            </a:r>
            <a:r>
              <a:rPr lang="es-AR" sz="1100" dirty="0" smtClean="0">
                <a:latin typeface="Trebuchet MS" panose="020B0603020202020204" pitchFamily="34" charset="0"/>
              </a:rPr>
              <a:t/>
            </a:r>
            <a:br>
              <a:rPr lang="es-AR" sz="1100" dirty="0" smtClean="0">
                <a:latin typeface="Trebuchet MS" panose="020B0603020202020204" pitchFamily="34" charset="0"/>
              </a:rPr>
            </a:br>
            <a:r>
              <a:rPr lang="es-AR" sz="1100" dirty="0" smtClean="0">
                <a:latin typeface="Trebuchet MS" panose="020B0603020202020204" pitchFamily="34" charset="0"/>
              </a:rPr>
              <a:t/>
            </a:r>
            <a:br>
              <a:rPr lang="es-AR" sz="1100" dirty="0" smtClean="0">
                <a:latin typeface="Trebuchet MS" panose="020B0603020202020204" pitchFamily="34" charset="0"/>
              </a:rPr>
            </a:br>
            <a:r>
              <a:rPr lang="es-AR" sz="1100" dirty="0" smtClean="0">
                <a:latin typeface="Trebuchet MS" panose="020B0603020202020204" pitchFamily="34" charset="0"/>
              </a:rPr>
              <a:t>                                 </a:t>
            </a:r>
            <a:endParaRPr lang="es-AR" sz="900" dirty="0">
              <a:latin typeface="Trebuchet MS" panose="020B0603020202020204" pitchFamily="34" charset="0"/>
            </a:endParaRPr>
          </a:p>
        </p:txBody>
      </p:sp>
    </p:spTree>
    <p:extLst>
      <p:ext uri="{BB962C8B-B14F-4D97-AF65-F5344CB8AC3E}">
        <p14:creationId xmlns:p14="http://schemas.microsoft.com/office/powerpoint/2010/main" val="3087088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441608" y="1001336"/>
            <a:ext cx="8064896" cy="2376264"/>
          </a:xfrm>
          <a:prstGeom prst="rect">
            <a:avLst/>
          </a:prstGeom>
        </p:spPr>
        <p:style>
          <a:lnRef idx="1">
            <a:schemeClr val="accent4"/>
          </a:lnRef>
          <a:fillRef idx="2">
            <a:schemeClr val="accent4"/>
          </a:fillRef>
          <a:effectRef idx="1">
            <a:schemeClr val="accent4"/>
          </a:effectRef>
          <a:fontRef idx="minor">
            <a:schemeClr val="dk1"/>
          </a:fontRef>
        </p:style>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s-AR" sz="1400" b="1" dirty="0" smtClean="0">
              <a:solidFill>
                <a:srgbClr val="0070C0"/>
              </a:solidFill>
              <a:latin typeface="Trebuchet MS" panose="020B0603020202020204" pitchFamily="34" charset="0"/>
            </a:endParaRPr>
          </a:p>
          <a:p>
            <a:pPr algn="l"/>
            <a:r>
              <a:rPr lang="es-AR" sz="1400" b="1" dirty="0" smtClean="0">
                <a:solidFill>
                  <a:srgbClr val="0070C0"/>
                </a:solidFill>
                <a:latin typeface="Trebuchet MS" panose="020B0603020202020204" pitchFamily="34" charset="0"/>
              </a:rPr>
              <a:t>                  IDENTIFICACIÓN de ESPECIES de HONGOS PRODUCTORES de MICOTOXINAS</a:t>
            </a:r>
          </a:p>
          <a:p>
            <a:pPr algn="l"/>
            <a:r>
              <a:rPr lang="es-AR" sz="1400" b="1" dirty="0" smtClean="0">
                <a:solidFill>
                  <a:srgbClr val="0070C0"/>
                </a:solidFill>
                <a:latin typeface="Trebuchet MS" panose="020B0603020202020204" pitchFamily="34" charset="0"/>
              </a:rPr>
              <a:t> 			         </a:t>
            </a:r>
            <a:r>
              <a:rPr lang="es-AR" sz="1400" dirty="0" smtClean="0">
                <a:latin typeface="Trebuchet MS" panose="020B0603020202020204" pitchFamily="34" charset="0"/>
              </a:rPr>
              <a:t>(Teórico- Práctico)</a:t>
            </a:r>
            <a:r>
              <a:rPr lang="es-AR" sz="1400" b="1" dirty="0" smtClean="0">
                <a:latin typeface="Trebuchet MS" panose="020B0603020202020204" pitchFamily="34" charset="0"/>
              </a:rPr>
              <a:t/>
            </a:r>
            <a:br>
              <a:rPr lang="es-AR" sz="1400" b="1" dirty="0" smtClean="0">
                <a:latin typeface="Trebuchet MS" panose="020B0603020202020204" pitchFamily="34" charset="0"/>
              </a:rPr>
            </a:br>
            <a:r>
              <a:rPr lang="es-AR" sz="1400" b="1" dirty="0" smtClean="0">
                <a:latin typeface="Trebuchet MS" panose="020B0603020202020204" pitchFamily="34" charset="0"/>
              </a:rPr>
              <a:t>	        </a:t>
            </a:r>
            <a:r>
              <a:rPr lang="es-AR" sz="1200" b="1" i="1" dirty="0" smtClean="0">
                <a:latin typeface="+mn-lt"/>
              </a:rPr>
              <a:t>IDENTIFICACIÓN DE ESPECIES DE ASPERGILLUS, PENICILLIUM Y FUSARIUM UTILIZANDO </a:t>
            </a:r>
          </a:p>
          <a:p>
            <a:pPr algn="l"/>
            <a:r>
              <a:rPr lang="es-AR" sz="1200" b="1" i="1" dirty="0" smtClean="0">
                <a:latin typeface="+mn-lt"/>
              </a:rPr>
              <a:t>		                CARACTERÍSTICAS MACRO Y MICROSCÓPICAS</a:t>
            </a:r>
            <a:r>
              <a:rPr lang="es-AR" sz="1200" i="1" dirty="0" smtClean="0">
                <a:latin typeface="+mn-lt"/>
              </a:rPr>
              <a:t>. </a:t>
            </a:r>
            <a:r>
              <a:rPr lang="es-AR" sz="1200" dirty="0" smtClean="0">
                <a:latin typeface="+mn-lt"/>
              </a:rPr>
              <a:t/>
            </a:r>
            <a:br>
              <a:rPr lang="es-AR" sz="1200" dirty="0" smtClean="0">
                <a:latin typeface="+mn-lt"/>
              </a:rPr>
            </a:br>
            <a:r>
              <a:rPr lang="es-AR" sz="1200" dirty="0" smtClean="0">
                <a:latin typeface="+mn-lt"/>
              </a:rPr>
              <a:t/>
            </a:r>
            <a:br>
              <a:rPr lang="es-AR" sz="1200" dirty="0" smtClean="0">
                <a:latin typeface="+mn-lt"/>
              </a:rPr>
            </a:br>
            <a:r>
              <a:rPr lang="es-AR" sz="1200" dirty="0" smtClean="0">
                <a:latin typeface="+mn-lt"/>
              </a:rPr>
              <a:t>	</a:t>
            </a:r>
            <a:r>
              <a:rPr lang="es-AR" sz="1200" b="1" dirty="0" smtClean="0">
                <a:latin typeface="+mn-lt"/>
              </a:rPr>
              <a:t>Fecha: </a:t>
            </a:r>
            <a:r>
              <a:rPr lang="es-AR" sz="1200" dirty="0" smtClean="0">
                <a:latin typeface="+mn-lt"/>
              </a:rPr>
              <a:t>23 de Agosto de 2014.  </a:t>
            </a:r>
            <a:r>
              <a:rPr lang="es-AR" sz="1200" b="1" dirty="0" smtClean="0">
                <a:latin typeface="+mn-lt"/>
              </a:rPr>
              <a:t>Horario: </a:t>
            </a:r>
            <a:r>
              <a:rPr lang="es-AR" sz="1200" dirty="0" smtClean="0">
                <a:latin typeface="+mn-lt"/>
              </a:rPr>
              <a:t>De 08:30-12:30  y de 13:30 a 17:30 horas</a:t>
            </a:r>
            <a:br>
              <a:rPr lang="es-AR" sz="1200" dirty="0" smtClean="0">
                <a:latin typeface="+mn-lt"/>
              </a:rPr>
            </a:br>
            <a:r>
              <a:rPr lang="es-AR" sz="1200" dirty="0" smtClean="0">
                <a:latin typeface="+mn-lt"/>
              </a:rPr>
              <a:t>	</a:t>
            </a:r>
            <a:r>
              <a:rPr lang="es-AR" sz="1200" b="1" dirty="0" smtClean="0">
                <a:latin typeface="+mn-lt"/>
              </a:rPr>
              <a:t>Lugar: Unidad Micológica Hospital Muñiz Buenos Aires Ciudad</a:t>
            </a:r>
            <a:r>
              <a:rPr lang="es-AR" sz="1200" dirty="0" smtClean="0">
                <a:latin typeface="+mn-lt"/>
              </a:rPr>
              <a:t/>
            </a:r>
            <a:br>
              <a:rPr lang="es-AR" sz="1200" dirty="0" smtClean="0">
                <a:latin typeface="+mn-lt"/>
              </a:rPr>
            </a:br>
            <a:r>
              <a:rPr lang="es-AR" sz="1200" dirty="0" smtClean="0">
                <a:latin typeface="+mn-lt"/>
              </a:rPr>
              <a:t>	</a:t>
            </a:r>
            <a:r>
              <a:rPr lang="es-AR" sz="1200" b="1" dirty="0" smtClean="0">
                <a:latin typeface="+mn-lt"/>
              </a:rPr>
              <a:t>Cupo: </a:t>
            </a:r>
            <a:r>
              <a:rPr lang="es-AR" sz="1200" dirty="0" smtClean="0">
                <a:latin typeface="+mn-lt"/>
              </a:rPr>
              <a:t>15 participantes.</a:t>
            </a:r>
            <a:br>
              <a:rPr lang="es-AR" sz="1200" dirty="0" smtClean="0">
                <a:latin typeface="+mn-lt"/>
              </a:rPr>
            </a:br>
            <a:r>
              <a:rPr lang="es-AR" sz="1200" dirty="0" smtClean="0">
                <a:latin typeface="+mn-lt"/>
              </a:rPr>
              <a:t/>
            </a:r>
            <a:br>
              <a:rPr lang="es-AR" sz="1200" dirty="0" smtClean="0">
                <a:latin typeface="+mn-lt"/>
              </a:rPr>
            </a:br>
            <a:r>
              <a:rPr lang="es-AR" sz="1200" dirty="0" smtClean="0">
                <a:latin typeface="+mn-lt"/>
              </a:rPr>
              <a:t>     </a:t>
            </a:r>
            <a:r>
              <a:rPr lang="es-AR" sz="1200" b="1" dirty="0" smtClean="0">
                <a:latin typeface="+mn-lt"/>
              </a:rPr>
              <a:t>Docentes</a:t>
            </a:r>
            <a:r>
              <a:rPr lang="es-AR" sz="1200" dirty="0" smtClean="0">
                <a:latin typeface="+mn-lt"/>
              </a:rPr>
              <a:t>:  Mg. Carolina Chiericatti - Mg. Laura Frisón (Laboratorio de Microbiología Facultad de Ingeniería Química. UNL.)</a:t>
            </a:r>
            <a:br>
              <a:rPr lang="es-AR" sz="1200" dirty="0" smtClean="0">
                <a:latin typeface="+mn-lt"/>
              </a:rPr>
            </a:br>
            <a:endParaRPr lang="es-AR" sz="1200" dirty="0">
              <a:latin typeface="+mn-lt"/>
            </a:endParaRPr>
          </a:p>
        </p:txBody>
      </p:sp>
    </p:spTree>
    <p:extLst>
      <p:ext uri="{BB962C8B-B14F-4D97-AF65-F5344CB8AC3E}">
        <p14:creationId xmlns:p14="http://schemas.microsoft.com/office/powerpoint/2010/main" val="4009833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33</Words>
  <Application>Microsoft Office PowerPoint</Application>
  <PresentationFormat>Presentación en pantalla (4:3)</PresentationFormat>
  <Paragraphs>22</Paragraphs>
  <Slides>4</Slides>
  <Notes>0</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Tema de Office</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PRE-CONGRESO ARGENTINO DE MICOLOGIA 2014   TIPIFICACION Y PRUEBAS DE SENSIBILIDAD DE LEVADURAS.  Teórico-Práctico   Director Dra. Gabriela Santiso Coordinador Dr. Mario Bianchi   Fecha de realización: 6-7-8 de Mayo 2014 Horario: 8.30 a 16.00 h Lugar de realización: Unidad Micología Hospital de infecciosas “Francisco J. Muñiz” Inscripción: Teórico: 200 (inscriptos) 300 (no inscriptos). Teórico-práctico 400 y 600. Cupo: Teórico: 30 Práctico: 15   Temario   Miercoles 7 de Mayo   8.00 Acreditaciones 8.30 Generalidades del género Candida. Dra. Gloria Pineda 10 h Café 10.30 Manifestaciones clínicas de las infecciones por Candida Dr. Mario H. Bianchi 11.30 Levaduras emergentes Dra. Gabriela M. Santiso   12.30 Almuerzo   13.30 T.P. Tipificación de levaduras Dra. Roxana Depardo Dra. Gloria Pineda          Jueves 8 de Mayo  8.30 Generalidades del Genero Cryptococcus Dra. Alicia Arechavala 10 Café 10.30 Estado actual de la criptococosis en la Argentina  Dra. Alicia Arechavala 11.30 Tipificación fenotípica y genotípica del género Cryptococcus            Dra. María de las Mercedes Romero   12.30 Almuerzo   13.30 TP Tipificación de Cryptococcus Dra. Maria de las Mercedes Romero            Dra. Roxana Depardo   Viernes 9 de Mayo   8.30 Pruebas de Sensibilidad a los antifúngicos D ra. Gabriela M. Santiso 10 Café 10.30 Experiencia con MaldiTof. Dra. Silvia Relloso   12.00 Almuerzo   13.00 TP: Pruebas de sensibilidad Dra. Gabriela Santiso Dra Roxana Depardo 15.00 Evaluación </dc:title>
  <dc:creator>Gustavo</dc:creator>
  <cp:lastModifiedBy>Gustavo</cp:lastModifiedBy>
  <cp:revision>17</cp:revision>
  <dcterms:created xsi:type="dcterms:W3CDTF">2014-02-23T20:11:07Z</dcterms:created>
  <dcterms:modified xsi:type="dcterms:W3CDTF">2014-03-17T19:42:43Z</dcterms:modified>
</cp:coreProperties>
</file>