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9" r:id="rId7"/>
    <p:sldId id="272" r:id="rId8"/>
    <p:sldId id="273" r:id="rId9"/>
    <p:sldId id="274" r:id="rId10"/>
    <p:sldId id="260" r:id="rId11"/>
    <p:sldId id="275" r:id="rId12"/>
    <p:sldId id="261" r:id="rId13"/>
    <p:sldId id="277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9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A1BF5-E491-D944-AC97-EB136848C5DD}" type="doc">
      <dgm:prSet loTypeId="urn:microsoft.com/office/officeart/2005/8/layout/hProcess3" loCatId="" qsTypeId="urn:microsoft.com/office/officeart/2005/8/quickstyle/simple4" qsCatId="simple" csTypeId="urn:microsoft.com/office/officeart/2005/8/colors/accent1_2" csCatId="accent1" phldr="0"/>
      <dgm:spPr/>
    </dgm:pt>
    <dgm:pt modelId="{A819AEAD-6F70-FF4E-B89A-5A9BBA8CB912}" type="pres">
      <dgm:prSet presAssocID="{BC1A1BF5-E491-D944-AC97-EB136848C5DD}" presName="Name0" presStyleCnt="0">
        <dgm:presLayoutVars>
          <dgm:dir/>
          <dgm:animLvl val="lvl"/>
          <dgm:resizeHandles val="exact"/>
        </dgm:presLayoutVars>
      </dgm:prSet>
      <dgm:spPr/>
    </dgm:pt>
    <dgm:pt modelId="{C010802A-4E89-6149-802A-B015291558AA}" type="pres">
      <dgm:prSet presAssocID="{BC1A1BF5-E491-D944-AC97-EB136848C5DD}" presName="dummy" presStyleCnt="0"/>
      <dgm:spPr/>
    </dgm:pt>
    <dgm:pt modelId="{5CB47CDE-14AA-E64F-B040-540D12CD839C}" type="pres">
      <dgm:prSet presAssocID="{BC1A1BF5-E491-D944-AC97-EB136848C5DD}" presName="linH" presStyleCnt="0"/>
      <dgm:spPr/>
    </dgm:pt>
    <dgm:pt modelId="{4527ADCF-4E68-0A44-96B9-ED859BB6AF31}" type="pres">
      <dgm:prSet presAssocID="{BC1A1BF5-E491-D944-AC97-EB136848C5DD}" presName="padding1" presStyleCnt="0"/>
      <dgm:spPr/>
    </dgm:pt>
    <dgm:pt modelId="{9D72E626-9112-DF43-87E9-A85D8939DC3D}" type="pres">
      <dgm:prSet presAssocID="{BC1A1BF5-E491-D944-AC97-EB136848C5DD}" presName="padding2" presStyleCnt="0"/>
      <dgm:spPr/>
    </dgm:pt>
    <dgm:pt modelId="{C9020436-00C4-5047-AEEC-D13CEBA2F1F2}" type="pres">
      <dgm:prSet presAssocID="{BC1A1BF5-E491-D944-AC97-EB136848C5DD}" presName="negArrow" presStyleCnt="0"/>
      <dgm:spPr/>
    </dgm:pt>
    <dgm:pt modelId="{0D812616-06D0-2342-8012-53D9589E1977}" type="pres">
      <dgm:prSet presAssocID="{BC1A1BF5-E491-D944-AC97-EB136848C5DD}" presName="backgroundArrow" presStyleLbl="node1" presStyleIdx="0" presStyleCnt="1" custLinFactNeighborX="78510" custLinFactNeighborY="-51275"/>
      <dgm:spPr/>
    </dgm:pt>
  </dgm:ptLst>
  <dgm:cxnLst>
    <dgm:cxn modelId="{22933CA5-9476-4B46-9B65-D2A771F537B3}" type="presOf" srcId="{BC1A1BF5-E491-D944-AC97-EB136848C5DD}" destId="{A819AEAD-6F70-FF4E-B89A-5A9BBA8CB912}" srcOrd="0" destOrd="0" presId="urn:microsoft.com/office/officeart/2005/8/layout/hProcess3"/>
    <dgm:cxn modelId="{80665AAE-F18C-9B44-9D7E-0CB06C3AC425}" type="presParOf" srcId="{A819AEAD-6F70-FF4E-B89A-5A9BBA8CB912}" destId="{C010802A-4E89-6149-802A-B015291558AA}" srcOrd="0" destOrd="0" presId="urn:microsoft.com/office/officeart/2005/8/layout/hProcess3"/>
    <dgm:cxn modelId="{8AA6C0F2-B29D-454C-A707-88F310E30DAE}" type="presParOf" srcId="{A819AEAD-6F70-FF4E-B89A-5A9BBA8CB912}" destId="{5CB47CDE-14AA-E64F-B040-540D12CD839C}" srcOrd="1" destOrd="0" presId="urn:microsoft.com/office/officeart/2005/8/layout/hProcess3"/>
    <dgm:cxn modelId="{1ACC0ABC-D8D0-0040-BF16-A5DBC5C54BC4}" type="presParOf" srcId="{5CB47CDE-14AA-E64F-B040-540D12CD839C}" destId="{4527ADCF-4E68-0A44-96B9-ED859BB6AF31}" srcOrd="0" destOrd="0" presId="urn:microsoft.com/office/officeart/2005/8/layout/hProcess3"/>
    <dgm:cxn modelId="{1C55856E-F93F-1042-ABBF-4D937853767F}" type="presParOf" srcId="{5CB47CDE-14AA-E64F-B040-540D12CD839C}" destId="{9D72E626-9112-DF43-87E9-A85D8939DC3D}" srcOrd="1" destOrd="0" presId="urn:microsoft.com/office/officeart/2005/8/layout/hProcess3"/>
    <dgm:cxn modelId="{366BD26B-25D8-4246-B66D-500F00183ADE}" type="presParOf" srcId="{5CB47CDE-14AA-E64F-B040-540D12CD839C}" destId="{C9020436-00C4-5047-AEEC-D13CEBA2F1F2}" srcOrd="2" destOrd="0" presId="urn:microsoft.com/office/officeart/2005/8/layout/hProcess3"/>
    <dgm:cxn modelId="{0303CFBF-55FD-A34A-AC6E-4B52CF316479}" type="presParOf" srcId="{5CB47CDE-14AA-E64F-B040-540D12CD839C}" destId="{0D812616-06D0-2342-8012-53D9589E1977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12616-06D0-2342-8012-53D9589E1977}">
      <dsp:nvSpPr>
        <dsp:cNvPr id="0" name=""/>
        <dsp:cNvSpPr/>
      </dsp:nvSpPr>
      <dsp:spPr>
        <a:xfrm>
          <a:off x="0" y="0"/>
          <a:ext cx="1344233" cy="1224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tiff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Cancer Relapse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Sombeet</a:t>
            </a:r>
            <a:r>
              <a:rPr lang="en-US" dirty="0" smtClean="0"/>
              <a:t> </a:t>
            </a:r>
            <a:r>
              <a:rPr lang="en-US" dirty="0" err="1" smtClean="0"/>
              <a:t>Sahu</a:t>
            </a:r>
            <a:endParaRPr lang="en-US" dirty="0" smtClean="0"/>
          </a:p>
          <a:p>
            <a:r>
              <a:rPr lang="en-US" dirty="0" smtClean="0"/>
              <a:t>DS-SF-25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2456096"/>
            <a:ext cx="4938712" cy="856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266738" y="1988191"/>
            <a:ext cx="457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with 10001 estimators, max features : 1000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3727964"/>
            <a:ext cx="4820194" cy="1297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5388794"/>
            <a:ext cx="3733800" cy="88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266738" y="3411482"/>
            <a:ext cx="210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Feature Importance: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6738" y="5070879"/>
            <a:ext cx="70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82"/>
          <a:stretch/>
        </p:blipFill>
        <p:spPr>
          <a:xfrm>
            <a:off x="6576925" y="2481503"/>
            <a:ext cx="4578755" cy="526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28"/>
          <a:stretch/>
        </p:blipFill>
        <p:spPr>
          <a:xfrm>
            <a:off x="6576925" y="3628069"/>
            <a:ext cx="4578755" cy="1300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2" r="40702" b="-2460"/>
          <a:stretch/>
        </p:blipFill>
        <p:spPr>
          <a:xfrm>
            <a:off x="6126480" y="5449427"/>
            <a:ext cx="4943395" cy="767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6576926" y="1988191"/>
            <a:ext cx="261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with 10001 estimators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55358" y="3309883"/>
            <a:ext cx="210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Feature Importance: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6925" y="5065905"/>
            <a:ext cx="70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1" b="3597"/>
          <a:stretch/>
        </p:blipFill>
        <p:spPr>
          <a:xfrm>
            <a:off x="1097280" y="2397967"/>
            <a:ext cx="10058400" cy="2313992"/>
          </a:xfrm>
        </p:spPr>
      </p:pic>
      <p:sp>
        <p:nvSpPr>
          <p:cNvPr id="21" name="Curved Up Arrow 20"/>
          <p:cNvSpPr/>
          <p:nvPr/>
        </p:nvSpPr>
        <p:spPr>
          <a:xfrm rot="16200000">
            <a:off x="7242889" y="5026865"/>
            <a:ext cx="1553546" cy="9237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68871"/>
            <a:ext cx="4480701" cy="3161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097280" y="1829950"/>
            <a:ext cx="440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two principal components do not necessarily classify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3" y="2568871"/>
            <a:ext cx="5118100" cy="330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876661" y="1829949"/>
            <a:ext cx="412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all 12000 principal components in ascending order of value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88629" y="2761861"/>
            <a:ext cx="737118" cy="19314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084766" y="3254152"/>
            <a:ext cx="199053" cy="19314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Select 1000 top features and 100 bottom features from PCA. </a:t>
            </a:r>
          </a:p>
          <a:p>
            <a:r>
              <a:rPr lang="en-US" dirty="0" smtClean="0"/>
              <a:t>Filter the dataset to have only these features. </a:t>
            </a:r>
          </a:p>
          <a:p>
            <a:r>
              <a:rPr lang="en-US" dirty="0" smtClean="0"/>
              <a:t>Random forest classifier </a:t>
            </a:r>
            <a:r>
              <a:rPr lang="en-US" dirty="0" err="1" smtClean="0"/>
              <a:t>oob</a:t>
            </a:r>
            <a:r>
              <a:rPr lang="en-US" dirty="0" smtClean="0"/>
              <a:t> score = ~60%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72399"/>
            <a:ext cx="4937125" cy="1307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19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started grid search last week on random forest classifier with 10000 estimators and 1000 features. Is it finished? </a:t>
            </a:r>
          </a:p>
          <a:p>
            <a:r>
              <a:rPr lang="en-US" dirty="0" smtClean="0"/>
              <a:t>Try classification in </a:t>
            </a:r>
            <a:r>
              <a:rPr lang="en-US" dirty="0" err="1" smtClean="0"/>
              <a:t>pca</a:t>
            </a:r>
            <a:r>
              <a:rPr lang="en-US" dirty="0" smtClean="0"/>
              <a:t> space itself. But I will loose feature meaning.</a:t>
            </a:r>
          </a:p>
          <a:p>
            <a:r>
              <a:rPr lang="en-US" dirty="0" smtClean="0"/>
              <a:t>Correlation between features.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Cancer: Most common disease in women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51660"/>
            <a:ext cx="4003359" cy="379190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About 1 in 8 U.S. women (about 12%) will develop invasive breast cancer over the course of her lifetime</a:t>
            </a:r>
            <a:r>
              <a:rPr lang="en-US" dirty="0" smtClean="0"/>
              <a:t>. Very few survive after 5 years.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Breast </a:t>
            </a:r>
            <a:r>
              <a:rPr lang="en-US" dirty="0"/>
              <a:t>cancer treatment may include surgery, radiation therapy, chemotherapy, hormone therapy, or biological therapy.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However, sometimes breast cancer can return after the initial treatment. This is called “recurrence” or “relapsing”.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2" y="1880234"/>
            <a:ext cx="6604000" cy="3734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96696" y="5757861"/>
            <a:ext cx="380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*Cancer Treatment Canters </a:t>
            </a:r>
            <a:r>
              <a:rPr lang="en-US" smtClean="0"/>
              <a:t>of America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physicians and clinicians are trying to predict who may or may not experience a recurrence of cancer based on a limited number of features or attributes. </a:t>
            </a:r>
          </a:p>
          <a:p>
            <a:r>
              <a:rPr lang="en-US" dirty="0" smtClean="0"/>
              <a:t>Unfortunately</a:t>
            </a:r>
            <a:r>
              <a:rPr lang="en-US" dirty="0"/>
              <a:t>, current evaluation of breast cancers does not adequately evaluate the malignant cell’s potential for spreading (called metastasis) and is an expensive process. </a:t>
            </a:r>
            <a:endParaRPr lang="en-US" dirty="0" smtClean="0"/>
          </a:p>
          <a:p>
            <a:r>
              <a:rPr lang="en-US" dirty="0" smtClean="0"/>
              <a:t>Can we solve this by Machine Learning Modelling. </a:t>
            </a:r>
          </a:p>
          <a:p>
            <a:endParaRPr lang="en-US" dirty="0" smtClean="0"/>
          </a:p>
          <a:p>
            <a:r>
              <a:rPr lang="en-US" dirty="0" smtClean="0"/>
              <a:t>Data Scientist to the rescue </a:t>
            </a:r>
            <a:r>
              <a:rPr lang="en-US" dirty="0" smtClean="0">
                <a:sym typeface="Wingdings"/>
              </a:rPr>
              <a:t>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40" y="3857414"/>
            <a:ext cx="2411883" cy="160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Data generated by DNA Sequencing to be used. </a:t>
            </a:r>
          </a:p>
          <a:p>
            <a:r>
              <a:rPr lang="en-US" dirty="0" smtClean="0"/>
              <a:t>2. DNA markers to be used as features. </a:t>
            </a:r>
          </a:p>
          <a:p>
            <a:r>
              <a:rPr lang="en-US" dirty="0" smtClean="0"/>
              <a:t>3. Classify the patients into relapse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100362"/>
              </p:ext>
            </p:extLst>
          </p:nvPr>
        </p:nvGraphicFramePr>
        <p:xfrm>
          <a:off x="5207569" y="3196206"/>
          <a:ext cx="1344233" cy="125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4473" y="1845734"/>
            <a:ext cx="3753607" cy="3762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5717099"/>
            <a:ext cx="397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Microarrays: &gt; 10GB download size. Processing requires some serious CPU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91" y="2767355"/>
            <a:ext cx="3937489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Preprocessing: In 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89" y="1846263"/>
            <a:ext cx="7719947" cy="4022725"/>
          </a:xfrm>
        </p:spPr>
      </p:pic>
    </p:spTree>
    <p:extLst>
      <p:ext uri="{BB962C8B-B14F-4D97-AF65-F5344CB8AC3E}">
        <p14:creationId xmlns:p14="http://schemas.microsoft.com/office/powerpoint/2010/main" val="2048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rfinput.shape</a:t>
            </a:r>
            <a:r>
              <a:rPr lang="en-US" dirty="0" smtClean="0"/>
              <a:t> : </a:t>
            </a:r>
            <a:r>
              <a:rPr lang="cs-CZ" dirty="0"/>
              <a:t>(286, 12030</a:t>
            </a:r>
            <a:r>
              <a:rPr lang="cs-CZ" dirty="0" smtClean="0"/>
              <a:t>)</a:t>
            </a:r>
          </a:p>
          <a:p>
            <a:pPr>
              <a:buFont typeface="Courier New" charset="0"/>
              <a:buChar char="o"/>
            </a:pPr>
            <a:r>
              <a:rPr lang="cs-CZ" dirty="0" err="1" smtClean="0"/>
              <a:t>Clindata.shape</a:t>
            </a:r>
            <a:r>
              <a:rPr lang="cs-CZ" dirty="0" smtClean="0"/>
              <a:t>: </a:t>
            </a:r>
            <a:r>
              <a:rPr lang="is-IS" dirty="0"/>
              <a:t>(286, 7)</a:t>
            </a:r>
            <a:endParaRPr lang="cs-CZ" dirty="0" smtClean="0"/>
          </a:p>
          <a:p>
            <a:pPr>
              <a:buFont typeface="Courier New" charset="0"/>
              <a:buChar char="o"/>
            </a:pPr>
            <a:r>
              <a:rPr lang="cs-CZ" dirty="0"/>
              <a:t> </a:t>
            </a:r>
            <a:r>
              <a:rPr lang="cs-CZ" dirty="0" smtClean="0"/>
              <a:t>285 </a:t>
            </a:r>
            <a:r>
              <a:rPr lang="cs-CZ" dirty="0" err="1" smtClean="0"/>
              <a:t>patients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12029 </a:t>
            </a:r>
            <a:r>
              <a:rPr lang="cs-CZ" dirty="0" err="1" smtClean="0"/>
              <a:t>genes</a:t>
            </a:r>
            <a:r>
              <a:rPr lang="cs-CZ" dirty="0" smtClean="0"/>
              <a:t>/</a:t>
            </a:r>
            <a:r>
              <a:rPr lang="cs-CZ" dirty="0" err="1" smtClean="0"/>
              <a:t>marker</a:t>
            </a:r>
            <a:r>
              <a:rPr lang="cs-CZ" dirty="0" smtClean="0"/>
              <a:t> </a:t>
            </a:r>
            <a:r>
              <a:rPr lang="cs-CZ" dirty="0" err="1" smtClean="0"/>
              <a:t>sequence</a:t>
            </a:r>
            <a:r>
              <a:rPr lang="cs-CZ" dirty="0" smtClean="0"/>
              <a:t> data</a:t>
            </a:r>
          </a:p>
          <a:p>
            <a:pPr>
              <a:buFont typeface="Courier New" charset="0"/>
              <a:buChar char="o"/>
            </a:pP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values</a:t>
            </a:r>
            <a:r>
              <a:rPr lang="cs-CZ" dirty="0" smtClean="0"/>
              <a:t> </a:t>
            </a:r>
            <a:r>
              <a:rPr lang="cs-CZ" dirty="0" err="1" smtClean="0"/>
              <a:t>indicate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expression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a gene. (In </a:t>
            </a:r>
            <a:r>
              <a:rPr lang="cs-CZ" dirty="0" err="1" smtClean="0"/>
              <a:t>other</a:t>
            </a:r>
            <a:r>
              <a:rPr lang="cs-CZ" dirty="0" smtClean="0"/>
              <a:t> </a:t>
            </a:r>
            <a:r>
              <a:rPr lang="cs-CZ" dirty="0" err="1" smtClean="0"/>
              <a:t>words</a:t>
            </a:r>
            <a:r>
              <a:rPr lang="cs-CZ" dirty="0" smtClean="0"/>
              <a:t> </a:t>
            </a:r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amount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a </a:t>
            </a:r>
            <a:r>
              <a:rPr lang="cs-CZ" dirty="0" err="1"/>
              <a:t>c</a:t>
            </a:r>
            <a:r>
              <a:rPr lang="cs-CZ" dirty="0" err="1" smtClean="0"/>
              <a:t>ertain</a:t>
            </a:r>
            <a:r>
              <a:rPr lang="cs-CZ" dirty="0" smtClean="0"/>
              <a:t> protein)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1737360"/>
            <a:ext cx="5854678" cy="23513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171813"/>
            <a:ext cx="5763237" cy="20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customary Decision Tree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6"/>
          <a:stretch/>
        </p:blipFill>
        <p:spPr>
          <a:xfrm>
            <a:off x="920794" y="2077750"/>
            <a:ext cx="5563982" cy="29120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30" y="2110459"/>
            <a:ext cx="4937125" cy="2846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/>
          <p:nvPr/>
        </p:nvCxnSpPr>
        <p:spPr>
          <a:xfrm>
            <a:off x="8135508" y="2240803"/>
            <a:ext cx="964734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07256" y="2023222"/>
            <a:ext cx="1028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Maybe the most important Gene. Gene 7309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02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customary Decision </a:t>
            </a:r>
            <a:r>
              <a:rPr lang="en-US" dirty="0" smtClean="0"/>
              <a:t>Tree: Scoring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3868890"/>
            <a:ext cx="4937125" cy="319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2192311"/>
            <a:ext cx="4890782" cy="1037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1283518" y="5054002"/>
            <a:ext cx="223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Grid Search: Best Score= 58%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1" y="4708072"/>
            <a:ext cx="7405802" cy="1255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7206143" y="3748761"/>
            <a:ext cx="2309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Cross Validation Score: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06143" y="2373728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Feature Importance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408</Words>
  <Application>Microsoft Macintosh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Wingdings</vt:lpstr>
      <vt:lpstr>Arial</vt:lpstr>
      <vt:lpstr>Retrospect</vt:lpstr>
      <vt:lpstr>Predicting Cancer Relapse</vt:lpstr>
      <vt:lpstr>Breast Cancer: Most common disease in women</vt:lpstr>
      <vt:lpstr>Problem:</vt:lpstr>
      <vt:lpstr>Hypothesis</vt:lpstr>
      <vt:lpstr>Data</vt:lpstr>
      <vt:lpstr>Preprocessing: In R</vt:lpstr>
      <vt:lpstr>Dataset</vt:lpstr>
      <vt:lpstr>The customary Decision Tree</vt:lpstr>
      <vt:lpstr>The customary Decision Tree: Scoring</vt:lpstr>
      <vt:lpstr>Random Forest</vt:lpstr>
      <vt:lpstr>Approach</vt:lpstr>
      <vt:lpstr>Principal Component Analysis</vt:lpstr>
      <vt:lpstr>Feature Engineering</vt:lpstr>
      <vt:lpstr>Further Improvements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Cancer Relapse</dc:title>
  <dc:creator>Sombeet Sahu</dc:creator>
  <cp:lastModifiedBy>Sombeet Sahu</cp:lastModifiedBy>
  <cp:revision>42</cp:revision>
  <dcterms:created xsi:type="dcterms:W3CDTF">2016-09-11T03:46:58Z</dcterms:created>
  <dcterms:modified xsi:type="dcterms:W3CDTF">2016-09-22T00:56:34Z</dcterms:modified>
</cp:coreProperties>
</file>