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87A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87A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87A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100" y="330200"/>
            <a:ext cx="10388600" cy="217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87A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3515" y="2768600"/>
            <a:ext cx="10097769" cy="575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307068"/>
            <a:ext cx="4161536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712700" y="9788649"/>
            <a:ext cx="2247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oe@example.com" TargetMode="External"/><Relationship Id="rId2" Type="http://schemas.openxmlformats.org/officeDocument/2006/relationships/hyperlink" Target="mailto:mike@example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263" y="2692400"/>
            <a:ext cx="8541385" cy="21767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08125" marR="5080" indent="-1496060">
              <a:lnSpc>
                <a:spcPts val="8300"/>
              </a:lnSpc>
              <a:spcBef>
                <a:spcPts val="660"/>
              </a:spcBef>
            </a:pPr>
            <a:r>
              <a:rPr spc="-90" dirty="0"/>
              <a:t>Introduction </a:t>
            </a:r>
            <a:r>
              <a:rPr spc="180" dirty="0"/>
              <a:t>to</a:t>
            </a:r>
            <a:r>
              <a:rPr spc="55" dirty="0"/>
              <a:t>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5" dirty="0"/>
              <a:t> </a:t>
            </a:r>
            <a:r>
              <a:rPr spc="-740" dirty="0"/>
              <a:t>PHP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7054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When </a:t>
            </a:r>
            <a:r>
              <a:rPr spc="320" dirty="0"/>
              <a:t>OO </a:t>
            </a:r>
            <a:r>
              <a:rPr spc="-430" dirty="0"/>
              <a:t>is</a:t>
            </a:r>
            <a:r>
              <a:rPr spc="-235" dirty="0"/>
              <a:t> </a:t>
            </a:r>
            <a:r>
              <a:rPr spc="-365" dirty="0"/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513579"/>
            <a:ext cx="944245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70" dirty="0">
                <a:solidFill>
                  <a:srgbClr val="FFFFFF"/>
                </a:solidFill>
                <a:latin typeface="Arial"/>
                <a:cs typeface="Arial"/>
              </a:rPr>
              <a:t>Large, 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enterprise-level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“Back-end” 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related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2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00" spc="-360" dirty="0">
                <a:solidFill>
                  <a:srgbClr val="FFFFFF"/>
                </a:solidFill>
                <a:latin typeface="Arial"/>
                <a:cs typeface="Arial"/>
              </a:rPr>
              <a:t>heavy</a:t>
            </a:r>
            <a:r>
              <a:rPr sz="4200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25" dirty="0">
                <a:solidFill>
                  <a:srgbClr val="FFFFFF"/>
                </a:solidFill>
                <a:latin typeface="Arial"/>
                <a:cs typeface="Arial"/>
              </a:rPr>
              <a:t>lifting.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6419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The </a:t>
            </a:r>
            <a:r>
              <a:rPr spc="320" dirty="0"/>
              <a:t>OO</a:t>
            </a:r>
            <a:r>
              <a:rPr spc="254" dirty="0"/>
              <a:t> </a:t>
            </a:r>
            <a:r>
              <a:rPr spc="-305" dirty="0"/>
              <a:t>Mindset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662343"/>
            <a:ext cx="9855200" cy="553466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20" dirty="0">
                <a:solidFill>
                  <a:srgbClr val="FFFFFF"/>
                </a:solidFill>
                <a:latin typeface="Arial"/>
                <a:cs typeface="Arial"/>
              </a:rPr>
              <a:t>Flexibility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45" dirty="0">
                <a:solidFill>
                  <a:srgbClr val="FFFFFF"/>
                </a:solidFill>
                <a:latin typeface="Arial"/>
                <a:cs typeface="Arial"/>
              </a:rPr>
              <a:t>essential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35" dirty="0">
                <a:solidFill>
                  <a:srgbClr val="B4C3FF"/>
                </a:solidFill>
                <a:latin typeface="Arial"/>
                <a:cs typeface="Arial"/>
              </a:rPr>
              <a:t>“Code </a:t>
            </a:r>
            <a:r>
              <a:rPr sz="3600" spc="20" dirty="0">
                <a:solidFill>
                  <a:srgbClr val="B4C3FF"/>
                </a:solidFill>
                <a:latin typeface="Arial"/>
                <a:cs typeface="Arial"/>
              </a:rPr>
              <a:t>for </a:t>
            </a:r>
            <a:r>
              <a:rPr sz="3600" spc="-335" dirty="0">
                <a:solidFill>
                  <a:srgbClr val="B4C3FF"/>
                </a:solidFill>
                <a:latin typeface="Arial"/>
                <a:cs typeface="Arial"/>
              </a:rPr>
              <a:t>an </a:t>
            </a:r>
            <a:r>
              <a:rPr sz="3600" spc="-135" dirty="0">
                <a:solidFill>
                  <a:srgbClr val="B4C3FF"/>
                </a:solidFill>
                <a:latin typeface="Arial"/>
                <a:cs typeface="Arial"/>
              </a:rPr>
              <a:t>interface, </a:t>
            </a:r>
            <a:r>
              <a:rPr sz="3600" spc="-10" dirty="0">
                <a:solidFill>
                  <a:srgbClr val="B4C3FF"/>
                </a:solidFill>
                <a:latin typeface="Arial"/>
                <a:cs typeface="Arial"/>
              </a:rPr>
              <a:t>not </a:t>
            </a:r>
            <a:r>
              <a:rPr sz="3600" spc="-335" dirty="0">
                <a:solidFill>
                  <a:srgbClr val="B4C3FF"/>
                </a:solidFill>
                <a:latin typeface="Arial"/>
                <a:cs typeface="Arial"/>
              </a:rPr>
              <a:t>an</a:t>
            </a:r>
            <a:r>
              <a:rPr sz="3600" spc="-52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130" dirty="0">
                <a:solidFill>
                  <a:srgbClr val="B4C3FF"/>
                </a:solidFill>
                <a:latin typeface="Arial"/>
                <a:cs typeface="Arial"/>
              </a:rPr>
              <a:t>implementation.”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4200" spc="-42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90" dirty="0">
                <a:solidFill>
                  <a:srgbClr val="FFFFFF"/>
                </a:solidFill>
                <a:latin typeface="Arial"/>
                <a:cs typeface="Arial"/>
              </a:rPr>
              <a:t>pattern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Everything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2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7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Iterate </a:t>
            </a:r>
            <a:r>
              <a:rPr sz="4200" spc="-245" dirty="0">
                <a:solidFill>
                  <a:srgbClr val="FFFFFF"/>
                </a:solidFill>
                <a:latin typeface="Arial"/>
                <a:cs typeface="Arial"/>
              </a:rPr>
              <a:t>fast.Test</a:t>
            </a:r>
            <a:r>
              <a:rPr sz="4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20" dirty="0">
                <a:solidFill>
                  <a:srgbClr val="FFFFFF"/>
                </a:solidFill>
                <a:latin typeface="Arial"/>
                <a:cs typeface="Arial"/>
              </a:rPr>
              <a:t>often.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Smaller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2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20" dirty="0">
                <a:solidFill>
                  <a:srgbClr val="FFFFFF"/>
                </a:solidFill>
                <a:latin typeface="Arial"/>
                <a:cs typeface="Arial"/>
              </a:rPr>
              <a:t>better.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387" y="4267200"/>
            <a:ext cx="7458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0" dirty="0"/>
              <a:t>Basic </a:t>
            </a:r>
            <a:r>
              <a:rPr spc="320" dirty="0"/>
              <a:t>OO</a:t>
            </a:r>
            <a:r>
              <a:rPr spc="-850" dirty="0"/>
              <a:t> </a:t>
            </a:r>
            <a:r>
              <a:rPr spc="-30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6740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Classes </a:t>
            </a:r>
            <a:r>
              <a:rPr spc="-305" dirty="0"/>
              <a:t>&amp;</a:t>
            </a:r>
            <a:r>
              <a:rPr spc="-910" dirty="0"/>
              <a:t> </a:t>
            </a:r>
            <a:r>
              <a:rPr spc="-2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1143"/>
            <a:ext cx="5134610" cy="443992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  <a:tab pos="3157220" algn="l"/>
              </a:tabLst>
            </a:pP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r>
              <a:rPr sz="4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are	</a:t>
            </a:r>
            <a:r>
              <a:rPr sz="4200" i="1" spc="-409" dirty="0">
                <a:solidFill>
                  <a:srgbClr val="FFFFFF"/>
                </a:solidFill>
                <a:latin typeface="Trebuchet MS"/>
                <a:cs typeface="Trebuchet MS"/>
              </a:rPr>
              <a:t>templates</a:t>
            </a:r>
            <a:endParaRPr sz="4200">
              <a:latin typeface="Trebuchet MS"/>
              <a:cs typeface="Trebuchet MS"/>
            </a:endParaRPr>
          </a:p>
          <a:p>
            <a:pPr marL="1132840" marR="975360" indent="-549275">
              <a:lnSpc>
                <a:spcPts val="4100"/>
              </a:lnSpc>
              <a:spcBef>
                <a:spcPts val="258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Email</a:t>
            </a:r>
            <a:r>
              <a:rPr sz="3600" spc="-85" dirty="0">
                <a:solidFill>
                  <a:srgbClr val="CD5B5D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var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$to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var</a:t>
            </a:r>
            <a:r>
              <a:rPr sz="3600" spc="-4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$from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132840" marR="426720">
              <a:lnSpc>
                <a:spcPts val="410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var</a:t>
            </a:r>
            <a:r>
              <a:rPr sz="3600" spc="-8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$subject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var</a:t>
            </a:r>
            <a:r>
              <a:rPr sz="3600" spc="-8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$message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584200">
              <a:lnSpc>
                <a:spcPts val="400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6740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Classes </a:t>
            </a:r>
            <a:r>
              <a:rPr spc="-305" dirty="0"/>
              <a:t>&amp;</a:t>
            </a:r>
            <a:r>
              <a:rPr spc="-910" dirty="0"/>
              <a:t> </a:t>
            </a:r>
            <a:r>
              <a:rPr spc="-2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556000"/>
            <a:ext cx="5089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  <a:tab pos="3258820" algn="l"/>
              </a:tabLst>
            </a:pP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200" i="1" spc="-350" dirty="0">
                <a:solidFill>
                  <a:srgbClr val="FFFFFF"/>
                </a:solidFill>
                <a:latin typeface="Trebuchet MS"/>
                <a:cs typeface="Trebuchet MS"/>
              </a:rPr>
              <a:t>instances</a:t>
            </a:r>
            <a:endParaRPr sz="4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8050" y="4538216"/>
          <a:ext cx="5276213" cy="311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$one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$two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$three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$four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$five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4000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$six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00C50E"/>
                          </a:solidFill>
                          <a:latin typeface="Andale Mono"/>
                          <a:cs typeface="Andale Mono"/>
                        </a:rPr>
                        <a:t>new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Emai</a:t>
                      </a:r>
                      <a:r>
                        <a:rPr sz="3600" dirty="0">
                          <a:solidFill>
                            <a:srgbClr val="CD5B5D"/>
                          </a:solidFill>
                          <a:latin typeface="Andale Mono"/>
                          <a:cs typeface="Andale Mono"/>
                        </a:rPr>
                        <a:t>l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6740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Classes </a:t>
            </a:r>
            <a:r>
              <a:rPr spc="-305" dirty="0"/>
              <a:t>&amp;</a:t>
            </a:r>
            <a:r>
              <a:rPr spc="-910" dirty="0"/>
              <a:t> </a:t>
            </a:r>
            <a:r>
              <a:rPr spc="-2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14743"/>
            <a:ext cx="9131935" cy="524002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  <a:tab pos="3157220" algn="l"/>
              </a:tabLst>
            </a:pP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r>
              <a:rPr sz="4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are	</a:t>
            </a:r>
            <a:r>
              <a:rPr sz="4200" i="1" spc="-409" dirty="0">
                <a:solidFill>
                  <a:srgbClr val="FFFFFF"/>
                </a:solidFill>
                <a:latin typeface="Trebuchet MS"/>
                <a:cs typeface="Trebuchet MS"/>
              </a:rPr>
              <a:t>templates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75" dirty="0">
                <a:solidFill>
                  <a:srgbClr val="B4C3FF"/>
                </a:solidFill>
                <a:latin typeface="Arial"/>
                <a:cs typeface="Arial"/>
              </a:rPr>
              <a:t>structured </a:t>
            </a:r>
            <a:r>
              <a:rPr sz="3600" spc="-35" dirty="0">
                <a:solidFill>
                  <a:srgbClr val="B4C3FF"/>
                </a:solidFill>
                <a:latin typeface="Arial"/>
                <a:cs typeface="Arial"/>
              </a:rPr>
              <a:t>“shell” </a:t>
            </a:r>
            <a:r>
              <a:rPr sz="3600" spc="20" dirty="0">
                <a:solidFill>
                  <a:srgbClr val="B4C3FF"/>
                </a:solidFill>
                <a:latin typeface="Arial"/>
                <a:cs typeface="Arial"/>
              </a:rPr>
              <a:t>for </a:t>
            </a:r>
            <a:r>
              <a:rPr sz="3600" spc="-47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150" dirty="0">
                <a:solidFill>
                  <a:srgbClr val="B4C3FF"/>
                </a:solidFill>
                <a:latin typeface="Arial"/>
                <a:cs typeface="Arial"/>
              </a:rPr>
              <a:t>custom </a:t>
            </a:r>
            <a:r>
              <a:rPr sz="3600" spc="-225" dirty="0">
                <a:solidFill>
                  <a:srgbClr val="B4C3FF"/>
                </a:solidFill>
                <a:latin typeface="Arial"/>
                <a:cs typeface="Arial"/>
              </a:rPr>
              <a:t>data</a:t>
            </a:r>
            <a:r>
              <a:rPr sz="3600" spc="-21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B4C3FF"/>
                </a:solidFill>
                <a:latin typeface="Arial"/>
                <a:cs typeface="Arial"/>
              </a:rPr>
              <a:t>type.</a:t>
            </a:r>
            <a:endParaRPr sz="36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310" dirty="0">
                <a:solidFill>
                  <a:srgbClr val="B4C3FF"/>
                </a:solidFill>
                <a:latin typeface="Arial"/>
                <a:cs typeface="Arial"/>
              </a:rPr>
              <a:t>class </a:t>
            </a:r>
            <a:r>
              <a:rPr sz="3600" spc="-180" dirty="0">
                <a:solidFill>
                  <a:srgbClr val="B4C3FF"/>
                </a:solidFill>
                <a:latin typeface="Arial"/>
                <a:cs typeface="Arial"/>
              </a:rPr>
              <a:t>never</a:t>
            </a:r>
            <a:r>
              <a:rPr sz="3600" spc="-39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B4C3FF"/>
                </a:solidFill>
                <a:latin typeface="Arial"/>
                <a:cs typeface="Arial"/>
              </a:rPr>
              <a:t>executes.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  <a:tab pos="3258820" algn="l"/>
              </a:tabLst>
            </a:pP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sz="4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29" dirty="0">
                <a:solidFill>
                  <a:srgbClr val="FFFFFF"/>
                </a:solidFill>
                <a:latin typeface="Arial"/>
                <a:cs typeface="Arial"/>
              </a:rPr>
              <a:t>are	</a:t>
            </a:r>
            <a:r>
              <a:rPr sz="4200" i="1" spc="-350" dirty="0">
                <a:solidFill>
                  <a:srgbClr val="FFFFFF"/>
                </a:solidFill>
                <a:latin typeface="Trebuchet MS"/>
                <a:cs typeface="Trebuchet MS"/>
              </a:rPr>
              <a:t>instances</a:t>
            </a:r>
            <a:endParaRPr sz="4200">
              <a:latin typeface="Trebuchet MS"/>
              <a:cs typeface="Trebuchet MS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35" dirty="0">
                <a:solidFill>
                  <a:srgbClr val="B4C3FF"/>
                </a:solidFill>
                <a:latin typeface="Arial"/>
                <a:cs typeface="Arial"/>
              </a:rPr>
              <a:t>“living” </a:t>
            </a:r>
            <a:r>
              <a:rPr sz="3600" spc="-204" dirty="0">
                <a:solidFill>
                  <a:srgbClr val="B4C3FF"/>
                </a:solidFill>
                <a:latin typeface="Arial"/>
                <a:cs typeface="Arial"/>
              </a:rPr>
              <a:t>copy </a:t>
            </a:r>
            <a:r>
              <a:rPr sz="3600" spc="-60" dirty="0">
                <a:solidFill>
                  <a:srgbClr val="B4C3FF"/>
                </a:solidFill>
                <a:latin typeface="Arial"/>
                <a:cs typeface="Arial"/>
              </a:rPr>
              <a:t>of </a:t>
            </a:r>
            <a:r>
              <a:rPr sz="3600" spc="-470" dirty="0">
                <a:solidFill>
                  <a:srgbClr val="B4C3FF"/>
                </a:solidFill>
                <a:latin typeface="Arial"/>
                <a:cs typeface="Arial"/>
              </a:rPr>
              <a:t>a</a:t>
            </a:r>
            <a:r>
              <a:rPr sz="3600" spc="-7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90" dirty="0">
                <a:solidFill>
                  <a:srgbClr val="B4C3FF"/>
                </a:solidFill>
                <a:latin typeface="Arial"/>
                <a:cs typeface="Arial"/>
              </a:rPr>
              <a:t>class.</a:t>
            </a:r>
            <a:endParaRPr sz="36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310" dirty="0">
                <a:solidFill>
                  <a:srgbClr val="B4C3FF"/>
                </a:solidFill>
                <a:latin typeface="Arial"/>
                <a:cs typeface="Arial"/>
              </a:rPr>
              <a:t>class </a:t>
            </a:r>
            <a:r>
              <a:rPr sz="3600" spc="-200" dirty="0">
                <a:solidFill>
                  <a:srgbClr val="B4C3FF"/>
                </a:solidFill>
                <a:latin typeface="Arial"/>
                <a:cs typeface="Arial"/>
              </a:rPr>
              <a:t>executes </a:t>
            </a:r>
            <a:r>
              <a:rPr sz="3600" spc="-55" dirty="0">
                <a:solidFill>
                  <a:srgbClr val="B4C3FF"/>
                </a:solidFill>
                <a:latin typeface="Arial"/>
                <a:cs typeface="Arial"/>
              </a:rPr>
              <a:t>(if </a:t>
            </a:r>
            <a:r>
              <a:rPr sz="3600" spc="-175" dirty="0">
                <a:solidFill>
                  <a:srgbClr val="B4C3FF"/>
                </a:solidFill>
                <a:latin typeface="Arial"/>
                <a:cs typeface="Arial"/>
              </a:rPr>
              <a:t>you </a:t>
            </a:r>
            <a:r>
              <a:rPr sz="3600" spc="-30" dirty="0">
                <a:solidFill>
                  <a:srgbClr val="B4C3FF"/>
                </a:solidFill>
                <a:latin typeface="Arial"/>
                <a:cs typeface="Arial"/>
              </a:rPr>
              <a:t>tell </a:t>
            </a:r>
            <a:r>
              <a:rPr sz="3600" spc="90" dirty="0">
                <a:solidFill>
                  <a:srgbClr val="B4C3FF"/>
                </a:solidFill>
                <a:latin typeface="Arial"/>
                <a:cs typeface="Arial"/>
              </a:rPr>
              <a:t>it</a:t>
            </a:r>
            <a:r>
              <a:rPr sz="3600" spc="6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B4C3FF"/>
                </a:solidFill>
                <a:latin typeface="Arial"/>
                <a:cs typeface="Arial"/>
              </a:rPr>
              <a:t>to).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82238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Properties </a:t>
            </a:r>
            <a:r>
              <a:rPr spc="-305" dirty="0"/>
              <a:t>&amp;</a:t>
            </a:r>
            <a:r>
              <a:rPr spc="145" dirty="0"/>
              <a:t> </a:t>
            </a:r>
            <a:r>
              <a:rPr spc="-305" dirty="0"/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3888" rIns="0" bIns="0" rtlCol="0">
            <a:spAutoFit/>
          </a:bodyPr>
          <a:lstStyle/>
          <a:p>
            <a:pPr marL="756285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755650" algn="l"/>
                <a:tab pos="756285" algn="l"/>
              </a:tabLst>
            </a:pPr>
            <a:r>
              <a:rPr spc="-135" dirty="0"/>
              <a:t>Properties </a:t>
            </a:r>
            <a:r>
              <a:rPr spc="-200" dirty="0"/>
              <a:t>describe </a:t>
            </a:r>
            <a:r>
              <a:rPr spc="-390" dirty="0"/>
              <a:t>an</a:t>
            </a:r>
            <a:r>
              <a:rPr spc="325" dirty="0"/>
              <a:t> </a:t>
            </a:r>
            <a:r>
              <a:rPr spc="-105" dirty="0"/>
              <a:t>object</a:t>
            </a:r>
          </a:p>
          <a:p>
            <a:pPr marL="756285">
              <a:lnSpc>
                <a:spcPts val="4210"/>
              </a:lnSpc>
              <a:spcBef>
                <a:spcPts val="2260"/>
              </a:spcBef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 </a:t>
            </a:r>
            <a:r>
              <a:rPr sz="3600" dirty="0">
                <a:latin typeface="Andale Mono"/>
                <a:cs typeface="Andale Mono"/>
              </a:rPr>
              <a:t>=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new</a:t>
            </a:r>
            <a:r>
              <a:rPr sz="3600" spc="-10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Email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756285">
              <a:lnSpc>
                <a:spcPts val="4100"/>
              </a:lnSpc>
              <a:tabLst>
                <a:tab pos="3225165" algn="l"/>
              </a:tabLst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to	</a:t>
            </a:r>
            <a:r>
              <a:rPr sz="3600" dirty="0">
                <a:latin typeface="Andale Mono"/>
                <a:cs typeface="Andale Mono"/>
              </a:rPr>
              <a:t>=</a:t>
            </a:r>
            <a:r>
              <a:rPr sz="3600" spc="-20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  <a:hlinkClick r:id="rId2"/>
              </a:rPr>
              <a:t>‘mike@example.com’</a:t>
            </a:r>
            <a:r>
              <a:rPr sz="3600" spc="-5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756285">
              <a:lnSpc>
                <a:spcPts val="410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from </a:t>
            </a:r>
            <a:r>
              <a:rPr sz="3600" dirty="0">
                <a:latin typeface="Andale Mono"/>
                <a:cs typeface="Andale Mono"/>
              </a:rPr>
              <a:t>=</a:t>
            </a:r>
            <a:r>
              <a:rPr sz="3600" spc="-25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  <a:hlinkClick r:id="rId3"/>
              </a:rPr>
              <a:t>‘joe@example.com’</a:t>
            </a:r>
            <a:r>
              <a:rPr sz="3600" spc="-5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756285">
              <a:lnSpc>
                <a:spcPts val="410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subject </a:t>
            </a:r>
            <a:r>
              <a:rPr sz="3600" dirty="0">
                <a:latin typeface="Andale Mono"/>
                <a:cs typeface="Andale Mono"/>
              </a:rPr>
              <a:t>=</a:t>
            </a:r>
            <a:r>
              <a:rPr sz="3600" spc="-10" dirty="0"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‘Test’</a:t>
            </a:r>
            <a:r>
              <a:rPr sz="3600" spc="-5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756285">
              <a:lnSpc>
                <a:spcPts val="421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message </a:t>
            </a:r>
            <a:r>
              <a:rPr sz="3600" dirty="0">
                <a:latin typeface="Andale Mono"/>
                <a:cs typeface="Andale Mono"/>
              </a:rPr>
              <a:t>=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‘Can you see</a:t>
            </a:r>
            <a:r>
              <a:rPr sz="3600" spc="-55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me?’</a:t>
            </a:r>
            <a:r>
              <a:rPr sz="3600" spc="-5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82238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Properties </a:t>
            </a:r>
            <a:r>
              <a:rPr spc="-305" dirty="0"/>
              <a:t>&amp;</a:t>
            </a:r>
            <a:r>
              <a:rPr spc="145" dirty="0"/>
              <a:t> </a:t>
            </a:r>
            <a:r>
              <a:rPr spc="-30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995843"/>
            <a:ext cx="9651365" cy="287782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8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actions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00" spc="-10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42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10"/>
              </a:lnSpc>
              <a:spcBef>
                <a:spcPts val="2260"/>
              </a:spcBef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setFormat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‘text/plain’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</a:t>
            </a:r>
            <a:endParaRPr sz="3600">
              <a:latin typeface="Andale Mono"/>
              <a:cs typeface="Andale Mono"/>
            </a:endParaRPr>
          </a:p>
          <a:p>
            <a:pPr marL="584200">
              <a:lnSpc>
                <a:spcPts val="410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addAttachment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‘virus.exe’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</a:t>
            </a:r>
            <a:endParaRPr sz="3600">
              <a:latin typeface="Andale Mono"/>
              <a:cs typeface="Andale Mono"/>
            </a:endParaRPr>
          </a:p>
          <a:p>
            <a:pPr marL="584200">
              <a:lnSpc>
                <a:spcPts val="421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$one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send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8224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Properties </a:t>
            </a:r>
            <a:r>
              <a:rPr spc="-305" dirty="0"/>
              <a:t>&amp;</a:t>
            </a:r>
            <a:r>
              <a:rPr spc="155" dirty="0"/>
              <a:t> </a:t>
            </a:r>
            <a:r>
              <a:rPr spc="-30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67276"/>
            <a:ext cx="9285605" cy="493522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Properties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describe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2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0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229" dirty="0">
                <a:solidFill>
                  <a:srgbClr val="B4C3FF"/>
                </a:solidFill>
                <a:latin typeface="Arial"/>
                <a:cs typeface="Arial"/>
              </a:rPr>
              <a:t>Variables </a:t>
            </a:r>
            <a:r>
              <a:rPr sz="3600" spc="-75" dirty="0">
                <a:solidFill>
                  <a:srgbClr val="B4C3FF"/>
                </a:solidFill>
                <a:latin typeface="Arial"/>
                <a:cs typeface="Arial"/>
              </a:rPr>
              <a:t>that </a:t>
            </a:r>
            <a:r>
              <a:rPr sz="3600" spc="-200" dirty="0">
                <a:solidFill>
                  <a:srgbClr val="B4C3FF"/>
                </a:solidFill>
                <a:latin typeface="Arial"/>
                <a:cs typeface="Arial"/>
              </a:rPr>
              <a:t>are </a:t>
            </a:r>
            <a:r>
              <a:rPr sz="3600" i="1" spc="-350" dirty="0">
                <a:solidFill>
                  <a:srgbClr val="B4C3FF"/>
                </a:solidFill>
                <a:latin typeface="Trebuchet MS"/>
                <a:cs typeface="Trebuchet MS"/>
              </a:rPr>
              <a:t>local </a:t>
            </a:r>
            <a:r>
              <a:rPr sz="3600" spc="85" dirty="0">
                <a:solidFill>
                  <a:srgbClr val="B4C3FF"/>
                </a:solidFill>
                <a:latin typeface="Arial"/>
                <a:cs typeface="Arial"/>
              </a:rPr>
              <a:t>to </a:t>
            </a:r>
            <a:r>
              <a:rPr sz="3600" spc="-335" dirty="0">
                <a:solidFill>
                  <a:srgbClr val="B4C3FF"/>
                </a:solidFill>
                <a:latin typeface="Arial"/>
                <a:cs typeface="Arial"/>
              </a:rPr>
              <a:t>an</a:t>
            </a:r>
            <a:r>
              <a:rPr sz="3600" spc="-7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90" dirty="0">
                <a:solidFill>
                  <a:srgbClr val="B4C3FF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8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actions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00" spc="-10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42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85" dirty="0">
                <a:solidFill>
                  <a:srgbClr val="B4C3FF"/>
                </a:solidFill>
                <a:latin typeface="Arial"/>
                <a:cs typeface="Arial"/>
              </a:rPr>
              <a:t>Functions </a:t>
            </a:r>
            <a:r>
              <a:rPr sz="3600" spc="-75" dirty="0">
                <a:solidFill>
                  <a:srgbClr val="B4C3FF"/>
                </a:solidFill>
                <a:latin typeface="Arial"/>
                <a:cs typeface="Arial"/>
              </a:rPr>
              <a:t>that </a:t>
            </a:r>
            <a:r>
              <a:rPr sz="3600" spc="-200" dirty="0">
                <a:solidFill>
                  <a:srgbClr val="B4C3FF"/>
                </a:solidFill>
                <a:latin typeface="Arial"/>
                <a:cs typeface="Arial"/>
              </a:rPr>
              <a:t>are </a:t>
            </a:r>
            <a:r>
              <a:rPr sz="3600" i="1" spc="-350" dirty="0">
                <a:solidFill>
                  <a:srgbClr val="B4C3FF"/>
                </a:solidFill>
                <a:latin typeface="Trebuchet MS"/>
                <a:cs typeface="Trebuchet MS"/>
              </a:rPr>
              <a:t>local </a:t>
            </a:r>
            <a:r>
              <a:rPr sz="3600" spc="85" dirty="0">
                <a:solidFill>
                  <a:srgbClr val="B4C3FF"/>
                </a:solidFill>
                <a:latin typeface="Arial"/>
                <a:cs typeface="Arial"/>
              </a:rPr>
              <a:t>to </a:t>
            </a:r>
            <a:r>
              <a:rPr sz="3600" spc="-335" dirty="0">
                <a:solidFill>
                  <a:srgbClr val="B4C3FF"/>
                </a:solidFill>
                <a:latin typeface="Arial"/>
                <a:cs typeface="Arial"/>
              </a:rPr>
              <a:t>an</a:t>
            </a:r>
            <a:r>
              <a:rPr sz="3600" spc="-10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90" dirty="0">
                <a:solidFill>
                  <a:srgbClr val="B4C3FF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 marL="1028700" marR="129539" lvl="1" indent="-571500">
              <a:lnSpc>
                <a:spcPts val="4100"/>
              </a:lnSpc>
              <a:spcBef>
                <a:spcPts val="250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290" dirty="0">
                <a:solidFill>
                  <a:srgbClr val="B4C3FF"/>
                </a:solidFill>
                <a:latin typeface="Arial"/>
                <a:cs typeface="Arial"/>
              </a:rPr>
              <a:t>Have </a:t>
            </a:r>
            <a:r>
              <a:rPr sz="3600" spc="-85" dirty="0">
                <a:solidFill>
                  <a:srgbClr val="B4C3FF"/>
                </a:solidFill>
                <a:latin typeface="Arial"/>
                <a:cs typeface="Arial"/>
              </a:rPr>
              <a:t>full </a:t>
            </a:r>
            <a:r>
              <a:rPr sz="3600" spc="-340" dirty="0">
                <a:solidFill>
                  <a:srgbClr val="B4C3FF"/>
                </a:solidFill>
                <a:latin typeface="Arial"/>
                <a:cs typeface="Arial"/>
              </a:rPr>
              <a:t>access </a:t>
            </a:r>
            <a:r>
              <a:rPr sz="3600" spc="85" dirty="0">
                <a:solidFill>
                  <a:srgbClr val="B4C3FF"/>
                </a:solidFill>
                <a:latin typeface="Arial"/>
                <a:cs typeface="Arial"/>
              </a:rPr>
              <a:t>to </a:t>
            </a:r>
            <a:r>
              <a:rPr sz="3600" spc="-325" dirty="0">
                <a:solidFill>
                  <a:srgbClr val="B4C3FF"/>
                </a:solidFill>
                <a:latin typeface="Arial"/>
                <a:cs typeface="Arial"/>
              </a:rPr>
              <a:t>any </a:t>
            </a:r>
            <a:r>
              <a:rPr sz="3600" spc="-165" dirty="0">
                <a:solidFill>
                  <a:srgbClr val="B4C3FF"/>
                </a:solidFill>
                <a:latin typeface="Arial"/>
                <a:cs typeface="Arial"/>
              </a:rPr>
              <a:t>member </a:t>
            </a:r>
            <a:r>
              <a:rPr sz="3600" spc="-110" dirty="0">
                <a:solidFill>
                  <a:srgbClr val="B4C3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B4C3FF"/>
                </a:solidFill>
                <a:latin typeface="Arial"/>
                <a:cs typeface="Arial"/>
              </a:rPr>
              <a:t>it’s </a:t>
            </a:r>
            <a:r>
              <a:rPr sz="3600" spc="-229" dirty="0">
                <a:solidFill>
                  <a:srgbClr val="B4C3FF"/>
                </a:solidFill>
                <a:latin typeface="Arial"/>
                <a:cs typeface="Arial"/>
              </a:rPr>
              <a:t>scope  </a:t>
            </a:r>
            <a:r>
              <a:rPr sz="3600" spc="-254" dirty="0">
                <a:solidFill>
                  <a:srgbClr val="B4C3FF"/>
                </a:solidFill>
                <a:latin typeface="Arial"/>
                <a:cs typeface="Arial"/>
              </a:rPr>
              <a:t>(aka:</a:t>
            </a:r>
            <a:r>
              <a:rPr sz="3600" spc="-37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8F97EA"/>
                </a:solidFill>
                <a:latin typeface="Andale Mono"/>
                <a:cs typeface="Andale Mono"/>
              </a:rPr>
              <a:t>$this</a:t>
            </a:r>
            <a:r>
              <a:rPr sz="3600" spc="-45" dirty="0">
                <a:solidFill>
                  <a:srgbClr val="B4C3FF"/>
                </a:solidFill>
                <a:latin typeface="Arial"/>
                <a:cs typeface="Arial"/>
              </a:rPr>
              <a:t>).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5033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5226962" y="6587397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29246">
            <a:solidFill>
              <a:srgbClr val="00C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3035300"/>
            <a:ext cx="10034270" cy="51339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749300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4200" spc="-120" dirty="0">
                <a:solidFill>
                  <a:srgbClr val="FFFFFF"/>
                </a:solidFill>
                <a:latin typeface="Arial"/>
                <a:cs typeface="Arial"/>
              </a:rPr>
              <a:t>“magic” 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00" spc="-434" dirty="0">
                <a:solidFill>
                  <a:srgbClr val="FFFFFF"/>
                </a:solidFill>
                <a:latin typeface="Arial"/>
                <a:cs typeface="Arial"/>
              </a:rPr>
              <a:t>PHP  </a:t>
            </a:r>
            <a:r>
              <a:rPr sz="4200" spc="-225" dirty="0">
                <a:solidFill>
                  <a:srgbClr val="FFFFFF"/>
                </a:solidFill>
                <a:latin typeface="Arial"/>
                <a:cs typeface="Arial"/>
              </a:rPr>
              <a:t>understands.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12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65" dirty="0">
                <a:solidFill>
                  <a:srgbClr val="FFFFFF"/>
                </a:solidFill>
                <a:latin typeface="Arial"/>
                <a:cs typeface="Arial"/>
              </a:rPr>
              <a:t>Runs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immediately 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upon </a:t>
            </a:r>
            <a:r>
              <a:rPr sz="4200" spc="-105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4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instantiation.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10"/>
              </a:lnSpc>
              <a:spcBef>
                <a:spcPts val="226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Gump</a:t>
            </a:r>
            <a:r>
              <a:rPr sz="3600" spc="-15" dirty="0">
                <a:solidFill>
                  <a:srgbClr val="CD5B5D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681480" marR="1485265" indent="-548640">
              <a:lnSpc>
                <a:spcPts val="4100"/>
              </a:lnSpc>
              <a:spcBef>
                <a:spcPts val="210"/>
              </a:spcBef>
              <a:tabLst>
                <a:tab pos="4149725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function	construct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“Run Forrest!</a:t>
            </a:r>
            <a:r>
              <a:rPr sz="3600" spc="-70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Run!”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132840">
              <a:lnSpc>
                <a:spcPts val="389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583565">
              <a:lnSpc>
                <a:spcPts val="421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90" dirty="0"/>
              <a:t>Introduction </a:t>
            </a:r>
            <a:r>
              <a:rPr spc="180" dirty="0"/>
              <a:t>to</a:t>
            </a:r>
            <a:r>
              <a:rPr spc="55" dirty="0"/>
              <a:t>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74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659377"/>
            <a:ext cx="7571105" cy="558863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45" dirty="0">
                <a:solidFill>
                  <a:srgbClr val="FFFFFF"/>
                </a:solidFill>
                <a:latin typeface="Arial"/>
                <a:cs typeface="Arial"/>
              </a:rPr>
              <a:t>OOP:A </a:t>
            </a:r>
            <a:r>
              <a:rPr sz="4200" spc="-315" dirty="0">
                <a:solidFill>
                  <a:srgbClr val="FFFFFF"/>
                </a:solidFill>
                <a:latin typeface="Arial"/>
                <a:cs typeface="Arial"/>
              </a:rPr>
              <a:t>Paradigm</a:t>
            </a:r>
            <a:r>
              <a:rPr sz="4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Shift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200" spc="185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420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75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85" dirty="0">
                <a:solidFill>
                  <a:srgbClr val="FFFFFF"/>
                </a:solidFill>
                <a:latin typeface="Arial"/>
                <a:cs typeface="Arial"/>
              </a:rPr>
              <a:t>PHP4 </a:t>
            </a:r>
            <a:r>
              <a:rPr sz="4200" spc="-335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4200" spc="-8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85" dirty="0">
                <a:solidFill>
                  <a:srgbClr val="FFFFFF"/>
                </a:solidFill>
                <a:latin typeface="Arial"/>
                <a:cs typeface="Arial"/>
              </a:rPr>
              <a:t>PHP5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6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4200" spc="-265" dirty="0">
                <a:solidFill>
                  <a:srgbClr val="FFFFFF"/>
                </a:solidFill>
                <a:latin typeface="Arial"/>
                <a:cs typeface="Arial"/>
              </a:rPr>
              <a:t>Study: </a:t>
            </a: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Simplifying</a:t>
            </a:r>
            <a:r>
              <a:rPr sz="4200" spc="-6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95" dirty="0">
                <a:solidFill>
                  <a:srgbClr val="FFFFFF"/>
                </a:solidFill>
                <a:latin typeface="Arial"/>
                <a:cs typeface="Arial"/>
              </a:rPr>
              <a:t>Requests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75" dirty="0">
                <a:solidFill>
                  <a:srgbClr val="FFFFFF"/>
                </a:solidFill>
                <a:latin typeface="Arial"/>
                <a:cs typeface="Arial"/>
              </a:rPr>
              <a:t>Homework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75" dirty="0">
                <a:solidFill>
                  <a:srgbClr val="FFFFFF"/>
                </a:solidFill>
                <a:latin typeface="Arial"/>
                <a:cs typeface="Arial"/>
              </a:rPr>
              <a:t>Suggested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5033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5226962" y="5609497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29246">
            <a:solidFill>
              <a:srgbClr val="00C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84500"/>
            <a:ext cx="9102090" cy="52482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812800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4200" spc="-41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00" spc="-26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200" spc="-28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00" spc="-380" dirty="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sz="4200" spc="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4200" spc="-50" dirty="0">
                <a:solidFill>
                  <a:srgbClr val="FFFFFF"/>
                </a:solidFill>
                <a:latin typeface="Arial"/>
                <a:cs typeface="Arial"/>
              </a:rPr>
              <a:t>constructor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4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instantiation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10"/>
              </a:lnSpc>
              <a:spcBef>
                <a:spcPts val="212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Person</a:t>
            </a:r>
            <a:r>
              <a:rPr sz="3600" spc="-10" dirty="0">
                <a:solidFill>
                  <a:srgbClr val="CD5B5D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681480" marR="5080" indent="-548640">
              <a:lnSpc>
                <a:spcPts val="4100"/>
              </a:lnSpc>
              <a:spcBef>
                <a:spcPts val="210"/>
              </a:spcBef>
              <a:tabLst>
                <a:tab pos="4149725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function	construct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$name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</a:t>
            </a:r>
            <a:r>
              <a:rPr sz="3600" spc="-9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“Hi. </a:t>
            </a:r>
            <a:r>
              <a:rPr sz="3600" dirty="0">
                <a:solidFill>
                  <a:srgbClr val="DA9600"/>
                </a:solidFill>
                <a:latin typeface="Andale Mono"/>
                <a:cs typeface="Andale Mono"/>
              </a:rPr>
              <a:t>I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am</a:t>
            </a:r>
            <a:r>
              <a:rPr sz="3600" spc="-40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$name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.”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132840">
              <a:lnSpc>
                <a:spcPts val="389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584200">
              <a:lnSpc>
                <a:spcPts val="421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$me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new</a:t>
            </a:r>
            <a:r>
              <a:rPr sz="3600" spc="-3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Person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‘Mike’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4548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Destructors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5226962" y="6942997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29246">
            <a:solidFill>
              <a:srgbClr val="00C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56285" marR="605155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755650" algn="l"/>
                <a:tab pos="756285" algn="l"/>
              </a:tabLst>
            </a:pPr>
            <a:r>
              <a:rPr spc="-50" dirty="0"/>
              <a:t>Another </a:t>
            </a:r>
            <a:r>
              <a:rPr spc="-120" dirty="0"/>
              <a:t>“magic” </a:t>
            </a:r>
            <a:r>
              <a:rPr spc="-135" dirty="0"/>
              <a:t>method </a:t>
            </a:r>
            <a:r>
              <a:rPr spc="-125" dirty="0"/>
              <a:t>understood </a:t>
            </a:r>
            <a:r>
              <a:rPr spc="-280" dirty="0"/>
              <a:t>by  </a:t>
            </a:r>
            <a:r>
              <a:rPr spc="-434" dirty="0"/>
              <a:t>PHP </a:t>
            </a:r>
            <a:r>
              <a:rPr spc="-90" dirty="0"/>
              <a:t>(there </a:t>
            </a:r>
            <a:r>
              <a:rPr spc="-229" dirty="0"/>
              <a:t>are </a:t>
            </a:r>
            <a:r>
              <a:rPr spc="-75" dirty="0"/>
              <a:t>lots </a:t>
            </a:r>
            <a:r>
              <a:rPr spc="-70" dirty="0"/>
              <a:t>of </a:t>
            </a:r>
            <a:r>
              <a:rPr spc="-235" dirty="0"/>
              <a:t>these </a:t>
            </a:r>
            <a:r>
              <a:rPr spc="-355" dirty="0"/>
              <a:t>guys,</a:t>
            </a:r>
            <a:r>
              <a:rPr spc="-60" dirty="0"/>
              <a:t> </a:t>
            </a:r>
            <a:r>
              <a:rPr spc="-65" dirty="0"/>
              <a:t>btw).</a:t>
            </a:r>
          </a:p>
          <a:p>
            <a:pPr marL="756285" marR="1083310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755650" algn="l"/>
                <a:tab pos="756285" algn="l"/>
              </a:tabLst>
            </a:pPr>
            <a:r>
              <a:rPr spc="-135" dirty="0"/>
              <a:t>Automatically </a:t>
            </a:r>
            <a:r>
              <a:rPr spc="-225" dirty="0"/>
              <a:t>called </a:t>
            </a:r>
            <a:r>
              <a:rPr spc="-210" dirty="0"/>
              <a:t>when </a:t>
            </a:r>
            <a:r>
              <a:rPr spc="-390" dirty="0"/>
              <a:t>an </a:t>
            </a:r>
            <a:r>
              <a:rPr spc="-105" dirty="0"/>
              <a:t>object </a:t>
            </a:r>
            <a:r>
              <a:rPr spc="-254" dirty="0"/>
              <a:t>is  </a:t>
            </a:r>
            <a:r>
              <a:rPr spc="-215" dirty="0"/>
              <a:t>cleared </a:t>
            </a:r>
            <a:r>
              <a:rPr spc="-65" dirty="0"/>
              <a:t>from</a:t>
            </a:r>
            <a:r>
              <a:rPr spc="210" dirty="0"/>
              <a:t> </a:t>
            </a:r>
            <a:r>
              <a:rPr spc="-125" dirty="0"/>
              <a:t>memory</a:t>
            </a:r>
          </a:p>
          <a:p>
            <a:pPr marL="756285">
              <a:lnSpc>
                <a:spcPts val="4210"/>
              </a:lnSpc>
              <a:spcBef>
                <a:spcPts val="212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Kaboom</a:t>
            </a:r>
            <a:r>
              <a:rPr sz="3600" spc="-10" dirty="0">
                <a:solidFill>
                  <a:srgbClr val="CD5B5D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304925">
              <a:lnSpc>
                <a:spcPts val="4100"/>
              </a:lnSpc>
              <a:tabLst>
                <a:tab pos="4321810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function	destruct</a:t>
            </a:r>
            <a:r>
              <a:rPr sz="3600" spc="-5" dirty="0">
                <a:latin typeface="Andale Mono"/>
                <a:cs typeface="Andale Mono"/>
              </a:rPr>
              <a:t>()</a:t>
            </a:r>
            <a:r>
              <a:rPr sz="3600" spc="-15" dirty="0">
                <a:latin typeface="Andale Mono"/>
                <a:cs typeface="Andale Mono"/>
              </a:rPr>
              <a:t> </a:t>
            </a:r>
            <a:r>
              <a:rPr sz="3600" dirty="0"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853564">
              <a:lnSpc>
                <a:spcPts val="410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“Cheers. It’s been</a:t>
            </a:r>
            <a:r>
              <a:rPr sz="3600" spc="-60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fun!”</a:t>
            </a:r>
            <a:r>
              <a:rPr sz="3600" spc="-5" dirty="0"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304925">
              <a:lnSpc>
                <a:spcPts val="4100"/>
              </a:lnSpc>
            </a:pPr>
            <a:r>
              <a:rPr sz="3600" dirty="0"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756285">
              <a:lnSpc>
                <a:spcPts val="4210"/>
              </a:lnSpc>
            </a:pPr>
            <a:r>
              <a:rPr sz="3600" dirty="0"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415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403600"/>
            <a:ext cx="9567545" cy="43872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231775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00" dirty="0">
                <a:solidFill>
                  <a:srgbClr val="FFFFFF"/>
                </a:solidFill>
                <a:latin typeface="Arial"/>
                <a:cs typeface="Arial"/>
              </a:rPr>
              <a:t>Establishes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80" dirty="0">
                <a:solidFill>
                  <a:srgbClr val="FFFFFF"/>
                </a:solidFill>
                <a:latin typeface="Arial"/>
                <a:cs typeface="Arial"/>
              </a:rPr>
              <a:t>hierarchy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parent  </a:t>
            </a:r>
            <a:r>
              <a:rPr sz="4200" spc="-3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42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class.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10" dirty="0">
                <a:solidFill>
                  <a:srgbClr val="FFFFFF"/>
                </a:solidFill>
                <a:latin typeface="Arial"/>
                <a:cs typeface="Arial"/>
              </a:rPr>
              <a:t>Child </a:t>
            </a:r>
            <a:r>
              <a:rPr sz="4200" spc="-375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4200" i="1" spc="-434" dirty="0">
                <a:solidFill>
                  <a:srgbClr val="FFFFFF"/>
                </a:solidFill>
                <a:latin typeface="Trebuchet MS"/>
                <a:cs typeface="Trebuchet MS"/>
              </a:rPr>
              <a:t>inherit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70" dirty="0">
                <a:solidFill>
                  <a:srgbClr val="FFFFFF"/>
                </a:solidFill>
                <a:latin typeface="Arial"/>
                <a:cs typeface="Arial"/>
              </a:rPr>
              <a:t>parent.</a:t>
            </a:r>
            <a:endParaRPr sz="4200">
              <a:latin typeface="Arial"/>
              <a:cs typeface="Arial"/>
            </a:endParaRPr>
          </a:p>
          <a:p>
            <a:pPr marL="584200" marR="1561465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10" dirty="0">
                <a:solidFill>
                  <a:srgbClr val="FFFFFF"/>
                </a:solidFill>
                <a:latin typeface="Arial"/>
                <a:cs typeface="Arial"/>
              </a:rPr>
              <a:t>Child </a:t>
            </a:r>
            <a:r>
              <a:rPr sz="4200" spc="-375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4200" i="1" spc="-405" dirty="0">
                <a:solidFill>
                  <a:srgbClr val="FFFFFF"/>
                </a:solidFill>
                <a:latin typeface="Trebuchet MS"/>
                <a:cs typeface="Trebuchet MS"/>
              </a:rPr>
              <a:t>extend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4200" spc="-300" dirty="0">
                <a:solidFill>
                  <a:srgbClr val="FFFFFF"/>
                </a:solidFill>
                <a:latin typeface="Arial"/>
                <a:cs typeface="Arial"/>
              </a:rPr>
              <a:t>class’  </a:t>
            </a:r>
            <a:r>
              <a:rPr sz="4200" spc="-150" dirty="0">
                <a:solidFill>
                  <a:srgbClr val="FFFFFF"/>
                </a:solidFill>
                <a:latin typeface="Arial"/>
                <a:cs typeface="Arial"/>
              </a:rPr>
              <a:t>functionality.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415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5227051" y="4047346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29246">
            <a:solidFill>
              <a:srgbClr val="00C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7051" y="6650845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29246">
            <a:solidFill>
              <a:srgbClr val="00C4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7100" y="2971800"/>
            <a:ext cx="7707630" cy="52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Parent</a:t>
            </a:r>
            <a:r>
              <a:rPr sz="3600" spc="-10" dirty="0">
                <a:solidFill>
                  <a:srgbClr val="CD5B5D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109980" marR="279400" indent="-549275">
              <a:lnSpc>
                <a:spcPts val="4100"/>
              </a:lnSpc>
              <a:spcBef>
                <a:spcPts val="209"/>
              </a:spcBef>
              <a:tabLst>
                <a:tab pos="3578225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function	construct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“I am Papa</a:t>
            </a:r>
            <a:r>
              <a:rPr sz="3600" spc="-65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Bear.”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561340">
              <a:lnSpc>
                <a:spcPts val="389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10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561340" marR="5080" indent="-549275">
              <a:lnSpc>
                <a:spcPts val="4100"/>
              </a:lnSpc>
              <a:spcBef>
                <a:spcPts val="209"/>
              </a:spcBef>
              <a:tabLst>
                <a:tab pos="3578225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Child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extends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Parent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function	construct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</a:t>
            </a:r>
            <a:r>
              <a:rPr sz="3600" spc="-35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109980">
              <a:lnSpc>
                <a:spcPts val="389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“I am Baby</a:t>
            </a:r>
            <a:r>
              <a:rPr sz="3600" spc="-55" dirty="0">
                <a:solidFill>
                  <a:srgbClr val="DA9600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Bear.”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561340">
              <a:lnSpc>
                <a:spcPts val="410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41598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00400"/>
            <a:ext cx="9738360" cy="4816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263525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child </a:t>
            </a:r>
            <a:r>
              <a:rPr sz="4200" spc="-3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00" spc="-225" dirty="0">
                <a:solidFill>
                  <a:srgbClr val="FFFFFF"/>
                </a:solidFill>
                <a:latin typeface="Arial"/>
                <a:cs typeface="Arial"/>
              </a:rPr>
              <a:t>defines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3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4200" spc="-8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4200" spc="-180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class, </a:t>
            </a:r>
            <a:r>
              <a:rPr sz="4200" spc="10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200" i="1" spc="-405" dirty="0">
                <a:solidFill>
                  <a:srgbClr val="FFFFFF"/>
                </a:solidFill>
                <a:latin typeface="Trebuchet MS"/>
                <a:cs typeface="Trebuchet MS"/>
              </a:rPr>
              <a:t>overrides </a:t>
            </a:r>
            <a:r>
              <a:rPr sz="4200" spc="-95" dirty="0">
                <a:solidFill>
                  <a:srgbClr val="FFFFFF"/>
                </a:solidFill>
                <a:latin typeface="Arial"/>
                <a:cs typeface="Arial"/>
              </a:rPr>
              <a:t>its  </a:t>
            </a:r>
            <a:r>
              <a:rPr sz="4200" spc="-170" dirty="0">
                <a:solidFill>
                  <a:srgbClr val="FFFFFF"/>
                </a:solidFill>
                <a:latin typeface="Arial"/>
                <a:cs typeface="Arial"/>
              </a:rPr>
              <a:t>parent.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parent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4200" spc="-41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00" spc="-28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00" spc="-360" dirty="0">
                <a:solidFill>
                  <a:srgbClr val="FFFFFF"/>
                </a:solidFill>
                <a:latin typeface="Arial"/>
                <a:cs typeface="Arial"/>
              </a:rPr>
              <a:t>accessed </a:t>
            </a:r>
            <a:r>
              <a:rPr sz="4200" spc="-27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4200" spc="-1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200" spc="-155" dirty="0">
                <a:solidFill>
                  <a:srgbClr val="FFFFFF"/>
                </a:solidFill>
                <a:latin typeface="Arial"/>
                <a:cs typeface="Arial"/>
              </a:rPr>
              <a:t>“scope </a:t>
            </a:r>
            <a:r>
              <a:rPr sz="4200" spc="-95" dirty="0">
                <a:solidFill>
                  <a:srgbClr val="FFFFFF"/>
                </a:solidFill>
                <a:latin typeface="Arial"/>
                <a:cs typeface="Arial"/>
              </a:rPr>
              <a:t>resolution</a:t>
            </a:r>
            <a:r>
              <a:rPr sz="4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operator”</a:t>
            </a:r>
            <a:endParaRPr sz="4200">
              <a:latin typeface="Arial"/>
              <a:cs typeface="Arial"/>
            </a:endParaRPr>
          </a:p>
          <a:p>
            <a:pPr marL="584200" marR="3658870">
              <a:lnSpc>
                <a:spcPts val="4100"/>
              </a:lnSpc>
              <a:spcBef>
                <a:spcPts val="2440"/>
              </a:spcBef>
            </a:pP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paren</a:t>
            </a:r>
            <a:r>
              <a:rPr sz="3600" dirty="0">
                <a:solidFill>
                  <a:srgbClr val="CD5B5D"/>
                </a:solidFill>
                <a:latin typeface="Andale Mono"/>
                <a:cs typeface="Andale Mono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memberNam</a:t>
            </a:r>
            <a:r>
              <a:rPr sz="3600" dirty="0">
                <a:solidFill>
                  <a:srgbClr val="00C50E"/>
                </a:solidFill>
                <a:latin typeface="Andale Mono"/>
                <a:cs typeface="Andale Mono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 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paren</a:t>
            </a:r>
            <a:r>
              <a:rPr sz="3600" dirty="0">
                <a:solidFill>
                  <a:srgbClr val="CD5B5D"/>
                </a:solidFill>
                <a:latin typeface="Andale Mono"/>
                <a:cs typeface="Andale Mono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$memberNam</a:t>
            </a:r>
            <a:r>
              <a:rPr sz="3600" dirty="0">
                <a:solidFill>
                  <a:srgbClr val="8F97EA"/>
                </a:solidFill>
                <a:latin typeface="Andale Mono"/>
                <a:cs typeface="Andale Mono"/>
              </a:rPr>
              <a:t>e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094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238500"/>
            <a:ext cx="8530590" cy="473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PPP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561340" marR="2199640">
              <a:lnSpc>
                <a:spcPts val="4100"/>
              </a:lnSpc>
              <a:spcBef>
                <a:spcPts val="209"/>
              </a:spcBef>
              <a:tabLst>
                <a:tab pos="3853179" algn="l"/>
                <a:tab pos="4127500" algn="l"/>
                <a:tab pos="4676775" algn="l"/>
              </a:tabLst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public</a:t>
            </a:r>
            <a:r>
              <a:rPr sz="3600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$a</a:t>
            </a:r>
            <a:r>
              <a:rPr sz="3600" spc="5" dirty="0">
                <a:solidFill>
                  <a:srgbClr val="8F97EA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	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‘foo’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private</a:t>
            </a:r>
            <a:r>
              <a:rPr sz="3600" spc="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$b</a:t>
            </a:r>
            <a:r>
              <a:rPr sz="3600" spc="5" dirty="0">
                <a:solidFill>
                  <a:srgbClr val="8F97EA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	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‘bar’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protecte</a:t>
            </a:r>
            <a:r>
              <a:rPr sz="3600" dirty="0">
                <a:solidFill>
                  <a:srgbClr val="00C50E"/>
                </a:solidFill>
                <a:latin typeface="Andale Mono"/>
                <a:cs typeface="Andale Mono"/>
              </a:rPr>
              <a:t>d</a:t>
            </a:r>
            <a:r>
              <a:rPr sz="3600" spc="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</a:t>
            </a:r>
            <a:r>
              <a:rPr sz="3600" dirty="0">
                <a:solidFill>
                  <a:srgbClr val="8F97EA"/>
                </a:solidFill>
                <a:latin typeface="Andale Mono"/>
                <a:cs typeface="Andale Mono"/>
              </a:rPr>
              <a:t>c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	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‘baz</a:t>
            </a:r>
            <a:r>
              <a:rPr sz="3600" dirty="0">
                <a:solidFill>
                  <a:srgbClr val="DA9600"/>
                </a:solidFill>
                <a:latin typeface="Andale Mono"/>
                <a:cs typeface="Andale Mono"/>
              </a:rPr>
              <a:t>’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561340">
              <a:lnSpc>
                <a:spcPts val="421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public function setB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$newA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</a:t>
            </a:r>
            <a:r>
              <a:rPr sz="3600" spc="-65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</a:t>
            </a:r>
            <a:endParaRPr sz="3600">
              <a:latin typeface="Andale Mono"/>
              <a:cs typeface="Andale Mono"/>
            </a:endParaRPr>
          </a:p>
          <a:p>
            <a:pPr marL="1109980">
              <a:lnSpc>
                <a:spcPts val="4100"/>
              </a:lnSpc>
            </a:pPr>
            <a:r>
              <a:rPr sz="3600" spc="-5" dirty="0">
                <a:solidFill>
                  <a:srgbClr val="ADADAD"/>
                </a:solidFill>
                <a:latin typeface="Andale Mono"/>
                <a:cs typeface="Andale Mono"/>
              </a:rPr>
              <a:t>//</a:t>
            </a:r>
            <a:r>
              <a:rPr sz="3600" spc="-15" dirty="0">
                <a:solidFill>
                  <a:srgbClr val="ADADAD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ADADAD"/>
                </a:solidFill>
                <a:latin typeface="Andale Mono"/>
                <a:cs typeface="Andale Mono"/>
              </a:rPr>
              <a:t>code...</a:t>
            </a:r>
            <a:endParaRPr sz="3600">
              <a:latin typeface="Andale Mono"/>
              <a:cs typeface="Andale Mono"/>
            </a:endParaRPr>
          </a:p>
          <a:p>
            <a:pPr marL="561340">
              <a:lnSpc>
                <a:spcPts val="410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094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691043"/>
            <a:ext cx="7437120" cy="3487420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735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4200" spc="-41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00" spc="-28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listed</a:t>
            </a:r>
            <a:r>
              <a:rPr sz="42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5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204" dirty="0">
                <a:solidFill>
                  <a:srgbClr val="B4C3FF"/>
                </a:solidFill>
                <a:latin typeface="Arial"/>
                <a:cs typeface="Arial"/>
              </a:rPr>
              <a:t>Public</a:t>
            </a:r>
            <a:endParaRPr sz="36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60" dirty="0">
                <a:solidFill>
                  <a:srgbClr val="B4C3FF"/>
                </a:solidFill>
                <a:latin typeface="Arial"/>
                <a:cs typeface="Arial"/>
              </a:rPr>
              <a:t>Private</a:t>
            </a:r>
            <a:endParaRPr sz="36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14" dirty="0">
                <a:solidFill>
                  <a:srgbClr val="B4C3FF"/>
                </a:solidFill>
                <a:latin typeface="Arial"/>
                <a:cs typeface="Arial"/>
              </a:rPr>
              <a:t>Protected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094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670300"/>
            <a:ext cx="9155430" cy="38658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1114425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are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00" spc="-6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4200" spc="-225" dirty="0">
                <a:solidFill>
                  <a:srgbClr val="FFFFFF"/>
                </a:solidFill>
                <a:latin typeface="Arial"/>
                <a:cs typeface="Arial"/>
              </a:rPr>
              <a:t>anywhere.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2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45" dirty="0">
                <a:solidFill>
                  <a:srgbClr val="B4C3FF"/>
                </a:solidFill>
                <a:latin typeface="Arial"/>
                <a:cs typeface="Arial"/>
              </a:rPr>
              <a:t>Global</a:t>
            </a:r>
            <a:r>
              <a:rPr sz="3600" spc="-1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95" dirty="0">
                <a:solidFill>
                  <a:srgbClr val="B4C3FF"/>
                </a:solidFill>
                <a:latin typeface="Arial"/>
                <a:cs typeface="Arial"/>
              </a:rPr>
              <a:t>Scope</a:t>
            </a:r>
            <a:endParaRPr sz="36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70" dirty="0">
                <a:solidFill>
                  <a:srgbClr val="B4C3FF"/>
                </a:solidFill>
                <a:latin typeface="Arial"/>
                <a:cs typeface="Arial"/>
              </a:rPr>
              <a:t>Any </a:t>
            </a:r>
            <a:r>
              <a:rPr sz="3600" spc="-235" dirty="0">
                <a:solidFill>
                  <a:srgbClr val="B4C3FF"/>
                </a:solidFill>
                <a:latin typeface="Arial"/>
                <a:cs typeface="Arial"/>
              </a:rPr>
              <a:t>Class’</a:t>
            </a:r>
            <a:r>
              <a:rPr sz="3600" spc="16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95" dirty="0">
                <a:solidFill>
                  <a:srgbClr val="B4C3FF"/>
                </a:solidFill>
                <a:latin typeface="Arial"/>
                <a:cs typeface="Arial"/>
              </a:rPr>
              <a:t>Scope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  <a:tab pos="1576705" algn="l"/>
              </a:tabLst>
            </a:pP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var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00" spc="-320" dirty="0">
                <a:solidFill>
                  <a:srgbClr val="FFFFFF"/>
                </a:solidFill>
                <a:latin typeface="Arial"/>
                <a:cs typeface="Arial"/>
              </a:rPr>
              <a:t>alias </a:t>
            </a:r>
            <a:r>
              <a:rPr sz="42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public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094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178300"/>
            <a:ext cx="9530715" cy="2837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1310005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are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sz="4200" spc="-14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4200" spc="10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00" spc="-11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00" spc="-40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4200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class.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ts val="4970"/>
              </a:lnSpc>
              <a:spcBef>
                <a:spcPts val="212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15" dirty="0">
                <a:solidFill>
                  <a:srgbClr val="FFFFFF"/>
                </a:solidFill>
                <a:latin typeface="Arial"/>
                <a:cs typeface="Arial"/>
              </a:rPr>
              <a:t>Viewing </a:t>
            </a:r>
            <a:r>
              <a:rPr sz="4200" spc="1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editing </a:t>
            </a:r>
            <a:r>
              <a:rPr sz="4200" spc="-6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200" spc="-150" dirty="0">
                <a:solidFill>
                  <a:srgbClr val="FFFFFF"/>
                </a:solidFill>
                <a:latin typeface="Arial"/>
                <a:cs typeface="Arial"/>
              </a:rPr>
              <a:t>outside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20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$this</a:t>
            </a:r>
            <a:endParaRPr sz="3600">
              <a:latin typeface="Andale Mono"/>
              <a:cs typeface="Andale Mono"/>
            </a:endParaRPr>
          </a:p>
          <a:p>
            <a:pPr marL="584200">
              <a:lnSpc>
                <a:spcPts val="4970"/>
              </a:lnSpc>
            </a:pPr>
            <a:r>
              <a:rPr sz="42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00" spc="-11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265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42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65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094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Visibility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178300"/>
            <a:ext cx="9871075" cy="2837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Protected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members are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visible </a:t>
            </a:r>
            <a:r>
              <a:rPr sz="4200" spc="-5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4200" spc="-114" dirty="0">
                <a:solidFill>
                  <a:srgbClr val="FFFFFF"/>
                </a:solidFill>
                <a:latin typeface="Arial"/>
                <a:cs typeface="Arial"/>
              </a:rPr>
              <a:t>$this  </a:t>
            </a:r>
            <a:r>
              <a:rPr sz="4200" spc="1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00" spc="-38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4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descendant</a:t>
            </a:r>
            <a:endParaRPr sz="4200">
              <a:latin typeface="Arial"/>
              <a:cs typeface="Arial"/>
            </a:endParaRPr>
          </a:p>
          <a:p>
            <a:pPr marL="584200" marR="314325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4200" spc="-170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4200" spc="-39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protected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member  </a:t>
            </a:r>
            <a:r>
              <a:rPr sz="4200" spc="-165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265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42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65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089" y="4267200"/>
            <a:ext cx="8370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OOP:A </a:t>
            </a:r>
            <a:r>
              <a:rPr spc="-535" dirty="0"/>
              <a:t>Paradigm</a:t>
            </a:r>
            <a:r>
              <a:rPr spc="15" dirty="0"/>
              <a:t> </a:t>
            </a:r>
            <a:r>
              <a:rPr spc="-355" dirty="0"/>
              <a:t>Shift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5766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Static</a:t>
            </a:r>
            <a:r>
              <a:rPr spc="-55" dirty="0"/>
              <a:t> </a:t>
            </a:r>
            <a:r>
              <a:rPr spc="-39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178300"/>
            <a:ext cx="9690735" cy="2837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29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00" spc="-2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bound </a:t>
            </a:r>
            <a:r>
              <a:rPr sz="4200" spc="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class, </a:t>
            </a:r>
            <a:r>
              <a:rPr sz="4200" spc="-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4200" spc="-125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4200">
              <a:latin typeface="Arial"/>
              <a:cs typeface="Arial"/>
            </a:endParaRPr>
          </a:p>
          <a:p>
            <a:pPr marL="584200" marR="1403985" indent="-571500">
              <a:lnSpc>
                <a:spcPts val="4900"/>
              </a:lnSpc>
              <a:spcBef>
                <a:spcPts val="24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sz="42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maintain </a:t>
            </a:r>
            <a:r>
              <a:rPr sz="4200" spc="-280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4200" spc="-13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4200" i="1" spc="-455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4200" i="1" spc="-350" dirty="0">
                <a:solidFill>
                  <a:srgbClr val="FFFFFF"/>
                </a:solidFill>
                <a:latin typeface="Trebuchet MS"/>
                <a:cs typeface="Trebuchet MS"/>
              </a:rPr>
              <a:t>instances </a:t>
            </a:r>
            <a:r>
              <a:rPr sz="4200" spc="-7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00" spc="-9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4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340" dirty="0">
                <a:solidFill>
                  <a:srgbClr val="FFFFFF"/>
                </a:solidFill>
                <a:latin typeface="Arial"/>
                <a:cs typeface="Arial"/>
              </a:rPr>
              <a:t>class.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5766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Static</a:t>
            </a:r>
            <a:r>
              <a:rPr spc="-55" dirty="0"/>
              <a:t> </a:t>
            </a:r>
            <a:r>
              <a:rPr spc="-39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2971800"/>
            <a:ext cx="7433309" cy="5260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61340" marR="2199640" indent="-549275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class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Counter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public static</a:t>
            </a:r>
            <a:r>
              <a:rPr sz="3600" spc="-75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$i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109980" marR="5080" indent="-549275">
              <a:lnSpc>
                <a:spcPts val="410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public function count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{ 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self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$i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++;</a:t>
            </a:r>
            <a:endParaRPr sz="3600">
              <a:latin typeface="Andale Mono"/>
              <a:cs typeface="Andale Mono"/>
            </a:endParaRPr>
          </a:p>
          <a:p>
            <a:pPr marL="1109980">
              <a:lnSpc>
                <a:spcPts val="389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return</a:t>
            </a:r>
            <a:r>
              <a:rPr sz="3600" spc="-10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self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$i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561340">
              <a:lnSpc>
                <a:spcPts val="410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210"/>
              </a:lnSpc>
            </a:pP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}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1376680">
              <a:lnSpc>
                <a:spcPts val="410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Counter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</a:t>
            </a:r>
            <a:r>
              <a:rPr sz="3600" spc="-80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Counter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count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5766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Static</a:t>
            </a:r>
            <a:r>
              <a:rPr spc="-55" dirty="0"/>
              <a:t> </a:t>
            </a:r>
            <a:r>
              <a:rPr spc="-390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708400"/>
            <a:ext cx="9805670" cy="37744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referencing </a:t>
            </a:r>
            <a:r>
              <a:rPr sz="4200" spc="-5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member, </a:t>
            </a:r>
            <a:r>
              <a:rPr sz="4200" spc="-114" dirty="0">
                <a:solidFill>
                  <a:srgbClr val="FFFFFF"/>
                </a:solidFill>
                <a:latin typeface="Arial"/>
                <a:cs typeface="Arial"/>
              </a:rPr>
              <a:t>$this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4200" spc="-1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85" dirty="0">
                <a:solidFill>
                  <a:srgbClr val="FFFFFF"/>
                </a:solidFill>
                <a:latin typeface="Arial"/>
                <a:cs typeface="Arial"/>
              </a:rPr>
              <a:t>available.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12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55" dirty="0">
                <a:solidFill>
                  <a:srgbClr val="B4C3FF"/>
                </a:solidFill>
                <a:latin typeface="Arial"/>
                <a:cs typeface="Arial"/>
              </a:rPr>
              <a:t>From </a:t>
            </a:r>
            <a:r>
              <a:rPr sz="3600" spc="-130" dirty="0">
                <a:solidFill>
                  <a:srgbClr val="B4C3FF"/>
                </a:solidFill>
                <a:latin typeface="Arial"/>
                <a:cs typeface="Arial"/>
              </a:rPr>
              <a:t>outside </a:t>
            </a:r>
            <a:r>
              <a:rPr sz="3600" spc="-100" dirty="0">
                <a:solidFill>
                  <a:srgbClr val="B4C3FF"/>
                </a:solidFill>
                <a:latin typeface="Arial"/>
                <a:cs typeface="Arial"/>
              </a:rPr>
              <a:t>the </a:t>
            </a:r>
            <a:r>
              <a:rPr sz="3600" spc="-290" dirty="0">
                <a:solidFill>
                  <a:srgbClr val="B4C3FF"/>
                </a:solidFill>
                <a:latin typeface="Arial"/>
                <a:cs typeface="Arial"/>
              </a:rPr>
              <a:t>class,</a:t>
            </a:r>
            <a:r>
              <a:rPr sz="3600" spc="-1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D5B5D"/>
                </a:solidFill>
                <a:latin typeface="Andale Mono"/>
                <a:cs typeface="Andale Mono"/>
              </a:rPr>
              <a:t>ClassName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2400" spc="-5" dirty="0">
                <a:solidFill>
                  <a:srgbClr val="8F97EA"/>
                </a:solidFill>
                <a:latin typeface="Andale Mono"/>
                <a:cs typeface="Andale Mono"/>
              </a:rPr>
              <a:t>$member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2400">
              <a:latin typeface="Andale Mono"/>
              <a:cs typeface="Andale Mono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55" dirty="0">
                <a:solidFill>
                  <a:srgbClr val="B4C3FF"/>
                </a:solidFill>
                <a:latin typeface="Arial"/>
                <a:cs typeface="Arial"/>
              </a:rPr>
              <a:t>From </a:t>
            </a:r>
            <a:r>
              <a:rPr sz="3600" spc="-185" dirty="0">
                <a:solidFill>
                  <a:srgbClr val="B4C3FF"/>
                </a:solidFill>
                <a:latin typeface="Arial"/>
                <a:cs typeface="Arial"/>
              </a:rPr>
              <a:t>inside </a:t>
            </a:r>
            <a:r>
              <a:rPr sz="3600" spc="-100" dirty="0">
                <a:solidFill>
                  <a:srgbClr val="B4C3FF"/>
                </a:solidFill>
                <a:latin typeface="Arial"/>
                <a:cs typeface="Arial"/>
              </a:rPr>
              <a:t>the </a:t>
            </a:r>
            <a:r>
              <a:rPr sz="3600" spc="-290" dirty="0">
                <a:solidFill>
                  <a:srgbClr val="B4C3FF"/>
                </a:solidFill>
                <a:latin typeface="Arial"/>
                <a:cs typeface="Arial"/>
              </a:rPr>
              <a:t>class,</a:t>
            </a:r>
            <a:r>
              <a:rPr sz="3600" spc="6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D5B5D"/>
                </a:solidFill>
                <a:latin typeface="Andale Mono"/>
                <a:cs typeface="Andale Mono"/>
              </a:rPr>
              <a:t>self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2400" spc="-5" dirty="0">
                <a:solidFill>
                  <a:srgbClr val="8F97EA"/>
                </a:solidFill>
                <a:latin typeface="Andale Mono"/>
                <a:cs typeface="Andale Mono"/>
              </a:rPr>
              <a:t>$member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2400">
              <a:latin typeface="Andale Mono"/>
              <a:cs typeface="Andale Mono"/>
            </a:endParaRPr>
          </a:p>
          <a:p>
            <a:pPr marL="1028700" lvl="1" indent="-571500">
              <a:lnSpc>
                <a:spcPct val="10000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1028065" algn="l"/>
                <a:tab pos="1028700" algn="l"/>
              </a:tabLst>
            </a:pPr>
            <a:r>
              <a:rPr sz="3600" spc="-155" dirty="0">
                <a:solidFill>
                  <a:srgbClr val="B4C3FF"/>
                </a:solidFill>
                <a:latin typeface="Arial"/>
                <a:cs typeface="Arial"/>
              </a:rPr>
              <a:t>From </a:t>
            </a:r>
            <a:r>
              <a:rPr sz="3600" spc="-470" dirty="0">
                <a:solidFill>
                  <a:srgbClr val="B4C3FF"/>
                </a:solidFill>
                <a:latin typeface="Arial"/>
                <a:cs typeface="Arial"/>
              </a:rPr>
              <a:t>a </a:t>
            </a:r>
            <a:r>
              <a:rPr sz="3600" spc="-125" dirty="0">
                <a:solidFill>
                  <a:srgbClr val="B4C3FF"/>
                </a:solidFill>
                <a:latin typeface="Arial"/>
                <a:cs typeface="Arial"/>
              </a:rPr>
              <a:t>child </a:t>
            </a:r>
            <a:r>
              <a:rPr sz="3600" spc="-290" dirty="0">
                <a:solidFill>
                  <a:srgbClr val="B4C3FF"/>
                </a:solidFill>
                <a:latin typeface="Arial"/>
                <a:cs typeface="Arial"/>
              </a:rPr>
              <a:t>class,</a:t>
            </a:r>
            <a:r>
              <a:rPr sz="3600" spc="-16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D5B5D"/>
                </a:solidFill>
                <a:latin typeface="Andale Mono"/>
                <a:cs typeface="Andale Mono"/>
              </a:rPr>
              <a:t>parent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::</a:t>
            </a:r>
            <a:r>
              <a:rPr sz="2400" spc="-5" dirty="0">
                <a:solidFill>
                  <a:srgbClr val="8F97EA"/>
                </a:solidFill>
                <a:latin typeface="Andale Mono"/>
                <a:cs typeface="Andale Mono"/>
              </a:rPr>
              <a:t>$member</a:t>
            </a:r>
            <a:r>
              <a:rPr sz="24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24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65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3536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The</a:t>
            </a:r>
            <a:r>
              <a:rPr spc="-90" dirty="0"/>
              <a:t> </a:t>
            </a:r>
            <a:r>
              <a:rPr spc="-325" dirty="0"/>
              <a:t>UML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3136900"/>
            <a:ext cx="12217400" cy="3467100"/>
          </a:xfrm>
          <a:custGeom>
            <a:avLst/>
            <a:gdLst/>
            <a:ahLst/>
            <a:cxnLst/>
            <a:rect l="l" t="t" r="r" b="b"/>
            <a:pathLst>
              <a:path w="12217400" h="3467100">
                <a:moveTo>
                  <a:pt x="0" y="0"/>
                </a:moveTo>
                <a:lnTo>
                  <a:pt x="12217400" y="0"/>
                </a:lnTo>
                <a:lnTo>
                  <a:pt x="122174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136900"/>
            <a:ext cx="12217400" cy="3467100"/>
          </a:xfrm>
          <a:custGeom>
            <a:avLst/>
            <a:gdLst/>
            <a:ahLst/>
            <a:cxnLst/>
            <a:rect l="l" t="t" r="r" b="b"/>
            <a:pathLst>
              <a:path w="12217400" h="3467100">
                <a:moveTo>
                  <a:pt x="0" y="0"/>
                </a:moveTo>
                <a:lnTo>
                  <a:pt x="12217400" y="0"/>
                </a:lnTo>
                <a:lnTo>
                  <a:pt x="122174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773" y="4326063"/>
            <a:ext cx="5094317" cy="1766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73" y="4004800"/>
            <a:ext cx="5094317" cy="803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73" y="3683536"/>
            <a:ext cx="5094317" cy="803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1933" y="5289853"/>
            <a:ext cx="5954866" cy="1124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1933" y="3683536"/>
            <a:ext cx="5954866" cy="2088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1933" y="3362273"/>
            <a:ext cx="5954866" cy="8031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194" y="4475221"/>
            <a:ext cx="4589780" cy="1285240"/>
          </a:xfrm>
          <a:custGeom>
            <a:avLst/>
            <a:gdLst/>
            <a:ahLst/>
            <a:cxnLst/>
            <a:rect l="l" t="t" r="r" b="b"/>
            <a:pathLst>
              <a:path w="4589780" h="1285239">
                <a:moveTo>
                  <a:pt x="0" y="0"/>
                </a:moveTo>
                <a:lnTo>
                  <a:pt x="4589475" y="0"/>
                </a:lnTo>
                <a:lnTo>
                  <a:pt x="4589475" y="1285053"/>
                </a:lnTo>
                <a:lnTo>
                  <a:pt x="0" y="12850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194" y="4475221"/>
            <a:ext cx="4589780" cy="1285240"/>
          </a:xfrm>
          <a:custGeom>
            <a:avLst/>
            <a:gdLst/>
            <a:ahLst/>
            <a:cxnLst/>
            <a:rect l="l" t="t" r="r" b="b"/>
            <a:pathLst>
              <a:path w="4589780" h="1285239">
                <a:moveTo>
                  <a:pt x="0" y="0"/>
                </a:moveTo>
                <a:lnTo>
                  <a:pt x="4589475" y="0"/>
                </a:lnTo>
                <a:lnTo>
                  <a:pt x="4589475" y="1285053"/>
                </a:lnTo>
                <a:lnTo>
                  <a:pt x="0" y="1285053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9194" y="4153958"/>
            <a:ext cx="4589780" cy="321310"/>
          </a:xfrm>
          <a:custGeom>
            <a:avLst/>
            <a:gdLst/>
            <a:ahLst/>
            <a:cxnLst/>
            <a:rect l="l" t="t" r="r" b="b"/>
            <a:pathLst>
              <a:path w="4589780" h="321310">
                <a:moveTo>
                  <a:pt x="0" y="0"/>
                </a:moveTo>
                <a:lnTo>
                  <a:pt x="4589475" y="0"/>
                </a:lnTo>
                <a:lnTo>
                  <a:pt x="4589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194" y="4153958"/>
            <a:ext cx="4589780" cy="321310"/>
          </a:xfrm>
          <a:custGeom>
            <a:avLst/>
            <a:gdLst/>
            <a:ahLst/>
            <a:cxnLst/>
            <a:rect l="l" t="t" r="r" b="b"/>
            <a:pathLst>
              <a:path w="4589780" h="321310">
                <a:moveTo>
                  <a:pt x="0" y="0"/>
                </a:moveTo>
                <a:lnTo>
                  <a:pt x="4589475" y="0"/>
                </a:lnTo>
                <a:lnTo>
                  <a:pt x="4589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194" y="3832694"/>
            <a:ext cx="4589780" cy="321310"/>
          </a:xfrm>
          <a:custGeom>
            <a:avLst/>
            <a:gdLst/>
            <a:ahLst/>
            <a:cxnLst/>
            <a:rect l="l" t="t" r="r" b="b"/>
            <a:pathLst>
              <a:path w="4589780" h="321310">
                <a:moveTo>
                  <a:pt x="0" y="0"/>
                </a:moveTo>
                <a:lnTo>
                  <a:pt x="4589475" y="0"/>
                </a:lnTo>
                <a:lnTo>
                  <a:pt x="4589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194" y="3832694"/>
            <a:ext cx="4589780" cy="321310"/>
          </a:xfrm>
          <a:custGeom>
            <a:avLst/>
            <a:gdLst/>
            <a:ahLst/>
            <a:cxnLst/>
            <a:rect l="l" t="t" r="r" b="b"/>
            <a:pathLst>
              <a:path w="4589780" h="321310">
                <a:moveTo>
                  <a:pt x="0" y="0"/>
                </a:moveTo>
                <a:lnTo>
                  <a:pt x="4589475" y="0"/>
                </a:lnTo>
                <a:lnTo>
                  <a:pt x="4589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2458" y="3785573"/>
            <a:ext cx="3655695" cy="1962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23950">
              <a:lnSpc>
                <a:spcPts val="2555"/>
              </a:lnSpc>
              <a:spcBef>
                <a:spcPts val="114"/>
              </a:spcBef>
            </a:pPr>
            <a:r>
              <a:rPr sz="2150" b="1" spc="5" dirty="0">
                <a:latin typeface="Arial"/>
                <a:cs typeface="Arial"/>
              </a:rPr>
              <a:t>RequestHandler</a:t>
            </a:r>
            <a:endParaRPr sz="2150">
              <a:latin typeface="Arial"/>
              <a:cs typeface="Arial"/>
            </a:endParaRPr>
          </a:p>
          <a:p>
            <a:pPr marL="167640" indent="-167640">
              <a:lnSpc>
                <a:spcPts val="2530"/>
              </a:lnSpc>
              <a:buChar char="-"/>
              <a:tabLst>
                <a:tab pos="168275" algn="l"/>
              </a:tabLst>
            </a:pPr>
            <a:r>
              <a:rPr sz="2150" spc="5" dirty="0">
                <a:latin typeface="Arial"/>
                <a:cs typeface="Arial"/>
              </a:rPr>
              <a:t>$data :</a:t>
            </a:r>
            <a:r>
              <a:rPr sz="2150" spc="-13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Array</a:t>
            </a:r>
            <a:endParaRPr sz="2150">
              <a:latin typeface="Arial"/>
              <a:cs typeface="Arial"/>
            </a:endParaRPr>
          </a:p>
          <a:p>
            <a:pPr>
              <a:lnSpc>
                <a:spcPts val="2530"/>
              </a:lnSpc>
              <a:tabLst>
                <a:tab pos="542925" algn="l"/>
              </a:tabLst>
            </a:pPr>
            <a:r>
              <a:rPr sz="2150" spc="10" dirty="0">
                <a:latin typeface="Arial"/>
                <a:cs typeface="Arial"/>
              </a:rPr>
              <a:t>+</a:t>
            </a:r>
            <a:r>
              <a:rPr sz="21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150" dirty="0">
                <a:latin typeface="Arial"/>
                <a:cs typeface="Arial"/>
              </a:rPr>
              <a:t>construct() 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-25" dirty="0">
                <a:latin typeface="Arial"/>
                <a:cs typeface="Arial"/>
              </a:rPr>
              <a:t>Void</a:t>
            </a:r>
            <a:endParaRPr sz="2150">
              <a:latin typeface="Arial"/>
              <a:cs typeface="Arial"/>
            </a:endParaRPr>
          </a:p>
          <a:p>
            <a:pPr marL="167640" indent="-167640">
              <a:lnSpc>
                <a:spcPts val="2530"/>
              </a:lnSpc>
              <a:buChar char="-"/>
              <a:tabLst>
                <a:tab pos="168275" algn="l"/>
              </a:tabLst>
            </a:pPr>
            <a:r>
              <a:rPr sz="2150" spc="5" dirty="0">
                <a:latin typeface="Arial"/>
                <a:cs typeface="Arial"/>
              </a:rPr>
              <a:t>captureRequestData() :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30" dirty="0">
                <a:latin typeface="Arial"/>
                <a:cs typeface="Arial"/>
              </a:rPr>
              <a:t>Void</a:t>
            </a:r>
            <a:endParaRPr sz="2150">
              <a:latin typeface="Arial"/>
              <a:cs typeface="Arial"/>
            </a:endParaRPr>
          </a:p>
          <a:p>
            <a:pPr marL="167640" indent="-167640">
              <a:lnSpc>
                <a:spcPts val="2530"/>
              </a:lnSpc>
              <a:buChar char="-"/>
              <a:tabLst>
                <a:tab pos="168275" algn="l"/>
              </a:tabLst>
            </a:pPr>
            <a:r>
              <a:rPr sz="2150" spc="5" dirty="0">
                <a:latin typeface="Arial"/>
                <a:cs typeface="Arial"/>
              </a:rPr>
              <a:t>captureFileData() :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-25" dirty="0">
                <a:latin typeface="Arial"/>
                <a:cs typeface="Arial"/>
              </a:rPr>
              <a:t>Void</a:t>
            </a:r>
            <a:endParaRPr sz="2150">
              <a:latin typeface="Arial"/>
              <a:cs typeface="Arial"/>
            </a:endParaRPr>
          </a:p>
          <a:p>
            <a:pPr>
              <a:lnSpc>
                <a:spcPts val="2555"/>
              </a:lnSpc>
              <a:tabLst>
                <a:tab pos="542925" algn="l"/>
              </a:tabLst>
            </a:pPr>
            <a:r>
              <a:rPr sz="2150" spc="10" dirty="0">
                <a:latin typeface="Arial"/>
                <a:cs typeface="Arial"/>
              </a:rPr>
              <a:t>+</a:t>
            </a:r>
            <a:r>
              <a:rPr sz="21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150" dirty="0">
                <a:latin typeface="Arial"/>
                <a:cs typeface="Arial"/>
              </a:rPr>
              <a:t>get($var </a:t>
            </a:r>
            <a:r>
              <a:rPr sz="2150" spc="5" dirty="0">
                <a:latin typeface="Arial"/>
                <a:cs typeface="Arial"/>
              </a:rPr>
              <a:t>: String) :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Mixed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4355" y="5439011"/>
            <a:ext cx="5461635" cy="642620"/>
          </a:xfrm>
          <a:custGeom>
            <a:avLst/>
            <a:gdLst/>
            <a:ahLst/>
            <a:cxnLst/>
            <a:rect l="l" t="t" r="r" b="b"/>
            <a:pathLst>
              <a:path w="5461634" h="642620">
                <a:moveTo>
                  <a:pt x="0" y="0"/>
                </a:moveTo>
                <a:lnTo>
                  <a:pt x="5461475" y="0"/>
                </a:lnTo>
                <a:lnTo>
                  <a:pt x="5461475" y="642526"/>
                </a:lnTo>
                <a:lnTo>
                  <a:pt x="0" y="6425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4355" y="5439011"/>
            <a:ext cx="5461635" cy="642620"/>
          </a:xfrm>
          <a:custGeom>
            <a:avLst/>
            <a:gdLst/>
            <a:ahLst/>
            <a:cxnLst/>
            <a:rect l="l" t="t" r="r" b="b"/>
            <a:pathLst>
              <a:path w="5461634" h="642620">
                <a:moveTo>
                  <a:pt x="0" y="0"/>
                </a:moveTo>
                <a:lnTo>
                  <a:pt x="5461475" y="0"/>
                </a:lnTo>
                <a:lnTo>
                  <a:pt x="5461475" y="642526"/>
                </a:lnTo>
                <a:lnTo>
                  <a:pt x="0" y="642526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355" y="3832694"/>
            <a:ext cx="5461635" cy="1606550"/>
          </a:xfrm>
          <a:custGeom>
            <a:avLst/>
            <a:gdLst/>
            <a:ahLst/>
            <a:cxnLst/>
            <a:rect l="l" t="t" r="r" b="b"/>
            <a:pathLst>
              <a:path w="5461634" h="1606550">
                <a:moveTo>
                  <a:pt x="0" y="0"/>
                </a:moveTo>
                <a:lnTo>
                  <a:pt x="5461475" y="0"/>
                </a:lnTo>
                <a:lnTo>
                  <a:pt x="5461475" y="1606316"/>
                </a:lnTo>
                <a:lnTo>
                  <a:pt x="0" y="16063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4355" y="3832694"/>
            <a:ext cx="5461635" cy="1606550"/>
          </a:xfrm>
          <a:custGeom>
            <a:avLst/>
            <a:gdLst/>
            <a:ahLst/>
            <a:cxnLst/>
            <a:rect l="l" t="t" r="r" b="b"/>
            <a:pathLst>
              <a:path w="5461634" h="1606550">
                <a:moveTo>
                  <a:pt x="0" y="0"/>
                </a:moveTo>
                <a:lnTo>
                  <a:pt x="5461475" y="0"/>
                </a:lnTo>
                <a:lnTo>
                  <a:pt x="5461475" y="1606316"/>
                </a:lnTo>
                <a:lnTo>
                  <a:pt x="0" y="1606316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94355" y="3511431"/>
            <a:ext cx="5461635" cy="321310"/>
          </a:xfrm>
          <a:custGeom>
            <a:avLst/>
            <a:gdLst/>
            <a:ahLst/>
            <a:cxnLst/>
            <a:rect l="l" t="t" r="r" b="b"/>
            <a:pathLst>
              <a:path w="5461634" h="321310">
                <a:moveTo>
                  <a:pt x="0" y="0"/>
                </a:moveTo>
                <a:lnTo>
                  <a:pt x="5461475" y="0"/>
                </a:lnTo>
                <a:lnTo>
                  <a:pt x="5461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4355" y="3511431"/>
            <a:ext cx="5461635" cy="321310"/>
          </a:xfrm>
          <a:custGeom>
            <a:avLst/>
            <a:gdLst/>
            <a:ahLst/>
            <a:cxnLst/>
            <a:rect l="l" t="t" r="r" b="b"/>
            <a:pathLst>
              <a:path w="5461634" h="321310">
                <a:moveTo>
                  <a:pt x="0" y="0"/>
                </a:moveTo>
                <a:lnTo>
                  <a:pt x="5461475" y="0"/>
                </a:lnTo>
                <a:lnTo>
                  <a:pt x="5461475" y="321263"/>
                </a:lnTo>
                <a:lnTo>
                  <a:pt x="0" y="321263"/>
                </a:lnTo>
                <a:lnTo>
                  <a:pt x="0" y="0"/>
                </a:lnTo>
                <a:close/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48670" y="3464310"/>
            <a:ext cx="6022975" cy="2605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27475">
              <a:lnSpc>
                <a:spcPts val="2555"/>
              </a:lnSpc>
              <a:spcBef>
                <a:spcPts val="114"/>
              </a:spcBef>
            </a:pPr>
            <a:r>
              <a:rPr sz="2150" b="1" spc="5" dirty="0">
                <a:latin typeface="Arial"/>
                <a:cs typeface="Arial"/>
              </a:rPr>
              <a:t>File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30"/>
              </a:lnSpc>
            </a:pPr>
            <a:r>
              <a:rPr sz="2150" spc="10" dirty="0">
                <a:latin typeface="Arial"/>
                <a:cs typeface="Arial"/>
              </a:rPr>
              <a:t>+ </a:t>
            </a:r>
            <a:r>
              <a:rPr sz="2150" spc="5" dirty="0">
                <a:latin typeface="Arial"/>
                <a:cs typeface="Arial"/>
              </a:rPr>
              <a:t>$name :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String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30"/>
              </a:lnSpc>
            </a:pPr>
            <a:r>
              <a:rPr sz="2150" spc="10" dirty="0">
                <a:latin typeface="Arial"/>
                <a:cs typeface="Arial"/>
              </a:rPr>
              <a:t>+ </a:t>
            </a:r>
            <a:r>
              <a:rPr sz="2150" dirty="0">
                <a:latin typeface="Arial"/>
                <a:cs typeface="Arial"/>
              </a:rPr>
              <a:t>$type 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String</a:t>
            </a:r>
            <a:endParaRPr sz="2150">
              <a:latin typeface="Arial"/>
              <a:cs typeface="Arial"/>
            </a:endParaRPr>
          </a:p>
          <a:p>
            <a:pPr>
              <a:lnSpc>
                <a:spcPts val="2530"/>
              </a:lnSpc>
              <a:tabLst>
                <a:tab pos="1401445" algn="l"/>
                <a:tab pos="1548765" algn="l"/>
              </a:tabLst>
            </a:pPr>
            <a:r>
              <a:rPr sz="215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150" spc="5" dirty="0">
                <a:latin typeface="Arial"/>
                <a:cs typeface="Arial"/>
              </a:rPr>
              <a:t>	</a:t>
            </a:r>
            <a:r>
              <a:rPr sz="2150" spc="10" dirty="0">
                <a:latin typeface="Arial"/>
                <a:cs typeface="Arial"/>
              </a:rPr>
              <a:t>+ </a:t>
            </a:r>
            <a:r>
              <a:rPr sz="2150" dirty="0">
                <a:latin typeface="Arial"/>
                <a:cs typeface="Arial"/>
              </a:rPr>
              <a:t>$size 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Int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30"/>
              </a:lnSpc>
            </a:pPr>
            <a:r>
              <a:rPr sz="2150" spc="10" dirty="0">
                <a:latin typeface="Arial"/>
                <a:cs typeface="Arial"/>
              </a:rPr>
              <a:t>+ </a:t>
            </a:r>
            <a:r>
              <a:rPr sz="2150" spc="5" dirty="0">
                <a:latin typeface="Arial"/>
                <a:cs typeface="Arial"/>
              </a:rPr>
              <a:t>$tmp_name :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String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30"/>
              </a:lnSpc>
            </a:pPr>
            <a:r>
              <a:rPr sz="2150" spc="10" dirty="0">
                <a:latin typeface="Arial"/>
                <a:cs typeface="Arial"/>
              </a:rPr>
              <a:t>+ </a:t>
            </a:r>
            <a:r>
              <a:rPr sz="2150" dirty="0">
                <a:latin typeface="Arial"/>
                <a:cs typeface="Arial"/>
              </a:rPr>
              <a:t>$error </a:t>
            </a:r>
            <a:r>
              <a:rPr sz="2150" spc="5" dirty="0">
                <a:latin typeface="Arial"/>
                <a:cs typeface="Arial"/>
              </a:rPr>
              <a:t>: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Int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30"/>
              </a:lnSpc>
              <a:tabLst>
                <a:tab pos="2092325" algn="l"/>
              </a:tabLst>
            </a:pPr>
            <a:r>
              <a:rPr sz="2150" spc="10" dirty="0">
                <a:latin typeface="Arial"/>
                <a:cs typeface="Arial"/>
              </a:rPr>
              <a:t>+</a:t>
            </a:r>
            <a:r>
              <a:rPr sz="21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150" dirty="0">
                <a:latin typeface="Arial"/>
                <a:cs typeface="Arial"/>
              </a:rPr>
              <a:t>construct($file </a:t>
            </a:r>
            <a:r>
              <a:rPr sz="2150" spc="5" dirty="0">
                <a:latin typeface="Arial"/>
                <a:cs typeface="Arial"/>
              </a:rPr>
              <a:t>: Array) :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30" dirty="0">
                <a:latin typeface="Arial"/>
                <a:cs typeface="Arial"/>
              </a:rPr>
              <a:t>Void</a:t>
            </a:r>
            <a:endParaRPr sz="2150">
              <a:latin typeface="Arial"/>
              <a:cs typeface="Arial"/>
            </a:endParaRPr>
          </a:p>
          <a:p>
            <a:pPr marL="1548765">
              <a:lnSpc>
                <a:spcPts val="2555"/>
              </a:lnSpc>
            </a:pPr>
            <a:r>
              <a:rPr sz="2150" spc="10" dirty="0">
                <a:latin typeface="Arial"/>
                <a:cs typeface="Arial"/>
              </a:rPr>
              <a:t>+ </a:t>
            </a:r>
            <a:r>
              <a:rPr sz="2150" dirty="0">
                <a:latin typeface="Arial"/>
                <a:cs typeface="Arial"/>
              </a:rPr>
              <a:t>upload($destination </a:t>
            </a:r>
            <a:r>
              <a:rPr sz="2150" spc="5" dirty="0">
                <a:latin typeface="Arial"/>
                <a:cs typeface="Arial"/>
              </a:rPr>
              <a:t>: String) : Bool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67175" y="4727642"/>
            <a:ext cx="184150" cy="137795"/>
          </a:xfrm>
          <a:custGeom>
            <a:avLst/>
            <a:gdLst/>
            <a:ahLst/>
            <a:cxnLst/>
            <a:rect l="l" t="t" r="r" b="b"/>
            <a:pathLst>
              <a:path w="184150" h="137795">
                <a:moveTo>
                  <a:pt x="0" y="0"/>
                </a:moveTo>
                <a:lnTo>
                  <a:pt x="183579" y="68842"/>
                </a:lnTo>
                <a:lnTo>
                  <a:pt x="0" y="137684"/>
                </a:lnTo>
              </a:path>
            </a:pathLst>
          </a:custGeom>
          <a:ln w="2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25400" y="9788649"/>
            <a:ext cx="199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30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6829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35" dirty="0"/>
              <a:t>Suggested</a:t>
            </a:r>
            <a:r>
              <a:rPr spc="-45" dirty="0"/>
              <a:t> </a:t>
            </a:r>
            <a:r>
              <a:rPr spc="-58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68600"/>
            <a:ext cx="9735820" cy="616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ts val="4970"/>
              </a:lnSpc>
              <a:spcBef>
                <a:spcPts val="10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434" dirty="0">
                <a:solidFill>
                  <a:srgbClr val="FFFFFF"/>
                </a:solidFill>
                <a:latin typeface="Arial"/>
                <a:cs typeface="Arial"/>
              </a:rPr>
              <a:t>PHP </a:t>
            </a: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4200" spc="-150" dirty="0">
                <a:solidFill>
                  <a:srgbClr val="FFFFFF"/>
                </a:solidFill>
                <a:latin typeface="Arial"/>
                <a:cs typeface="Arial"/>
              </a:rPr>
              <a:t>Objects,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200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50"/>
              </a:lnSpc>
            </a:pPr>
            <a:r>
              <a:rPr sz="3600" spc="-65" dirty="0">
                <a:solidFill>
                  <a:srgbClr val="B4C3FF"/>
                </a:solidFill>
                <a:latin typeface="Arial"/>
                <a:cs typeface="Arial"/>
              </a:rPr>
              <a:t>Matt</a:t>
            </a:r>
            <a:r>
              <a:rPr sz="3600" spc="-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B4C3FF"/>
                </a:solidFill>
                <a:latin typeface="Arial"/>
                <a:cs typeface="Arial"/>
              </a:rPr>
              <a:t>Zandstra,Apress</a:t>
            </a:r>
            <a:endParaRPr sz="3600">
              <a:latin typeface="Arial"/>
              <a:cs typeface="Arial"/>
            </a:endParaRPr>
          </a:p>
          <a:p>
            <a:pPr marL="584200" marR="2066289" indent="-571500">
              <a:lnSpc>
                <a:spcPts val="4900"/>
              </a:lnSpc>
              <a:spcBef>
                <a:spcPts val="24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65" dirty="0">
                <a:solidFill>
                  <a:srgbClr val="FFFFFF"/>
                </a:solidFill>
                <a:latin typeface="Arial"/>
                <a:cs typeface="Arial"/>
              </a:rPr>
              <a:t>Object-Oriented </a:t>
            </a:r>
            <a:r>
              <a:rPr sz="4200" spc="-434" dirty="0">
                <a:solidFill>
                  <a:srgbClr val="FFFFFF"/>
                </a:solidFill>
                <a:latin typeface="Arial"/>
                <a:cs typeface="Arial"/>
              </a:rPr>
              <a:t>PHP 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Concepts,  </a:t>
            </a:r>
            <a:r>
              <a:rPr sz="4200" spc="-300" dirty="0">
                <a:solidFill>
                  <a:srgbClr val="FFFFFF"/>
                </a:solidFill>
                <a:latin typeface="Arial"/>
                <a:cs typeface="Arial"/>
              </a:rPr>
              <a:t>Techniques, </a:t>
            </a: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5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040"/>
              </a:lnSpc>
            </a:pPr>
            <a:r>
              <a:rPr sz="3600" spc="-160" dirty="0">
                <a:solidFill>
                  <a:srgbClr val="B4C3FF"/>
                </a:solidFill>
                <a:latin typeface="Arial"/>
                <a:cs typeface="Arial"/>
              </a:rPr>
              <a:t>Peter </a:t>
            </a:r>
            <a:r>
              <a:rPr sz="3600" spc="-250" dirty="0">
                <a:solidFill>
                  <a:srgbClr val="B4C3FF"/>
                </a:solidFill>
                <a:latin typeface="Arial"/>
                <a:cs typeface="Arial"/>
              </a:rPr>
              <a:t>Lavin, </a:t>
            </a:r>
            <a:r>
              <a:rPr sz="3600" spc="95" dirty="0">
                <a:solidFill>
                  <a:srgbClr val="B4C3FF"/>
                </a:solidFill>
                <a:latin typeface="Arial"/>
                <a:cs typeface="Arial"/>
              </a:rPr>
              <a:t>No </a:t>
            </a:r>
            <a:r>
              <a:rPr sz="3600" spc="-220" dirty="0">
                <a:solidFill>
                  <a:srgbClr val="B4C3FF"/>
                </a:solidFill>
                <a:latin typeface="Arial"/>
                <a:cs typeface="Arial"/>
              </a:rPr>
              <a:t>Starch</a:t>
            </a:r>
            <a:r>
              <a:rPr sz="3600" spc="-55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305" dirty="0">
                <a:solidFill>
                  <a:srgbClr val="B4C3FF"/>
                </a:solidFill>
                <a:latin typeface="Arial"/>
                <a:cs typeface="Arial"/>
              </a:rPr>
              <a:t>Press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ts val="497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Pragmatic</a:t>
            </a:r>
            <a:r>
              <a:rPr sz="42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Programmer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50"/>
              </a:lnSpc>
            </a:pPr>
            <a:r>
              <a:rPr sz="3600" spc="-95" dirty="0">
                <a:solidFill>
                  <a:srgbClr val="B4C3FF"/>
                </a:solidFill>
                <a:latin typeface="Arial"/>
                <a:cs typeface="Arial"/>
              </a:rPr>
              <a:t>Andrew </a:t>
            </a:r>
            <a:r>
              <a:rPr sz="3600" spc="-50" dirty="0">
                <a:solidFill>
                  <a:srgbClr val="B4C3FF"/>
                </a:solidFill>
                <a:latin typeface="Arial"/>
                <a:cs typeface="Arial"/>
              </a:rPr>
              <a:t>Hunt </a:t>
            </a:r>
            <a:r>
              <a:rPr sz="3600" spc="-280" dirty="0">
                <a:solidFill>
                  <a:srgbClr val="B4C3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B4C3FF"/>
                </a:solidFill>
                <a:latin typeface="Arial"/>
                <a:cs typeface="Arial"/>
              </a:rPr>
              <a:t>David </a:t>
            </a:r>
            <a:r>
              <a:rPr sz="3600" spc="-165" dirty="0">
                <a:solidFill>
                  <a:srgbClr val="B4C3FF"/>
                </a:solidFill>
                <a:latin typeface="Arial"/>
                <a:cs typeface="Arial"/>
              </a:rPr>
              <a:t>Thomas,Addison</a:t>
            </a:r>
            <a:r>
              <a:rPr sz="3600" spc="-330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B4C3FF"/>
                </a:solidFill>
                <a:latin typeface="Arial"/>
                <a:cs typeface="Arial"/>
              </a:rPr>
              <a:t>Wesley</a:t>
            </a:r>
            <a:endParaRPr sz="3600">
              <a:latin typeface="Arial"/>
              <a:cs typeface="Arial"/>
            </a:endParaRPr>
          </a:p>
          <a:p>
            <a:pPr marL="584200" indent="-571500">
              <a:lnSpc>
                <a:spcPts val="4970"/>
              </a:lnSpc>
              <a:spcBef>
                <a:spcPts val="218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sz="4200" spc="-434" dirty="0">
                <a:solidFill>
                  <a:srgbClr val="FFFFFF"/>
                </a:solidFill>
                <a:latin typeface="Arial"/>
                <a:cs typeface="Arial"/>
              </a:rPr>
              <a:t>PHP</a:t>
            </a:r>
            <a:r>
              <a:rPr sz="42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4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4200">
              <a:latin typeface="Arial"/>
              <a:cs typeface="Arial"/>
            </a:endParaRPr>
          </a:p>
          <a:p>
            <a:pPr marL="584200">
              <a:lnSpc>
                <a:spcPts val="4250"/>
              </a:lnSpc>
            </a:pPr>
            <a:r>
              <a:rPr sz="3600" spc="-165" dirty="0">
                <a:solidFill>
                  <a:srgbClr val="B4C3FF"/>
                </a:solidFill>
                <a:latin typeface="Arial"/>
                <a:cs typeface="Arial"/>
              </a:rPr>
              <a:t>George </a:t>
            </a:r>
            <a:r>
              <a:rPr sz="3600" spc="-280" dirty="0">
                <a:solidFill>
                  <a:srgbClr val="B4C3FF"/>
                </a:solidFill>
                <a:latin typeface="Arial"/>
                <a:cs typeface="Arial"/>
              </a:rPr>
              <a:t>Schlossngale,</a:t>
            </a:r>
            <a:r>
              <a:rPr sz="3600" spc="-204" dirty="0">
                <a:solidFill>
                  <a:srgbClr val="B4C3FF"/>
                </a:solidFill>
                <a:latin typeface="Arial"/>
                <a:cs typeface="Arial"/>
              </a:rPr>
              <a:t> </a:t>
            </a:r>
            <a:r>
              <a:rPr sz="3600" spc="-465" dirty="0">
                <a:solidFill>
                  <a:srgbClr val="B4C3FF"/>
                </a:solidFill>
                <a:latin typeface="Arial"/>
                <a:cs typeface="Arial"/>
              </a:rPr>
              <a:t>Sams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25400" y="9788649"/>
            <a:ext cx="199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30" dirty="0">
                <a:latin typeface="Arial"/>
                <a:cs typeface="Arial"/>
              </a:rPr>
              <a:t>4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315" dirty="0"/>
              <a:t>Procedural </a:t>
            </a:r>
            <a:r>
              <a:rPr spc="-260" dirty="0"/>
              <a:t>Code </a:t>
            </a:r>
            <a:r>
              <a:rPr spc="-570" dirty="0"/>
              <a:t>vs.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26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513579"/>
            <a:ext cx="7675880" cy="18796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Procedural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2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i="1" spc="-39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4200" spc="-39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75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4200" spc="-80" dirty="0">
                <a:solidFill>
                  <a:srgbClr val="FFFFFF"/>
                </a:solidFill>
                <a:latin typeface="Arial"/>
                <a:cs typeface="Arial"/>
              </a:rPr>
              <a:t>oriented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4200" spc="-25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2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i="1" spc="-375" dirty="0">
                <a:solidFill>
                  <a:srgbClr val="FFFFFF"/>
                </a:solidFill>
                <a:latin typeface="Trebuchet MS"/>
                <a:cs typeface="Trebuchet MS"/>
              </a:rPr>
              <a:t>modular</a:t>
            </a:r>
            <a:r>
              <a:rPr sz="4200" spc="-37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315" dirty="0"/>
              <a:t>Procedural </a:t>
            </a:r>
            <a:r>
              <a:rPr spc="-260" dirty="0"/>
              <a:t>Code </a:t>
            </a:r>
            <a:r>
              <a:rPr spc="-570" dirty="0"/>
              <a:t>vs.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26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300" y="2971800"/>
            <a:ext cx="496443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mysql_connect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mysql_select_d</a:t>
            </a:r>
            <a:r>
              <a:rPr sz="3600" dirty="0">
                <a:solidFill>
                  <a:srgbClr val="00C50E"/>
                </a:solidFill>
                <a:latin typeface="Andale Mono"/>
                <a:cs typeface="Andale Mono"/>
              </a:rPr>
              <a:t>b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();</a:t>
            </a:r>
            <a:endParaRPr sz="3600">
              <a:latin typeface="Andale Mono"/>
              <a:cs typeface="Andale Mon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7250" y="4589016"/>
          <a:ext cx="9118598" cy="103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$sql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“SELECT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name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FROM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users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975"/>
                        </a:lnSpc>
                      </a:pPr>
                      <a:r>
                        <a:rPr sz="3600" spc="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”</a:t>
                      </a:r>
                      <a:r>
                        <a:rPr sz="3600" spc="5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8F97EA"/>
                          </a:solidFill>
                          <a:latin typeface="Andale Mono"/>
                          <a:cs typeface="Andale Mono"/>
                        </a:rPr>
                        <a:t>$sql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.=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“WHERE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600" spc="-5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id</a:t>
                      </a:r>
                      <a:r>
                        <a:rPr sz="3600" spc="-70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=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975"/>
                        </a:lnSpc>
                      </a:pPr>
                      <a:r>
                        <a:rPr sz="3600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5</a:t>
                      </a:r>
                      <a:r>
                        <a:rPr sz="3600" spc="-70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 </a:t>
                      </a:r>
                      <a:r>
                        <a:rPr sz="3600" dirty="0">
                          <a:solidFill>
                            <a:srgbClr val="DA9600"/>
                          </a:solidFill>
                          <a:latin typeface="Andale Mono"/>
                          <a:cs typeface="Andale Mono"/>
                        </a:rPr>
                        <a:t>”</a:t>
                      </a:r>
                      <a:r>
                        <a:rPr sz="3600" dirty="0">
                          <a:solidFill>
                            <a:srgbClr val="FFFFFF"/>
                          </a:solidFill>
                          <a:latin typeface="Andale Mono"/>
                          <a:cs typeface="Andale Mono"/>
                        </a:rPr>
                        <a:t>;</a:t>
                      </a:r>
                      <a:endParaRPr sz="3600">
                        <a:latin typeface="Andale Mono"/>
                        <a:cs typeface="Andale Mon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46300" y="6096000"/>
            <a:ext cx="935418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$result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</a:t>
            </a:r>
            <a:r>
              <a:rPr sz="3600" spc="-2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mysql_query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$sql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210"/>
              </a:lnSpc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$row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</a:t>
            </a:r>
            <a:r>
              <a:rPr sz="3600" spc="-70" dirty="0">
                <a:solidFill>
                  <a:srgbClr val="FFFFFF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mysql_fetch_assoc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$result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</a:t>
            </a:r>
            <a:endParaRPr sz="3600">
              <a:latin typeface="Andale Mono"/>
              <a:cs typeface="Andale Mo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$row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[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‘name’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];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315" dirty="0"/>
              <a:t>Procedural </a:t>
            </a:r>
            <a:r>
              <a:rPr spc="-260" dirty="0"/>
              <a:t>Code </a:t>
            </a:r>
            <a:r>
              <a:rPr spc="-570" dirty="0"/>
              <a:t>vs.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26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300" y="4800600"/>
            <a:ext cx="9354185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10"/>
              </a:lnSpc>
              <a:spcBef>
                <a:spcPts val="100"/>
              </a:spcBef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$User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new</a:t>
            </a:r>
            <a:r>
              <a:rPr sz="3600" spc="-10" dirty="0">
                <a:solidFill>
                  <a:srgbClr val="00C50E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CD5B5D"/>
                </a:solidFill>
                <a:latin typeface="Andale Mono"/>
                <a:cs typeface="Andale Mono"/>
              </a:rPr>
              <a:t>User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  <a:spcBef>
                <a:spcPts val="209"/>
              </a:spcBef>
            </a:pP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$row </a:t>
            </a:r>
            <a:r>
              <a:rPr sz="3600" dirty="0">
                <a:solidFill>
                  <a:srgbClr val="FFFFFF"/>
                </a:solidFill>
                <a:latin typeface="Andale Mono"/>
                <a:cs typeface="Andale Mono"/>
              </a:rPr>
              <a:t>=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$User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-&gt;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find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‘id=5’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,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‘name’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); 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8F97EA"/>
                </a:solidFill>
                <a:latin typeface="Andale Mono"/>
                <a:cs typeface="Andale Mono"/>
              </a:rPr>
              <a:t>$row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[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‘name’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];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315" dirty="0"/>
              <a:t>Procedural </a:t>
            </a:r>
            <a:r>
              <a:rPr spc="-260" dirty="0"/>
              <a:t>Code </a:t>
            </a:r>
            <a:r>
              <a:rPr spc="-570" dirty="0"/>
              <a:t>vs.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26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300" y="4279900"/>
            <a:ext cx="6610350" cy="26574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394835">
              <a:lnSpc>
                <a:spcPts val="4100"/>
              </a:lnSpc>
              <a:spcBef>
                <a:spcPts val="420"/>
              </a:spcBef>
            </a:pPr>
            <a:r>
              <a:rPr sz="3600" spc="-5" dirty="0">
                <a:solidFill>
                  <a:srgbClr val="ACADAD"/>
                </a:solidFill>
                <a:latin typeface="Andale Mono"/>
                <a:cs typeface="Andale Mono"/>
              </a:rPr>
              <a:t>1.</a:t>
            </a:r>
            <a:r>
              <a:rPr sz="3600" spc="-100" dirty="0">
                <a:solidFill>
                  <a:srgbClr val="ACADAD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&lt;?php </a:t>
            </a:r>
            <a:r>
              <a:rPr sz="3600" spc="-5" dirty="0">
                <a:solidFill>
                  <a:srgbClr val="ACADAD"/>
                </a:solidFill>
                <a:latin typeface="Andale Mono"/>
                <a:cs typeface="Andale Mono"/>
              </a:rPr>
              <a:t> 2.</a:t>
            </a:r>
            <a:endParaRPr sz="3600">
              <a:latin typeface="Andale Mono"/>
              <a:cs typeface="Andale Mono"/>
            </a:endParaRPr>
          </a:p>
          <a:p>
            <a:pPr marL="12700" marR="5080">
              <a:lnSpc>
                <a:spcPts val="4100"/>
              </a:lnSpc>
            </a:pPr>
            <a:r>
              <a:rPr sz="3600" spc="-5" dirty="0">
                <a:solidFill>
                  <a:srgbClr val="ACADAD"/>
                </a:solidFill>
                <a:latin typeface="Andale Mono"/>
                <a:cs typeface="Andale Mono"/>
              </a:rPr>
              <a:t>3. </a:t>
            </a:r>
            <a:r>
              <a:rPr sz="3600" spc="-5" dirty="0">
                <a:solidFill>
                  <a:srgbClr val="00C50E"/>
                </a:solidFill>
                <a:latin typeface="Andale Mono"/>
                <a:cs typeface="Andale Mono"/>
              </a:rPr>
              <a:t>echo </a:t>
            </a:r>
            <a:r>
              <a:rPr sz="3600" spc="-5" dirty="0">
                <a:solidFill>
                  <a:srgbClr val="DA9600"/>
                </a:solidFill>
                <a:latin typeface="Andale Mono"/>
                <a:cs typeface="Andale Mono"/>
              </a:rPr>
              <a:t>“Hello, World!”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; </a:t>
            </a:r>
            <a:r>
              <a:rPr sz="3600" spc="-5" dirty="0">
                <a:solidFill>
                  <a:srgbClr val="ACADAD"/>
                </a:solidFill>
                <a:latin typeface="Andale Mono"/>
                <a:cs typeface="Andale Mono"/>
              </a:rPr>
              <a:t> 4.</a:t>
            </a:r>
            <a:endParaRPr sz="3600">
              <a:latin typeface="Andale Mono"/>
              <a:cs typeface="Andale Mono"/>
            </a:endParaRPr>
          </a:p>
          <a:p>
            <a:pPr marL="12700">
              <a:lnSpc>
                <a:spcPts val="4000"/>
              </a:lnSpc>
            </a:pPr>
            <a:r>
              <a:rPr sz="3600" spc="-5" dirty="0">
                <a:solidFill>
                  <a:srgbClr val="ACADAD"/>
                </a:solidFill>
                <a:latin typeface="Andale Mono"/>
                <a:cs typeface="Andale Mono"/>
              </a:rPr>
              <a:t>5.</a:t>
            </a:r>
            <a:r>
              <a:rPr sz="3600" spc="-10" dirty="0">
                <a:solidFill>
                  <a:srgbClr val="ACADAD"/>
                </a:solidFill>
                <a:latin typeface="Andale Mono"/>
                <a:cs typeface="Andale Mono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ndale Mono"/>
                <a:cs typeface="Andale Mono"/>
              </a:rPr>
              <a:t>?&gt;</a:t>
            </a:r>
            <a:endParaRPr sz="3600">
              <a:latin typeface="Andale Mono"/>
              <a:cs typeface="Andale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8300"/>
              </a:lnSpc>
              <a:spcBef>
                <a:spcPts val="660"/>
              </a:spcBef>
            </a:pPr>
            <a:r>
              <a:rPr spc="-315" dirty="0"/>
              <a:t>Procedural </a:t>
            </a:r>
            <a:r>
              <a:rPr spc="-260" dirty="0"/>
              <a:t>Code </a:t>
            </a:r>
            <a:r>
              <a:rPr spc="-570" dirty="0"/>
              <a:t>vs. </a:t>
            </a:r>
            <a:r>
              <a:rPr spc="-125" dirty="0"/>
              <a:t>Object  </a:t>
            </a:r>
            <a:r>
              <a:rPr spc="-95" dirty="0"/>
              <a:t>Oriented</a:t>
            </a:r>
            <a:r>
              <a:rPr spc="-10" dirty="0"/>
              <a:t> </a:t>
            </a:r>
            <a:r>
              <a:rPr spc="-26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2857500" y="3644900"/>
            <a:ext cx="7518400" cy="3708400"/>
          </a:xfrm>
          <a:custGeom>
            <a:avLst/>
            <a:gdLst/>
            <a:ahLst/>
            <a:cxnLst/>
            <a:rect l="l" t="t" r="r" b="b"/>
            <a:pathLst>
              <a:path w="7518400" h="3708400">
                <a:moveTo>
                  <a:pt x="0" y="0"/>
                </a:moveTo>
                <a:lnTo>
                  <a:pt x="7518400" y="0"/>
                </a:lnTo>
                <a:lnTo>
                  <a:pt x="7518400" y="3708400"/>
                </a:lnTo>
                <a:lnTo>
                  <a:pt x="0" y="370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0" y="3644900"/>
            <a:ext cx="7518400" cy="3708400"/>
          </a:xfrm>
          <a:custGeom>
            <a:avLst/>
            <a:gdLst/>
            <a:ahLst/>
            <a:cxnLst/>
            <a:rect l="l" t="t" r="r" b="b"/>
            <a:pathLst>
              <a:path w="7518400" h="3708400">
                <a:moveTo>
                  <a:pt x="0" y="0"/>
                </a:moveTo>
                <a:lnTo>
                  <a:pt x="7518400" y="0"/>
                </a:lnTo>
                <a:lnTo>
                  <a:pt x="7518400" y="3708400"/>
                </a:lnTo>
                <a:lnTo>
                  <a:pt x="0" y="3708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8522" y="4752113"/>
            <a:ext cx="2170541" cy="88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8522" y="3992423"/>
            <a:ext cx="2170541" cy="113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8522" y="3739193"/>
            <a:ext cx="2170541" cy="63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8522" y="6416195"/>
            <a:ext cx="2170541" cy="88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8522" y="6162965"/>
            <a:ext cx="2170541" cy="63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8522" y="5909735"/>
            <a:ext cx="2170541" cy="63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3172" y="4498883"/>
            <a:ext cx="2333332" cy="1139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3172" y="3992423"/>
            <a:ext cx="2333332" cy="88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3172" y="3739193"/>
            <a:ext cx="2333332" cy="633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3172" y="6416195"/>
            <a:ext cx="2333332" cy="88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3172" y="5909735"/>
            <a:ext cx="2333332" cy="88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3172" y="5656505"/>
            <a:ext cx="2333332" cy="633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7822" y="4498883"/>
            <a:ext cx="2161497" cy="63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7822" y="3992423"/>
            <a:ext cx="2161497" cy="88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7822" y="3739193"/>
            <a:ext cx="2161497" cy="63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7488" y="4869684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7488" y="4869684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7488" y="4109994"/>
            <a:ext cx="1772920" cy="760095"/>
          </a:xfrm>
          <a:custGeom>
            <a:avLst/>
            <a:gdLst/>
            <a:ahLst/>
            <a:cxnLst/>
            <a:rect l="l" t="t" r="r" b="b"/>
            <a:pathLst>
              <a:path w="1772920" h="760095">
                <a:moveTo>
                  <a:pt x="0" y="0"/>
                </a:moveTo>
                <a:lnTo>
                  <a:pt x="1772609" y="0"/>
                </a:lnTo>
                <a:lnTo>
                  <a:pt x="1772609" y="759689"/>
                </a:lnTo>
                <a:lnTo>
                  <a:pt x="0" y="759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7488" y="4109994"/>
            <a:ext cx="1772920" cy="760095"/>
          </a:xfrm>
          <a:custGeom>
            <a:avLst/>
            <a:gdLst/>
            <a:ahLst/>
            <a:cxnLst/>
            <a:rect l="l" t="t" r="r" b="b"/>
            <a:pathLst>
              <a:path w="1772920" h="760095">
                <a:moveTo>
                  <a:pt x="0" y="0"/>
                </a:moveTo>
                <a:lnTo>
                  <a:pt x="1772609" y="0"/>
                </a:lnTo>
                <a:lnTo>
                  <a:pt x="1772609" y="759689"/>
                </a:lnTo>
                <a:lnTo>
                  <a:pt x="0" y="75968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7488" y="385676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7488" y="385676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28884" y="3816933"/>
            <a:ext cx="1466215" cy="1552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6095">
              <a:lnSpc>
                <a:spcPts val="2014"/>
              </a:lnSpc>
              <a:spcBef>
                <a:spcPts val="110"/>
              </a:spcBef>
            </a:pPr>
            <a:r>
              <a:rPr sz="1700" b="1" dirty="0">
                <a:latin typeface="Arial"/>
                <a:cs typeface="Arial"/>
              </a:rPr>
              <a:t>Email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5" dirty="0">
                <a:latin typeface="Arial"/>
                <a:cs typeface="Arial"/>
              </a:rPr>
              <a:t> $to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$subject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$message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  <a:tabLst>
                <a:tab pos="427990" algn="l"/>
              </a:tabLst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700" spc="-5" dirty="0">
                <a:latin typeface="Arial"/>
                <a:cs typeface="Arial"/>
              </a:rPr>
              <a:t>construct()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2014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send()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47488" y="6533766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7488" y="6533766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7488" y="6280536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5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7488" y="6280536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5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7488" y="6027306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7488" y="6027306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28884" y="5987474"/>
            <a:ext cx="1411605" cy="1045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4470">
              <a:lnSpc>
                <a:spcPts val="2014"/>
              </a:lnSpc>
              <a:spcBef>
                <a:spcPts val="110"/>
              </a:spcBef>
            </a:pPr>
            <a:r>
              <a:rPr sz="1700" b="1" dirty="0">
                <a:latin typeface="Arial"/>
                <a:cs typeface="Arial"/>
              </a:rPr>
              <a:t>HTMLEmail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$headers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  <a:tabLst>
                <a:tab pos="373380" algn="l"/>
              </a:tabLst>
            </a:pPr>
            <a:r>
              <a:rPr sz="1700" dirty="0">
                <a:latin typeface="Arial"/>
                <a:cs typeface="Arial"/>
              </a:rPr>
              <a:t>-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700" spc="-5" dirty="0">
                <a:latin typeface="Arial"/>
                <a:cs typeface="Arial"/>
              </a:rPr>
              <a:t>construct()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2014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send()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33793" y="5620330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5">
                <a:moveTo>
                  <a:pt x="0" y="406976"/>
                </a:moveTo>
                <a:lnTo>
                  <a:pt x="0" y="0"/>
                </a:lnTo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7178" y="5403276"/>
            <a:ext cx="253365" cy="217170"/>
          </a:xfrm>
          <a:custGeom>
            <a:avLst/>
            <a:gdLst/>
            <a:ahLst/>
            <a:cxnLst/>
            <a:rect l="l" t="t" r="r" b="b"/>
            <a:pathLst>
              <a:path w="253364" h="217170">
                <a:moveTo>
                  <a:pt x="126614" y="0"/>
                </a:moveTo>
                <a:lnTo>
                  <a:pt x="0" y="217054"/>
                </a:lnTo>
                <a:lnTo>
                  <a:pt x="253229" y="217054"/>
                </a:lnTo>
                <a:lnTo>
                  <a:pt x="126614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2138" y="4616454"/>
            <a:ext cx="1935480" cy="760095"/>
          </a:xfrm>
          <a:custGeom>
            <a:avLst/>
            <a:gdLst/>
            <a:ahLst/>
            <a:cxnLst/>
            <a:rect l="l" t="t" r="r" b="b"/>
            <a:pathLst>
              <a:path w="1935479" h="760095">
                <a:moveTo>
                  <a:pt x="0" y="0"/>
                </a:moveTo>
                <a:lnTo>
                  <a:pt x="1935399" y="0"/>
                </a:lnTo>
                <a:lnTo>
                  <a:pt x="1935399" y="759689"/>
                </a:lnTo>
                <a:lnTo>
                  <a:pt x="0" y="759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52138" y="4616454"/>
            <a:ext cx="1935480" cy="760095"/>
          </a:xfrm>
          <a:custGeom>
            <a:avLst/>
            <a:gdLst/>
            <a:ahLst/>
            <a:cxnLst/>
            <a:rect l="l" t="t" r="r" b="b"/>
            <a:pathLst>
              <a:path w="1935479" h="760095">
                <a:moveTo>
                  <a:pt x="0" y="0"/>
                </a:moveTo>
                <a:lnTo>
                  <a:pt x="1935399" y="0"/>
                </a:lnTo>
                <a:lnTo>
                  <a:pt x="1935399" y="759689"/>
                </a:lnTo>
                <a:lnTo>
                  <a:pt x="0" y="75968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2138" y="4109994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52138" y="4109994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2138" y="3856764"/>
            <a:ext cx="1935480" cy="253365"/>
          </a:xfrm>
          <a:custGeom>
            <a:avLst/>
            <a:gdLst/>
            <a:ahLst/>
            <a:cxnLst/>
            <a:rect l="l" t="t" r="r" b="b"/>
            <a:pathLst>
              <a:path w="1935479" h="253364">
                <a:moveTo>
                  <a:pt x="0" y="0"/>
                </a:moveTo>
                <a:lnTo>
                  <a:pt x="1935399" y="0"/>
                </a:lnTo>
                <a:lnTo>
                  <a:pt x="193539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52138" y="3856764"/>
            <a:ext cx="1935480" cy="253365"/>
          </a:xfrm>
          <a:custGeom>
            <a:avLst/>
            <a:gdLst/>
            <a:ahLst/>
            <a:cxnLst/>
            <a:rect l="l" t="t" r="r" b="b"/>
            <a:pathLst>
              <a:path w="1935479" h="253364">
                <a:moveTo>
                  <a:pt x="0" y="0"/>
                </a:moveTo>
                <a:lnTo>
                  <a:pt x="1935399" y="0"/>
                </a:lnTo>
                <a:lnTo>
                  <a:pt x="193539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833534" y="3816933"/>
            <a:ext cx="1708150" cy="1552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" algn="ctr">
              <a:lnSpc>
                <a:spcPts val="2014"/>
              </a:lnSpc>
              <a:spcBef>
                <a:spcPts val="110"/>
              </a:spcBef>
            </a:pPr>
            <a:r>
              <a:rPr sz="1700" b="1" dirty="0">
                <a:latin typeface="Arial"/>
                <a:cs typeface="Arial"/>
              </a:rPr>
              <a:t>LineItems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$taxPercent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5" dirty="0">
                <a:latin typeface="Arial"/>
                <a:cs typeface="Arial"/>
              </a:rPr>
              <a:t> $total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addLine()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getTax()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2014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getGrandTotal()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52138" y="6533766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2138" y="6533766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2138" y="6027306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2138" y="6027306"/>
            <a:ext cx="1935480" cy="506730"/>
          </a:xfrm>
          <a:custGeom>
            <a:avLst/>
            <a:gdLst/>
            <a:ahLst/>
            <a:cxnLst/>
            <a:rect l="l" t="t" r="r" b="b"/>
            <a:pathLst>
              <a:path w="1935479" h="506729">
                <a:moveTo>
                  <a:pt x="0" y="0"/>
                </a:moveTo>
                <a:lnTo>
                  <a:pt x="1935399" y="0"/>
                </a:lnTo>
                <a:lnTo>
                  <a:pt x="193539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2138" y="5774076"/>
            <a:ext cx="1935480" cy="253365"/>
          </a:xfrm>
          <a:custGeom>
            <a:avLst/>
            <a:gdLst/>
            <a:ahLst/>
            <a:cxnLst/>
            <a:rect l="l" t="t" r="r" b="b"/>
            <a:pathLst>
              <a:path w="1935479" h="253364">
                <a:moveTo>
                  <a:pt x="0" y="0"/>
                </a:moveTo>
                <a:lnTo>
                  <a:pt x="1935399" y="0"/>
                </a:lnTo>
                <a:lnTo>
                  <a:pt x="193539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2138" y="5774077"/>
            <a:ext cx="1935480" cy="253365"/>
          </a:xfrm>
          <a:custGeom>
            <a:avLst/>
            <a:gdLst/>
            <a:ahLst/>
            <a:cxnLst/>
            <a:rect l="l" t="t" r="r" b="b"/>
            <a:pathLst>
              <a:path w="1935479" h="253364">
                <a:moveTo>
                  <a:pt x="0" y="0"/>
                </a:moveTo>
                <a:lnTo>
                  <a:pt x="1935399" y="0"/>
                </a:lnTo>
                <a:lnTo>
                  <a:pt x="193539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833534" y="5734244"/>
            <a:ext cx="1466215" cy="1299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>
              <a:lnSpc>
                <a:spcPts val="2014"/>
              </a:lnSpc>
              <a:spcBef>
                <a:spcPts val="110"/>
              </a:spcBef>
            </a:pPr>
            <a:r>
              <a:rPr sz="1700" b="1" spc="-30" dirty="0">
                <a:latin typeface="Arial"/>
                <a:cs typeface="Arial"/>
              </a:rPr>
              <a:t>XHTMLTag</a:t>
            </a:r>
            <a:endParaRPr sz="1700">
              <a:latin typeface="Arial"/>
              <a:cs typeface="Arial"/>
            </a:endParaRPr>
          </a:p>
          <a:p>
            <a:pPr marL="132080" indent="-132080">
              <a:lnSpc>
                <a:spcPts val="1995"/>
              </a:lnSpc>
              <a:buChar char="-"/>
              <a:tabLst>
                <a:tab pos="132715" algn="l"/>
              </a:tabLst>
            </a:pPr>
            <a:r>
              <a:rPr sz="1700" spc="-5" dirty="0">
                <a:latin typeface="Arial"/>
                <a:cs typeface="Arial"/>
              </a:rPr>
              <a:t>$tag</a:t>
            </a:r>
            <a:endParaRPr sz="1700">
              <a:latin typeface="Arial"/>
              <a:cs typeface="Arial"/>
            </a:endParaRPr>
          </a:p>
          <a:p>
            <a:pPr marL="132080" indent="-132080">
              <a:lnSpc>
                <a:spcPts val="1995"/>
              </a:lnSpc>
              <a:buChar char="-"/>
              <a:tabLst>
                <a:tab pos="132715" algn="l"/>
              </a:tabLst>
            </a:pPr>
            <a:r>
              <a:rPr sz="1700" spc="-5" dirty="0">
                <a:latin typeface="Arial"/>
                <a:cs typeface="Arial"/>
              </a:rPr>
              <a:t>$content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  <a:tabLst>
                <a:tab pos="427990" algn="l"/>
              </a:tabLst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700" spc="-5" dirty="0">
                <a:latin typeface="Arial"/>
                <a:cs typeface="Arial"/>
              </a:rPr>
              <a:t>construct()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2014"/>
              </a:lnSpc>
              <a:tabLst>
                <a:tab pos="427990" algn="l"/>
              </a:tabLst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700" spc="-5" dirty="0">
                <a:latin typeface="Arial"/>
                <a:cs typeface="Arial"/>
              </a:rPr>
              <a:t>destruct()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56789" y="461645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56789" y="461645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56789" y="4109994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6789" y="4109994"/>
            <a:ext cx="1772920" cy="506730"/>
          </a:xfrm>
          <a:custGeom>
            <a:avLst/>
            <a:gdLst/>
            <a:ahLst/>
            <a:cxnLst/>
            <a:rect l="l" t="t" r="r" b="b"/>
            <a:pathLst>
              <a:path w="1772920" h="506729">
                <a:moveTo>
                  <a:pt x="0" y="0"/>
                </a:moveTo>
                <a:lnTo>
                  <a:pt x="1772609" y="0"/>
                </a:lnTo>
                <a:lnTo>
                  <a:pt x="1772609" y="506459"/>
                </a:lnTo>
                <a:lnTo>
                  <a:pt x="0" y="50645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56789" y="385676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56789" y="3856764"/>
            <a:ext cx="1772920" cy="253365"/>
          </a:xfrm>
          <a:custGeom>
            <a:avLst/>
            <a:gdLst/>
            <a:ahLst/>
            <a:cxnLst/>
            <a:rect l="l" t="t" r="r" b="b"/>
            <a:pathLst>
              <a:path w="1772920" h="253364">
                <a:moveTo>
                  <a:pt x="0" y="0"/>
                </a:moveTo>
                <a:lnTo>
                  <a:pt x="1772609" y="0"/>
                </a:lnTo>
                <a:lnTo>
                  <a:pt x="1772609" y="253229"/>
                </a:lnTo>
                <a:lnTo>
                  <a:pt x="0" y="253229"/>
                </a:lnTo>
                <a:lnTo>
                  <a:pt x="0" y="0"/>
                </a:lnTo>
                <a:close/>
              </a:path>
            </a:pathLst>
          </a:custGeom>
          <a:ln w="18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438184" y="3816933"/>
            <a:ext cx="1526540" cy="1045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" algn="ctr">
              <a:lnSpc>
                <a:spcPts val="2014"/>
              </a:lnSpc>
              <a:spcBef>
                <a:spcPts val="110"/>
              </a:spcBef>
            </a:pPr>
            <a:r>
              <a:rPr sz="1700" b="1" dirty="0">
                <a:latin typeface="Arial"/>
                <a:cs typeface="Arial"/>
              </a:rPr>
              <a:t>ZebraStripes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$switch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1995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$normalClass</a:t>
            </a:r>
            <a:endParaRPr sz="1700">
              <a:latin typeface="Arial"/>
              <a:cs typeface="Arial"/>
            </a:endParaRPr>
          </a:p>
          <a:p>
            <a:pPr>
              <a:lnSpc>
                <a:spcPts val="2014"/>
              </a:lnSpc>
            </a:pPr>
            <a:r>
              <a:rPr sz="1700" spc="5" dirty="0">
                <a:latin typeface="Arial"/>
                <a:cs typeface="Arial"/>
              </a:rPr>
              <a:t>+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stripe()</a:t>
            </a:r>
            <a:endParaRPr sz="1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863600"/>
            <a:ext cx="9577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When </a:t>
            </a:r>
            <a:r>
              <a:rPr spc="-315" dirty="0"/>
              <a:t>Procedural </a:t>
            </a:r>
            <a:r>
              <a:rPr spc="-430" dirty="0"/>
              <a:t>is</a:t>
            </a:r>
            <a:r>
              <a:rPr spc="409" dirty="0"/>
              <a:t> </a:t>
            </a:r>
            <a:r>
              <a:rPr spc="-365" dirty="0"/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56379"/>
            <a:ext cx="6960234" cy="28067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350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4200" spc="-175" dirty="0">
                <a:solidFill>
                  <a:srgbClr val="FFFFFF"/>
                </a:solidFill>
                <a:latin typeface="Arial"/>
                <a:cs typeface="Arial"/>
              </a:rPr>
              <a:t>bite-sized</a:t>
            </a:r>
            <a:r>
              <a:rPr sz="420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60" dirty="0">
                <a:solidFill>
                  <a:srgbClr val="FFFFFF"/>
                </a:solidFill>
                <a:latin typeface="Arial"/>
                <a:cs typeface="Arial"/>
              </a:rPr>
              <a:t>chunks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170" dirty="0">
                <a:solidFill>
                  <a:srgbClr val="FFFFFF"/>
                </a:solidFill>
                <a:latin typeface="Arial"/>
                <a:cs typeface="Arial"/>
              </a:rPr>
              <a:t>Lightweight </a:t>
            </a:r>
            <a:r>
              <a:rPr sz="4200" spc="-15" dirty="0">
                <a:solidFill>
                  <a:srgbClr val="FFFFFF"/>
                </a:solidFill>
                <a:latin typeface="Arial"/>
                <a:cs typeface="Arial"/>
              </a:rPr>
              <a:t>“Front 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End”</a:t>
            </a:r>
            <a:r>
              <a:rPr sz="42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2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CD74"/>
              </a:buClr>
              <a:buChar char="•"/>
              <a:tabLst>
                <a:tab pos="583565" algn="l"/>
                <a:tab pos="584200" algn="l"/>
              </a:tabLst>
            </a:pPr>
            <a:r>
              <a:rPr sz="4200" spc="-265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40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9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879</Words>
  <Application>Microsoft Office PowerPoint</Application>
  <PresentationFormat>Custom</PresentationFormat>
  <Paragraphs>273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Andale Mono</vt:lpstr>
      <vt:lpstr>Arial</vt:lpstr>
      <vt:lpstr>Calibri</vt:lpstr>
      <vt:lpstr>Times New Roman</vt:lpstr>
      <vt:lpstr>Trebuchet MS</vt:lpstr>
      <vt:lpstr>Office Theme</vt:lpstr>
      <vt:lpstr>Introduction to Object  Oriented PHP</vt:lpstr>
      <vt:lpstr>Introduction to Object  Oriented PHP</vt:lpstr>
      <vt:lpstr>OOP:A Paradigm Shift</vt:lpstr>
      <vt:lpstr>Procedural Code vs. Object  Oriented Code</vt:lpstr>
      <vt:lpstr>Procedural Code vs. Object  Oriented Code</vt:lpstr>
      <vt:lpstr>Procedural Code vs. Object  Oriented Code</vt:lpstr>
      <vt:lpstr>Procedural Code vs. Object  Oriented Code</vt:lpstr>
      <vt:lpstr>Procedural Code vs. Object  Oriented Code</vt:lpstr>
      <vt:lpstr>When Procedural is Right</vt:lpstr>
      <vt:lpstr>When OO is Right</vt:lpstr>
      <vt:lpstr>The OO Mindset</vt:lpstr>
      <vt:lpstr>Basic OO Concepts</vt:lpstr>
      <vt:lpstr>Classes &amp; Objects</vt:lpstr>
      <vt:lpstr>Classes &amp; Objects</vt:lpstr>
      <vt:lpstr>Classes &amp; Objects</vt:lpstr>
      <vt:lpstr>Properties &amp; Methods</vt:lpstr>
      <vt:lpstr>Properties &amp; Methods</vt:lpstr>
      <vt:lpstr>Properties &amp; Methods</vt:lpstr>
      <vt:lpstr>Constructors</vt:lpstr>
      <vt:lpstr>Constructors</vt:lpstr>
      <vt:lpstr>Destructors</vt:lpstr>
      <vt:lpstr>Inheritance</vt:lpstr>
      <vt:lpstr>Inheritance</vt:lpstr>
      <vt:lpstr>Inheritance</vt:lpstr>
      <vt:lpstr>Visibility</vt:lpstr>
      <vt:lpstr>Visibility</vt:lpstr>
      <vt:lpstr>Visibility</vt:lpstr>
      <vt:lpstr>Visibility</vt:lpstr>
      <vt:lpstr>Visibility</vt:lpstr>
      <vt:lpstr>Static Members</vt:lpstr>
      <vt:lpstr>Static Members</vt:lpstr>
      <vt:lpstr>Static Members</vt:lpstr>
      <vt:lpstr>The UML</vt:lpstr>
      <vt:lpstr>Suggested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 Oriented PHP</dc:title>
  <cp:lastModifiedBy>Ahmed Elnemr</cp:lastModifiedBy>
  <cp:revision>1</cp:revision>
  <dcterms:created xsi:type="dcterms:W3CDTF">2018-04-20T16:29:36Z</dcterms:created>
  <dcterms:modified xsi:type="dcterms:W3CDTF">2018-04-20T19:22:22Z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2007-09-09T00:00:00Z</vt:filetime>
  </property>
  <property fmtid="{D5CDD505-2E9C-101B-9397-08002B2CF9AE}" pid="3" name="Creator">
    <vt:lpwstr>Apple Keynote 3.0.2</vt:lpwstr>
  </property>
  <property fmtid="{D5CDD505-2E9C-101B-9397-08002B2CF9AE}" pid="4" name="LastSaved">
    <vt:filetime>2018-04-20T00:00:00Z</vt:filetime>
  </property>
</Properties>
</file>