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8" r:id="rId1"/>
  </p:sldMasterIdLst>
  <p:notesMasterIdLst>
    <p:notesMasterId r:id="rId218"/>
  </p:notesMasterIdLst>
  <p:sldIdLst>
    <p:sldId id="256" r:id="rId2"/>
    <p:sldId id="258" r:id="rId3"/>
    <p:sldId id="376" r:id="rId4"/>
    <p:sldId id="322" r:id="rId5"/>
    <p:sldId id="377" r:id="rId6"/>
    <p:sldId id="378" r:id="rId7"/>
    <p:sldId id="379" r:id="rId8"/>
    <p:sldId id="380" r:id="rId9"/>
    <p:sldId id="329" r:id="rId10"/>
    <p:sldId id="381" r:id="rId11"/>
    <p:sldId id="330" r:id="rId12"/>
    <p:sldId id="331" r:id="rId13"/>
    <p:sldId id="382" r:id="rId14"/>
    <p:sldId id="411" r:id="rId15"/>
    <p:sldId id="383" r:id="rId16"/>
    <p:sldId id="384" r:id="rId17"/>
    <p:sldId id="385" r:id="rId18"/>
    <p:sldId id="393" r:id="rId19"/>
    <p:sldId id="298" r:id="rId20"/>
    <p:sldId id="395" r:id="rId21"/>
    <p:sldId id="387" r:id="rId22"/>
    <p:sldId id="388" r:id="rId23"/>
    <p:sldId id="389" r:id="rId24"/>
    <p:sldId id="390" r:id="rId25"/>
    <p:sldId id="391" r:id="rId26"/>
    <p:sldId id="396" r:id="rId27"/>
    <p:sldId id="402" r:id="rId28"/>
    <p:sldId id="403" r:id="rId29"/>
    <p:sldId id="404" r:id="rId30"/>
    <p:sldId id="405" r:id="rId31"/>
    <p:sldId id="410" r:id="rId32"/>
    <p:sldId id="412" r:id="rId33"/>
    <p:sldId id="311" r:id="rId34"/>
    <p:sldId id="312" r:id="rId35"/>
    <p:sldId id="397" r:id="rId36"/>
    <p:sldId id="398" r:id="rId37"/>
    <p:sldId id="407" r:id="rId38"/>
    <p:sldId id="408" r:id="rId39"/>
    <p:sldId id="409" r:id="rId40"/>
    <p:sldId id="399" r:id="rId41"/>
    <p:sldId id="400" r:id="rId42"/>
    <p:sldId id="401" r:id="rId43"/>
    <p:sldId id="392" r:id="rId44"/>
    <p:sldId id="394" r:id="rId45"/>
    <p:sldId id="413" r:id="rId46"/>
    <p:sldId id="424" r:id="rId47"/>
    <p:sldId id="262" r:id="rId48"/>
    <p:sldId id="421" r:id="rId49"/>
    <p:sldId id="422" r:id="rId50"/>
    <p:sldId id="423" r:id="rId51"/>
    <p:sldId id="334" r:id="rId52"/>
    <p:sldId id="428" r:id="rId53"/>
    <p:sldId id="426" r:id="rId54"/>
    <p:sldId id="427" r:id="rId55"/>
    <p:sldId id="337" r:id="rId56"/>
    <p:sldId id="338" r:id="rId57"/>
    <p:sldId id="339" r:id="rId58"/>
    <p:sldId id="429" r:id="rId59"/>
    <p:sldId id="333" r:id="rId60"/>
    <p:sldId id="340" r:id="rId61"/>
    <p:sldId id="430" r:id="rId62"/>
    <p:sldId id="342" r:id="rId63"/>
    <p:sldId id="431" r:id="rId64"/>
    <p:sldId id="432" r:id="rId65"/>
    <p:sldId id="433" r:id="rId66"/>
    <p:sldId id="434" r:id="rId67"/>
    <p:sldId id="435" r:id="rId68"/>
    <p:sldId id="438" r:id="rId69"/>
    <p:sldId id="440" r:id="rId70"/>
    <p:sldId id="441" r:id="rId71"/>
    <p:sldId id="443" r:id="rId72"/>
    <p:sldId id="444" r:id="rId73"/>
    <p:sldId id="439" r:id="rId74"/>
    <p:sldId id="445" r:id="rId75"/>
    <p:sldId id="446" r:id="rId76"/>
    <p:sldId id="447" r:id="rId77"/>
    <p:sldId id="414" r:id="rId78"/>
    <p:sldId id="415" r:id="rId79"/>
    <p:sldId id="416" r:id="rId80"/>
    <p:sldId id="263" r:id="rId81"/>
    <p:sldId id="323" r:id="rId82"/>
    <p:sldId id="335" r:id="rId83"/>
    <p:sldId id="448" r:id="rId84"/>
    <p:sldId id="419" r:id="rId85"/>
    <p:sldId id="318" r:id="rId86"/>
    <p:sldId id="420" r:id="rId87"/>
    <p:sldId id="449" r:id="rId88"/>
    <p:sldId id="436" r:id="rId89"/>
    <p:sldId id="437" r:id="rId90"/>
    <p:sldId id="417" r:id="rId91"/>
    <p:sldId id="418" r:id="rId92"/>
    <p:sldId id="475" r:id="rId93"/>
    <p:sldId id="482" r:id="rId94"/>
    <p:sldId id="478" r:id="rId95"/>
    <p:sldId id="358" r:id="rId96"/>
    <p:sldId id="359" r:id="rId97"/>
    <p:sldId id="360" r:id="rId98"/>
    <p:sldId id="368" r:id="rId99"/>
    <p:sldId id="483" r:id="rId100"/>
    <p:sldId id="479" r:id="rId101"/>
    <p:sldId id="480" r:id="rId102"/>
    <p:sldId id="484" r:id="rId103"/>
    <p:sldId id="481" r:id="rId104"/>
    <p:sldId id="366" r:id="rId105"/>
    <p:sldId id="367" r:id="rId106"/>
    <p:sldId id="476" r:id="rId107"/>
    <p:sldId id="477" r:id="rId108"/>
    <p:sldId id="470" r:id="rId109"/>
    <p:sldId id="349" r:id="rId110"/>
    <p:sldId id="269" r:id="rId111"/>
    <p:sldId id="369" r:id="rId112"/>
    <p:sldId id="572" r:id="rId113"/>
    <p:sldId id="471" r:id="rId114"/>
    <p:sldId id="474" r:id="rId115"/>
    <p:sldId id="472" r:id="rId116"/>
    <p:sldId id="473" r:id="rId117"/>
    <p:sldId id="326" r:id="rId118"/>
    <p:sldId id="486" r:id="rId119"/>
    <p:sldId id="487" r:id="rId120"/>
    <p:sldId id="465" r:id="rId121"/>
    <p:sldId id="466" r:id="rId122"/>
    <p:sldId id="321" r:id="rId123"/>
    <p:sldId id="464" r:id="rId124"/>
    <p:sldId id="463" r:id="rId125"/>
    <p:sldId id="491" r:id="rId126"/>
    <p:sldId id="488" r:id="rId127"/>
    <p:sldId id="492" r:id="rId128"/>
    <p:sldId id="489" r:id="rId129"/>
    <p:sldId id="493" r:id="rId130"/>
    <p:sldId id="494" r:id="rId131"/>
    <p:sldId id="495" r:id="rId132"/>
    <p:sldId id="496" r:id="rId133"/>
    <p:sldId id="497" r:id="rId134"/>
    <p:sldId id="498" r:id="rId135"/>
    <p:sldId id="499" r:id="rId136"/>
    <p:sldId id="325" r:id="rId137"/>
    <p:sldId id="485" r:id="rId138"/>
    <p:sldId id="352" r:id="rId139"/>
    <p:sldId id="500" r:id="rId140"/>
    <p:sldId id="501" r:id="rId141"/>
    <p:sldId id="502" r:id="rId142"/>
    <p:sldId id="573" r:id="rId143"/>
    <p:sldId id="574" r:id="rId144"/>
    <p:sldId id="575" r:id="rId145"/>
    <p:sldId id="503" r:id="rId146"/>
    <p:sldId id="279" r:id="rId147"/>
    <p:sldId id="504" r:id="rId148"/>
    <p:sldId id="506" r:id="rId149"/>
    <p:sldId id="507" r:id="rId150"/>
    <p:sldId id="508" r:id="rId151"/>
    <p:sldId id="509" r:id="rId152"/>
    <p:sldId id="354" r:id="rId153"/>
    <p:sldId id="510" r:id="rId154"/>
    <p:sldId id="511" r:id="rId155"/>
    <p:sldId id="512" r:id="rId156"/>
    <p:sldId id="513" r:id="rId157"/>
    <p:sldId id="514" r:id="rId158"/>
    <p:sldId id="515" r:id="rId159"/>
    <p:sldId id="328" r:id="rId160"/>
    <p:sldId id="518" r:id="rId161"/>
    <p:sldId id="266" r:id="rId162"/>
    <p:sldId id="362" r:id="rId163"/>
    <p:sldId id="517" r:id="rId164"/>
    <p:sldId id="363" r:id="rId165"/>
    <p:sldId id="519" r:id="rId166"/>
    <p:sldId id="520" r:id="rId167"/>
    <p:sldId id="521" r:id="rId168"/>
    <p:sldId id="522" r:id="rId169"/>
    <p:sldId id="523" r:id="rId170"/>
    <p:sldId id="524" r:id="rId171"/>
    <p:sldId id="525" r:id="rId172"/>
    <p:sldId id="526" r:id="rId173"/>
    <p:sldId id="527" r:id="rId174"/>
    <p:sldId id="528" r:id="rId175"/>
    <p:sldId id="529" r:id="rId176"/>
    <p:sldId id="530" r:id="rId177"/>
    <p:sldId id="531" r:id="rId178"/>
    <p:sldId id="532" r:id="rId179"/>
    <p:sldId id="533" r:id="rId180"/>
    <p:sldId id="534" r:id="rId181"/>
    <p:sldId id="535" r:id="rId182"/>
    <p:sldId id="536" r:id="rId183"/>
    <p:sldId id="537" r:id="rId184"/>
    <p:sldId id="538" r:id="rId185"/>
    <p:sldId id="539" r:id="rId186"/>
    <p:sldId id="540" r:id="rId187"/>
    <p:sldId id="542" r:id="rId188"/>
    <p:sldId id="543" r:id="rId189"/>
    <p:sldId id="544" r:id="rId190"/>
    <p:sldId id="545" r:id="rId191"/>
    <p:sldId id="546" r:id="rId192"/>
    <p:sldId id="547" r:id="rId193"/>
    <p:sldId id="548" r:id="rId194"/>
    <p:sldId id="549" r:id="rId195"/>
    <p:sldId id="550" r:id="rId196"/>
    <p:sldId id="551" r:id="rId197"/>
    <p:sldId id="552" r:id="rId198"/>
    <p:sldId id="553" r:id="rId199"/>
    <p:sldId id="554" r:id="rId200"/>
    <p:sldId id="555" r:id="rId201"/>
    <p:sldId id="556" r:id="rId202"/>
    <p:sldId id="557" r:id="rId203"/>
    <p:sldId id="459" r:id="rId204"/>
    <p:sldId id="558" r:id="rId205"/>
    <p:sldId id="559" r:id="rId206"/>
    <p:sldId id="560" r:id="rId207"/>
    <p:sldId id="561" r:id="rId208"/>
    <p:sldId id="563" r:id="rId209"/>
    <p:sldId id="564" r:id="rId210"/>
    <p:sldId id="565" r:id="rId211"/>
    <p:sldId id="566" r:id="rId212"/>
    <p:sldId id="567" r:id="rId213"/>
    <p:sldId id="568" r:id="rId214"/>
    <p:sldId id="569" r:id="rId215"/>
    <p:sldId id="570" r:id="rId216"/>
    <p:sldId id="571" r:id="rId2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9"/>
      <p:bold r:id="rId220"/>
      <p:italic r:id="rId221"/>
      <p:boldItalic r:id="rId222"/>
    </p:embeddedFont>
    <p:embeddedFont>
      <p:font typeface="Consolas" panose="020B0609020204030204" pitchFamily="49" charset="0"/>
      <p:regular r:id="rId223"/>
      <p:bold r:id="rId224"/>
      <p:italic r:id="rId225"/>
      <p:boldItalic r:id="rId226"/>
    </p:embeddedFont>
    <p:embeddedFont>
      <p:font typeface="Roboto Slab" pitchFamily="2" charset="0"/>
      <p:regular r:id="rId227"/>
      <p:bold r:id="rId228"/>
    </p:embeddedFont>
    <p:embeddedFont>
      <p:font typeface="Source Code Pro" panose="020B0509030403020204" pitchFamily="49" charset="0"/>
      <p:regular r:id="rId229"/>
      <p:bold r:id="rId230"/>
      <p:italic r:id="rId231"/>
      <p:boldItalic r:id="rId232"/>
    </p:embeddedFont>
    <p:embeddedFont>
      <p:font typeface="Source Sans Pro" panose="020B0503030403020204" pitchFamily="34" charset="0"/>
      <p:regular r:id="rId233"/>
      <p:bold r:id="rId234"/>
      <p:italic r:id="rId235"/>
      <p:boldItalic r:id="rId2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6DD8"/>
    <a:srgbClr val="676867"/>
    <a:srgbClr val="CC4B19"/>
    <a:srgbClr val="9B0000"/>
    <a:srgbClr val="638CB5"/>
    <a:srgbClr val="8B9636"/>
    <a:srgbClr val="7B54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font" Target="fonts/font8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font" Target="fonts/font9.fntdata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viewProps" Target="view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font" Target="fonts/font10.fntdata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notesMaster" Target="notesMasters/notesMaster1.xml"/><Relationship Id="rId239" Type="http://schemas.openxmlformats.org/officeDocument/2006/relationships/theme" Target="theme/theme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font" Target="fonts/font11.fntdata"/><Relationship Id="rId240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font" Target="fonts/font1.fntdata"/><Relationship Id="rId230" Type="http://schemas.openxmlformats.org/officeDocument/2006/relationships/font" Target="fonts/font12.fntdata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font" Target="fonts/font2.fntdata"/><Relationship Id="rId225" Type="http://schemas.openxmlformats.org/officeDocument/2006/relationships/font" Target="fonts/font7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font" Target="fonts/font18.fntdata"/><Relationship Id="rId26" Type="http://schemas.openxmlformats.org/officeDocument/2006/relationships/slide" Target="slides/slide25.xml"/><Relationship Id="rId231" Type="http://schemas.openxmlformats.org/officeDocument/2006/relationships/font" Target="fonts/font13.fntdata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font" Target="fonts/font3.fntdata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font" Target="fonts/font14.fntdata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font" Target="fonts/font4.fntdata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font" Target="fonts/font15.fntdata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font" Target="fonts/font5.fntdata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font" Target="fonts/font1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font" Target="fonts/font6.fntdata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font" Target="fonts/font17.fntdata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677F8-3105-402D-9F48-53784D98343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872348-A374-4175-AF8B-5D1BA3BB1F5F}">
      <dgm:prSet phldrT="[Texte]"/>
      <dgm:spPr/>
      <dgm:t>
        <a:bodyPr/>
        <a:lstStyle/>
        <a:p>
          <a:r>
            <a:rPr lang="fr-FR" dirty="0">
              <a:latin typeface="Source Sans Pro" panose="020B0503030403020204" pitchFamily="34" charset="0"/>
              <a:ea typeface="Source Sans Pro" panose="020B0503030403020204" pitchFamily="34" charset="0"/>
            </a:rPr>
            <a:t>Classe de base</a:t>
          </a:r>
        </a:p>
      </dgm:t>
    </dgm:pt>
    <dgm:pt modelId="{EE38F7D5-9D7C-4B93-9B8B-85B9CB324262}" type="parTrans" cxnId="{9AF0BBCB-0093-4D3C-93FD-83FECD26E9BF}">
      <dgm:prSet/>
      <dgm:spPr/>
      <dgm:t>
        <a:bodyPr/>
        <a:lstStyle/>
        <a:p>
          <a:endParaRPr lang="fr-FR"/>
        </a:p>
      </dgm:t>
    </dgm:pt>
    <dgm:pt modelId="{641C96F2-BB58-47F1-9995-FA1BDDF89750}" type="sibTrans" cxnId="{9AF0BBCB-0093-4D3C-93FD-83FECD26E9BF}">
      <dgm:prSet custT="1"/>
      <dgm:spPr/>
      <dgm:t>
        <a:bodyPr/>
        <a:lstStyle/>
        <a:p>
          <a:pPr algn="ctr"/>
          <a:r>
            <a:rPr lang="fr-FR" sz="11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BaseException</a:t>
          </a:r>
          <a:endParaRPr lang="fr-FR" sz="11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76DAE7AB-034F-46C0-BBB7-2F7EB1FC4622}">
      <dgm:prSet phldrT="[Texte]"/>
      <dgm:spPr/>
      <dgm:t>
        <a:bodyPr/>
        <a:lstStyle/>
        <a:p>
          <a:r>
            <a:rPr lang="fr-FR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sans sortie du système/Utilisateurs</a:t>
          </a:r>
        </a:p>
      </dgm:t>
    </dgm:pt>
    <dgm:pt modelId="{A02B0E78-0F3D-4032-824A-C5AA512D8DB7}" type="parTrans" cxnId="{47BECB9C-85BA-4307-9B83-C8FDDBA53A5C}">
      <dgm:prSet/>
      <dgm:spPr/>
      <dgm:t>
        <a:bodyPr/>
        <a:lstStyle/>
        <a:p>
          <a:endParaRPr lang="fr-FR"/>
        </a:p>
      </dgm:t>
    </dgm:pt>
    <dgm:pt modelId="{C9C66294-CC69-4B1F-9E73-ABB7061582B3}" type="sibTrans" cxnId="{47BECB9C-85BA-4307-9B83-C8FDDBA53A5C}">
      <dgm:prSet custT="1"/>
      <dgm:spPr/>
      <dgm:t>
        <a:bodyPr/>
        <a:lstStyle/>
        <a:p>
          <a:pPr algn="ctr"/>
          <a:r>
            <a:rPr lang="fr-FR" sz="11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Exception</a:t>
          </a:r>
        </a:p>
      </dgm:t>
    </dgm:pt>
    <dgm:pt modelId="{B63441EA-4BD1-413A-B844-C598A5A0F2F7}">
      <dgm:prSet phldrT="[Texte]"/>
      <dgm:spPr/>
      <dgm:t>
        <a:bodyPr/>
        <a:lstStyle/>
        <a:p>
          <a:r>
            <a:rPr lang="fr-FR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pour les erreurs arithmétiques</a:t>
          </a:r>
        </a:p>
      </dgm:t>
    </dgm:pt>
    <dgm:pt modelId="{DBF1029F-1A2E-47E0-B24E-A3D295CA7139}" type="parTrans" cxnId="{50226EDC-63C1-4D8D-A6BA-BCB344C95D5C}">
      <dgm:prSet/>
      <dgm:spPr/>
      <dgm:t>
        <a:bodyPr/>
        <a:lstStyle/>
        <a:p>
          <a:endParaRPr lang="fr-FR"/>
        </a:p>
      </dgm:t>
    </dgm:pt>
    <dgm:pt modelId="{FAF720B4-45C2-4D99-836E-91C493CA8488}" type="sibTrans" cxnId="{50226EDC-63C1-4D8D-A6BA-BCB344C95D5C}">
      <dgm:prSet custT="1"/>
      <dgm:spPr/>
      <dgm:t>
        <a:bodyPr/>
        <a:lstStyle/>
        <a:p>
          <a:pPr algn="ctr"/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ArithmeticError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gm:t>
    </dgm:pt>
    <dgm:pt modelId="{DEE6A93D-9815-4BBD-91D6-251D630A8A7A}">
      <dgm:prSet phldrT="[Texte]"/>
      <dgm:spPr/>
      <dgm:t>
        <a:bodyPr/>
        <a:lstStyle/>
        <a:p>
          <a:r>
            <a:rPr lang="fr-FR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pour les erreurs de buffer</a:t>
          </a:r>
        </a:p>
      </dgm:t>
    </dgm:pt>
    <dgm:pt modelId="{F455DB59-41A9-4AE6-A998-4DF23BA6DD02}" type="parTrans" cxnId="{4E6A4BAF-E89E-4798-B7D5-AC94E8703C81}">
      <dgm:prSet/>
      <dgm:spPr/>
      <dgm:t>
        <a:bodyPr/>
        <a:lstStyle/>
        <a:p>
          <a:endParaRPr lang="fr-FR"/>
        </a:p>
      </dgm:t>
    </dgm:pt>
    <dgm:pt modelId="{8DEF70A9-CEC9-4161-B06E-7DEAD417B1B2}" type="sibTrans" cxnId="{4E6A4BAF-E89E-4798-B7D5-AC94E8703C81}">
      <dgm:prSet custT="1"/>
      <dgm:spPr/>
      <dgm:t>
        <a:bodyPr/>
        <a:lstStyle/>
        <a:p>
          <a:pPr algn="ctr"/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BufferError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gm:t>
    </dgm:pt>
    <dgm:pt modelId="{BDEE4C99-53C0-4EFD-B43D-AA66322C9881}">
      <dgm:prSet phldrT="[Texte]"/>
      <dgm:spPr/>
      <dgm:t>
        <a:bodyPr/>
        <a:lstStyle/>
        <a:p>
          <a:r>
            <a:rPr lang="fr-FR" dirty="0"/>
            <a:t>Exceptions natives pour les erreurs de clé/index</a:t>
          </a:r>
        </a:p>
      </dgm:t>
    </dgm:pt>
    <dgm:pt modelId="{B8262045-1756-4F84-80A7-9EEA8644CE1B}" type="parTrans" cxnId="{1B9D799C-BD36-466B-8768-411D125E849A}">
      <dgm:prSet/>
      <dgm:spPr/>
      <dgm:t>
        <a:bodyPr/>
        <a:lstStyle/>
        <a:p>
          <a:endParaRPr lang="fr-FR"/>
        </a:p>
      </dgm:t>
    </dgm:pt>
    <dgm:pt modelId="{E69F3B2E-E76D-40E3-A941-5B9C48B0DBE7}" type="sibTrans" cxnId="{1B9D799C-BD36-466B-8768-411D125E849A}">
      <dgm:prSet custT="1"/>
      <dgm:spPr/>
      <dgm:t>
        <a:bodyPr/>
        <a:lstStyle/>
        <a:p>
          <a:pPr algn="ctr"/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LookupError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gm:t>
    </dgm:pt>
    <dgm:pt modelId="{8A9E625A-032F-40BB-A9B5-2707BD15DA7C}" type="pres">
      <dgm:prSet presAssocID="{9A1677F8-3105-402D-9F48-53784D9834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537EF0-2969-4C3A-B888-00FEE2786AB4}" type="pres">
      <dgm:prSet presAssocID="{C1872348-A374-4175-AF8B-5D1BA3BB1F5F}" presName="hierRoot1" presStyleCnt="0">
        <dgm:presLayoutVars>
          <dgm:hierBranch val="init"/>
        </dgm:presLayoutVars>
      </dgm:prSet>
      <dgm:spPr/>
    </dgm:pt>
    <dgm:pt modelId="{CB2FFB9E-75A2-424B-A9AA-6445242DF9C1}" type="pres">
      <dgm:prSet presAssocID="{C1872348-A374-4175-AF8B-5D1BA3BB1F5F}" presName="rootComposite1" presStyleCnt="0"/>
      <dgm:spPr/>
    </dgm:pt>
    <dgm:pt modelId="{A4FBFB67-7B73-4DE5-8D89-C7857CFE5C57}" type="pres">
      <dgm:prSet presAssocID="{C1872348-A374-4175-AF8B-5D1BA3BB1F5F}" presName="rootText1" presStyleLbl="node0" presStyleIdx="0" presStyleCnt="1">
        <dgm:presLayoutVars>
          <dgm:chMax/>
          <dgm:chPref val="3"/>
        </dgm:presLayoutVars>
      </dgm:prSet>
      <dgm:spPr/>
    </dgm:pt>
    <dgm:pt modelId="{EC68F80A-3F39-4E1C-A608-184ED4AFAF7E}" type="pres">
      <dgm:prSet presAssocID="{C1872348-A374-4175-AF8B-5D1BA3BB1F5F}" presName="titleText1" presStyleLbl="fgAcc0" presStyleIdx="0" presStyleCnt="1">
        <dgm:presLayoutVars>
          <dgm:chMax val="0"/>
          <dgm:chPref val="0"/>
        </dgm:presLayoutVars>
      </dgm:prSet>
      <dgm:spPr/>
    </dgm:pt>
    <dgm:pt modelId="{FD39CA88-BF06-433E-B379-14D25D2DD703}" type="pres">
      <dgm:prSet presAssocID="{C1872348-A374-4175-AF8B-5D1BA3BB1F5F}" presName="rootConnector1" presStyleLbl="node1" presStyleIdx="0" presStyleCnt="4"/>
      <dgm:spPr/>
    </dgm:pt>
    <dgm:pt modelId="{7F7DAFBE-18CB-45FA-A231-BD2D37453A10}" type="pres">
      <dgm:prSet presAssocID="{C1872348-A374-4175-AF8B-5D1BA3BB1F5F}" presName="hierChild2" presStyleCnt="0"/>
      <dgm:spPr/>
    </dgm:pt>
    <dgm:pt modelId="{D17BAA8B-BA35-4803-84A8-FE6E339FE3AA}" type="pres">
      <dgm:prSet presAssocID="{A02B0E78-0F3D-4032-824A-C5AA512D8DB7}" presName="Name37" presStyleLbl="parChTrans1D2" presStyleIdx="0" presStyleCnt="4"/>
      <dgm:spPr/>
    </dgm:pt>
    <dgm:pt modelId="{D8EF193B-E41D-45D5-8AB3-413F3CAAAC06}" type="pres">
      <dgm:prSet presAssocID="{76DAE7AB-034F-46C0-BBB7-2F7EB1FC4622}" presName="hierRoot2" presStyleCnt="0">
        <dgm:presLayoutVars>
          <dgm:hierBranch val="init"/>
        </dgm:presLayoutVars>
      </dgm:prSet>
      <dgm:spPr/>
    </dgm:pt>
    <dgm:pt modelId="{2A7D9FDF-5F8E-4C45-B856-F56CE76452FF}" type="pres">
      <dgm:prSet presAssocID="{76DAE7AB-034F-46C0-BBB7-2F7EB1FC4622}" presName="rootComposite" presStyleCnt="0"/>
      <dgm:spPr/>
    </dgm:pt>
    <dgm:pt modelId="{487552A6-E9E6-40B7-805F-2D454F0F191E}" type="pres">
      <dgm:prSet presAssocID="{76DAE7AB-034F-46C0-BBB7-2F7EB1FC4622}" presName="rootText" presStyleLbl="node1" presStyleIdx="0" presStyleCnt="4">
        <dgm:presLayoutVars>
          <dgm:chMax/>
          <dgm:chPref val="3"/>
        </dgm:presLayoutVars>
      </dgm:prSet>
      <dgm:spPr/>
    </dgm:pt>
    <dgm:pt modelId="{81E2DBC6-16D4-4489-8019-ADC9DC77BF27}" type="pres">
      <dgm:prSet presAssocID="{76DAE7AB-034F-46C0-BBB7-2F7EB1FC4622}" presName="titleText2" presStyleLbl="fgAcc1" presStyleIdx="0" presStyleCnt="4">
        <dgm:presLayoutVars>
          <dgm:chMax val="0"/>
          <dgm:chPref val="0"/>
        </dgm:presLayoutVars>
      </dgm:prSet>
      <dgm:spPr/>
    </dgm:pt>
    <dgm:pt modelId="{338C30A7-6715-4D19-AA68-A878C1309810}" type="pres">
      <dgm:prSet presAssocID="{76DAE7AB-034F-46C0-BBB7-2F7EB1FC4622}" presName="rootConnector" presStyleLbl="node2" presStyleIdx="0" presStyleCnt="0"/>
      <dgm:spPr/>
    </dgm:pt>
    <dgm:pt modelId="{8B4255B7-FFE3-4B92-9E51-888054BBBC2E}" type="pres">
      <dgm:prSet presAssocID="{76DAE7AB-034F-46C0-BBB7-2F7EB1FC4622}" presName="hierChild4" presStyleCnt="0"/>
      <dgm:spPr/>
    </dgm:pt>
    <dgm:pt modelId="{47C66068-EFC1-4D61-9264-BEF47613AF7C}" type="pres">
      <dgm:prSet presAssocID="{76DAE7AB-034F-46C0-BBB7-2F7EB1FC4622}" presName="hierChild5" presStyleCnt="0"/>
      <dgm:spPr/>
    </dgm:pt>
    <dgm:pt modelId="{99CD0BD2-C531-4FC4-9B58-6BB4771D6695}" type="pres">
      <dgm:prSet presAssocID="{DBF1029F-1A2E-47E0-B24E-A3D295CA7139}" presName="Name37" presStyleLbl="parChTrans1D2" presStyleIdx="1" presStyleCnt="4"/>
      <dgm:spPr/>
    </dgm:pt>
    <dgm:pt modelId="{3910A884-2E08-4E29-8A67-BC81BED37282}" type="pres">
      <dgm:prSet presAssocID="{B63441EA-4BD1-413A-B844-C598A5A0F2F7}" presName="hierRoot2" presStyleCnt="0">
        <dgm:presLayoutVars>
          <dgm:hierBranch val="init"/>
        </dgm:presLayoutVars>
      </dgm:prSet>
      <dgm:spPr/>
    </dgm:pt>
    <dgm:pt modelId="{9B17B956-1D0E-4A21-B77B-EB7E8E3162EE}" type="pres">
      <dgm:prSet presAssocID="{B63441EA-4BD1-413A-B844-C598A5A0F2F7}" presName="rootComposite" presStyleCnt="0"/>
      <dgm:spPr/>
    </dgm:pt>
    <dgm:pt modelId="{DC41500D-F45F-4B31-8CE6-636AB19ACB33}" type="pres">
      <dgm:prSet presAssocID="{B63441EA-4BD1-413A-B844-C598A5A0F2F7}" presName="rootText" presStyleLbl="node1" presStyleIdx="1" presStyleCnt="4">
        <dgm:presLayoutVars>
          <dgm:chMax/>
          <dgm:chPref val="3"/>
        </dgm:presLayoutVars>
      </dgm:prSet>
      <dgm:spPr/>
    </dgm:pt>
    <dgm:pt modelId="{2927BB1D-6CCC-4DFD-BE6D-468631040764}" type="pres">
      <dgm:prSet presAssocID="{B63441EA-4BD1-413A-B844-C598A5A0F2F7}" presName="titleText2" presStyleLbl="fgAcc1" presStyleIdx="1" presStyleCnt="4">
        <dgm:presLayoutVars>
          <dgm:chMax val="0"/>
          <dgm:chPref val="0"/>
        </dgm:presLayoutVars>
      </dgm:prSet>
      <dgm:spPr/>
    </dgm:pt>
    <dgm:pt modelId="{FF336C08-9B83-40AE-A035-A553C060BAF8}" type="pres">
      <dgm:prSet presAssocID="{B63441EA-4BD1-413A-B844-C598A5A0F2F7}" presName="rootConnector" presStyleLbl="node2" presStyleIdx="0" presStyleCnt="0"/>
      <dgm:spPr/>
    </dgm:pt>
    <dgm:pt modelId="{CD29C785-3B02-45D1-97A0-17CC51DE5EDC}" type="pres">
      <dgm:prSet presAssocID="{B63441EA-4BD1-413A-B844-C598A5A0F2F7}" presName="hierChild4" presStyleCnt="0"/>
      <dgm:spPr/>
    </dgm:pt>
    <dgm:pt modelId="{E77202B3-0878-4019-8352-2EC4F9D06A2B}" type="pres">
      <dgm:prSet presAssocID="{B63441EA-4BD1-413A-B844-C598A5A0F2F7}" presName="hierChild5" presStyleCnt="0"/>
      <dgm:spPr/>
    </dgm:pt>
    <dgm:pt modelId="{2850F20A-2132-4AFD-A280-2B6A6158457A}" type="pres">
      <dgm:prSet presAssocID="{F455DB59-41A9-4AE6-A998-4DF23BA6DD02}" presName="Name37" presStyleLbl="parChTrans1D2" presStyleIdx="2" presStyleCnt="4"/>
      <dgm:spPr/>
    </dgm:pt>
    <dgm:pt modelId="{87E7E57C-88BB-4537-A7AE-541D792C0969}" type="pres">
      <dgm:prSet presAssocID="{DEE6A93D-9815-4BBD-91D6-251D630A8A7A}" presName="hierRoot2" presStyleCnt="0">
        <dgm:presLayoutVars>
          <dgm:hierBranch val="init"/>
        </dgm:presLayoutVars>
      </dgm:prSet>
      <dgm:spPr/>
    </dgm:pt>
    <dgm:pt modelId="{21CC158A-962D-4580-887B-50B1A73824E4}" type="pres">
      <dgm:prSet presAssocID="{DEE6A93D-9815-4BBD-91D6-251D630A8A7A}" presName="rootComposite" presStyleCnt="0"/>
      <dgm:spPr/>
    </dgm:pt>
    <dgm:pt modelId="{78B95803-4ED9-4EC8-99B8-D06FCC6B12FB}" type="pres">
      <dgm:prSet presAssocID="{DEE6A93D-9815-4BBD-91D6-251D630A8A7A}" presName="rootText" presStyleLbl="node1" presStyleIdx="2" presStyleCnt="4">
        <dgm:presLayoutVars>
          <dgm:chMax/>
          <dgm:chPref val="3"/>
        </dgm:presLayoutVars>
      </dgm:prSet>
      <dgm:spPr/>
    </dgm:pt>
    <dgm:pt modelId="{14A7EDFB-F5AF-4F59-811E-277B54FDB591}" type="pres">
      <dgm:prSet presAssocID="{DEE6A93D-9815-4BBD-91D6-251D630A8A7A}" presName="titleText2" presStyleLbl="fgAcc1" presStyleIdx="2" presStyleCnt="4">
        <dgm:presLayoutVars>
          <dgm:chMax val="0"/>
          <dgm:chPref val="0"/>
        </dgm:presLayoutVars>
      </dgm:prSet>
      <dgm:spPr/>
    </dgm:pt>
    <dgm:pt modelId="{0F8008BA-FD68-4099-90D1-2DD1E06E90C2}" type="pres">
      <dgm:prSet presAssocID="{DEE6A93D-9815-4BBD-91D6-251D630A8A7A}" presName="rootConnector" presStyleLbl="node2" presStyleIdx="0" presStyleCnt="0"/>
      <dgm:spPr/>
    </dgm:pt>
    <dgm:pt modelId="{A9A76E2C-8818-4700-8B38-0ED65B104DD9}" type="pres">
      <dgm:prSet presAssocID="{DEE6A93D-9815-4BBD-91D6-251D630A8A7A}" presName="hierChild4" presStyleCnt="0"/>
      <dgm:spPr/>
    </dgm:pt>
    <dgm:pt modelId="{7386DD20-6826-4C56-B312-FEB78202533E}" type="pres">
      <dgm:prSet presAssocID="{DEE6A93D-9815-4BBD-91D6-251D630A8A7A}" presName="hierChild5" presStyleCnt="0"/>
      <dgm:spPr/>
    </dgm:pt>
    <dgm:pt modelId="{17503724-60B3-48EA-9356-229323E2E673}" type="pres">
      <dgm:prSet presAssocID="{B8262045-1756-4F84-80A7-9EEA8644CE1B}" presName="Name37" presStyleLbl="parChTrans1D2" presStyleIdx="3" presStyleCnt="4"/>
      <dgm:spPr/>
    </dgm:pt>
    <dgm:pt modelId="{8A5967C0-39BD-4653-8CEB-EEEA1BF82085}" type="pres">
      <dgm:prSet presAssocID="{BDEE4C99-53C0-4EFD-B43D-AA66322C9881}" presName="hierRoot2" presStyleCnt="0">
        <dgm:presLayoutVars>
          <dgm:hierBranch val="init"/>
        </dgm:presLayoutVars>
      </dgm:prSet>
      <dgm:spPr/>
    </dgm:pt>
    <dgm:pt modelId="{5BC7CB54-103F-4BC5-8C34-087510D1A72F}" type="pres">
      <dgm:prSet presAssocID="{BDEE4C99-53C0-4EFD-B43D-AA66322C9881}" presName="rootComposite" presStyleCnt="0"/>
      <dgm:spPr/>
    </dgm:pt>
    <dgm:pt modelId="{D15742E1-064C-45C3-9E3E-724C1F7C4211}" type="pres">
      <dgm:prSet presAssocID="{BDEE4C99-53C0-4EFD-B43D-AA66322C9881}" presName="rootText" presStyleLbl="node1" presStyleIdx="3" presStyleCnt="4">
        <dgm:presLayoutVars>
          <dgm:chMax/>
          <dgm:chPref val="3"/>
        </dgm:presLayoutVars>
      </dgm:prSet>
      <dgm:spPr/>
    </dgm:pt>
    <dgm:pt modelId="{FABFB86A-5DB8-4E8D-A0E5-0286594E47B0}" type="pres">
      <dgm:prSet presAssocID="{BDEE4C99-53C0-4EFD-B43D-AA66322C9881}" presName="titleText2" presStyleLbl="fgAcc1" presStyleIdx="3" presStyleCnt="4">
        <dgm:presLayoutVars>
          <dgm:chMax val="0"/>
          <dgm:chPref val="0"/>
        </dgm:presLayoutVars>
      </dgm:prSet>
      <dgm:spPr/>
    </dgm:pt>
    <dgm:pt modelId="{F14253E8-2D3B-4D8C-B58A-B3B8E7F4D6FF}" type="pres">
      <dgm:prSet presAssocID="{BDEE4C99-53C0-4EFD-B43D-AA66322C9881}" presName="rootConnector" presStyleLbl="node2" presStyleIdx="0" presStyleCnt="0"/>
      <dgm:spPr/>
    </dgm:pt>
    <dgm:pt modelId="{DA05F6DC-1F4C-4478-BEF8-78072C96C675}" type="pres">
      <dgm:prSet presAssocID="{BDEE4C99-53C0-4EFD-B43D-AA66322C9881}" presName="hierChild4" presStyleCnt="0"/>
      <dgm:spPr/>
    </dgm:pt>
    <dgm:pt modelId="{D46CB775-A84A-470A-AD21-B6CF228797B1}" type="pres">
      <dgm:prSet presAssocID="{BDEE4C99-53C0-4EFD-B43D-AA66322C9881}" presName="hierChild5" presStyleCnt="0"/>
      <dgm:spPr/>
    </dgm:pt>
    <dgm:pt modelId="{66ABAE6C-3D13-4890-B6C5-2A755177C1C1}" type="pres">
      <dgm:prSet presAssocID="{C1872348-A374-4175-AF8B-5D1BA3BB1F5F}" presName="hierChild3" presStyleCnt="0"/>
      <dgm:spPr/>
    </dgm:pt>
  </dgm:ptLst>
  <dgm:cxnLst>
    <dgm:cxn modelId="{28BC8D00-DBE0-4D8A-B9CB-CF4C4BB8D8F1}" type="presOf" srcId="{A02B0E78-0F3D-4032-824A-C5AA512D8DB7}" destId="{D17BAA8B-BA35-4803-84A8-FE6E339FE3AA}" srcOrd="0" destOrd="0" presId="urn:microsoft.com/office/officeart/2008/layout/NameandTitleOrganizationalChart"/>
    <dgm:cxn modelId="{131E2808-C94E-4108-AE13-A8775C003CE1}" type="presOf" srcId="{F455DB59-41A9-4AE6-A998-4DF23BA6DD02}" destId="{2850F20A-2132-4AFD-A280-2B6A6158457A}" srcOrd="0" destOrd="0" presId="urn:microsoft.com/office/officeart/2008/layout/NameandTitleOrganizationalChart"/>
    <dgm:cxn modelId="{E639AC0C-DF4B-42CF-942F-B15164403DB4}" type="presOf" srcId="{C1872348-A374-4175-AF8B-5D1BA3BB1F5F}" destId="{FD39CA88-BF06-433E-B379-14D25D2DD703}" srcOrd="1" destOrd="0" presId="urn:microsoft.com/office/officeart/2008/layout/NameandTitleOrganizationalChart"/>
    <dgm:cxn modelId="{B9141515-6E9C-4C74-9EC6-F1F4F188AD3B}" type="presOf" srcId="{C9C66294-CC69-4B1F-9E73-ABB7061582B3}" destId="{81E2DBC6-16D4-4489-8019-ADC9DC77BF27}" srcOrd="0" destOrd="0" presId="urn:microsoft.com/office/officeart/2008/layout/NameandTitleOrganizationalChart"/>
    <dgm:cxn modelId="{AACE9519-1B51-43F4-865B-0542962568D7}" type="presOf" srcId="{8DEF70A9-CEC9-4161-B06E-7DEAD417B1B2}" destId="{14A7EDFB-F5AF-4F59-811E-277B54FDB591}" srcOrd="0" destOrd="0" presId="urn:microsoft.com/office/officeart/2008/layout/NameandTitleOrganizationalChart"/>
    <dgm:cxn modelId="{8843A81E-54BC-4FD8-B43C-A7C78A95A062}" type="presOf" srcId="{B63441EA-4BD1-413A-B844-C598A5A0F2F7}" destId="{DC41500D-F45F-4B31-8CE6-636AB19ACB33}" srcOrd="0" destOrd="0" presId="urn:microsoft.com/office/officeart/2008/layout/NameandTitleOrganizationalChart"/>
    <dgm:cxn modelId="{3A5C003A-293F-4F2C-87D0-A1039AC85489}" type="presOf" srcId="{DBF1029F-1A2E-47E0-B24E-A3D295CA7139}" destId="{99CD0BD2-C531-4FC4-9B58-6BB4771D6695}" srcOrd="0" destOrd="0" presId="urn:microsoft.com/office/officeart/2008/layout/NameandTitleOrganizationalChart"/>
    <dgm:cxn modelId="{AAF55168-6226-430B-A136-28DCBF837943}" type="presOf" srcId="{BDEE4C99-53C0-4EFD-B43D-AA66322C9881}" destId="{D15742E1-064C-45C3-9E3E-724C1F7C4211}" srcOrd="0" destOrd="0" presId="urn:microsoft.com/office/officeart/2008/layout/NameandTitleOrganizationalChart"/>
    <dgm:cxn modelId="{65299B6A-F80A-4EC5-B5A8-AEDDF7AF3627}" type="presOf" srcId="{9A1677F8-3105-402D-9F48-53784D98343E}" destId="{8A9E625A-032F-40BB-A9B5-2707BD15DA7C}" srcOrd="0" destOrd="0" presId="urn:microsoft.com/office/officeart/2008/layout/NameandTitleOrganizationalChart"/>
    <dgm:cxn modelId="{F52B747B-B994-4E65-AEE4-5C82942F298B}" type="presOf" srcId="{DEE6A93D-9815-4BBD-91D6-251D630A8A7A}" destId="{0F8008BA-FD68-4099-90D1-2DD1E06E90C2}" srcOrd="1" destOrd="0" presId="urn:microsoft.com/office/officeart/2008/layout/NameandTitleOrganizationalChart"/>
    <dgm:cxn modelId="{FE4D7E7C-9C66-4929-A40C-68F1C2DEF31B}" type="presOf" srcId="{BDEE4C99-53C0-4EFD-B43D-AA66322C9881}" destId="{F14253E8-2D3B-4D8C-B58A-B3B8E7F4D6FF}" srcOrd="1" destOrd="0" presId="urn:microsoft.com/office/officeart/2008/layout/NameandTitleOrganizationalChart"/>
    <dgm:cxn modelId="{15E4D57E-594D-4755-8143-828EE65A6994}" type="presOf" srcId="{B8262045-1756-4F84-80A7-9EEA8644CE1B}" destId="{17503724-60B3-48EA-9356-229323E2E673}" srcOrd="0" destOrd="0" presId="urn:microsoft.com/office/officeart/2008/layout/NameandTitleOrganizationalChart"/>
    <dgm:cxn modelId="{61A1A88C-BD8E-4F69-9EA6-E17DCDDFCDF2}" type="presOf" srcId="{E69F3B2E-E76D-40E3-A941-5B9C48B0DBE7}" destId="{FABFB86A-5DB8-4E8D-A0E5-0286594E47B0}" srcOrd="0" destOrd="0" presId="urn:microsoft.com/office/officeart/2008/layout/NameandTitleOrganizationalChart"/>
    <dgm:cxn modelId="{6E750693-EBCE-46A9-AC60-82EA8380CE68}" type="presOf" srcId="{641C96F2-BB58-47F1-9995-FA1BDDF89750}" destId="{EC68F80A-3F39-4E1C-A608-184ED4AFAF7E}" srcOrd="0" destOrd="0" presId="urn:microsoft.com/office/officeart/2008/layout/NameandTitleOrganizationalChart"/>
    <dgm:cxn modelId="{2D00609A-4773-4C3F-AF0B-60EDC49E92E3}" type="presOf" srcId="{B63441EA-4BD1-413A-B844-C598A5A0F2F7}" destId="{FF336C08-9B83-40AE-A035-A553C060BAF8}" srcOrd="1" destOrd="0" presId="urn:microsoft.com/office/officeart/2008/layout/NameandTitleOrganizationalChart"/>
    <dgm:cxn modelId="{1B9D799C-BD36-466B-8768-411D125E849A}" srcId="{C1872348-A374-4175-AF8B-5D1BA3BB1F5F}" destId="{BDEE4C99-53C0-4EFD-B43D-AA66322C9881}" srcOrd="3" destOrd="0" parTransId="{B8262045-1756-4F84-80A7-9EEA8644CE1B}" sibTransId="{E69F3B2E-E76D-40E3-A941-5B9C48B0DBE7}"/>
    <dgm:cxn modelId="{47BECB9C-85BA-4307-9B83-C8FDDBA53A5C}" srcId="{C1872348-A374-4175-AF8B-5D1BA3BB1F5F}" destId="{76DAE7AB-034F-46C0-BBB7-2F7EB1FC4622}" srcOrd="0" destOrd="0" parTransId="{A02B0E78-0F3D-4032-824A-C5AA512D8DB7}" sibTransId="{C9C66294-CC69-4B1F-9E73-ABB7061582B3}"/>
    <dgm:cxn modelId="{4E6A4BAF-E89E-4798-B7D5-AC94E8703C81}" srcId="{C1872348-A374-4175-AF8B-5D1BA3BB1F5F}" destId="{DEE6A93D-9815-4BBD-91D6-251D630A8A7A}" srcOrd="2" destOrd="0" parTransId="{F455DB59-41A9-4AE6-A998-4DF23BA6DD02}" sibTransId="{8DEF70A9-CEC9-4161-B06E-7DEAD417B1B2}"/>
    <dgm:cxn modelId="{9AF0BBCB-0093-4D3C-93FD-83FECD26E9BF}" srcId="{9A1677F8-3105-402D-9F48-53784D98343E}" destId="{C1872348-A374-4175-AF8B-5D1BA3BB1F5F}" srcOrd="0" destOrd="0" parTransId="{EE38F7D5-9D7C-4B93-9B8B-85B9CB324262}" sibTransId="{641C96F2-BB58-47F1-9995-FA1BDDF89750}"/>
    <dgm:cxn modelId="{81D6DDD3-CFC2-4789-AAE1-15E3F021F525}" type="presOf" srcId="{DEE6A93D-9815-4BBD-91D6-251D630A8A7A}" destId="{78B95803-4ED9-4EC8-99B8-D06FCC6B12FB}" srcOrd="0" destOrd="0" presId="urn:microsoft.com/office/officeart/2008/layout/NameandTitleOrganizationalChart"/>
    <dgm:cxn modelId="{50226EDC-63C1-4D8D-A6BA-BCB344C95D5C}" srcId="{C1872348-A374-4175-AF8B-5D1BA3BB1F5F}" destId="{B63441EA-4BD1-413A-B844-C598A5A0F2F7}" srcOrd="1" destOrd="0" parTransId="{DBF1029F-1A2E-47E0-B24E-A3D295CA7139}" sibTransId="{FAF720B4-45C2-4D99-836E-91C493CA8488}"/>
    <dgm:cxn modelId="{04B573E0-27CC-48AF-9A67-2C13364EC6A4}" type="presOf" srcId="{76DAE7AB-034F-46C0-BBB7-2F7EB1FC4622}" destId="{487552A6-E9E6-40B7-805F-2D454F0F191E}" srcOrd="0" destOrd="0" presId="urn:microsoft.com/office/officeart/2008/layout/NameandTitleOrganizationalChart"/>
    <dgm:cxn modelId="{DDB1D8E3-F26A-496E-A6D5-FFAA4ACD3B9E}" type="presOf" srcId="{C1872348-A374-4175-AF8B-5D1BA3BB1F5F}" destId="{A4FBFB67-7B73-4DE5-8D89-C7857CFE5C57}" srcOrd="0" destOrd="0" presId="urn:microsoft.com/office/officeart/2008/layout/NameandTitleOrganizationalChart"/>
    <dgm:cxn modelId="{C9028DEF-6B3D-4E4E-8A21-EF5CE4632109}" type="presOf" srcId="{76DAE7AB-034F-46C0-BBB7-2F7EB1FC4622}" destId="{338C30A7-6715-4D19-AA68-A878C1309810}" srcOrd="1" destOrd="0" presId="urn:microsoft.com/office/officeart/2008/layout/NameandTitleOrganizationalChart"/>
    <dgm:cxn modelId="{A6532FF1-027B-48DF-9C9E-88B9C7CB0ED4}" type="presOf" srcId="{FAF720B4-45C2-4D99-836E-91C493CA8488}" destId="{2927BB1D-6CCC-4DFD-BE6D-468631040764}" srcOrd="0" destOrd="0" presId="urn:microsoft.com/office/officeart/2008/layout/NameandTitleOrganizationalChart"/>
    <dgm:cxn modelId="{572181E3-4128-4D48-9671-C2AE00D2433C}" type="presParOf" srcId="{8A9E625A-032F-40BB-A9B5-2707BD15DA7C}" destId="{25537EF0-2969-4C3A-B888-00FEE2786AB4}" srcOrd="0" destOrd="0" presId="urn:microsoft.com/office/officeart/2008/layout/NameandTitleOrganizationalChart"/>
    <dgm:cxn modelId="{1236104D-AB03-4E77-9A68-0B4E032442C6}" type="presParOf" srcId="{25537EF0-2969-4C3A-B888-00FEE2786AB4}" destId="{CB2FFB9E-75A2-424B-A9AA-6445242DF9C1}" srcOrd="0" destOrd="0" presId="urn:microsoft.com/office/officeart/2008/layout/NameandTitleOrganizationalChart"/>
    <dgm:cxn modelId="{79490D55-B5AC-442F-A860-39AC52E99112}" type="presParOf" srcId="{CB2FFB9E-75A2-424B-A9AA-6445242DF9C1}" destId="{A4FBFB67-7B73-4DE5-8D89-C7857CFE5C57}" srcOrd="0" destOrd="0" presId="urn:microsoft.com/office/officeart/2008/layout/NameandTitleOrganizationalChart"/>
    <dgm:cxn modelId="{EC2CD16D-3190-4356-8133-B3690495805D}" type="presParOf" srcId="{CB2FFB9E-75A2-424B-A9AA-6445242DF9C1}" destId="{EC68F80A-3F39-4E1C-A608-184ED4AFAF7E}" srcOrd="1" destOrd="0" presId="urn:microsoft.com/office/officeart/2008/layout/NameandTitleOrganizationalChart"/>
    <dgm:cxn modelId="{7EBE3052-5387-4BBB-AD88-3E4D6F307380}" type="presParOf" srcId="{CB2FFB9E-75A2-424B-A9AA-6445242DF9C1}" destId="{FD39CA88-BF06-433E-B379-14D25D2DD703}" srcOrd="2" destOrd="0" presId="urn:microsoft.com/office/officeart/2008/layout/NameandTitleOrganizationalChart"/>
    <dgm:cxn modelId="{133AE33B-BC8A-4AF9-A1FC-EE06FA1A5C99}" type="presParOf" srcId="{25537EF0-2969-4C3A-B888-00FEE2786AB4}" destId="{7F7DAFBE-18CB-45FA-A231-BD2D37453A10}" srcOrd="1" destOrd="0" presId="urn:microsoft.com/office/officeart/2008/layout/NameandTitleOrganizationalChart"/>
    <dgm:cxn modelId="{9A8345E2-40F5-4391-93E9-48F3D954617A}" type="presParOf" srcId="{7F7DAFBE-18CB-45FA-A231-BD2D37453A10}" destId="{D17BAA8B-BA35-4803-84A8-FE6E339FE3AA}" srcOrd="0" destOrd="0" presId="urn:microsoft.com/office/officeart/2008/layout/NameandTitleOrganizationalChart"/>
    <dgm:cxn modelId="{1A5F3B28-D63A-47C9-8B3E-12E1CBAAF78F}" type="presParOf" srcId="{7F7DAFBE-18CB-45FA-A231-BD2D37453A10}" destId="{D8EF193B-E41D-45D5-8AB3-413F3CAAAC06}" srcOrd="1" destOrd="0" presId="urn:microsoft.com/office/officeart/2008/layout/NameandTitleOrganizationalChart"/>
    <dgm:cxn modelId="{2B8D66EA-416E-4908-AA4F-F541A587C502}" type="presParOf" srcId="{D8EF193B-E41D-45D5-8AB3-413F3CAAAC06}" destId="{2A7D9FDF-5F8E-4C45-B856-F56CE76452FF}" srcOrd="0" destOrd="0" presId="urn:microsoft.com/office/officeart/2008/layout/NameandTitleOrganizationalChart"/>
    <dgm:cxn modelId="{A86A8CE8-40A4-45E0-9BA6-EF1389BE00BF}" type="presParOf" srcId="{2A7D9FDF-5F8E-4C45-B856-F56CE76452FF}" destId="{487552A6-E9E6-40B7-805F-2D454F0F191E}" srcOrd="0" destOrd="0" presId="urn:microsoft.com/office/officeart/2008/layout/NameandTitleOrganizationalChart"/>
    <dgm:cxn modelId="{E6168A89-714C-40B9-A8A1-248D8A5C8FDD}" type="presParOf" srcId="{2A7D9FDF-5F8E-4C45-B856-F56CE76452FF}" destId="{81E2DBC6-16D4-4489-8019-ADC9DC77BF27}" srcOrd="1" destOrd="0" presId="urn:microsoft.com/office/officeart/2008/layout/NameandTitleOrganizationalChart"/>
    <dgm:cxn modelId="{79FDD16E-2FE0-4CC8-8F19-CFBB184E8FBE}" type="presParOf" srcId="{2A7D9FDF-5F8E-4C45-B856-F56CE76452FF}" destId="{338C30A7-6715-4D19-AA68-A878C1309810}" srcOrd="2" destOrd="0" presId="urn:microsoft.com/office/officeart/2008/layout/NameandTitleOrganizationalChart"/>
    <dgm:cxn modelId="{99CE4551-4F2E-4A9D-8BA0-F7D1944BDB3B}" type="presParOf" srcId="{D8EF193B-E41D-45D5-8AB3-413F3CAAAC06}" destId="{8B4255B7-FFE3-4B92-9E51-888054BBBC2E}" srcOrd="1" destOrd="0" presId="urn:microsoft.com/office/officeart/2008/layout/NameandTitleOrganizationalChart"/>
    <dgm:cxn modelId="{E1EBCC49-8D8B-4579-941B-62069CCC4C3D}" type="presParOf" srcId="{D8EF193B-E41D-45D5-8AB3-413F3CAAAC06}" destId="{47C66068-EFC1-4D61-9264-BEF47613AF7C}" srcOrd="2" destOrd="0" presId="urn:microsoft.com/office/officeart/2008/layout/NameandTitleOrganizationalChart"/>
    <dgm:cxn modelId="{480D7F7F-75A3-42D1-BF63-076452840D25}" type="presParOf" srcId="{7F7DAFBE-18CB-45FA-A231-BD2D37453A10}" destId="{99CD0BD2-C531-4FC4-9B58-6BB4771D6695}" srcOrd="2" destOrd="0" presId="urn:microsoft.com/office/officeart/2008/layout/NameandTitleOrganizationalChart"/>
    <dgm:cxn modelId="{32B5539F-08D9-414C-A50F-EC3682C507F3}" type="presParOf" srcId="{7F7DAFBE-18CB-45FA-A231-BD2D37453A10}" destId="{3910A884-2E08-4E29-8A67-BC81BED37282}" srcOrd="3" destOrd="0" presId="urn:microsoft.com/office/officeart/2008/layout/NameandTitleOrganizationalChart"/>
    <dgm:cxn modelId="{68BC5DF1-0F79-4A30-B997-17F9145EB837}" type="presParOf" srcId="{3910A884-2E08-4E29-8A67-BC81BED37282}" destId="{9B17B956-1D0E-4A21-B77B-EB7E8E3162EE}" srcOrd="0" destOrd="0" presId="urn:microsoft.com/office/officeart/2008/layout/NameandTitleOrganizationalChart"/>
    <dgm:cxn modelId="{4F755BA6-E8C8-43BA-8202-751632C673D1}" type="presParOf" srcId="{9B17B956-1D0E-4A21-B77B-EB7E8E3162EE}" destId="{DC41500D-F45F-4B31-8CE6-636AB19ACB33}" srcOrd="0" destOrd="0" presId="urn:microsoft.com/office/officeart/2008/layout/NameandTitleOrganizationalChart"/>
    <dgm:cxn modelId="{25FF37D9-83BC-4E69-8846-122470F5F2B6}" type="presParOf" srcId="{9B17B956-1D0E-4A21-B77B-EB7E8E3162EE}" destId="{2927BB1D-6CCC-4DFD-BE6D-468631040764}" srcOrd="1" destOrd="0" presId="urn:microsoft.com/office/officeart/2008/layout/NameandTitleOrganizationalChart"/>
    <dgm:cxn modelId="{3BF09497-DD95-4605-A768-46D6F4A5920B}" type="presParOf" srcId="{9B17B956-1D0E-4A21-B77B-EB7E8E3162EE}" destId="{FF336C08-9B83-40AE-A035-A553C060BAF8}" srcOrd="2" destOrd="0" presId="urn:microsoft.com/office/officeart/2008/layout/NameandTitleOrganizationalChart"/>
    <dgm:cxn modelId="{66D9EC5F-20F4-477F-BB1B-ED62F87F2F75}" type="presParOf" srcId="{3910A884-2E08-4E29-8A67-BC81BED37282}" destId="{CD29C785-3B02-45D1-97A0-17CC51DE5EDC}" srcOrd="1" destOrd="0" presId="urn:microsoft.com/office/officeart/2008/layout/NameandTitleOrganizationalChart"/>
    <dgm:cxn modelId="{30D11186-C3F2-4D7E-8A58-B5761ECD4A0C}" type="presParOf" srcId="{3910A884-2E08-4E29-8A67-BC81BED37282}" destId="{E77202B3-0878-4019-8352-2EC4F9D06A2B}" srcOrd="2" destOrd="0" presId="urn:microsoft.com/office/officeart/2008/layout/NameandTitleOrganizationalChart"/>
    <dgm:cxn modelId="{6F357003-E190-46D9-BFEF-276F4CEBE90A}" type="presParOf" srcId="{7F7DAFBE-18CB-45FA-A231-BD2D37453A10}" destId="{2850F20A-2132-4AFD-A280-2B6A6158457A}" srcOrd="4" destOrd="0" presId="urn:microsoft.com/office/officeart/2008/layout/NameandTitleOrganizationalChart"/>
    <dgm:cxn modelId="{244C5759-3D9F-49CE-A3E8-AD55532BC6B9}" type="presParOf" srcId="{7F7DAFBE-18CB-45FA-A231-BD2D37453A10}" destId="{87E7E57C-88BB-4537-A7AE-541D792C0969}" srcOrd="5" destOrd="0" presId="urn:microsoft.com/office/officeart/2008/layout/NameandTitleOrganizationalChart"/>
    <dgm:cxn modelId="{424F53BB-6F10-467D-BB0B-156CF2DFE8D9}" type="presParOf" srcId="{87E7E57C-88BB-4537-A7AE-541D792C0969}" destId="{21CC158A-962D-4580-887B-50B1A73824E4}" srcOrd="0" destOrd="0" presId="urn:microsoft.com/office/officeart/2008/layout/NameandTitleOrganizationalChart"/>
    <dgm:cxn modelId="{D9877EE1-7468-40B1-AA41-3C138DFCF660}" type="presParOf" srcId="{21CC158A-962D-4580-887B-50B1A73824E4}" destId="{78B95803-4ED9-4EC8-99B8-D06FCC6B12FB}" srcOrd="0" destOrd="0" presId="urn:microsoft.com/office/officeart/2008/layout/NameandTitleOrganizationalChart"/>
    <dgm:cxn modelId="{5C604CB6-11A0-40E9-9484-1CF74F462287}" type="presParOf" srcId="{21CC158A-962D-4580-887B-50B1A73824E4}" destId="{14A7EDFB-F5AF-4F59-811E-277B54FDB591}" srcOrd="1" destOrd="0" presId="urn:microsoft.com/office/officeart/2008/layout/NameandTitleOrganizationalChart"/>
    <dgm:cxn modelId="{DBD15195-279D-44D8-8CE1-14CD5B478C4F}" type="presParOf" srcId="{21CC158A-962D-4580-887B-50B1A73824E4}" destId="{0F8008BA-FD68-4099-90D1-2DD1E06E90C2}" srcOrd="2" destOrd="0" presId="urn:microsoft.com/office/officeart/2008/layout/NameandTitleOrganizationalChart"/>
    <dgm:cxn modelId="{24054B34-75D5-4CA1-8AFB-37C1AE6A32EF}" type="presParOf" srcId="{87E7E57C-88BB-4537-A7AE-541D792C0969}" destId="{A9A76E2C-8818-4700-8B38-0ED65B104DD9}" srcOrd="1" destOrd="0" presId="urn:microsoft.com/office/officeart/2008/layout/NameandTitleOrganizationalChart"/>
    <dgm:cxn modelId="{FD204BE7-AA37-47A2-91BA-F591205F0A82}" type="presParOf" srcId="{87E7E57C-88BB-4537-A7AE-541D792C0969}" destId="{7386DD20-6826-4C56-B312-FEB78202533E}" srcOrd="2" destOrd="0" presId="urn:microsoft.com/office/officeart/2008/layout/NameandTitleOrganizationalChart"/>
    <dgm:cxn modelId="{ECDEDD53-77C8-41D7-A0F3-F5EDE14338BA}" type="presParOf" srcId="{7F7DAFBE-18CB-45FA-A231-BD2D37453A10}" destId="{17503724-60B3-48EA-9356-229323E2E673}" srcOrd="6" destOrd="0" presId="urn:microsoft.com/office/officeart/2008/layout/NameandTitleOrganizationalChart"/>
    <dgm:cxn modelId="{67AAFC21-E740-4D7B-8CAA-8859017F0FF8}" type="presParOf" srcId="{7F7DAFBE-18CB-45FA-A231-BD2D37453A10}" destId="{8A5967C0-39BD-4653-8CEB-EEEA1BF82085}" srcOrd="7" destOrd="0" presId="urn:microsoft.com/office/officeart/2008/layout/NameandTitleOrganizationalChart"/>
    <dgm:cxn modelId="{86DBE565-712E-49BA-8981-76864F257F60}" type="presParOf" srcId="{8A5967C0-39BD-4653-8CEB-EEEA1BF82085}" destId="{5BC7CB54-103F-4BC5-8C34-087510D1A72F}" srcOrd="0" destOrd="0" presId="urn:microsoft.com/office/officeart/2008/layout/NameandTitleOrganizationalChart"/>
    <dgm:cxn modelId="{C76DAFB4-CDB6-475A-8897-DAA038B038CE}" type="presParOf" srcId="{5BC7CB54-103F-4BC5-8C34-087510D1A72F}" destId="{D15742E1-064C-45C3-9E3E-724C1F7C4211}" srcOrd="0" destOrd="0" presId="urn:microsoft.com/office/officeart/2008/layout/NameandTitleOrganizationalChart"/>
    <dgm:cxn modelId="{903C47D2-3896-460B-83DD-A99E3F311239}" type="presParOf" srcId="{5BC7CB54-103F-4BC5-8C34-087510D1A72F}" destId="{FABFB86A-5DB8-4E8D-A0E5-0286594E47B0}" srcOrd="1" destOrd="0" presId="urn:microsoft.com/office/officeart/2008/layout/NameandTitleOrganizationalChart"/>
    <dgm:cxn modelId="{D081269B-A78F-4717-A5C3-D7E40D80F8B2}" type="presParOf" srcId="{5BC7CB54-103F-4BC5-8C34-087510D1A72F}" destId="{F14253E8-2D3B-4D8C-B58A-B3B8E7F4D6FF}" srcOrd="2" destOrd="0" presId="urn:microsoft.com/office/officeart/2008/layout/NameandTitleOrganizationalChart"/>
    <dgm:cxn modelId="{0DD4DEFD-AB20-4B76-9DCE-D5575E740848}" type="presParOf" srcId="{8A5967C0-39BD-4653-8CEB-EEEA1BF82085}" destId="{DA05F6DC-1F4C-4478-BEF8-78072C96C675}" srcOrd="1" destOrd="0" presId="urn:microsoft.com/office/officeart/2008/layout/NameandTitleOrganizationalChart"/>
    <dgm:cxn modelId="{79D22407-982B-4DA4-B82E-8767358CF586}" type="presParOf" srcId="{8A5967C0-39BD-4653-8CEB-EEEA1BF82085}" destId="{D46CB775-A84A-470A-AD21-B6CF228797B1}" srcOrd="2" destOrd="0" presId="urn:microsoft.com/office/officeart/2008/layout/NameandTitleOrganizationalChart"/>
    <dgm:cxn modelId="{8C25BFC7-3CBA-4FC3-8C73-457F83091476}" type="presParOf" srcId="{25537EF0-2969-4C3A-B888-00FEE2786AB4}" destId="{66ABAE6C-3D13-4890-B6C5-2A755177C1C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03724-60B3-48EA-9356-229323E2E673}">
      <dsp:nvSpPr>
        <dsp:cNvPr id="0" name=""/>
        <dsp:cNvSpPr/>
      </dsp:nvSpPr>
      <dsp:spPr>
        <a:xfrm>
          <a:off x="2989710" y="1127616"/>
          <a:ext cx="2346056" cy="348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03"/>
              </a:lnTo>
              <a:lnTo>
                <a:pt x="2346056" y="207903"/>
              </a:lnTo>
              <a:lnTo>
                <a:pt x="2346056" y="34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0F20A-2132-4AFD-A280-2B6A6158457A}">
      <dsp:nvSpPr>
        <dsp:cNvPr id="0" name=""/>
        <dsp:cNvSpPr/>
      </dsp:nvSpPr>
      <dsp:spPr>
        <a:xfrm>
          <a:off x="2989710" y="1127616"/>
          <a:ext cx="782018" cy="348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03"/>
              </a:lnTo>
              <a:lnTo>
                <a:pt x="782018" y="207903"/>
              </a:lnTo>
              <a:lnTo>
                <a:pt x="782018" y="34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D0BD2-C531-4FC4-9B58-6BB4771D6695}">
      <dsp:nvSpPr>
        <dsp:cNvPr id="0" name=""/>
        <dsp:cNvSpPr/>
      </dsp:nvSpPr>
      <dsp:spPr>
        <a:xfrm>
          <a:off x="2207691" y="1127616"/>
          <a:ext cx="782018" cy="348741"/>
        </a:xfrm>
        <a:custGeom>
          <a:avLst/>
          <a:gdLst/>
          <a:ahLst/>
          <a:cxnLst/>
          <a:rect l="0" t="0" r="0" b="0"/>
          <a:pathLst>
            <a:path>
              <a:moveTo>
                <a:pt x="782018" y="0"/>
              </a:moveTo>
              <a:lnTo>
                <a:pt x="782018" y="207903"/>
              </a:lnTo>
              <a:lnTo>
                <a:pt x="0" y="207903"/>
              </a:lnTo>
              <a:lnTo>
                <a:pt x="0" y="34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BAA8B-BA35-4803-84A8-FE6E339FE3AA}">
      <dsp:nvSpPr>
        <dsp:cNvPr id="0" name=""/>
        <dsp:cNvSpPr/>
      </dsp:nvSpPr>
      <dsp:spPr>
        <a:xfrm>
          <a:off x="643654" y="1127616"/>
          <a:ext cx="2346056" cy="348741"/>
        </a:xfrm>
        <a:custGeom>
          <a:avLst/>
          <a:gdLst/>
          <a:ahLst/>
          <a:cxnLst/>
          <a:rect l="0" t="0" r="0" b="0"/>
          <a:pathLst>
            <a:path>
              <a:moveTo>
                <a:pt x="2346056" y="0"/>
              </a:moveTo>
              <a:lnTo>
                <a:pt x="2346056" y="207903"/>
              </a:lnTo>
              <a:lnTo>
                <a:pt x="0" y="207903"/>
              </a:lnTo>
              <a:lnTo>
                <a:pt x="0" y="348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BFB67-7B73-4DE5-8D89-C7857CFE5C57}">
      <dsp:nvSpPr>
        <dsp:cNvPr id="0" name=""/>
        <dsp:cNvSpPr/>
      </dsp:nvSpPr>
      <dsp:spPr>
        <a:xfrm>
          <a:off x="2406819" y="524025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Classe de base</a:t>
          </a:r>
        </a:p>
      </dsp:txBody>
      <dsp:txXfrm>
        <a:off x="2406819" y="524025"/>
        <a:ext cx="1165783" cy="603591"/>
      </dsp:txXfrm>
    </dsp:sp>
    <dsp:sp modelId="{EC68F80A-3F39-4E1C-A608-184ED4AFAF7E}">
      <dsp:nvSpPr>
        <dsp:cNvPr id="0" name=""/>
        <dsp:cNvSpPr/>
      </dsp:nvSpPr>
      <dsp:spPr>
        <a:xfrm>
          <a:off x="2639975" y="993485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BaseException</a:t>
          </a:r>
          <a:endParaRPr lang="fr-FR" sz="11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2639975" y="993485"/>
        <a:ext cx="1049205" cy="201197"/>
      </dsp:txXfrm>
    </dsp:sp>
    <dsp:sp modelId="{487552A6-E9E6-40B7-805F-2D454F0F191E}">
      <dsp:nvSpPr>
        <dsp:cNvPr id="0" name=""/>
        <dsp:cNvSpPr/>
      </dsp:nvSpPr>
      <dsp:spPr>
        <a:xfrm>
          <a:off x="60762" y="1476358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sans sortie du système/Utilisateurs</a:t>
          </a:r>
        </a:p>
      </dsp:txBody>
      <dsp:txXfrm>
        <a:off x="60762" y="1476358"/>
        <a:ext cx="1165783" cy="603591"/>
      </dsp:txXfrm>
    </dsp:sp>
    <dsp:sp modelId="{81E2DBC6-16D4-4489-8019-ADC9DC77BF27}">
      <dsp:nvSpPr>
        <dsp:cNvPr id="0" name=""/>
        <dsp:cNvSpPr/>
      </dsp:nvSpPr>
      <dsp:spPr>
        <a:xfrm>
          <a:off x="293919" y="1945818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Exception</a:t>
          </a:r>
        </a:p>
      </dsp:txBody>
      <dsp:txXfrm>
        <a:off x="293919" y="1945818"/>
        <a:ext cx="1049205" cy="201197"/>
      </dsp:txXfrm>
    </dsp:sp>
    <dsp:sp modelId="{DC41500D-F45F-4B31-8CE6-636AB19ACB33}">
      <dsp:nvSpPr>
        <dsp:cNvPr id="0" name=""/>
        <dsp:cNvSpPr/>
      </dsp:nvSpPr>
      <dsp:spPr>
        <a:xfrm>
          <a:off x="1624800" y="1476358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pour les erreurs arithmétiques</a:t>
          </a:r>
        </a:p>
      </dsp:txBody>
      <dsp:txXfrm>
        <a:off x="1624800" y="1476358"/>
        <a:ext cx="1165783" cy="603591"/>
      </dsp:txXfrm>
    </dsp:sp>
    <dsp:sp modelId="{2927BB1D-6CCC-4DFD-BE6D-468631040764}">
      <dsp:nvSpPr>
        <dsp:cNvPr id="0" name=""/>
        <dsp:cNvSpPr/>
      </dsp:nvSpPr>
      <dsp:spPr>
        <a:xfrm>
          <a:off x="1857956" y="1945818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ArithmeticError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sp:txBody>
      <dsp:txXfrm>
        <a:off x="1857956" y="1945818"/>
        <a:ext cx="1049205" cy="201197"/>
      </dsp:txXfrm>
    </dsp:sp>
    <dsp:sp modelId="{78B95803-4ED9-4EC8-99B8-D06FCC6B12FB}">
      <dsp:nvSpPr>
        <dsp:cNvPr id="0" name=""/>
        <dsp:cNvSpPr/>
      </dsp:nvSpPr>
      <dsp:spPr>
        <a:xfrm>
          <a:off x="3188837" y="1476358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Exceptions natives pour les erreurs de buffer</a:t>
          </a:r>
        </a:p>
      </dsp:txBody>
      <dsp:txXfrm>
        <a:off x="3188837" y="1476358"/>
        <a:ext cx="1165783" cy="603591"/>
      </dsp:txXfrm>
    </dsp:sp>
    <dsp:sp modelId="{14A7EDFB-F5AF-4F59-811E-277B54FDB591}">
      <dsp:nvSpPr>
        <dsp:cNvPr id="0" name=""/>
        <dsp:cNvSpPr/>
      </dsp:nvSpPr>
      <dsp:spPr>
        <a:xfrm>
          <a:off x="3421994" y="1945818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BufferError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sp:txBody>
      <dsp:txXfrm>
        <a:off x="3421994" y="1945818"/>
        <a:ext cx="1049205" cy="201197"/>
      </dsp:txXfrm>
    </dsp:sp>
    <dsp:sp modelId="{D15742E1-064C-45C3-9E3E-724C1F7C4211}">
      <dsp:nvSpPr>
        <dsp:cNvPr id="0" name=""/>
        <dsp:cNvSpPr/>
      </dsp:nvSpPr>
      <dsp:spPr>
        <a:xfrm>
          <a:off x="4752875" y="1476358"/>
          <a:ext cx="1165783" cy="603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8517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Exceptions natives pour les erreurs de clé/index</a:t>
          </a:r>
        </a:p>
      </dsp:txBody>
      <dsp:txXfrm>
        <a:off x="4752875" y="1476358"/>
        <a:ext cx="1165783" cy="603591"/>
      </dsp:txXfrm>
    </dsp:sp>
    <dsp:sp modelId="{FABFB86A-5DB8-4E8D-A0E5-0286594E47B0}">
      <dsp:nvSpPr>
        <dsp:cNvPr id="0" name=""/>
        <dsp:cNvSpPr/>
      </dsp:nvSpPr>
      <dsp:spPr>
        <a:xfrm>
          <a:off x="4986032" y="1945818"/>
          <a:ext cx="1049205" cy="2011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LookupError</a:t>
          </a:r>
          <a:endParaRPr lang="fr-FR" sz="11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</dsp:txBody>
      <dsp:txXfrm>
        <a:off x="4986032" y="1945818"/>
        <a:ext cx="1049205" cy="201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231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448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307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49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6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629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211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740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x : éléments de </a:t>
            </a:r>
            <a:r>
              <a:rPr lang="fr-FR" dirty="0" err="1"/>
              <a:t>maSequence</a:t>
            </a:r>
            <a:endParaRPr lang="fr-FR" dirty="0"/>
          </a:p>
          <a:p>
            <a:pPr marL="139700" indent="0">
              <a:buNone/>
            </a:pPr>
            <a:r>
              <a:rPr lang="fr-FR" dirty="0"/>
              <a:t>i : indice de l’élément de </a:t>
            </a:r>
            <a:r>
              <a:rPr lang="fr-FR" dirty="0" err="1"/>
              <a:t>maSequence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76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x : éléments de </a:t>
            </a:r>
            <a:r>
              <a:rPr lang="fr-FR" dirty="0" err="1"/>
              <a:t>maSequence</a:t>
            </a:r>
            <a:endParaRPr lang="fr-FR" dirty="0"/>
          </a:p>
          <a:p>
            <a:pPr marL="139700" indent="0">
              <a:buNone/>
            </a:pPr>
            <a:r>
              <a:rPr lang="fr-FR" dirty="0"/>
              <a:t>i : indice de l’élément de </a:t>
            </a:r>
            <a:r>
              <a:rPr lang="fr-FR" dirty="0" err="1"/>
              <a:t>maSequence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360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216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550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972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697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392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724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272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30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50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844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Affichage :</a:t>
            </a:r>
          </a:p>
          <a:p>
            <a:pPr marL="139700" indent="0">
              <a:buNone/>
            </a:pPr>
            <a:r>
              <a:rPr lang="fr-FR" dirty="0"/>
              <a:t>0</a:t>
            </a:r>
          </a:p>
          <a:p>
            <a:pPr marL="139700" indent="0">
              <a:buNone/>
            </a:pPr>
            <a:r>
              <a:rPr lang="fr-FR" dirty="0"/>
              <a:t>1</a:t>
            </a:r>
          </a:p>
          <a:p>
            <a:pPr marL="139700" indent="0">
              <a:buNone/>
            </a:pPr>
            <a:r>
              <a:rPr lang="fr-FR" dirty="0"/>
              <a:t>2</a:t>
            </a:r>
          </a:p>
          <a:p>
            <a:pPr marL="139700" indent="0">
              <a:buNone/>
            </a:pPr>
            <a:r>
              <a:rPr lang="fr-FR" dirty="0"/>
              <a:t>3</a:t>
            </a:r>
          </a:p>
          <a:p>
            <a:pPr marL="139700" indent="0">
              <a:buNone/>
            </a:pPr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4312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x : éléments de </a:t>
            </a:r>
            <a:r>
              <a:rPr lang="fr-FR" dirty="0" err="1"/>
              <a:t>maSequence</a:t>
            </a:r>
            <a:endParaRPr lang="fr-FR" dirty="0"/>
          </a:p>
          <a:p>
            <a:pPr marL="139700" indent="0">
              <a:buNone/>
            </a:pPr>
            <a:r>
              <a:rPr lang="fr-FR" dirty="0"/>
              <a:t>i : indice de l’élément de </a:t>
            </a:r>
            <a:r>
              <a:rPr lang="fr-FR" dirty="0" err="1"/>
              <a:t>maSequence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3232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126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Affichage :</a:t>
            </a:r>
          </a:p>
          <a:p>
            <a:pPr marL="139700" indent="0">
              <a:buNone/>
            </a:pPr>
            <a:r>
              <a:rPr lang="fr-FR" dirty="0"/>
              <a:t>0</a:t>
            </a:r>
          </a:p>
          <a:p>
            <a:pPr marL="139700" indent="0">
              <a:buNone/>
            </a:pPr>
            <a:r>
              <a:rPr lang="fr-FR" dirty="0"/>
              <a:t>1</a:t>
            </a:r>
          </a:p>
          <a:p>
            <a:pPr marL="139700" indent="0">
              <a:buNone/>
            </a:pPr>
            <a:r>
              <a:rPr lang="fr-FR" dirty="0"/>
              <a:t>2</a:t>
            </a:r>
          </a:p>
          <a:p>
            <a:pPr marL="139700" indent="0">
              <a:buNone/>
            </a:pPr>
            <a:r>
              <a:rPr lang="fr-FR" dirty="0"/>
              <a:t>3</a:t>
            </a:r>
          </a:p>
          <a:p>
            <a:pPr marL="139700" indent="0">
              <a:buNone/>
            </a:pPr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48706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Affichage :</a:t>
            </a:r>
          </a:p>
          <a:p>
            <a:pPr marL="139700" indent="0">
              <a:buNone/>
            </a:pPr>
            <a:r>
              <a:rPr lang="fr-FR" dirty="0"/>
              <a:t>0</a:t>
            </a:r>
          </a:p>
          <a:p>
            <a:pPr marL="139700" indent="0">
              <a:buNone/>
            </a:pPr>
            <a:r>
              <a:rPr lang="fr-FR" dirty="0"/>
              <a:t>1</a:t>
            </a:r>
          </a:p>
          <a:p>
            <a:pPr marL="139700" indent="0">
              <a:buNone/>
            </a:pPr>
            <a:r>
              <a:rPr lang="fr-FR" dirty="0"/>
              <a:t>2</a:t>
            </a:r>
          </a:p>
          <a:p>
            <a:pPr marL="139700" indent="0">
              <a:buNone/>
            </a:pPr>
            <a:r>
              <a:rPr lang="fr-FR" dirty="0"/>
              <a:t>3</a:t>
            </a:r>
          </a:p>
          <a:p>
            <a:pPr marL="139700" indent="0">
              <a:buNone/>
            </a:pPr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81110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88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03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40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21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1220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317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093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6037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49468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886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1571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180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4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8801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7620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5724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616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9795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1543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3966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462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9208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2069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92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6486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6710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93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1303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Fuzzing : Injection de données aléatoires</a:t>
            </a:r>
          </a:p>
        </p:txBody>
      </p:sp>
    </p:spTree>
    <p:extLst>
      <p:ext uri="{BB962C8B-B14F-4D97-AF65-F5344CB8AC3E}">
        <p14:creationId xmlns:p14="http://schemas.microsoft.com/office/powerpoint/2010/main" val="21147765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0929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9220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877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7940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1709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632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1314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2580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1706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806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9524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461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2271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393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449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5605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40178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7058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3683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0475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82340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5320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7520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02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 = </a:t>
            </a:r>
            <a:r>
              <a:rPr lang="en-GB" dirty="0" err="1"/>
              <a:t>Vrai</a:t>
            </a:r>
            <a:br>
              <a:rPr lang="en-GB" dirty="0"/>
            </a:br>
            <a:r>
              <a:rPr lang="en-GB" dirty="0"/>
              <a:t>0 = Faux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98281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3555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7015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19369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86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07C96C-1216-014D-406F-7E23F76A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0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28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75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9" r:id="rId5"/>
    <p:sldLayoutId id="2147483660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4%20-%20fonctions.ipynb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fr/3/using/windows.html#the-full-installer" TargetMode="Externa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5%20-%20fichiers.ipyn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aPOO/POO.ipynb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python.org/fr/3/library/exceptions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%20Tests/exceptions.ipynb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7.4.x/" TargetMode="External"/><Relationship Id="rId2" Type="http://schemas.openxmlformats.org/officeDocument/2006/relationships/hyperlink" Target="https://docs.python.org/fr/3/library/unittes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thon-redmine.com/resources/deal.html" TargetMode="External"/><Relationship Id="rId5" Type="http://schemas.openxmlformats.org/officeDocument/2006/relationships/hyperlink" Target="https://mutmut.readthedocs.io/en/latest/" TargetMode="External"/><Relationship Id="rId4" Type="http://schemas.openxmlformats.org/officeDocument/2006/relationships/hyperlink" Target="https://hypothesis.readthedocs.io/en/latest/" TargetMode="Externa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%20Tests/tests.ipynb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naconda.com/download" TargetMode="Externa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user/index.html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aDataScience/1%20-%20numpy.ipynb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index.html" TargetMode="External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aDataScience/2%20-%20pandas.ipynb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www.profind.net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aDataScience/3%20-%20matplotlib.ipynb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5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" Target="slide136.xml"/><Relationship Id="rId5" Type="http://schemas.openxmlformats.org/officeDocument/2006/relationships/slide" Target="slide117.xml"/><Relationship Id="rId4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yformat.info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1%20-%20variables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2%20-%20collections.ipynb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lly-san/PythonDataScience/blob/master/LesFondamentauxPython/3%20-%20structuresIteratives.ipynb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Introduction à Python pour l'analyse de données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versions de Python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Version 2</a:t>
            </a:r>
          </a:p>
          <a:p>
            <a:pPr algn="just"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N’est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plus supportée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depuis le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fr-FR" sz="1600" b="1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janvier 2020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 revanche, elle est toujours présente dans les systèmes existants.</a:t>
            </a:r>
          </a:p>
          <a:p>
            <a:pPr>
              <a:spcBef>
                <a:spcPts val="600"/>
              </a:spcBef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Version 3</a:t>
            </a:r>
          </a:p>
          <a:p>
            <a:pPr algn="just">
              <a:spcBef>
                <a:spcPts val="600"/>
              </a:spcBef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Nous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somme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actuellement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la version </a:t>
            </a:r>
            <a:r>
              <a:rPr lang="en-GB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3.12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Il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recommandé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d’utiliser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en-GB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version 3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python pour les nouveaux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développement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07365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variables locales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99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Pour réaliser sa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tâche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aura besoin de ses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propres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On parle alors de « 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variables locales 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».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ne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accessibles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 sein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la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les définit.</a:t>
            </a:r>
          </a:p>
        </p:txBody>
      </p:sp>
    </p:spTree>
    <p:extLst>
      <p:ext uri="{BB962C8B-B14F-4D97-AF65-F5344CB8AC3E}">
        <p14:creationId xmlns:p14="http://schemas.microsoft.com/office/powerpoint/2010/main" val="3696797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variables </a:t>
            </a:r>
            <a:r>
              <a:rPr lang="en-GB" dirty="0" err="1"/>
              <a:t>globales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100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reçoit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donc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traiter, 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et pour ce faire peut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avoir besoin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variables locales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également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manipuler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directement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définies par 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programme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principal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On parle alors de « 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variables globales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».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n-GB" sz="20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 !</a:t>
            </a: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Il </a:t>
            </a:r>
            <a:r>
              <a:rPr lang="en-GB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s’agit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souvent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d’une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mauvaise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pratique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car </a:t>
            </a:r>
            <a:r>
              <a:rPr lang="en-GB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cela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limite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performances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la </a:t>
            </a:r>
            <a:r>
              <a:rPr lang="en-GB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réutilisabilité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code.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05367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6.3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L’implémentation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9575612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Syntaxe</a:t>
            </a:r>
            <a:r>
              <a:rPr lang="en-GB" dirty="0"/>
              <a:t> pour </a:t>
            </a:r>
            <a:r>
              <a:rPr lang="en-GB" dirty="0" err="1"/>
              <a:t>déclarer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fonction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102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2304434"/>
            <a:ext cx="6809466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Exemples :</a:t>
            </a:r>
          </a:p>
          <a:p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param1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param2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0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return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monResultat</a:t>
            </a:r>
            <a:endParaRPr lang="fr-FR" sz="1800" b="0" dirty="0">
              <a:solidFill>
                <a:srgbClr val="6089B4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800" dirty="0">
              <a:solidFill>
                <a:srgbClr val="6089B4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param1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param2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D891923-0DD8-16E8-7A3C-EFBDD34FB18A}"/>
              </a:ext>
            </a:extLst>
          </p:cNvPr>
          <p:cNvSpPr txBox="1"/>
          <p:nvPr/>
        </p:nvSpPr>
        <p:spPr>
          <a:xfrm>
            <a:off x="786150" y="1294284"/>
            <a:ext cx="7345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Il existe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deux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Celles qui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celles qui 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rien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2303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Syntaxe</a:t>
            </a:r>
            <a:r>
              <a:rPr lang="en-GB" dirty="0"/>
              <a:t> pour </a:t>
            </a:r>
            <a:r>
              <a:rPr lang="en-GB" dirty="0" err="1"/>
              <a:t>appeler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fonction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2607665"/>
            <a:ext cx="680946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Exemples :</a:t>
            </a:r>
            <a:endParaRPr lang="fr-FR" sz="1800" b="0" dirty="0">
              <a:solidFill>
                <a:srgbClr val="CE67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42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resultat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D891923-0DD8-16E8-7A3C-EFBDD34FB18A}"/>
              </a:ext>
            </a:extLst>
          </p:cNvPr>
          <p:cNvSpPr txBox="1"/>
          <p:nvPr/>
        </p:nvSpPr>
        <p:spPr>
          <a:xfrm>
            <a:off x="786150" y="1294284"/>
            <a:ext cx="73459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Comme une instruction prédéfinie du langage. On appelle la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son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en lui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passant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autant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qu’elle en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possède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192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Une </a:t>
            </a:r>
            <a:r>
              <a:rPr lang="en-GB" dirty="0" err="1"/>
              <a:t>particularité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retourner plusieurs valeurs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il suffit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séparer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celles-ci par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virgules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48B6CA17-B687-6B4E-D53D-232760C0C4AC}"/>
              </a:ext>
            </a:extLst>
          </p:cNvPr>
          <p:cNvSpPr txBox="1"/>
          <p:nvPr/>
        </p:nvSpPr>
        <p:spPr>
          <a:xfrm>
            <a:off x="786150" y="2285734"/>
            <a:ext cx="6809466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Exemples :</a:t>
            </a:r>
            <a:endParaRPr lang="fr-FR" sz="1800" b="0" dirty="0">
              <a:solidFill>
                <a:srgbClr val="CE67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param1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param2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return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monResultat1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monResultat2</a:t>
            </a:r>
          </a:p>
          <a:p>
            <a:endParaRPr lang="en-US" sz="18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longueur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largeur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maFonction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38379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7380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fonctions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814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fichiers</a:t>
            </a:r>
          </a:p>
        </p:txBody>
      </p:sp>
    </p:spTree>
    <p:extLst>
      <p:ext uri="{BB962C8B-B14F-4D97-AF65-F5344CB8AC3E}">
        <p14:creationId xmlns:p14="http://schemas.microsoft.com/office/powerpoint/2010/main" val="5233930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fonction</a:t>
            </a:r>
            <a:r>
              <a:rPr lang="en-GB" dirty="0"/>
              <a:t> </a:t>
            </a:r>
            <a:r>
              <a:rPr lang="en-GB" b="1" dirty="0"/>
              <a:t>open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108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2044270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d’ouvrir un fichier. Celle-ci attend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deux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arguments 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chemin d’accès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vers un fichier et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détermine 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(texte ou binaire) et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nature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opérations qui seront réalisées sur le fichier (lecture, écriture ou les deux). Elle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variable qui contient le contenu du fichier.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A20753-8873-8B6A-164E-AA8F92FE1624}"/>
              </a:ext>
            </a:extLst>
          </p:cNvPr>
          <p:cNvSpPr txBox="1"/>
          <p:nvPr/>
        </p:nvSpPr>
        <p:spPr>
          <a:xfrm>
            <a:off x="786149" y="1327440"/>
            <a:ext cx="66953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open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chemin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mode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encoding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"utf8"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311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Téléchargement</a:t>
            </a:r>
            <a:r>
              <a:rPr lang="en-GB" dirty="0"/>
              <a:t> et installation de Python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841568" y="2156251"/>
            <a:ext cx="7618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Vous pouvez vous référer à l'excellente </a:t>
            </a: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documentation officielle </a:t>
            </a: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Python.</a:t>
            </a:r>
            <a:endParaRPr lang="en-GB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A8B2B2-61F4-346C-DF96-06080E6E0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57853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mode d’ouverture</a:t>
            </a:r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2058F-9B86-4468-9432-FE026959AE5D}"/>
              </a:ext>
            </a:extLst>
          </p:cNvPr>
          <p:cNvSpPr txBox="1"/>
          <p:nvPr/>
        </p:nvSpPr>
        <p:spPr>
          <a:xfrm>
            <a:off x="786150" y="1081666"/>
            <a:ext cx="740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Le </a:t>
            </a:r>
            <a:r>
              <a:rPr lang="fr-FR" sz="1800" b="1" dirty="0">
                <a:solidFill>
                  <a:schemeClr val="accent1"/>
                </a:solidFill>
                <a:latin typeface="Source Sans Pro"/>
                <a:ea typeface="Source Sans Pro"/>
                <a:sym typeface="Source Sans Pro"/>
              </a:rPr>
              <a:t>mode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est une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chaîne de caractères 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composés d’une ou plusieurs lettres qui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décrit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le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type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du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flux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et la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nature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des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opérations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qu’il doit </a:t>
            </a:r>
            <a:r>
              <a:rPr lang="fr-FR" sz="18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réaliser</a:t>
            </a:r>
            <a:r>
              <a:rPr lang="fr-FR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.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9C42BB8-11E7-84F9-8C2A-EA48EA7DDD97}"/>
              </a:ext>
            </a:extLst>
          </p:cNvPr>
          <p:cNvGraphicFramePr>
            <a:graphicFrameLocks noGrp="1"/>
          </p:cNvGraphicFramePr>
          <p:nvPr/>
        </p:nvGraphicFramePr>
        <p:xfrm>
          <a:off x="1271181" y="1932623"/>
          <a:ext cx="6435287" cy="240785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789590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2185166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  <a:gridCol w="3460531">
                  <a:extLst>
                    <a:ext uri="{9D8B030D-6E8A-4147-A177-3AD203B41FA5}">
                      <a16:colId xmlns:a16="http://schemas.microsoft.com/office/drawing/2014/main" val="4091807962"/>
                    </a:ext>
                  </a:extLst>
                </a:gridCol>
              </a:tblGrid>
              <a:tr h="29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Mode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Type(s) d’opération(s)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Effets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3956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Lecture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Rien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428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r+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Lecture et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 le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fichier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n’existe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pas, il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créé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b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 le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fichier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existe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son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contenu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effacé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16625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w+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Lecture et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64203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 le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fichier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n’existe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pas, il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créé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 le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fichier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existe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on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écrit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à la suite.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18245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a+</a:t>
                      </a:r>
                      <a:endParaRPr sz="1100" dirty="0">
                        <a:solidFill>
                          <a:schemeClr val="accent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Lecture et écriture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7410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fonction</a:t>
            </a:r>
            <a:r>
              <a:rPr lang="en-GB" dirty="0"/>
              <a:t> </a:t>
            </a:r>
            <a:r>
              <a:rPr lang="en-GB" b="1" dirty="0"/>
              <a:t>close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110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2013280"/>
            <a:ext cx="7345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close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de fermer un fichier.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A20753-8873-8B6A-164E-AA8F92FE1624}"/>
              </a:ext>
            </a:extLst>
          </p:cNvPr>
          <p:cNvSpPr txBox="1"/>
          <p:nvPr/>
        </p:nvSpPr>
        <p:spPr>
          <a:xfrm>
            <a:off x="786150" y="132744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close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DBB2925-7757-93A6-A7BA-BD0CEEC8FC75}"/>
              </a:ext>
            </a:extLst>
          </p:cNvPr>
          <p:cNvSpPr txBox="1"/>
          <p:nvPr/>
        </p:nvSpPr>
        <p:spPr>
          <a:xfrm>
            <a:off x="2102332" y="2699121"/>
            <a:ext cx="45720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r>
              <a:rPr lang="en-US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open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"r"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  <a:endParaRPr lang="en-US" sz="18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en-US" sz="18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close</a:t>
            </a:r>
            <a:r>
              <a:rPr lang="en-US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993066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Lire le </a:t>
            </a:r>
            <a:r>
              <a:rPr lang="en-GB" dirty="0" err="1"/>
              <a:t>contenu</a:t>
            </a:r>
            <a:r>
              <a:rPr lang="en-GB" dirty="0"/>
              <a:t>  d’un </a:t>
            </a:r>
            <a:r>
              <a:rPr lang="en-GB" dirty="0" err="1"/>
              <a:t>fichier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111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contenu d’un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L’argument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size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définir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nombre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caractère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il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facultatif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 défaut, la fonction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lit l’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intégralité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readline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readline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contenu d’un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ligne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 ligne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2951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Ecrire</a:t>
            </a:r>
            <a:r>
              <a:rPr lang="en-GB" dirty="0"/>
              <a:t> dans un </a:t>
            </a:r>
            <a:r>
              <a:rPr lang="en-GB" dirty="0" err="1"/>
              <a:t>fichier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112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write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variable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écrire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contenu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dans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writelines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fonction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writelines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d’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écrire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contenu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dans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fichier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9190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mot </a:t>
            </a:r>
            <a:r>
              <a:rPr lang="en-GB" dirty="0" err="1"/>
              <a:t>clé</a:t>
            </a:r>
            <a:r>
              <a:rPr lang="en-GB" dirty="0"/>
              <a:t> </a:t>
            </a:r>
            <a:r>
              <a:rPr lang="en-GB" b="1" dirty="0"/>
              <a:t>with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113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711036"/>
            <a:ext cx="3675300" cy="3214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en-US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open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"a+"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texte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fr-FR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b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fr-FR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write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texte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US" sz="16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fichier</a:t>
            </a:r>
            <a:r>
              <a:rPr lang="en-US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close</a:t>
            </a:r>
            <a:r>
              <a:rPr lang="en-US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711036"/>
            <a:ext cx="3865596" cy="3214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open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"a+"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texte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GB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file</a:t>
            </a:r>
            <a:r>
              <a:rPr lang="en-GB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write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texte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CBD1BA-FA5C-1C94-A37F-A72D1FFC219A}"/>
              </a:ext>
            </a:extLst>
          </p:cNvPr>
          <p:cNvSpPr txBox="1"/>
          <p:nvPr/>
        </p:nvSpPr>
        <p:spPr>
          <a:xfrm>
            <a:off x="786137" y="1281545"/>
            <a:ext cx="766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Exemples :</a:t>
            </a:r>
          </a:p>
        </p:txBody>
      </p:sp>
    </p:spTree>
    <p:extLst>
      <p:ext uri="{BB962C8B-B14F-4D97-AF65-F5344CB8AC3E}">
        <p14:creationId xmlns:p14="http://schemas.microsoft.com/office/powerpoint/2010/main" val="445075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7098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fichiers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7327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La POO</a:t>
            </a:r>
          </a:p>
        </p:txBody>
      </p:sp>
    </p:spTree>
    <p:extLst>
      <p:ext uri="{BB962C8B-B14F-4D97-AF65-F5344CB8AC3E}">
        <p14:creationId xmlns:p14="http://schemas.microsoft.com/office/powerpoint/2010/main" val="29003005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983655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Définition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643918" y="2900238"/>
            <a:ext cx="7904996" cy="156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La </a:t>
            </a:r>
            <a:r>
              <a:rPr lang="en" sz="2800" b="1" dirty="0">
                <a:solidFill>
                  <a:schemeClr val="accent1"/>
                </a:solidFill>
              </a:rPr>
              <a:t>POO</a:t>
            </a:r>
            <a:r>
              <a:rPr lang="en" sz="2800" dirty="0"/>
              <a:t> repose sur le </a:t>
            </a:r>
            <a:r>
              <a:rPr lang="en" sz="2800" b="1" dirty="0"/>
              <a:t>concept</a:t>
            </a:r>
            <a:r>
              <a:rPr lang="en" sz="2800" dirty="0"/>
              <a:t> de </a:t>
            </a:r>
            <a:r>
              <a:rPr lang="en" sz="2800" b="1" dirty="0">
                <a:solidFill>
                  <a:schemeClr val="accent1"/>
                </a:solidFill>
              </a:rPr>
              <a:t>classe</a:t>
            </a:r>
            <a:r>
              <a:rPr lang="en" sz="2800" dirty="0"/>
              <a:t> qui sont des </a:t>
            </a:r>
            <a:r>
              <a:rPr lang="en" sz="2800" b="1" dirty="0"/>
              <a:t>entités</a:t>
            </a:r>
            <a:r>
              <a:rPr lang="en" sz="2800" dirty="0"/>
              <a:t> qui vont pouvoir </a:t>
            </a:r>
            <a:r>
              <a:rPr lang="en" sz="2800" b="1" dirty="0"/>
              <a:t>posséder</a:t>
            </a:r>
            <a:r>
              <a:rPr lang="en" sz="2800" dirty="0"/>
              <a:t> un ensemble d’</a:t>
            </a:r>
            <a:r>
              <a:rPr lang="en" sz="2800" b="1" dirty="0"/>
              <a:t>attributs</a:t>
            </a:r>
            <a:r>
              <a:rPr lang="en" sz="2800" dirty="0"/>
              <a:t> et de </a:t>
            </a:r>
            <a:r>
              <a:rPr lang="en" sz="2800" b="1" dirty="0"/>
              <a:t>méthodes</a:t>
            </a:r>
            <a:r>
              <a:rPr lang="en" sz="2800" dirty="0"/>
              <a:t> qui leur sont propres. </a:t>
            </a:r>
            <a:endParaRPr sz="2800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96866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9828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Objectif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643918" y="2886747"/>
            <a:ext cx="8048978" cy="156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La </a:t>
            </a:r>
            <a:r>
              <a:rPr lang="en" sz="2800" b="1" dirty="0">
                <a:solidFill>
                  <a:schemeClr val="accent1"/>
                </a:solidFill>
              </a:rPr>
              <a:t>POO</a:t>
            </a:r>
            <a:r>
              <a:rPr lang="en" sz="2800" dirty="0"/>
              <a:t> a pour </a:t>
            </a:r>
            <a:r>
              <a:rPr lang="en" sz="2800" b="1" dirty="0"/>
              <a:t>objectif</a:t>
            </a:r>
            <a:r>
              <a:rPr lang="en" sz="2800" dirty="0"/>
              <a:t> de </a:t>
            </a:r>
            <a:r>
              <a:rPr lang="en" sz="2800" b="1" dirty="0"/>
              <a:t>rendre</a:t>
            </a:r>
            <a:r>
              <a:rPr lang="en" sz="2800" dirty="0"/>
              <a:t> nos </a:t>
            </a:r>
            <a:r>
              <a:rPr lang="en" sz="2800" b="1" dirty="0"/>
              <a:t>scripts</a:t>
            </a:r>
            <a:r>
              <a:rPr lang="en" sz="2800" dirty="0"/>
              <a:t> plus </a:t>
            </a:r>
            <a:r>
              <a:rPr lang="en" sz="2800" b="1" dirty="0">
                <a:solidFill>
                  <a:schemeClr val="tx1"/>
                </a:solidFill>
              </a:rPr>
              <a:t>clairs</a:t>
            </a:r>
            <a:r>
              <a:rPr lang="en" sz="2800" dirty="0"/>
              <a:t>, </a:t>
            </a:r>
            <a:r>
              <a:rPr lang="en" sz="2800" b="1" dirty="0"/>
              <a:t>mieux structurés</a:t>
            </a:r>
            <a:r>
              <a:rPr lang="en" sz="2800" dirty="0"/>
              <a:t>, </a:t>
            </a:r>
            <a:r>
              <a:rPr lang="en" sz="2800" b="1" dirty="0"/>
              <a:t>plus modulable </a:t>
            </a:r>
            <a:r>
              <a:rPr lang="en" sz="2800" dirty="0"/>
              <a:t>et </a:t>
            </a:r>
            <a:r>
              <a:rPr lang="en" sz="2800" b="1" dirty="0"/>
              <a:t>plus facile </a:t>
            </a:r>
            <a:r>
              <a:rPr lang="en" sz="2800" dirty="0"/>
              <a:t>à </a:t>
            </a:r>
            <a:r>
              <a:rPr lang="en" sz="2800" b="1" dirty="0"/>
              <a:t>maintenir</a:t>
            </a:r>
            <a:r>
              <a:rPr lang="en" sz="2800" dirty="0"/>
              <a:t> et à </a:t>
            </a:r>
            <a:r>
              <a:rPr lang="en" sz="2800" b="1" dirty="0"/>
              <a:t>débugger</a:t>
            </a:r>
            <a:r>
              <a:rPr lang="en" sz="2800" dirty="0"/>
              <a:t>.</a:t>
            </a:r>
            <a:endParaRPr sz="2800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953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Environnement</a:t>
            </a:r>
            <a:r>
              <a:rPr lang="en-GB" dirty="0"/>
              <a:t> de </a:t>
            </a:r>
            <a:r>
              <a:rPr lang="en-GB" dirty="0" err="1"/>
              <a:t>développement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62883" y="1910030"/>
            <a:ext cx="7618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trois principaux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IDE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pour développer en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Visual Studio Code 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IDE gratuit de Microsoft.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PyCharm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IDE gratuit avec une version payante de </a:t>
            </a: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JetBrains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Spyder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IDE gratuit et open source orienté pour la Data Science.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F61AD60-2578-F878-CB54-4DC7401F14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08863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notion de </a:t>
            </a:r>
            <a:r>
              <a:rPr lang="en-GB" dirty="0" err="1"/>
              <a:t>classe</a:t>
            </a:r>
            <a:r>
              <a:rPr lang="en-GB" dirty="0"/>
              <a:t> et </a:t>
            </a:r>
            <a:r>
              <a:rPr lang="en-GB" dirty="0" err="1"/>
              <a:t>d’objet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un “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moule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” qui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va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nous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permettre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créer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Chaque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aura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mais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nous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pourrons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personnaliser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 algn="just"/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algn="just"/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POO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car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elles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permettent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mettre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place les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trois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fondamentaux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cette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dernière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à savoir :</a:t>
            </a:r>
          </a:p>
          <a:p>
            <a:pPr marL="540000" lvl="2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encapsulation</a:t>
            </a:r>
            <a:endParaRPr lang="en-GB" sz="1800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40000" lvl="2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heritage</a:t>
            </a:r>
            <a:endParaRPr lang="en-GB" sz="1800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40000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polymorphisme</a:t>
            </a:r>
            <a:endParaRPr lang="en-GB" sz="1800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53280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Création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</a:t>
            </a:r>
            <a:r>
              <a:rPr lang="en-GB" dirty="0" err="1"/>
              <a:t>classe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4095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endParaRPr lang="fr-FR" sz="18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</a:p>
          <a:p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126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setSolde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8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8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GB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GB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	 	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120</a:t>
            </a:fld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906F238-0796-CEAA-BA05-0EA32740ADF1}"/>
              </a:ext>
            </a:extLst>
          </p:cNvPr>
          <p:cNvCxnSpPr>
            <a:cxnSpLocks/>
          </p:cNvCxnSpPr>
          <p:nvPr/>
        </p:nvCxnSpPr>
        <p:spPr>
          <a:xfrm flipH="1">
            <a:off x="5070103" y="3536622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EF1D6F5-6B94-FB84-EBB5-608F0E573E80}"/>
              </a:ext>
            </a:extLst>
          </p:cNvPr>
          <p:cNvCxnSpPr>
            <a:cxnSpLocks/>
          </p:cNvCxnSpPr>
          <p:nvPr/>
        </p:nvCxnSpPr>
        <p:spPr>
          <a:xfrm flipH="1">
            <a:off x="5070103" y="1344965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2B1902B-9EB2-437B-EEC7-EFA4A162B5C7}"/>
              </a:ext>
            </a:extLst>
          </p:cNvPr>
          <p:cNvSpPr txBox="1"/>
          <p:nvPr/>
        </p:nvSpPr>
        <p:spPr>
          <a:xfrm>
            <a:off x="6241143" y="3213456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Création de l’objet /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Instanciation de la classe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533007-D660-0A81-08DC-C06F4A3430D4}"/>
              </a:ext>
            </a:extLst>
          </p:cNvPr>
          <p:cNvSpPr txBox="1"/>
          <p:nvPr/>
        </p:nvSpPr>
        <p:spPr>
          <a:xfrm>
            <a:off x="6244818" y="116029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Création de la classe</a:t>
            </a:r>
          </a:p>
        </p:txBody>
      </p:sp>
    </p:spTree>
    <p:extLst>
      <p:ext uri="{BB962C8B-B14F-4D97-AF65-F5344CB8AC3E}">
        <p14:creationId xmlns:p14="http://schemas.microsoft.com/office/powerpoint/2010/main" val="8702664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L’opérateur</a:t>
            </a:r>
            <a:r>
              <a:rPr lang="en-GB" dirty="0"/>
              <a:t> </a:t>
            </a:r>
            <a:r>
              <a:rPr lang="en-GB" b="1" dirty="0"/>
              <a:t>.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121</a:t>
            </a:fld>
            <a:endParaRPr lang="en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1098163" y="2191343"/>
            <a:ext cx="3785894" cy="140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600"/>
              </a:spcAft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sz="18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8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setSolde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5000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sz="1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endParaRPr lang="fr-FR" sz="18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Aft>
                <a:spcPts val="600"/>
              </a:spcAft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0650-EB84-4106-ADBD-159C672908BF}"/>
              </a:ext>
            </a:extLst>
          </p:cNvPr>
          <p:cNvSpPr txBox="1"/>
          <p:nvPr/>
        </p:nvSpPr>
        <p:spPr>
          <a:xfrm>
            <a:off x="786150" y="1118284"/>
            <a:ext cx="761823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accès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un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classe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se réalise à l’aide de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opérateur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suivi du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nom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 Ce dernier s’utilise comme une variable classique.</a:t>
            </a: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 fonctionnement est le même pour l’accès aux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2857C56-118D-5F07-EA0B-69C5842D715E}"/>
              </a:ext>
            </a:extLst>
          </p:cNvPr>
          <p:cNvCxnSpPr>
            <a:cxnSpLocks/>
          </p:cNvCxnSpPr>
          <p:nvPr/>
        </p:nvCxnSpPr>
        <p:spPr>
          <a:xfrm flipH="1">
            <a:off x="3149600" y="3137479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DB90175-CCDC-3AD0-6C32-B125089E9A56}"/>
              </a:ext>
            </a:extLst>
          </p:cNvPr>
          <p:cNvSpPr txBox="1"/>
          <p:nvPr/>
        </p:nvSpPr>
        <p:spPr>
          <a:xfrm>
            <a:off x="4000787" y="2952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007074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fr-FR" dirty="0"/>
              <a:t>constructeurs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fr-FR" sz="1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Il existe une méthode particulière qui permet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« 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d’initialiser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» nos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On appelle cette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constructeur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elle se code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__init__()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fr-FR" sz="1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méthode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__init(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)__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 être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automatiquement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 moment de l’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instanciation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Cette fonction va pouvoir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recevoir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arguments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« 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personnaliser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» nos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4582FB-976B-1285-7817-B26566807970}"/>
              </a:ext>
            </a:extLst>
          </p:cNvPr>
          <p:cNvSpPr txBox="1"/>
          <p:nvPr/>
        </p:nvSpPr>
        <p:spPr>
          <a:xfrm>
            <a:off x="1360230" y="2679098"/>
            <a:ext cx="64700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125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"Florent"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550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50987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méthodes</a:t>
            </a:r>
            <a:r>
              <a:rPr lang="en-GB" dirty="0"/>
              <a:t> “</a:t>
            </a:r>
            <a:r>
              <a:rPr lang="en-GB" dirty="0" err="1"/>
              <a:t>magiques</a:t>
            </a:r>
            <a:r>
              <a:rPr lang="en-GB" dirty="0"/>
              <a:t>”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“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magiques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”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prédéfinies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à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l’image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__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init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()__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Elles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appelées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automatiquement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interpréteur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elles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toujours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définies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avec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__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  <a:p>
            <a:pPr algn="just"/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Voici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exemple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en-GB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magiques</a:t>
            </a:r>
            <a:r>
              <a:rPr lang="en-GB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123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A009320-2795-49AB-7AB0-E13ED471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59794"/>
              </p:ext>
            </p:extLst>
          </p:nvPr>
        </p:nvGraphicFramePr>
        <p:xfrm>
          <a:off x="1404528" y="2832347"/>
          <a:ext cx="6381477" cy="170683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693837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4687640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29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Méthode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Fonctionnement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3956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__</a:t>
                      </a: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__()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Définir</a:t>
                      </a: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la </a:t>
                      </a: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représentation</a:t>
                      </a: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de l’</a:t>
                      </a: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objet</a:t>
                      </a: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sous forme de </a:t>
                      </a:r>
                      <a:r>
                        <a:rPr lang="en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r>
                        <a:rPr lang="en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428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</a:t>
                      </a: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len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__()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Définir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la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longueur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de l’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objet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</a:t>
                      </a:r>
                      <a:r>
                        <a:rPr lang="en-GB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getitem</a:t>
                      </a: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__()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Accéder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à un </a:t>
                      </a: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élément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l’objet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à laide de </a:t>
                      </a:r>
                      <a:r>
                        <a:rPr lang="en-GB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l’</a:t>
                      </a: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opérateur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[]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__add__()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Ajouter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deux </a:t>
                      </a:r>
                      <a:r>
                        <a:rPr lang="en-GB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objets</a:t>
                      </a:r>
                      <a:r>
                        <a:rPr lang="en-GB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ensemble.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1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0658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fr-FR" dirty="0"/>
              <a:t>attributs</a:t>
            </a:r>
            <a:r>
              <a:rPr lang="en-GB" dirty="0"/>
              <a:t> de classes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attributs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classe 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sont des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attributs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liés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la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classe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directement et non à l’objet. Ainsi, l’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 de classe 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est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accessible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partir de l’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instance de la classe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0C3F38-977C-8A6D-8610-08A24B993E98}"/>
              </a:ext>
            </a:extLst>
          </p:cNvPr>
          <p:cNvSpPr txBox="1"/>
          <p:nvPr/>
        </p:nvSpPr>
        <p:spPr>
          <a:xfrm>
            <a:off x="786150" y="1784986"/>
            <a:ext cx="720436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sz="10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1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1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1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__class__</a:t>
            </a:r>
            <a:r>
              <a:rPr lang="fr-FR" sz="1000" b="1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1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000" b="1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1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+=</a:t>
            </a:r>
            <a:r>
              <a:rPr lang="fr-FR" sz="1000" b="1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1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fr-FR" sz="1000" b="1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__class__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endParaRPr lang="fr-FR" sz="10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prenom</a:t>
            </a:r>
            <a:endParaRPr lang="fr-FR" sz="10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0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"Le compte "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+ </a:t>
            </a:r>
            <a:r>
              <a:rPr lang="fr-FR" sz="1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 a un solde de "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0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monCompte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compteLaurent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"Florent"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550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"Laurent"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1550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0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compteLaurent</a:t>
            </a:r>
            <a:r>
              <a:rPr lang="fr-FR" sz="1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1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EB59EBD-C469-AF62-2231-F409879C710F}"/>
              </a:ext>
            </a:extLst>
          </p:cNvPr>
          <p:cNvSpPr txBox="1"/>
          <p:nvPr/>
        </p:nvSpPr>
        <p:spPr>
          <a:xfrm>
            <a:off x="3532909" y="4189930"/>
            <a:ext cx="228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dirty="0">
                <a:ln w="1270" cmpd="sng"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 compte 2 à un solde de 1550</a:t>
            </a:r>
            <a:endParaRPr lang="fr-FR" sz="1100" dirty="0">
              <a:ln w="1270" cmpd="sng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C3D3D596-E842-CC59-DB25-1CAE28381FAF}"/>
              </a:ext>
            </a:extLst>
          </p:cNvPr>
          <p:cNvCxnSpPr>
            <a:cxnSpLocks/>
          </p:cNvCxnSpPr>
          <p:nvPr/>
        </p:nvCxnSpPr>
        <p:spPr>
          <a:xfrm>
            <a:off x="1342111" y="4247199"/>
            <a:ext cx="2052253" cy="73536"/>
          </a:xfrm>
          <a:prstGeom prst="bentConnector3">
            <a:avLst>
              <a:gd name="adj1" fmla="val 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6887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L’encapsulation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encapsulation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décrit l’idée « d’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enfermer 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»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attributs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sein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Cela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limite l’accès aux données de la classe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 dehors de cette dernière, dans le but de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protéger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3170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visibilité</a:t>
            </a:r>
            <a:r>
              <a:rPr lang="en-GB" dirty="0"/>
              <a:t> des </a:t>
            </a:r>
            <a:r>
              <a:rPr lang="en-GB" dirty="0" err="1"/>
              <a:t>données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majorité des langages de programmation ont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3 types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visibilité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les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données de classe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fr-FR" sz="16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private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6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protected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public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6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algn="just"/>
            <a:r>
              <a:rPr lang="fr-FR" sz="16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</a:t>
            </a:r>
            <a:r>
              <a:rPr lang="fr-FR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notion de visibilité n’existe pas en Python.</a:t>
            </a:r>
            <a:endParaRPr lang="fr-FR" sz="16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E475D0-F793-D2BD-052A-CEA277B191C9}"/>
              </a:ext>
            </a:extLst>
          </p:cNvPr>
          <p:cNvSpPr txBox="1"/>
          <p:nvPr/>
        </p:nvSpPr>
        <p:spPr>
          <a:xfrm>
            <a:off x="1322295" y="2262855"/>
            <a:ext cx="45720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getSolde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setSolde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153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L’héritage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 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POO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« 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hériter</a:t>
            </a:r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»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signifie « 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avoir également accès à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». </a:t>
            </a:r>
          </a:p>
          <a:p>
            <a:pPr algn="just"/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 notion d’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héritage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va être particulièrement intéressante lorsqu’on va l’</a:t>
            </a:r>
            <a:r>
              <a:rPr lang="fr-FR" sz="16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implémenter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entre </a:t>
            </a:r>
            <a:r>
              <a:rPr lang="fr-FR" sz="16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deux classes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En 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POO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nous allons pouvoir créer des 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classes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« 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enfants » 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à partir de </a:t>
            </a:r>
            <a:r>
              <a:rPr lang="fr-FR" sz="16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classes de base 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ou </a:t>
            </a:r>
            <a:r>
              <a:rPr lang="fr-FR" sz="16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« classes parentes »</a:t>
            </a:r>
            <a:r>
              <a:rPr lang="fr-FR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315C45-D86A-764B-677C-8C71125C5836}"/>
              </a:ext>
            </a:extLst>
          </p:cNvPr>
          <p:cNvSpPr txBox="1"/>
          <p:nvPr/>
        </p:nvSpPr>
        <p:spPr>
          <a:xfrm>
            <a:off x="1502229" y="2509076"/>
            <a:ext cx="45720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__class__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numeroCompte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CompteEpargne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estEpargne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8695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surcharge des </a:t>
            </a:r>
            <a:r>
              <a:rPr lang="en-GB" dirty="0" err="1"/>
              <a:t>méthodes</a:t>
            </a:r>
            <a:r>
              <a:rPr lang="en-GB" dirty="0"/>
              <a:t> de </a:t>
            </a:r>
            <a:r>
              <a:rPr lang="en-GB" dirty="0" err="1"/>
              <a:t>classe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« </a:t>
            </a:r>
            <a:r>
              <a:rPr lang="fr-FR" sz="18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Surcharger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»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18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signifie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18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redéfinir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d’une façon différente. En Python, les </a:t>
            </a:r>
            <a:r>
              <a:rPr lang="fr-FR" sz="18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classes filles 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vont pouvoir </a:t>
            </a:r>
            <a:r>
              <a:rPr lang="fr-FR" sz="18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surcharger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méthodes héritées 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 leur </a:t>
            </a:r>
            <a:r>
              <a:rPr lang="fr-FR" sz="18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classe parent</a:t>
            </a:r>
            <a:r>
              <a:rPr lang="fr-FR" sz="1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Souvent lors de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redéfinition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 d’une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méthode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nous souhaitons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utiliser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méthode de base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Pour se faire, nous allons l’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appeler directement 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avec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syntaxe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suivante : </a:t>
            </a:r>
            <a:r>
              <a:rPr lang="fr-FR" sz="1800" b="1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NomClasseDeBase.nomMethode</a:t>
            </a:r>
            <a:r>
              <a:rPr lang="fr-FR" sz="1800" b="1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55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fr-FR" dirty="0"/>
              <a:t>caractéristiques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langage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Interprété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et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compilé à la volée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avec les modules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Typage dynamique fort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ainsi il n’est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 nécessaire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spécifier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Orienté objet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(mais pas seulement).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Portable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car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compatible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avec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toutes les plateformes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actuelles.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Flexible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il est utilisé de l’administration système au développement web. 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Populaire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il est dans le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Top 5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langages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plus utilisés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depuis des années.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A8B2B2-61F4-346C-DF96-06080E6E0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015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Exemple</a:t>
            </a:r>
            <a:r>
              <a:rPr lang="en-GB" dirty="0"/>
              <a:t> de surcharge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CEC55-ADDC-55AE-1218-E8DB233B35A3}"/>
              </a:ext>
            </a:extLst>
          </p:cNvPr>
          <p:cNvSpPr txBox="1"/>
          <p:nvPr/>
        </p:nvSpPr>
        <p:spPr>
          <a:xfrm>
            <a:off x="303610" y="1171366"/>
            <a:ext cx="864947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endParaRPr lang="fr-FR" sz="11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"Le compte "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.numeroCompte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 a un solde de "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CompteEpargne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estEpargne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sz="11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taux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taux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taux</a:t>
            </a:r>
            <a:endParaRPr lang="fr-FR" sz="11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"Le compte d'épargne "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.numeroCompte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 </a:t>
            </a:r>
            <a:r>
              <a:rPr lang="fr-FR" sz="1100" dirty="0">
                <a:solidFill>
                  <a:srgbClr val="9AA8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un solde de "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721062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</a:t>
            </a:r>
            <a:r>
              <a:rPr lang="en-GB" dirty="0" err="1"/>
              <a:t>polymorphisme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« 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Polymorphisme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» signifie littéralement « 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plusieurs formes 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». En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POO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polymorphisme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est un concept qui fait référence à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capacité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d’un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d’une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méthode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ou d’un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à prendre plusieurs formes. Autrement dit, à sa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capacité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posséder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plusieurs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définitions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différentes.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5656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Exemple</a:t>
            </a:r>
            <a:r>
              <a:rPr lang="en-GB" dirty="0"/>
              <a:t> de </a:t>
            </a:r>
            <a:r>
              <a:rPr lang="en-GB" dirty="0" err="1"/>
              <a:t>polymorphisme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CEC55-ADDC-55AE-1218-E8DB233B35A3}"/>
              </a:ext>
            </a:extLst>
          </p:cNvPr>
          <p:cNvSpPr txBox="1"/>
          <p:nvPr/>
        </p:nvSpPr>
        <p:spPr>
          <a:xfrm>
            <a:off x="786150" y="1171366"/>
            <a:ext cx="57801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</a:p>
          <a:p>
            <a:r>
              <a:rPr lang="fr-FR" sz="1100" dirty="0">
                <a:solidFill>
                  <a:srgbClr val="9872A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connaitrePlafond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796DD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pass</a:t>
            </a:r>
            <a:endParaRPr lang="fr-FR" sz="1100" dirty="0">
              <a:solidFill>
                <a:srgbClr val="796DD8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CompteEnfant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  <a:b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plafond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50</a:t>
            </a:r>
            <a:endParaRPr lang="fr-FR" sz="110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connaitrePlafond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êtes limité à"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"€."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1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CompteEtudiant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  <a:b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CompteBancaire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__init__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solde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plafond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500</a:t>
            </a:r>
            <a:endParaRPr lang="fr-FR" sz="110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connaitrePlafond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fr-FR" sz="110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êtes limité à"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fr-FR" sz="110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plafond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"€."</a:t>
            </a:r>
            <a:r>
              <a:rPr lang="fr-FR" sz="110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1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4800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duck typing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 est possible d’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appliquer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polymorphisme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à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de base 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 Python. On nomme cela le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duck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typing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3A0B8-6A2F-98F1-9986-80C211B8F8FB}"/>
              </a:ext>
            </a:extLst>
          </p:cNvPr>
          <p:cNvSpPr txBox="1"/>
          <p:nvPr/>
        </p:nvSpPr>
        <p:spPr>
          <a:xfrm>
            <a:off x="786150" y="1924301"/>
            <a:ext cx="48180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  <a:endParaRPr lang="en-GB" sz="1600" b="0" dirty="0">
              <a:solidFill>
                <a:srgbClr val="9872A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b</a:t>
            </a:r>
            <a:endParaRPr lang="en-GB" sz="1600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resultat1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resultat2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 World"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resultat3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EC613D4-0659-E4B7-0946-F2702D263994}"/>
              </a:ext>
            </a:extLst>
          </p:cNvPr>
          <p:cNvSpPr txBox="1"/>
          <p:nvPr/>
        </p:nvSpPr>
        <p:spPr>
          <a:xfrm>
            <a:off x="6664036" y="2882206"/>
            <a:ext cx="1390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15</a:t>
            </a: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Hello World</a:t>
            </a: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[0, 2, 4, 1, 3, 5]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2BA6352-AF95-351C-E516-AC34E1BD4974}"/>
              </a:ext>
            </a:extLst>
          </p:cNvPr>
          <p:cNvCxnSpPr>
            <a:cxnSpLocks/>
          </p:cNvCxnSpPr>
          <p:nvPr/>
        </p:nvCxnSpPr>
        <p:spPr>
          <a:xfrm flipH="1">
            <a:off x="5596575" y="3561693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58F240B-56FF-D8A8-2E98-0E645CB1B35B}"/>
              </a:ext>
            </a:extLst>
          </p:cNvPr>
          <p:cNvCxnSpPr>
            <a:cxnSpLocks/>
          </p:cNvCxnSpPr>
          <p:nvPr/>
        </p:nvCxnSpPr>
        <p:spPr>
          <a:xfrm flipH="1">
            <a:off x="5596575" y="3298049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C416668-913F-0BC0-9EF7-AB7C95A60B83}"/>
              </a:ext>
            </a:extLst>
          </p:cNvPr>
          <p:cNvCxnSpPr>
            <a:cxnSpLocks/>
          </p:cNvCxnSpPr>
          <p:nvPr/>
        </p:nvCxnSpPr>
        <p:spPr>
          <a:xfrm flipH="1">
            <a:off x="5596575" y="3049074"/>
            <a:ext cx="98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9271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7964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La POO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65931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err="1"/>
              <a:t>Debugging</a:t>
            </a:r>
            <a:r>
              <a:rPr lang="fr-FR" sz="4000" dirty="0"/>
              <a:t> et Tests</a:t>
            </a:r>
          </a:p>
        </p:txBody>
      </p:sp>
    </p:spTree>
    <p:extLst>
      <p:ext uri="{BB962C8B-B14F-4D97-AF65-F5344CB8AC3E}">
        <p14:creationId xmlns:p14="http://schemas.microsoft.com/office/powerpoint/2010/main" val="44144485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4.</a:t>
            </a:r>
            <a:r>
              <a:rPr lang="fr-FR" sz="4000" dirty="0">
                <a:solidFill>
                  <a:schemeClr val="accent4"/>
                </a:solidFill>
              </a:rPr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La gestion des erreurs</a:t>
            </a:r>
          </a:p>
        </p:txBody>
      </p:sp>
    </p:spTree>
    <p:extLst>
      <p:ext uri="{BB962C8B-B14F-4D97-AF65-F5344CB8AC3E}">
        <p14:creationId xmlns:p14="http://schemas.microsoft.com/office/powerpoint/2010/main" val="239384863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classes exception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Il est important que votre </a:t>
            </a:r>
            <a:r>
              <a:rPr lang="fr-FR" sz="16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programme</a:t>
            </a:r>
            <a:r>
              <a:rPr lang="fr-FR" sz="16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soit en mesure de </a:t>
            </a:r>
            <a:r>
              <a:rPr lang="fr-FR" sz="16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gére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erreurs d’environnement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endParaRPr lang="fr-FR" sz="16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gère les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erreurs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l’aide de la </a:t>
            </a:r>
            <a:r>
              <a:rPr lang="fr-FR" sz="16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classe exception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selon la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hiérarchie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suivante :</a:t>
            </a:r>
            <a:endParaRPr lang="fr-FR" sz="16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518EB2-7BF6-5104-4E81-9151620C0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137</a:t>
            </a:fld>
            <a:endParaRPr lang="fr-FR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124D1262-302B-E135-E53D-8091E1732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875308"/>
              </p:ext>
            </p:extLst>
          </p:nvPr>
        </p:nvGraphicFramePr>
        <p:xfrm>
          <a:off x="1524000" y="2078810"/>
          <a:ext cx="6096000" cy="2671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080088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L’instruction</a:t>
            </a:r>
            <a:r>
              <a:rPr lang="en-GB" dirty="0"/>
              <a:t> </a:t>
            </a:r>
            <a:r>
              <a:rPr lang="en-GB" b="1" dirty="0"/>
              <a:t>try</a:t>
            </a:r>
            <a:r>
              <a:rPr lang="en-GB" dirty="0"/>
              <a:t> … </a:t>
            </a:r>
            <a:r>
              <a:rPr lang="en-GB" b="1" dirty="0"/>
              <a:t>except</a:t>
            </a:r>
            <a:endParaRPr lang="fr-FR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fonctionnent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ensemble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Elles permettent de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tester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un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qui peut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potentiellement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poser problème 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et de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définir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actions à prendre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si une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exception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est effectivement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rencontrée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3A0B8-6A2F-98F1-9986-80C211B8F8FB}"/>
              </a:ext>
            </a:extLst>
          </p:cNvPr>
          <p:cNvSpPr txBox="1"/>
          <p:nvPr/>
        </p:nvSpPr>
        <p:spPr>
          <a:xfrm>
            <a:off x="762883" y="2201300"/>
            <a:ext cx="761823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  <a:endParaRPr lang="en-GB" sz="1600" b="0" dirty="0">
              <a:solidFill>
                <a:srgbClr val="9872A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try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"Entrez un montant de retrait."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la valeur saisie n'est pas un entier"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AssertionError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vous ne pouvez pas rentrer une valeur négative"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841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L’indentation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L'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désigne les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espaces ou tabulations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situés au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début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d'une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ligne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code.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Alors que dans d'autres langages de programmation, l'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code ne sert qu'à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faciliter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lecture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l'indentation en Python est très importante.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utilise l'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délimiter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blocs de code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5401886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clause </a:t>
            </a:r>
            <a:r>
              <a:rPr lang="en-GB" b="1" dirty="0"/>
              <a:t>else</a:t>
            </a:r>
            <a:endParaRPr lang="fr-FR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positionnée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après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l’instruction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…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contenu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dans cette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sera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exécuté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dans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où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aucune exception 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n’a été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levée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par 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3A0B8-6A2F-98F1-9986-80C211B8F8FB}"/>
              </a:ext>
            </a:extLst>
          </p:cNvPr>
          <p:cNvSpPr txBox="1"/>
          <p:nvPr/>
        </p:nvSpPr>
        <p:spPr>
          <a:xfrm>
            <a:off x="762883" y="2201300"/>
            <a:ext cx="7618233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  <a:endParaRPr lang="en-GB" sz="1600" b="0" dirty="0">
              <a:solidFill>
                <a:srgbClr val="9872A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try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"Entrez un montant de retrait."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la valeur saisie n'est pas un entier"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AssertionError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vous ne pouvez pas rentrer une valeur négative"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avez effectué un retrait de"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"€."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327559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clause </a:t>
            </a:r>
            <a:r>
              <a:rPr lang="en-GB" b="1" dirty="0"/>
              <a:t>finally</a:t>
            </a:r>
            <a:endParaRPr lang="fr-FR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finally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positionnée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après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la clause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contenu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dans cette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clause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finally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sera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exécuté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tous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cas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3A0B8-6A2F-98F1-9986-80C211B8F8FB}"/>
              </a:ext>
            </a:extLst>
          </p:cNvPr>
          <p:cNvSpPr txBox="1"/>
          <p:nvPr/>
        </p:nvSpPr>
        <p:spPr>
          <a:xfrm>
            <a:off x="762883" y="1924301"/>
            <a:ext cx="761823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  <a:endParaRPr lang="en-GB" sz="1600" b="0" dirty="0">
              <a:solidFill>
                <a:srgbClr val="9872A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try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input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"Entrez un montant de retrait."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la valeur saisie n'est pas un entier"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AssertionError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"Erreur: vous ne pouvez pas rentrer une valeur négative"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avez effectué un retrait de"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retrait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"€."</a:t>
            </a:r>
            <a:r>
              <a:rPr lang="fr-FR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finally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"Vous êtes déconnecté de l'ATM."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89889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mot </a:t>
            </a:r>
            <a:r>
              <a:rPr lang="en-GB" dirty="0" err="1"/>
              <a:t>clé</a:t>
            </a:r>
            <a:r>
              <a:rPr lang="en-GB" dirty="0"/>
              <a:t> </a:t>
            </a:r>
            <a:r>
              <a:rPr lang="en-GB" b="1" dirty="0"/>
              <a:t>raise</a:t>
            </a:r>
            <a:endParaRPr lang="fr-FR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mot clé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raise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permet 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lever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exception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Vous pouvez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définir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 d'erreur 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à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soulever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le </a:t>
            </a:r>
            <a:r>
              <a:rPr lang="fr-FR" sz="1800" b="1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texte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afficher</a:t>
            </a:r>
            <a:r>
              <a:rPr lang="fr-FR" sz="1800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pour l'utilisateur.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3A0B8-6A2F-98F1-9986-80C211B8F8FB}"/>
              </a:ext>
            </a:extLst>
          </p:cNvPr>
          <p:cNvSpPr txBox="1"/>
          <p:nvPr/>
        </p:nvSpPr>
        <p:spPr>
          <a:xfrm>
            <a:off x="762883" y="1924301"/>
            <a:ext cx="76182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  <a:endParaRPr lang="en-GB" b="0" dirty="0">
              <a:solidFill>
                <a:srgbClr val="9872A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-1</a:t>
            </a:r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>
                <a:solidFill>
                  <a:srgbClr val="796DD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fr-FR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b="0" dirty="0" err="1">
                <a:solidFill>
                  <a:srgbClr val="796DD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raise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Exception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"Désolé, Pas de nombre inférieur à zéro."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i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 </a:t>
            </a:r>
            <a:r>
              <a:rPr lang="en-GB" b="0" i="0" dirty="0">
                <a:solidFill>
                  <a:srgbClr val="8B963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"hello"</a:t>
            </a:r>
            <a:b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i="0" dirty="0">
                <a:solidFill>
                  <a:srgbClr val="796DD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GB" b="0" i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GB" b="0" i="0" dirty="0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GB" b="0" i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(x) is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GB" b="0" i="0" dirty="0">
                <a:solidFill>
                  <a:srgbClr val="796DD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br>
              <a:rPr lang="en-GB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  </a:t>
            </a:r>
            <a:r>
              <a:rPr lang="en-GB" b="0" i="0" dirty="0">
                <a:solidFill>
                  <a:srgbClr val="796DD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raise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GB" b="0" i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TypeError</a:t>
            </a:r>
            <a:r>
              <a:rPr lang="en-GB" b="0" i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i="0" dirty="0">
                <a:solidFill>
                  <a:srgbClr val="8B963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GB" b="0" i="0" dirty="0" err="1">
                <a:solidFill>
                  <a:srgbClr val="8B963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Seulement</a:t>
            </a:r>
            <a:r>
              <a:rPr lang="en-GB" b="0" i="0" dirty="0">
                <a:solidFill>
                  <a:srgbClr val="8B963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les </a:t>
            </a:r>
            <a:r>
              <a:rPr lang="en-GB" b="0" i="0" dirty="0" err="1">
                <a:solidFill>
                  <a:srgbClr val="8B963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entiers</a:t>
            </a:r>
            <a:r>
              <a:rPr lang="en-GB" b="0" i="0" dirty="0">
                <a:solidFill>
                  <a:srgbClr val="8B963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i="0" dirty="0" err="1">
                <a:solidFill>
                  <a:srgbClr val="8B963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sont</a:t>
            </a:r>
            <a:r>
              <a:rPr lang="en-GB" b="0" i="0" dirty="0">
                <a:solidFill>
                  <a:srgbClr val="8B963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i="0" dirty="0" err="1">
                <a:solidFill>
                  <a:srgbClr val="8B963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acceptés</a:t>
            </a:r>
            <a:r>
              <a:rPr lang="en-GB" b="0" i="0" dirty="0">
                <a:solidFill>
                  <a:srgbClr val="8B963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."</a:t>
            </a:r>
            <a:r>
              <a:rPr lang="en-GB" b="0" i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099004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42222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Exceptions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80731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4.</a:t>
            </a:r>
            <a:r>
              <a:rPr lang="fr-FR" sz="4000" dirty="0">
                <a:solidFill>
                  <a:schemeClr val="accent4"/>
                </a:solidFill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 </a:t>
            </a:r>
            <a:r>
              <a:rPr lang="fr-FR" sz="2800" dirty="0" err="1"/>
              <a:t>debugging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7962018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Démonstration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chemeClr val="lt2"/>
                </a:highlight>
              </a:rPr>
              <a:t>Les points d’arrêt.</a:t>
            </a:r>
            <a:endParaRPr sz="1800" dirty="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145</a:t>
            </a:fld>
            <a:endParaRPr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8" name="Google Shape;398;p35"/>
          <p:cNvPicPr preferRelativeResize="0"/>
          <p:nvPr/>
        </p:nvPicPr>
        <p:blipFill rotWithShape="1">
          <a:blip r:embed="rId3"/>
          <a:srcRect l="566" r="566"/>
          <a:stretch/>
        </p:blipFill>
        <p:spPr>
          <a:xfrm>
            <a:off x="2789475" y="945325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4.</a:t>
            </a:r>
            <a:r>
              <a:rPr lang="fr-FR" sz="4000" dirty="0">
                <a:solidFill>
                  <a:schemeClr val="accent4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Tests en Python</a:t>
            </a:r>
          </a:p>
        </p:txBody>
      </p:sp>
    </p:spTree>
    <p:extLst>
      <p:ext uri="{BB962C8B-B14F-4D97-AF65-F5344CB8AC3E}">
        <p14:creationId xmlns:p14="http://schemas.microsoft.com/office/powerpoint/2010/main" val="343979023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objectifs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Assurer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la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qualité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du logiciel.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Mesurer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régressions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chaque mise à jour.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Refactoriser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en toute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confiance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Documenter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code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avec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d'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utilisation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12355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Test-Driven Development (TDD)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TDD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approche de développement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basé sur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cycle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suivant :</a:t>
            </a:r>
          </a:p>
          <a:p>
            <a:pPr marL="5400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Créer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 unitaire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qui vise à s'assurer que 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exigences fonctionnelles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satisfaites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Vérifier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que le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échoue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5400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Créer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code minimal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résout le test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Vérifier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tous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sont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réussis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9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avantages</a:t>
            </a:r>
            <a:r>
              <a:rPr lang="en-GB" dirty="0"/>
              <a:t> et </a:t>
            </a:r>
            <a:r>
              <a:rPr lang="en-GB" dirty="0" err="1"/>
              <a:t>inconvénients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D52A7B96-9702-519A-60B2-755D87021263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1600" b="1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Forces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Stable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Cross-plateforme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Facile à apprendre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Grande communauté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Grand nombre de module</a:t>
            </a:r>
          </a:p>
          <a:p>
            <a:pPr>
              <a:spcBef>
                <a:spcPts val="600"/>
              </a:spcBef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7B10F3D1-6AE3-EB39-43BD-A94DC2D8623A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16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Faiblesses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 entièrement compilé, donc plus lent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L’optimisation est complexe à apprendre </a:t>
            </a:r>
          </a:p>
        </p:txBody>
      </p:sp>
    </p:spTree>
    <p:extLst>
      <p:ext uri="{BB962C8B-B14F-4D97-AF65-F5344CB8AC3E}">
        <p14:creationId xmlns:p14="http://schemas.microsoft.com/office/powerpoint/2010/main" val="287073735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différents</a:t>
            </a:r>
            <a:r>
              <a:rPr lang="en-GB" dirty="0"/>
              <a:t> types de Test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149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A009320-2795-49AB-7AB0-E13ED471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96565"/>
              </p:ext>
            </p:extLst>
          </p:nvPr>
        </p:nvGraphicFramePr>
        <p:xfrm>
          <a:off x="1381261" y="1183656"/>
          <a:ext cx="6381478" cy="3102585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693837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4687641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2993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Les Tests fonctionnels</a:t>
                      </a:r>
                      <a:endParaRPr sz="11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Fonctionnement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3956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Unitaire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Vérification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d'une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petite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unité de code 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(fonction ou classe).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428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Intégration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La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combinaison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d'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unités de code 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de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taille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</a:t>
                      </a:r>
                      <a:r>
                        <a:rPr lang="fr-FR" sz="1400" b="1" i="0" u="none" strike="noStrike" cap="none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moyenne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Régression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S'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assurer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que le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niveau de qualité 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diminue pas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Fumée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Vérifier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les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fonctionnalités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critiques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(et de base).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16625"/>
                  </a:ext>
                </a:extLst>
              </a:tr>
              <a:tr h="3442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Les Tests non fonctionnels</a:t>
                      </a:r>
                      <a:endParaRPr sz="11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Fonctionnement</a:t>
                      </a:r>
                      <a:endParaRPr sz="1100" b="1" dirty="0">
                        <a:solidFill>
                          <a:schemeClr val="tx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873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Stress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Mesurer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la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résistance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du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système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sous une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charge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élevée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3383375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Reprise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Mesurer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la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capacité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de </a:t>
                      </a:r>
                      <a:r>
                        <a:rPr lang="fr-FR" sz="1400" b="1" i="0" u="none" strike="noStrike" cap="none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récupération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du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système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169410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Sécurité</a:t>
                      </a:r>
                      <a:endParaRPr sz="1400" b="1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Vérifier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les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vulnérabilités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chemeClr val="tx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904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97657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 techniques de Test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150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C76751F-9F0F-3674-D220-FF208DC6B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2362"/>
              </p:ext>
            </p:extLst>
          </p:nvPr>
        </p:nvGraphicFramePr>
        <p:xfrm>
          <a:off x="1381261" y="1419183"/>
          <a:ext cx="6381477" cy="1697014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693837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4687640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569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Mocking</a:t>
                      </a:r>
                      <a:endParaRPr lang="fr-FR"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Remplacer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les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modules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ou les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fonctions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par des </a:t>
                      </a:r>
                      <a:r>
                        <a:rPr lang="fr-FR" sz="1400" b="1" dirty="0" err="1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mocks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64281"/>
                  </a:ext>
                </a:extLst>
              </a:tr>
              <a:tr h="259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Génération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Fournir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de nombreuses </a:t>
                      </a:r>
                      <a:r>
                        <a:rPr lang="fr-FR" sz="1400" b="1" i="0" u="none" strike="noStrike" cap="none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entrées aléatoires 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à un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test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pour </a:t>
                      </a:r>
                      <a:r>
                        <a:rPr lang="fr-FR" sz="1400" b="1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détecter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les </a:t>
                      </a:r>
                      <a:r>
                        <a:rPr lang="fr-FR" sz="1400" b="1" i="0" u="none" strike="noStrike" cap="none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bugs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Mutation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Muter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le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programme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et la </a:t>
                      </a:r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suite de tests 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doit </a:t>
                      </a:r>
                      <a:r>
                        <a:rPr lang="fr-FR" sz="1400" b="1" dirty="0">
                          <a:solidFill>
                            <a:schemeClr val="accen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échouer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après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la </a:t>
                      </a: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mutation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1386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 techniques de Test - Mocking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Remplacer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classe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méthode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ou un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attribut de module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par 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faux objet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Permet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systèmes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qui ne sont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pas accessibles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pendant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Implémenter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par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unittest.mock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ou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pytest.monkeypatching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19299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 techniques de Test - </a:t>
            </a:r>
            <a:r>
              <a:rPr lang="en-GB" dirty="0" err="1"/>
              <a:t>Génération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Souvent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couplé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 basés sur les propriétés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cas de Test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automatisé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Réduit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cas d'erreur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à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cas simples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9106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 techniques de Test - Mutation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Effectue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des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mutations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subtiles.</a:t>
            </a:r>
          </a:p>
          <a:p>
            <a:pPr marL="54000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Compte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 échoués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inachevés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43983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bonnes</a:t>
            </a:r>
            <a:r>
              <a:rPr lang="en-GB" dirty="0"/>
              <a:t> pratiques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Suivez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cycle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suivant :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mise en place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exécution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validation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nettoyage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Créer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des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tests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indépendants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Testez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uniquement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l'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API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publique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jamais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éléments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l'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implémentation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Garder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tests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rapides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Utiliser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 de mutation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ou le </a:t>
            </a:r>
            <a:r>
              <a:rPr lang="fr-FR" sz="1800" b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fuzzing</a:t>
            </a:r>
            <a:r>
              <a:rPr lang="fr-FR" sz="180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8B6390-D2EF-7B32-3B99-375B97C48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69758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librairies</a:t>
            </a:r>
            <a:r>
              <a:rPr lang="en-GB" dirty="0"/>
              <a:t> Python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155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C76751F-9F0F-3674-D220-FF208DC6B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45445"/>
              </p:ext>
            </p:extLst>
          </p:nvPr>
        </p:nvGraphicFramePr>
        <p:xfrm>
          <a:off x="1381261" y="1419183"/>
          <a:ext cx="6381477" cy="175255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693837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4687640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259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2"/>
                        </a:rPr>
                        <a:t>unittest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Le </a:t>
                      </a: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framework</a:t>
                      </a: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 de test inclus dans la librairie standard.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3"/>
                        </a:rPr>
                        <a:t>pytest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 </a:t>
                      </a:r>
                      <a:r>
                        <a:rPr lang="fr-FR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framework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de test le plus </a:t>
                      </a:r>
                      <a:r>
                        <a:rPr lang="fr-FR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poopulaire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5466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4"/>
                        </a:rPr>
                        <a:t>hypothesis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Librairie pour la création de test unitaire.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31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5"/>
                        </a:rPr>
                        <a:t>mutmut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Librairie pour la création de test de mutation.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485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  <a:hlinkClick r:id="rId6"/>
                        </a:rPr>
                        <a:t>deal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Permet de réaliser du Design by </a:t>
                      </a:r>
                      <a:r>
                        <a:rPr lang="fr-FR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contract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(</a:t>
                      </a:r>
                      <a:r>
                        <a:rPr lang="fr-FR" sz="1400" b="0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DbC</a:t>
                      </a: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78524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50104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tests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89797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5.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Analyse de données avec </a:t>
            </a:r>
            <a:r>
              <a:rPr lang="fr-FR" sz="4000" dirty="0" err="1"/>
              <a:t>Numpy</a:t>
            </a:r>
            <a:r>
              <a:rPr lang="fr-FR" sz="4000" dirty="0"/>
              <a:t> et Pandas</a:t>
            </a:r>
          </a:p>
        </p:txBody>
      </p:sp>
    </p:spTree>
    <p:extLst>
      <p:ext uri="{BB962C8B-B14F-4D97-AF65-F5344CB8AC3E}">
        <p14:creationId xmlns:p14="http://schemas.microsoft.com/office/powerpoint/2010/main" val="4285283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plateformes</a:t>
            </a:r>
            <a:r>
              <a:rPr lang="en-GB" dirty="0"/>
              <a:t> 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62883" y="1910030"/>
            <a:ext cx="7618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Il existe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différents interpréteurs 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pour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Python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 :</a:t>
            </a:r>
          </a:p>
          <a:p>
            <a:pPr marL="5400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CPython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Pypy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i="0" dirty="0">
                <a:solidFill>
                  <a:srgbClr val="68686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⇒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C/C++</a:t>
            </a:r>
          </a:p>
          <a:p>
            <a:pPr marL="5400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i="0" dirty="0">
                <a:solidFill>
                  <a:srgbClr val="68686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⇒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JVM</a:t>
            </a:r>
            <a:endParaRPr lang="fr-FR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  <a:p>
            <a:pPr marL="5400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IronPython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i="0" dirty="0">
                <a:solidFill>
                  <a:srgbClr val="68686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⇒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.Net</a:t>
            </a:r>
            <a:endParaRPr lang="fr-FR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A8B2B2-61F4-346C-DF96-06080E6E0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5A504D-6BD3-302D-CB2E-C807E7F5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922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2568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5.</a:t>
            </a:r>
            <a:r>
              <a:rPr lang="fr-FR" sz="4000" dirty="0">
                <a:solidFill>
                  <a:schemeClr val="accent4"/>
                </a:solidFill>
              </a:rPr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758861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A9D3488-37A9-4ACC-55E2-E9B95A83E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61" name="Google Shape;161;p22"/>
          <p:cNvSpPr/>
          <p:nvPr/>
        </p:nvSpPr>
        <p:spPr>
          <a:xfrm>
            <a:off x="6462815" y="2477267"/>
            <a:ext cx="2268000" cy="2268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Anaconda</a:t>
            </a:r>
            <a:endParaRPr sz="1800" b="1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environnement pour la Data Science</a:t>
            </a:r>
            <a:endParaRPr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160</a:t>
            </a:fld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L’écosystème</a:t>
            </a:r>
            <a:r>
              <a:rPr lang="en-GB" dirty="0"/>
              <a:t> de la Data Science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866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librairies “standard”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pour la Data Science sont :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numpy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tableaux multidimensionnels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et 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calculs scientifiques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pandas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manipulation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matplotlib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affichage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scipy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structures avancées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et diverses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fonctionnalités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scientifiques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09461C-8EB7-519F-4332-F17AA8B04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5392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5.</a:t>
            </a:r>
            <a:r>
              <a:rPr lang="fr-FR" sz="4000" dirty="0">
                <a:solidFill>
                  <a:schemeClr val="accent4"/>
                </a:solidFill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err="1"/>
              <a:t>numpy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299983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  <a:hlinkClick r:id="rId2"/>
              </a:rPr>
              <a:t>numpy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bibliothèque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centrée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sur un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concept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tableau multidimensionnel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manipulation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tableaux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numpy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très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rapide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 On peut observer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amélioration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entre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100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500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fois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plus rapide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par rapport aux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listes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façon standard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d’importer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numpy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de lui associer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allias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np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1371600" y="35862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8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3280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Création</a:t>
            </a:r>
            <a:r>
              <a:rPr lang="en-GB" dirty="0"/>
              <a:t> des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9027"/>
            <a:ext cx="803636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empty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  <a:r>
              <a:rPr lang="fr-FR" sz="13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    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rempli de valeur aléatoire.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zeros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		    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rempli de 0.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ones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		    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rempli de 1.</a:t>
            </a: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empty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fill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			    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Un tableau rempli de 8.</a:t>
            </a: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([[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 [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]]) 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Convertis les séquences en tableau.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0372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Création</a:t>
            </a:r>
            <a:r>
              <a:rPr lang="en-GB" dirty="0"/>
              <a:t> des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25227"/>
            <a:ext cx="8036360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rempli avec les valeurs de 0 à 9.</a:t>
            </a:r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arrange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de 5 valeurs allant de -1 à 1 au pas de 0,5.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de 9 valeurs avec les puissances de 2.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geomspace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256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Crée un tableau de avec les valeurs suivantes 1</a:t>
            </a:r>
            <a:r>
              <a:rPr lang="fr-FR" sz="1300" b="0" baseline="3000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2</a:t>
            </a:r>
            <a:r>
              <a:rPr lang="fr-FR" sz="1300" b="0" baseline="3000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3</a:t>
            </a:r>
            <a:r>
              <a:rPr lang="fr-FR" sz="1300" b="0" baseline="3000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4</a:t>
            </a:r>
            <a:r>
              <a:rPr lang="fr-FR" sz="1300" b="0" baseline="3000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logspace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base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300" b="0" dirty="0">
              <a:solidFill>
                <a:srgbClr val="9A9B99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6583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Informations</a:t>
            </a:r>
            <a:r>
              <a:rPr lang="en-GB" dirty="0"/>
              <a:t> sur les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363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zeros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Renvoie le nombre de dimension.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ndim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3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Renvoie la taille des dimensions.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shape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3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(2, 5)</a:t>
            </a: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Renvoie le nombre d’élément du tableau.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3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  <a:p>
            <a:endParaRPr lang="fr-FR" sz="1300" dirty="0">
              <a:solidFill>
                <a:srgbClr val="9872A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Renvoie le type des éléments du tableau.</a:t>
            </a:r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dtype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3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3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(‘float64’)</a:t>
            </a:r>
          </a:p>
          <a:p>
            <a:endParaRPr lang="fr-FR" sz="1300" b="0" dirty="0">
              <a:solidFill>
                <a:srgbClr val="9872A2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827005F-1E0A-4911-8130-90C52E635002}"/>
              </a:ext>
            </a:extLst>
          </p:cNvPr>
          <p:cNvCxnSpPr>
            <a:cxnSpLocks/>
          </p:cNvCxnSpPr>
          <p:nvPr/>
        </p:nvCxnSpPr>
        <p:spPr>
          <a:xfrm flipH="1">
            <a:off x="1842655" y="2971800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3D4BED-2EE2-4C91-5EBC-D759C58CC6B8}"/>
              </a:ext>
            </a:extLst>
          </p:cNvPr>
          <p:cNvCxnSpPr>
            <a:cxnSpLocks/>
          </p:cNvCxnSpPr>
          <p:nvPr/>
        </p:nvCxnSpPr>
        <p:spPr>
          <a:xfrm flipH="1">
            <a:off x="1842655" y="2363932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0685DDF-A909-95DF-FFCA-EB8C1C0262E7}"/>
              </a:ext>
            </a:extLst>
          </p:cNvPr>
          <p:cNvCxnSpPr>
            <a:cxnSpLocks/>
          </p:cNvCxnSpPr>
          <p:nvPr/>
        </p:nvCxnSpPr>
        <p:spPr>
          <a:xfrm flipH="1">
            <a:off x="1842655" y="3574473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0BA8962-5DCD-2B98-76E4-01057E330803}"/>
              </a:ext>
            </a:extLst>
          </p:cNvPr>
          <p:cNvCxnSpPr>
            <a:cxnSpLocks/>
          </p:cNvCxnSpPr>
          <p:nvPr/>
        </p:nvCxnSpPr>
        <p:spPr>
          <a:xfrm flipH="1">
            <a:off x="1842655" y="4170218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3346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Opérations</a:t>
            </a:r>
            <a:r>
              <a:rPr lang="en-GB" dirty="0"/>
              <a:t> sur les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3636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3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b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3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]), </a:t>
            </a:r>
            <a:r>
              <a:rPr lang="fr-FR" sz="13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endParaRPr lang="fr-FR" sz="13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+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**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pt-BR" sz="1300" dirty="0">
                <a:solidFill>
                  <a:srgbClr val="C5C8C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n-GB" sz="1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(array([3, 4]), array([-1, 0]), array([2, 4]), array([1, 4]))</a:t>
            </a:r>
            <a:endParaRPr lang="fr-FR" sz="13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sz="13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+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–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@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pt-BR" sz="1300" b="0" dirty="0">
                <a:solidFill>
                  <a:srgbClr val="676867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1300" b="0" dirty="0">
                <a:solidFill>
                  <a:srgbClr val="C5C8C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300" b="0" dirty="0">
                <a:solidFill>
                  <a:srgbClr val="9872A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** </a:t>
            </a:r>
            <a:r>
              <a:rPr lang="pt-BR" sz="1300" b="0" dirty="0">
                <a:solidFill>
                  <a:srgbClr val="6089B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 </a:t>
            </a:r>
            <a:r>
              <a:rPr lang="pt-BR" sz="1300" dirty="0">
                <a:solidFill>
                  <a:srgbClr val="6089B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      </a:t>
            </a:r>
            <a:r>
              <a:rPr lang="en-GB" sz="1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(array([4, 6]), array([-2, -2]), array([3, 8]), 11, array([ 1, 16]))</a:t>
            </a:r>
            <a:endParaRPr lang="fr-FR" sz="13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sz="1300" b="0" dirty="0">
              <a:solidFill>
                <a:srgbClr val="6089B4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min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(), </a:t>
            </a:r>
            <a:r>
              <a:rPr lang="fr-FR" sz="13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max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(),</a:t>
            </a:r>
            <a:r>
              <a:rPr lang="fr-FR" sz="13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std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mean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(), </a:t>
            </a:r>
            <a:r>
              <a:rPr lang="fr-FR" sz="13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13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3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fr-FR" sz="13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fr-FR" sz="1300" dirty="0">
                <a:solidFill>
                  <a:srgbClr val="9872A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		</a:t>
            </a:r>
            <a:r>
              <a:rPr lang="fr-FR" sz="13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(1, 2, 0.5, 1.5, 3)</a:t>
            </a:r>
            <a:endParaRPr lang="fr-FR" sz="13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sz="1300" b="0" dirty="0">
              <a:solidFill>
                <a:srgbClr val="9872A2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827005F-1E0A-4911-8130-90C52E635002}"/>
              </a:ext>
            </a:extLst>
          </p:cNvPr>
          <p:cNvCxnSpPr>
            <a:cxnSpLocks/>
          </p:cNvCxnSpPr>
          <p:nvPr/>
        </p:nvCxnSpPr>
        <p:spPr>
          <a:xfrm flipH="1">
            <a:off x="2670463" y="2168235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3D4BED-2EE2-4C91-5EBC-D759C58CC6B8}"/>
              </a:ext>
            </a:extLst>
          </p:cNvPr>
          <p:cNvCxnSpPr>
            <a:cxnSpLocks/>
          </p:cNvCxnSpPr>
          <p:nvPr/>
        </p:nvCxnSpPr>
        <p:spPr>
          <a:xfrm flipH="1">
            <a:off x="3124200" y="2571750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0BA8962-5DCD-2B98-76E4-01057E330803}"/>
              </a:ext>
            </a:extLst>
          </p:cNvPr>
          <p:cNvCxnSpPr>
            <a:cxnSpLocks/>
          </p:cNvCxnSpPr>
          <p:nvPr/>
        </p:nvCxnSpPr>
        <p:spPr>
          <a:xfrm flipH="1">
            <a:off x="5500256" y="2971801"/>
            <a:ext cx="616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4370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et la </a:t>
            </a:r>
            <a:r>
              <a:rPr lang="en-GB" dirty="0" err="1"/>
              <a:t>mémoire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49" y="1144345"/>
            <a:ext cx="76182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Deux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types de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gestion de la mémoire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peuvent être choisis pour une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elle est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stockée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dans 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nouveau tableau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(utilisation d'une nouvelle mémoire).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elle vient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remplacer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valeurs précédentes d'un tableau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(opération sur place).</a:t>
            </a:r>
          </a:p>
          <a:p>
            <a:pPr marL="254250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Dans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l’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argument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permet souvent 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choisir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entre 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stockage sur place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et la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création d’un tableau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Il également possible d’utiliser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opérations de Python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tel que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+=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62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domaines</a:t>
            </a:r>
            <a:r>
              <a:rPr lang="en-GB" dirty="0"/>
              <a:t> </a:t>
            </a:r>
            <a:r>
              <a:rPr lang="en-GB" dirty="0" err="1"/>
              <a:t>d’exploitation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49" y="1144345"/>
            <a:ext cx="7699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domaines d’application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Sciences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Data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mining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Machine Learning, Physiques, Mathématiques, …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Linux, Raspberry Pi, </a:t>
            </a:r>
            <a:r>
              <a:rPr lang="fr-FR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scripting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pour l’administration système.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Education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Introduction à la programmation.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W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eb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Django, Flask, …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3D CAD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fr-FR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FreeCAD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pythonCAD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…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Multimédia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Kodi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…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A8B2B2-61F4-346C-DF96-06080E6E0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8287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</a:t>
            </a:r>
            <a:r>
              <a:rPr lang="en-GB" dirty="0" err="1"/>
              <a:t>d’axe</a:t>
            </a:r>
            <a:r>
              <a:rPr lang="en-GB" dirty="0"/>
              <a:t> sur les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9461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([[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]])</a:t>
            </a:r>
          </a:p>
          <a:p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mean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axis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array([2.5, 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3.5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4.5])</a:t>
            </a:r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mean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axis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array([2., 5.])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GB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transpose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array([[1, 4], [2, 5], [3, 6]])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swapaxes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array([[1, 4], [2, 5], [3, 6]])</a:t>
            </a:r>
            <a:endParaRPr lang="en-GB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reshape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   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array([[1, 2, 3, 4, 5, 6]])</a:t>
            </a:r>
            <a:endParaRPr lang="en-GB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[-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     </a:t>
            </a:r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endParaRPr lang="fr-FR" sz="1300" b="0" dirty="0">
              <a:solidFill>
                <a:srgbClr val="9872A2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3D4BED-2EE2-4C91-5EBC-D759C58CC6B8}"/>
              </a:ext>
            </a:extLst>
          </p:cNvPr>
          <p:cNvCxnSpPr>
            <a:cxnSpLocks/>
          </p:cNvCxnSpPr>
          <p:nvPr/>
        </p:nvCxnSpPr>
        <p:spPr>
          <a:xfrm flipH="1">
            <a:off x="2542309" y="1823604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ABE09E9-15C1-BC8D-6339-85348419D266}"/>
              </a:ext>
            </a:extLst>
          </p:cNvPr>
          <p:cNvCxnSpPr>
            <a:cxnSpLocks/>
          </p:cNvCxnSpPr>
          <p:nvPr/>
        </p:nvCxnSpPr>
        <p:spPr>
          <a:xfrm flipH="1">
            <a:off x="2542309" y="2031423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194193D-0A6A-9B5E-029E-1DAC06BB9E1B}"/>
              </a:ext>
            </a:extLst>
          </p:cNvPr>
          <p:cNvCxnSpPr>
            <a:cxnSpLocks/>
          </p:cNvCxnSpPr>
          <p:nvPr/>
        </p:nvCxnSpPr>
        <p:spPr>
          <a:xfrm flipH="1">
            <a:off x="2542309" y="2474768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51C0C22-FB24-59AC-B27D-A6C725DFA66D}"/>
              </a:ext>
            </a:extLst>
          </p:cNvPr>
          <p:cNvCxnSpPr>
            <a:cxnSpLocks/>
          </p:cNvCxnSpPr>
          <p:nvPr/>
        </p:nvCxnSpPr>
        <p:spPr>
          <a:xfrm flipH="1">
            <a:off x="2673928" y="2682587"/>
            <a:ext cx="346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AC7D808-B2B4-18A4-9EE7-6BDA46B2D99D}"/>
              </a:ext>
            </a:extLst>
          </p:cNvPr>
          <p:cNvCxnSpPr>
            <a:cxnSpLocks/>
          </p:cNvCxnSpPr>
          <p:nvPr/>
        </p:nvCxnSpPr>
        <p:spPr>
          <a:xfrm flipH="1">
            <a:off x="2542309" y="3098223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5F55BA-3136-6910-A2EA-297E50504562}"/>
              </a:ext>
            </a:extLst>
          </p:cNvPr>
          <p:cNvCxnSpPr>
            <a:cxnSpLocks/>
          </p:cNvCxnSpPr>
          <p:nvPr/>
        </p:nvCxnSpPr>
        <p:spPr>
          <a:xfrm flipH="1">
            <a:off x="2119745" y="3520786"/>
            <a:ext cx="900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685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slicing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94614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array([1, 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3, 4]) </a:t>
            </a:r>
          </a:p>
          <a:p>
            <a:pPr>
              <a:spcAft>
                <a:spcPts val="600"/>
              </a:spcAft>
            </a:pP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array([1, 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3, 4])</a:t>
            </a:r>
          </a:p>
          <a:p>
            <a:pPr>
              <a:spcAft>
                <a:spcPts val="600"/>
              </a:spcAft>
            </a:pP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GB" dirty="0">
                <a:solidFill>
                  <a:srgbClr val="C5C8C6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array([1, 3])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[::</a:t>
            </a:r>
            <a:r>
              <a:rPr lang="fr-FR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-1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GB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array([6, 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4, 3, 2, 1])</a:t>
            </a:r>
          </a:p>
          <a:p>
            <a:pPr>
              <a:spcAft>
                <a:spcPts val="600"/>
              </a:spcAft>
            </a:pPr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spcAft>
                <a:spcPts val="600"/>
              </a:spcAft>
            </a:pP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reshape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[:,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array([[1, 2], [4, 5]])</a:t>
            </a:r>
            <a:endParaRPr lang="fr-FR" sz="1300" b="0" dirty="0">
              <a:solidFill>
                <a:srgbClr val="9872A2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AC7D808-B2B4-18A4-9EE7-6BDA46B2D99D}"/>
              </a:ext>
            </a:extLst>
          </p:cNvPr>
          <p:cNvCxnSpPr>
            <a:cxnSpLocks/>
          </p:cNvCxnSpPr>
          <p:nvPr/>
        </p:nvCxnSpPr>
        <p:spPr>
          <a:xfrm flipH="1">
            <a:off x="1932709" y="3340678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399B0430-C5DE-D7A3-5EFF-134202E959E3}"/>
              </a:ext>
            </a:extLst>
          </p:cNvPr>
          <p:cNvCxnSpPr>
            <a:cxnSpLocks/>
          </p:cNvCxnSpPr>
          <p:nvPr/>
        </p:nvCxnSpPr>
        <p:spPr>
          <a:xfrm flipH="1">
            <a:off x="1932709" y="2460913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DA9A626-ED8E-22AB-42F2-408CB509707C}"/>
              </a:ext>
            </a:extLst>
          </p:cNvPr>
          <p:cNvCxnSpPr>
            <a:cxnSpLocks/>
          </p:cNvCxnSpPr>
          <p:nvPr/>
        </p:nvCxnSpPr>
        <p:spPr>
          <a:xfrm flipH="1">
            <a:off x="1932709" y="2197677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2B1FC9E-C65E-FFCE-7172-4E1C2934A409}"/>
              </a:ext>
            </a:extLst>
          </p:cNvPr>
          <p:cNvCxnSpPr>
            <a:cxnSpLocks/>
          </p:cNvCxnSpPr>
          <p:nvPr/>
        </p:nvCxnSpPr>
        <p:spPr>
          <a:xfrm flipH="1">
            <a:off x="1932709" y="1899804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4133D66-36F6-A212-41F7-9E1E1E3D5FB0}"/>
              </a:ext>
            </a:extLst>
          </p:cNvPr>
          <p:cNvCxnSpPr>
            <a:cxnSpLocks/>
          </p:cNvCxnSpPr>
          <p:nvPr/>
        </p:nvCxnSpPr>
        <p:spPr>
          <a:xfrm flipH="1">
            <a:off x="1932709" y="1608858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5197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tableaux </a:t>
            </a:r>
            <a:r>
              <a:rPr lang="en-GB" dirty="0" err="1"/>
              <a:t>d’indice</a:t>
            </a:r>
            <a:r>
              <a:rPr lang="en-GB" dirty="0"/>
              <a:t> et les masques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31318"/>
            <a:ext cx="809461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* 10	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array([0, 10, 20, 30])</a:t>
            </a:r>
          </a:p>
          <a:p>
            <a:r>
              <a:rPr lang="it-IT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indice</a:t>
            </a:r>
            <a:r>
              <a:rPr lang="it-IT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it-IT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it-IT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it-IT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it-IT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it-IT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it-IT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it-IT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it-IT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it-IT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  <a:endParaRPr lang="fr-FR" dirty="0">
              <a:solidFill>
                <a:srgbClr val="9A9B99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indice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 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([0, 10, 30])</a:t>
            </a:r>
          </a:p>
          <a:p>
            <a:endParaRPr lang="fr-FR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#On peut créer facilement des tableaux de booléens.</a:t>
            </a:r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		  </a:t>
            </a:r>
            <a:r>
              <a:rPr lang="fr-FR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</a:t>
            </a:r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([False, False,  </a:t>
            </a:r>
            <a:r>
              <a:rPr lang="fr-FR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 </a:t>
            </a:r>
            <a:r>
              <a:rPr lang="fr-FR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])</a:t>
            </a: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	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array([20, 30])</a:t>
            </a:r>
          </a:p>
          <a:p>
            <a:endParaRPr lang="en-GB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10		  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array([10, 20, 30, 30])</a:t>
            </a:r>
            <a:endParaRPr lang="fr-FR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AC7D808-B2B4-18A4-9EE7-6BDA46B2D99D}"/>
              </a:ext>
            </a:extLst>
          </p:cNvPr>
          <p:cNvCxnSpPr>
            <a:cxnSpLocks/>
          </p:cNvCxnSpPr>
          <p:nvPr/>
        </p:nvCxnSpPr>
        <p:spPr>
          <a:xfrm flipH="1">
            <a:off x="3221181" y="1402771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399B0430-C5DE-D7A3-5EFF-134202E959E3}"/>
              </a:ext>
            </a:extLst>
          </p:cNvPr>
          <p:cNvCxnSpPr>
            <a:cxnSpLocks/>
          </p:cNvCxnSpPr>
          <p:nvPr/>
        </p:nvCxnSpPr>
        <p:spPr>
          <a:xfrm flipH="1">
            <a:off x="3221181" y="1837456"/>
            <a:ext cx="47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4A1B23D-F2FE-0CFC-E101-25F18744CFB4}"/>
              </a:ext>
            </a:extLst>
          </p:cNvPr>
          <p:cNvCxnSpPr>
            <a:cxnSpLocks/>
          </p:cNvCxnSpPr>
          <p:nvPr/>
        </p:nvCxnSpPr>
        <p:spPr>
          <a:xfrm flipH="1">
            <a:off x="2743200" y="2677389"/>
            <a:ext cx="955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16B6391-9FB3-ABBD-6EB7-C28C3FA82A8E}"/>
              </a:ext>
            </a:extLst>
          </p:cNvPr>
          <p:cNvCxnSpPr>
            <a:cxnSpLocks/>
          </p:cNvCxnSpPr>
          <p:nvPr/>
        </p:nvCxnSpPr>
        <p:spPr>
          <a:xfrm flipH="1">
            <a:off x="2306782" y="3099953"/>
            <a:ext cx="1399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7C35159-75D1-AF2D-9D56-23AFDA7C4D4F}"/>
              </a:ext>
            </a:extLst>
          </p:cNvPr>
          <p:cNvCxnSpPr>
            <a:cxnSpLocks/>
          </p:cNvCxnSpPr>
          <p:nvPr/>
        </p:nvCxnSpPr>
        <p:spPr>
          <a:xfrm flipH="1">
            <a:off x="2743200" y="3522516"/>
            <a:ext cx="955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0386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Sauvegarder</a:t>
            </a:r>
            <a:r>
              <a:rPr lang="en-GB" dirty="0"/>
              <a:t> et charger des tableaux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549973"/>
            <a:ext cx="80946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savez_compressed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tableaux.npz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nom_a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nom_b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tableaux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tableaux.npz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tableaux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nom_b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			</a:t>
            </a:r>
            <a:r>
              <a:rPr lang="en-GB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array([0, 1, 2, 3, 4, 5, 6, 7, 8, 9])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16B6391-9FB3-ABBD-6EB7-C28C3FA82A8E}"/>
              </a:ext>
            </a:extLst>
          </p:cNvPr>
          <p:cNvCxnSpPr>
            <a:cxnSpLocks/>
          </p:cNvCxnSpPr>
          <p:nvPr/>
        </p:nvCxnSpPr>
        <p:spPr>
          <a:xfrm flipH="1">
            <a:off x="2923310" y="2996045"/>
            <a:ext cx="1399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9306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4395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Numpy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20864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5.</a:t>
            </a:r>
            <a:r>
              <a:rPr lang="fr-FR" sz="4000" dirty="0">
                <a:solidFill>
                  <a:schemeClr val="accent4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65684917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  <a:hlinkClick r:id="rId2"/>
              </a:rPr>
              <a:t>pandas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permet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manipuler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facilement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car il est possible de :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Charger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nombreux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formats de données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dans une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structure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facile à manipuler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Filtrer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grouper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séparer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réarranger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combiner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Résumer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agréger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observer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Gérer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valeurs manquantes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algn="just"/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façon standard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d’importer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pandas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de lui associer l’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allias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pd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1371600" y="35862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fr-FR" sz="18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65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structures de </a:t>
            </a:r>
            <a:r>
              <a:rPr lang="en-GB" dirty="0" err="1"/>
              <a:t>données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bibliothèque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s'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articule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autour 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deux structures de données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Series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structure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d’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dimension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représente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plusieurs échantillons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même variable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 algn="just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: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structure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deux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dimensions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qui est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composé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d’une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série par colonne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1028604" y="262167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endParaRPr lang="fr-FR" sz="18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A8F0A2-0A2D-EACE-09B5-E4A28FF8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73" y="2723826"/>
            <a:ext cx="2600581" cy="169778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C88BADC-C411-4103-63CB-18D70C3C0FD3}"/>
              </a:ext>
            </a:extLst>
          </p:cNvPr>
          <p:cNvSpPr txBox="1"/>
          <p:nvPr/>
        </p:nvSpPr>
        <p:spPr>
          <a:xfrm>
            <a:off x="3369931" y="443957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Series</a:t>
            </a:r>
            <a:endParaRPr lang="fr-FR" b="1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F84C9-DF86-402A-4F4C-708F0F99BCB0}"/>
              </a:ext>
            </a:extLst>
          </p:cNvPr>
          <p:cNvSpPr/>
          <p:nvPr/>
        </p:nvSpPr>
        <p:spPr>
          <a:xfrm>
            <a:off x="3314604" y="2723826"/>
            <a:ext cx="748145" cy="16818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FF87FD-3298-3CDC-5C28-B66C61A22A54}"/>
              </a:ext>
            </a:extLst>
          </p:cNvPr>
          <p:cNvSpPr txBox="1"/>
          <p:nvPr/>
        </p:nvSpPr>
        <p:spPr>
          <a:xfrm>
            <a:off x="4968672" y="341883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endParaRPr lang="fr-FR" b="1" dirty="0">
              <a:solidFill>
                <a:srgbClr val="00B05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BFB28-54E7-EA7B-DA61-00DA610F47AE}"/>
              </a:ext>
            </a:extLst>
          </p:cNvPr>
          <p:cNvSpPr/>
          <p:nvPr/>
        </p:nvSpPr>
        <p:spPr>
          <a:xfrm>
            <a:off x="2213873" y="2707886"/>
            <a:ext cx="2600581" cy="1713729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46621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concept </a:t>
            </a:r>
            <a:r>
              <a:rPr lang="en-GB" dirty="0" err="1"/>
              <a:t>d’index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concept d'index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est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très important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dans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Pandas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 C'est le point majeur 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distingue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pandas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numpy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algn="just"/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index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et 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sont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associés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dans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dataframes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475661"/>
            <a:ext cx="761823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Series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"Juin"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Jui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"Aout"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"Sept."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sort_values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AAB757-983E-3A3B-C228-CCFBEA9CDEA1}"/>
              </a:ext>
            </a:extLst>
          </p:cNvPr>
          <p:cNvSpPr txBox="1"/>
          <p:nvPr/>
        </p:nvSpPr>
        <p:spPr>
          <a:xfrm>
            <a:off x="6456220" y="3582557"/>
            <a:ext cx="15170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Juin 23</a:t>
            </a: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30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Aout 32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Sept. 25</a:t>
            </a: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int64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990F5-4CBC-8234-39DB-FA8F9B625037}"/>
              </a:ext>
            </a:extLst>
          </p:cNvPr>
          <p:cNvSpPr txBox="1"/>
          <p:nvPr/>
        </p:nvSpPr>
        <p:spPr>
          <a:xfrm>
            <a:off x="1558637" y="3581979"/>
            <a:ext cx="15170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Juin 23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Sept. 25</a:t>
            </a: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30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Aout 32</a:t>
            </a: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int64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099A13D6-0288-2A50-FA06-237382A5F7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2648" y="3619986"/>
            <a:ext cx="553997" cy="477982"/>
          </a:xfrm>
          <a:prstGeom prst="bentConnector3">
            <a:avLst>
              <a:gd name="adj1" fmla="val 1000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9342DB06-D89E-B229-A725-AC9A6F47CF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53353" y="3533106"/>
            <a:ext cx="727753" cy="477981"/>
          </a:xfrm>
          <a:prstGeom prst="bentConnector3">
            <a:avLst>
              <a:gd name="adj1" fmla="val 1004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2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1263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concept </a:t>
            </a:r>
            <a:r>
              <a:rPr lang="en-GB" dirty="0" err="1"/>
              <a:t>d’index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DataFrame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possède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deux indexes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df.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index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correspond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aux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lignes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df.columns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qui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correspond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aux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colonnes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475661"/>
            <a:ext cx="76182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fr-FR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DataFrame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 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29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27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)],</a:t>
            </a:r>
          </a:p>
          <a:p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columns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"Juin"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Jui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"Aout"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"Sept."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</a:t>
            </a:r>
          </a:p>
          <a:p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"2021"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"2022"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dirty="0" err="1">
                <a:solidFill>
                  <a:srgbClr val="638C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fr-FR" sz="1200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Index(['2021', '2022'],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='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')</a:t>
            </a:r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dirty="0" err="1">
                <a:solidFill>
                  <a:srgbClr val="638C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columns</a:t>
            </a:r>
            <a:r>
              <a:rPr lang="fr-FR" sz="1200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Index(['Juin', '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Jui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.', 'Aout', 'Sept.'],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='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')</a:t>
            </a:r>
            <a:endParaRPr lang="fr-FR" sz="12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EE123A-F40B-EF52-834F-0DAF4977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47" y="2285141"/>
            <a:ext cx="2172003" cy="790685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6FB642F-C491-2C0C-928D-25B6FC321A38}"/>
              </a:ext>
            </a:extLst>
          </p:cNvPr>
          <p:cNvCxnSpPr/>
          <p:nvPr/>
        </p:nvCxnSpPr>
        <p:spPr>
          <a:xfrm>
            <a:off x="2216728" y="392776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72C628-80AA-1B48-A33D-39716006175C}"/>
              </a:ext>
            </a:extLst>
          </p:cNvPr>
          <p:cNvCxnSpPr/>
          <p:nvPr/>
        </p:nvCxnSpPr>
        <p:spPr>
          <a:xfrm>
            <a:off x="2216728" y="411479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242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Importer des </a:t>
            </a:r>
            <a:r>
              <a:rPr lang="en-GB" dirty="0" err="1"/>
              <a:t>données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pandas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peut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importer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nombreux formats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avec les méthodes </a:t>
            </a:r>
            <a:r>
              <a:rPr lang="fr-FR" sz="18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_*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read_csv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read_excel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read_json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read_xml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read_parquet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...</a:t>
            </a:r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178206"/>
            <a:ext cx="76182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8E823A-BFB8-ED52-FFAC-F415B508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33" y="3308078"/>
            <a:ext cx="3070933" cy="122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0823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Afficher</a:t>
            </a:r>
            <a:r>
              <a:rPr lang="en-GB" dirty="0"/>
              <a:t> </a:t>
            </a:r>
            <a:r>
              <a:rPr lang="en-GB" dirty="0" err="1"/>
              <a:t>vos</a:t>
            </a:r>
            <a:r>
              <a:rPr lang="en-GB" dirty="0"/>
              <a:t> </a:t>
            </a:r>
            <a:r>
              <a:rPr lang="en-GB" dirty="0" err="1"/>
              <a:t>données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Pour afficher nos données, nous pouvons utiliser la fonction </a:t>
            </a:r>
            <a:r>
              <a:rPr lang="fr-FR" sz="1800" b="1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print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mais nous préférons souvent 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méthodes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ou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tail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999224"/>
            <a:ext cx="76182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CC4B1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dirty="0">
                <a:solidFill>
                  <a:srgbClr val="638C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GB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CC4B1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tail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dirty="0">
                <a:solidFill>
                  <a:srgbClr val="638C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55AF4D-D118-E4B7-272E-445D1605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55" y="2721454"/>
            <a:ext cx="2416029" cy="5722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AB49421-163F-DB36-06E3-408A6C2B1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821" y="3621279"/>
            <a:ext cx="2239035" cy="92002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94FC619-8163-1C6E-3396-9340A0B0A001}"/>
              </a:ext>
            </a:extLst>
          </p:cNvPr>
          <p:cNvCxnSpPr/>
          <p:nvPr/>
        </p:nvCxnSpPr>
        <p:spPr>
          <a:xfrm>
            <a:off x="2944091" y="3007563"/>
            <a:ext cx="1918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683A16E-83A6-55BC-A11B-13FB4F52DD89}"/>
              </a:ext>
            </a:extLst>
          </p:cNvPr>
          <p:cNvCxnSpPr/>
          <p:nvPr/>
        </p:nvCxnSpPr>
        <p:spPr>
          <a:xfrm>
            <a:off x="1212273" y="3665654"/>
            <a:ext cx="588818" cy="415637"/>
          </a:xfrm>
          <a:prstGeom prst="bentConnector3">
            <a:avLst>
              <a:gd name="adj1" fmla="val -17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2122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Obtenir</a:t>
            </a:r>
            <a:r>
              <a:rPr lang="en-GB" dirty="0"/>
              <a:t> des </a:t>
            </a:r>
            <a:r>
              <a:rPr lang="en-GB" dirty="0" err="1"/>
              <a:t>informations</a:t>
            </a:r>
            <a:r>
              <a:rPr lang="en-GB" dirty="0"/>
              <a:t> sur les </a:t>
            </a:r>
            <a:r>
              <a:rPr lang="en-GB" dirty="0" err="1"/>
              <a:t>DataFrames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shape</a:t>
            </a:r>
            <a:r>
              <a:rPr lang="en-GB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GB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(100, 5)</a:t>
            </a:r>
          </a:p>
          <a:p>
            <a:endParaRPr lang="en-GB" b="0" dirty="0">
              <a:solidFill>
                <a:srgbClr val="796DD8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dtypes</a:t>
            </a:r>
            <a:r>
              <a:rPr lang="en-GB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Date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fr-FR" b="0" i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		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Description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en-GB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info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			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Deposits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&lt;class '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pandas.core.frame.DataFrame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’&gt; </a:t>
            </a:r>
            <a:r>
              <a:rPr lang="fr-FR" dirty="0">
                <a:solidFill>
                  <a:srgbClr val="C5C8C6"/>
                </a:solidFill>
                <a:latin typeface="Consolas" panose="020B0609020204030204" pitchFamily="49" charset="0"/>
              </a:rPr>
              <a:t>		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Withdrawls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b="0" i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		</a:t>
            </a:r>
            <a:endParaRPr lang="fr-FR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RangeIndex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100 entries, 0 to 99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		Balance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fr-FR" b="0" i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columns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(total 5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columns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#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Column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Non-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Null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Count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--- ------ -------------- -----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0 Date 100 non-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null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1 Description 100 non-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null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endParaRPr lang="fr-FR" sz="12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dtypes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fr-FR" sz="12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(5)</a:t>
            </a:r>
          </a:p>
          <a:p>
            <a:r>
              <a:rPr lang="fr-FR" sz="12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memory usage: 4.0+ KB</a:t>
            </a:r>
            <a:endParaRPr lang="en-GB" sz="12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38A61F5-A0E0-A0B5-2F19-9E291D7D2C81}"/>
              </a:ext>
            </a:extLst>
          </p:cNvPr>
          <p:cNvCxnSpPr/>
          <p:nvPr/>
        </p:nvCxnSpPr>
        <p:spPr>
          <a:xfrm>
            <a:off x="4440382" y="2403763"/>
            <a:ext cx="0" cy="97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6794333C-5091-CF6A-3E3E-76D490AB0DD7}"/>
              </a:ext>
            </a:extLst>
          </p:cNvPr>
          <p:cNvCxnSpPr>
            <a:cxnSpLocks/>
          </p:cNvCxnSpPr>
          <p:nvPr/>
        </p:nvCxnSpPr>
        <p:spPr>
          <a:xfrm>
            <a:off x="1981200" y="2481752"/>
            <a:ext cx="2313709" cy="410383"/>
          </a:xfrm>
          <a:prstGeom prst="bentConnector3">
            <a:avLst>
              <a:gd name="adj1" fmla="val 74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9514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Obtenir</a:t>
            </a:r>
            <a:r>
              <a:rPr lang="en-GB" dirty="0"/>
              <a:t> des </a:t>
            </a:r>
            <a:r>
              <a:rPr lang="en-GB" dirty="0" err="1"/>
              <a:t>informations</a:t>
            </a:r>
            <a:r>
              <a:rPr lang="en-GB" dirty="0"/>
              <a:t> </a:t>
            </a:r>
            <a:r>
              <a:rPr lang="en-GB" dirty="0" err="1"/>
              <a:t>numériques</a:t>
            </a:r>
            <a:r>
              <a:rPr lang="en-GB" dirty="0"/>
              <a:t> sur les </a:t>
            </a:r>
            <a:r>
              <a:rPr lang="en-GB" dirty="0" err="1"/>
              <a:t>DataFrames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dirty="0" err="1">
                <a:solidFill>
                  <a:srgbClr val="796DD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</a:t>
            </a:r>
            <a:r>
              <a:rPr lang="en-GB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endParaRPr lang="en-GB" b="0" dirty="0">
              <a:solidFill>
                <a:srgbClr val="796DD8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E154DE-E3E2-0B8A-0015-E9380C24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35" y="2276668"/>
            <a:ext cx="457263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9606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Obtenir</a:t>
            </a:r>
            <a:r>
              <a:rPr lang="en-GB" dirty="0"/>
              <a:t> des </a:t>
            </a:r>
            <a:r>
              <a:rPr lang="en-GB" dirty="0" err="1"/>
              <a:t>informations</a:t>
            </a:r>
            <a:r>
              <a:rPr lang="en-GB" dirty="0"/>
              <a:t> sur les </a:t>
            </a:r>
            <a:r>
              <a:rPr lang="en-GB" dirty="0" err="1"/>
              <a:t>valeurs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',’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GB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Obtient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l’ensemble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des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valeurs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d’une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colonne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.Description.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unique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array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(['NEFT', 'Commission', 'RTGS’, 					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Miscellaneous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', 'Cheque', 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Purchase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', 'Cash’, 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.Date.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value_counts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fr-FR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'IMPS', 'Transfer', 'ATM', 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Interest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', 'Reversal’, </a:t>
            </a: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21-Aug-2020     70 </a:t>
            </a:r>
            <a:r>
              <a:rPr lang="fr-FR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	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'Bill’, 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Debit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Card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', '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Tax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'],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fr-FR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20-Aug-2020     30</a:t>
            </a: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Name: Date,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fr-F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int64</a:t>
            </a:r>
            <a:endParaRPr lang="fr-FR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CE259D9-43B7-5E06-AD3C-F020E570AE05}"/>
              </a:ext>
            </a:extLst>
          </p:cNvPr>
          <p:cNvCxnSpPr>
            <a:cxnSpLocks/>
          </p:cNvCxnSpPr>
          <p:nvPr/>
        </p:nvCxnSpPr>
        <p:spPr>
          <a:xfrm>
            <a:off x="4502728" y="2403763"/>
            <a:ext cx="0" cy="768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751827D-AC25-9E3C-5789-5221830BAC9B}"/>
              </a:ext>
            </a:extLst>
          </p:cNvPr>
          <p:cNvCxnSpPr>
            <a:cxnSpLocks/>
          </p:cNvCxnSpPr>
          <p:nvPr/>
        </p:nvCxnSpPr>
        <p:spPr>
          <a:xfrm>
            <a:off x="3470564" y="2466109"/>
            <a:ext cx="879763" cy="290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4781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avec Pandas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134336"/>
            <a:ext cx="809461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fr-FR" sz="11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thousands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"Balance"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Deposits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"Balance"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1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astype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Deposits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1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astype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.Deposits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</a:p>
          <a:p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dfWithChange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OldBalance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"Balance"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Deposits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b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dfNumeric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1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1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1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select_dtypes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1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include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=[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number</a:t>
            </a:r>
            <a:r>
              <a:rPr lang="fr-FR" sz="11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1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74EF20-13F9-6937-33BF-48868C35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75" y="3381610"/>
            <a:ext cx="2513115" cy="13038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196A88-6652-DC9D-0633-BE95EC50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993" y="2557896"/>
            <a:ext cx="3286482" cy="1111088"/>
          </a:xfrm>
          <a:prstGeom prst="rect">
            <a:avLst/>
          </a:prstGeom>
        </p:spPr>
      </p:pic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BBDE0AD2-625A-163E-D572-F4C50104F6B6}"/>
              </a:ext>
            </a:extLst>
          </p:cNvPr>
          <p:cNvCxnSpPr>
            <a:cxnSpLocks/>
          </p:cNvCxnSpPr>
          <p:nvPr/>
        </p:nvCxnSpPr>
        <p:spPr>
          <a:xfrm rot="10800000">
            <a:off x="5061735" y="2768808"/>
            <a:ext cx="387041" cy="344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558F1DCB-6EC2-6B2E-F766-B4A9B20C2E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3136" y="3540582"/>
            <a:ext cx="651923" cy="333977"/>
          </a:xfrm>
          <a:prstGeom prst="bentConnector3">
            <a:avLst>
              <a:gd name="adj1" fmla="val 999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5267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L’indexing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 existe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deux méthodes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d’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indexing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loc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qui est basé sur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iloc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qui est basé sur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020841"/>
            <a:ext cx="76182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','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loc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"Date"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==</a:t>
            </a:r>
            <a:r>
              <a:rPr lang="fr-FR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"20-Aug-2020"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GB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fr-FR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dirty="0">
                <a:solidFill>
                  <a:srgbClr val="6089B4"/>
                </a:solidFill>
                <a:latin typeface="Consolas" panose="020B0609020204030204" pitchFamily="49" charset="0"/>
              </a:rPr>
              <a:t>-6</a:t>
            </a:r>
            <a:r>
              <a:rPr lang="fr-FR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:]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683A16E-83A6-55BC-A11B-13FB4F52DD89}"/>
              </a:ext>
            </a:extLst>
          </p:cNvPr>
          <p:cNvCxnSpPr>
            <a:cxnSpLocks/>
          </p:cNvCxnSpPr>
          <p:nvPr/>
        </p:nvCxnSpPr>
        <p:spPr>
          <a:xfrm>
            <a:off x="4814455" y="3027218"/>
            <a:ext cx="844925" cy="558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0342A85-BB8F-EBDC-9837-45183DD6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06" y="3075825"/>
            <a:ext cx="2745004" cy="10206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693A1BE-D420-4910-66AB-0E9A3B202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67" y="3686914"/>
            <a:ext cx="2817331" cy="1148466"/>
          </a:xfrm>
          <a:prstGeom prst="rect">
            <a:avLst/>
          </a:prstGeom>
        </p:spPr>
      </p:pic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A2C138C8-2811-ADD9-B66D-69CE1AEF7A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2559" y="3907539"/>
            <a:ext cx="691125" cy="249868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5417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gestion des </a:t>
            </a:r>
            <a:r>
              <a:rPr lang="en-GB" dirty="0" err="1"/>
              <a:t>valeurs</a:t>
            </a:r>
            <a:r>
              <a:rPr lang="en-GB" dirty="0"/>
              <a:t> </a:t>
            </a:r>
            <a:r>
              <a:rPr lang="en-GB" dirty="0" err="1"/>
              <a:t>manquantes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.Deposits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b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OldBalance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mask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"Balance"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Deposits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isna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isna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sum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 #Retoune le nombre total de valeur NA/NaN, ici 42.</a:t>
            </a:r>
          </a:p>
          <a:p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fillna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inplace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4080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#Remplace les valeurs NA/NaN par 0 dans ce cas.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8A0850-91F2-AB1C-BEA4-09130AB0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9" y="1749449"/>
            <a:ext cx="2267677" cy="7680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481A15-E1DC-2C78-FE75-385482ED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79" y="2854035"/>
            <a:ext cx="2267677" cy="8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1532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grouping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 est possible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travailler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sur des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sous-ensembles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avec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df.groupby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884528"/>
            <a:ext cx="76182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pandas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endParaRPr lang="en-GB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pd</a:t>
            </a:r>
            <a:r>
              <a:rPr lang="en-GB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read_csv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"Data/records.csv"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',’</a:t>
            </a:r>
            <a:r>
              <a:rPr lang="en-GB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GB" dirty="0">
              <a:solidFill>
                <a:srgbClr val="6089B4"/>
              </a:solidFill>
              <a:latin typeface="Consolas" panose="020B0609020204030204" pitchFamily="49" charset="0"/>
              <a:ea typeface="Source Code Pro" panose="020B0509030403020204" pitchFamily="49" charset="0"/>
            </a:endParaRPr>
          </a:p>
          <a:p>
            <a:r>
              <a:rPr lang="en-GB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b="0" dirty="0" err="1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GB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b="0" dirty="0" err="1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GB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"ATM"</a:t>
            </a:r>
            <a:r>
              <a:rPr lang="en-GB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GB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ED67EA-5003-D20B-CD63-B3CFF023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04" y="3147931"/>
            <a:ext cx="2836814" cy="7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Les fondamentaux de Python</a:t>
            </a:r>
          </a:p>
        </p:txBody>
      </p:sp>
    </p:spTree>
    <p:extLst>
      <p:ext uri="{BB962C8B-B14F-4D97-AF65-F5344CB8AC3E}">
        <p14:creationId xmlns:p14="http://schemas.microsoft.com/office/powerpoint/2010/main" val="53841674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L’interopabilité</a:t>
            </a:r>
            <a:r>
              <a:rPr lang="en-GB" dirty="0"/>
              <a:t> avec </a:t>
            </a:r>
            <a:r>
              <a:rPr lang="en-GB" dirty="0" err="1"/>
              <a:t>numpy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Il est possible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passer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à des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qui vont s’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appliquer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tous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éléments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tableau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peut être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extrait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d'une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série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ou d'un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DataFrame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avec l’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attribut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values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2377711"/>
            <a:ext cx="76182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around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.Balance</a:t>
            </a:r>
            <a:r>
              <a:rPr lang="fr-FR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df</a:t>
            </a:r>
            <a:r>
              <a:rPr lang="fr-FR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.Date.</a:t>
            </a:r>
            <a:r>
              <a:rPr lang="fr-FR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values</a:t>
            </a:r>
            <a:r>
              <a:rPr lang="fr-FR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#Retourne un tableau </a:t>
            </a:r>
            <a:r>
              <a:rPr lang="fr-FR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avec toutes les dates.</a:t>
            </a:r>
            <a:endParaRPr lang="fr-FR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107F22-D2BB-9EC1-8913-8C75D404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3" y="2958094"/>
            <a:ext cx="11907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1248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119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Pandas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5230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5.</a:t>
            </a:r>
            <a:r>
              <a:rPr lang="fr-FR" sz="4000" dirty="0">
                <a:solidFill>
                  <a:schemeClr val="accent4"/>
                </a:solidFill>
              </a:rPr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err="1"/>
              <a:t>matplotlib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7831597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525341"/>
            <a:ext cx="761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  <a:hlinkClick r:id="rId2"/>
              </a:rPr>
              <a:t>matplotlib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est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bibliothèque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graphique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référence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pour la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visualisation 2D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algn="just"/>
            <a:endParaRPr lang="fr-F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grand nombre de bibliothèques gravitent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autour de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matplotlib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pour répondre à différents besoins et domaines.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1378527" y="31362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Exemple :</a:t>
            </a:r>
          </a:p>
          <a:p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matplotlib.pyplot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8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8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9587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101600" indent="0">
              <a:buNone/>
            </a:pPr>
            <a:endParaRPr lang="fr-FR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premier graphe avec plot(x, y)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194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565" y="1200150"/>
            <a:ext cx="3675285" cy="2672347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random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default_rng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</a:t>
            </a:r>
            <a:r>
              <a:rPr lang="en" dirty="0"/>
              <a:t>catter(x, y)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195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3741" y="1200150"/>
            <a:ext cx="3532933" cy="2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486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fill_between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alpha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0.5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fill_between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alpha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0.5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fill_between</a:t>
            </a:r>
            <a:r>
              <a:rPr lang="en" dirty="0"/>
              <a:t>(x, y, y1)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196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3741" y="1251903"/>
            <a:ext cx="3532933" cy="25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3322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random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default_rng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0.5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uniform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7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bar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bar</a:t>
            </a:r>
            <a:r>
              <a:rPr lang="en" dirty="0"/>
              <a:t>(x, y)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197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92564" y="1200150"/>
            <a:ext cx="3455286" cy="2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0255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6" y="1200150"/>
            <a:ext cx="373044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meshgrid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256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265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-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imshow</a:t>
            </a:r>
            <a:r>
              <a:rPr lang="en" dirty="0"/>
              <a:t>(Z)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198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80837" y="1200150"/>
            <a:ext cx="2678740" cy="2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Bonjour à tous !</a:t>
            </a:r>
            <a:endParaRPr sz="36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2088229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/>
              <a:t>Florent COLLOT</a:t>
            </a:r>
            <a:endParaRPr sz="28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3993514"/>
            <a:ext cx="4238474" cy="5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>
                <a:hlinkClick r:id="rId4"/>
              </a:rPr>
              <a:t>https://www.profind.net</a:t>
            </a:r>
            <a:endParaRPr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E469CC-194D-E9B8-C757-BD9E7AC3F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826" y="3506519"/>
            <a:ext cx="2967226" cy="6082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2.1</a:t>
            </a:r>
            <a:endParaRPr lang="fr-FR" sz="4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variables et les types de bases</a:t>
            </a:r>
          </a:p>
        </p:txBody>
      </p:sp>
    </p:spTree>
    <p:extLst>
      <p:ext uri="{BB962C8B-B14F-4D97-AF65-F5344CB8AC3E}">
        <p14:creationId xmlns:p14="http://schemas.microsoft.com/office/powerpoint/2010/main" val="333297055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9580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meshgrid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256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265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(-(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contour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contour(X, Y, Z)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199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92564" y="1223315"/>
            <a:ext cx="3455286" cy="262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4331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random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default_rng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GB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1000</a:t>
            </a:r>
            <a:r>
              <a:rPr lang="en-GB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hist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bins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hist</a:t>
            </a:r>
            <a:r>
              <a:rPr lang="en" dirty="0"/>
              <a:t>(x)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200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92564" y="1243721"/>
            <a:ext cx="3455286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6962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4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random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default_rng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normal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1.25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1.00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1.25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boxplot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boxplot</a:t>
            </a:r>
            <a:r>
              <a:rPr lang="en" dirty="0"/>
              <a:t>(X)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201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11343" y="1243721"/>
            <a:ext cx="3417727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6800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Matplotlib </a:t>
            </a:r>
            <a:r>
              <a:rPr lang="en-GB" dirty="0" err="1"/>
              <a:t>une</a:t>
            </a:r>
            <a:r>
              <a:rPr lang="en-GB" dirty="0"/>
              <a:t> simple </a:t>
            </a:r>
            <a:r>
              <a:rPr lang="en-GB" dirty="0" err="1"/>
              <a:t>librairie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Ces premiers exemples en quelques lignes suggèrent une bibliothèque facile d'accès et d'utilisation pour la création de graphique.</a:t>
            </a:r>
          </a:p>
          <a:p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fr-FR" sz="24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Ce n'est pas si simple !</a:t>
            </a:r>
            <a:endParaRPr lang="en-GB" sz="24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4100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50"/>
                </a:solidFill>
              </a:rPr>
              <a:t>Avantage</a:t>
            </a:r>
            <a:endParaRPr b="1" dirty="0">
              <a:solidFill>
                <a:srgbClr val="00B05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b="1" dirty="0" err="1">
                <a:solidFill>
                  <a:schemeClr val="accent1"/>
                </a:solidFill>
              </a:rPr>
              <a:t>Matplotlib</a:t>
            </a:r>
            <a:r>
              <a:rPr lang="fr-FR" sz="1800" dirty="0"/>
              <a:t> est une </a:t>
            </a:r>
            <a:r>
              <a:rPr lang="fr-FR" sz="1800" b="1" dirty="0"/>
              <a:t>bibliothèque</a:t>
            </a:r>
            <a:r>
              <a:rPr lang="fr-FR" sz="1800" dirty="0"/>
              <a:t> </a:t>
            </a:r>
            <a:r>
              <a:rPr lang="fr-FR" sz="1800" b="1" dirty="0"/>
              <a:t>hautement</a:t>
            </a:r>
            <a:r>
              <a:rPr lang="fr-FR" sz="1800" dirty="0"/>
              <a:t> </a:t>
            </a:r>
            <a:r>
              <a:rPr lang="fr-FR" sz="1800" b="1" dirty="0"/>
              <a:t>configurable</a:t>
            </a:r>
            <a:r>
              <a:rPr lang="fr-FR" sz="1800" dirty="0"/>
              <a:t>. C'est ce qui permet à de nombreuses </a:t>
            </a:r>
            <a:r>
              <a:rPr lang="fr-FR" sz="1800" b="1" dirty="0"/>
              <a:t>autres bibliothèques </a:t>
            </a:r>
            <a:r>
              <a:rPr lang="fr-FR" sz="1800" dirty="0"/>
              <a:t>de s'</a:t>
            </a:r>
            <a:r>
              <a:rPr lang="fr-FR" sz="1800" b="1" dirty="0"/>
              <a:t>appuyer</a:t>
            </a:r>
            <a:r>
              <a:rPr lang="fr-FR" sz="1800" dirty="0"/>
              <a:t> sur elle.</a:t>
            </a:r>
            <a:endParaRPr sz="1800"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Une librairie riche mais complexe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Inconvenient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Mais cela </a:t>
            </a:r>
            <a:r>
              <a:rPr lang="fr-FR" sz="1800" b="1" dirty="0"/>
              <a:t>implique</a:t>
            </a:r>
            <a:r>
              <a:rPr lang="fr-FR" sz="1800" dirty="0"/>
              <a:t> nécessairement un </a:t>
            </a:r>
            <a:r>
              <a:rPr lang="fr-FR" sz="1800" b="1" dirty="0"/>
              <a:t>coût</a:t>
            </a:r>
            <a:r>
              <a:rPr lang="fr-FR" sz="1800" dirty="0"/>
              <a:t> pour </a:t>
            </a:r>
            <a:r>
              <a:rPr lang="fr-FR" sz="1800" b="1" dirty="0"/>
              <a:t>réussir</a:t>
            </a:r>
            <a:r>
              <a:rPr lang="fr-FR" sz="1800" dirty="0"/>
              <a:t> à faire des </a:t>
            </a:r>
            <a:r>
              <a:rPr lang="fr-FR" sz="1800" b="1" dirty="0">
                <a:solidFill>
                  <a:schemeClr val="accent1"/>
                </a:solidFill>
              </a:rPr>
              <a:t>schémas esthétiques</a:t>
            </a:r>
            <a:r>
              <a:rPr lang="fr-FR" sz="1800" dirty="0"/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Et malheureusement, la </a:t>
            </a:r>
            <a:r>
              <a:rPr lang="fr-FR" sz="1800" b="1" dirty="0" err="1"/>
              <a:t>documen-tation</a:t>
            </a:r>
            <a:r>
              <a:rPr lang="fr-FR" sz="1800" dirty="0"/>
              <a:t> est </a:t>
            </a:r>
            <a:r>
              <a:rPr lang="fr-FR" sz="1800" b="1" dirty="0"/>
              <a:t>loin d'être parfaite</a:t>
            </a:r>
            <a:r>
              <a:rPr lang="fr-FR" sz="1800" dirty="0"/>
              <a:t>.</a:t>
            </a:r>
            <a:endParaRPr sz="1800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203</a:t>
            </a:fld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L’anatomie</a:t>
            </a:r>
            <a:r>
              <a:rPr lang="en-GB" dirty="0"/>
              <a:t> d’un </a:t>
            </a:r>
            <a:r>
              <a:rPr lang="en-GB" dirty="0" err="1"/>
              <a:t>graphique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204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CBA9C4D-A07C-EB57-2F61-9FFB99F39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68264"/>
              </p:ext>
            </p:extLst>
          </p:nvPr>
        </p:nvGraphicFramePr>
        <p:xfrm>
          <a:off x="786150" y="1252929"/>
          <a:ext cx="7618233" cy="315459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465214">
                  <a:extLst>
                    <a:ext uri="{9D8B030D-6E8A-4147-A177-3AD203B41FA5}">
                      <a16:colId xmlns:a16="http://schemas.microsoft.com/office/drawing/2014/main" val="4232282449"/>
                    </a:ext>
                  </a:extLst>
                </a:gridCol>
                <a:gridCol w="6153019">
                  <a:extLst>
                    <a:ext uri="{9D8B030D-6E8A-4147-A177-3AD203B41FA5}">
                      <a16:colId xmlns:a16="http://schemas.microsoft.com/office/drawing/2014/main" val="610961690"/>
                    </a:ext>
                  </a:extLst>
                </a:gridCol>
              </a:tblGrid>
              <a:tr h="259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Figure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Source Sans Pro"/>
                        </a:rPr>
                        <a:t>La structure qui contient tous les éléments à afficher.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8893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Axes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Élément qui contient un graphique. Une figure contient un ou plusieurs axes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5466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Spine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Encadrement d'un axe.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31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Legend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Légende associée à un axe.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485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Title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Titre associé à un axe.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55398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Suptitle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Titre associé à un graphique.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23291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Label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 de l’axe.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6149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Tick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Marqueurs sur l’encadrement d’un axe pour représenter l’échelle des valeurs.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28067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Roboto Slab"/>
                          <a:sym typeface="Roboto Slab"/>
                        </a:rPr>
                        <a:t>Grid</a:t>
                      </a:r>
                      <a:endParaRPr sz="1400" b="0" i="0" u="none" strike="noStrike" cap="none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Grille affichée sur la visualisation.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8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674168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Paramétrisation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2217807"/>
            <a:ext cx="7618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 grand nombre d'</a:t>
            </a:r>
            <a:r>
              <a:rPr lang="fr-F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éléments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peuvent être </a:t>
            </a:r>
            <a:r>
              <a:rPr lang="fr-F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modifiés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pour </a:t>
            </a:r>
            <a:r>
              <a:rPr lang="fr-F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changer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les </a:t>
            </a:r>
            <a:r>
              <a:rPr lang="fr-FR" sz="24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graphiques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en-GB" sz="24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10376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dirty="0">
              <a:solidFill>
                <a:srgbClr val="9B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figsize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dpi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676867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Taille et résolution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206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45673" y="1200150"/>
            <a:ext cx="1549069" cy="2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2291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label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"cos"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label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"sin"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legend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set_title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GB" sz="12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Cosinus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and Sinus"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titres et légendes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207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24599" y="1243721"/>
            <a:ext cx="339121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5670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GB" sz="12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_ylim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GB" sz="12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_xlim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200" dirty="0">
              <a:solidFill>
                <a:srgbClr val="67686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limites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208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28691" y="1243721"/>
            <a:ext cx="3383030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6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variables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264588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 </a:t>
            </a:r>
            <a:r>
              <a:rPr lang="fr-F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variable permet 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de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stocker en mémoire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le temps que le programme s’exécute,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données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Pour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stocker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 mémoire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dans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utilise le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signe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EAD5075-FDA2-4DE3-B470-E50A13E9C37D}"/>
              </a:ext>
            </a:extLst>
          </p:cNvPr>
          <p:cNvSpPr txBox="1"/>
          <p:nvPr/>
        </p:nvSpPr>
        <p:spPr>
          <a:xfrm>
            <a:off x="2859191" y="2900986"/>
            <a:ext cx="347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r>
              <a:rPr lang="fr-FR" sz="18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nomVariable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800" dirty="0">
                <a:solidFill>
                  <a:srgbClr val="6089B4"/>
                </a:solidFill>
                <a:latin typeface="Source Code Pro" panose="020B0309030403020204" pitchFamily="49" charset="0"/>
              </a:rPr>
              <a:t>1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52582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spines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"top"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set_visible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4080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spines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GB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"right"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set_visible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4080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Modifier l’encadrement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209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28691" y="1306401"/>
            <a:ext cx="3383030" cy="24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84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set_xlabel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"X"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set_ylabel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"Y"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Ajouter des labels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210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48993" y="1306401"/>
            <a:ext cx="3342425" cy="24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139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endParaRPr lang="fr-FR" sz="1200" b="0" dirty="0">
              <a:solidFill>
                <a:srgbClr val="9B000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linspace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1000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sin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set_xlim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set_xticks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np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pi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set_xticklabels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([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>
                <a:solidFill>
                  <a:srgbClr val="C7444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fr-FR" sz="12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\p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fr-FR" sz="1200" b="0" dirty="0">
                <a:solidFill>
                  <a:srgbClr val="C7444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fr-FR" sz="12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en-GB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GB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plot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en-GB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C5C8C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show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Changer les marqueurs d’échelle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211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B7A24-C512-EE25-768A-2B26BC8E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48993" y="1321163"/>
            <a:ext cx="3342425" cy="24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5739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Afficher</a:t>
            </a:r>
            <a:r>
              <a:rPr lang="en-GB" dirty="0"/>
              <a:t> </a:t>
            </a:r>
            <a:r>
              <a:rPr lang="en-GB" dirty="0" err="1"/>
              <a:t>plusieurs</a:t>
            </a:r>
            <a:r>
              <a:rPr lang="en-GB" dirty="0"/>
              <a:t> </a:t>
            </a:r>
            <a:r>
              <a:rPr lang="en-GB" dirty="0" err="1"/>
              <a:t>graphiques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matplotlib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pyplot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----- </a:t>
            </a:r>
            <a:r>
              <a:rPr lang="fr-FR" sz="1200" b="0" dirty="0" err="1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-----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6 graphiques séparés en 2 lignes et 3 colonnes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].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...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----- ajouter des </a:t>
            </a:r>
            <a:r>
              <a:rPr lang="fr-FR" sz="1200" b="0" dirty="0" err="1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subplots</a:t>
            </a:r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-----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figure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add_subplot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add_subplot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add_subplot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ax</a:t>
            </a:r>
            <a:r>
              <a:rPr lang="fr-FR" sz="12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2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scatter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12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fr-FR" sz="1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...</a:t>
            </a:r>
            <a:endParaRPr lang="fr-FR" sz="12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3455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Sauvegarder</a:t>
            </a:r>
            <a:r>
              <a:rPr lang="en-GB" dirty="0"/>
              <a:t> un </a:t>
            </a:r>
            <a:r>
              <a:rPr lang="en-GB" dirty="0" err="1"/>
              <a:t>graphique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836EE0-B719-AD60-5EB9-C7F6A37FF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901A94-B482-E578-EC1A-C1B1A37B910B}"/>
              </a:ext>
            </a:extLst>
          </p:cNvPr>
          <p:cNvSpPr txBox="1"/>
          <p:nvPr/>
        </p:nvSpPr>
        <p:spPr>
          <a:xfrm>
            <a:off x="786150" y="1250646"/>
            <a:ext cx="76182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plt</a:t>
            </a:r>
            <a:r>
              <a:rPr lang="fr-FR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figure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b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...</a:t>
            </a:r>
            <a:endParaRPr lang="fr-FR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fig</a:t>
            </a:r>
            <a:r>
              <a:rPr lang="fr-FR" sz="16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savefig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monGraphique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# -- </a:t>
            </a:r>
            <a:r>
              <a:rPr lang="fr-FR" sz="1600" b="0" dirty="0" err="1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Optionel</a:t>
            </a:r>
            <a:r>
              <a:rPr lang="fr-FR" sz="1600" b="0" dirty="0">
                <a:solidFill>
                  <a:srgbClr val="9A9B9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--</a:t>
            </a:r>
            <a:endParaRPr lang="fr-FR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dpi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150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format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"png"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transparent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 err="1">
                <a:solidFill>
                  <a:srgbClr val="40808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874686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00857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Matplotlib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63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</a:t>
            </a:r>
            <a:r>
              <a:rPr lang="en-GB" dirty="0" err="1"/>
              <a:t>nommage</a:t>
            </a:r>
            <a:r>
              <a:rPr lang="en-GB" dirty="0"/>
              <a:t> des variables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264588"/>
            <a:ext cx="76182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Il y a deux règles à respecter en ce qui concerne le nommage des variables 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noms doivent commencer par une lettre minuscule, une lettre majuscule ou un </a:t>
            </a:r>
            <a:r>
              <a:rPr lang="fr-FR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underscore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noms doivent contenir uniquement les éléments précédents ainsi que des chiffres.</a:t>
            </a:r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fr-FR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ATTENTION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il est donc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interdit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d’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utiliser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espaces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44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types </a:t>
            </a:r>
            <a:r>
              <a:rPr lang="en-GB" dirty="0" err="1"/>
              <a:t>en</a:t>
            </a:r>
            <a:r>
              <a:rPr lang="en-GB" dirty="0"/>
              <a:t> Python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49" y="1200331"/>
            <a:ext cx="3609108" cy="1979288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types de base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Python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entier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réel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chaîne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caractères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Un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booléen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4882494" y="2266812"/>
            <a:ext cx="3413852" cy="181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 compteur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0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pourcentageReduction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3.5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motATrouver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9AA83A"/>
                </a:solidFill>
                <a:latin typeface="Source Code Pro" panose="020B0309030403020204" pitchFamily="49" charset="0"/>
              </a:rPr>
              <a:t>'code’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motEstTrouvé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 err="1">
                <a:solidFill>
                  <a:srgbClr val="408080"/>
                </a:solidFill>
                <a:latin typeface="Source Code Pro" panose="020B0309030403020204" pitchFamily="49" charset="0"/>
              </a:rPr>
              <a:t>True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797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fonction</a:t>
            </a:r>
            <a:r>
              <a:rPr lang="en-GB" dirty="0"/>
              <a:t> </a:t>
            </a:r>
            <a:r>
              <a:rPr lang="en-GB" b="1" dirty="0"/>
              <a:t>type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23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48" y="1200331"/>
            <a:ext cx="7510197" cy="621542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fonction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permet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connaître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en-US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d’une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variable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786148" y="1821873"/>
            <a:ext cx="6355870" cy="212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spcAft>
                <a:spcPts val="600"/>
              </a:spcAft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question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"Quelle est la réponse à l'univers ?"</a:t>
            </a:r>
            <a:endParaRPr lang="fr-FR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answer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42</a:t>
            </a:r>
            <a:endParaRPr lang="fr-FR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question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answer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61008E-AE9E-EFA3-0E60-4628BE37B136}"/>
              </a:ext>
            </a:extLst>
          </p:cNvPr>
          <p:cNvSpPr txBox="1"/>
          <p:nvPr/>
        </p:nvSpPr>
        <p:spPr>
          <a:xfrm>
            <a:off x="3525981" y="2754091"/>
            <a:ext cx="236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&lt;class '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’&gt;</a:t>
            </a:r>
          </a:p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&lt;class '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'&gt;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67F7334-6009-01A7-3627-BD21A95702C5}"/>
              </a:ext>
            </a:extLst>
          </p:cNvPr>
          <p:cNvCxnSpPr/>
          <p:nvPr/>
        </p:nvCxnSpPr>
        <p:spPr>
          <a:xfrm flipH="1">
            <a:off x="2763982" y="2951794"/>
            <a:ext cx="67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57B9ABB-2880-6D51-A513-196BD194E65A}"/>
              </a:ext>
            </a:extLst>
          </p:cNvPr>
          <p:cNvCxnSpPr/>
          <p:nvPr/>
        </p:nvCxnSpPr>
        <p:spPr>
          <a:xfrm flipH="1">
            <a:off x="2763981" y="3221958"/>
            <a:ext cx="67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06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conversion de type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48" y="1200330"/>
            <a:ext cx="7510197" cy="790477"/>
          </a:xfrm>
        </p:spPr>
        <p:txBody>
          <a:bodyPr/>
          <a:lstStyle/>
          <a:p>
            <a:pPr marL="38100" indent="0" algn="just"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Nous pouvons utiliser les classes des types de base pour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convertir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en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leur type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786148" y="1990807"/>
            <a:ext cx="6355870" cy="212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spcAft>
                <a:spcPts val="600"/>
              </a:spcAft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fr-FR" sz="16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42.5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61008E-AE9E-EFA3-0E60-4628BE37B136}"/>
              </a:ext>
            </a:extLst>
          </p:cNvPr>
          <p:cNvSpPr txBox="1"/>
          <p:nvPr/>
        </p:nvSpPr>
        <p:spPr>
          <a:xfrm>
            <a:off x="2864527" y="2441546"/>
            <a:ext cx="45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42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67F7334-6009-01A7-3627-BD21A95702C5}"/>
              </a:ext>
            </a:extLst>
          </p:cNvPr>
          <p:cNvCxnSpPr/>
          <p:nvPr/>
        </p:nvCxnSpPr>
        <p:spPr>
          <a:xfrm flipH="1">
            <a:off x="2133601" y="2626212"/>
            <a:ext cx="67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6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opérateurs</a:t>
            </a:r>
          </a:p>
        </p:txBody>
      </p:sp>
    </p:spTree>
    <p:extLst>
      <p:ext uri="{BB962C8B-B14F-4D97-AF65-F5344CB8AC3E}">
        <p14:creationId xmlns:p14="http://schemas.microsoft.com/office/powerpoint/2010/main" val="3385039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opérateurs</a:t>
            </a:r>
            <a:r>
              <a:rPr lang="en-GB" dirty="0"/>
              <a:t> </a:t>
            </a:r>
            <a:r>
              <a:rPr lang="en-GB" dirty="0" err="1"/>
              <a:t>arithmétiques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26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674205"/>
            <a:ext cx="4166296" cy="2977887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opérateurs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arithmétiques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Python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Addition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Soustraction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Division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//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Division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Euclidienne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Multiplication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**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Puissance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%</a:t>
            </a:r>
            <a:r>
              <a:rPr lang="en-US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Modulo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57797"/>
            <a:ext cx="630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nomVariable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élément1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opérateur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élément2</a:t>
            </a:r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fr-FR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5059137" y="2571750"/>
            <a:ext cx="3619597" cy="162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compteur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compteur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+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prime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salaire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/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endParaRPr lang="fr-FR" sz="12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 - </a:t>
            </a:r>
            <a:r>
              <a:rPr lang="fr-FR" sz="12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resultat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var1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*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8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+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var2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-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var3</a:t>
            </a:r>
            <a:r>
              <a:rPr lang="fr-FR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773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 </a:t>
            </a:r>
            <a:r>
              <a:rPr lang="en-GB" dirty="0" err="1"/>
              <a:t>raccourcie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908824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Lorsqu’on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affecte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le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résultat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notre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sur la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même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variable, on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utiliser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notation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raccourcie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AE51C7E7-7F84-4DB7-B1BB-12024DF68FE2}"/>
              </a:ext>
            </a:extLst>
          </p:cNvPr>
          <p:cNvSpPr txBox="1">
            <a:spLocks/>
          </p:cNvSpPr>
          <p:nvPr/>
        </p:nvSpPr>
        <p:spPr>
          <a:xfrm>
            <a:off x="1679766" y="2832908"/>
            <a:ext cx="4312325" cy="126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a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+=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8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equivalent à 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a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a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+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8</a:t>
            </a:r>
            <a:endParaRPr lang="fr-FR" sz="16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c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%=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2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equivalent à 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c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c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%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2</a:t>
            </a:r>
            <a:endParaRPr lang="fr-FR" sz="16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pPr marL="38100" indent="0"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5B1A8-E8DD-4A7F-83E3-BA3C50FA0C62}"/>
              </a:ext>
            </a:extLst>
          </p:cNvPr>
          <p:cNvSpPr txBox="1"/>
          <p:nvPr/>
        </p:nvSpPr>
        <p:spPr>
          <a:xfrm>
            <a:off x="786150" y="1261739"/>
            <a:ext cx="630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nomVariable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opérateur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élément1</a:t>
            </a:r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fr-FR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80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opérateurs</a:t>
            </a:r>
            <a:r>
              <a:rPr lang="en-GB" dirty="0"/>
              <a:t> de </a:t>
            </a:r>
            <a:r>
              <a:rPr lang="en-GB" dirty="0" err="1"/>
              <a:t>comparaison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28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680203"/>
            <a:ext cx="4000597" cy="2663198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opérateurs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comparaison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 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Strictement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supérieur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Supérieur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ou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égal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 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Strictement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inférieur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Inférieur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ou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égal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Egal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!=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Différent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630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élément1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opérateur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élément2</a:t>
            </a:r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fr-FR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5049982" y="3060176"/>
            <a:ext cx="3685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 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9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&gt;=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faux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&gt;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	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faux</a:t>
            </a:r>
          </a:p>
          <a:p>
            <a:pPr marL="38100"/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-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!=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fr-FR" sz="1800" dirty="0">
                <a:solidFill>
                  <a:srgbClr val="C5C8C6"/>
                </a:solidFill>
                <a:latin typeface="Source Code Pro" panose="020B0309030403020204" pitchFamily="49" charset="0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vrai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5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57CA085A-9380-0150-7C28-E86E225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70465"/>
            <a:ext cx="7571700" cy="702600"/>
          </a:xfrm>
        </p:spPr>
        <p:txBody>
          <a:bodyPr/>
          <a:lstStyle/>
          <a:p>
            <a:r>
              <a:rPr lang="en-GB" dirty="0"/>
              <a:t>Table des matières</a:t>
            </a:r>
            <a:endParaRPr lang="fr-FR" dirty="0"/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5673CD27-BD13-C26E-65DF-2556B4624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72221"/>
              </p:ext>
            </p:extLst>
          </p:nvPr>
        </p:nvGraphicFramePr>
        <p:xfrm>
          <a:off x="786150" y="1412586"/>
          <a:ext cx="7618234" cy="18542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6965468">
                  <a:extLst>
                    <a:ext uri="{9D8B030D-6E8A-4147-A177-3AD203B41FA5}">
                      <a16:colId xmlns:a16="http://schemas.microsoft.com/office/drawing/2014/main" val="424961067"/>
                    </a:ext>
                  </a:extLst>
                </a:gridCol>
                <a:gridCol w="652766">
                  <a:extLst>
                    <a:ext uri="{9D8B030D-6E8A-4147-A177-3AD203B41FA5}">
                      <a16:colId xmlns:a16="http://schemas.microsoft.com/office/drawing/2014/main" val="2362934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u="none" strike="noStrike" cap="none" noProof="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Arial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Introduction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Arial"/>
                        </a:rPr>
                        <a:t>3</a:t>
                      </a:r>
                      <a:endParaRPr lang="fr-FR" sz="1600" b="1" i="0" u="none" strike="noStrike" cap="none" noProof="0" dirty="0">
                        <a:solidFill>
                          <a:srgbClr val="000000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1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i="0" u="none" strike="noStrike" cap="none" noProof="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Python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i="0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3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i="0" u="none" strike="noStrike" cap="none" noProof="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Programmation Orientée Objet (POO)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i="0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4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u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Debugging</a:t>
                      </a:r>
                      <a:r>
                        <a:rPr lang="fr-FR" sz="1600" b="1" u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et Tests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i="0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600" b="1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Analyse de données avec </a:t>
                      </a:r>
                      <a:r>
                        <a:rPr lang="fr-FR" sz="1600" b="1" i="0" u="none" strike="noStrike" cap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Numpy</a:t>
                      </a:r>
                      <a:r>
                        <a:rPr lang="fr-FR" sz="1600" b="1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et Pandas</a:t>
                      </a:r>
                      <a:endParaRPr lang="fr-FR" sz="1600" b="1" i="0" u="none" strike="noStrike" cap="none" noProof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b="1" i="0" u="none" strike="noStrike" cap="none" noProof="0" dirty="0">
                          <a:solidFill>
                            <a:srgbClr val="00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Arial"/>
                          <a:sym typeface="Arial"/>
                        </a:rPr>
                        <a:t>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5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127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opérateurs logiques</a:t>
            </a:r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786150" y="1396102"/>
          <a:ext cx="2057167" cy="170683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710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 and B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5183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5" name="Google Shape;215;p25">
            <a:extLst>
              <a:ext uri="{FF2B5EF4-FFF2-40B4-BE49-F238E27FC236}">
                <a16:creationId xmlns:a16="http://schemas.microsoft.com/office/drawing/2014/main" id="{54E15976-DCE8-4A1A-91F7-D7731FBB7F49}"/>
              </a:ext>
            </a:extLst>
          </p:cNvPr>
          <p:cNvGraphicFramePr/>
          <p:nvPr/>
        </p:nvGraphicFramePr>
        <p:xfrm>
          <a:off x="3159884" y="1396102"/>
          <a:ext cx="1998516" cy="170683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71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 or B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5183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F4003A-587E-41A7-A164-EE1B9507E18A}"/>
              </a:ext>
            </a:extLst>
          </p:cNvPr>
          <p:cNvSpPr txBox="1"/>
          <p:nvPr/>
        </p:nvSpPr>
        <p:spPr>
          <a:xfrm>
            <a:off x="786150" y="1082886"/>
            <a:ext cx="199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ET (and)</a:t>
            </a:r>
            <a:endParaRPr lang="fr-FR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16E49-395F-4227-A1AC-2EA90F122423}"/>
              </a:ext>
            </a:extLst>
          </p:cNvPr>
          <p:cNvSpPr txBox="1"/>
          <p:nvPr/>
        </p:nvSpPr>
        <p:spPr>
          <a:xfrm>
            <a:off x="3186315" y="1082886"/>
            <a:ext cx="199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 (or)</a:t>
            </a:r>
            <a:endParaRPr lang="fr-FR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26926-93EB-4F29-8850-C4927C34A55C}"/>
              </a:ext>
            </a:extLst>
          </p:cNvPr>
          <p:cNvSpPr txBox="1"/>
          <p:nvPr/>
        </p:nvSpPr>
        <p:spPr>
          <a:xfrm>
            <a:off x="5412981" y="1971585"/>
            <a:ext cx="36175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buFont typeface="Source Sans Pro"/>
              <a:buNone/>
            </a:pP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Exemples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not(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&lt;=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 and 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==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faux</a:t>
            </a:r>
          </a:p>
          <a:p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!=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 or 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&gt;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   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vrai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!=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 and 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&gt;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  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faux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-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not(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!=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and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&gt;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en-US" sz="1200" dirty="0">
                <a:solidFill>
                  <a:srgbClr val="6089B4"/>
                </a:solidFill>
                <a:latin typeface="Source Code Pro" panose="020B03090304030202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Source Code Pro" panose="020B0309030403020204" pitchFamily="49" charset="0"/>
              </a:rPr>
              <a:t>)</a:t>
            </a:r>
            <a:r>
              <a:rPr lang="en-US" sz="1200" dirty="0">
                <a:solidFill>
                  <a:srgbClr val="C5C8C6"/>
                </a:solidFill>
                <a:latin typeface="Source Code Pro" panose="020B0309030403020204" pitchFamily="49" charset="0"/>
              </a:rPr>
              <a:t>  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vrai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AF27AF-5D9C-43DB-97B2-2E451FE4C1F5}"/>
              </a:ext>
            </a:extLst>
          </p:cNvPr>
          <p:cNvGraphicFramePr>
            <a:graphicFrameLocks noGrp="1"/>
          </p:cNvGraphicFramePr>
          <p:nvPr/>
        </p:nvGraphicFramePr>
        <p:xfrm>
          <a:off x="2336690" y="3506499"/>
          <a:ext cx="1332344" cy="100581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710045">
                  <a:extLst>
                    <a:ext uri="{9D8B030D-6E8A-4147-A177-3AD203B41FA5}">
                      <a16:colId xmlns:a16="http://schemas.microsoft.com/office/drawing/2014/main" val="3984761820"/>
                    </a:ext>
                  </a:extLst>
                </a:gridCol>
                <a:gridCol w="622299">
                  <a:extLst>
                    <a:ext uri="{9D8B030D-6E8A-4147-A177-3AD203B41FA5}">
                      <a16:colId xmlns:a16="http://schemas.microsoft.com/office/drawing/2014/main" val="1436742362"/>
                    </a:ext>
                  </a:extLst>
                </a:gridCol>
              </a:tblGrid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not 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38668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208804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29602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6A4A6E5-D2FC-4435-874B-A53475C1EB63}"/>
              </a:ext>
            </a:extLst>
          </p:cNvPr>
          <p:cNvSpPr txBox="1"/>
          <p:nvPr/>
        </p:nvSpPr>
        <p:spPr>
          <a:xfrm>
            <a:off x="2336688" y="3222971"/>
            <a:ext cx="1332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 (not)</a:t>
            </a:r>
            <a:endParaRPr lang="fr-FR" b="1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98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479015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183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73318" y="2782377"/>
            <a:ext cx="40005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Exemple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if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18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êtes mineur."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3273318" y="1160795"/>
            <a:ext cx="4858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uniquement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Dans le cas contraire, les instructions du bloc ne seront pas exécutées.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983230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… else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1835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73318" y="2782377"/>
            <a:ext cx="400059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if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18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êtes mineur."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9872A2"/>
                </a:solidFill>
                <a:latin typeface="Source Code Pro" panose="020B0309030403020204" pitchFamily="49" charset="0"/>
              </a:rPr>
              <a:t>else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êtes majeur."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3273318" y="1160795"/>
            <a:ext cx="4858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uniquement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Dans le cas contraire, les instructions du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73581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Imbrication des instructions if … else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1835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condition1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dirty="0" err="1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condition2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110593" y="2782377"/>
            <a:ext cx="595992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if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note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8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avez rate votre BAC."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9872A2"/>
                </a:solidFill>
                <a:latin typeface="Source Code Pro" panose="020B0309030403020204" pitchFamily="49" charset="0"/>
              </a:rPr>
              <a:t>elif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note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10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devez passer les rattrapages."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9872A2"/>
                </a:solidFill>
                <a:latin typeface="Source Code Pro" panose="020B0309030403020204" pitchFamily="49" charset="0"/>
              </a:rPr>
              <a:t>else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avez votre BAC."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44DA7-296F-4490-B60C-02EE09F0F279}"/>
              </a:ext>
            </a:extLst>
          </p:cNvPr>
          <p:cNvSpPr txBox="1"/>
          <p:nvPr/>
        </p:nvSpPr>
        <p:spPr>
          <a:xfrm>
            <a:off x="3273318" y="1160795"/>
            <a:ext cx="51310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uniquement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condition1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Dans le cas contraire,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condition2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Sinon, les instructions du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 </a:t>
            </a:r>
            <a:r>
              <a:rPr lang="fr-FR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20635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entrées/sorties</a:t>
            </a:r>
          </a:p>
        </p:txBody>
      </p:sp>
    </p:spTree>
    <p:extLst>
      <p:ext uri="{BB962C8B-B14F-4D97-AF65-F5344CB8AC3E}">
        <p14:creationId xmlns:p14="http://schemas.microsoft.com/office/powerpoint/2010/main" val="2766595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Afficher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valeur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647302"/>
            <a:ext cx="630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"texte"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,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variable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1398497" y="2293942"/>
            <a:ext cx="40005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"Age"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"Vous avez"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,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,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"ans"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318CADE-FD43-442E-A418-4B025B39E8F6}"/>
              </a:ext>
            </a:extLst>
          </p:cNvPr>
          <p:cNvSpPr txBox="1"/>
          <p:nvPr/>
        </p:nvSpPr>
        <p:spPr>
          <a:xfrm>
            <a:off x="786150" y="1144345"/>
            <a:ext cx="761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Pour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afficher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un message, on utilise la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fonction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print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611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arguments de la </a:t>
            </a:r>
            <a:r>
              <a:rPr lang="en-GB" dirty="0" err="1"/>
              <a:t>fonction</a:t>
            </a:r>
            <a:r>
              <a:rPr lang="en-GB" dirty="0"/>
              <a:t> </a:t>
            </a:r>
            <a:r>
              <a:rPr lang="en-GB" b="1" dirty="0"/>
              <a:t>print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36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1391569" y="2571750"/>
            <a:ext cx="577815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en-GB" sz="16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"Hello"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"World"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', '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GB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end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"!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\n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318CADE-FD43-442E-A418-4B025B39E8F6}"/>
              </a:ext>
            </a:extLst>
          </p:cNvPr>
          <p:cNvSpPr txBox="1"/>
          <p:nvPr/>
        </p:nvSpPr>
        <p:spPr>
          <a:xfrm>
            <a:off x="786150" y="1144345"/>
            <a:ext cx="761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ep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Caractères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affichés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entre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chaque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argument. Par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défaut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‘ ’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end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Caractères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affichés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après le dernier argument. Par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défaut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‘\n’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lang="en-GB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file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Flux de sortie. Par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défaut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sys.stdout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flush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Doit-on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vider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tampon ? Par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défaut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False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5C66AC-A2E4-D5E9-20C4-71819DE15535}"/>
              </a:ext>
            </a:extLst>
          </p:cNvPr>
          <p:cNvSpPr txBox="1"/>
          <p:nvPr/>
        </p:nvSpPr>
        <p:spPr>
          <a:xfrm>
            <a:off x="3273236" y="3352824"/>
            <a:ext cx="30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Hello, World!</a:t>
            </a:r>
          </a:p>
          <a:p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3FCF6732-87A3-EFAD-F680-88CDDA11A5D9}"/>
              </a:ext>
            </a:extLst>
          </p:cNvPr>
          <p:cNvCxnSpPr/>
          <p:nvPr/>
        </p:nvCxnSpPr>
        <p:spPr>
          <a:xfrm>
            <a:off x="1801091" y="3315770"/>
            <a:ext cx="1413164" cy="360219"/>
          </a:xfrm>
          <a:prstGeom prst="bentConnector3">
            <a:avLst>
              <a:gd name="adj1" fmla="val -4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858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strings </a:t>
            </a:r>
            <a:r>
              <a:rPr lang="en-GB" dirty="0" err="1"/>
              <a:t>formatées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37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786150" y="1905251"/>
            <a:ext cx="74157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My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is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}, {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firstname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 {</a:t>
            </a:r>
            <a:r>
              <a:rPr lang="fr-FR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}."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b="0" dirty="0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format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fr-FR" sz="16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firstname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"James"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"Bond"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318CADE-FD43-442E-A418-4B025B39E8F6}"/>
              </a:ext>
            </a:extLst>
          </p:cNvPr>
          <p:cNvSpPr txBox="1"/>
          <p:nvPr/>
        </p:nvSpPr>
        <p:spPr>
          <a:xfrm>
            <a:off x="786150" y="1144345"/>
            <a:ext cx="761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Il est possible de construire des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strings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complexes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à l’aide de la fonction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  <a:hlinkClick r:id="rId2"/>
              </a:rPr>
              <a:t>format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5C66AC-A2E4-D5E9-20C4-71819DE15535}"/>
              </a:ext>
            </a:extLst>
          </p:cNvPr>
          <p:cNvSpPr txBox="1"/>
          <p:nvPr/>
        </p:nvSpPr>
        <p:spPr>
          <a:xfrm>
            <a:off x="3287091" y="3255401"/>
            <a:ext cx="33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Bond, James Bond.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3FCF6732-87A3-EFAD-F680-88CDDA11A5D9}"/>
              </a:ext>
            </a:extLst>
          </p:cNvPr>
          <p:cNvCxnSpPr/>
          <p:nvPr/>
        </p:nvCxnSpPr>
        <p:spPr>
          <a:xfrm>
            <a:off x="1801091" y="3090154"/>
            <a:ext cx="1413164" cy="360219"/>
          </a:xfrm>
          <a:prstGeom prst="bentConnector3">
            <a:avLst>
              <a:gd name="adj1" fmla="val -4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81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strings </a:t>
            </a:r>
            <a:r>
              <a:rPr lang="en-GB" dirty="0" err="1"/>
              <a:t>formatées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786150" y="1692041"/>
            <a:ext cx="74157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firstname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"James"</a:t>
            </a:r>
            <a:endParaRPr lang="en-GB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en-GB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"Bond"</a:t>
            </a:r>
            <a:endParaRPr lang="en-GB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GB" sz="1600" b="1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GB" sz="16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"My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name is 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firstname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GB" sz="16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lastname</a:t>
            </a:r>
            <a:r>
              <a:rPr lang="en-GB" sz="1600" b="0" dirty="0">
                <a:solidFill>
                  <a:srgbClr val="808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GB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."</a:t>
            </a:r>
            <a:endParaRPr lang="en-GB" sz="1600" b="0" dirty="0">
              <a:solidFill>
                <a:srgbClr val="C5C8C6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00" indent="0">
              <a:buFont typeface="Source Sans Pro"/>
              <a:buNone/>
            </a:pP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318CADE-FD43-442E-A418-4B025B39E8F6}"/>
              </a:ext>
            </a:extLst>
          </p:cNvPr>
          <p:cNvSpPr txBox="1"/>
          <p:nvPr/>
        </p:nvSpPr>
        <p:spPr>
          <a:xfrm>
            <a:off x="786150" y="1144345"/>
            <a:ext cx="761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fonction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format</a:t>
            </a: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dispose d'un raccourci pratique : 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5C66AC-A2E4-D5E9-20C4-71819DE15535}"/>
              </a:ext>
            </a:extLst>
          </p:cNvPr>
          <p:cNvSpPr txBox="1"/>
          <p:nvPr/>
        </p:nvSpPr>
        <p:spPr>
          <a:xfrm>
            <a:off x="3176254" y="3062173"/>
            <a:ext cx="33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Bond, James Bond.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3FCF6732-87A3-EFAD-F680-88CDDA11A5D9}"/>
              </a:ext>
            </a:extLst>
          </p:cNvPr>
          <p:cNvCxnSpPr/>
          <p:nvPr/>
        </p:nvCxnSpPr>
        <p:spPr>
          <a:xfrm>
            <a:off x="1690254" y="2896926"/>
            <a:ext cx="1413164" cy="360219"/>
          </a:xfrm>
          <a:prstGeom prst="bentConnector3">
            <a:avLst>
              <a:gd name="adj1" fmla="val -4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6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9880" y="1311448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lang="fr-FR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18923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Récupérer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valeur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39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647302"/>
            <a:ext cx="630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variable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input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"texte"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1397339" y="2208434"/>
            <a:ext cx="66120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"Donner votre nom : 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nom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input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()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Pour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récupérer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une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valeur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on utilise la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fonction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969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séquences</a:t>
            </a:r>
            <a:r>
              <a:rPr lang="en-GB" dirty="0"/>
              <a:t> </a:t>
            </a:r>
            <a:r>
              <a:rPr lang="en-GB" dirty="0" err="1"/>
              <a:t>d’échappement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40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142321"/>
            <a:ext cx="7732562" cy="3393103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Les sequences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d’échappement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sont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\n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 Nouvelle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ligne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\r</a:t>
            </a:r>
            <a:r>
              <a:rPr lang="en-US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Retour chariot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\f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Nouvelle page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\b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Retour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arrière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\t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Tabulation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horizontale</a:t>
            </a:r>
            <a:endParaRPr lang="en-US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\v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Tabulation vertical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 - </a:t>
            </a:r>
            <a:r>
              <a:rPr lang="en-US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\a 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Bip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machine</a:t>
            </a:r>
          </a:p>
        </p:txBody>
      </p:sp>
    </p:spTree>
    <p:extLst>
      <p:ext uri="{BB962C8B-B14F-4D97-AF65-F5344CB8AC3E}">
        <p14:creationId xmlns:p14="http://schemas.microsoft.com/office/powerpoint/2010/main" val="311545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Récupérer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valeur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41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2328098"/>
            <a:ext cx="630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variable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eval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input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"texte"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1397339" y="2915928"/>
            <a:ext cx="661200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 err="1">
                <a:solidFill>
                  <a:srgbClr val="6089B4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chemeClr val="tx1"/>
                </a:solidFill>
                <a:latin typeface="Source Code Pro" panose="020B030903040302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eval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input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"Donner votre </a:t>
            </a:r>
            <a:r>
              <a:rPr lang="fr-FR" sz="1600" dirty="0" err="1">
                <a:solidFill>
                  <a:srgbClr val="9AA83A"/>
                </a:solidFill>
                <a:latin typeface="Source Code Pro" panose="020B0309030403020204" pitchFamily="49" charset="0"/>
              </a:rPr>
              <a:t>age</a:t>
            </a:r>
            <a:r>
              <a:rPr lang="fr-FR" sz="1600" dirty="0">
                <a:solidFill>
                  <a:srgbClr val="9AA83A"/>
                </a:solidFill>
                <a:latin typeface="Source Code Pro" panose="020B0309030403020204" pitchFamily="49" charset="0"/>
              </a:rPr>
              <a:t> : "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))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786150" y="1144345"/>
            <a:ext cx="7618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La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fonction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renvoie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par </a:t>
            </a:r>
            <a:r>
              <a:rPr lang="en-GB" sz="18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défaut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un type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str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 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comportement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soucis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lorsqu’on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demande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l’utilisateur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nombre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Pour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obtenir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type que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l’on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souhaite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il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est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necessaire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d’utiliser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eval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04407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24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variables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183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structures séquentielles</a:t>
            </a:r>
          </a:p>
        </p:txBody>
      </p:sp>
    </p:spTree>
    <p:extLst>
      <p:ext uri="{BB962C8B-B14F-4D97-AF65-F5344CB8AC3E}">
        <p14:creationId xmlns:p14="http://schemas.microsoft.com/office/powerpoint/2010/main" val="16540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séquences</a:t>
            </a:r>
          </a:p>
        </p:txBody>
      </p:sp>
    </p:spTree>
    <p:extLst>
      <p:ext uri="{BB962C8B-B14F-4D97-AF65-F5344CB8AC3E}">
        <p14:creationId xmlns:p14="http://schemas.microsoft.com/office/powerpoint/2010/main" val="2153764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983655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Définition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643918" y="2900238"/>
            <a:ext cx="7856164" cy="156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Une </a:t>
            </a:r>
            <a:r>
              <a:rPr lang="en" sz="2800" b="1" dirty="0"/>
              <a:t>séquence</a:t>
            </a:r>
            <a:r>
              <a:rPr lang="en" sz="2800" dirty="0"/>
              <a:t> est un </a:t>
            </a:r>
            <a:r>
              <a:rPr lang="en" sz="2800" b="1" dirty="0"/>
              <a:t>regroupement</a:t>
            </a:r>
            <a:r>
              <a:rPr lang="en" sz="2800" dirty="0"/>
              <a:t> au sein d’</a:t>
            </a:r>
            <a:r>
              <a:rPr lang="en" sz="2800" b="1" dirty="0"/>
              <a:t>une</a:t>
            </a:r>
            <a:r>
              <a:rPr lang="en" sz="2800" dirty="0"/>
              <a:t> même </a:t>
            </a:r>
            <a:r>
              <a:rPr lang="en" sz="2800" b="1" dirty="0"/>
              <a:t>variable</a:t>
            </a:r>
            <a:r>
              <a:rPr lang="en" sz="2800" dirty="0"/>
              <a:t> de </a:t>
            </a:r>
            <a:r>
              <a:rPr lang="en" sz="2800" b="1" dirty="0"/>
              <a:t>plusieurs valeurs</a:t>
            </a:r>
            <a:r>
              <a:rPr lang="en" sz="2800" dirty="0"/>
              <a:t>. Ces </a:t>
            </a:r>
            <a:r>
              <a:rPr lang="en" sz="2800" b="1" dirty="0"/>
              <a:t>valeurs</a:t>
            </a:r>
            <a:r>
              <a:rPr lang="en" sz="2800" dirty="0"/>
              <a:t> seront </a:t>
            </a:r>
            <a:r>
              <a:rPr lang="en" sz="2800" b="1" dirty="0"/>
              <a:t>accessibles</a:t>
            </a:r>
            <a:r>
              <a:rPr lang="en" sz="2800" dirty="0"/>
              <a:t> par leur </a:t>
            </a:r>
            <a:r>
              <a:rPr lang="en" sz="2800" b="1" dirty="0"/>
              <a:t>position</a:t>
            </a:r>
            <a:r>
              <a:rPr lang="en" sz="2800" dirty="0"/>
              <a:t>.</a:t>
            </a:r>
            <a:endParaRPr sz="2800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9828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Objectif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643918" y="2886747"/>
            <a:ext cx="8048978" cy="1569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Une </a:t>
            </a:r>
            <a:r>
              <a:rPr lang="en" sz="2800" b="1" dirty="0"/>
              <a:t>séquence</a:t>
            </a:r>
            <a:r>
              <a:rPr lang="en" sz="2800" dirty="0"/>
              <a:t> a pour </a:t>
            </a:r>
            <a:r>
              <a:rPr lang="en" sz="2800" b="1" dirty="0"/>
              <a:t>objectif</a:t>
            </a:r>
            <a:r>
              <a:rPr lang="en" sz="2800" dirty="0"/>
              <a:t> d’</a:t>
            </a:r>
            <a:r>
              <a:rPr lang="en" sz="2800" b="1" dirty="0"/>
              <a:t>optimiser</a:t>
            </a:r>
            <a:r>
              <a:rPr lang="en" sz="2800" dirty="0"/>
              <a:t> certaines </a:t>
            </a:r>
            <a:r>
              <a:rPr lang="en" sz="2800" b="1" dirty="0"/>
              <a:t>opérations</a:t>
            </a:r>
            <a:r>
              <a:rPr lang="en" sz="2800" dirty="0"/>
              <a:t> tel que la recherche d’un élément, le tri de ces valeurs, le calcul de leur maximum.</a:t>
            </a:r>
            <a:endParaRPr sz="2800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88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Accès</a:t>
            </a:r>
            <a:r>
              <a:rPr lang="en-GB" dirty="0"/>
              <a:t> à un </a:t>
            </a:r>
            <a:r>
              <a:rPr lang="en-GB" dirty="0" err="1"/>
              <a:t>élément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48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accès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élément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séquence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 fait à l’aide de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position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cet élément et de 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opérateur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crochets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[]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5902F4-7D86-29A5-BECE-B1EDA42BE51E}"/>
              </a:ext>
            </a:extLst>
          </p:cNvPr>
          <p:cNvSpPr txBox="1"/>
          <p:nvPr/>
        </p:nvSpPr>
        <p:spPr>
          <a:xfrm>
            <a:off x="2286000" y="242472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maSéquence</a:t>
            </a:r>
            <a:r>
              <a:rPr lang="fr-FR" sz="2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8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position</a:t>
            </a:r>
            <a:r>
              <a:rPr lang="fr-FR" sz="28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80E0DC-2FBC-916C-A793-41F1491D0D58}"/>
              </a:ext>
            </a:extLst>
          </p:cNvPr>
          <p:cNvSpPr txBox="1"/>
          <p:nvPr/>
        </p:nvSpPr>
        <p:spPr>
          <a:xfrm>
            <a:off x="786150" y="337049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la position commence à </a:t>
            </a:r>
            <a:r>
              <a:rPr lang="en-GB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0424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004454" y="988868"/>
            <a:ext cx="6670964" cy="3165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Nom</a:t>
            </a:r>
            <a:r>
              <a:rPr lang="fr-FR" sz="2000" dirty="0"/>
              <a:t>		 Florent COLLOT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Email</a:t>
            </a:r>
            <a:r>
              <a:rPr lang="fr-FR" sz="2000" dirty="0"/>
              <a:t>		 florent.collot@outlook.com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Activité</a:t>
            </a:r>
            <a:r>
              <a:rPr lang="fr-FR" sz="2000" dirty="0"/>
              <a:t>		 Freelance Consultant / Formateur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Spécialisation</a:t>
            </a:r>
            <a:r>
              <a:rPr lang="fr-FR" sz="2000" dirty="0"/>
              <a:t>	 Data Science / Développement Applicatif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accent1"/>
                </a:solidFill>
              </a:rPr>
              <a:t>Diplôme</a:t>
            </a:r>
            <a:r>
              <a:rPr lang="fr-FR" sz="2000" dirty="0"/>
              <a:t>	 Master en Informatique (SUPINFO)	</a:t>
            </a:r>
            <a:endParaRPr sz="20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3 </a:t>
            </a:r>
            <a:r>
              <a:rPr lang="en-GB" dirty="0" err="1"/>
              <a:t>principaux</a:t>
            </a:r>
            <a:r>
              <a:rPr lang="en-GB" dirty="0"/>
              <a:t> types de </a:t>
            </a:r>
            <a:r>
              <a:rPr lang="en-GB" dirty="0" err="1"/>
              <a:t>séquences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49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dont les éléments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quelconques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dont les éléments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quelconques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non 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chaînes de caractères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dont les éléments sont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caractères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non 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827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communes aux </a:t>
            </a:r>
            <a:r>
              <a:rPr lang="en-GB" dirty="0" err="1"/>
              <a:t>séquences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50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87833"/>
              </p:ext>
            </p:extLst>
          </p:nvPr>
        </p:nvGraphicFramePr>
        <p:xfrm>
          <a:off x="1048343" y="1177379"/>
          <a:ext cx="704731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in s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Teste si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appartient à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not in s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Teste si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n’appartient pas à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 + t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Concaténation de </a:t>
                      </a:r>
                      <a:r>
                        <a:rPr kumimoji="0" lang="fr-FR" altLang="fr-FR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et </a:t>
                      </a:r>
                      <a:r>
                        <a:rPr kumimoji="0" lang="fr-FR" altLang="fr-FR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  <a:endParaRPr kumimoji="0" lang="fr-FR" altLang="fr-FR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 * n   ou   n * s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Concaténation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copies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len(s)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Nombre d’éléments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378449242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min(s)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Plus petit élément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60804236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max(s)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Plus grand élément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461594726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s.count(x)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Nombre d’</a:t>
                      </a:r>
                      <a:r>
                        <a:rPr kumimoji="0" lang="fr-FR" altLang="fr-F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occurences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dans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64955954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s.index(x)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Indice de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  <a:r>
                        <a:rPr kumimoji="0" lang="fr-FR" altLang="fr-F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dans </a:t>
                      </a: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66385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906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327250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</a:t>
            </a:r>
            <a:r>
              <a:rPr lang="en-GB" dirty="0" err="1"/>
              <a:t>liste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52</a:t>
            </a:fld>
            <a:endParaRPr lang="en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309E6-E057-4938-A41C-7D1B26A22414}"/>
              </a:ext>
            </a:extLst>
          </p:cNvPr>
          <p:cNvSpPr txBox="1"/>
          <p:nvPr/>
        </p:nvSpPr>
        <p:spPr>
          <a:xfrm>
            <a:off x="786150" y="1449254"/>
            <a:ext cx="81669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maListeAvecUnElement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fr-FR" sz="2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valeur1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valeur2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92144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listes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b="1" dirty="0" err="1"/>
              <a:t>muables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ainsi il est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possible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supprimer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ou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éléments.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a en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paramètre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sera en mesure de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6738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</a:t>
            </a:r>
            <a:r>
              <a:rPr lang="en-GB" dirty="0" err="1"/>
              <a:t>propres</a:t>
            </a:r>
            <a:r>
              <a:rPr lang="en-GB" dirty="0"/>
              <a:t> aux </a:t>
            </a:r>
            <a:r>
              <a:rPr lang="en-GB" dirty="0" err="1"/>
              <a:t>listes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54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/>
        </p:nvGraphicFramePr>
        <p:xfrm>
          <a:off x="1048343" y="1177379"/>
          <a:ext cx="704731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Iist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(s)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Transforme une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en une liste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s.append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(x)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Ajoute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la fin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s.extend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(t)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Étend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avec la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s.insert(i,x)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Insère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la position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s.clear()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tous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78449242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s.remove(x)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Retire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60804236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s.pop(i)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Renvoie l’élément d’indice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et le supprime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461594726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s.reverse()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Inverse l’ordre des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64955954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s.sort()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Trie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par ordre croissant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66385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916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</a:t>
            </a:r>
            <a:r>
              <a:rPr lang="en-GB" dirty="0" err="1"/>
              <a:t>propres</a:t>
            </a:r>
            <a:r>
              <a:rPr lang="en-GB" dirty="0"/>
              <a:t> aux </a:t>
            </a:r>
            <a:r>
              <a:rPr lang="en-GB" dirty="0" err="1"/>
              <a:t>listes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55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45173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append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7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extend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remove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4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5D4529B-A189-2835-FCB7-C88E680CFE27}"/>
              </a:ext>
            </a:extLst>
          </p:cNvPr>
          <p:cNvSpPr txBox="1"/>
          <p:nvPr/>
        </p:nvSpPr>
        <p:spPr>
          <a:xfrm>
            <a:off x="6172200" y="1294476"/>
            <a:ext cx="22321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spcAft>
                <a:spcPts val="1200"/>
              </a:spcAft>
            </a:pP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[1, 3, 5, 7]</a:t>
            </a:r>
          </a:p>
          <a:p>
            <a:pPr>
              <a:spcAft>
                <a:spcPts val="1200"/>
              </a:spcAft>
            </a:pPr>
            <a:r>
              <a:rPr lang="fr-FR" sz="2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[1, 3, 5, 7, 8, 11]</a:t>
            </a:r>
          </a:p>
          <a:p>
            <a:pPr>
              <a:spcAft>
                <a:spcPts val="1200"/>
              </a:spcAft>
            </a:pPr>
            <a:r>
              <a:rPr lang="fr-FR" sz="2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[1, 3, 5, 7, 11]</a:t>
            </a:r>
          </a:p>
          <a:p>
            <a:pPr>
              <a:spcAft>
                <a:spcPts val="1200"/>
              </a:spcAft>
            </a:pPr>
            <a:r>
              <a:rPr lang="fr-FR" sz="2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[1, 3, 5, 7, 9, 11]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B023C36-01EA-5087-F1B3-A0CC729106B2}"/>
              </a:ext>
            </a:extLst>
          </p:cNvPr>
          <p:cNvCxnSpPr>
            <a:cxnSpLocks/>
          </p:cNvCxnSpPr>
          <p:nvPr/>
        </p:nvCxnSpPr>
        <p:spPr>
          <a:xfrm>
            <a:off x="5303520" y="2571750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8D00572-B1B8-476F-5908-03E46465A3B6}"/>
              </a:ext>
            </a:extLst>
          </p:cNvPr>
          <p:cNvCxnSpPr>
            <a:cxnSpLocks/>
          </p:cNvCxnSpPr>
          <p:nvPr/>
        </p:nvCxnSpPr>
        <p:spPr>
          <a:xfrm>
            <a:off x="5303520" y="3098223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E097D3E-3BED-12A6-0818-987C557AA35A}"/>
              </a:ext>
            </a:extLst>
          </p:cNvPr>
          <p:cNvCxnSpPr>
            <a:cxnSpLocks/>
          </p:cNvCxnSpPr>
          <p:nvPr/>
        </p:nvCxnSpPr>
        <p:spPr>
          <a:xfrm>
            <a:off x="5303520" y="2066060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D8BE010-68A9-A2A2-BD2F-FF4AAF2DB818}"/>
              </a:ext>
            </a:extLst>
          </p:cNvPr>
          <p:cNvCxnSpPr>
            <a:cxnSpLocks/>
          </p:cNvCxnSpPr>
          <p:nvPr/>
        </p:nvCxnSpPr>
        <p:spPr>
          <a:xfrm>
            <a:off x="5303520" y="3610841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66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</a:t>
            </a:r>
            <a:r>
              <a:rPr lang="en-GB" dirty="0" err="1"/>
              <a:t>propres</a:t>
            </a:r>
            <a:r>
              <a:rPr lang="en-GB" dirty="0"/>
              <a:t> aux </a:t>
            </a:r>
            <a:r>
              <a:rPr lang="en-GB" dirty="0" err="1"/>
              <a:t>listes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56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722399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       [0, 2, 4, 6, 8, 10]</a:t>
            </a:r>
          </a:p>
          <a:p>
            <a:pPr>
              <a:spcAft>
                <a:spcPts val="1200"/>
              </a:spcAft>
            </a:pP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taListe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 err="1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sz="24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Wakanda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 err="1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Forever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’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      [‘W’, ‘a’, ‘k’, ‘a’, ‘n’, ‘d’, ‘a’, ‘ ’, ‘F’, ‘o’, ‘r’, ‘e’, ‘v’, ‘e’, ‘r’]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" name="Connecteur : en angle 1">
            <a:extLst>
              <a:ext uri="{FF2B5EF4-FFF2-40B4-BE49-F238E27FC236}">
                <a16:creationId xmlns:a16="http://schemas.microsoft.com/office/drawing/2014/main" id="{5C355DE3-E639-6367-7955-151B4AA6CEE6}"/>
              </a:ext>
            </a:extLst>
          </p:cNvPr>
          <p:cNvCxnSpPr>
            <a:cxnSpLocks/>
          </p:cNvCxnSpPr>
          <p:nvPr/>
        </p:nvCxnSpPr>
        <p:spPr>
          <a:xfrm>
            <a:off x="983671" y="3276600"/>
            <a:ext cx="261019" cy="173181"/>
          </a:xfrm>
          <a:prstGeom prst="bentConnector3">
            <a:avLst>
              <a:gd name="adj1" fmla="val -4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A7267D8E-968A-7E9E-3138-C6F28D9BD74B}"/>
              </a:ext>
            </a:extLst>
          </p:cNvPr>
          <p:cNvCxnSpPr>
            <a:cxnSpLocks/>
          </p:cNvCxnSpPr>
          <p:nvPr/>
        </p:nvCxnSpPr>
        <p:spPr>
          <a:xfrm>
            <a:off x="983672" y="1817950"/>
            <a:ext cx="261019" cy="173181"/>
          </a:xfrm>
          <a:prstGeom prst="bentConnector3">
            <a:avLst>
              <a:gd name="adj1" fmla="val -4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862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t-</a:t>
            </a:r>
            <a:r>
              <a:rPr lang="fr-FR" sz="2400" dirty="0" err="1"/>
              <a:t>uples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285837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</a:t>
            </a:r>
            <a:r>
              <a:rPr lang="en-GB" dirty="0"/>
              <a:t> d’un t-</a:t>
            </a:r>
            <a:r>
              <a:rPr lang="en-GB" dirty="0" err="1"/>
              <a:t>uples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58</a:t>
            </a:fld>
            <a:endParaRPr lang="en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309E6-E057-4938-A41C-7D1B26A22414}"/>
              </a:ext>
            </a:extLst>
          </p:cNvPr>
          <p:cNvSpPr txBox="1"/>
          <p:nvPr/>
        </p:nvSpPr>
        <p:spPr>
          <a:xfrm>
            <a:off x="786150" y="1449254"/>
            <a:ext cx="81669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()</a:t>
            </a:r>
          </a:p>
          <a:p>
            <a:endParaRPr lang="fr-FR" sz="2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monTupleAvecUnElement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2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valeur1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valeur2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976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57CA085A-9380-0150-7C28-E86E225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70465"/>
            <a:ext cx="7571700" cy="702600"/>
          </a:xfrm>
        </p:spPr>
        <p:txBody>
          <a:bodyPr/>
          <a:lstStyle/>
          <a:p>
            <a:r>
              <a:rPr lang="en-GB" dirty="0"/>
              <a:t>Description et </a:t>
            </a:r>
            <a:r>
              <a:rPr lang="en-GB" dirty="0" err="1"/>
              <a:t>Objectifs</a:t>
            </a:r>
            <a:r>
              <a:rPr lang="en-GB" dirty="0"/>
              <a:t> de la formation</a:t>
            </a:r>
            <a:endParaRPr lang="fr-FR" dirty="0"/>
          </a:p>
        </p:txBody>
      </p:sp>
      <p:sp>
        <p:nvSpPr>
          <p:cNvPr id="4" name="Google Shape;132;p19">
            <a:extLst>
              <a:ext uri="{FF2B5EF4-FFF2-40B4-BE49-F238E27FC236}">
                <a16:creationId xmlns:a16="http://schemas.microsoft.com/office/drawing/2014/main" id="{F394A870-A64E-4B26-6A6E-089BE77E9171}"/>
              </a:ext>
            </a:extLst>
          </p:cNvPr>
          <p:cNvSpPr txBox="1">
            <a:spLocks/>
          </p:cNvSpPr>
          <p:nvPr/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Description</a:t>
            </a:r>
          </a:p>
          <a:p>
            <a:pPr algn="just">
              <a:spcBef>
                <a:spcPts val="600"/>
              </a:spcBef>
            </a:pP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Cette formation présente les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fondamentaux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programmation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 mettant l'accent sur l'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analyse des données 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via le langage de programmation 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Google Shape;134;p19">
            <a:extLst>
              <a:ext uri="{FF2B5EF4-FFF2-40B4-BE49-F238E27FC236}">
                <a16:creationId xmlns:a16="http://schemas.microsoft.com/office/drawing/2014/main" id="{B0C014BF-0CE1-EFCF-9919-466672225F66}"/>
              </a:ext>
            </a:extLst>
          </p:cNvPr>
          <p:cNvSpPr txBox="1">
            <a:spLocks/>
          </p:cNvSpPr>
          <p:nvPr/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GB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Objectifs</a:t>
            </a:r>
            <a:endParaRPr lang="en-GB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Cette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formation a pour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objectifs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maitrise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fondamentaux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langage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programmation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Etre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en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mesure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d’exploiter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librairies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Data Science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Pandas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</a:t>
            </a:r>
            <a:r>
              <a:rPr lang="en-GB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Matploplib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361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t-</a:t>
            </a:r>
            <a:r>
              <a:rPr lang="en-GB" dirty="0" err="1"/>
              <a:t>uples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b="1" dirty="0" err="1"/>
              <a:t>immuables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59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ainsi il est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impossible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supprimer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ou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ajouter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éléments.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a en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paramètre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 mesure de 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9931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operations </a:t>
            </a:r>
            <a:r>
              <a:rPr lang="en-GB" dirty="0" err="1"/>
              <a:t>propres</a:t>
            </a:r>
            <a:r>
              <a:rPr lang="en-GB" dirty="0"/>
              <a:t> aux t-</a:t>
            </a:r>
            <a:r>
              <a:rPr lang="en-GB" dirty="0" err="1"/>
              <a:t>uples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60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/>
        </p:nvGraphicFramePr>
        <p:xfrm>
          <a:off x="1048343" y="1177379"/>
          <a:ext cx="70473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tuple(s)</a:t>
                      </a:r>
                    </a:p>
                  </a:txBody>
                  <a:tcPr marL="91448" marR="91448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Transforme une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en un t-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uple</a:t>
                      </a:r>
                      <a:endParaRPr kumimoji="0" lang="fr-FR" alt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86C65F73-74A8-D1E1-3F66-FF509D22D96D}"/>
              </a:ext>
            </a:extLst>
          </p:cNvPr>
          <p:cNvSpPr txBox="1"/>
          <p:nvPr/>
        </p:nvSpPr>
        <p:spPr>
          <a:xfrm>
            <a:off x="1048344" y="2308131"/>
            <a:ext cx="7047312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       (0, 2, 4, 6, 8, 10)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3EDF0DE9-F850-73A1-1FF7-40EB82909C87}"/>
              </a:ext>
            </a:extLst>
          </p:cNvPr>
          <p:cNvCxnSpPr>
            <a:cxnSpLocks/>
          </p:cNvCxnSpPr>
          <p:nvPr/>
        </p:nvCxnSpPr>
        <p:spPr>
          <a:xfrm>
            <a:off x="1295399" y="2829331"/>
            <a:ext cx="261019" cy="173181"/>
          </a:xfrm>
          <a:prstGeom prst="bentConnector3">
            <a:avLst>
              <a:gd name="adj1" fmla="val -4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19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intérêts</a:t>
            </a:r>
            <a:r>
              <a:rPr lang="en-GB" dirty="0"/>
              <a:t> des t-</a:t>
            </a:r>
            <a:r>
              <a:rPr lang="en-GB" dirty="0" err="1"/>
              <a:t>uples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61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 l’on souhaite définir 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séquence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non modifiable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utiliser 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sécurise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votre code (par exemple, définir la largeur et longueur de votre fenêtre).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Itérer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sur les éléments d’un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plus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rapide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que sur ceux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qui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retourne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« 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plusieurs valeurs 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», retourne en fait 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t-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uple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769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 </a:t>
            </a:r>
            <a:r>
              <a:rPr lang="fr-FR" sz="2400" dirty="0" err="1"/>
              <a:t>slicing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74034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L’accès</a:t>
            </a:r>
            <a:r>
              <a:rPr lang="en-GB" dirty="0"/>
              <a:t> aux </a:t>
            </a:r>
            <a:r>
              <a:rPr lang="en-GB" dirty="0" err="1"/>
              <a:t>éléments</a:t>
            </a:r>
            <a:r>
              <a:rPr lang="en-GB" dirty="0"/>
              <a:t> (slicing)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63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/>
        </p:nvGraphicFramePr>
        <p:xfrm>
          <a:off x="1048343" y="2020852"/>
          <a:ext cx="7047313" cy="207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s[i]</a:t>
                      </a:r>
                    </a:p>
                  </a:txBody>
                  <a:tcPr marL="91448" marR="91448" marT="45673" marB="45673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élément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</a:p>
                  </a:txBody>
                  <a:tcPr marL="91448" marR="91448" marT="45673" marB="45673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s[i:j]</a:t>
                      </a:r>
                    </a:p>
                  </a:txBody>
                  <a:tcPr marL="91448" marR="91448" marT="45673" marB="45673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Sous-séquence de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constituée des éléments entre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 (inclus) et le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 (exclus)</a:t>
                      </a:r>
                    </a:p>
                  </a:txBody>
                  <a:tcPr marL="91448" marR="91448" marT="45673" marB="45673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s[i:j:k]</a:t>
                      </a:r>
                    </a:p>
                  </a:txBody>
                  <a:tcPr marL="91448" marR="91448" marT="45673" marB="45673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Sous-séquence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constituée des éléments entre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le 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(inclus) et le 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-ème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(exclus)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pris avec un pas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k</a:t>
                      </a:r>
                    </a:p>
                  </a:txBody>
                  <a:tcPr marL="91448" marR="91448" marT="45673" marB="45673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4B05E0D6-FEBD-D8F2-A577-BF97A1F4C335}"/>
              </a:ext>
            </a:extLst>
          </p:cNvPr>
          <p:cNvSpPr txBox="1"/>
          <p:nvPr/>
        </p:nvSpPr>
        <p:spPr>
          <a:xfrm>
            <a:off x="786150" y="1218195"/>
            <a:ext cx="7309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slicing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être appliqué sur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toutes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séquences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7875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L’accès</a:t>
            </a:r>
            <a:r>
              <a:rPr lang="en-GB" dirty="0"/>
              <a:t> aux </a:t>
            </a:r>
            <a:r>
              <a:rPr lang="en-GB" dirty="0" err="1"/>
              <a:t>éléments</a:t>
            </a:r>
            <a:r>
              <a:rPr lang="en-GB" dirty="0"/>
              <a:t> (slicing)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7223994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30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40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50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60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:]</a:t>
            </a:r>
            <a:r>
              <a:rPr lang="fr-F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	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(40, 50, 60)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fr-F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(20, 30, 40)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monTuple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::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			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(20, 40, 60)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D8C5F83D-D55C-A843-8BED-B7280F3D92C4}"/>
              </a:ext>
            </a:extLst>
          </p:cNvPr>
          <p:cNvCxnSpPr>
            <a:cxnSpLocks/>
          </p:cNvCxnSpPr>
          <p:nvPr/>
        </p:nvCxnSpPr>
        <p:spPr>
          <a:xfrm>
            <a:off x="4714702" y="2003715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60402C5-2405-BB8B-4AC2-EE80FAE68EB7}"/>
              </a:ext>
            </a:extLst>
          </p:cNvPr>
          <p:cNvCxnSpPr>
            <a:cxnSpLocks/>
          </p:cNvCxnSpPr>
          <p:nvPr/>
        </p:nvCxnSpPr>
        <p:spPr>
          <a:xfrm>
            <a:off x="4714702" y="2391642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8A2E4F70-505B-AE3C-A5B8-ABFBE2FE78F6}"/>
              </a:ext>
            </a:extLst>
          </p:cNvPr>
          <p:cNvCxnSpPr>
            <a:cxnSpLocks/>
          </p:cNvCxnSpPr>
          <p:nvPr/>
        </p:nvCxnSpPr>
        <p:spPr>
          <a:xfrm>
            <a:off x="4714702" y="2772642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098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 à </a:t>
            </a:r>
            <a:r>
              <a:rPr lang="en-GB" dirty="0" err="1"/>
              <a:t>l’aide</a:t>
            </a:r>
            <a:r>
              <a:rPr lang="en-GB" dirty="0"/>
              <a:t> du “slicing”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65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/>
        </p:nvGraphicFramePr>
        <p:xfrm>
          <a:off x="1048343" y="2020852"/>
          <a:ext cx="7047313" cy="249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9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631054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s[i] = x</a:t>
                      </a:r>
                    </a:p>
                  </a:txBody>
                  <a:tcPr marL="91445" marR="91445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Remplacement de l’élément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s[i]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par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</a:t>
                      </a: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i:j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 = t</a:t>
                      </a:r>
                    </a:p>
                  </a:txBody>
                  <a:tcPr marL="91445" marR="91445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Remplacement des éléments de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s[i:j] 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par ceux de 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la séquence </a:t>
                      </a: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del(s[i:j])</a:t>
                      </a:r>
                    </a:p>
                  </a:txBody>
                  <a:tcPr marL="91445" marR="91445" marT="45715" marB="4571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Suppression des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i:j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 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4051853025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s[i:j:k] = t</a:t>
                      </a:r>
                    </a:p>
                  </a:txBody>
                  <a:tcPr marL="91445" marR="91445" marT="45724" marB="45724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Remplacement des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i:j:k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 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par ceux de la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140325929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del(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s[i:j:k]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)</a:t>
                      </a:r>
                    </a:p>
                  </a:txBody>
                  <a:tcPr marL="91445" marR="91445" marT="45724" marB="45724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Suppression des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s[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i:j:k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] 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marT="45724" marB="45724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4B05E0D6-FEBD-D8F2-A577-BF97A1F4C335}"/>
              </a:ext>
            </a:extLst>
          </p:cNvPr>
          <p:cNvSpPr txBox="1"/>
          <p:nvPr/>
        </p:nvSpPr>
        <p:spPr>
          <a:xfrm>
            <a:off x="786150" y="1110962"/>
            <a:ext cx="73215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modification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l’aide du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slicing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être appliqué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uniquement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sur les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599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 à </a:t>
            </a:r>
            <a:r>
              <a:rPr lang="en-GB" dirty="0" err="1"/>
              <a:t>l’aide</a:t>
            </a:r>
            <a:r>
              <a:rPr lang="en-GB" dirty="0"/>
              <a:t> du “slicing”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66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794332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[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4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5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spcAft>
                <a:spcPts val="600"/>
              </a:spcAft>
            </a:pPr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(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'x’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7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fr-F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	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[1, 2, 6, ‘x’, 7, 5]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 = </a:t>
            </a:r>
            <a:r>
              <a:rPr lang="fr-FR" sz="24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'tes’</a:t>
            </a:r>
            <a:r>
              <a:rPr lang="fr-FR" sz="24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</a:t>
            </a:r>
            <a:r>
              <a:rPr lang="fr-FR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	 [1, ‘t’, 6, ‘e’, 7, ‘s’]</a:t>
            </a:r>
            <a:endParaRPr lang="fr-FR" sz="2400" b="0" dirty="0">
              <a:solidFill>
                <a:srgbClr val="C5C8C6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E7802D3-5C67-3D7A-CAE0-5886FBB8C3F2}"/>
              </a:ext>
            </a:extLst>
          </p:cNvPr>
          <p:cNvCxnSpPr>
            <a:cxnSpLocks/>
          </p:cNvCxnSpPr>
          <p:nvPr/>
        </p:nvCxnSpPr>
        <p:spPr>
          <a:xfrm>
            <a:off x="5435139" y="1989860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3DCF0142-4A3C-063A-F25C-2A34028ECA9F}"/>
              </a:ext>
            </a:extLst>
          </p:cNvPr>
          <p:cNvCxnSpPr>
            <a:cxnSpLocks/>
          </p:cNvCxnSpPr>
          <p:nvPr/>
        </p:nvCxnSpPr>
        <p:spPr>
          <a:xfrm>
            <a:off x="5435139" y="2405496"/>
            <a:ext cx="727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416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sets</a:t>
            </a:r>
          </a:p>
        </p:txBody>
      </p:sp>
    </p:spTree>
    <p:extLst>
      <p:ext uri="{BB962C8B-B14F-4D97-AF65-F5344CB8AC3E}">
        <p14:creationId xmlns:p14="http://schemas.microsoft.com/office/powerpoint/2010/main" val="13632392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</a:t>
            </a:r>
            <a:r>
              <a:rPr lang="en-GB" dirty="0"/>
              <a:t> d’un set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68</a:t>
            </a:fld>
            <a:endParaRPr lang="en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309E6-E057-4938-A41C-7D1B26A22414}"/>
              </a:ext>
            </a:extLst>
          </p:cNvPr>
          <p:cNvSpPr txBox="1"/>
          <p:nvPr/>
        </p:nvSpPr>
        <p:spPr>
          <a:xfrm>
            <a:off x="786150" y="1449254"/>
            <a:ext cx="81669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monEnsembleVide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monEnsembleAvecUnElement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sz="2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4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monEnsemble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4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valeur1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valeur2</a:t>
            </a:r>
            <a:r>
              <a:rPr lang="fr-FR" sz="24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4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valeur3</a:t>
            </a:r>
            <a:r>
              <a:rPr lang="fr-FR" sz="24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sz="24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7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57CA085A-9380-0150-7C28-E86E225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70465"/>
            <a:ext cx="7571700" cy="702600"/>
          </a:xfrm>
        </p:spPr>
        <p:txBody>
          <a:bodyPr/>
          <a:lstStyle/>
          <a:p>
            <a:r>
              <a:rPr lang="en-GB" dirty="0" err="1"/>
              <a:t>Pré-requis</a:t>
            </a:r>
            <a:endParaRPr lang="fr-FR" dirty="0"/>
          </a:p>
        </p:txBody>
      </p:sp>
      <p:sp>
        <p:nvSpPr>
          <p:cNvPr id="4" name="Google Shape;132;p19">
            <a:extLst>
              <a:ext uri="{FF2B5EF4-FFF2-40B4-BE49-F238E27FC236}">
                <a16:creationId xmlns:a16="http://schemas.microsoft.com/office/drawing/2014/main" id="{F394A870-A64E-4B26-6A6E-089BE77E9171}"/>
              </a:ext>
            </a:extLst>
          </p:cNvPr>
          <p:cNvSpPr txBox="1">
            <a:spLocks/>
          </p:cNvSpPr>
          <p:nvPr/>
        </p:nvSpPr>
        <p:spPr>
          <a:xfrm>
            <a:off x="786150" y="2220449"/>
            <a:ext cx="7618247" cy="702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 connaissances de base en informatique.</a:t>
            </a:r>
            <a:endParaRPr lang="en-GB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253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sets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69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ensembles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 ordonnées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et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sans répétitions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ensembles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en revanche il est possible d’utiliser les 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frozenset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les rendre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 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82265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des sets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70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02983"/>
              </p:ext>
            </p:extLst>
          </p:nvPr>
        </p:nvGraphicFramePr>
        <p:xfrm>
          <a:off x="1046018" y="1153211"/>
          <a:ext cx="7051963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895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546068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set(s)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Transforme une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en un ensemble.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s.add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(x)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Ajoute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l’ensemble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s.update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(t)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Étend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avec la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s.discard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(x)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l’ensemble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s.remove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(x)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l’élément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à l’ensemble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, en levant une exception si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x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n’est pas présent dans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78449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606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des sets (suite)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71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88185"/>
              </p:ext>
            </p:extLst>
          </p:nvPr>
        </p:nvGraphicFramePr>
        <p:xfrm>
          <a:off x="872835" y="1173993"/>
          <a:ext cx="7398329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548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592781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s1.union(s2) ou s1 |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Créer un set avec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s1.intersection(s2) ou s1 &amp;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Créer un set avec les éléments communs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s1.difference(s2) ou s1 –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Créer un set avec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non compris dans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 </a:t>
                      </a: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symmetric_difference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(s2)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ou s1 ^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Créer un set avec les éléments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et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, mais qui ne sont pas dans les deux à la fois.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s1.issubset(s2) ou s1 &lt;=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Renvoie 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true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si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est un sous-ensemble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60804236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s1.issuperset(s2) ou s1 &gt;= s2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Renvoie </a:t>
                      </a:r>
                      <a:r>
                        <a:rPr kumimoji="0" lang="fr-FR" alt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true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si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s2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est un sous-ensemble de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s1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46159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053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4.6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dictionnaires</a:t>
            </a:r>
          </a:p>
        </p:txBody>
      </p:sp>
    </p:spTree>
    <p:extLst>
      <p:ext uri="{BB962C8B-B14F-4D97-AF65-F5344CB8AC3E}">
        <p14:creationId xmlns:p14="http://schemas.microsoft.com/office/powerpoint/2010/main" val="570289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</a:t>
            </a:r>
            <a:r>
              <a:rPr lang="en-GB" dirty="0"/>
              <a:t> d’un </a:t>
            </a:r>
            <a:r>
              <a:rPr lang="en-GB" dirty="0" err="1"/>
              <a:t>dictionnaire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73</a:t>
            </a:fld>
            <a:endParaRPr lang="en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309E6-E057-4938-A41C-7D1B26A22414}"/>
              </a:ext>
            </a:extLst>
          </p:cNvPr>
          <p:cNvSpPr txBox="1"/>
          <p:nvPr/>
        </p:nvSpPr>
        <p:spPr>
          <a:xfrm>
            <a:off x="786150" y="1449254"/>
            <a:ext cx="81669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monDictionnaireVide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{}</a:t>
            </a:r>
          </a:p>
          <a:p>
            <a:endParaRPr lang="fr-FR" sz="2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monDictionnaireVide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dict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</a:p>
          <a:p>
            <a:endParaRPr lang="fr-FR" sz="2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monDictionnaireAvecUnElement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200" dirty="0" err="1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clé</a:t>
            </a:r>
            <a:r>
              <a:rPr lang="fr-FR" sz="2200" dirty="0" err="1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200" dirty="0" err="1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sz="2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22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</a:t>
            </a:r>
            <a:r>
              <a:rPr lang="fr-FR" sz="22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fr-FR" sz="2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clé1</a:t>
            </a:r>
            <a:r>
              <a:rPr lang="fr-FR" sz="22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valeur1</a:t>
            </a:r>
            <a:r>
              <a:rPr lang="fr-FR" sz="22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fr-FR" sz="2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clé2</a:t>
            </a:r>
            <a:r>
              <a:rPr lang="fr-FR" sz="22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2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valeur2</a:t>
            </a:r>
            <a:r>
              <a:rPr lang="fr-FR" sz="22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sz="2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178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dictionnaires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40881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dictionnaires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d'objets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non-ordonnées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dictionnaire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composé d'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éléments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chaque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élément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compose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d'une </a:t>
            </a:r>
            <a:r>
              <a:rPr lang="fr-FR" sz="2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paire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clé: valeur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dictionnaires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modifiables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dictionnaire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peut contenir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objets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tous les types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mais 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clés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doivent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être uniques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8118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opérations</a:t>
            </a:r>
            <a:r>
              <a:rPr lang="en-GB" dirty="0"/>
              <a:t> des </a:t>
            </a:r>
            <a:r>
              <a:rPr lang="en-GB" dirty="0" err="1"/>
              <a:t>dictionnaires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75</a:t>
            </a:fld>
            <a:endParaRPr lang="en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186D1A1-AB06-918A-A5F4-B8D3D81A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06750"/>
              </p:ext>
            </p:extLst>
          </p:nvPr>
        </p:nvGraphicFramePr>
        <p:xfrm>
          <a:off x="1046018" y="1153211"/>
          <a:ext cx="706581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818">
                  <a:extLst>
                    <a:ext uri="{9D8B030D-6E8A-4147-A177-3AD203B41FA5}">
                      <a16:colId xmlns:a16="http://schemas.microsoft.com/office/drawing/2014/main" val="825223540"/>
                    </a:ext>
                  </a:extLst>
                </a:gridCol>
                <a:gridCol w="4555000">
                  <a:extLst>
                    <a:ext uri="{9D8B030D-6E8A-4147-A177-3AD203B41FA5}">
                      <a16:colId xmlns:a16="http://schemas.microsoft.com/office/drawing/2014/main" val="87640179"/>
                    </a:ext>
                  </a:extLst>
                </a:gridCol>
              </a:tblGrid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Opération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Résultat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91445" marR="91445" horzOverflow="overflow"/>
                </a:tc>
                <a:extLst>
                  <a:ext uri="{0D108BD9-81ED-4DB2-BD59-A6C34878D82A}">
                    <a16:rowId xmlns:a16="http://schemas.microsoft.com/office/drawing/2014/main" val="1568338193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dict(s)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Transforme une séquence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de paire clé-valeur en un dictionnaire.</a:t>
                      </a: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172455278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d.get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(k)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Retourne la valeur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v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se trouvant à la clé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k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du dictionnaire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 Renvoie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None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si la clé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k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n’existe pas.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963896122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d.pop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(k)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l’élément qui possède la clé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k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, tout en renvoyant sa valeur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v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1345358949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d.popitem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le dernier élément, tout en renvoyant un tuple contenant sa clé et sa valeur.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829869465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d.clear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()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Vide le dictionnaire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2218346674"/>
                  </a:ext>
                </a:extLst>
              </a:tr>
              <a:tr h="29760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del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d</a:t>
                      </a:r>
                    </a:p>
                  </a:txBody>
                  <a:tcPr marL="91448" marR="91448" anchor="ctr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Supprime le dictionnaire </a:t>
                      </a: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d</a:t>
                      </a:r>
                      <a:r>
                        <a:rPr kumimoji="0" lang="fr-FR" alt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.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 marL="91448" marR="91448" horzOverflow="overflow"/>
                </a:tc>
                <a:extLst>
                  <a:ext uri="{0D108BD9-81ED-4DB2-BD59-A6C34878D82A}">
                    <a16:rowId xmlns:a16="http://schemas.microsoft.com/office/drawing/2014/main" val="378449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6326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7845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collections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6790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structures itératives</a:t>
            </a:r>
          </a:p>
        </p:txBody>
      </p:sp>
    </p:spTree>
    <p:extLst>
      <p:ext uri="{BB962C8B-B14F-4D97-AF65-F5344CB8AC3E}">
        <p14:creationId xmlns:p14="http://schemas.microsoft.com/office/powerpoint/2010/main" val="418470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57CA085A-9380-0150-7C28-E86E225D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70465"/>
            <a:ext cx="7571700" cy="702600"/>
          </a:xfrm>
        </p:spPr>
        <p:txBody>
          <a:bodyPr/>
          <a:lstStyle/>
          <a:p>
            <a:r>
              <a:rPr lang="en-GB" dirty="0"/>
              <a:t>Planning</a:t>
            </a:r>
            <a:endParaRPr lang="fr-FR" dirty="0"/>
          </a:p>
        </p:txBody>
      </p:sp>
      <p:sp>
        <p:nvSpPr>
          <p:cNvPr id="4" name="Google Shape;132;p19">
            <a:extLst>
              <a:ext uri="{FF2B5EF4-FFF2-40B4-BE49-F238E27FC236}">
                <a16:creationId xmlns:a16="http://schemas.microsoft.com/office/drawing/2014/main" id="{F394A870-A64E-4B26-6A6E-089BE77E9171}"/>
              </a:ext>
            </a:extLst>
          </p:cNvPr>
          <p:cNvSpPr txBox="1">
            <a:spLocks/>
          </p:cNvSpPr>
          <p:nvPr/>
        </p:nvSpPr>
        <p:spPr>
          <a:xfrm>
            <a:off x="786150" y="2268248"/>
            <a:ext cx="7618247" cy="607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 jours de 9h00 à 12h00 et de 13h00 à 17h00.</a:t>
            </a:r>
            <a:endParaRPr lang="en-GB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256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041" y="1377696"/>
            <a:ext cx="3675300" cy="3279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 bornée</a:t>
            </a:r>
          </a:p>
          <a:p>
            <a:pPr marL="38100" indent="0" algn="just">
              <a:buNone/>
            </a:pP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Quand on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sait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combien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fois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doit avoir lieu la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répétition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on utilise généralement une boucle</a:t>
            </a: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for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/>
              <a:t>Boucles</a:t>
            </a:r>
            <a:r>
              <a:rPr lang="en-GB" dirty="0"/>
              <a:t> </a:t>
            </a:r>
            <a:r>
              <a:rPr lang="en-GB" dirty="0" err="1"/>
              <a:t>bornées</a:t>
            </a:r>
            <a:r>
              <a:rPr lang="en-GB" dirty="0"/>
              <a:t> et non </a:t>
            </a:r>
            <a:r>
              <a:rPr lang="en-GB" dirty="0" err="1"/>
              <a:t>bornées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550" y="1377696"/>
            <a:ext cx="3675300" cy="3279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 non bornée</a:t>
            </a:r>
            <a:endParaRPr b="1" dirty="0"/>
          </a:p>
          <a:p>
            <a:pPr marL="0" lvl="0" indent="0" algn="just">
              <a:buNone/>
            </a:pP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Si on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ne connait pas 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à l’avance le nombre de </a:t>
            </a:r>
            <a:r>
              <a:rPr lang="fr-FR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répétitions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, on choisit une boucle </a:t>
            </a:r>
            <a:r>
              <a:rPr lang="fr-FR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while</a:t>
            </a:r>
            <a:r>
              <a:rPr lang="fr-F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boucle </a:t>
            </a:r>
            <a:r>
              <a:rPr lang="en-GB" b="1" dirty="0"/>
              <a:t>for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278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en-GB" sz="1800" dirty="0" err="1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compteur</a:t>
            </a:r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range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26784" y="2782377"/>
            <a:ext cx="513106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for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in</a:t>
            </a:r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fr-FR" sz="1600" dirty="0">
                <a:solidFill>
                  <a:srgbClr val="9B0000"/>
                </a:solidFill>
                <a:latin typeface="Source Code Pro" panose="020B0309030403020204" pitchFamily="49" charset="0"/>
              </a:rPr>
              <a:t>range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fr-FR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fr-FR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44DA7-296F-4490-B60C-02EE09F0F279}"/>
              </a:ext>
            </a:extLst>
          </p:cNvPr>
          <p:cNvSpPr txBox="1"/>
          <p:nvPr/>
        </p:nvSpPr>
        <p:spPr>
          <a:xfrm>
            <a:off x="3273318" y="1160795"/>
            <a:ext cx="51310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autant de fois que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range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le permet. On dit qu’on réalise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itération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à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chaque fois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 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boucle sont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00150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Parcours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</a:t>
            </a:r>
            <a:r>
              <a:rPr lang="en-GB" dirty="0" err="1"/>
              <a:t>séquence</a:t>
            </a:r>
            <a:r>
              <a:rPr lang="en-GB" dirty="0"/>
              <a:t> avec un </a:t>
            </a:r>
            <a:r>
              <a:rPr lang="en-GB" b="1" dirty="0"/>
              <a:t>for</a:t>
            </a:r>
            <a:r>
              <a:rPr lang="en-GB" dirty="0"/>
              <a:t>.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81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158386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5782FF-2EE6-B3C8-D2BA-92EAF1D41A9A}"/>
              </a:ext>
            </a:extLst>
          </p:cNvPr>
          <p:cNvSpPr txBox="1"/>
          <p:nvPr/>
        </p:nvSpPr>
        <p:spPr>
          <a:xfrm>
            <a:off x="786150" y="2013938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8D060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enumerate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B5DFB7-9A69-FC2C-6FCF-68D31F3D7C50}"/>
              </a:ext>
            </a:extLst>
          </p:cNvPr>
          <p:cNvSpPr txBox="1"/>
          <p:nvPr/>
        </p:nvSpPr>
        <p:spPr>
          <a:xfrm>
            <a:off x="786150" y="2869490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8D060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dirty="0" err="1">
                <a:solidFill>
                  <a:srgbClr val="CC4B1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036C84C-665A-2C32-442F-A0050E94442E}"/>
              </a:ext>
            </a:extLst>
          </p:cNvPr>
          <p:cNvSpPr txBox="1"/>
          <p:nvPr/>
        </p:nvSpPr>
        <p:spPr>
          <a:xfrm>
            <a:off x="786150" y="3723504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8D060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zip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maSequence1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maSequence2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33022630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Parcours</a:t>
            </a:r>
            <a:r>
              <a:rPr lang="en-GB" dirty="0"/>
              <a:t> d’un </a:t>
            </a:r>
            <a:r>
              <a:rPr lang="en-GB" dirty="0" err="1"/>
              <a:t>dictionnaire</a:t>
            </a:r>
            <a:r>
              <a:rPr lang="en-GB" dirty="0"/>
              <a:t> avec un </a:t>
            </a:r>
            <a:r>
              <a:rPr lang="en-GB" b="1" dirty="0"/>
              <a:t>for</a:t>
            </a:r>
            <a:r>
              <a:rPr lang="en-GB" dirty="0"/>
              <a:t>.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82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158386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5782FF-2EE6-B3C8-D2BA-92EAF1D41A9A}"/>
              </a:ext>
            </a:extLst>
          </p:cNvPr>
          <p:cNvSpPr txBox="1"/>
          <p:nvPr/>
        </p:nvSpPr>
        <p:spPr>
          <a:xfrm>
            <a:off x="786150" y="2013938"/>
            <a:ext cx="68094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38C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value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monDictionnaire</a:t>
            </a:r>
            <a:r>
              <a:rPr lang="en-US" sz="2000" b="0" dirty="0" err="1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sz="2000" dirty="0" err="1">
                <a:solidFill>
                  <a:srgbClr val="CC4B1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items</a:t>
            </a:r>
            <a:r>
              <a:rPr lang="en-US" sz="20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US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439282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boucle </a:t>
            </a:r>
            <a:r>
              <a:rPr lang="en-GB" b="1" dirty="0"/>
              <a:t>while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229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condition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26784" y="2782377"/>
            <a:ext cx="51310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=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0</a:t>
            </a:r>
            <a:endParaRPr lang="nn-NO" sz="1600" dirty="0">
              <a:solidFill>
                <a:srgbClr val="C5C8C6"/>
              </a:solidFill>
              <a:latin typeface="Source Code Pro" panose="020B0309030403020204" pitchFamily="49" charset="0"/>
            </a:endParaRPr>
          </a:p>
          <a:p>
            <a:r>
              <a:rPr lang="nn-NO" sz="1600" dirty="0">
                <a:solidFill>
                  <a:srgbClr val="9872A2"/>
                </a:solidFill>
                <a:latin typeface="Source Code Pro" panose="020B0309030403020204" pitchFamily="49" charset="0"/>
              </a:rPr>
              <a:t>while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&lt;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5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:</a:t>
            </a:r>
          </a:p>
          <a:p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nn-NO" sz="1600" dirty="0">
                <a:solidFill>
                  <a:srgbClr val="CE6700"/>
                </a:solidFill>
                <a:latin typeface="Source Code Pro" panose="020B0309030403020204" pitchFamily="49" charset="0"/>
              </a:rPr>
              <a:t>print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(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)</a:t>
            </a:r>
          </a:p>
          <a:p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   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i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76867"/>
                </a:solidFill>
                <a:latin typeface="Source Code Pro" panose="020B0309030403020204" pitchFamily="49" charset="0"/>
              </a:rPr>
              <a:t>+=</a:t>
            </a:r>
            <a:r>
              <a:rPr lang="nn-NO" sz="1600" dirty="0">
                <a:solidFill>
                  <a:srgbClr val="C5C8C6"/>
                </a:solidFill>
                <a:latin typeface="Source Code Pro" panose="020B0309030403020204" pitchFamily="49" charset="0"/>
              </a:rPr>
              <a:t> </a:t>
            </a:r>
            <a:r>
              <a:rPr lang="nn-NO" sz="1600" dirty="0">
                <a:solidFill>
                  <a:srgbClr val="6089B4"/>
                </a:solidFill>
                <a:latin typeface="Source Code Pro" panose="020B0309030403020204" pitchFamily="49" charset="0"/>
              </a:rPr>
              <a:t>1</a:t>
            </a:r>
            <a:endParaRPr lang="nn-NO" sz="1600" dirty="0">
              <a:solidFill>
                <a:srgbClr val="C5C8C6"/>
              </a:solidFill>
              <a:latin typeface="Source Code Pro" panose="020B03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44DA7-296F-4490-B60C-02EE09F0F279}"/>
              </a:ext>
            </a:extLst>
          </p:cNvPr>
          <p:cNvSpPr txBox="1"/>
          <p:nvPr/>
        </p:nvSpPr>
        <p:spPr>
          <a:xfrm>
            <a:off x="3273318" y="1160795"/>
            <a:ext cx="51310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 err="1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tant que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vraie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lvl="0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8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la boucle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infinie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!!!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2049715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84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142321"/>
            <a:ext cx="7732562" cy="3393103"/>
          </a:xfrm>
        </p:spPr>
        <p:txBody>
          <a:bodyPr/>
          <a:lstStyle/>
          <a:p>
            <a:pPr marL="38100" indent="0" algn="just">
              <a:buNone/>
            </a:pP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L’instruction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break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permet de «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casser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» l’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exécution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d’une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(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while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ou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). Elle fait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sortir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la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et passer à l’instruction suivante.</a:t>
            </a: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0828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85</a:t>
            </a:fld>
            <a:endParaRPr lang="en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952613F-5A92-441F-ADDA-769F6FF087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86150" y="1142321"/>
            <a:ext cx="7732562" cy="3393103"/>
          </a:xfrm>
        </p:spPr>
        <p:txBody>
          <a:bodyPr/>
          <a:lstStyle/>
          <a:p>
            <a:pPr marL="38100" indent="0" algn="just">
              <a:buNone/>
            </a:pP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L’instruction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continue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permet de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passer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prématurément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au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tour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boucle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suivant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(</a:t>
            </a:r>
            <a:r>
              <a:rPr lang="fr-FR" sz="20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while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ou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). Elle fait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continuer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sur la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prochaine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itération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la boucle.</a:t>
            </a: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2623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L’instruction</a:t>
            </a:r>
            <a:r>
              <a:rPr lang="en-GB" dirty="0"/>
              <a:t> </a:t>
            </a:r>
            <a:r>
              <a:rPr lang="en-GB" b="1" dirty="0"/>
              <a:t>else</a:t>
            </a:r>
            <a:r>
              <a:rPr lang="en-GB" dirty="0"/>
              <a:t> après </a:t>
            </a:r>
            <a:r>
              <a:rPr lang="en-GB" dirty="0" err="1"/>
              <a:t>une</a:t>
            </a:r>
            <a:r>
              <a:rPr lang="en-GB" dirty="0"/>
              <a:t> boucle</a:t>
            </a:r>
            <a:endParaRPr lang="fr-FR" b="1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2634B-2BD3-4F36-B9B2-8F9C059CC5B0}"/>
              </a:ext>
            </a:extLst>
          </p:cNvPr>
          <p:cNvSpPr txBox="1"/>
          <p:nvPr/>
        </p:nvSpPr>
        <p:spPr>
          <a:xfrm>
            <a:off x="786150" y="1160795"/>
            <a:ext cx="278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en-GB" sz="1800" dirty="0" err="1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compteur</a:t>
            </a:r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range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</a:p>
          <a:p>
            <a:r>
              <a:rPr lang="en-GB" sz="1800" dirty="0">
                <a:solidFill>
                  <a:srgbClr val="796DD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GB" sz="1800" dirty="0">
                <a:solidFill>
                  <a:srgbClr val="638C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instructions</a:t>
            </a:r>
            <a:endParaRPr lang="en-GB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09F3A-9B2E-4EBB-A176-4F7E33161187}"/>
              </a:ext>
            </a:extLst>
          </p:cNvPr>
          <p:cNvSpPr txBox="1"/>
          <p:nvPr/>
        </p:nvSpPr>
        <p:spPr>
          <a:xfrm>
            <a:off x="3226784" y="2571750"/>
            <a:ext cx="513106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Source Sans Pro"/>
              <a:buNone/>
            </a:pPr>
            <a:r>
              <a:rPr lang="fr-FR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Exemple</a:t>
            </a:r>
            <a:r>
              <a:rPr lang="en-US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:</a:t>
            </a:r>
          </a:p>
          <a:p>
            <a:r>
              <a:rPr lang="fr-FR" sz="1600" dirty="0">
                <a:solidFill>
                  <a:srgbClr val="9872A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dirty="0">
                <a:solidFill>
                  <a:srgbClr val="9872A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600" dirty="0">
                <a:solidFill>
                  <a:srgbClr val="9B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fr-FR" sz="16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16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fr-FR" sz="1600" dirty="0">
                <a:solidFill>
                  <a:srgbClr val="C5C8C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16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6089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fr-FR" sz="1600" dirty="0">
                <a:solidFill>
                  <a:srgbClr val="6768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fr-FR" sz="1600" dirty="0">
              <a:solidFill>
                <a:srgbClr val="9872A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sz="1600" b="0" dirty="0" err="1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fr-FR" sz="16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fr-FR" sz="16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1600" dirty="0" err="1">
                <a:solidFill>
                  <a:srgbClr val="CE67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rint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0" dirty="0">
                <a:solidFill>
                  <a:srgbClr val="9AA83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"end"</a:t>
            </a:r>
            <a:r>
              <a:rPr lang="fr-FR" sz="16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fr-FR" sz="1600" dirty="0">
              <a:solidFill>
                <a:srgbClr val="676867"/>
              </a:solidFill>
              <a:latin typeface="Source Code Pro" panose="020B0309030403020204" pitchFamily="49" charset="0"/>
            </a:endParaRPr>
          </a:p>
          <a:p>
            <a:endParaRPr lang="fr-FR" sz="1600" dirty="0">
              <a:solidFill>
                <a:srgbClr val="676867"/>
              </a:solidFill>
              <a:latin typeface="Source Code Pro" panose="020B03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44DA7-296F-4490-B60C-02EE09F0F279}"/>
              </a:ext>
            </a:extLst>
          </p:cNvPr>
          <p:cNvSpPr txBox="1"/>
          <p:nvPr/>
        </p:nvSpPr>
        <p:spPr>
          <a:xfrm>
            <a:off x="3273318" y="1160795"/>
            <a:ext cx="51310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instructions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bloc </a:t>
            </a:r>
            <a:r>
              <a:rPr lang="fr-FR" sz="1800" b="1" dirty="0" err="1">
                <a:solidFill>
                  <a:srgbClr val="0091EA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uniquement si la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boucle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arrive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terme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« 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normalement »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(pas de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7638443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syntaxe</a:t>
            </a:r>
            <a:r>
              <a:rPr lang="en-GB" dirty="0"/>
              <a:t> pour </a:t>
            </a:r>
            <a:r>
              <a:rPr lang="en-GB" dirty="0" err="1"/>
              <a:t>définir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compréhension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87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construire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partir d’une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séquence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déjà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existant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5902F4-7D86-29A5-BECE-B1EDA42BE51E}"/>
              </a:ext>
            </a:extLst>
          </p:cNvPr>
          <p:cNvSpPr txBox="1"/>
          <p:nvPr/>
        </p:nvSpPr>
        <p:spPr>
          <a:xfrm>
            <a:off x="786150" y="2424720"/>
            <a:ext cx="757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[expression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maSequence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rgbClr val="796DD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conditions]</a:t>
            </a:r>
          </a:p>
        </p:txBody>
      </p:sp>
    </p:spTree>
    <p:extLst>
      <p:ext uri="{BB962C8B-B14F-4D97-AF65-F5344CB8AC3E}">
        <p14:creationId xmlns:p14="http://schemas.microsoft.com/office/powerpoint/2010/main" val="23205047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syntaxe</a:t>
            </a:r>
            <a:r>
              <a:rPr lang="en-GB" dirty="0"/>
              <a:t> pour </a:t>
            </a:r>
            <a:r>
              <a:rPr lang="en-GB" dirty="0" err="1"/>
              <a:t>définir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compréhension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88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477"/>
            <a:ext cx="59438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9B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maListe1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spcAft>
                <a:spcPts val="1200"/>
              </a:spcAft>
            </a:pPr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maListe1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maListe2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9872A2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%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==</a:t>
            </a:r>
            <a:r>
              <a:rPr lang="fr-FR" sz="2000" b="0" dirty="0">
                <a:solidFill>
                  <a:srgbClr val="C5C8C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spcAft>
                <a:spcPts val="1200"/>
              </a:spcAft>
            </a:pPr>
            <a:r>
              <a:rPr lang="fr-FR" sz="2000" b="0" dirty="0" err="1">
                <a:solidFill>
                  <a:srgbClr val="CE67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b="0" dirty="0">
                <a:solidFill>
                  <a:srgbClr val="6089B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maListe2</a:t>
            </a:r>
            <a:r>
              <a:rPr lang="fr-FR" sz="2000" b="0" dirty="0">
                <a:solidFill>
                  <a:srgbClr val="676867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5D4529B-A189-2835-FCB7-C88E680CFE27}"/>
              </a:ext>
            </a:extLst>
          </p:cNvPr>
          <p:cNvSpPr txBox="1"/>
          <p:nvPr/>
        </p:nvSpPr>
        <p:spPr>
          <a:xfrm>
            <a:off x="6729984" y="1294476"/>
            <a:ext cx="19872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à"/>
            </a:pPr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endParaRPr lang="fr-FR" sz="20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[0, 1, 4, 9, 1</a:t>
            </a:r>
            <a:r>
              <a:rPr lang="fr-FR" sz="20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6</a:t>
            </a:r>
            <a:r>
              <a:rPr lang="fr-FR" sz="20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]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à"/>
            </a:pPr>
            <a:endParaRPr lang="fr-FR" sz="20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fr-FR" sz="20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[0, 2, 4]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3B9A0E7-ACD8-354B-4348-68AFEAA19A4A}"/>
              </a:ext>
            </a:extLst>
          </p:cNvPr>
          <p:cNvCxnSpPr>
            <a:cxnSpLocks/>
          </p:cNvCxnSpPr>
          <p:nvPr/>
        </p:nvCxnSpPr>
        <p:spPr>
          <a:xfrm>
            <a:off x="4347557" y="2426278"/>
            <a:ext cx="1346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9CF272F-AC78-3DE1-1AAF-7504055B80DE}"/>
              </a:ext>
            </a:extLst>
          </p:cNvPr>
          <p:cNvCxnSpPr>
            <a:cxnSpLocks/>
          </p:cNvCxnSpPr>
          <p:nvPr/>
        </p:nvCxnSpPr>
        <p:spPr>
          <a:xfrm>
            <a:off x="4347557" y="3333750"/>
            <a:ext cx="1346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7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L’histoire</a:t>
            </a:r>
            <a:r>
              <a:rPr lang="en-GB" dirty="0"/>
              <a:t> de Python</a:t>
            </a:r>
            <a:endParaRPr lang="fr-FR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CBCDBB-C76C-45C3-8D15-B422509F80DC}"/>
              </a:ext>
            </a:extLst>
          </p:cNvPr>
          <p:cNvSpPr txBox="1"/>
          <p:nvPr/>
        </p:nvSpPr>
        <p:spPr>
          <a:xfrm>
            <a:off x="1068483" y="1158199"/>
            <a:ext cx="722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1989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Création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langage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Guido Van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Russum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2000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Sortie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la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version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2.0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de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Python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.</a:t>
            </a:r>
          </a:p>
          <a:p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2001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Association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langage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la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Software Foundation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2008</a:t>
            </a:r>
            <a:r>
              <a:rPr lang="en-GB" sz="18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Sorti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version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3.0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sz="18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29CDCC-64FA-2981-2ADD-919E0EFE4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2CAC4B-59EA-7CE8-C8E1-DA4B74A08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11" y="2784973"/>
            <a:ext cx="4251377" cy="12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35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Avez-vous des questions ?</a:t>
            </a:r>
            <a:endParaRPr sz="6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429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544146"/>
            <a:ext cx="7772400" cy="2055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Exercices</a:t>
            </a:r>
            <a:br>
              <a:rPr lang="en" sz="6000" b="1" dirty="0"/>
            </a:br>
            <a:r>
              <a:rPr lang="en" sz="4800" b="1" dirty="0">
                <a:hlinkClick r:id="rId3"/>
              </a:rPr>
              <a:t>Les structures itératives</a:t>
            </a:r>
            <a:endParaRPr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8852D-2041-D709-73E8-5253E28C2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4352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2.</a:t>
            </a:r>
            <a:r>
              <a:rPr lang="fr-FR" sz="4000" dirty="0">
                <a:solidFill>
                  <a:schemeClr val="accent4"/>
                </a:solidFill>
              </a:rPr>
              <a:t>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fonctions</a:t>
            </a:r>
          </a:p>
        </p:txBody>
      </p:sp>
    </p:spTree>
    <p:extLst>
      <p:ext uri="{BB962C8B-B14F-4D97-AF65-F5344CB8AC3E}">
        <p14:creationId xmlns:p14="http://schemas.microsoft.com/office/powerpoint/2010/main" val="11075443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6.1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Les généralités</a:t>
            </a:r>
          </a:p>
        </p:txBody>
      </p:sp>
    </p:spTree>
    <p:extLst>
      <p:ext uri="{BB962C8B-B14F-4D97-AF65-F5344CB8AC3E}">
        <p14:creationId xmlns:p14="http://schemas.microsoft.com/office/powerpoint/2010/main" val="2573689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 </a:t>
            </a:r>
            <a:r>
              <a:rPr lang="en-GB" dirty="0" err="1"/>
              <a:t>principe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est 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bloc d’instructions réalisant une certaine tâche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Elle possède un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est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exécutée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lorsqu’on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l’appelle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programme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bien structuré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contiendra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dite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« principale »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plusieurs fonctions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dédiées à des fonctionnalités spécifiques.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Quand 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dite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« principale »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fait appel à une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elle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suspend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déroulement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exécute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l’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autre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puis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reprend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ensuite son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fonctionnement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7966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avantages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94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L’utilisation de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possède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3 avantages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540000" indent="-1800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Eviter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duplication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code.</a:t>
            </a:r>
          </a:p>
          <a:p>
            <a:pPr marL="540000" indent="-1800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Favoriser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réutilisation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40000" indent="-1800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Améliorer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conception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(en réduisant la complexité).</a:t>
            </a:r>
          </a:p>
        </p:txBody>
      </p:sp>
    </p:spTree>
    <p:extLst>
      <p:ext uri="{BB962C8B-B14F-4D97-AF65-F5344CB8AC3E}">
        <p14:creationId xmlns:p14="http://schemas.microsoft.com/office/powerpoint/2010/main" val="6664222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paramètres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95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sert donc à effectuer 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traitement générique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traitement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porte sur des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dont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pourra ainsi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changer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appel à l’autre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données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sont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appelées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Lors de 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implémentation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va donc préciser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 de tous 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qu’elle va utiliser.</a:t>
            </a:r>
          </a:p>
        </p:txBody>
      </p:sp>
    </p:spTree>
    <p:extLst>
      <p:ext uri="{BB962C8B-B14F-4D97-AF65-F5344CB8AC3E}">
        <p14:creationId xmlns:p14="http://schemas.microsoft.com/office/powerpoint/2010/main" val="9694447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paramètres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96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3459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Lors de 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implémentation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va donc préciser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liste de tous les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qu’elle va utiliser.</a:t>
            </a:r>
          </a:p>
          <a:p>
            <a:pPr algn="just"/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Lors de l’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utilisation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d’une </a:t>
            </a:r>
            <a:r>
              <a:rPr lang="fr-FR" sz="20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va alors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préciser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la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chacun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qu’elle possède.</a:t>
            </a:r>
          </a:p>
        </p:txBody>
      </p:sp>
    </p:spTree>
    <p:extLst>
      <p:ext uri="{BB962C8B-B14F-4D97-AF65-F5344CB8AC3E}">
        <p14:creationId xmlns:p14="http://schemas.microsoft.com/office/powerpoint/2010/main" val="23353463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FF9F3-84BF-45A5-8946-737A710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</a:t>
            </a:r>
            <a:r>
              <a:rPr lang="en-GB" dirty="0" err="1"/>
              <a:t>paramètres</a:t>
            </a:r>
            <a:r>
              <a:rPr lang="en-GB" dirty="0"/>
              <a:t> par </a:t>
            </a:r>
            <a:r>
              <a:rPr lang="en-GB" dirty="0" err="1"/>
              <a:t>défaut</a:t>
            </a:r>
            <a:endParaRPr lang="fr-FR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BB71FA6-E238-4676-992B-F153C4786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t>97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CE21D-DF96-4E97-9DFD-931BDDFDC158}"/>
              </a:ext>
            </a:extLst>
          </p:cNvPr>
          <p:cNvSpPr txBox="1"/>
          <p:nvPr/>
        </p:nvSpPr>
        <p:spPr>
          <a:xfrm>
            <a:off x="786150" y="1294284"/>
            <a:ext cx="7467834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d’une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peuvent comporter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défaut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Lorsqu’on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appelle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une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on a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deux cas possibles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540000" indent="-180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 précise pas 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pour les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la </a:t>
            </a:r>
            <a:r>
              <a:rPr lang="fr-FR" sz="1800" b="1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utilise celles par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défaut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180000" algn="just">
              <a:buFont typeface="Arial" panose="020B0604020202020204" pitchFamily="34" charset="0"/>
              <a:buChar char="•"/>
            </a:pP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précise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valeurs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ce sont celles-ci qui sont </a:t>
            </a:r>
            <a:r>
              <a:rPr lang="fr-F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utilisées</a:t>
            </a:r>
            <a:r>
              <a:rPr lang="fr-F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40000" indent="-180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n-GB" sz="1800" b="1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ATTENTION !</a:t>
            </a:r>
            <a:endParaRPr lang="en-GB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défaut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obligatoirement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positionnés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à 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droite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en-GB" sz="1800" b="1" dirty="0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paramètres</a:t>
            </a:r>
            <a:r>
              <a:rPr lang="en-GB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863844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2.</a:t>
            </a:r>
            <a:r>
              <a:rPr lang="fr-FR" sz="3200" dirty="0">
                <a:solidFill>
                  <a:schemeClr val="accent4"/>
                </a:solidFill>
              </a:rPr>
              <a:t>6.2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La portée des variables</a:t>
            </a:r>
          </a:p>
        </p:txBody>
      </p:sp>
    </p:spTree>
    <p:extLst>
      <p:ext uri="{BB962C8B-B14F-4D97-AF65-F5344CB8AC3E}">
        <p14:creationId xmlns:p14="http://schemas.microsoft.com/office/powerpoint/2010/main" val="401021950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10999</Words>
  <Application>Microsoft Office PowerPoint</Application>
  <PresentationFormat>Affichage à l'écran (16:9)</PresentationFormat>
  <Paragraphs>1749</Paragraphs>
  <Slides>216</Slides>
  <Notes>93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216</vt:i4>
      </vt:variant>
    </vt:vector>
  </HeadingPairs>
  <TitlesOfParts>
    <vt:vector size="224" baseType="lpstr">
      <vt:lpstr>Source Sans Pro</vt:lpstr>
      <vt:lpstr>Consolas</vt:lpstr>
      <vt:lpstr>Source Code Pro</vt:lpstr>
      <vt:lpstr>Roboto Slab</vt:lpstr>
      <vt:lpstr>Calibri</vt:lpstr>
      <vt:lpstr>Wingdings</vt:lpstr>
      <vt:lpstr>Arial</vt:lpstr>
      <vt:lpstr>Cordelia template</vt:lpstr>
      <vt:lpstr>Introduction à Python pour l'analyse de données</vt:lpstr>
      <vt:lpstr>Bonjour à tous !</vt:lpstr>
      <vt:lpstr>Table des matières</vt:lpstr>
      <vt:lpstr>1. Introduction</vt:lpstr>
      <vt:lpstr>Présentation PowerPoint</vt:lpstr>
      <vt:lpstr>Description et Objectifs de la formation</vt:lpstr>
      <vt:lpstr>Pré-requis</vt:lpstr>
      <vt:lpstr>Planning</vt:lpstr>
      <vt:lpstr>L’histoire de Python</vt:lpstr>
      <vt:lpstr>Les versions de Python</vt:lpstr>
      <vt:lpstr>Téléchargement et installation de Python</vt:lpstr>
      <vt:lpstr>Environnement de développement</vt:lpstr>
      <vt:lpstr>Les caractéristiques de Python</vt:lpstr>
      <vt:lpstr>L’indentation</vt:lpstr>
      <vt:lpstr>Les avantages et inconvénients de Python</vt:lpstr>
      <vt:lpstr>Les plateformes </vt:lpstr>
      <vt:lpstr>Les domaines d’exploitation de Python</vt:lpstr>
      <vt:lpstr>Avez-vous des questions ?</vt:lpstr>
      <vt:lpstr>2. Les fondamentaux de Python</vt:lpstr>
      <vt:lpstr>2.1 Les variables et les types de bases</vt:lpstr>
      <vt:lpstr>Les variables</vt:lpstr>
      <vt:lpstr>Le nommage des variables</vt:lpstr>
      <vt:lpstr>Les types en Python</vt:lpstr>
      <vt:lpstr>La fonction type</vt:lpstr>
      <vt:lpstr>La conversion de type</vt:lpstr>
      <vt:lpstr>2.2 Les opérateurs</vt:lpstr>
      <vt:lpstr>Les opérateurs arithmétiques</vt:lpstr>
      <vt:lpstr>Notation raccourcie</vt:lpstr>
      <vt:lpstr>Les opérateurs de comparaison</vt:lpstr>
      <vt:lpstr>Les opérateurs logiques</vt:lpstr>
      <vt:lpstr>2.3 Les structures conditionnelles</vt:lpstr>
      <vt:lpstr>If</vt:lpstr>
      <vt:lpstr>If … else</vt:lpstr>
      <vt:lpstr>Imbrication des instructions if … else</vt:lpstr>
      <vt:lpstr>2.4 Les entrées/sorties</vt:lpstr>
      <vt:lpstr>Afficher une valeur</vt:lpstr>
      <vt:lpstr>Les arguments de la fonction print</vt:lpstr>
      <vt:lpstr>Les strings formatées</vt:lpstr>
      <vt:lpstr>Les strings formatées</vt:lpstr>
      <vt:lpstr>Récupérer une valeur</vt:lpstr>
      <vt:lpstr>Les séquences d’échappement</vt:lpstr>
      <vt:lpstr>Récupérer une valeur</vt:lpstr>
      <vt:lpstr>Avez-vous des questions ?</vt:lpstr>
      <vt:lpstr>Exercices Les variables</vt:lpstr>
      <vt:lpstr>2.4 Les structures séquentielles</vt:lpstr>
      <vt:lpstr>2.4.1 Les séquences</vt:lpstr>
      <vt:lpstr>Définition</vt:lpstr>
      <vt:lpstr>Objectif</vt:lpstr>
      <vt:lpstr>Accès à un élément</vt:lpstr>
      <vt:lpstr>Les 3 principaux types de séquences</vt:lpstr>
      <vt:lpstr>Les operations communes aux séquences</vt:lpstr>
      <vt:lpstr>2.4.2 Les listes</vt:lpstr>
      <vt:lpstr>Déclaration d’une liste</vt:lpstr>
      <vt:lpstr>Les listes sont muables</vt:lpstr>
      <vt:lpstr>Les opérations propres aux listes</vt:lpstr>
      <vt:lpstr>Les opérations propres aux listes</vt:lpstr>
      <vt:lpstr>Les operations propres aux listes</vt:lpstr>
      <vt:lpstr>2.4.3 Les t-uples</vt:lpstr>
      <vt:lpstr>Déclaration d’un t-uples</vt:lpstr>
      <vt:lpstr>Les t-uples sont immuables</vt:lpstr>
      <vt:lpstr>Les operations propres aux t-uples</vt:lpstr>
      <vt:lpstr>Les intérêts des t-uples</vt:lpstr>
      <vt:lpstr>2.4.4 Le slicing</vt:lpstr>
      <vt:lpstr>L’accès aux éléments (slicing)</vt:lpstr>
      <vt:lpstr>L’accès aux éléments (slicing)</vt:lpstr>
      <vt:lpstr>Modification à l’aide du “slicing”</vt:lpstr>
      <vt:lpstr>Modification à l’aide du “slicing”</vt:lpstr>
      <vt:lpstr>2.4.5 Les sets</vt:lpstr>
      <vt:lpstr>Déclaration d’un set</vt:lpstr>
      <vt:lpstr>Les sets</vt:lpstr>
      <vt:lpstr>Les opérations des sets</vt:lpstr>
      <vt:lpstr>Les opérations des sets (suite)</vt:lpstr>
      <vt:lpstr>2.4.6 Les dictionnaires</vt:lpstr>
      <vt:lpstr>Déclaration d’un dictionnaire</vt:lpstr>
      <vt:lpstr>Les dictionnaires</vt:lpstr>
      <vt:lpstr>Les opérations des dictionnaires</vt:lpstr>
      <vt:lpstr>Avez-vous des questions ?</vt:lpstr>
      <vt:lpstr>Exercices Les collections</vt:lpstr>
      <vt:lpstr>2.5 Les structures itératives</vt:lpstr>
      <vt:lpstr>Boucles bornées et non bornées</vt:lpstr>
      <vt:lpstr>La boucle for</vt:lpstr>
      <vt:lpstr>Parcours d’une séquence avec un for.</vt:lpstr>
      <vt:lpstr>Parcours d’un dictionnaire avec un for.</vt:lpstr>
      <vt:lpstr>La boucle while</vt:lpstr>
      <vt:lpstr>Break</vt:lpstr>
      <vt:lpstr>Continue</vt:lpstr>
      <vt:lpstr>L’instruction else après une boucle</vt:lpstr>
      <vt:lpstr>La syntaxe pour définir une liste en compréhension</vt:lpstr>
      <vt:lpstr>La syntaxe pour définir une liste en compréhension</vt:lpstr>
      <vt:lpstr>Avez-vous des questions ?</vt:lpstr>
      <vt:lpstr>Exercices Les structures itératives</vt:lpstr>
      <vt:lpstr>2.6 Les fonctions</vt:lpstr>
      <vt:lpstr>2.6.1 Les généralités</vt:lpstr>
      <vt:lpstr>Le principe</vt:lpstr>
      <vt:lpstr>Les avantages</vt:lpstr>
      <vt:lpstr>Les paramètres</vt:lpstr>
      <vt:lpstr>Les paramètres</vt:lpstr>
      <vt:lpstr>Les paramètres par défaut</vt:lpstr>
      <vt:lpstr>2.6.2 La portée des variables</vt:lpstr>
      <vt:lpstr>Les variables locales</vt:lpstr>
      <vt:lpstr>Les variables globales</vt:lpstr>
      <vt:lpstr>2.6.3 L’implémentation</vt:lpstr>
      <vt:lpstr>Syntaxe pour déclarer une fonction</vt:lpstr>
      <vt:lpstr>Syntaxe pour appeler une fonction</vt:lpstr>
      <vt:lpstr>Une particularité de Python</vt:lpstr>
      <vt:lpstr>Avez-vous des questions ?</vt:lpstr>
      <vt:lpstr>Exercices Les fonctions</vt:lpstr>
      <vt:lpstr>2.7 Les fichiers</vt:lpstr>
      <vt:lpstr>La fonction open</vt:lpstr>
      <vt:lpstr>Le mode d’ouverture</vt:lpstr>
      <vt:lpstr>La fonction close</vt:lpstr>
      <vt:lpstr>Lire le contenu  d’un fichier</vt:lpstr>
      <vt:lpstr>Ecrire dans un fichier</vt:lpstr>
      <vt:lpstr>Le mot clé with</vt:lpstr>
      <vt:lpstr>Avez-vous des questions ?</vt:lpstr>
      <vt:lpstr>Exercices Les fichiers</vt:lpstr>
      <vt:lpstr>3. La POO</vt:lpstr>
      <vt:lpstr>Définition</vt:lpstr>
      <vt:lpstr>Objectif</vt:lpstr>
      <vt:lpstr>La notion de classe et d’objet</vt:lpstr>
      <vt:lpstr>Création d’une classe</vt:lpstr>
      <vt:lpstr>L’opérateur .</vt:lpstr>
      <vt:lpstr>Les constructeurs</vt:lpstr>
      <vt:lpstr>Les méthodes “magiques”</vt:lpstr>
      <vt:lpstr>Les attributs de classes</vt:lpstr>
      <vt:lpstr>L’encapsulation</vt:lpstr>
      <vt:lpstr>La visibilité des données</vt:lpstr>
      <vt:lpstr>L’héritage</vt:lpstr>
      <vt:lpstr>La surcharge des méthodes de classe</vt:lpstr>
      <vt:lpstr>Exemple de surcharge</vt:lpstr>
      <vt:lpstr>Le polymorphisme</vt:lpstr>
      <vt:lpstr>Exemple de polymorphisme</vt:lpstr>
      <vt:lpstr>Le duck typing</vt:lpstr>
      <vt:lpstr>Avez-vous des questions ?</vt:lpstr>
      <vt:lpstr>Exercices La POO</vt:lpstr>
      <vt:lpstr>4. Debugging et Tests</vt:lpstr>
      <vt:lpstr>4.1 La gestion des erreurs</vt:lpstr>
      <vt:lpstr>Les classes exception</vt:lpstr>
      <vt:lpstr>L’instruction try … except</vt:lpstr>
      <vt:lpstr>La clause else</vt:lpstr>
      <vt:lpstr>La clause finally</vt:lpstr>
      <vt:lpstr>Le mot clé raise</vt:lpstr>
      <vt:lpstr>Avez-vous des questions ?</vt:lpstr>
      <vt:lpstr>Exercices Les Exceptions</vt:lpstr>
      <vt:lpstr>4.2 Le debugging</vt:lpstr>
      <vt:lpstr>Présentation PowerPoint</vt:lpstr>
      <vt:lpstr>4.3 Les Tests en Python</vt:lpstr>
      <vt:lpstr>Les objectifs</vt:lpstr>
      <vt:lpstr>Test-Driven Development (TDD)</vt:lpstr>
      <vt:lpstr>Les différents types de Test</vt:lpstr>
      <vt:lpstr>Des techniques de Test</vt:lpstr>
      <vt:lpstr>Des techniques de Test - Mocking</vt:lpstr>
      <vt:lpstr>Des techniques de Test - Génération</vt:lpstr>
      <vt:lpstr>Des techniques de Test - Mutation</vt:lpstr>
      <vt:lpstr>Les bonnes pratiques</vt:lpstr>
      <vt:lpstr>Les librairies Python</vt:lpstr>
      <vt:lpstr>Avez-vous des questions ?</vt:lpstr>
      <vt:lpstr>Exercices Les tests</vt:lpstr>
      <vt:lpstr>5. Analyse de données avec Numpy et Pandas</vt:lpstr>
      <vt:lpstr>5.1 Introduction</vt:lpstr>
      <vt:lpstr>Présentation PowerPoint</vt:lpstr>
      <vt:lpstr>L’écosystème de la Data Science</vt:lpstr>
      <vt:lpstr>5.2 numpy</vt:lpstr>
      <vt:lpstr>Introduction</vt:lpstr>
      <vt:lpstr>Création des tableaux</vt:lpstr>
      <vt:lpstr>Création des tableaux</vt:lpstr>
      <vt:lpstr>Informations sur les tableaux</vt:lpstr>
      <vt:lpstr>Opérations sur les tableaux</vt:lpstr>
      <vt:lpstr>Les opérations et la mémoire</vt:lpstr>
      <vt:lpstr>Les operations d’axe sur les tableaux</vt:lpstr>
      <vt:lpstr>Le slicing</vt:lpstr>
      <vt:lpstr>Les tableaux d’indice et les masques</vt:lpstr>
      <vt:lpstr>Sauvegarder et charger des tableaux</vt:lpstr>
      <vt:lpstr>Avez-vous des questions ?</vt:lpstr>
      <vt:lpstr>Exercices Numpy</vt:lpstr>
      <vt:lpstr>5.3 pandas</vt:lpstr>
      <vt:lpstr>Introduction</vt:lpstr>
      <vt:lpstr>Les structures de données</vt:lpstr>
      <vt:lpstr>Le concept d’index</vt:lpstr>
      <vt:lpstr>Le concept d’index</vt:lpstr>
      <vt:lpstr>Importer des données</vt:lpstr>
      <vt:lpstr>Afficher vos données</vt:lpstr>
      <vt:lpstr>Obtenir des informations sur les DataFrames</vt:lpstr>
      <vt:lpstr>Obtenir des informations numériques sur les DataFrames</vt:lpstr>
      <vt:lpstr>Obtenir des informations sur les valeurs</vt:lpstr>
      <vt:lpstr>Les operations avec Pandas</vt:lpstr>
      <vt:lpstr>L’indexing</vt:lpstr>
      <vt:lpstr>La gestion des valeurs manquantes</vt:lpstr>
      <vt:lpstr>Le grouping</vt:lpstr>
      <vt:lpstr>L’interopabilité avec numpy</vt:lpstr>
      <vt:lpstr>Avez-vous des questions ?</vt:lpstr>
      <vt:lpstr>Exercices Pandas</vt:lpstr>
      <vt:lpstr>5.4 matplotlib</vt:lpstr>
      <vt:lpstr>Introduction</vt:lpstr>
      <vt:lpstr>Le premier graphe avec plot(x, y)</vt:lpstr>
      <vt:lpstr>scatter(x, y)</vt:lpstr>
      <vt:lpstr>fill_between(x, y, y1)</vt:lpstr>
      <vt:lpstr>bar(x, y)</vt:lpstr>
      <vt:lpstr>imshow(Z)</vt:lpstr>
      <vt:lpstr>contour(X, Y, Z)</vt:lpstr>
      <vt:lpstr>hist(x)</vt:lpstr>
      <vt:lpstr>boxplot(X)</vt:lpstr>
      <vt:lpstr>Matplotlib une simple librairie ?</vt:lpstr>
      <vt:lpstr>Une librairie riche mais complexe</vt:lpstr>
      <vt:lpstr>L’anatomie d’un graphique</vt:lpstr>
      <vt:lpstr>Paramétrisation</vt:lpstr>
      <vt:lpstr>Taille et résolution</vt:lpstr>
      <vt:lpstr>Les titres et légendes</vt:lpstr>
      <vt:lpstr>Les limites</vt:lpstr>
      <vt:lpstr>Modifier l’encadrement</vt:lpstr>
      <vt:lpstr>Ajouter des labels</vt:lpstr>
      <vt:lpstr>Changer les marqueurs d’échelle</vt:lpstr>
      <vt:lpstr>Afficher plusieurs graphiques</vt:lpstr>
      <vt:lpstr>Sauvegarder un graphique</vt:lpstr>
      <vt:lpstr>Avez-vous des questions ?</vt:lpstr>
      <vt:lpstr>Exercices 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du C</dc:title>
  <dc:creator>Florent COLLOT</dc:creator>
  <cp:lastModifiedBy>Florent COLLOT</cp:lastModifiedBy>
  <cp:revision>288</cp:revision>
  <dcterms:modified xsi:type="dcterms:W3CDTF">2023-10-26T04:42:03Z</dcterms:modified>
</cp:coreProperties>
</file>