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58" r:id="rId1"/>
  </p:sldMasterIdLst>
  <p:notesMasterIdLst>
    <p:notesMasterId r:id="rId243"/>
  </p:notesMasterIdLst>
  <p:sldIdLst>
    <p:sldId id="256" r:id="rId2"/>
    <p:sldId id="258" r:id="rId3"/>
    <p:sldId id="376" r:id="rId4"/>
    <p:sldId id="322" r:id="rId5"/>
    <p:sldId id="377" r:id="rId6"/>
    <p:sldId id="378" r:id="rId7"/>
    <p:sldId id="379" r:id="rId8"/>
    <p:sldId id="380" r:id="rId9"/>
    <p:sldId id="329" r:id="rId10"/>
    <p:sldId id="381" r:id="rId11"/>
    <p:sldId id="330" r:id="rId12"/>
    <p:sldId id="331" r:id="rId13"/>
    <p:sldId id="382" r:id="rId14"/>
    <p:sldId id="411" r:id="rId15"/>
    <p:sldId id="383" r:id="rId16"/>
    <p:sldId id="384" r:id="rId17"/>
    <p:sldId id="385" r:id="rId18"/>
    <p:sldId id="393" r:id="rId19"/>
    <p:sldId id="298" r:id="rId20"/>
    <p:sldId id="395" r:id="rId21"/>
    <p:sldId id="387" r:id="rId22"/>
    <p:sldId id="388" r:id="rId23"/>
    <p:sldId id="389" r:id="rId24"/>
    <p:sldId id="390" r:id="rId25"/>
    <p:sldId id="391" r:id="rId26"/>
    <p:sldId id="396" r:id="rId27"/>
    <p:sldId id="402" r:id="rId28"/>
    <p:sldId id="403" r:id="rId29"/>
    <p:sldId id="404" r:id="rId30"/>
    <p:sldId id="405" r:id="rId31"/>
    <p:sldId id="410" r:id="rId32"/>
    <p:sldId id="412" r:id="rId33"/>
    <p:sldId id="311" r:id="rId34"/>
    <p:sldId id="312" r:id="rId35"/>
    <p:sldId id="397" r:id="rId36"/>
    <p:sldId id="398" r:id="rId37"/>
    <p:sldId id="407" r:id="rId38"/>
    <p:sldId id="408" r:id="rId39"/>
    <p:sldId id="409" r:id="rId40"/>
    <p:sldId id="399" r:id="rId41"/>
    <p:sldId id="400" r:id="rId42"/>
    <p:sldId id="401" r:id="rId43"/>
    <p:sldId id="392" r:id="rId44"/>
    <p:sldId id="394" r:id="rId45"/>
    <p:sldId id="413" r:id="rId46"/>
    <p:sldId id="424" r:id="rId47"/>
    <p:sldId id="262" r:id="rId48"/>
    <p:sldId id="421" r:id="rId49"/>
    <p:sldId id="422" r:id="rId50"/>
    <p:sldId id="423" r:id="rId51"/>
    <p:sldId id="334" r:id="rId52"/>
    <p:sldId id="428" r:id="rId53"/>
    <p:sldId id="426" r:id="rId54"/>
    <p:sldId id="427" r:id="rId55"/>
    <p:sldId id="337" r:id="rId56"/>
    <p:sldId id="338" r:id="rId57"/>
    <p:sldId id="339" r:id="rId58"/>
    <p:sldId id="429" r:id="rId59"/>
    <p:sldId id="333" r:id="rId60"/>
    <p:sldId id="340" r:id="rId61"/>
    <p:sldId id="430" r:id="rId62"/>
    <p:sldId id="342" r:id="rId63"/>
    <p:sldId id="431" r:id="rId64"/>
    <p:sldId id="432" r:id="rId65"/>
    <p:sldId id="433" r:id="rId66"/>
    <p:sldId id="434" r:id="rId67"/>
    <p:sldId id="435" r:id="rId68"/>
    <p:sldId id="438" r:id="rId69"/>
    <p:sldId id="440" r:id="rId70"/>
    <p:sldId id="441" r:id="rId71"/>
    <p:sldId id="443" r:id="rId72"/>
    <p:sldId id="444" r:id="rId73"/>
    <p:sldId id="439" r:id="rId74"/>
    <p:sldId id="445" r:id="rId75"/>
    <p:sldId id="446" r:id="rId76"/>
    <p:sldId id="447" r:id="rId77"/>
    <p:sldId id="414" r:id="rId78"/>
    <p:sldId id="415" r:id="rId79"/>
    <p:sldId id="416" r:id="rId80"/>
    <p:sldId id="263" r:id="rId81"/>
    <p:sldId id="323" r:id="rId82"/>
    <p:sldId id="335" r:id="rId83"/>
    <p:sldId id="448" r:id="rId84"/>
    <p:sldId id="419" r:id="rId85"/>
    <p:sldId id="318" r:id="rId86"/>
    <p:sldId id="420" r:id="rId87"/>
    <p:sldId id="449" r:id="rId88"/>
    <p:sldId id="436" r:id="rId89"/>
    <p:sldId id="437" r:id="rId90"/>
    <p:sldId id="417" r:id="rId91"/>
    <p:sldId id="418" r:id="rId92"/>
    <p:sldId id="475" r:id="rId93"/>
    <p:sldId id="482" r:id="rId94"/>
    <p:sldId id="478" r:id="rId95"/>
    <p:sldId id="358" r:id="rId96"/>
    <p:sldId id="359" r:id="rId97"/>
    <p:sldId id="360" r:id="rId98"/>
    <p:sldId id="368" r:id="rId99"/>
    <p:sldId id="483" r:id="rId100"/>
    <p:sldId id="479" r:id="rId101"/>
    <p:sldId id="480" r:id="rId102"/>
    <p:sldId id="484" r:id="rId103"/>
    <p:sldId id="481" r:id="rId104"/>
    <p:sldId id="366" r:id="rId105"/>
    <p:sldId id="367" r:id="rId106"/>
    <p:sldId id="476" r:id="rId107"/>
    <p:sldId id="477" r:id="rId108"/>
    <p:sldId id="470" r:id="rId109"/>
    <p:sldId id="349" r:id="rId110"/>
    <p:sldId id="269" r:id="rId111"/>
    <p:sldId id="369" r:id="rId112"/>
    <p:sldId id="572" r:id="rId113"/>
    <p:sldId id="471" r:id="rId114"/>
    <p:sldId id="474" r:id="rId115"/>
    <p:sldId id="472" r:id="rId116"/>
    <p:sldId id="473" r:id="rId117"/>
    <p:sldId id="326" r:id="rId118"/>
    <p:sldId id="486" r:id="rId119"/>
    <p:sldId id="487" r:id="rId120"/>
    <p:sldId id="465" r:id="rId121"/>
    <p:sldId id="466" r:id="rId122"/>
    <p:sldId id="321" r:id="rId123"/>
    <p:sldId id="464" r:id="rId124"/>
    <p:sldId id="463" r:id="rId125"/>
    <p:sldId id="491" r:id="rId126"/>
    <p:sldId id="488" r:id="rId127"/>
    <p:sldId id="492" r:id="rId128"/>
    <p:sldId id="489" r:id="rId129"/>
    <p:sldId id="493" r:id="rId130"/>
    <p:sldId id="494" r:id="rId131"/>
    <p:sldId id="495" r:id="rId132"/>
    <p:sldId id="496" r:id="rId133"/>
    <p:sldId id="497" r:id="rId134"/>
    <p:sldId id="498" r:id="rId135"/>
    <p:sldId id="499" r:id="rId136"/>
    <p:sldId id="573" r:id="rId137"/>
    <p:sldId id="582" r:id="rId138"/>
    <p:sldId id="574" r:id="rId139"/>
    <p:sldId id="581" r:id="rId140"/>
    <p:sldId id="579" r:id="rId141"/>
    <p:sldId id="580" r:id="rId142"/>
    <p:sldId id="583" r:id="rId143"/>
    <p:sldId id="584" r:id="rId144"/>
    <p:sldId id="585" r:id="rId145"/>
    <p:sldId id="586" r:id="rId146"/>
    <p:sldId id="587" r:id="rId147"/>
    <p:sldId id="588" r:id="rId148"/>
    <p:sldId id="576" r:id="rId149"/>
    <p:sldId id="577" r:id="rId150"/>
    <p:sldId id="589" r:id="rId151"/>
    <p:sldId id="590" r:id="rId152"/>
    <p:sldId id="371" r:id="rId153"/>
    <p:sldId id="362" r:id="rId154"/>
    <p:sldId id="372" r:id="rId155"/>
    <p:sldId id="261" r:id="rId156"/>
    <p:sldId id="373" r:id="rId157"/>
    <p:sldId id="374" r:id="rId158"/>
    <p:sldId id="591" r:id="rId159"/>
    <p:sldId id="595" r:id="rId160"/>
    <p:sldId id="274" r:id="rId161"/>
    <p:sldId id="593" r:id="rId162"/>
    <p:sldId id="594" r:id="rId163"/>
    <p:sldId id="596" r:id="rId164"/>
    <p:sldId id="597" r:id="rId165"/>
    <p:sldId id="598" r:id="rId166"/>
    <p:sldId id="599" r:id="rId167"/>
    <p:sldId id="603" r:id="rId168"/>
    <p:sldId id="601" r:id="rId169"/>
    <p:sldId id="604" r:id="rId170"/>
    <p:sldId id="605" r:id="rId171"/>
    <p:sldId id="606" r:id="rId172"/>
    <p:sldId id="607" r:id="rId173"/>
    <p:sldId id="608" r:id="rId174"/>
    <p:sldId id="609" r:id="rId175"/>
    <p:sldId id="610" r:id="rId176"/>
    <p:sldId id="611" r:id="rId177"/>
    <p:sldId id="612" r:id="rId178"/>
    <p:sldId id="613" r:id="rId179"/>
    <p:sldId id="602" r:id="rId180"/>
    <p:sldId id="614" r:id="rId181"/>
    <p:sldId id="615" r:id="rId182"/>
    <p:sldId id="616" r:id="rId183"/>
    <p:sldId id="617" r:id="rId184"/>
    <p:sldId id="649" r:id="rId185"/>
    <p:sldId id="618" r:id="rId186"/>
    <p:sldId id="633" r:id="rId187"/>
    <p:sldId id="634" r:id="rId188"/>
    <p:sldId id="635" r:id="rId189"/>
    <p:sldId id="637" r:id="rId190"/>
    <p:sldId id="636" r:id="rId191"/>
    <p:sldId id="638" r:id="rId192"/>
    <p:sldId id="639" r:id="rId193"/>
    <p:sldId id="641" r:id="rId194"/>
    <p:sldId id="640" r:id="rId195"/>
    <p:sldId id="642" r:id="rId196"/>
    <p:sldId id="643" r:id="rId197"/>
    <p:sldId id="644" r:id="rId198"/>
    <p:sldId id="645" r:id="rId199"/>
    <p:sldId id="646" r:id="rId200"/>
    <p:sldId id="648" r:id="rId201"/>
    <p:sldId id="647" r:id="rId202"/>
    <p:sldId id="650" r:id="rId203"/>
    <p:sldId id="651" r:id="rId204"/>
    <p:sldId id="652" r:id="rId205"/>
    <p:sldId id="653" r:id="rId206"/>
    <p:sldId id="655" r:id="rId207"/>
    <p:sldId id="656" r:id="rId208"/>
    <p:sldId id="657" r:id="rId209"/>
    <p:sldId id="658" r:id="rId210"/>
    <p:sldId id="659" r:id="rId211"/>
    <p:sldId id="660" r:id="rId212"/>
    <p:sldId id="661" r:id="rId213"/>
    <p:sldId id="620" r:id="rId214"/>
    <p:sldId id="621" r:id="rId215"/>
    <p:sldId id="622" r:id="rId216"/>
    <p:sldId id="623" r:id="rId217"/>
    <p:sldId id="624" r:id="rId218"/>
    <p:sldId id="625" r:id="rId219"/>
    <p:sldId id="626" r:id="rId220"/>
    <p:sldId id="630" r:id="rId221"/>
    <p:sldId id="627" r:id="rId222"/>
    <p:sldId id="628" r:id="rId223"/>
    <p:sldId id="631" r:id="rId224"/>
    <p:sldId id="632" r:id="rId225"/>
    <p:sldId id="662" r:id="rId226"/>
    <p:sldId id="670" r:id="rId227"/>
    <p:sldId id="663" r:id="rId228"/>
    <p:sldId id="664" r:id="rId229"/>
    <p:sldId id="672" r:id="rId230"/>
    <p:sldId id="671" r:id="rId231"/>
    <p:sldId id="668" r:id="rId232"/>
    <p:sldId id="275" r:id="rId233"/>
    <p:sldId id="669" r:id="rId234"/>
    <p:sldId id="673" r:id="rId235"/>
    <p:sldId id="674" r:id="rId236"/>
    <p:sldId id="675" r:id="rId237"/>
    <p:sldId id="676" r:id="rId238"/>
    <p:sldId id="677" r:id="rId239"/>
    <p:sldId id="678" r:id="rId240"/>
    <p:sldId id="665" r:id="rId241"/>
    <p:sldId id="666" r:id="rId242"/>
  </p:sldIdLst>
  <p:sldSz cx="9144000" cy="5143500" type="screen16x9"/>
  <p:notesSz cx="6858000" cy="9144000"/>
  <p:embeddedFontLst>
    <p:embeddedFont>
      <p:font typeface="Consolas" panose="020B0609020204030204" pitchFamily="49" charset="0"/>
      <p:regular r:id="rId244"/>
      <p:bold r:id="rId245"/>
      <p:italic r:id="rId246"/>
      <p:boldItalic r:id="rId247"/>
    </p:embeddedFont>
    <p:embeddedFont>
      <p:font typeface="Roboto Slab" pitchFamily="2" charset="0"/>
      <p:regular r:id="rId248"/>
      <p:bold r:id="rId249"/>
    </p:embeddedFont>
    <p:embeddedFont>
      <p:font typeface="Source Code Pro" panose="020B0509030403020204" pitchFamily="49" charset="0"/>
      <p:regular r:id="rId250"/>
      <p:bold r:id="rId251"/>
      <p:italic r:id="rId252"/>
      <p:boldItalic r:id="rId253"/>
    </p:embeddedFont>
    <p:embeddedFont>
      <p:font typeface="Source Sans Pro" panose="020B0503030403020204" pitchFamily="34" charset="0"/>
      <p:regular r:id="rId254"/>
      <p:bold r:id="rId255"/>
      <p:italic r:id="rId256"/>
      <p:boldItalic r:id="rId2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867"/>
    <a:srgbClr val="CC4B19"/>
    <a:srgbClr val="9B0000"/>
    <a:srgbClr val="638CB5"/>
    <a:srgbClr val="796DD8"/>
    <a:srgbClr val="8B9636"/>
    <a:srgbClr val="7B54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3" autoAdjust="0"/>
  </p:normalViewPr>
  <p:slideViewPr>
    <p:cSldViewPr snapToGrid="0">
      <p:cViewPr varScale="1">
        <p:scale>
          <a:sx n="128" d="100"/>
          <a:sy n="128"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font" Target="fonts/font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font" Target="fonts/font5.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font" Target="fonts/font6.fntdata"/><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theme" Target="theme/theme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font" Target="fonts/font7.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font" Target="fonts/font8.fntdata"/><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font" Target="fonts/font9.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font" Target="fonts/font10.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font" Target="fonts/font11.fnt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font" Target="fonts/font1.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font" Target="fonts/font12.fntdata"/><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font" Target="fonts/font2.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font" Target="fonts/font13.fntdata"/><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font" Target="fonts/font3.fntdata"/><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font" Target="fonts/font14.fntdata"/><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D88B-D4A7-4B95-9C44-B7993F941F5E}"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fr-FR"/>
        </a:p>
      </dgm:t>
    </dgm:pt>
    <dgm:pt modelId="{85D97C65-B371-4BEE-A7D0-F41B227A6D9B}">
      <dgm:prSet phldrT="[Texte]" custT="1"/>
      <dgm:spPr/>
      <dgm:t>
        <a:bodyPr/>
        <a:lstStyle/>
        <a:p>
          <a:r>
            <a:rPr lang="fr-FR" sz="1800" b="1" dirty="0">
              <a:latin typeface="Source Sans Pro" panose="020B0503030403020204" pitchFamily="34" charset="0"/>
              <a:ea typeface="Source Sans Pro" panose="020B0503030403020204" pitchFamily="34" charset="0"/>
            </a:rPr>
            <a:t>REST</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a:t>
          </a:r>
          <a:r>
            <a:rPr lang="fr-FR" sz="1800" b="1" dirty="0" err="1">
              <a:latin typeface="Source Sans Pro" panose="020B0503030403020204" pitchFamily="34" charset="0"/>
              <a:ea typeface="Source Sans Pro" panose="020B0503030403020204" pitchFamily="34" charset="0"/>
            </a:rPr>
            <a:t>reprentational</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state </a:t>
          </a:r>
          <a:r>
            <a:rPr lang="fr-FR" sz="1800" b="1" dirty="0" err="1">
              <a:latin typeface="Source Sans Pro" panose="020B0503030403020204" pitchFamily="34" charset="0"/>
              <a:ea typeface="Source Sans Pro" panose="020B0503030403020204" pitchFamily="34" charset="0"/>
            </a:rPr>
            <a:t>transfer</a:t>
          </a:r>
          <a:r>
            <a:rPr lang="fr-FR" sz="1800" b="1" dirty="0">
              <a:latin typeface="Source Sans Pro" panose="020B0503030403020204" pitchFamily="34" charset="0"/>
              <a:ea typeface="Source Sans Pro" panose="020B0503030403020204" pitchFamily="34" charset="0"/>
            </a:rPr>
            <a:t>)</a:t>
          </a:r>
        </a:p>
      </dgm:t>
    </dgm:pt>
    <dgm:pt modelId="{E83E1CF6-4A79-49E4-840B-FBCBD3F77766}" type="parTrans" cxnId="{741E8693-D068-486E-B715-C1B9F6F5E13D}">
      <dgm:prSet/>
      <dgm:spPr/>
      <dgm:t>
        <a:bodyPr/>
        <a:lstStyle/>
        <a:p>
          <a:endParaRPr lang="fr-FR"/>
        </a:p>
      </dgm:t>
    </dgm:pt>
    <dgm:pt modelId="{61E7DF15-23E9-4B06-B504-3933C445F19E}" type="sibTrans" cxnId="{741E8693-D068-486E-B715-C1B9F6F5E13D}">
      <dgm:prSet/>
      <dgm:spPr/>
      <dgm:t>
        <a:bodyPr/>
        <a:lstStyle/>
        <a:p>
          <a:endParaRPr lang="fr-FR"/>
        </a:p>
      </dgm:t>
    </dgm:pt>
    <dgm:pt modelId="{A76AFB3D-FBF0-4777-8E29-D493BD2E6B9D}">
      <dgm:prSet phldrT="[Texte]" custT="1"/>
      <dgm:spPr/>
      <dgm:t>
        <a:bodyPr/>
        <a:lstStyle/>
        <a:p>
          <a:r>
            <a:rPr lang="fr-FR" sz="1800" dirty="0">
              <a:latin typeface="Source Sans Pro" panose="020B0503030403020204" pitchFamily="34" charset="0"/>
              <a:ea typeface="Source Sans Pro" panose="020B0503030403020204" pitchFamily="34" charset="0"/>
            </a:rPr>
            <a:t>SOAP</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(Simple </a:t>
          </a:r>
          <a:r>
            <a:rPr lang="fr-FR" sz="1800" dirty="0" err="1">
              <a:latin typeface="Source Sans Pro" panose="020B0503030403020204" pitchFamily="34" charset="0"/>
              <a:ea typeface="Source Sans Pro" panose="020B0503030403020204" pitchFamily="34" charset="0"/>
            </a:rPr>
            <a:t>object</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access</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protocol</a:t>
          </a:r>
          <a:r>
            <a:rPr lang="fr-FR" sz="1800" dirty="0">
              <a:latin typeface="Source Sans Pro" panose="020B0503030403020204" pitchFamily="34" charset="0"/>
              <a:ea typeface="Source Sans Pro" panose="020B0503030403020204" pitchFamily="34" charset="0"/>
            </a:rPr>
            <a:t>)</a:t>
          </a:r>
        </a:p>
      </dgm:t>
    </dgm:pt>
    <dgm:pt modelId="{AC5CB394-4A13-4A2B-9B98-8AE2F83F5DD8}" type="parTrans" cxnId="{D7B142AB-F96D-4223-A006-68272C26CE09}">
      <dgm:prSet/>
      <dgm:spPr/>
      <dgm:t>
        <a:bodyPr/>
        <a:lstStyle/>
        <a:p>
          <a:endParaRPr lang="fr-FR"/>
        </a:p>
      </dgm:t>
    </dgm:pt>
    <dgm:pt modelId="{404069A5-2515-4C9A-9AE1-2B7935069B80}" type="sibTrans" cxnId="{D7B142AB-F96D-4223-A006-68272C26CE09}">
      <dgm:prSet/>
      <dgm:spPr/>
      <dgm:t>
        <a:bodyPr/>
        <a:lstStyle/>
        <a:p>
          <a:endParaRPr lang="fr-FR"/>
        </a:p>
      </dgm:t>
    </dgm:pt>
    <dgm:pt modelId="{35CD54F9-20AC-4377-940B-9DF8A10ED520}">
      <dgm:prSet phldrT="[Texte]" custT="1"/>
      <dgm:spPr/>
      <dgm:t>
        <a:bodyPr/>
        <a:lstStyle/>
        <a:p>
          <a:r>
            <a:rPr lang="fr-FR" sz="1800" dirty="0" err="1">
              <a:latin typeface="Source Sans Pro" panose="020B0503030403020204" pitchFamily="34" charset="0"/>
              <a:ea typeface="Source Sans Pro" panose="020B0503030403020204" pitchFamily="34" charset="0"/>
            </a:rPr>
            <a:t>GraphQL</a:t>
          </a:r>
          <a:endParaRPr lang="fr-FR" sz="1800" dirty="0">
            <a:latin typeface="Source Sans Pro" panose="020B0503030403020204" pitchFamily="34" charset="0"/>
            <a:ea typeface="Source Sans Pro" panose="020B0503030403020204" pitchFamily="34" charset="0"/>
          </a:endParaRPr>
        </a:p>
      </dgm:t>
    </dgm:pt>
    <dgm:pt modelId="{2DD87102-CFCC-4A8A-999C-5E69678D8E9F}" type="parTrans" cxnId="{DC2241E2-04FD-40A5-A216-F7B3D728858E}">
      <dgm:prSet/>
      <dgm:spPr/>
      <dgm:t>
        <a:bodyPr/>
        <a:lstStyle/>
        <a:p>
          <a:endParaRPr lang="fr-FR"/>
        </a:p>
      </dgm:t>
    </dgm:pt>
    <dgm:pt modelId="{353AB9B7-F329-4F63-866D-6E814ACDC6A8}" type="sibTrans" cxnId="{DC2241E2-04FD-40A5-A216-F7B3D728858E}">
      <dgm:prSet/>
      <dgm:spPr/>
      <dgm:t>
        <a:bodyPr/>
        <a:lstStyle/>
        <a:p>
          <a:endParaRPr lang="fr-FR"/>
        </a:p>
      </dgm:t>
    </dgm:pt>
    <dgm:pt modelId="{795F762B-A424-4897-BA68-7472EB62CD6A}">
      <dgm:prSet phldrT="[Texte]" custT="1"/>
      <dgm:spPr/>
      <dgm:t>
        <a:bodyPr/>
        <a:lstStyle/>
        <a:p>
          <a:r>
            <a:rPr lang="fr-FR" sz="1800" dirty="0" err="1">
              <a:latin typeface="Source Sans Pro" panose="020B0503030403020204" pitchFamily="34" charset="0"/>
              <a:ea typeface="Source Sans Pro" panose="020B0503030403020204" pitchFamily="34" charset="0"/>
            </a:rPr>
            <a:t>gRPC</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(API Google)</a:t>
          </a:r>
        </a:p>
      </dgm:t>
    </dgm:pt>
    <dgm:pt modelId="{60ADA04A-1412-4795-A99E-CD03F0068316}" type="parTrans" cxnId="{9A676D3B-D1B7-447A-B744-C83AC1A0AF19}">
      <dgm:prSet/>
      <dgm:spPr/>
      <dgm:t>
        <a:bodyPr/>
        <a:lstStyle/>
        <a:p>
          <a:endParaRPr lang="fr-FR"/>
        </a:p>
      </dgm:t>
    </dgm:pt>
    <dgm:pt modelId="{4045A01E-844A-424B-B9B9-489049690021}" type="sibTrans" cxnId="{9A676D3B-D1B7-447A-B744-C83AC1A0AF19}">
      <dgm:prSet/>
      <dgm:spPr/>
      <dgm:t>
        <a:bodyPr/>
        <a:lstStyle/>
        <a:p>
          <a:endParaRPr lang="fr-FR"/>
        </a:p>
      </dgm:t>
    </dgm:pt>
    <dgm:pt modelId="{824DACA5-CBB0-4489-88AF-7FF32A386BD3}" type="pres">
      <dgm:prSet presAssocID="{A54AD88B-D4A7-4B95-9C44-B7993F941F5E}" presName="diagram" presStyleCnt="0">
        <dgm:presLayoutVars>
          <dgm:dir/>
          <dgm:resizeHandles val="exact"/>
        </dgm:presLayoutVars>
      </dgm:prSet>
      <dgm:spPr/>
    </dgm:pt>
    <dgm:pt modelId="{7E4CB07D-E4BF-45F6-BA21-AA120B9D9A40}" type="pres">
      <dgm:prSet presAssocID="{85D97C65-B371-4BEE-A7D0-F41B227A6D9B}" presName="node" presStyleLbl="node1" presStyleIdx="0" presStyleCnt="4">
        <dgm:presLayoutVars>
          <dgm:bulletEnabled val="1"/>
        </dgm:presLayoutVars>
      </dgm:prSet>
      <dgm:spPr/>
    </dgm:pt>
    <dgm:pt modelId="{6A4D31C8-AEFB-431A-ACF9-F7B56386263E}" type="pres">
      <dgm:prSet presAssocID="{61E7DF15-23E9-4B06-B504-3933C445F19E}" presName="sibTrans" presStyleCnt="0"/>
      <dgm:spPr/>
    </dgm:pt>
    <dgm:pt modelId="{50A37B80-2808-4B32-8EA6-941A86ADAC16}" type="pres">
      <dgm:prSet presAssocID="{A76AFB3D-FBF0-4777-8E29-D493BD2E6B9D}" presName="node" presStyleLbl="node1" presStyleIdx="1" presStyleCnt="4">
        <dgm:presLayoutVars>
          <dgm:bulletEnabled val="1"/>
        </dgm:presLayoutVars>
      </dgm:prSet>
      <dgm:spPr/>
    </dgm:pt>
    <dgm:pt modelId="{9C485487-4EA0-4A34-B673-CC777E8212F1}" type="pres">
      <dgm:prSet presAssocID="{404069A5-2515-4C9A-9AE1-2B7935069B80}" presName="sibTrans" presStyleCnt="0"/>
      <dgm:spPr/>
    </dgm:pt>
    <dgm:pt modelId="{B5FA61EE-988F-44C0-A4C4-9F4FD772D3A5}" type="pres">
      <dgm:prSet presAssocID="{35CD54F9-20AC-4377-940B-9DF8A10ED520}" presName="node" presStyleLbl="node1" presStyleIdx="2" presStyleCnt="4">
        <dgm:presLayoutVars>
          <dgm:bulletEnabled val="1"/>
        </dgm:presLayoutVars>
      </dgm:prSet>
      <dgm:spPr/>
    </dgm:pt>
    <dgm:pt modelId="{86C90303-CD6C-4E7A-B658-1596A579E7F5}" type="pres">
      <dgm:prSet presAssocID="{353AB9B7-F329-4F63-866D-6E814ACDC6A8}" presName="sibTrans" presStyleCnt="0"/>
      <dgm:spPr/>
    </dgm:pt>
    <dgm:pt modelId="{A8430578-771D-41F8-8B99-E84C07E3A09A}" type="pres">
      <dgm:prSet presAssocID="{795F762B-A424-4897-BA68-7472EB62CD6A}" presName="node" presStyleLbl="node1" presStyleIdx="3" presStyleCnt="4">
        <dgm:presLayoutVars>
          <dgm:bulletEnabled val="1"/>
        </dgm:presLayoutVars>
      </dgm:prSet>
      <dgm:spPr/>
    </dgm:pt>
  </dgm:ptLst>
  <dgm:cxnLst>
    <dgm:cxn modelId="{86097835-4889-4D20-A71B-3D20A9489494}" type="presOf" srcId="{795F762B-A424-4897-BA68-7472EB62CD6A}" destId="{A8430578-771D-41F8-8B99-E84C07E3A09A}" srcOrd="0" destOrd="0" presId="urn:microsoft.com/office/officeart/2005/8/layout/default"/>
    <dgm:cxn modelId="{9A676D3B-D1B7-447A-B744-C83AC1A0AF19}" srcId="{A54AD88B-D4A7-4B95-9C44-B7993F941F5E}" destId="{795F762B-A424-4897-BA68-7472EB62CD6A}" srcOrd="3" destOrd="0" parTransId="{60ADA04A-1412-4795-A99E-CD03F0068316}" sibTransId="{4045A01E-844A-424B-B9B9-489049690021}"/>
    <dgm:cxn modelId="{741E8693-D068-486E-B715-C1B9F6F5E13D}" srcId="{A54AD88B-D4A7-4B95-9C44-B7993F941F5E}" destId="{85D97C65-B371-4BEE-A7D0-F41B227A6D9B}" srcOrd="0" destOrd="0" parTransId="{E83E1CF6-4A79-49E4-840B-FBCBD3F77766}" sibTransId="{61E7DF15-23E9-4B06-B504-3933C445F19E}"/>
    <dgm:cxn modelId="{3CF039A6-788C-4971-9644-BCC002CFC6FE}" type="presOf" srcId="{A54AD88B-D4A7-4B95-9C44-B7993F941F5E}" destId="{824DACA5-CBB0-4489-88AF-7FF32A386BD3}" srcOrd="0" destOrd="0" presId="urn:microsoft.com/office/officeart/2005/8/layout/default"/>
    <dgm:cxn modelId="{D7B142AB-F96D-4223-A006-68272C26CE09}" srcId="{A54AD88B-D4A7-4B95-9C44-B7993F941F5E}" destId="{A76AFB3D-FBF0-4777-8E29-D493BD2E6B9D}" srcOrd="1" destOrd="0" parTransId="{AC5CB394-4A13-4A2B-9B98-8AE2F83F5DD8}" sibTransId="{404069A5-2515-4C9A-9AE1-2B7935069B80}"/>
    <dgm:cxn modelId="{04AC80CA-9E11-471B-ACA3-4C33DC41B380}" type="presOf" srcId="{35CD54F9-20AC-4377-940B-9DF8A10ED520}" destId="{B5FA61EE-988F-44C0-A4C4-9F4FD772D3A5}" srcOrd="0" destOrd="0" presId="urn:microsoft.com/office/officeart/2005/8/layout/default"/>
    <dgm:cxn modelId="{DC2241E2-04FD-40A5-A216-F7B3D728858E}" srcId="{A54AD88B-D4A7-4B95-9C44-B7993F941F5E}" destId="{35CD54F9-20AC-4377-940B-9DF8A10ED520}" srcOrd="2" destOrd="0" parTransId="{2DD87102-CFCC-4A8A-999C-5E69678D8E9F}" sibTransId="{353AB9B7-F329-4F63-866D-6E814ACDC6A8}"/>
    <dgm:cxn modelId="{DF9FAAEE-5FBF-4249-9B03-6359876CE1DC}" type="presOf" srcId="{A76AFB3D-FBF0-4777-8E29-D493BD2E6B9D}" destId="{50A37B80-2808-4B32-8EA6-941A86ADAC16}" srcOrd="0" destOrd="0" presId="urn:microsoft.com/office/officeart/2005/8/layout/default"/>
    <dgm:cxn modelId="{FE79E5F4-6AF7-4E98-BE02-FB5681787E77}" type="presOf" srcId="{85D97C65-B371-4BEE-A7D0-F41B227A6D9B}" destId="{7E4CB07D-E4BF-45F6-BA21-AA120B9D9A40}" srcOrd="0" destOrd="0" presId="urn:microsoft.com/office/officeart/2005/8/layout/default"/>
    <dgm:cxn modelId="{E5A56EF2-5790-4B25-A639-BDA54EC93EDB}" type="presParOf" srcId="{824DACA5-CBB0-4489-88AF-7FF32A386BD3}" destId="{7E4CB07D-E4BF-45F6-BA21-AA120B9D9A40}" srcOrd="0" destOrd="0" presId="urn:microsoft.com/office/officeart/2005/8/layout/default"/>
    <dgm:cxn modelId="{915A81A8-76A3-4667-981D-972C76810D9F}" type="presParOf" srcId="{824DACA5-CBB0-4489-88AF-7FF32A386BD3}" destId="{6A4D31C8-AEFB-431A-ACF9-F7B56386263E}" srcOrd="1" destOrd="0" presId="urn:microsoft.com/office/officeart/2005/8/layout/default"/>
    <dgm:cxn modelId="{6CD33437-F037-45DE-AB50-D978559EE653}" type="presParOf" srcId="{824DACA5-CBB0-4489-88AF-7FF32A386BD3}" destId="{50A37B80-2808-4B32-8EA6-941A86ADAC16}" srcOrd="2" destOrd="0" presId="urn:microsoft.com/office/officeart/2005/8/layout/default"/>
    <dgm:cxn modelId="{B296F334-D6A9-44CA-B6B0-6F4DE6E82E34}" type="presParOf" srcId="{824DACA5-CBB0-4489-88AF-7FF32A386BD3}" destId="{9C485487-4EA0-4A34-B673-CC777E8212F1}" srcOrd="3" destOrd="0" presId="urn:microsoft.com/office/officeart/2005/8/layout/default"/>
    <dgm:cxn modelId="{C402A993-F4BC-4436-8DD4-8682A602DB3C}" type="presParOf" srcId="{824DACA5-CBB0-4489-88AF-7FF32A386BD3}" destId="{B5FA61EE-988F-44C0-A4C4-9F4FD772D3A5}" srcOrd="4" destOrd="0" presId="urn:microsoft.com/office/officeart/2005/8/layout/default"/>
    <dgm:cxn modelId="{1C2A10FF-CF91-4322-9DE3-02334F35585B}" type="presParOf" srcId="{824DACA5-CBB0-4489-88AF-7FF32A386BD3}" destId="{86C90303-CD6C-4E7A-B658-1596A579E7F5}" srcOrd="5" destOrd="0" presId="urn:microsoft.com/office/officeart/2005/8/layout/default"/>
    <dgm:cxn modelId="{9574227E-7190-4A33-A91A-01AFC6B631C7}" type="presParOf" srcId="{824DACA5-CBB0-4489-88AF-7FF32A386BD3}" destId="{A8430578-771D-41F8-8B99-E84C07E3A09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B07D-E4BF-45F6-BA21-AA120B9D9A40}">
      <dsp:nvSpPr>
        <dsp:cNvPr id="0" name=""/>
        <dsp:cNvSpPr/>
      </dsp:nvSpPr>
      <dsp:spPr>
        <a:xfrm>
          <a:off x="417062" y="184"/>
          <a:ext cx="1961368" cy="1176821"/>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latin typeface="Source Sans Pro" panose="020B0503030403020204" pitchFamily="34" charset="0"/>
              <a:ea typeface="Source Sans Pro" panose="020B0503030403020204" pitchFamily="34" charset="0"/>
            </a:rPr>
            <a:t>REST</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a:t>
          </a:r>
          <a:r>
            <a:rPr lang="fr-FR" sz="1800" b="1" kern="1200" dirty="0" err="1">
              <a:latin typeface="Source Sans Pro" panose="020B0503030403020204" pitchFamily="34" charset="0"/>
              <a:ea typeface="Source Sans Pro" panose="020B0503030403020204" pitchFamily="34" charset="0"/>
            </a:rPr>
            <a:t>reprentational</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state </a:t>
          </a:r>
          <a:r>
            <a:rPr lang="fr-FR" sz="1800" b="1" kern="1200" dirty="0" err="1">
              <a:latin typeface="Source Sans Pro" panose="020B0503030403020204" pitchFamily="34" charset="0"/>
              <a:ea typeface="Source Sans Pro" panose="020B0503030403020204" pitchFamily="34" charset="0"/>
            </a:rPr>
            <a:t>transfer</a:t>
          </a:r>
          <a:r>
            <a:rPr lang="fr-FR" sz="1800" b="1" kern="1200" dirty="0">
              <a:latin typeface="Source Sans Pro" panose="020B0503030403020204" pitchFamily="34" charset="0"/>
              <a:ea typeface="Source Sans Pro" panose="020B0503030403020204" pitchFamily="34" charset="0"/>
            </a:rPr>
            <a:t>)</a:t>
          </a:r>
        </a:p>
      </dsp:txBody>
      <dsp:txXfrm>
        <a:off x="417062" y="184"/>
        <a:ext cx="1961368" cy="1176821"/>
      </dsp:txXfrm>
    </dsp:sp>
    <dsp:sp modelId="{50A37B80-2808-4B32-8EA6-941A86ADAC16}">
      <dsp:nvSpPr>
        <dsp:cNvPr id="0" name=""/>
        <dsp:cNvSpPr/>
      </dsp:nvSpPr>
      <dsp:spPr>
        <a:xfrm>
          <a:off x="2574568" y="184"/>
          <a:ext cx="1961368" cy="1176821"/>
        </a:xfrm>
        <a:prstGeom prst="rect">
          <a:avLst/>
        </a:prstGeom>
        <a:solidFill>
          <a:schemeClr val="accent2">
            <a:shade val="80000"/>
            <a:hueOff val="280572"/>
            <a:satOff val="-23641"/>
            <a:lumOff val="12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Source Sans Pro" panose="020B0503030403020204" pitchFamily="34" charset="0"/>
              <a:ea typeface="Source Sans Pro" panose="020B0503030403020204" pitchFamily="34" charset="0"/>
            </a:rPr>
            <a:t>SOAP</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(Simple </a:t>
          </a:r>
          <a:r>
            <a:rPr lang="fr-FR" sz="1800" kern="1200" dirty="0" err="1">
              <a:latin typeface="Source Sans Pro" panose="020B0503030403020204" pitchFamily="34" charset="0"/>
              <a:ea typeface="Source Sans Pro" panose="020B0503030403020204" pitchFamily="34" charset="0"/>
            </a:rPr>
            <a:t>object</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access</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protocol</a:t>
          </a:r>
          <a:r>
            <a:rPr lang="fr-FR" sz="1800" kern="1200" dirty="0">
              <a:latin typeface="Source Sans Pro" panose="020B0503030403020204" pitchFamily="34" charset="0"/>
              <a:ea typeface="Source Sans Pro" panose="020B0503030403020204" pitchFamily="34" charset="0"/>
            </a:rPr>
            <a:t>)</a:t>
          </a:r>
        </a:p>
      </dsp:txBody>
      <dsp:txXfrm>
        <a:off x="2574568" y="184"/>
        <a:ext cx="1961368" cy="1176821"/>
      </dsp:txXfrm>
    </dsp:sp>
    <dsp:sp modelId="{B5FA61EE-988F-44C0-A4C4-9F4FD772D3A5}">
      <dsp:nvSpPr>
        <dsp:cNvPr id="0" name=""/>
        <dsp:cNvSpPr/>
      </dsp:nvSpPr>
      <dsp:spPr>
        <a:xfrm>
          <a:off x="417062" y="1373142"/>
          <a:ext cx="1961368" cy="1176821"/>
        </a:xfrm>
        <a:prstGeom prst="rect">
          <a:avLst/>
        </a:prstGeom>
        <a:solidFill>
          <a:schemeClr val="accent2">
            <a:shade val="80000"/>
            <a:hueOff val="561143"/>
            <a:satOff val="-47281"/>
            <a:lumOff val="259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GraphQL</a:t>
          </a:r>
          <a:endParaRPr lang="fr-FR" sz="1800" kern="1200" dirty="0">
            <a:latin typeface="Source Sans Pro" panose="020B0503030403020204" pitchFamily="34" charset="0"/>
            <a:ea typeface="Source Sans Pro" panose="020B0503030403020204" pitchFamily="34" charset="0"/>
          </a:endParaRPr>
        </a:p>
      </dsp:txBody>
      <dsp:txXfrm>
        <a:off x="417062" y="1373142"/>
        <a:ext cx="1961368" cy="1176821"/>
      </dsp:txXfrm>
    </dsp:sp>
    <dsp:sp modelId="{A8430578-771D-41F8-8B99-E84C07E3A09A}">
      <dsp:nvSpPr>
        <dsp:cNvPr id="0" name=""/>
        <dsp:cNvSpPr/>
      </dsp:nvSpPr>
      <dsp:spPr>
        <a:xfrm>
          <a:off x="2574568" y="1373142"/>
          <a:ext cx="1961368" cy="1176821"/>
        </a:xfrm>
        <a:prstGeom prst="rect">
          <a:avLst/>
        </a:prstGeom>
        <a:solidFill>
          <a:schemeClr val="accent2">
            <a:shade val="80000"/>
            <a:hueOff val="841715"/>
            <a:satOff val="-70922"/>
            <a:lumOff val="38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gRPC</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(API Google)</a:t>
          </a:r>
        </a:p>
      </dsp:txBody>
      <dsp:txXfrm>
        <a:off x="2574568" y="1373142"/>
        <a:ext cx="1961368" cy="11768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310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44490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8660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4674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9100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12727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1227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11079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0977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53595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4482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77079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273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6261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62607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148865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253583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09697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594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0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6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629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21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74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44576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308636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1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5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288972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128569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3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2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7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30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0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4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2114312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2233232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745126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548706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878111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06868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04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1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122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3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709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139603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97494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8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57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018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80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62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72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1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79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56154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39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46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004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74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19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48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75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68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3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800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698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7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7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651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941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fr-FR" dirty="0"/>
              <a:t>Diviser : on divise les données initiales en plusieurs sous-parties.</a:t>
            </a:r>
          </a:p>
          <a:p>
            <a:pPr marL="228600" lvl="0" indent="-228600" algn="l" rtl="0">
              <a:spcBef>
                <a:spcPts val="0"/>
              </a:spcBef>
              <a:spcAft>
                <a:spcPts val="0"/>
              </a:spcAft>
              <a:buAutoNum type="arabicPeriod"/>
            </a:pPr>
            <a:r>
              <a:rPr lang="fr-FR" dirty="0"/>
              <a:t>Régner : on résout récursivement chacun des sous-problèmes associés</a:t>
            </a:r>
          </a:p>
          <a:p>
            <a:pPr marL="228600" lvl="0" indent="-228600" algn="l" rtl="0">
              <a:spcBef>
                <a:spcPts val="0"/>
              </a:spcBef>
              <a:spcAft>
                <a:spcPts val="0"/>
              </a:spcAft>
              <a:buAutoNum type="arabicPeriod"/>
            </a:pPr>
            <a:r>
              <a:rPr lang="fr-FR" dirty="0"/>
              <a:t>Combiner : on combine les différents résultats obtenus pour obtenir une solution au problème initial.</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092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7241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3664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098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37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6449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88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407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2955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944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93674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372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6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1154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4969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1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 </a:t>
            </a:r>
            <a:r>
              <a:rPr lang="en-GB" dirty="0" err="1"/>
              <a:t>Vrai</a:t>
            </a:r>
            <a:br>
              <a:rPr lang="en-GB" dirty="0"/>
            </a:br>
            <a:r>
              <a:rPr lang="en-GB" dirty="0"/>
              <a:t>0 = Faux</a:t>
            </a:r>
            <a:endParaRPr dirty="0"/>
          </a:p>
        </p:txBody>
      </p:sp>
    </p:spTree>
    <p:extLst>
      <p:ext uri="{BB962C8B-B14F-4D97-AF65-F5344CB8AC3E}">
        <p14:creationId xmlns:p14="http://schemas.microsoft.com/office/powerpoint/2010/main" val="3625982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562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557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93851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27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8288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895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22874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Programme principal (thread principal) crée des nouveaux threads secondaires</a:t>
            </a:r>
          </a:p>
          <a:p>
            <a:pPr marL="139700" indent="0">
              <a:buNone/>
            </a:pPr>
            <a:r>
              <a:rPr lang="fr-FR" dirty="0"/>
              <a:t>Thread principal continue son exécution</a:t>
            </a:r>
          </a:p>
          <a:p>
            <a:pPr marL="139700" indent="0">
              <a:buNone/>
            </a:pPr>
            <a:r>
              <a:rPr lang="fr-FR" dirty="0"/>
              <a:t>Quand une tache secondaire a fini -&gt; envoie une notification</a:t>
            </a:r>
          </a:p>
        </p:txBody>
      </p:sp>
    </p:spTree>
    <p:extLst>
      <p:ext uri="{BB962C8B-B14F-4D97-AF65-F5344CB8AC3E}">
        <p14:creationId xmlns:p14="http://schemas.microsoft.com/office/powerpoint/2010/main" val="268407230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5637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336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re 2">
            <a:extLst>
              <a:ext uri="{FF2B5EF4-FFF2-40B4-BE49-F238E27FC236}">
                <a16:creationId xmlns:a16="http://schemas.microsoft.com/office/drawing/2014/main" id="{F507C96C-1216-014D-406F-7E23F76A92C3}"/>
              </a:ext>
            </a:extLst>
          </p:cNvPr>
          <p:cNvSpPr>
            <a:spLocks noGrp="1"/>
          </p:cNvSpPr>
          <p:nvPr>
            <p:ph type="title"/>
          </p:nvPr>
        </p:nvSpPr>
        <p:spPr/>
        <p:txBody>
          <a:bodyPr/>
          <a:lstStyle/>
          <a:p>
            <a:r>
              <a:rPr lang="fr-FR"/>
              <a:t>Modifiez le style du titre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5320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25444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53011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9"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4%20-%20fonctions.ipynb"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fr/3/using/windows.html#the-full-installer" TargetMode="Externa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5%20-%20fichiers.ipynb"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hyperlink" Target="https://github.com/Fully-san/PythonDataScience/blob/master/LaPOO/POO.ipynb"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profind.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3" Type="http://schemas.openxmlformats.org/officeDocument/2006/relationships/hyperlink" Target="https://docs.python.org/fr/3/library/asyncio.html" TargetMode="External"/><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59.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136.xml"/><Relationship Id="rId5" Type="http://schemas.openxmlformats.org/officeDocument/2006/relationships/slide" Target="slide117.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pyformat.info/"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1%20-%20variables.ipyn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2%20-%20collections.ipynb"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3%20-%20structuresIteratives.ipynb"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400" dirty="0"/>
              <a:t>Introduction à Python pour l'analyse de données</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versions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latin typeface="Source Sans Pro" panose="020B0503030403020204" pitchFamily="34" charset="0"/>
                <a:ea typeface="Source Sans Pro" panose="020B0503030403020204" pitchFamily="34" charset="0"/>
              </a:rPr>
              <a:t>Version 2</a:t>
            </a:r>
          </a:p>
          <a:p>
            <a:pPr algn="just">
              <a:spcBef>
                <a:spcPts val="600"/>
              </a:spcBef>
            </a:pPr>
            <a:r>
              <a:rPr lang="fr-FR" sz="1600" dirty="0">
                <a:latin typeface="Source Sans Pro" panose="020B0503030403020204" pitchFamily="34" charset="0"/>
                <a:ea typeface="Source Sans Pro" panose="020B0503030403020204" pitchFamily="34" charset="0"/>
              </a:rPr>
              <a:t>N’est </a:t>
            </a:r>
            <a:r>
              <a:rPr lang="fr-FR" sz="1600" b="1" dirty="0">
                <a:latin typeface="Source Sans Pro" panose="020B0503030403020204" pitchFamily="34" charset="0"/>
                <a:ea typeface="Source Sans Pro" panose="020B0503030403020204" pitchFamily="34" charset="0"/>
              </a:rPr>
              <a:t>plus supportée </a:t>
            </a:r>
            <a:r>
              <a:rPr lang="fr-FR" sz="1600" dirty="0">
                <a:latin typeface="Source Sans Pro" panose="020B0503030403020204" pitchFamily="34" charset="0"/>
                <a:ea typeface="Source Sans Pro" panose="020B0503030403020204" pitchFamily="34" charset="0"/>
              </a:rPr>
              <a:t>depuis le </a:t>
            </a:r>
            <a:r>
              <a:rPr lang="fr-FR" sz="1600" b="1" dirty="0">
                <a:latin typeface="Source Sans Pro" panose="020B0503030403020204" pitchFamily="34" charset="0"/>
                <a:ea typeface="Source Sans Pro" panose="020B0503030403020204" pitchFamily="34" charset="0"/>
              </a:rPr>
              <a:t>1</a:t>
            </a:r>
            <a:r>
              <a:rPr lang="fr-FR" sz="1600" b="1" baseline="30000" dirty="0">
                <a:latin typeface="Source Sans Pro" panose="020B0503030403020204" pitchFamily="34" charset="0"/>
                <a:ea typeface="Source Sans Pro" panose="020B0503030403020204" pitchFamily="34" charset="0"/>
              </a:rPr>
              <a:t>er</a:t>
            </a:r>
            <a:r>
              <a:rPr lang="fr-FR" sz="1600" b="1" dirty="0">
                <a:latin typeface="Source Sans Pro" panose="020B0503030403020204" pitchFamily="34" charset="0"/>
                <a:ea typeface="Source Sans Pro" panose="020B0503030403020204" pitchFamily="34" charset="0"/>
              </a:rPr>
              <a:t> janvier 2020</a:t>
            </a:r>
            <a:r>
              <a:rPr lang="fr-FR" sz="1600" dirty="0">
                <a:latin typeface="Source Sans Pro" panose="020B0503030403020204" pitchFamily="34" charset="0"/>
                <a:ea typeface="Source Sans Pro" panose="020B0503030403020204" pitchFamily="34" charset="0"/>
              </a:rPr>
              <a:t>.</a:t>
            </a:r>
          </a:p>
          <a:p>
            <a:pPr algn="just">
              <a:spcBef>
                <a:spcPts val="600"/>
              </a:spcBef>
            </a:pPr>
            <a:r>
              <a:rPr lang="fr-FR" sz="1600" dirty="0">
                <a:latin typeface="Source Sans Pro" panose="020B0503030403020204" pitchFamily="34" charset="0"/>
                <a:ea typeface="Source Sans Pro" panose="020B0503030403020204" pitchFamily="34" charset="0"/>
              </a:rPr>
              <a:t>En revanche, elle est toujours présente dans les systèmes existants.</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chemeClr val="accent1"/>
                </a:solidFill>
                <a:latin typeface="Source Sans Pro" panose="020B0503030403020204" pitchFamily="34" charset="0"/>
                <a:ea typeface="Source Sans Pro" panose="020B0503030403020204" pitchFamily="34" charset="0"/>
              </a:rPr>
              <a:t>Version 3</a:t>
            </a:r>
          </a:p>
          <a:p>
            <a:pPr algn="just">
              <a:spcBef>
                <a:spcPts val="600"/>
              </a:spcBef>
            </a:pPr>
            <a:r>
              <a:rPr lang="en-GB" sz="1600" dirty="0">
                <a:latin typeface="Source Sans Pro" panose="020B0503030403020204" pitchFamily="34" charset="0"/>
                <a:ea typeface="Source Sans Pro" panose="020B0503030403020204" pitchFamily="34" charset="0"/>
              </a:rPr>
              <a:t>Nous </a:t>
            </a:r>
            <a:r>
              <a:rPr lang="en-GB" sz="1600" dirty="0" err="1">
                <a:latin typeface="Source Sans Pro" panose="020B0503030403020204" pitchFamily="34" charset="0"/>
                <a:ea typeface="Source Sans Pro" panose="020B0503030403020204" pitchFamily="34" charset="0"/>
              </a:rPr>
              <a:t>somme</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actuellement</a:t>
            </a:r>
            <a:r>
              <a:rPr lang="en-GB" sz="1600" dirty="0">
                <a:latin typeface="Source Sans Pro" panose="020B0503030403020204" pitchFamily="34" charset="0"/>
                <a:ea typeface="Source Sans Pro" panose="020B0503030403020204" pitchFamily="34" charset="0"/>
              </a:rPr>
              <a:t> à la version </a:t>
            </a:r>
            <a:r>
              <a:rPr lang="en-GB" sz="1600" b="1" dirty="0">
                <a:latin typeface="Source Sans Pro" panose="020B0503030403020204" pitchFamily="34" charset="0"/>
                <a:ea typeface="Source Sans Pro" panose="020B0503030403020204" pitchFamily="34" charset="0"/>
              </a:rPr>
              <a:t>3.12</a:t>
            </a:r>
            <a:r>
              <a:rPr lang="en-GB" sz="1600" dirty="0">
                <a:latin typeface="Source Sans Pro" panose="020B0503030403020204" pitchFamily="34" charset="0"/>
                <a:ea typeface="Source Sans Pro" panose="020B0503030403020204" pitchFamily="34" charset="0"/>
              </a:rPr>
              <a:t> de </a:t>
            </a:r>
            <a:r>
              <a:rPr lang="en-GB" sz="1600" b="1" dirty="0">
                <a:solidFill>
                  <a:schemeClr val="accent1"/>
                </a:solidFill>
                <a:latin typeface="Source Sans Pro" panose="020B0503030403020204" pitchFamily="34" charset="0"/>
                <a:ea typeface="Source Sans Pro" panose="020B0503030403020204" pitchFamily="34" charset="0"/>
              </a:rPr>
              <a:t>Python</a:t>
            </a:r>
            <a:r>
              <a:rPr lang="en-GB" sz="1600" dirty="0">
                <a:latin typeface="Source Sans Pro" panose="020B0503030403020204" pitchFamily="34" charset="0"/>
                <a:ea typeface="Source Sans Pro" panose="020B0503030403020204" pitchFamily="34" charset="0"/>
              </a:rPr>
              <a:t>.</a:t>
            </a:r>
          </a:p>
          <a:p>
            <a:pPr algn="just">
              <a:spcBef>
                <a:spcPts val="600"/>
              </a:spcBef>
            </a:pPr>
            <a:r>
              <a:rPr lang="en-GB" sz="1600" dirty="0">
                <a:latin typeface="Source Sans Pro" panose="020B0503030403020204" pitchFamily="34" charset="0"/>
                <a:ea typeface="Source Sans Pro" panose="020B0503030403020204" pitchFamily="34" charset="0"/>
              </a:rPr>
              <a:t>Il </a:t>
            </a:r>
            <a:r>
              <a:rPr lang="en-GB" sz="1600" dirty="0" err="1">
                <a:latin typeface="Source Sans Pro" panose="020B0503030403020204" pitchFamily="34" charset="0"/>
                <a:ea typeface="Source Sans Pro" panose="020B0503030403020204" pitchFamily="34" charset="0"/>
              </a:rPr>
              <a:t>est</a:t>
            </a:r>
            <a:r>
              <a:rPr lang="en-GB" sz="1600" dirty="0">
                <a:latin typeface="Source Sans Pro" panose="020B0503030403020204" pitchFamily="34" charset="0"/>
                <a:ea typeface="Source Sans Pro" panose="020B0503030403020204" pitchFamily="34" charset="0"/>
              </a:rPr>
              <a:t> </a:t>
            </a:r>
            <a:r>
              <a:rPr lang="en-GB" sz="1600" b="1" dirty="0" err="1">
                <a:latin typeface="Source Sans Pro" panose="020B0503030403020204" pitchFamily="34" charset="0"/>
                <a:ea typeface="Source Sans Pro" panose="020B0503030403020204" pitchFamily="34" charset="0"/>
              </a:rPr>
              <a:t>recommandé</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d’utiliser</a:t>
            </a:r>
            <a:r>
              <a:rPr lang="en-GB" sz="1600" dirty="0">
                <a:latin typeface="Source Sans Pro" panose="020B0503030403020204" pitchFamily="34" charset="0"/>
                <a:ea typeface="Source Sans Pro" panose="020B0503030403020204" pitchFamily="34" charset="0"/>
              </a:rPr>
              <a:t> la </a:t>
            </a:r>
            <a:r>
              <a:rPr lang="en-GB" sz="1600" b="1" dirty="0">
                <a:solidFill>
                  <a:schemeClr val="accent1"/>
                </a:solidFill>
                <a:latin typeface="Source Sans Pro" panose="020B0503030403020204" pitchFamily="34" charset="0"/>
                <a:ea typeface="Source Sans Pro" panose="020B0503030403020204" pitchFamily="34" charset="0"/>
              </a:rPr>
              <a:t>version 3 </a:t>
            </a:r>
            <a:r>
              <a:rPr lang="en-GB" sz="1600" dirty="0">
                <a:latin typeface="Source Sans Pro" panose="020B0503030403020204" pitchFamily="34" charset="0"/>
                <a:ea typeface="Source Sans Pro" panose="020B0503030403020204" pitchFamily="34" charset="0"/>
              </a:rPr>
              <a:t>de python pour les nouveaux </a:t>
            </a:r>
            <a:r>
              <a:rPr lang="en-GB" sz="1600" dirty="0" err="1">
                <a:latin typeface="Source Sans Pro" panose="020B0503030403020204" pitchFamily="34" charset="0"/>
                <a:ea typeface="Source Sans Pro" panose="020B0503030403020204" pitchFamily="34" charset="0"/>
              </a:rPr>
              <a:t>développement</a:t>
            </a:r>
            <a:r>
              <a:rPr lang="en-GB" sz="16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28807365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locales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Pour réaliser sa </a:t>
            </a:r>
            <a:r>
              <a:rPr lang="fr-FR" sz="2000" b="1" dirty="0">
                <a:latin typeface="Source Sans Pro" panose="020B0503030403020204" pitchFamily="34" charset="0"/>
                <a:ea typeface="Source Sans Pro" panose="020B0503030403020204" pitchFamily="34" charset="0"/>
              </a:rPr>
              <a:t>tâche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aura besoin de ses </a:t>
            </a:r>
            <a:r>
              <a:rPr lang="fr-FR" sz="2000" b="1" dirty="0">
                <a:latin typeface="Source Sans Pro" panose="020B0503030403020204" pitchFamily="34" charset="0"/>
                <a:ea typeface="Source Sans Pro" panose="020B0503030403020204" pitchFamily="34" charset="0"/>
              </a:rPr>
              <a:t>propres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locales </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ne sont </a:t>
            </a:r>
            <a:r>
              <a:rPr lang="fr-FR" sz="2000" b="1" dirty="0">
                <a:latin typeface="Source Sans Pro" panose="020B0503030403020204" pitchFamily="34" charset="0"/>
                <a:ea typeface="Source Sans Pro" panose="020B0503030403020204" pitchFamily="34" charset="0"/>
              </a:rPr>
              <a:t>accessibles</a:t>
            </a:r>
            <a:r>
              <a:rPr lang="fr-FR" sz="2000" dirty="0">
                <a:latin typeface="Source Sans Pro" panose="020B0503030403020204" pitchFamily="34" charset="0"/>
                <a:ea typeface="Source Sans Pro" panose="020B0503030403020204" pitchFamily="34" charset="0"/>
              </a:rPr>
              <a:t> qu’</a:t>
            </a:r>
            <a:r>
              <a:rPr lang="fr-FR" sz="2000" b="1" dirty="0">
                <a:latin typeface="Source Sans Pro" panose="020B0503030403020204" pitchFamily="34" charset="0"/>
                <a:ea typeface="Source Sans Pro" panose="020B0503030403020204" pitchFamily="34" charset="0"/>
              </a:rPr>
              <a:t>au sein </a:t>
            </a:r>
            <a:r>
              <a:rPr lang="fr-FR" sz="2000" dirty="0">
                <a:latin typeface="Source Sans Pro" panose="020B0503030403020204" pitchFamily="34" charset="0"/>
                <a:ea typeface="Source Sans Pro" panose="020B0503030403020204" pitchFamily="34" charset="0"/>
              </a:rPr>
              <a:t>de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les définit.</a:t>
            </a:r>
          </a:p>
        </p:txBody>
      </p:sp>
    </p:spTree>
    <p:extLst>
      <p:ext uri="{BB962C8B-B14F-4D97-AF65-F5344CB8AC3E}">
        <p14:creationId xmlns:p14="http://schemas.microsoft.com/office/powerpoint/2010/main" val="369679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a:t>
            </a:r>
            <a:r>
              <a:rPr lang="en-GB" dirty="0" err="1"/>
              <a:t>globales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7009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reçoit</a:t>
            </a:r>
            <a:r>
              <a:rPr lang="fr-FR" sz="2000" dirty="0">
                <a:latin typeface="Source Sans Pro" panose="020B0503030403020204" pitchFamily="34" charset="0"/>
                <a:ea typeface="Source Sans Pro" panose="020B0503030403020204" pitchFamily="34" charset="0"/>
              </a:rPr>
              <a:t> donc des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à traiter,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et pour ce faire peut </a:t>
            </a:r>
            <a:r>
              <a:rPr lang="fr-FR" sz="2000" b="1" dirty="0">
                <a:latin typeface="Source Sans Pro" panose="020B0503030403020204" pitchFamily="34" charset="0"/>
                <a:ea typeface="Source Sans Pro" panose="020B0503030403020204" pitchFamily="34" charset="0"/>
              </a:rPr>
              <a:t>avoir besoin </a:t>
            </a:r>
            <a:r>
              <a:rPr lang="fr-FR" sz="2000" dirty="0">
                <a:latin typeface="Source Sans Pro" panose="020B0503030403020204" pitchFamily="34" charset="0"/>
                <a:ea typeface="Source Sans Pro" panose="020B0503030403020204" pitchFamily="34" charset="0"/>
              </a:rPr>
              <a:t>de </a:t>
            </a:r>
            <a:r>
              <a:rPr lang="fr-FR" sz="2000" b="1" dirty="0">
                <a:solidFill>
                  <a:schemeClr val="accent1"/>
                </a:solidFill>
                <a:latin typeface="Source Sans Pro" panose="020B0503030403020204" pitchFamily="34" charset="0"/>
                <a:ea typeface="Source Sans Pro" panose="020B0503030403020204" pitchFamily="34" charset="0"/>
              </a:rPr>
              <a:t>variables locales</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également </a:t>
            </a:r>
            <a:r>
              <a:rPr lang="fr-FR" sz="2000" b="1" dirty="0">
                <a:latin typeface="Source Sans Pro" panose="020B0503030403020204" pitchFamily="34" charset="0"/>
                <a:ea typeface="Source Sans Pro" panose="020B0503030403020204" pitchFamily="34" charset="0"/>
              </a:rPr>
              <a:t>manipuler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directement</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définies par le </a:t>
            </a:r>
            <a:r>
              <a:rPr lang="fr-FR" sz="2000" b="1" dirty="0">
                <a:latin typeface="Source Sans Pro" panose="020B0503030403020204" pitchFamily="34" charset="0"/>
                <a:ea typeface="Source Sans Pro" panose="020B0503030403020204" pitchFamily="34" charset="0"/>
              </a:rPr>
              <a:t>programme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principal</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globales</a:t>
            </a:r>
            <a:r>
              <a:rPr lang="fr-FR" sz="2000" dirty="0">
                <a:latin typeface="Source Sans Pro" panose="020B0503030403020204" pitchFamily="34" charset="0"/>
                <a:ea typeface="Source Sans Pro" panose="020B0503030403020204" pitchFamily="34" charset="0"/>
              </a:rPr>
              <a:t> ».</a:t>
            </a:r>
          </a:p>
          <a:p>
            <a:pPr algn="just"/>
            <a:endParaRPr lang="fr-FR" sz="2000" dirty="0">
              <a:latin typeface="Source Sans Pro" panose="020B0503030403020204" pitchFamily="34" charset="0"/>
              <a:ea typeface="Source Sans Pro" panose="020B0503030403020204" pitchFamily="34" charset="0"/>
            </a:endParaRPr>
          </a:p>
          <a:p>
            <a:pPr algn="just"/>
            <a:r>
              <a:rPr lang="en-GB" sz="2000" b="1" dirty="0">
                <a:solidFill>
                  <a:srgbClr val="FF0000"/>
                </a:solidFill>
                <a:latin typeface="Source Sans Pro" panose="020B0503030403020204" pitchFamily="34" charset="0"/>
                <a:ea typeface="Source Sans Pro" panose="020B0503030403020204" pitchFamily="34" charset="0"/>
              </a:rPr>
              <a:t>ATTENTION !</a:t>
            </a:r>
            <a:endParaRPr lang="en-GB" sz="2000" dirty="0">
              <a:latin typeface="Source Sans Pro" panose="020B0503030403020204" pitchFamily="34" charset="0"/>
              <a:ea typeface="Source Sans Pro" panose="020B0503030403020204" pitchFamily="34" charset="0"/>
            </a:endParaRPr>
          </a:p>
          <a:p>
            <a:pPr algn="just"/>
            <a:r>
              <a:rPr lang="en-GB" sz="2000" dirty="0">
                <a:latin typeface="Source Sans Pro" panose="020B0503030403020204" pitchFamily="34" charset="0"/>
                <a:ea typeface="Source Sans Pro" panose="020B0503030403020204" pitchFamily="34" charset="0"/>
              </a:rPr>
              <a:t>Il </a:t>
            </a:r>
            <a:r>
              <a:rPr lang="en-GB" sz="2000" dirty="0" err="1">
                <a:latin typeface="Source Sans Pro" panose="020B0503030403020204" pitchFamily="34" charset="0"/>
                <a:ea typeface="Source Sans Pro" panose="020B0503030403020204" pitchFamily="34" charset="0"/>
              </a:rPr>
              <a:t>s’agit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souvent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d’une</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mauvaise</a:t>
            </a:r>
            <a:r>
              <a:rPr lang="en-GB" sz="2000" dirty="0">
                <a:latin typeface="Source Sans Pro" panose="020B0503030403020204" pitchFamily="34" charset="0"/>
                <a:ea typeface="Source Sans Pro" panose="020B0503030403020204" pitchFamily="34" charset="0"/>
              </a:rPr>
              <a:t> </a:t>
            </a:r>
            <a:r>
              <a:rPr lang="en-GB" sz="2000" b="1" dirty="0">
                <a:latin typeface="Source Sans Pro" panose="020B0503030403020204" pitchFamily="34" charset="0"/>
                <a:ea typeface="Source Sans Pro" panose="020B0503030403020204" pitchFamily="34" charset="0"/>
              </a:rPr>
              <a:t>pratique</a:t>
            </a:r>
            <a:r>
              <a:rPr lang="en-GB" sz="2000" dirty="0">
                <a:latin typeface="Source Sans Pro" panose="020B0503030403020204" pitchFamily="34" charset="0"/>
                <a:ea typeface="Source Sans Pro" panose="020B0503030403020204" pitchFamily="34" charset="0"/>
              </a:rPr>
              <a:t> car </a:t>
            </a:r>
            <a:r>
              <a:rPr lang="en-GB" sz="2000" dirty="0" err="1">
                <a:latin typeface="Source Sans Pro" panose="020B0503030403020204" pitchFamily="34" charset="0"/>
                <a:ea typeface="Source Sans Pro" panose="020B0503030403020204" pitchFamily="34" charset="0"/>
              </a:rPr>
              <a:t>cela</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limite</a:t>
            </a:r>
            <a:r>
              <a:rPr lang="en-GB" sz="2000" dirty="0">
                <a:latin typeface="Source Sans Pro" panose="020B0503030403020204" pitchFamily="34" charset="0"/>
                <a:ea typeface="Source Sans Pro" panose="020B0503030403020204" pitchFamily="34" charset="0"/>
              </a:rPr>
              <a:t> les </a:t>
            </a:r>
            <a:r>
              <a:rPr lang="en-GB" sz="2000" b="1" dirty="0">
                <a:latin typeface="Source Sans Pro" panose="020B0503030403020204" pitchFamily="34" charset="0"/>
                <a:ea typeface="Source Sans Pro" panose="020B0503030403020204" pitchFamily="34" charset="0"/>
              </a:rPr>
              <a:t>performances</a:t>
            </a:r>
            <a:r>
              <a:rPr lang="en-GB" sz="2000" dirty="0">
                <a:latin typeface="Source Sans Pro" panose="020B0503030403020204" pitchFamily="34" charset="0"/>
                <a:ea typeface="Source Sans Pro" panose="020B0503030403020204" pitchFamily="34" charset="0"/>
              </a:rPr>
              <a:t> et la </a:t>
            </a:r>
            <a:r>
              <a:rPr lang="en-GB" sz="2000" b="1" dirty="0" err="1">
                <a:latin typeface="Source Sans Pro" panose="020B0503030403020204" pitchFamily="34" charset="0"/>
                <a:ea typeface="Source Sans Pro" panose="020B0503030403020204" pitchFamily="34" charset="0"/>
              </a:rPr>
              <a:t>réutilisabilité</a:t>
            </a:r>
            <a:r>
              <a:rPr lang="en-GB" sz="2000" dirty="0">
                <a:latin typeface="Source Sans Pro" panose="020B0503030403020204" pitchFamily="34" charset="0"/>
                <a:ea typeface="Source Sans Pro" panose="020B0503030403020204" pitchFamily="34" charset="0"/>
              </a:rPr>
              <a:t> du code.</a:t>
            </a:r>
            <a:endParaRPr lang="fr-FR" sz="2000" dirty="0"/>
          </a:p>
        </p:txBody>
      </p:sp>
    </p:spTree>
    <p:extLst>
      <p:ext uri="{BB962C8B-B14F-4D97-AF65-F5344CB8AC3E}">
        <p14:creationId xmlns:p14="http://schemas.microsoft.com/office/powerpoint/2010/main" val="310536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6.3</a:t>
            </a:r>
          </a:p>
          <a:p>
            <a:pPr marL="0" lvl="0" indent="0" algn="l" rtl="0">
              <a:spcBef>
                <a:spcPts val="0"/>
              </a:spcBef>
              <a:spcAft>
                <a:spcPts val="0"/>
              </a:spcAft>
              <a:buNone/>
            </a:pPr>
            <a:r>
              <a:rPr lang="fr-FR" sz="2400" dirty="0"/>
              <a:t>L’implémentation</a:t>
            </a:r>
          </a:p>
        </p:txBody>
      </p:sp>
    </p:spTree>
    <p:extLst>
      <p:ext uri="{BB962C8B-B14F-4D97-AF65-F5344CB8AC3E}">
        <p14:creationId xmlns:p14="http://schemas.microsoft.com/office/powerpoint/2010/main" val="29575612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déclarer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3044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0</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monResultat</a:t>
            </a:r>
            <a:endParaRPr lang="fr-FR" sz="1800" b="0" dirty="0">
              <a:solidFill>
                <a:srgbClr val="6089B4"/>
              </a:solidFill>
              <a:effectLst/>
              <a:latin typeface="Source Code Pro" panose="020B0509030403020204" pitchFamily="49" charset="0"/>
              <a:ea typeface="Source Code Pro" panose="020B0509030403020204" pitchFamily="49" charset="0"/>
            </a:endParaRPr>
          </a:p>
          <a:p>
            <a:endParaRPr lang="fr-FR" sz="1800" dirty="0">
              <a:solidFill>
                <a:srgbClr val="6089B4"/>
              </a:solidFill>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Il existe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types</a:t>
            </a:r>
            <a:r>
              <a:rPr lang="fr-FR" sz="2000" dirty="0">
                <a:latin typeface="Source Sans Pro" panose="020B0503030403020204" pitchFamily="34" charset="0"/>
                <a:ea typeface="Source Sans Pro" panose="020B0503030403020204" pitchFamily="34" charset="0"/>
              </a:rPr>
              <a:t>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 Celles qui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et celles qui ne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rien</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3142303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appeler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607665"/>
            <a:ext cx="6809466" cy="1277273"/>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42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chemeClr val="tx1"/>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1015663"/>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Comme une instruction prédéfinie du langage. On appelle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par son </a:t>
            </a:r>
            <a:r>
              <a:rPr lang="fr-FR" sz="2000" b="1" dirty="0">
                <a:latin typeface="Source Sans Pro" panose="020B0503030403020204" pitchFamily="34" charset="0"/>
                <a:ea typeface="Source Sans Pro" panose="020B0503030403020204" pitchFamily="34" charset="0"/>
              </a:rPr>
              <a:t>nom</a:t>
            </a:r>
            <a:r>
              <a:rPr lang="fr-FR" sz="2000" dirty="0">
                <a:latin typeface="Source Sans Pro" panose="020B0503030403020204" pitchFamily="34" charset="0"/>
                <a:ea typeface="Source Sans Pro" panose="020B0503030403020204" pitchFamily="34" charset="0"/>
              </a:rPr>
              <a:t>, en lui </a:t>
            </a:r>
            <a:r>
              <a:rPr lang="fr-FR" sz="2000" b="1" dirty="0">
                <a:latin typeface="Source Sans Pro" panose="020B0503030403020204" pitchFamily="34" charset="0"/>
                <a:ea typeface="Source Sans Pro" panose="020B0503030403020204" pitchFamily="34" charset="0"/>
              </a:rPr>
              <a:t>passant</a:t>
            </a:r>
            <a:r>
              <a:rPr lang="fr-FR" sz="2000" dirty="0">
                <a:latin typeface="Source Sans Pro" panose="020B0503030403020204" pitchFamily="34" charset="0"/>
                <a:ea typeface="Source Sans Pro" panose="020B0503030403020204" pitchFamily="34" charset="0"/>
              </a:rPr>
              <a:t> autant de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en </a:t>
            </a:r>
            <a:r>
              <a:rPr lang="fr-FR" sz="2000" b="1" dirty="0">
                <a:latin typeface="Source Sans Pro" panose="020B0503030403020204" pitchFamily="34" charset="0"/>
                <a:ea typeface="Source Sans Pro" panose="020B0503030403020204" pitchFamily="34" charset="0"/>
              </a:rPr>
              <a:t>possède</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93119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Une </a:t>
            </a:r>
            <a:r>
              <a:rPr lang="en-GB" dirty="0" err="1"/>
              <a:t>particularité</a:t>
            </a:r>
            <a:r>
              <a:rPr lang="en-GB" dirty="0"/>
              <a:t> de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a:t>
            </a:r>
            <a:r>
              <a:rPr lang="fr-FR" sz="2000" b="1" dirty="0">
                <a:latin typeface="Source Sans Pro" panose="020B0503030403020204" pitchFamily="34" charset="0"/>
                <a:ea typeface="Source Sans Pro" panose="020B0503030403020204" pitchFamily="34" charset="0"/>
              </a:rPr>
              <a:t>retourner plusieurs valeurs</a:t>
            </a:r>
            <a:r>
              <a:rPr lang="fr-FR" sz="2000" dirty="0">
                <a:latin typeface="Source Sans Pro" panose="020B0503030403020204" pitchFamily="34" charset="0"/>
                <a:ea typeface="Source Sans Pro" panose="020B0503030403020204" pitchFamily="34" charset="0"/>
              </a:rPr>
              <a:t>, il suffit de </a:t>
            </a:r>
            <a:r>
              <a:rPr lang="fr-FR" sz="2000" b="1" dirty="0">
                <a:latin typeface="Source Sans Pro" panose="020B0503030403020204" pitchFamily="34" charset="0"/>
                <a:ea typeface="Source Sans Pro" panose="020B0503030403020204" pitchFamily="34" charset="0"/>
              </a:rPr>
              <a:t>séparer</a:t>
            </a:r>
            <a:r>
              <a:rPr lang="fr-FR" sz="2000" dirty="0">
                <a:latin typeface="Source Sans Pro" panose="020B0503030403020204" pitchFamily="34" charset="0"/>
                <a:ea typeface="Source Sans Pro" panose="020B0503030403020204" pitchFamily="34" charset="0"/>
              </a:rPr>
              <a:t> celles-ci par des </a:t>
            </a:r>
            <a:r>
              <a:rPr lang="fr-FR" sz="2000" b="1" dirty="0">
                <a:latin typeface="Source Sans Pro" panose="020B0503030403020204" pitchFamily="34" charset="0"/>
                <a:ea typeface="Source Sans Pro" panose="020B0503030403020204" pitchFamily="34" charset="0"/>
              </a:rPr>
              <a:t>virgules</a:t>
            </a:r>
            <a:r>
              <a:rPr lang="fr-FR" sz="2000" dirty="0">
                <a:latin typeface="Source Sans Pro" panose="020B0503030403020204" pitchFamily="34" charset="0"/>
                <a:ea typeface="Source Sans Pro" panose="020B0503030403020204" pitchFamily="34" charset="0"/>
              </a:rPr>
              <a:t>.</a:t>
            </a:r>
          </a:p>
        </p:txBody>
      </p:sp>
      <p:sp>
        <p:nvSpPr>
          <p:cNvPr id="2" name="TextBox 9">
            <a:extLst>
              <a:ext uri="{FF2B5EF4-FFF2-40B4-BE49-F238E27FC236}">
                <a16:creationId xmlns:a16="http://schemas.microsoft.com/office/drawing/2014/main" id="{48B6CA17-B687-6B4E-D53D-232760C0C4AC}"/>
              </a:ext>
            </a:extLst>
          </p:cNvPr>
          <p:cNvSpPr txBox="1"/>
          <p:nvPr/>
        </p:nvSpPr>
        <p:spPr>
          <a:xfrm>
            <a:off x="786150" y="22857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monResultat1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monResultat2</a:t>
            </a:r>
          </a:p>
          <a:p>
            <a:endParaRPr lang="en-US" sz="1800" b="0" dirty="0">
              <a:solidFill>
                <a:schemeClr val="tx1"/>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longueur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largeur</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738379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105</a:t>
            </a:fld>
            <a:endParaRPr lang="fr-FR"/>
          </a:p>
        </p:txBody>
      </p:sp>
    </p:spTree>
    <p:extLst>
      <p:ext uri="{BB962C8B-B14F-4D97-AF65-F5344CB8AC3E}">
        <p14:creationId xmlns:p14="http://schemas.microsoft.com/office/powerpoint/2010/main" val="28067380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fonctions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106</a:t>
            </a:fld>
            <a:endParaRPr lang="fr-FR"/>
          </a:p>
        </p:txBody>
      </p:sp>
    </p:spTree>
    <p:extLst>
      <p:ext uri="{BB962C8B-B14F-4D97-AF65-F5344CB8AC3E}">
        <p14:creationId xmlns:p14="http://schemas.microsoft.com/office/powerpoint/2010/main" val="24621814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7</a:t>
            </a:r>
          </a:p>
          <a:p>
            <a:pPr marL="0" lvl="0" indent="0" algn="l" rtl="0">
              <a:spcBef>
                <a:spcPts val="0"/>
              </a:spcBef>
              <a:spcAft>
                <a:spcPts val="0"/>
              </a:spcAft>
              <a:buNone/>
            </a:pPr>
            <a:r>
              <a:rPr lang="fr-FR" sz="2800" dirty="0"/>
              <a:t>Les fichiers</a:t>
            </a:r>
          </a:p>
        </p:txBody>
      </p:sp>
    </p:spTree>
    <p:extLst>
      <p:ext uri="{BB962C8B-B14F-4D97-AF65-F5344CB8AC3E}">
        <p14:creationId xmlns:p14="http://schemas.microsoft.com/office/powerpoint/2010/main" val="5233930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open</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44270"/>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open</a:t>
            </a:r>
            <a:r>
              <a:rPr lang="fr-FR" sz="2000" dirty="0">
                <a:latin typeface="Source Sans Pro" panose="020B0503030403020204" pitchFamily="34" charset="0"/>
                <a:ea typeface="Source Sans Pro" panose="020B0503030403020204" pitchFamily="34" charset="0"/>
              </a:rPr>
              <a:t> permet d’ouvrir un fichier. Celle-ci attend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arguments </a:t>
            </a:r>
            <a:r>
              <a:rPr lang="fr-FR" sz="2000" dirty="0">
                <a:latin typeface="Source Sans Pro" panose="020B0503030403020204" pitchFamily="34" charset="0"/>
                <a:ea typeface="Source Sans Pro" panose="020B0503030403020204" pitchFamily="34" charset="0"/>
              </a:rPr>
              <a:t>: un </a:t>
            </a:r>
            <a:r>
              <a:rPr lang="fr-FR" sz="2000" b="1" dirty="0">
                <a:latin typeface="Source Sans Pro" panose="020B0503030403020204" pitchFamily="34" charset="0"/>
                <a:ea typeface="Source Sans Pro" panose="020B0503030403020204" pitchFamily="34" charset="0"/>
              </a:rPr>
              <a:t>chemin d’accès </a:t>
            </a:r>
            <a:r>
              <a:rPr lang="fr-FR" sz="2000" dirty="0">
                <a:latin typeface="Source Sans Pro" panose="020B0503030403020204" pitchFamily="34" charset="0"/>
                <a:ea typeface="Source Sans Pro" panose="020B0503030403020204" pitchFamily="34" charset="0"/>
              </a:rPr>
              <a:t>vers un fichier et un </a:t>
            </a:r>
            <a:r>
              <a:rPr lang="fr-FR" sz="2000" b="1" dirty="0">
                <a:latin typeface="Source Sans Pro" panose="020B0503030403020204" pitchFamily="34" charset="0"/>
                <a:ea typeface="Source Sans Pro" panose="020B0503030403020204" pitchFamily="34" charset="0"/>
              </a:rPr>
              <a:t>mode</a:t>
            </a:r>
            <a:r>
              <a:rPr lang="fr-FR" sz="2000" dirty="0">
                <a:latin typeface="Source Sans Pro" panose="020B0503030403020204" pitchFamily="34" charset="0"/>
                <a:ea typeface="Source Sans Pro" panose="020B0503030403020204" pitchFamily="34" charset="0"/>
              </a:rPr>
              <a:t> qui détermine le </a:t>
            </a:r>
            <a:r>
              <a:rPr lang="fr-FR" sz="2000" b="1" dirty="0">
                <a:latin typeface="Source Sans Pro" panose="020B0503030403020204" pitchFamily="34" charset="0"/>
                <a:ea typeface="Source Sans Pro" panose="020B0503030403020204" pitchFamily="34" charset="0"/>
              </a:rPr>
              <a:t>type</a:t>
            </a:r>
            <a:r>
              <a:rPr lang="fr-FR" sz="2000" dirty="0">
                <a:latin typeface="Source Sans Pro" panose="020B0503030403020204" pitchFamily="34" charset="0"/>
                <a:ea typeface="Source Sans Pro" panose="020B0503030403020204" pitchFamily="34" charset="0"/>
              </a:rPr>
              <a:t> (texte ou binaire) et la </a:t>
            </a:r>
            <a:r>
              <a:rPr lang="fr-FR" sz="2000" b="1" dirty="0">
                <a:latin typeface="Source Sans Pro" panose="020B0503030403020204" pitchFamily="34" charset="0"/>
                <a:ea typeface="Source Sans Pro" panose="020B0503030403020204" pitchFamily="34" charset="0"/>
              </a:rPr>
              <a:t>nature</a:t>
            </a:r>
            <a:r>
              <a:rPr lang="fr-FR" sz="2000" dirty="0">
                <a:latin typeface="Source Sans Pro" panose="020B0503030403020204" pitchFamily="34" charset="0"/>
                <a:ea typeface="Source Sans Pro" panose="020B0503030403020204" pitchFamily="34" charset="0"/>
              </a:rPr>
              <a:t> des opérations qui seront réalisées sur le fichier (lecture, écriture ou les deux). Elle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une variable qui contient le contenu du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49" y="1327440"/>
            <a:ext cx="6695305"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open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chemin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38CB5"/>
                </a:solidFill>
                <a:effectLst/>
                <a:latin typeface="Source Code Pro" panose="020B0509030403020204" pitchFamily="49" charset="0"/>
                <a:ea typeface="Source Code Pro" panose="020B0509030403020204" pitchFamily="49" charset="0"/>
              </a:rPr>
              <a:t>mode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err="1">
                <a:solidFill>
                  <a:srgbClr val="638CB5"/>
                </a:solidFill>
                <a:effectLst/>
                <a:latin typeface="Source Code Pro" panose="020B0509030403020204" pitchFamily="49" charset="0"/>
                <a:ea typeface="Source Code Pro" panose="020B0509030403020204" pitchFamily="49" charset="0"/>
              </a:rPr>
              <a:t>encoding</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AA83A"/>
                </a:solidFill>
                <a:effectLst/>
                <a:latin typeface="Source Code Pro" panose="020B0509030403020204" pitchFamily="49" charset="0"/>
                <a:ea typeface="Source Code Pro" panose="020B0509030403020204" pitchFamily="49" charset="0"/>
              </a:rPr>
              <a:t>"utf8"</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9531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Téléchargement</a:t>
            </a:r>
            <a:r>
              <a:rPr lang="en-GB" dirty="0"/>
              <a:t> et installation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841568" y="2156251"/>
            <a:ext cx="7618234" cy="830997"/>
          </a:xfrm>
          <a:prstGeom prst="rect">
            <a:avLst/>
          </a:prstGeom>
          <a:noFill/>
        </p:spPr>
        <p:txBody>
          <a:bodyPr wrap="square" rtlCol="0">
            <a:spAutoFit/>
          </a:bodyPr>
          <a:lstStyle/>
          <a:p>
            <a:r>
              <a:rPr lang="fr-FR" sz="2400" dirty="0">
                <a:latin typeface="Source Sans Pro" panose="020B0503030403020204" pitchFamily="34" charset="0"/>
                <a:ea typeface="Source Sans Pro" panose="020B0503030403020204" pitchFamily="34" charset="0"/>
              </a:rPr>
              <a:t>Vous pouvez vous référer à l'excellente </a:t>
            </a:r>
            <a:r>
              <a:rPr lang="fr-FR" sz="2400" dirty="0">
                <a:latin typeface="Source Sans Pro" panose="020B0503030403020204" pitchFamily="34" charset="0"/>
                <a:ea typeface="Source Sans Pro" panose="020B0503030403020204" pitchFamily="34" charset="0"/>
                <a:hlinkClick r:id="rId2"/>
              </a:rPr>
              <a:t>documentation officielle </a:t>
            </a:r>
            <a:r>
              <a:rPr lang="fr-FR" sz="2400" dirty="0">
                <a:latin typeface="Source Sans Pro" panose="020B0503030403020204" pitchFamily="34" charset="0"/>
                <a:ea typeface="Source Sans Pro" panose="020B0503030403020204" pitchFamily="34" charset="0"/>
              </a:rPr>
              <a:t>de Python.</a:t>
            </a:r>
            <a:endParaRPr lang="en-GB" sz="24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37725785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mode d’ouverture</a:t>
            </a:r>
            <a:endParaRPr dirty="0"/>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6" name="TextBox 5">
            <a:extLst>
              <a:ext uri="{FF2B5EF4-FFF2-40B4-BE49-F238E27FC236}">
                <a16:creationId xmlns:a16="http://schemas.microsoft.com/office/drawing/2014/main" id="{E9F2058F-9B86-4468-9432-FE026959AE5D}"/>
              </a:ext>
            </a:extLst>
          </p:cNvPr>
          <p:cNvSpPr txBox="1"/>
          <p:nvPr/>
        </p:nvSpPr>
        <p:spPr>
          <a:xfrm>
            <a:off x="786150" y="1081666"/>
            <a:ext cx="7405350" cy="646331"/>
          </a:xfrm>
          <a:prstGeom prst="rect">
            <a:avLst/>
          </a:prstGeom>
          <a:noFill/>
        </p:spPr>
        <p:txBody>
          <a:bodyPr wrap="square">
            <a:spAutoFit/>
          </a:bodyPr>
          <a:lstStyle/>
          <a:p>
            <a:pPr algn="just"/>
            <a:r>
              <a:rPr lang="fr-FR" sz="1800" dirty="0">
                <a:solidFill>
                  <a:schemeClr val="dk1"/>
                </a:solidFill>
                <a:latin typeface="Source Sans Pro"/>
                <a:ea typeface="Source Sans Pro"/>
                <a:sym typeface="Source Sans Pro"/>
              </a:rPr>
              <a:t>Le </a:t>
            </a:r>
            <a:r>
              <a:rPr lang="fr-FR" sz="1800" b="1" dirty="0">
                <a:solidFill>
                  <a:schemeClr val="accent1"/>
                </a:solidFill>
                <a:latin typeface="Source Sans Pro"/>
                <a:ea typeface="Source Sans Pro"/>
                <a:sym typeface="Source Sans Pro"/>
              </a:rPr>
              <a:t>mode</a:t>
            </a:r>
            <a:r>
              <a:rPr lang="fr-FR" sz="1800" dirty="0">
                <a:solidFill>
                  <a:schemeClr val="dk1"/>
                </a:solidFill>
                <a:latin typeface="Source Sans Pro"/>
                <a:ea typeface="Source Sans Pro"/>
                <a:sym typeface="Source Sans Pro"/>
              </a:rPr>
              <a:t> est une </a:t>
            </a:r>
            <a:r>
              <a:rPr lang="fr-FR" sz="1800" b="1" dirty="0">
                <a:solidFill>
                  <a:schemeClr val="dk1"/>
                </a:solidFill>
                <a:latin typeface="Source Sans Pro"/>
                <a:ea typeface="Source Sans Pro"/>
                <a:sym typeface="Source Sans Pro"/>
              </a:rPr>
              <a:t>chaîne de caractères </a:t>
            </a:r>
            <a:r>
              <a:rPr lang="fr-FR" sz="1800" dirty="0">
                <a:solidFill>
                  <a:schemeClr val="dk1"/>
                </a:solidFill>
                <a:latin typeface="Source Sans Pro"/>
                <a:ea typeface="Source Sans Pro"/>
                <a:sym typeface="Source Sans Pro"/>
              </a:rPr>
              <a:t>composés d’une ou plusieurs lettres qui </a:t>
            </a:r>
            <a:r>
              <a:rPr lang="fr-FR" sz="1800" b="1" dirty="0">
                <a:solidFill>
                  <a:schemeClr val="dk1"/>
                </a:solidFill>
                <a:latin typeface="Source Sans Pro"/>
                <a:ea typeface="Source Sans Pro"/>
                <a:sym typeface="Source Sans Pro"/>
              </a:rPr>
              <a:t>décrit</a:t>
            </a:r>
            <a:r>
              <a:rPr lang="fr-FR" sz="1800" dirty="0">
                <a:solidFill>
                  <a:schemeClr val="dk1"/>
                </a:solidFill>
                <a:latin typeface="Source Sans Pro"/>
                <a:ea typeface="Source Sans Pro"/>
                <a:sym typeface="Source Sans Pro"/>
              </a:rPr>
              <a:t> le </a:t>
            </a:r>
            <a:r>
              <a:rPr lang="fr-FR" sz="1800" b="1" dirty="0">
                <a:solidFill>
                  <a:schemeClr val="dk1"/>
                </a:solidFill>
                <a:latin typeface="Source Sans Pro"/>
                <a:ea typeface="Source Sans Pro"/>
                <a:sym typeface="Source Sans Pro"/>
              </a:rPr>
              <a:t>type</a:t>
            </a:r>
            <a:r>
              <a:rPr lang="fr-FR" sz="1800" dirty="0">
                <a:solidFill>
                  <a:schemeClr val="dk1"/>
                </a:solidFill>
                <a:latin typeface="Source Sans Pro"/>
                <a:ea typeface="Source Sans Pro"/>
                <a:sym typeface="Source Sans Pro"/>
              </a:rPr>
              <a:t> du </a:t>
            </a:r>
            <a:r>
              <a:rPr lang="fr-FR" sz="1800" b="1" dirty="0">
                <a:solidFill>
                  <a:schemeClr val="dk1"/>
                </a:solidFill>
                <a:latin typeface="Source Sans Pro"/>
                <a:ea typeface="Source Sans Pro"/>
                <a:sym typeface="Source Sans Pro"/>
              </a:rPr>
              <a:t>flux</a:t>
            </a:r>
            <a:r>
              <a:rPr lang="fr-FR" sz="1800" dirty="0">
                <a:solidFill>
                  <a:schemeClr val="dk1"/>
                </a:solidFill>
                <a:latin typeface="Source Sans Pro"/>
                <a:ea typeface="Source Sans Pro"/>
                <a:sym typeface="Source Sans Pro"/>
              </a:rPr>
              <a:t> et la </a:t>
            </a:r>
            <a:r>
              <a:rPr lang="fr-FR" sz="1800" b="1" dirty="0">
                <a:solidFill>
                  <a:schemeClr val="dk1"/>
                </a:solidFill>
                <a:latin typeface="Source Sans Pro"/>
                <a:ea typeface="Source Sans Pro"/>
                <a:sym typeface="Source Sans Pro"/>
              </a:rPr>
              <a:t>nature</a:t>
            </a:r>
            <a:r>
              <a:rPr lang="fr-FR" sz="1800" dirty="0">
                <a:solidFill>
                  <a:schemeClr val="dk1"/>
                </a:solidFill>
                <a:latin typeface="Source Sans Pro"/>
                <a:ea typeface="Source Sans Pro"/>
                <a:sym typeface="Source Sans Pro"/>
              </a:rPr>
              <a:t> des </a:t>
            </a:r>
            <a:r>
              <a:rPr lang="fr-FR" sz="1800" b="1" dirty="0">
                <a:solidFill>
                  <a:schemeClr val="dk1"/>
                </a:solidFill>
                <a:latin typeface="Source Sans Pro"/>
                <a:ea typeface="Source Sans Pro"/>
                <a:sym typeface="Source Sans Pro"/>
              </a:rPr>
              <a:t>opérations</a:t>
            </a:r>
            <a:r>
              <a:rPr lang="fr-FR" sz="1800" dirty="0">
                <a:solidFill>
                  <a:schemeClr val="dk1"/>
                </a:solidFill>
                <a:latin typeface="Source Sans Pro"/>
                <a:ea typeface="Source Sans Pro"/>
                <a:sym typeface="Source Sans Pro"/>
              </a:rPr>
              <a:t> qu’il doit </a:t>
            </a:r>
            <a:r>
              <a:rPr lang="fr-FR" sz="1800" b="1" dirty="0">
                <a:solidFill>
                  <a:schemeClr val="dk1"/>
                </a:solidFill>
                <a:latin typeface="Source Sans Pro"/>
                <a:ea typeface="Source Sans Pro"/>
                <a:sym typeface="Source Sans Pro"/>
              </a:rPr>
              <a:t>réaliser</a:t>
            </a:r>
            <a:r>
              <a:rPr lang="fr-FR" sz="1800" dirty="0">
                <a:solidFill>
                  <a:schemeClr val="dk1"/>
                </a:solidFill>
                <a:latin typeface="Source Sans Pro"/>
                <a:ea typeface="Source Sans Pro"/>
                <a:sym typeface="Source Sans Pro"/>
              </a:rPr>
              <a:t>.</a:t>
            </a:r>
          </a:p>
        </p:txBody>
      </p:sp>
      <p:graphicFrame>
        <p:nvGraphicFramePr>
          <p:cNvPr id="3" name="Tableau 2">
            <a:extLst>
              <a:ext uri="{FF2B5EF4-FFF2-40B4-BE49-F238E27FC236}">
                <a16:creationId xmlns:a16="http://schemas.microsoft.com/office/drawing/2014/main" id="{19C42BB8-11E7-84F9-8C2A-EA48EA7DDD97}"/>
              </a:ext>
            </a:extLst>
          </p:cNvPr>
          <p:cNvGraphicFramePr>
            <a:graphicFrameLocks noGrp="1"/>
          </p:cNvGraphicFramePr>
          <p:nvPr/>
        </p:nvGraphicFramePr>
        <p:xfrm>
          <a:off x="1271181" y="1932623"/>
          <a:ext cx="6435287" cy="2407850"/>
        </p:xfrm>
        <a:graphic>
          <a:graphicData uri="http://schemas.openxmlformats.org/drawingml/2006/table">
            <a:tbl>
              <a:tblPr>
                <a:noFill/>
                <a:tableStyleId>{701FB10D-A61A-4DE4-8506-F670E7A89527}</a:tableStyleId>
              </a:tblPr>
              <a:tblGrid>
                <a:gridCol w="789590">
                  <a:extLst>
                    <a:ext uri="{9D8B030D-6E8A-4147-A177-3AD203B41FA5}">
                      <a16:colId xmlns:a16="http://schemas.microsoft.com/office/drawing/2014/main" val="4232282449"/>
                    </a:ext>
                  </a:extLst>
                </a:gridCol>
                <a:gridCol w="2185166">
                  <a:extLst>
                    <a:ext uri="{9D8B030D-6E8A-4147-A177-3AD203B41FA5}">
                      <a16:colId xmlns:a16="http://schemas.microsoft.com/office/drawing/2014/main" val="610961690"/>
                    </a:ext>
                  </a:extLst>
                </a:gridCol>
                <a:gridCol w="3460531">
                  <a:extLst>
                    <a:ext uri="{9D8B030D-6E8A-4147-A177-3AD203B41FA5}">
                      <a16:colId xmlns:a16="http://schemas.microsoft.com/office/drawing/2014/main" val="4091807962"/>
                    </a:ext>
                  </a:extLst>
                </a:gridCol>
              </a:tblGrid>
              <a:tr h="299325">
                <a:tc>
                  <a:txBody>
                    <a:bodyPr/>
                    <a:lstStyle/>
                    <a:p>
                      <a:pPr marL="0" lvl="0" indent="0" algn="ctr" rtl="0">
                        <a:spcBef>
                          <a:spcPts val="0"/>
                        </a:spcBef>
                        <a:spcAft>
                          <a:spcPts val="0"/>
                        </a:spcAft>
                        <a:buNone/>
                      </a:pPr>
                      <a:r>
                        <a:rPr lang="en-GB" sz="1100" b="1" dirty="0">
                          <a:solidFill>
                            <a:schemeClr val="tx1"/>
                          </a:solidFill>
                          <a:latin typeface="Roboto Slab"/>
                          <a:ea typeface="Roboto Slab"/>
                          <a:cs typeface="Roboto Slab"/>
                          <a:sym typeface="Roboto Slab"/>
                        </a:rPr>
                        <a:t>Mode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Type(s) d’opération(s)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Effets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Rien</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0" dirty="0" err="1">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br>
                        <a:rPr lang="en-GB" sz="1400" b="0" dirty="0">
                          <a:solidFill>
                            <a:srgbClr val="263238"/>
                          </a:solidFill>
                          <a:latin typeface="Source Sans Pro"/>
                          <a:ea typeface="Source Sans Pro"/>
                          <a:cs typeface="Source Sans Pro"/>
                          <a:sym typeface="Source Sans Pro"/>
                        </a:rPr>
                      </a:b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son </a:t>
                      </a:r>
                      <a:r>
                        <a:rPr lang="en-GB" sz="1400" b="0" dirty="0" err="1">
                          <a:solidFill>
                            <a:srgbClr val="263238"/>
                          </a:solidFill>
                          <a:latin typeface="Source Sans Pro"/>
                          <a:ea typeface="Source Sans Pro"/>
                          <a:cs typeface="Source Sans Pro"/>
                          <a:sym typeface="Source Sans Pro"/>
                        </a:rPr>
                        <a:t>contenu</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effacé</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104642031"/>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p>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on </a:t>
                      </a:r>
                      <a:r>
                        <a:rPr lang="en-GB" sz="1400" b="0" dirty="0" err="1">
                          <a:solidFill>
                            <a:srgbClr val="263238"/>
                          </a:solidFill>
                          <a:latin typeface="Source Sans Pro"/>
                          <a:ea typeface="Source Sans Pro"/>
                          <a:cs typeface="Source Sans Pro"/>
                          <a:sym typeface="Source Sans Pro"/>
                        </a:rPr>
                        <a:t>écrit</a:t>
                      </a:r>
                      <a:r>
                        <a:rPr lang="en-GB" sz="1400" b="0" dirty="0">
                          <a:solidFill>
                            <a:srgbClr val="263238"/>
                          </a:solidFill>
                          <a:latin typeface="Source Sans Pro"/>
                          <a:ea typeface="Source Sans Pro"/>
                          <a:cs typeface="Source Sans Pro"/>
                          <a:sym typeface="Source Sans Pro"/>
                        </a:rPr>
                        <a:t> à la suite.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91118245"/>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 et 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070741039"/>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close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110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13280"/>
            <a:ext cx="7345914"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close</a:t>
            </a:r>
            <a:r>
              <a:rPr lang="fr-FR" sz="2000" dirty="0">
                <a:latin typeface="Source Sans Pro" panose="020B0503030403020204" pitchFamily="34" charset="0"/>
                <a:ea typeface="Source Sans Pro" panose="020B0503030403020204" pitchFamily="34" charset="0"/>
              </a:rPr>
              <a:t> permet de fermer un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50" y="1327440"/>
            <a:ext cx="4572000"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close</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ADBB2925-7757-93A6-A7BA-BD0CEEC8FC75}"/>
              </a:ext>
            </a:extLst>
          </p:cNvPr>
          <p:cNvSpPr txBox="1"/>
          <p:nvPr/>
        </p:nvSpPr>
        <p:spPr>
          <a:xfrm>
            <a:off x="2102332" y="2699121"/>
            <a:ext cx="4572000" cy="1277273"/>
          </a:xfrm>
          <a:prstGeom prst="rect">
            <a:avLst/>
          </a:prstGeom>
          <a:noFill/>
        </p:spPr>
        <p:txBody>
          <a:bodyPr wrap="square">
            <a:spAutoFit/>
          </a:bodyPr>
          <a:lstStyle/>
          <a:p>
            <a:pPr>
              <a:spcAft>
                <a:spcPts val="600"/>
              </a:spcAft>
            </a:pPr>
            <a:r>
              <a:rPr lang="en-US" sz="1800" b="0" dirty="0" err="1">
                <a:solidFill>
                  <a:schemeClr val="tx1"/>
                </a:solidFill>
                <a:effectLst/>
                <a:latin typeface="Source Sans Pro" panose="020B0503030403020204" pitchFamily="34" charset="0"/>
                <a:ea typeface="Source Sans Pro" panose="020B0503030403020204" pitchFamily="34" charset="0"/>
              </a:rPr>
              <a:t>Exemple</a:t>
            </a:r>
            <a:r>
              <a:rPr lang="en-US" sz="1800" b="0" dirty="0">
                <a:solidFill>
                  <a:schemeClr val="tx1"/>
                </a:solidFill>
                <a:effectLst/>
                <a:latin typeface="Source Sans Pro" panose="020B0503030403020204" pitchFamily="34" charset="0"/>
                <a:ea typeface="Source Sans Pro" panose="020B0503030403020204" pitchFamily="34" charset="0"/>
              </a:rPr>
              <a:t> :</a:t>
            </a: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CE6700"/>
                </a:solidFill>
                <a:effectLst/>
                <a:latin typeface="Source Code Pro" panose="020B0509030403020204" pitchFamily="49" charset="0"/>
                <a:ea typeface="Source Code Pro" panose="020B0509030403020204" pitchFamily="49" charset="0"/>
              </a:rPr>
              <a:t>open</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6089B4"/>
                </a:solidFill>
                <a:effectLst/>
                <a:latin typeface="Source Code Pro" panose="020B0509030403020204" pitchFamily="49" charset="0"/>
                <a:ea typeface="Source Code Pro" panose="020B0509030403020204" pitchFamily="49" charset="0"/>
              </a:rPr>
              <a:t>file</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9AA83A"/>
                </a:solidFill>
                <a:effectLst/>
                <a:latin typeface="Source Code Pro" panose="020B0509030403020204" pitchFamily="49" charset="0"/>
                <a:ea typeface="Source Code Pro" panose="020B0509030403020204" pitchFamily="49" charset="0"/>
              </a:rPr>
              <a:t>"r"</a:t>
            </a:r>
            <a:r>
              <a:rPr lang="en-US" sz="1800" b="0" dirty="0">
                <a:solidFill>
                  <a:srgbClr val="676867"/>
                </a:solidFill>
                <a:effectLst/>
                <a:latin typeface="Source Code Pro" panose="020B0509030403020204" pitchFamily="49" charset="0"/>
                <a:ea typeface="Source Code Pro" panose="020B0509030403020204" pitchFamily="49" charset="0"/>
              </a:rPr>
              <a:t>)</a:t>
            </a:r>
          </a:p>
          <a:p>
            <a:r>
              <a:rPr lang="en-US" sz="1800" dirty="0">
                <a:solidFill>
                  <a:schemeClr val="tx1"/>
                </a:solidFill>
                <a:latin typeface="Source Code Pro" panose="020B0509030403020204" pitchFamily="49" charset="0"/>
                <a:ea typeface="Source Code Pro" panose="020B0509030403020204" pitchFamily="49" charset="0"/>
              </a:rPr>
              <a:t>instructions</a:t>
            </a:r>
            <a:endParaRPr lang="en-US" sz="1800" b="0" dirty="0">
              <a:solidFill>
                <a:schemeClr val="tx1"/>
              </a:solidFill>
              <a:effectLst/>
              <a:latin typeface="Source Code Pro" panose="020B0509030403020204" pitchFamily="49" charset="0"/>
              <a:ea typeface="Source Code Pro" panose="020B0509030403020204" pitchFamily="49" charset="0"/>
            </a:endParaRP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err="1">
                <a:solidFill>
                  <a:srgbClr val="676867"/>
                </a:solidFill>
                <a:effectLst/>
                <a:latin typeface="Source Code Pro" panose="020B0509030403020204" pitchFamily="49" charset="0"/>
                <a:ea typeface="Source Code Pro" panose="020B0509030403020204" pitchFamily="49" charset="0"/>
              </a:rPr>
              <a:t>.</a:t>
            </a:r>
            <a:r>
              <a:rPr lang="en-US" sz="1800" b="0" dirty="0" err="1">
                <a:solidFill>
                  <a:srgbClr val="CE6700"/>
                </a:solidFill>
                <a:effectLst/>
                <a:latin typeface="Source Code Pro" panose="020B0509030403020204" pitchFamily="49" charset="0"/>
                <a:ea typeface="Source Code Pro" panose="020B0509030403020204" pitchFamily="49" charset="0"/>
              </a:rPr>
              <a:t>close</a:t>
            </a:r>
            <a:r>
              <a:rPr lang="en-US"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699306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Lire le </a:t>
            </a:r>
            <a:r>
              <a:rPr lang="en-GB" dirty="0" err="1"/>
              <a:t>contenu</a:t>
            </a:r>
            <a:r>
              <a:rPr lang="en-GB" dirty="0"/>
              <a:t>  d’un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111</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size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a:p>
            <a:pPr algn="just"/>
            <a:r>
              <a:rPr lang="fr-FR" sz="1800" dirty="0">
                <a:latin typeface="Source Sans Pro" panose="020B0503030403020204" pitchFamily="34" charset="0"/>
                <a:ea typeface="Source Sans Pro" panose="020B0503030403020204" pitchFamily="34" charset="0"/>
              </a:rPr>
              <a:t>L’argument </a:t>
            </a:r>
            <a:r>
              <a:rPr lang="fr-FR" sz="1800" b="1" dirty="0">
                <a:solidFill>
                  <a:schemeClr val="accent1"/>
                </a:solidFill>
                <a:latin typeface="Source Sans Pro" panose="020B0503030403020204" pitchFamily="34" charset="0"/>
                <a:ea typeface="Source Sans Pro" panose="020B0503030403020204" pitchFamily="34" charset="0"/>
              </a:rPr>
              <a:t>size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définir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nombre</a:t>
            </a:r>
            <a:r>
              <a:rPr lang="fr-FR" sz="1800" dirty="0">
                <a:latin typeface="Source Sans Pro" panose="020B0503030403020204" pitchFamily="34" charset="0"/>
                <a:ea typeface="Source Sans Pro" panose="020B0503030403020204" pitchFamily="34" charset="0"/>
              </a:rPr>
              <a:t> de </a:t>
            </a:r>
            <a:r>
              <a:rPr lang="fr-FR" sz="1800" b="1" dirty="0">
                <a:latin typeface="Source Sans Pro" panose="020B0503030403020204" pitchFamily="34" charset="0"/>
                <a:ea typeface="Source Sans Pro" panose="020B0503030403020204" pitchFamily="34" charset="0"/>
              </a:rPr>
              <a:t>caractère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il est </a:t>
            </a:r>
            <a:r>
              <a:rPr lang="fr-FR" sz="1800" b="1" dirty="0">
                <a:latin typeface="Source Sans Pro" panose="020B0503030403020204" pitchFamily="34" charset="0"/>
                <a:ea typeface="Source Sans Pro" panose="020B0503030403020204" pitchFamily="34" charset="0"/>
              </a:rPr>
              <a:t>facultatif</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Par défaut, 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lit l’</a:t>
            </a:r>
            <a:r>
              <a:rPr lang="fr-FR" sz="1800" b="1" dirty="0">
                <a:latin typeface="Source Sans Pro" panose="020B0503030403020204" pitchFamily="34" charset="0"/>
                <a:ea typeface="Source Sans Pro" panose="020B0503030403020204" pitchFamily="34" charset="0"/>
              </a:rPr>
              <a:t>intégralité</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readline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readline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ligne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par ligne</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7252951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Ecrire</a:t>
            </a:r>
            <a:r>
              <a:rPr lang="en-GB" dirty="0"/>
              <a:t> dans 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112</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variable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variable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writelines</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638CB5"/>
                </a:solidFill>
                <a:effectLst/>
                <a:latin typeface="Source Code Pro" panose="020B0509030403020204" pitchFamily="49" charset="0"/>
                <a:ea typeface="Source Code Pro" panose="020B0509030403020204" pitchFamily="49" charset="0"/>
              </a:rPr>
              <a:t>list</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writelines</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418919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mot </a:t>
            </a:r>
            <a:r>
              <a:rPr lang="en-GB" dirty="0" err="1"/>
              <a:t>clé</a:t>
            </a:r>
            <a:r>
              <a:rPr lang="en-GB" dirty="0"/>
              <a:t> </a:t>
            </a:r>
            <a:r>
              <a:rPr lang="en-GB" b="1" dirty="0"/>
              <a:t>with</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113</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711036"/>
            <a:ext cx="3675300"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CE6700"/>
                </a:solidFill>
                <a:effectLst/>
                <a:latin typeface="Source Code Pro" panose="020B0509030403020204" pitchFamily="49" charset="0"/>
                <a:ea typeface="Source Code Pro" panose="020B0509030403020204" pitchFamily="49" charset="0"/>
              </a:rPr>
              <a:t>open</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6089B4"/>
                </a:solidFill>
                <a:effectLst/>
                <a:latin typeface="Source Code Pro" panose="020B0509030403020204" pitchFamily="49" charset="0"/>
                <a:ea typeface="Source Code Pro" panose="020B0509030403020204" pitchFamily="49" charset="0"/>
              </a:rPr>
              <a:t>file</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9AA83A"/>
                </a:solidFill>
                <a:effectLst/>
                <a:latin typeface="Source Code Pro" panose="020B0509030403020204" pitchFamily="49" charset="0"/>
                <a:ea typeface="Source Code Pro" panose="020B0509030403020204" pitchFamily="49" charset="0"/>
              </a:rPr>
              <a:t>"a+"</a:t>
            </a:r>
            <a:r>
              <a:rPr lang="en-US"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read</a:t>
            </a:r>
            <a:r>
              <a:rPr lang="fr-FR" sz="1600" b="0" dirty="0">
                <a:solidFill>
                  <a:srgbClr val="676867"/>
                </a:solidFill>
                <a:effectLst/>
                <a:latin typeface="Source Code Pro" panose="020B0509030403020204" pitchFamily="49" charset="0"/>
                <a:ea typeface="Source Code Pro" panose="020B0509030403020204" pitchFamily="49" charset="0"/>
              </a:rPr>
              <a:t>()</a:t>
            </a:r>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write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US" sz="1600" b="0" dirty="0">
              <a:solidFill>
                <a:srgbClr val="676867"/>
              </a:solidFill>
              <a:effectLst/>
              <a:latin typeface="Source Code Pro" panose="020B0509030403020204" pitchFamily="49" charset="0"/>
              <a:ea typeface="Source Code Pro" panose="020B0509030403020204" pitchFamily="49" charset="0"/>
            </a:endParaRPr>
          </a:p>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err="1">
                <a:solidFill>
                  <a:srgbClr val="676867"/>
                </a:solidFill>
                <a:effectLst/>
                <a:latin typeface="Source Code Pro" panose="020B0509030403020204" pitchFamily="49" charset="0"/>
                <a:ea typeface="Source Code Pro" panose="020B0509030403020204" pitchFamily="49" charset="0"/>
              </a:rPr>
              <a:t>.</a:t>
            </a:r>
            <a:r>
              <a:rPr lang="en-US" sz="1600" b="0" dirty="0" err="1">
                <a:solidFill>
                  <a:srgbClr val="CE6700"/>
                </a:solidFill>
                <a:effectLst/>
                <a:latin typeface="Source Code Pro" panose="020B0509030403020204" pitchFamily="49" charset="0"/>
                <a:ea typeface="Source Code Pro" panose="020B0509030403020204" pitchFamily="49" charset="0"/>
              </a:rPr>
              <a:t>close</a:t>
            </a:r>
            <a:r>
              <a:rPr lang="en-US" sz="1600" b="0" dirty="0">
                <a:solidFill>
                  <a:srgbClr val="676867"/>
                </a:solidFill>
                <a:effectLst/>
                <a:latin typeface="Source Code Pro" panose="020B0509030403020204" pitchFamily="49" charset="0"/>
                <a:ea typeface="Source Code Pro" panose="020B0509030403020204" pitchFamily="49"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711036"/>
            <a:ext cx="3865596"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600" b="0" dirty="0">
                <a:solidFill>
                  <a:srgbClr val="9872A2"/>
                </a:solidFill>
                <a:effectLst/>
                <a:latin typeface="Source Code Pro" panose="020B0509030403020204" pitchFamily="49" charset="0"/>
                <a:ea typeface="Source Code Pro" panose="020B0509030403020204" pitchFamily="49" charset="0"/>
              </a:rPr>
              <a:t>with</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CE6700"/>
                </a:solidFill>
                <a:effectLst/>
                <a:latin typeface="Source Code Pro" panose="020B0509030403020204" pitchFamily="49" charset="0"/>
                <a:ea typeface="Source Code Pro" panose="020B0509030403020204" pitchFamily="49" charset="0"/>
              </a:rPr>
              <a:t>open</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"a+"</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872A2"/>
                </a:solidFill>
                <a:effectLst/>
                <a:latin typeface="Source Code Pro" panose="020B0509030403020204" pitchFamily="49" charset="0"/>
                <a:ea typeface="Source Code Pro" panose="020B0509030403020204" pitchFamily="49" charset="0"/>
              </a:rPr>
              <a:t>as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read</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write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2BCBD1BA-FA5C-1C94-A37F-A72D1FFC219A}"/>
              </a:ext>
            </a:extLst>
          </p:cNvPr>
          <p:cNvSpPr txBox="1"/>
          <p:nvPr/>
        </p:nvSpPr>
        <p:spPr>
          <a:xfrm>
            <a:off x="786137" y="1281545"/>
            <a:ext cx="7665327"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Exemples :</a:t>
            </a:r>
          </a:p>
        </p:txBody>
      </p:sp>
    </p:spTree>
    <p:extLst>
      <p:ext uri="{BB962C8B-B14F-4D97-AF65-F5344CB8AC3E}">
        <p14:creationId xmlns:p14="http://schemas.microsoft.com/office/powerpoint/2010/main" val="445075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114</a:t>
            </a:fld>
            <a:endParaRPr lang="fr-FR"/>
          </a:p>
        </p:txBody>
      </p:sp>
    </p:spTree>
    <p:extLst>
      <p:ext uri="{BB962C8B-B14F-4D97-AF65-F5344CB8AC3E}">
        <p14:creationId xmlns:p14="http://schemas.microsoft.com/office/powerpoint/2010/main" val="25257098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fichiers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115</a:t>
            </a:fld>
            <a:endParaRPr lang="fr-FR"/>
          </a:p>
        </p:txBody>
      </p:sp>
    </p:spTree>
    <p:extLst>
      <p:ext uri="{BB962C8B-B14F-4D97-AF65-F5344CB8AC3E}">
        <p14:creationId xmlns:p14="http://schemas.microsoft.com/office/powerpoint/2010/main" val="18147327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3.</a:t>
            </a:r>
            <a:endParaRPr lang="fr-FR" sz="6000" dirty="0">
              <a:solidFill>
                <a:schemeClr val="accent4"/>
              </a:solidFill>
            </a:endParaRPr>
          </a:p>
          <a:p>
            <a:pPr marL="0" lvl="0" indent="0" algn="l" rtl="0">
              <a:spcBef>
                <a:spcPts val="0"/>
              </a:spcBef>
              <a:spcAft>
                <a:spcPts val="0"/>
              </a:spcAft>
              <a:buNone/>
            </a:pPr>
            <a:r>
              <a:rPr lang="fr-FR" sz="4000" dirty="0"/>
              <a:t>La POO</a:t>
            </a:r>
          </a:p>
        </p:txBody>
      </p:sp>
    </p:spTree>
    <p:extLst>
      <p:ext uri="{BB962C8B-B14F-4D97-AF65-F5344CB8AC3E}">
        <p14:creationId xmlns:p14="http://schemas.microsoft.com/office/powerpoint/2010/main" val="2900300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repose sur le </a:t>
            </a:r>
            <a:r>
              <a:rPr lang="en" sz="2800" b="1" dirty="0"/>
              <a:t>concept</a:t>
            </a:r>
            <a:r>
              <a:rPr lang="en" sz="2800" dirty="0"/>
              <a:t> de </a:t>
            </a:r>
            <a:r>
              <a:rPr lang="en" sz="2800" b="1" dirty="0">
                <a:solidFill>
                  <a:schemeClr val="accent1"/>
                </a:solidFill>
              </a:rPr>
              <a:t>classe</a:t>
            </a:r>
            <a:r>
              <a:rPr lang="en" sz="2800" dirty="0"/>
              <a:t> qui sont des </a:t>
            </a:r>
            <a:r>
              <a:rPr lang="en" sz="2800" b="1" dirty="0"/>
              <a:t>entités</a:t>
            </a:r>
            <a:r>
              <a:rPr lang="en" sz="2800" dirty="0"/>
              <a:t> qui vont pouvoir </a:t>
            </a:r>
            <a:r>
              <a:rPr lang="en" sz="2800" b="1" dirty="0"/>
              <a:t>posséder</a:t>
            </a:r>
            <a:r>
              <a:rPr lang="en" sz="2800" dirty="0"/>
              <a:t> un ensemble d’</a:t>
            </a:r>
            <a:r>
              <a:rPr lang="en" sz="2800" b="1" dirty="0"/>
              <a:t>attributs</a:t>
            </a:r>
            <a:r>
              <a:rPr lang="en" sz="2800" dirty="0"/>
              <a:t> et de </a:t>
            </a:r>
            <a:r>
              <a:rPr lang="en" sz="2800" b="1" dirty="0"/>
              <a:t>méthodes</a:t>
            </a:r>
            <a:r>
              <a:rPr lang="en" sz="2800" dirty="0"/>
              <a:t> qui leur sont propres. </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117</a:t>
            </a:fld>
            <a:endParaRPr/>
          </a:p>
        </p:txBody>
      </p:sp>
    </p:spTree>
    <p:extLst>
      <p:ext uri="{BB962C8B-B14F-4D97-AF65-F5344CB8AC3E}">
        <p14:creationId xmlns:p14="http://schemas.microsoft.com/office/powerpoint/2010/main" val="1729686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a pour </a:t>
            </a:r>
            <a:r>
              <a:rPr lang="en" sz="2800" b="1" dirty="0"/>
              <a:t>objectif</a:t>
            </a:r>
            <a:r>
              <a:rPr lang="en" sz="2800" dirty="0"/>
              <a:t> de </a:t>
            </a:r>
            <a:r>
              <a:rPr lang="en" sz="2800" b="1" dirty="0"/>
              <a:t>rendre</a:t>
            </a:r>
            <a:r>
              <a:rPr lang="en" sz="2800" dirty="0"/>
              <a:t> nos </a:t>
            </a:r>
            <a:r>
              <a:rPr lang="en" sz="2800" b="1" dirty="0"/>
              <a:t>scripts</a:t>
            </a:r>
            <a:r>
              <a:rPr lang="en" sz="2800" dirty="0"/>
              <a:t> plus </a:t>
            </a:r>
            <a:r>
              <a:rPr lang="en" sz="2800" b="1" dirty="0">
                <a:solidFill>
                  <a:schemeClr val="tx1"/>
                </a:solidFill>
              </a:rPr>
              <a:t>clairs</a:t>
            </a:r>
            <a:r>
              <a:rPr lang="en" sz="2800" dirty="0"/>
              <a:t>, </a:t>
            </a:r>
            <a:r>
              <a:rPr lang="en" sz="2800" b="1" dirty="0"/>
              <a:t>mieux structurés</a:t>
            </a:r>
            <a:r>
              <a:rPr lang="en" sz="2800" dirty="0"/>
              <a:t>, </a:t>
            </a:r>
            <a:r>
              <a:rPr lang="en" sz="2800" b="1" dirty="0"/>
              <a:t>plus modulable </a:t>
            </a:r>
            <a:r>
              <a:rPr lang="en" sz="2800" dirty="0"/>
              <a:t>et </a:t>
            </a:r>
            <a:r>
              <a:rPr lang="en" sz="2800" b="1" dirty="0"/>
              <a:t>plus facile </a:t>
            </a:r>
            <a:r>
              <a:rPr lang="en" sz="2800" dirty="0"/>
              <a:t>à </a:t>
            </a:r>
            <a:r>
              <a:rPr lang="en" sz="2800" b="1" dirty="0"/>
              <a:t>maintenir</a:t>
            </a:r>
            <a:r>
              <a:rPr lang="en" sz="2800" dirty="0"/>
              <a:t> et à </a:t>
            </a:r>
            <a:r>
              <a:rPr lang="en" sz="2800" b="1" dirty="0"/>
              <a:t>débugger</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118</a:t>
            </a:fld>
            <a:endParaRPr/>
          </a:p>
        </p:txBody>
      </p:sp>
    </p:spTree>
    <p:extLst>
      <p:ext uri="{BB962C8B-B14F-4D97-AF65-F5344CB8AC3E}">
        <p14:creationId xmlns:p14="http://schemas.microsoft.com/office/powerpoint/2010/main" val="26295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Environnement</a:t>
            </a:r>
            <a:r>
              <a:rPr lang="en-GB" dirty="0"/>
              <a:t> de </a:t>
            </a:r>
            <a:r>
              <a:rPr lang="en-GB" dirty="0" err="1"/>
              <a:t>développement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trois principaux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IDE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dirty="0">
                <a:latin typeface="Source Sans Pro" panose="020B0503030403020204" pitchFamily="34" charset="0"/>
                <a:ea typeface="Source Sans Pro" panose="020B0503030403020204" pitchFamily="34" charset="0"/>
              </a:rPr>
              <a:t>pour développer en </a:t>
            </a:r>
            <a:r>
              <a:rPr lang="fr-FR" sz="2000" b="1" dirty="0">
                <a:solidFill>
                  <a:schemeClr val="accent1"/>
                </a:solidFill>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sont :</a:t>
            </a:r>
          </a:p>
          <a:p>
            <a:pPr marL="540000" indent="-285750">
              <a:buFont typeface="Arial" panose="020B0604020202020204" pitchFamily="34" charset="0"/>
              <a:buChar char="•"/>
            </a:pP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Visual Studio Code </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IDE gratuit de Microsoft.</a:t>
            </a:r>
          </a:p>
          <a:p>
            <a:pPr marL="540000" indent="-285750">
              <a:buFont typeface="Arial" panose="020B0604020202020204" pitchFamily="34" charset="0"/>
              <a:buChar char="•"/>
            </a:pPr>
            <a:r>
              <a:rPr lang="fr-FR" sz="2000" b="1" dirty="0" err="1">
                <a:latin typeface="Source Sans Pro" panose="020B0503030403020204" pitchFamily="34" charset="0"/>
                <a:ea typeface="Source Sans Pro" panose="020B0503030403020204" pitchFamily="34" charset="0"/>
              </a:rPr>
              <a:t>PyCharm</a:t>
            </a:r>
            <a:r>
              <a:rPr lang="fr-FR" sz="2000" dirty="0">
                <a:latin typeface="Source Sans Pro" panose="020B0503030403020204" pitchFamily="34" charset="0"/>
                <a:ea typeface="Source Sans Pro" panose="020B0503030403020204" pitchFamily="34" charset="0"/>
              </a:rPr>
              <a:t> : IDE gratuit avec une version payante de </a:t>
            </a:r>
            <a:r>
              <a:rPr lang="fr-FR" sz="2000" dirty="0" err="1">
                <a:latin typeface="Source Sans Pro" panose="020B0503030403020204" pitchFamily="34" charset="0"/>
                <a:ea typeface="Source Sans Pro" panose="020B0503030403020204" pitchFamily="34" charset="0"/>
              </a:rPr>
              <a:t>JetBrains</a:t>
            </a:r>
            <a:r>
              <a:rPr lang="fr-FR" sz="2000" dirty="0">
                <a:latin typeface="Source Sans Pro" panose="020B0503030403020204" pitchFamily="34" charset="0"/>
                <a:ea typeface="Source Sans Pro" panose="020B0503030403020204" pitchFamily="34" charset="0"/>
              </a:rPr>
              <a:t>.</a:t>
            </a:r>
          </a:p>
          <a:p>
            <a:pPr marL="540000" indent="-285750">
              <a:buFont typeface="Arial" panose="020B0604020202020204" pitchFamily="34" charset="0"/>
              <a:buChar char="•"/>
            </a:pPr>
            <a:r>
              <a:rPr lang="fr-FR" sz="2000" b="1" dirty="0" err="1">
                <a:solidFill>
                  <a:srgbClr val="000000"/>
                </a:solidFill>
                <a:latin typeface="Source Sans Pro" panose="020B0503030403020204" pitchFamily="34" charset="0"/>
                <a:ea typeface="Source Sans Pro" panose="020B0503030403020204" pitchFamily="34" charset="0"/>
                <a:cs typeface="Arial"/>
                <a:sym typeface="Arial"/>
              </a:rPr>
              <a:t>Spyder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IDE gratuit et open source orienté pour la Data Science.</a:t>
            </a:r>
          </a:p>
        </p:txBody>
      </p:sp>
      <p:sp>
        <p:nvSpPr>
          <p:cNvPr id="2" name="Espace réservé du numéro de diapositive 1">
            <a:extLst>
              <a:ext uri="{FF2B5EF4-FFF2-40B4-BE49-F238E27FC236}">
                <a16:creationId xmlns:a16="http://schemas.microsoft.com/office/drawing/2014/main" id="{7F61AD60-2578-F878-CB54-4DC7401F1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472088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notion de </a:t>
            </a:r>
            <a:r>
              <a:rPr lang="en-GB" dirty="0" err="1"/>
              <a:t>classe</a:t>
            </a:r>
            <a:r>
              <a:rPr lang="en-GB" dirty="0"/>
              <a:t> et </a:t>
            </a:r>
            <a:r>
              <a:rPr lang="en-GB" dirty="0" err="1"/>
              <a:t>d’objet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308324"/>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Une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et un “</a:t>
            </a:r>
            <a:r>
              <a:rPr lang="en-GB" sz="1800" b="1" dirty="0">
                <a:latin typeface="Source Sans Pro" panose="020B0503030403020204" pitchFamily="34" charset="0"/>
                <a:ea typeface="Source Sans Pro" panose="020B0503030403020204" pitchFamily="34" charset="0"/>
              </a:rPr>
              <a:t>moule</a:t>
            </a:r>
            <a:r>
              <a:rPr lang="en-GB" sz="1800" dirty="0">
                <a:latin typeface="Source Sans Pro" panose="020B0503030403020204" pitchFamily="34" charset="0"/>
                <a:ea typeface="Source Sans Pro" panose="020B0503030403020204" pitchFamily="34" charset="0"/>
              </a:rPr>
              <a:t>” qui </a:t>
            </a:r>
            <a:r>
              <a:rPr lang="en-GB" sz="1800" dirty="0" err="1">
                <a:latin typeface="Source Sans Pro" panose="020B0503030403020204" pitchFamily="34" charset="0"/>
                <a:ea typeface="Source Sans Pro" panose="020B0503030403020204" pitchFamily="34" charset="0"/>
              </a:rPr>
              <a:t>va</a:t>
            </a:r>
            <a:r>
              <a:rPr lang="en-GB" sz="1800" dirty="0">
                <a:latin typeface="Source Sans Pro" panose="020B0503030403020204" pitchFamily="34" charset="0"/>
                <a:ea typeface="Source Sans Pro" panose="020B0503030403020204" pitchFamily="34" charset="0"/>
              </a:rPr>
              <a:t> nous </a:t>
            </a:r>
            <a:r>
              <a:rPr lang="en-GB" sz="1800" b="1" dirty="0" err="1">
                <a:latin typeface="Source Sans Pro" panose="020B0503030403020204" pitchFamily="34" charset="0"/>
                <a:ea typeface="Source Sans Pro" panose="020B0503030403020204" pitchFamily="34" charset="0"/>
              </a:rPr>
              <a:t>permettre</a:t>
            </a:r>
            <a:r>
              <a:rPr lang="en-GB" sz="1800" dirty="0">
                <a:latin typeface="Source Sans Pro" panose="020B0503030403020204" pitchFamily="34" charset="0"/>
                <a:ea typeface="Source Sans Pro" panose="020B0503030403020204" pitchFamily="34" charset="0"/>
              </a:rPr>
              <a:t> de </a:t>
            </a:r>
            <a:r>
              <a:rPr lang="en-GB" sz="1800" b="1" dirty="0" err="1">
                <a:latin typeface="Source Sans Pro" panose="020B0503030403020204" pitchFamily="34" charset="0"/>
                <a:ea typeface="Source Sans Pro" panose="020B0503030403020204" pitchFamily="34" charset="0"/>
              </a:rPr>
              <a:t>créer</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objets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Chaque</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objet</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aura</a:t>
            </a:r>
            <a:r>
              <a:rPr lang="en-GB" sz="1800" dirty="0">
                <a:latin typeface="Source Sans Pro" panose="020B0503030403020204" pitchFamily="34" charset="0"/>
                <a:ea typeface="Source Sans Pro" panose="020B0503030403020204" pitchFamily="34" charset="0"/>
              </a:rPr>
              <a:t> les </a:t>
            </a:r>
            <a:r>
              <a:rPr lang="en-GB" sz="1800" b="1" dirty="0" err="1">
                <a:solidFill>
                  <a:schemeClr val="accent1"/>
                </a:solidFill>
                <a:latin typeface="Source Sans Pro" panose="020B0503030403020204" pitchFamily="34" charset="0"/>
                <a:ea typeface="Source Sans Pro" panose="020B0503030403020204" pitchFamily="34" charset="0"/>
              </a:rPr>
              <a:t>attributs</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sa</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mais</a:t>
            </a:r>
            <a:r>
              <a:rPr lang="en-GB" sz="1800" dirty="0">
                <a:latin typeface="Source Sans Pro" panose="020B0503030403020204" pitchFamily="34" charset="0"/>
                <a:ea typeface="Source Sans Pro" panose="020B0503030403020204" pitchFamily="34" charset="0"/>
              </a:rPr>
              <a:t> nous </a:t>
            </a:r>
            <a:r>
              <a:rPr lang="en-GB" sz="1800" dirty="0" err="1">
                <a:latin typeface="Source Sans Pro" panose="020B0503030403020204" pitchFamily="34" charset="0"/>
                <a:ea typeface="Source Sans Pro" panose="020B0503030403020204" pitchFamily="34" charset="0"/>
              </a:rPr>
              <a:t>pourrons</a:t>
            </a:r>
            <a:r>
              <a:rPr lang="en-GB" sz="1800" dirty="0">
                <a:latin typeface="Source Sans Pro" panose="020B0503030403020204" pitchFamily="34" charset="0"/>
                <a:ea typeface="Source Sans Pro" panose="020B0503030403020204" pitchFamily="34" charset="0"/>
              </a:rPr>
              <a:t> les </a:t>
            </a:r>
            <a:r>
              <a:rPr lang="en-GB" sz="1800" b="1" dirty="0" err="1">
                <a:latin typeface="Source Sans Pro" panose="020B0503030403020204" pitchFamily="34" charset="0"/>
                <a:ea typeface="Source Sans Pro" panose="020B0503030403020204" pitchFamily="34" charset="0"/>
              </a:rPr>
              <a:t>personnaliser</a:t>
            </a:r>
            <a:r>
              <a:rPr lang="en-GB" sz="1800" dirty="0">
                <a:latin typeface="Source Sans Pro" panose="020B0503030403020204" pitchFamily="34" charset="0"/>
                <a:ea typeface="Source Sans Pro" panose="020B0503030403020204" pitchFamily="34" charset="0"/>
              </a:rPr>
              <a:t>. </a:t>
            </a:r>
          </a:p>
          <a:p>
            <a:pPr algn="just"/>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en-GB" sz="1800" dirty="0">
                <a:latin typeface="Source Sans Pro" panose="020B0503030403020204" pitchFamily="34" charset="0"/>
                <a:ea typeface="Source Sans Pro" panose="020B0503030403020204" pitchFamily="34" charset="0"/>
              </a:rPr>
              <a:t>Les </a:t>
            </a:r>
            <a:r>
              <a:rPr lang="en-GB" sz="1800" b="1" dirty="0">
                <a:solidFill>
                  <a:schemeClr val="accent1"/>
                </a:solidFill>
                <a:latin typeface="Source Sans Pro" panose="020B0503030403020204" pitchFamily="34" charset="0"/>
                <a:ea typeface="Source Sans Pro" panose="020B0503030403020204" pitchFamily="34" charset="0"/>
              </a:rPr>
              <a:t>classes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la </a:t>
            </a:r>
            <a:r>
              <a:rPr lang="en-GB" sz="1800" b="1" dirty="0">
                <a:latin typeface="Source Sans Pro" panose="020B0503030403020204" pitchFamily="34" charset="0"/>
                <a:ea typeface="Source Sans Pro" panose="020B0503030403020204" pitchFamily="34" charset="0"/>
              </a:rPr>
              <a:t>base</a:t>
            </a:r>
            <a:r>
              <a:rPr lang="en-GB" sz="1800" dirty="0">
                <a:latin typeface="Source Sans Pro" panose="020B0503030403020204" pitchFamily="34" charset="0"/>
                <a:ea typeface="Source Sans Pro" panose="020B0503030403020204" pitchFamily="34" charset="0"/>
              </a:rPr>
              <a:t> de la </a:t>
            </a:r>
            <a:r>
              <a:rPr lang="en-GB" sz="1800" b="1" dirty="0">
                <a:solidFill>
                  <a:schemeClr val="accent1"/>
                </a:solidFill>
                <a:latin typeface="Source Sans Pro" panose="020B0503030403020204" pitchFamily="34" charset="0"/>
                <a:ea typeface="Source Sans Pro" panose="020B0503030403020204" pitchFamily="34" charset="0"/>
              </a:rPr>
              <a:t>POO</a:t>
            </a:r>
            <a:r>
              <a:rPr lang="en-GB" sz="1800" dirty="0">
                <a:latin typeface="Source Sans Pro" panose="020B0503030403020204" pitchFamily="34" charset="0"/>
                <a:ea typeface="Source Sans Pro" panose="020B0503030403020204" pitchFamily="34" charset="0"/>
              </a:rPr>
              <a:t>, car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permettent</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mettre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en</a:t>
            </a:r>
            <a:r>
              <a:rPr lang="en-GB" sz="1800" dirty="0">
                <a:latin typeface="Source Sans Pro" panose="020B0503030403020204" pitchFamily="34" charset="0"/>
                <a:ea typeface="Source Sans Pro" panose="020B0503030403020204" pitchFamily="34" charset="0"/>
              </a:rPr>
              <a:t> place les </a:t>
            </a:r>
            <a:r>
              <a:rPr lang="en-GB" sz="1800" b="1" dirty="0">
                <a:latin typeface="Source Sans Pro" panose="020B0503030403020204" pitchFamily="34" charset="0"/>
                <a:ea typeface="Source Sans Pro" panose="020B0503030403020204" pitchFamily="34" charset="0"/>
              </a:rPr>
              <a:t>trois</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concepts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fondamentaux</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cette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dernière</a:t>
            </a:r>
            <a:r>
              <a:rPr lang="en-GB" sz="1800" dirty="0">
                <a:latin typeface="Source Sans Pro" panose="020B0503030403020204" pitchFamily="34" charset="0"/>
                <a:ea typeface="Source Sans Pro" panose="020B0503030403020204" pitchFamily="34" charset="0"/>
              </a:rPr>
              <a:t>, à savoir :</a:t>
            </a:r>
          </a:p>
          <a:p>
            <a:pPr marL="540000" lvl="2" indent="-285750">
              <a:buFont typeface="Arial" panose="020B0604020202020204" pitchFamily="34" charset="0"/>
              <a:buChar char="•"/>
            </a:pP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encapsulation</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err="1">
                <a:solidFill>
                  <a:schemeClr val="tx1"/>
                </a:solidFill>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heritage</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a:latin typeface="Source Sans Pro" panose="020B0503030403020204" pitchFamily="34" charset="0"/>
                <a:ea typeface="Source Sans Pro" panose="020B0503030403020204" pitchFamily="34" charset="0"/>
              </a:rPr>
              <a:t>Le </a:t>
            </a:r>
            <a:r>
              <a:rPr lang="en-GB" sz="1800" b="1" dirty="0" err="1">
                <a:solidFill>
                  <a:schemeClr val="accent1"/>
                </a:solidFill>
                <a:latin typeface="Source Sans Pro" panose="020B0503030403020204" pitchFamily="34" charset="0"/>
                <a:ea typeface="Source Sans Pro" panose="020B0503030403020204" pitchFamily="34" charset="0"/>
              </a:rPr>
              <a:t>polymorphisme</a:t>
            </a:r>
            <a:endParaRPr lang="en-GB" sz="1800" b="1" dirty="0">
              <a:solidFill>
                <a:schemeClr val="accent1"/>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119</a:t>
            </a:fld>
            <a:endParaRPr lang="fr-FR"/>
          </a:p>
        </p:txBody>
      </p:sp>
    </p:spTree>
    <p:extLst>
      <p:ext uri="{BB962C8B-B14F-4D97-AF65-F5344CB8AC3E}">
        <p14:creationId xmlns:p14="http://schemas.microsoft.com/office/powerpoint/2010/main" val="34945328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Création</a:t>
            </a:r>
            <a:r>
              <a:rPr lang="en-GB" dirty="0"/>
              <a:t> </a:t>
            </a:r>
            <a:r>
              <a:rPr lang="en-GB" dirty="0" err="1"/>
              <a:t>d’une</a:t>
            </a:r>
            <a:r>
              <a:rPr lang="en-GB" dirty="0"/>
              <a:t>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4095267" cy="2862322"/>
          </a:xfrm>
          <a:prstGeom prst="rect">
            <a:avLst/>
          </a:prstGeom>
          <a:noFill/>
        </p:spPr>
        <p:txBody>
          <a:bodyPr wrap="square" rtlCol="0">
            <a:spAutoFit/>
          </a:bodyPr>
          <a:lstStyle/>
          <a:p>
            <a:r>
              <a:rPr lang="fr-FR" sz="1800" b="0" dirty="0">
                <a:solidFill>
                  <a:srgbClr val="9872A2"/>
                </a:solidFill>
                <a:effectLst/>
                <a:latin typeface="Source Code Pro" panose="020B0509030403020204" pitchFamily="49" charset="0"/>
                <a:ea typeface="Source Code Pro" panose="020B0509030403020204" pitchFamily="49" charset="0"/>
              </a:rPr>
              <a:t>class</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id</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126</a:t>
            </a:r>
            <a:endParaRPr lang="fr-FR" sz="1800" b="0" dirty="0">
              <a:solidFill>
                <a:srgbClr val="C5C8C6"/>
              </a:solidFill>
              <a:effectLst/>
              <a:latin typeface="Source Code Pro" panose="020B0509030403020204" pitchFamily="49" charset="0"/>
              <a:ea typeface="Source Code Pro" panose="020B0509030403020204" pitchFamily="49" charset="0"/>
            </a:endParaRPr>
          </a:p>
          <a:p>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self</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self</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endParaRPr lang="fr-FR" sz="1800" b="0" dirty="0">
              <a:solidFill>
                <a:srgbClr val="C5C8C6"/>
              </a:solidFill>
              <a:effectLst/>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120</a:t>
            </a:fld>
            <a:endParaRPr lang="fr-FR"/>
          </a:p>
        </p:txBody>
      </p:sp>
      <p:cxnSp>
        <p:nvCxnSpPr>
          <p:cNvPr id="3" name="Connecteur droit avec flèche 2">
            <a:extLst>
              <a:ext uri="{FF2B5EF4-FFF2-40B4-BE49-F238E27FC236}">
                <a16:creationId xmlns:a16="http://schemas.microsoft.com/office/drawing/2014/main" id="{2906F238-0796-CEAA-BA05-0EA32740ADF1}"/>
              </a:ext>
            </a:extLst>
          </p:cNvPr>
          <p:cNvCxnSpPr>
            <a:cxnSpLocks/>
          </p:cNvCxnSpPr>
          <p:nvPr/>
        </p:nvCxnSpPr>
        <p:spPr>
          <a:xfrm flipH="1">
            <a:off x="5070103" y="3536622"/>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2EF1D6F5-6B94-FB84-EBB5-608F0E573E80}"/>
              </a:ext>
            </a:extLst>
          </p:cNvPr>
          <p:cNvCxnSpPr>
            <a:cxnSpLocks/>
          </p:cNvCxnSpPr>
          <p:nvPr/>
        </p:nvCxnSpPr>
        <p:spPr>
          <a:xfrm flipH="1">
            <a:off x="5070103" y="13449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E2B1902B-9EB2-437B-EEC7-EFA4A162B5C7}"/>
              </a:ext>
            </a:extLst>
          </p:cNvPr>
          <p:cNvSpPr txBox="1"/>
          <p:nvPr/>
        </p:nvSpPr>
        <p:spPr>
          <a:xfrm>
            <a:off x="6241143" y="3213456"/>
            <a:ext cx="2601994" cy="646331"/>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Création de l’objet /</a:t>
            </a:r>
            <a:endParaRPr lang="en-GB" sz="1800" dirty="0">
              <a:solidFill>
                <a:schemeClr val="tx1"/>
              </a:solidFill>
              <a:latin typeface="Source Sans Pro" panose="020B0503030403020204" pitchFamily="34" charset="0"/>
              <a:ea typeface="Source Sans Pro" panose="020B0503030403020204" pitchFamily="34" charset="0"/>
              <a:sym typeface="Arial"/>
            </a:endParaRPr>
          </a:p>
          <a:p>
            <a:r>
              <a:rPr lang="fr-FR" sz="1800" dirty="0">
                <a:latin typeface="Source Sans Pro" panose="020B0503030403020204" pitchFamily="34" charset="0"/>
                <a:ea typeface="Source Sans Pro" panose="020B0503030403020204" pitchFamily="34" charset="0"/>
              </a:rPr>
              <a:t>Instanciation de la classe</a:t>
            </a:r>
          </a:p>
        </p:txBody>
      </p:sp>
      <p:sp>
        <p:nvSpPr>
          <p:cNvPr id="11" name="ZoneTexte 10">
            <a:extLst>
              <a:ext uri="{FF2B5EF4-FFF2-40B4-BE49-F238E27FC236}">
                <a16:creationId xmlns:a16="http://schemas.microsoft.com/office/drawing/2014/main" id="{23533007-D660-0A81-08DC-C06F4A3430D4}"/>
              </a:ext>
            </a:extLst>
          </p:cNvPr>
          <p:cNvSpPr txBox="1"/>
          <p:nvPr/>
        </p:nvSpPr>
        <p:spPr>
          <a:xfrm>
            <a:off x="6244818" y="1160299"/>
            <a:ext cx="2159566"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Création de la classe</a:t>
            </a:r>
          </a:p>
        </p:txBody>
      </p:sp>
    </p:spTree>
    <p:extLst>
      <p:ext uri="{BB962C8B-B14F-4D97-AF65-F5344CB8AC3E}">
        <p14:creationId xmlns:p14="http://schemas.microsoft.com/office/powerpoint/2010/main" val="8702664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L’opérateur</a:t>
            </a:r>
            <a:r>
              <a:rPr lang="en-GB" dirty="0"/>
              <a:t> </a:t>
            </a:r>
            <a:r>
              <a:rPr lang="en-GB" b="1" dirty="0"/>
              <a: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121</a:t>
            </a:fld>
            <a:endParaRPr lang="en"/>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098163" y="2191343"/>
            <a:ext cx="3785894" cy="1405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0" indent="0">
              <a:spcBef>
                <a:spcPts val="0"/>
              </a:spcBef>
              <a:buNone/>
            </a:pPr>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5000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b="0" dirty="0">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872A2"/>
                </a:solidFill>
                <a:effectLst/>
                <a:latin typeface="Source Code Pro" panose="020B0509030403020204" pitchFamily="49" charset="0"/>
                <a:ea typeface="Source Code Pro" panose="020B0509030403020204" pitchFamily="49" charset="0"/>
              </a:rPr>
              <a:t>id</a:t>
            </a: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Aft>
                <a:spcPts val="600"/>
              </a:spcAft>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DB120650-EB84-4106-ADBD-159C672908BF}"/>
              </a:ext>
            </a:extLst>
          </p:cNvPr>
          <p:cNvSpPr txBox="1"/>
          <p:nvPr/>
        </p:nvSpPr>
        <p:spPr>
          <a:xfrm>
            <a:off x="786150" y="1118284"/>
            <a:ext cx="7618234" cy="1000274"/>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accès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un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latin typeface="Source Sans Pro" panose="020B0503030403020204" pitchFamily="34" charset="0"/>
                <a:ea typeface="Source Sans Pro" panose="020B0503030403020204" pitchFamily="34" charset="0"/>
              </a:rPr>
              <a: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d’une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se réalise à l’aide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opérateur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suivi du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nom</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Ce dernier s’utilise comme une variable classique.</a:t>
            </a:r>
          </a:p>
          <a:p>
            <a:pPr algn="just"/>
            <a:r>
              <a:rPr lang="fr-FR" sz="1800" dirty="0">
                <a:latin typeface="Source Sans Pro" panose="020B0503030403020204" pitchFamily="34" charset="0"/>
                <a:ea typeface="Source Sans Pro" panose="020B0503030403020204" pitchFamily="34" charset="0"/>
              </a:rPr>
              <a:t>Le fonctionnement est le même pour l’accès aux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cxnSp>
        <p:nvCxnSpPr>
          <p:cNvPr id="2" name="Connecteur droit avec flèche 1">
            <a:extLst>
              <a:ext uri="{FF2B5EF4-FFF2-40B4-BE49-F238E27FC236}">
                <a16:creationId xmlns:a16="http://schemas.microsoft.com/office/drawing/2014/main" id="{A2857C56-118D-5F07-EA0B-69C5842D715E}"/>
              </a:ext>
            </a:extLst>
          </p:cNvPr>
          <p:cNvCxnSpPr>
            <a:cxnSpLocks/>
          </p:cNvCxnSpPr>
          <p:nvPr/>
        </p:nvCxnSpPr>
        <p:spPr>
          <a:xfrm flipH="1">
            <a:off x="3149600" y="3137479"/>
            <a:ext cx="660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ZoneTexte 2">
            <a:extLst>
              <a:ext uri="{FF2B5EF4-FFF2-40B4-BE49-F238E27FC236}">
                <a16:creationId xmlns:a16="http://schemas.microsoft.com/office/drawing/2014/main" id="{ADB90175-CCDC-3AD0-6C32-B125089E9A56}"/>
              </a:ext>
            </a:extLst>
          </p:cNvPr>
          <p:cNvSpPr txBox="1"/>
          <p:nvPr/>
        </p:nvSpPr>
        <p:spPr>
          <a:xfrm>
            <a:off x="4000787" y="2952813"/>
            <a:ext cx="300082"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1</a:t>
            </a:r>
          </a:p>
        </p:txBody>
      </p:sp>
    </p:spTree>
    <p:extLst>
      <p:ext uri="{BB962C8B-B14F-4D97-AF65-F5344CB8AC3E}">
        <p14:creationId xmlns:p14="http://schemas.microsoft.com/office/powerpoint/2010/main" val="890070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constructeurs</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spcAft>
                <a:spcPts val="12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Il existe une méthode particulière qui permet </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d’initialiser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 On appelle cette </a:t>
            </a:r>
            <a:r>
              <a:rPr lang="fr-FR" sz="1600" b="1" dirty="0">
                <a:latin typeface="Source Sans Pro" panose="020B0503030403020204" pitchFamily="34" charset="0"/>
                <a:ea typeface="Source Sans Pro" panose="020B0503030403020204" pitchFamily="34" charset="0"/>
              </a:rPr>
              <a:t>méthode</a:t>
            </a:r>
            <a:r>
              <a:rPr lang="fr-FR" sz="1600" dirty="0">
                <a:latin typeface="Source Sans Pro" panose="020B0503030403020204" pitchFamily="34" charset="0"/>
                <a:ea typeface="Source Sans Pro" panose="020B0503030403020204" pitchFamily="34" charset="0"/>
              </a:rPr>
              <a:t> un </a:t>
            </a:r>
            <a:r>
              <a:rPr lang="fr-FR" sz="1600" b="1" dirty="0">
                <a:solidFill>
                  <a:schemeClr val="accent1"/>
                </a:solidFill>
                <a:latin typeface="Source Sans Pro" panose="020B0503030403020204" pitchFamily="34" charset="0"/>
                <a:ea typeface="Source Sans Pro" panose="020B0503030403020204" pitchFamily="34" charset="0"/>
              </a:rPr>
              <a:t>constructeur</a:t>
            </a:r>
            <a:r>
              <a:rPr lang="fr-FR" sz="1600" dirty="0">
                <a:latin typeface="Source Sans Pro" panose="020B0503030403020204" pitchFamily="34" charset="0"/>
                <a:ea typeface="Source Sans Pro" panose="020B0503030403020204" pitchFamily="34" charset="0"/>
              </a:rPr>
              <a:t> et elle se code </a:t>
            </a:r>
            <a:r>
              <a:rPr lang="fr-FR" sz="1600" b="1" dirty="0">
                <a:solidFill>
                  <a:schemeClr val="accent1"/>
                </a:solidFill>
                <a:latin typeface="Source Sans Pro" panose="020B0503030403020204" pitchFamily="34" charset="0"/>
                <a:ea typeface="Source Sans Pro" panose="020B0503030403020204" pitchFamily="34" charset="0"/>
              </a:rPr>
              <a:t>__init__()</a:t>
            </a:r>
            <a:r>
              <a:rPr lang="fr-FR" sz="1600" dirty="0">
                <a:latin typeface="Source Sans Pro" panose="020B0503030403020204" pitchFamily="34" charset="0"/>
                <a:ea typeface="Source Sans Pro" panose="020B0503030403020204" pitchFamily="34" charset="0"/>
              </a:rPr>
              <a:t>.</a:t>
            </a:r>
          </a:p>
          <a:p>
            <a:pPr algn="just">
              <a:spcAft>
                <a:spcPts val="6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La méthode </a:t>
            </a:r>
            <a:r>
              <a:rPr lang="fr-FR" sz="1600" b="1" dirty="0">
                <a:solidFill>
                  <a:schemeClr val="accent1"/>
                </a:solidFill>
                <a:latin typeface="Source Sans Pro" panose="020B0503030403020204" pitchFamily="34" charset="0"/>
                <a:ea typeface="Source Sans Pro" panose="020B0503030403020204" pitchFamily="34" charset="0"/>
                <a:cs typeface="Arial"/>
                <a:sym typeface="Arial"/>
              </a:rPr>
              <a:t>__init(</a:t>
            </a:r>
            <a:r>
              <a:rPr lang="fr-FR" sz="1600" b="1" dirty="0">
                <a:solidFill>
                  <a:schemeClr val="accent1"/>
                </a:solidFill>
                <a:latin typeface="Source Sans Pro" panose="020B0503030403020204" pitchFamily="34" charset="0"/>
                <a:ea typeface="Source Sans Pro" panose="020B0503030403020204" pitchFamily="34" charset="0"/>
              </a:rPr>
              <a:t>)__ </a:t>
            </a:r>
            <a:r>
              <a:rPr lang="fr-FR" sz="1600" dirty="0">
                <a:latin typeface="Source Sans Pro" panose="020B0503030403020204" pitchFamily="34" charset="0"/>
                <a:ea typeface="Source Sans Pro" panose="020B0503030403020204" pitchFamily="34" charset="0"/>
              </a:rPr>
              <a:t>va être </a:t>
            </a:r>
            <a:r>
              <a:rPr lang="fr-FR" sz="1600" b="1" dirty="0">
                <a:latin typeface="Source Sans Pro" panose="020B0503030403020204" pitchFamily="34" charset="0"/>
                <a:ea typeface="Source Sans Pro" panose="020B0503030403020204" pitchFamily="34" charset="0"/>
              </a:rPr>
              <a:t>automatiquement</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exécutée</a:t>
            </a:r>
            <a:r>
              <a:rPr lang="fr-FR" sz="1600" dirty="0">
                <a:latin typeface="Source Sans Pro" panose="020B0503030403020204" pitchFamily="34" charset="0"/>
                <a:ea typeface="Source Sans Pro" panose="020B0503030403020204" pitchFamily="34" charset="0"/>
              </a:rPr>
              <a:t> au moment de l’</a:t>
            </a:r>
            <a:r>
              <a:rPr lang="fr-FR" sz="1600" b="1" dirty="0">
                <a:latin typeface="Source Sans Pro" panose="020B0503030403020204" pitchFamily="34" charset="0"/>
                <a:ea typeface="Source Sans Pro" panose="020B0503030403020204" pitchFamily="34" charset="0"/>
              </a:rPr>
              <a:t>instanciation</a:t>
            </a:r>
            <a:r>
              <a:rPr lang="fr-FR" sz="1600" dirty="0">
                <a:latin typeface="Source Sans Pro" panose="020B0503030403020204" pitchFamily="34" charset="0"/>
                <a:ea typeface="Source Sans Pro" panose="020B0503030403020204" pitchFamily="34" charset="0"/>
              </a:rPr>
              <a:t> d’une </a:t>
            </a:r>
            <a:r>
              <a:rPr lang="fr-FR" sz="1600" b="1" dirty="0">
                <a:solidFill>
                  <a:schemeClr val="accent1"/>
                </a:solidFill>
                <a:latin typeface="Source Sans Pro" panose="020B0503030403020204" pitchFamily="34" charset="0"/>
                <a:ea typeface="Source Sans Pro" panose="020B0503030403020204" pitchFamily="34" charset="0"/>
              </a:rPr>
              <a:t>classe</a:t>
            </a:r>
            <a:r>
              <a:rPr lang="fr-FR" sz="1600" dirty="0">
                <a:latin typeface="Source Sans Pro" panose="020B0503030403020204" pitchFamily="34" charset="0"/>
                <a:ea typeface="Source Sans Pro" panose="020B0503030403020204" pitchFamily="34" charset="0"/>
              </a:rPr>
              <a:t>. Cette fonction va pouvoir </a:t>
            </a:r>
            <a:r>
              <a:rPr lang="fr-FR" sz="1600" b="1" dirty="0">
                <a:latin typeface="Source Sans Pro" panose="020B0503030403020204" pitchFamily="34" charset="0"/>
                <a:ea typeface="Source Sans Pro" panose="020B0503030403020204" pitchFamily="34" charset="0"/>
              </a:rPr>
              <a:t>recevoir</a:t>
            </a:r>
            <a:r>
              <a:rPr lang="fr-FR" sz="1600" dirty="0">
                <a:latin typeface="Source Sans Pro" panose="020B0503030403020204" pitchFamily="34" charset="0"/>
                <a:ea typeface="Source Sans Pro" panose="020B0503030403020204" pitchFamily="34" charset="0"/>
              </a:rPr>
              <a:t> des </a:t>
            </a:r>
            <a:r>
              <a:rPr lang="fr-FR" sz="1600" b="1" dirty="0">
                <a:latin typeface="Source Sans Pro" panose="020B0503030403020204" pitchFamily="34" charset="0"/>
                <a:ea typeface="Source Sans Pro" panose="020B0503030403020204" pitchFamily="34" charset="0"/>
              </a:rPr>
              <a:t>arguments</a:t>
            </a:r>
            <a:r>
              <a:rPr lang="fr-FR" sz="1600" dirty="0">
                <a:latin typeface="Source Sans Pro" panose="020B0503030403020204" pitchFamily="34" charset="0"/>
                <a:ea typeface="Source Sans Pro" panose="020B0503030403020204" pitchFamily="34" charset="0"/>
              </a:rPr>
              <a:t> pour « </a:t>
            </a:r>
            <a:r>
              <a:rPr lang="fr-FR" sz="1600" b="1" dirty="0">
                <a:latin typeface="Source Sans Pro" panose="020B0503030403020204" pitchFamily="34" charset="0"/>
                <a:ea typeface="Source Sans Pro" panose="020B0503030403020204" pitchFamily="34" charset="0"/>
              </a:rPr>
              <a:t>personnaliser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122</a:t>
            </a:fld>
            <a:endParaRPr lang="fr-FR"/>
          </a:p>
        </p:txBody>
      </p:sp>
      <p:sp>
        <p:nvSpPr>
          <p:cNvPr id="4" name="ZoneTexte 3">
            <a:extLst>
              <a:ext uri="{FF2B5EF4-FFF2-40B4-BE49-F238E27FC236}">
                <a16:creationId xmlns:a16="http://schemas.microsoft.com/office/drawing/2014/main" id="{0C4582FB-976B-1285-7817-B26566807970}"/>
              </a:ext>
            </a:extLst>
          </p:cNvPr>
          <p:cNvSpPr txBox="1"/>
          <p:nvPr/>
        </p:nvSpPr>
        <p:spPr>
          <a:xfrm>
            <a:off x="1360230" y="2679098"/>
            <a:ext cx="6470073" cy="1815882"/>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b="0" dirty="0">
                <a:solidFill>
                  <a:srgbClr val="9872A2"/>
                </a:solidFill>
                <a:effectLst/>
                <a:latin typeface="Source Code Pro" panose="020B0509030403020204" pitchFamily="49" charset="0"/>
                <a:ea typeface="Source Code Pro" panose="020B0509030403020204" pitchFamily="49" charset="0"/>
              </a:rPr>
              <a:t>class</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872A2"/>
                </a:solidFill>
                <a:effectLst/>
                <a:latin typeface="Source Code Pro" panose="020B0509030403020204" pitchFamily="49" charset="0"/>
                <a:ea typeface="Source Code Pro" panose="020B0509030403020204" pitchFamily="49" charset="0"/>
              </a:rPr>
              <a:t>def</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__init__</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id</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prenom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solde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monCompte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125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"Florent"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550</a:t>
            </a:r>
            <a:r>
              <a:rPr lang="fr-FR"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5050987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méthodes</a:t>
            </a:r>
            <a:r>
              <a:rPr lang="en-GB" dirty="0"/>
              <a:t> “</a:t>
            </a:r>
            <a:r>
              <a:rPr lang="en-GB" dirty="0" err="1"/>
              <a:t>magiques</a:t>
            </a:r>
            <a:r>
              <a:rPr lang="en-GB" dirty="0"/>
              <a: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Les </a:t>
            </a:r>
            <a:r>
              <a:rPr lang="en-GB" sz="1800" b="1"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les </a:t>
            </a:r>
            <a:r>
              <a:rPr lang="en-GB" sz="1800"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prédéfinies</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l’image</a:t>
            </a:r>
            <a:r>
              <a:rPr lang="en-GB" sz="1800" dirty="0">
                <a:latin typeface="Source Sans Pro" panose="020B0503030403020204" pitchFamily="34" charset="0"/>
                <a:ea typeface="Source Sans Pro" panose="020B0503030403020204" pitchFamily="34" charset="0"/>
              </a:rPr>
              <a:t> de la </a:t>
            </a:r>
            <a:r>
              <a:rPr lang="en-GB" sz="1800" dirty="0" err="1">
                <a:latin typeface="Source Sans Pro" panose="020B0503030403020204" pitchFamily="34" charset="0"/>
                <a:ea typeface="Source Sans Pro" panose="020B0503030403020204" pitchFamily="34" charset="0"/>
              </a:rPr>
              <a:t>méthode</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b="1" dirty="0" err="1">
                <a:solidFill>
                  <a:schemeClr val="accent1"/>
                </a:solidFill>
                <a:latin typeface="Source Sans Pro" panose="020B0503030403020204" pitchFamily="34" charset="0"/>
                <a:ea typeface="Source Sans Pro" panose="020B0503030403020204" pitchFamily="34" charset="0"/>
              </a:rPr>
              <a:t>init</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appelées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automatiquement</a:t>
            </a:r>
            <a:r>
              <a:rPr lang="en-GB" sz="1800" dirty="0">
                <a:latin typeface="Source Sans Pro" panose="020B0503030403020204" pitchFamily="34" charset="0"/>
                <a:ea typeface="Source Sans Pro" panose="020B0503030403020204" pitchFamily="34" charset="0"/>
              </a:rPr>
              <a:t> par </a:t>
            </a: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interpréteur</a:t>
            </a:r>
            <a:r>
              <a:rPr lang="en-GB" sz="1800" dirty="0">
                <a:latin typeface="Source Sans Pro" panose="020B0503030403020204" pitchFamily="34" charset="0"/>
                <a:ea typeface="Source Sans Pro" panose="020B0503030403020204" pitchFamily="34" charset="0"/>
              </a:rPr>
              <a:t> et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toujours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définies</a:t>
            </a:r>
            <a:r>
              <a:rPr lang="en-GB" sz="1800" dirty="0">
                <a:latin typeface="Source Sans Pro" panose="020B0503030403020204" pitchFamily="34" charset="0"/>
                <a:ea typeface="Source Sans Pro" panose="020B0503030403020204" pitchFamily="34" charset="0"/>
              </a:rPr>
              <a:t> avec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a:t>
            </a:r>
          </a:p>
          <a:p>
            <a:pPr algn="just"/>
            <a:endParaRPr lang="en-GB" sz="1800" dirty="0">
              <a:solidFill>
                <a:srgbClr val="000000"/>
              </a:solidFill>
              <a:latin typeface="Source Sans Pro" panose="020B0503030403020204" pitchFamily="34" charset="0"/>
              <a:ea typeface="Source Sans Pro" panose="020B0503030403020204" pitchFamily="34" charset="0"/>
              <a:sym typeface="Arial"/>
            </a:endParaRPr>
          </a:p>
          <a:p>
            <a:pPr algn="just"/>
            <a:r>
              <a:rPr lang="en-GB" sz="1800" dirty="0" err="1">
                <a:latin typeface="Source Sans Pro" panose="020B0503030403020204" pitchFamily="34" charset="0"/>
                <a:ea typeface="Source Sans Pro" panose="020B0503030403020204" pitchFamily="34" charset="0"/>
              </a:rPr>
              <a:t>Voici</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exemple</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méthode</a:t>
            </a:r>
            <a:r>
              <a:rPr lang="en-GB" sz="1800" dirty="0">
                <a:solidFill>
                  <a:schemeClr val="accent1"/>
                </a:solidFill>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solidFill>
                  <a:schemeClr val="accent1"/>
                </a:solidFill>
                <a:latin typeface="Source Sans Pro" panose="020B0503030403020204" pitchFamily="34" charset="0"/>
                <a:ea typeface="Source Sans Pro" panose="020B0503030403020204" pitchFamily="34" charset="0"/>
              </a:rPr>
              <a:t> </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123</a:t>
            </a:fld>
            <a:endParaRPr lang="fr-FR"/>
          </a:p>
        </p:txBody>
      </p:sp>
      <p:graphicFrame>
        <p:nvGraphicFramePr>
          <p:cNvPr id="3" name="Tableau 2">
            <a:extLst>
              <a:ext uri="{FF2B5EF4-FFF2-40B4-BE49-F238E27FC236}">
                <a16:creationId xmlns:a16="http://schemas.microsoft.com/office/drawing/2014/main" id="{6A009320-2795-49AB-7AB0-E13ED471D280}"/>
              </a:ext>
            </a:extLst>
          </p:cNvPr>
          <p:cNvGraphicFramePr>
            <a:graphicFrameLocks noGrp="1"/>
          </p:cNvGraphicFramePr>
          <p:nvPr>
            <p:extLst>
              <p:ext uri="{D42A27DB-BD31-4B8C-83A1-F6EECF244321}">
                <p14:modId xmlns:p14="http://schemas.microsoft.com/office/powerpoint/2010/main" val="3094959794"/>
              </p:ext>
            </p:extLst>
          </p:nvPr>
        </p:nvGraphicFramePr>
        <p:xfrm>
          <a:off x="1404528" y="2832347"/>
          <a:ext cx="6381477" cy="1706830"/>
        </p:xfrm>
        <a:graphic>
          <a:graphicData uri="http://schemas.openxmlformats.org/drawingml/2006/table">
            <a:tbl>
              <a:tblPr>
                <a:noFill/>
                <a:tableStyleId>{701FB10D-A61A-4DE4-8506-F670E7A89527}</a:tableStyleId>
              </a:tblPr>
              <a:tblGrid>
                <a:gridCol w="1693837">
                  <a:extLst>
                    <a:ext uri="{9D8B030D-6E8A-4147-A177-3AD203B41FA5}">
                      <a16:colId xmlns:a16="http://schemas.microsoft.com/office/drawing/2014/main" val="4232282449"/>
                    </a:ext>
                  </a:extLst>
                </a:gridCol>
                <a:gridCol w="4687640">
                  <a:extLst>
                    <a:ext uri="{9D8B030D-6E8A-4147-A177-3AD203B41FA5}">
                      <a16:colId xmlns:a16="http://schemas.microsoft.com/office/drawing/2014/main" val="610961690"/>
                    </a:ext>
                  </a:extLst>
                </a:gridCol>
              </a:tblGrid>
              <a:tr h="299325">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Méthode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Fonctionnement</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Source Sans Pro"/>
                          <a:sym typeface="Source Sans Pro"/>
                        </a:rPr>
                        <a:t>__</a:t>
                      </a:r>
                      <a:r>
                        <a:rPr lang="fr-FR" sz="1400" b="0" i="0" u="none" strike="noStrike" cap="none" dirty="0" err="1">
                          <a:solidFill>
                            <a:srgbClr val="263238"/>
                          </a:solidFill>
                          <a:latin typeface="Source Sans Pro"/>
                          <a:ea typeface="Source Sans Pro"/>
                          <a:cs typeface="Source Sans Pro"/>
                          <a:sym typeface="Source Sans Pro"/>
                        </a:rPr>
                        <a:t>str</a:t>
                      </a:r>
                      <a:r>
                        <a:rPr lang="fr-FR" sz="1400" b="0" i="0" u="none" strike="noStrike" cap="none" dirty="0">
                          <a:solidFill>
                            <a:srgbClr val="263238"/>
                          </a:solidFill>
                          <a:latin typeface="Source Sans Pro"/>
                          <a:ea typeface="Source Sans Pro"/>
                          <a:cs typeface="Source Sans Pro"/>
                          <a:sym typeface="Source Sans Pro"/>
                        </a:rPr>
                        <a:t>__()</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Définir</a:t>
                      </a:r>
                      <a:r>
                        <a:rPr lang="en" sz="1400" b="0" dirty="0">
                          <a:solidFill>
                            <a:srgbClr val="263238"/>
                          </a:solidFill>
                          <a:latin typeface="Source Sans Pro"/>
                          <a:ea typeface="Source Sans Pro"/>
                          <a:cs typeface="Source Sans Pro"/>
                          <a:sym typeface="Source Sans Pro"/>
                        </a:rPr>
                        <a:t> la </a:t>
                      </a:r>
                      <a:r>
                        <a:rPr lang="en" sz="1400" b="1" dirty="0">
                          <a:solidFill>
                            <a:srgbClr val="263238"/>
                          </a:solidFill>
                          <a:latin typeface="Source Sans Pro"/>
                          <a:ea typeface="Source Sans Pro"/>
                          <a:cs typeface="Source Sans Pro"/>
                          <a:sym typeface="Source Sans Pro"/>
                        </a:rPr>
                        <a:t>représentation</a:t>
                      </a:r>
                      <a:r>
                        <a:rPr lang="en" sz="1400" b="0" dirty="0">
                          <a:solidFill>
                            <a:srgbClr val="263238"/>
                          </a:solidFill>
                          <a:latin typeface="Source Sans Pro"/>
                          <a:ea typeface="Source Sans Pro"/>
                          <a:cs typeface="Source Sans Pro"/>
                          <a:sym typeface="Source Sans Pro"/>
                        </a:rPr>
                        <a:t> de l’</a:t>
                      </a:r>
                      <a:r>
                        <a:rPr lang="en" sz="1400" b="1" dirty="0">
                          <a:solidFill>
                            <a:srgbClr val="263238"/>
                          </a:solidFill>
                          <a:latin typeface="Source Sans Pro"/>
                          <a:ea typeface="Source Sans Pro"/>
                          <a:cs typeface="Source Sans Pro"/>
                          <a:sym typeface="Source Sans Pro"/>
                        </a:rPr>
                        <a:t>objet</a:t>
                      </a:r>
                      <a:r>
                        <a:rPr lang="en" sz="1400" b="0" dirty="0">
                          <a:solidFill>
                            <a:srgbClr val="263238"/>
                          </a:solidFill>
                          <a:latin typeface="Source Sans Pro"/>
                          <a:ea typeface="Source Sans Pro"/>
                          <a:cs typeface="Source Sans Pro"/>
                          <a:sym typeface="Source Sans Pro"/>
                        </a:rPr>
                        <a:t> sous forme de </a:t>
                      </a:r>
                      <a:r>
                        <a:rPr lang="en" sz="1400" b="1" dirty="0">
                          <a:solidFill>
                            <a:schemeClr val="accent1"/>
                          </a:solidFill>
                          <a:latin typeface="Source Sans Pro"/>
                          <a:ea typeface="Source Sans Pro"/>
                          <a:cs typeface="Source Sans Pro"/>
                          <a:sym typeface="Source Sans Pro"/>
                        </a:rPr>
                        <a:t>string</a:t>
                      </a:r>
                      <a:r>
                        <a:rPr lang="en"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Roboto Slab"/>
                          <a:sym typeface="Roboto Slab"/>
                        </a:rPr>
                        <a:t>__</a:t>
                      </a:r>
                      <a:r>
                        <a:rPr lang="fr-FR" sz="1400" b="0" i="0" u="none" strike="noStrike" cap="none" dirty="0" err="1">
                          <a:solidFill>
                            <a:srgbClr val="263238"/>
                          </a:solidFill>
                          <a:latin typeface="Source Sans Pro"/>
                          <a:ea typeface="Source Sans Pro"/>
                          <a:cs typeface="Roboto Slab"/>
                          <a:sym typeface="Roboto Slab"/>
                        </a:rPr>
                        <a:t>len</a:t>
                      </a:r>
                      <a:r>
                        <a:rPr lang="fr-FR"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i="0" u="none" strike="noStrike" cap="none" dirty="0">
                          <a:solidFill>
                            <a:srgbClr val="263238"/>
                          </a:solidFill>
                          <a:latin typeface="Source Sans Pro"/>
                          <a:ea typeface="Source Sans Pro"/>
                          <a:cs typeface="Roboto Slab"/>
                          <a:sym typeface="Source Sans Pro"/>
                        </a:rPr>
                        <a:t>Définir</a:t>
                      </a:r>
                      <a:r>
                        <a:rPr lang="fr-FR" sz="1400" b="0" i="0" u="none" strike="noStrike" cap="none" dirty="0">
                          <a:solidFill>
                            <a:srgbClr val="263238"/>
                          </a:solidFill>
                          <a:latin typeface="Source Sans Pro"/>
                          <a:ea typeface="Source Sans Pro"/>
                          <a:cs typeface="Roboto Slab"/>
                          <a:sym typeface="Source Sans Pro"/>
                        </a:rPr>
                        <a:t> la </a:t>
                      </a:r>
                      <a:r>
                        <a:rPr lang="fr-FR" sz="1400" b="1" i="0" u="none" strike="noStrike" cap="none" dirty="0">
                          <a:solidFill>
                            <a:srgbClr val="263238"/>
                          </a:solidFill>
                          <a:latin typeface="Source Sans Pro"/>
                          <a:ea typeface="Source Sans Pro"/>
                          <a:cs typeface="Roboto Slab"/>
                          <a:sym typeface="Source Sans Pro"/>
                        </a:rPr>
                        <a:t>longueur</a:t>
                      </a:r>
                      <a:r>
                        <a:rPr lang="fr-FR" sz="1400" b="0" i="0" u="none" strike="noStrike" cap="none" dirty="0">
                          <a:solidFill>
                            <a:srgbClr val="263238"/>
                          </a:solidFill>
                          <a:latin typeface="Source Sans Pro"/>
                          <a:ea typeface="Source Sans Pro"/>
                          <a:cs typeface="Roboto Slab"/>
                          <a:sym typeface="Source Sans Pro"/>
                        </a:rPr>
                        <a:t> de l’</a:t>
                      </a:r>
                      <a:r>
                        <a:rPr lang="fr-FR" sz="1400" b="1" i="0" u="none" strike="noStrike" cap="none" dirty="0">
                          <a:solidFill>
                            <a:srgbClr val="263238"/>
                          </a:solidFill>
                          <a:latin typeface="Source Sans Pro"/>
                          <a:ea typeface="Source Sans Pro"/>
                          <a:cs typeface="Roboto Slab"/>
                          <a:sym typeface="Source Sans Pro"/>
                        </a:rPr>
                        <a:t>objet</a:t>
                      </a:r>
                      <a:r>
                        <a:rPr lang="fr-FR" sz="1400" b="0" i="0" u="none" strike="noStrike" cap="none" dirty="0">
                          <a:solidFill>
                            <a:srgbClr val="263238"/>
                          </a:solidFill>
                          <a:latin typeface="Source Sans Pro"/>
                          <a:ea typeface="Source Sans Pro"/>
                          <a:cs typeface="Roboto Slab"/>
                          <a:sym typeface="Source Sans Pro"/>
                        </a:rPr>
                        <a:t>.</a:t>
                      </a:r>
                      <a:endParaRPr sz="1400" b="0" i="0" u="none" strike="noStrike" cap="none" dirty="0">
                        <a:solidFill>
                          <a:srgbClr val="263238"/>
                        </a:solidFill>
                        <a:latin typeface="Source Sans Pro"/>
                        <a:ea typeface="Source Sans Pro"/>
                        <a:cs typeface="Roboto Slab"/>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71568893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t>
                      </a:r>
                      <a:r>
                        <a:rPr lang="en-GB" sz="1400" b="0" i="0" u="none" strike="noStrike" cap="none" dirty="0" err="1">
                          <a:solidFill>
                            <a:srgbClr val="263238"/>
                          </a:solidFill>
                          <a:latin typeface="Source Sans Pro"/>
                          <a:ea typeface="Source Sans Pro"/>
                          <a:cs typeface="Roboto Slab"/>
                          <a:sym typeface="Roboto Slab"/>
                        </a:rPr>
                        <a:t>getitem</a:t>
                      </a:r>
                      <a:r>
                        <a:rPr lang="en-GB"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Accéder</a:t>
                      </a:r>
                      <a:r>
                        <a:rPr lang="en-GB" sz="1400" b="0" dirty="0">
                          <a:solidFill>
                            <a:srgbClr val="263238"/>
                          </a:solidFill>
                          <a:latin typeface="Source Sans Pro"/>
                          <a:ea typeface="Source Sans Pro"/>
                          <a:cs typeface="Source Sans Pro"/>
                          <a:sym typeface="Source Sans Pro"/>
                        </a:rPr>
                        <a:t> à un </a:t>
                      </a:r>
                      <a:r>
                        <a:rPr lang="en-GB" sz="1400" b="1" dirty="0" err="1">
                          <a:solidFill>
                            <a:srgbClr val="263238"/>
                          </a:solidFill>
                          <a:latin typeface="Source Sans Pro"/>
                          <a:ea typeface="Source Sans Pro"/>
                          <a:cs typeface="Source Sans Pro"/>
                          <a:sym typeface="Source Sans Pro"/>
                        </a:rPr>
                        <a:t>élément</a:t>
                      </a:r>
                      <a:r>
                        <a:rPr lang="en-GB" sz="1400" b="0" dirty="0">
                          <a:solidFill>
                            <a:srgbClr val="263238"/>
                          </a:solidFill>
                          <a:latin typeface="Source Sans Pro"/>
                          <a:ea typeface="Source Sans Pro"/>
                          <a:cs typeface="Source Sans Pro"/>
                          <a:sym typeface="Source Sans Pro"/>
                        </a:rPr>
                        <a:t> de </a:t>
                      </a:r>
                      <a:r>
                        <a:rPr lang="en-GB" sz="1400" b="0" dirty="0" err="1">
                          <a:solidFill>
                            <a:srgbClr val="263238"/>
                          </a:solidFill>
                          <a:latin typeface="Source Sans Pro"/>
                          <a:ea typeface="Source Sans Pro"/>
                          <a:cs typeface="Source Sans Pro"/>
                          <a:sym typeface="Source Sans Pro"/>
                        </a:rPr>
                        <a:t>l’objet</a:t>
                      </a:r>
                      <a:r>
                        <a:rPr lang="en-GB" sz="1400" b="0" dirty="0">
                          <a:solidFill>
                            <a:srgbClr val="263238"/>
                          </a:solidFill>
                          <a:latin typeface="Source Sans Pro"/>
                          <a:ea typeface="Source Sans Pro"/>
                          <a:cs typeface="Source Sans Pro"/>
                          <a:sym typeface="Source Sans Pro"/>
                        </a:rPr>
                        <a:t> à laide de </a:t>
                      </a:r>
                      <a:r>
                        <a:rPr lang="en-GB" sz="1400" b="0" dirty="0" err="1">
                          <a:solidFill>
                            <a:srgbClr val="263238"/>
                          </a:solidFill>
                          <a:latin typeface="Source Sans Pro"/>
                          <a:ea typeface="Source Sans Pro"/>
                          <a:cs typeface="Source Sans Pro"/>
                          <a:sym typeface="Source Sans Pro"/>
                        </a:rPr>
                        <a:t>l’</a:t>
                      </a:r>
                      <a:r>
                        <a:rPr lang="en-GB" sz="1400" b="1" dirty="0" err="1">
                          <a:solidFill>
                            <a:srgbClr val="263238"/>
                          </a:solidFill>
                          <a:latin typeface="Source Sans Pro"/>
                          <a:ea typeface="Source Sans Pro"/>
                          <a:cs typeface="Source Sans Pro"/>
                          <a:sym typeface="Source Sans Pro"/>
                        </a:rPr>
                        <a:t>opérateur</a:t>
                      </a:r>
                      <a:r>
                        <a:rPr lang="en-GB" sz="1400" b="0" dirty="0">
                          <a:solidFill>
                            <a:srgbClr val="263238"/>
                          </a:solidFill>
                          <a:latin typeface="Source Sans Pro"/>
                          <a:ea typeface="Source Sans Pro"/>
                          <a:cs typeface="Source Sans Pro"/>
                          <a:sym typeface="Source Sans Pro"/>
                        </a:rPr>
                        <a:t> </a:t>
                      </a:r>
                      <a:r>
                        <a:rPr lang="en-GB" sz="1400" b="1" dirty="0">
                          <a:solidFill>
                            <a:schemeClr val="accent1"/>
                          </a:solidFill>
                          <a:latin typeface="Source Sans Pro"/>
                          <a:ea typeface="Source Sans Pro"/>
                          <a:cs typeface="Source Sans Pro"/>
                          <a:sym typeface="Source Sans Pro"/>
                        </a:rPr>
                        <a:t>[]</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__add__()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Ajouter</a:t>
                      </a:r>
                      <a:r>
                        <a:rPr lang="en-GB" sz="1400" b="0" dirty="0">
                          <a:solidFill>
                            <a:srgbClr val="263238"/>
                          </a:solidFill>
                          <a:latin typeface="Source Sans Pro"/>
                          <a:ea typeface="Source Sans Pro"/>
                          <a:cs typeface="Source Sans Pro"/>
                          <a:sym typeface="Source Sans Pro"/>
                        </a:rPr>
                        <a:t> deux </a:t>
                      </a:r>
                      <a:r>
                        <a:rPr lang="en-GB" sz="1400" b="1" dirty="0" err="1">
                          <a:solidFill>
                            <a:srgbClr val="263238"/>
                          </a:solidFill>
                          <a:latin typeface="Source Sans Pro"/>
                          <a:ea typeface="Source Sans Pro"/>
                          <a:cs typeface="Source Sans Pro"/>
                          <a:sym typeface="Source Sans Pro"/>
                        </a:rPr>
                        <a:t>objets</a:t>
                      </a:r>
                      <a:r>
                        <a:rPr lang="en-GB" sz="1400" b="0" dirty="0">
                          <a:solidFill>
                            <a:srgbClr val="263238"/>
                          </a:solidFill>
                          <a:latin typeface="Source Sans Pro"/>
                          <a:ea typeface="Source Sans Pro"/>
                          <a:cs typeface="Source Sans Pro"/>
                          <a:sym typeface="Source Sans Pro"/>
                        </a:rPr>
                        <a:t> ensemble.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bl>
          </a:graphicData>
        </a:graphic>
      </p:graphicFrame>
    </p:spTree>
    <p:extLst>
      <p:ext uri="{BB962C8B-B14F-4D97-AF65-F5344CB8AC3E}">
        <p14:creationId xmlns:p14="http://schemas.microsoft.com/office/powerpoint/2010/main" val="13900658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attributs</a:t>
            </a:r>
            <a:r>
              <a:rPr lang="en-GB" dirty="0"/>
              <a:t> de classes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523220"/>
          </a:xfrm>
          <a:prstGeom prst="rect">
            <a:avLst/>
          </a:prstGeom>
          <a:noFill/>
        </p:spPr>
        <p:txBody>
          <a:bodyPr wrap="square" rtlCol="0">
            <a:spAutoFit/>
          </a:bodyPr>
          <a:lstStyle/>
          <a:p>
            <a:r>
              <a:rPr lang="en-GB" dirty="0">
                <a:solidFill>
                  <a:srgbClr val="000000"/>
                </a:solidFill>
                <a:latin typeface="Source Sans Pro" panose="020B0503030403020204" pitchFamily="34" charset="0"/>
                <a:ea typeface="Source Sans Pro" panose="020B0503030403020204" pitchFamily="34" charset="0"/>
                <a:cs typeface="Arial"/>
                <a:sym typeface="Arial"/>
              </a:rPr>
              <a:t>Les </a:t>
            </a:r>
            <a:r>
              <a:rPr lang="en-GB" b="1" dirty="0" err="1">
                <a:solidFill>
                  <a:schemeClr val="accent1"/>
                </a:solidFill>
                <a:latin typeface="Source Sans Pro" panose="020B0503030403020204" pitchFamily="34" charset="0"/>
                <a:ea typeface="Source Sans Pro" panose="020B0503030403020204" pitchFamily="34" charset="0"/>
                <a:cs typeface="Arial"/>
                <a:sym typeface="Arial"/>
              </a:rPr>
              <a:t>attributs</a:t>
            </a:r>
            <a:r>
              <a:rPr lang="en-GB" b="1" dirty="0">
                <a:solidFill>
                  <a:schemeClr val="accent1"/>
                </a:solidFill>
                <a:latin typeface="Source Sans Pro" panose="020B0503030403020204" pitchFamily="34" charset="0"/>
                <a:ea typeface="Source Sans Pro" panose="020B0503030403020204" pitchFamily="34" charset="0"/>
                <a:cs typeface="Arial"/>
                <a:sym typeface="Arial"/>
              </a:rPr>
              <a:t> de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sont des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attributs</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chemeClr val="tx1"/>
                </a:solidFill>
                <a:latin typeface="Source Sans Pro" panose="020B0503030403020204" pitchFamily="34" charset="0"/>
                <a:ea typeface="Source Sans Pro" panose="020B0503030403020204" pitchFamily="34" charset="0"/>
                <a:cs typeface="Arial"/>
                <a:sym typeface="Arial"/>
              </a:rPr>
              <a:t>liés</a:t>
            </a:r>
            <a:r>
              <a:rPr lang="fr-FR" dirty="0">
                <a:solidFill>
                  <a:srgbClr val="000000"/>
                </a:solidFill>
                <a:latin typeface="Source Sans Pro" panose="020B0503030403020204" pitchFamily="34" charset="0"/>
                <a:ea typeface="Source Sans Pro" panose="020B0503030403020204" pitchFamily="34" charset="0"/>
                <a:cs typeface="Arial"/>
                <a:sym typeface="Arial"/>
              </a:rPr>
              <a:t> à la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 directement et non à l’objet. Ainsi,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 de 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est </a:t>
            </a:r>
            <a:r>
              <a:rPr lang="fr-FR" b="1" dirty="0">
                <a:solidFill>
                  <a:srgbClr val="000000"/>
                </a:solidFill>
                <a:latin typeface="Source Sans Pro" panose="020B0503030403020204" pitchFamily="34" charset="0"/>
                <a:ea typeface="Source Sans Pro" panose="020B0503030403020204" pitchFamily="34" charset="0"/>
                <a:cs typeface="Arial"/>
                <a:sym typeface="Arial"/>
              </a:rPr>
              <a:t>accessible</a:t>
            </a:r>
            <a:r>
              <a:rPr lang="fr-FR" dirty="0">
                <a:solidFill>
                  <a:srgbClr val="000000"/>
                </a:solidFill>
                <a:latin typeface="Source Sans Pro" panose="020B0503030403020204" pitchFamily="34" charset="0"/>
                <a:ea typeface="Source Sans Pro" panose="020B0503030403020204" pitchFamily="34" charset="0"/>
                <a:cs typeface="Arial"/>
                <a:sym typeface="Arial"/>
              </a:rPr>
              <a:t> à partir de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instance de la 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124</a:t>
            </a:fld>
            <a:endParaRPr lang="fr-FR"/>
          </a:p>
        </p:txBody>
      </p:sp>
      <p:sp>
        <p:nvSpPr>
          <p:cNvPr id="3" name="ZoneTexte 2">
            <a:extLst>
              <a:ext uri="{FF2B5EF4-FFF2-40B4-BE49-F238E27FC236}">
                <a16:creationId xmlns:a16="http://schemas.microsoft.com/office/drawing/2014/main" id="{020C3F38-977C-8A6D-8610-08A24B993E98}"/>
              </a:ext>
            </a:extLst>
          </p:cNvPr>
          <p:cNvSpPr txBox="1"/>
          <p:nvPr/>
        </p:nvSpPr>
        <p:spPr>
          <a:xfrm>
            <a:off x="786150" y="1784986"/>
            <a:ext cx="7204363" cy="2462213"/>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000" b="0" dirty="0">
                <a:solidFill>
                  <a:srgbClr val="9872A2"/>
                </a:solidFill>
                <a:effectLst/>
                <a:latin typeface="Source Code Pro" panose="020B0509030403020204" pitchFamily="49" charset="0"/>
                <a:ea typeface="Source Code Pro" panose="020B0509030403020204" pitchFamily="49" charset="0"/>
              </a:rPr>
              <a:t>class</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0</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__init__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self</a:t>
            </a:r>
            <a:r>
              <a:rPr lang="fr-FR" sz="1000" b="1" dirty="0">
                <a:solidFill>
                  <a:srgbClr val="C5C8C6"/>
                </a:solidFill>
                <a:effectLst/>
                <a:latin typeface="Source Code Pro" panose="020B0509030403020204" pitchFamily="49" charset="0"/>
                <a:ea typeface="Source Code Pro" panose="020B0509030403020204" pitchFamily="49" charset="0"/>
              </a:rPr>
              <a:t>.</a:t>
            </a:r>
            <a:r>
              <a:rPr lang="fr-FR" sz="1000" b="1" dirty="0">
                <a:solidFill>
                  <a:srgbClr val="9872A2"/>
                </a:solidFill>
                <a:effectLst/>
                <a:latin typeface="Source Code Pro" panose="020B0509030403020204" pitchFamily="49" charset="0"/>
                <a:ea typeface="Source Code Pro" panose="020B0509030403020204" pitchFamily="49" charset="0"/>
              </a:rPr>
              <a:t>__class__</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err="1">
                <a:solidFill>
                  <a:srgbClr val="9872A2"/>
                </a:solidFill>
                <a:effectLst/>
                <a:latin typeface="Source Code Pro" panose="020B0509030403020204" pitchFamily="49" charset="0"/>
                <a:ea typeface="Source Code Pro" panose="020B0509030403020204" pitchFamily="49" charset="0"/>
              </a:rPr>
              <a:t>numeroCompte</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1</a:t>
            </a:r>
            <a:endParaRPr lang="fr-FR" sz="1000" b="1"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872A2"/>
                </a:solidFill>
                <a:effectLst/>
                <a:latin typeface="Source Code Pro" panose="020B0509030403020204" pitchFamily="49" charset="0"/>
                <a:ea typeface="Source Code Pro" panose="020B0509030403020204" pitchFamily="49" charset="0"/>
              </a:rPr>
              <a:t>__class__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prenom</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err="1">
                <a:solidFill>
                  <a:srgbClr val="9872A2"/>
                </a:solidFill>
                <a:effectLst/>
                <a:latin typeface="Source Code Pro" panose="020B0509030403020204" pitchFamily="49" charset="0"/>
                <a:ea typeface="Source Code Pro" panose="020B0509030403020204" pitchFamily="49" charset="0"/>
              </a:rPr>
              <a:t>str</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return</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AA83A"/>
                </a:solidFill>
                <a:effectLst/>
                <a:latin typeface="Source Code Pro" panose="020B0509030403020204" pitchFamily="49" charset="0"/>
                <a:ea typeface="Source Code Pro" panose="020B0509030403020204" pitchFamily="49" charset="0"/>
              </a:rPr>
              <a:t>"Le compte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676867"/>
                </a:solidFill>
                <a:effectLst/>
                <a:latin typeface="Source Code Pro" panose="020B0509030403020204" pitchFamily="49" charset="0"/>
                <a:ea typeface="Source Code Pro" panose="020B0509030403020204" pitchFamily="49" charset="0"/>
              </a:rPr>
              <a:t>) + </a:t>
            </a:r>
            <a:r>
              <a:rPr lang="fr-FR" sz="1000" b="0" dirty="0">
                <a:solidFill>
                  <a:srgbClr val="9AA83A"/>
                </a:solidFill>
                <a:effectLst/>
                <a:latin typeface="Source Code Pro" panose="020B0509030403020204" pitchFamily="49" charset="0"/>
                <a:ea typeface="Source Code Pro" panose="020B0509030403020204" pitchFamily="49" charset="0"/>
              </a:rPr>
              <a:t>" a un solde de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err="1">
                <a:solidFill>
                  <a:srgbClr val="6089B4"/>
                </a:solidFill>
                <a:effectLst/>
                <a:latin typeface="Source Code Pro" panose="020B0509030403020204" pitchFamily="49" charset="0"/>
                <a:ea typeface="Source Code Pro" panose="020B0509030403020204" pitchFamily="49" charset="0"/>
              </a:rPr>
              <a:t>monCompte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"Florent"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550</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"Laurent"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1550</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err="1">
                <a:solidFill>
                  <a:srgbClr val="9872A2"/>
                </a:solidFill>
                <a:effectLst/>
                <a:latin typeface="Source Code Pro" panose="020B0509030403020204" pitchFamily="49" charset="0"/>
                <a:ea typeface="Source Code Pro" panose="020B0509030403020204" pitchFamily="49" charset="0"/>
              </a:rPr>
              <a:t>print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chemeClr val="tx1"/>
              </a:solidFill>
              <a:effectLst/>
              <a:latin typeface="Source Sans Pro" panose="020B0503030403020204" pitchFamily="34" charset="0"/>
              <a:ea typeface="Source Sans Pro" panose="020B0503030403020204" pitchFamily="34" charset="0"/>
            </a:endParaRPr>
          </a:p>
        </p:txBody>
      </p:sp>
      <p:sp>
        <p:nvSpPr>
          <p:cNvPr id="7" name="ZoneTexte 6">
            <a:extLst>
              <a:ext uri="{FF2B5EF4-FFF2-40B4-BE49-F238E27FC236}">
                <a16:creationId xmlns:a16="http://schemas.microsoft.com/office/drawing/2014/main" id="{5EB59EBD-C469-AF62-2231-F409879C710F}"/>
              </a:ext>
            </a:extLst>
          </p:cNvPr>
          <p:cNvSpPr txBox="1"/>
          <p:nvPr/>
        </p:nvSpPr>
        <p:spPr>
          <a:xfrm>
            <a:off x="3532909" y="4189930"/>
            <a:ext cx="2286000" cy="261610"/>
          </a:xfrm>
          <a:prstGeom prst="rect">
            <a:avLst/>
          </a:prstGeom>
          <a:noFill/>
        </p:spPr>
        <p:txBody>
          <a:bodyPr wrap="square">
            <a:spAutoFit/>
          </a:bodyPr>
          <a:lstStyle/>
          <a:p>
            <a:r>
              <a:rPr lang="fr-FR" sz="1100" b="0" dirty="0">
                <a:ln w="1270" cmpd="sng">
                  <a:noFill/>
                </a:ln>
                <a:solidFill>
                  <a:schemeClr val="tx1"/>
                </a:solidFill>
                <a:effectLst/>
                <a:latin typeface="Source Sans Pro" panose="020B0503030403020204" pitchFamily="34" charset="0"/>
                <a:ea typeface="Source Sans Pro" panose="020B0503030403020204" pitchFamily="34" charset="0"/>
              </a:rPr>
              <a:t>Le compte 2 à un solde de 1550</a:t>
            </a:r>
            <a:endParaRPr lang="fr-FR" sz="1100" dirty="0">
              <a:ln w="1270" cmpd="sng">
                <a:noFill/>
              </a:ln>
              <a:solidFill>
                <a:schemeClr val="tx1"/>
              </a:solidFill>
            </a:endParaRPr>
          </a:p>
        </p:txBody>
      </p:sp>
      <p:cxnSp>
        <p:nvCxnSpPr>
          <p:cNvPr id="10" name="Connecteur : en angle 9">
            <a:extLst>
              <a:ext uri="{FF2B5EF4-FFF2-40B4-BE49-F238E27FC236}">
                <a16:creationId xmlns:a16="http://schemas.microsoft.com/office/drawing/2014/main" id="{C3D3D596-E842-CC59-DB25-1CAE28381FAF}"/>
              </a:ext>
            </a:extLst>
          </p:cNvPr>
          <p:cNvCxnSpPr>
            <a:cxnSpLocks/>
          </p:cNvCxnSpPr>
          <p:nvPr/>
        </p:nvCxnSpPr>
        <p:spPr>
          <a:xfrm>
            <a:off x="1342111" y="4247199"/>
            <a:ext cx="2052253" cy="73536"/>
          </a:xfrm>
          <a:prstGeom prst="bentConnector3">
            <a:avLst>
              <a:gd name="adj1" fmla="val 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068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L’encapsulation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latin typeface="Source Sans Pro" panose="020B0503030403020204" pitchFamily="34" charset="0"/>
                <a:ea typeface="Source Sans Pro" panose="020B0503030403020204" pitchFamily="34" charset="0"/>
              </a:rPr>
              <a:t>L’</a:t>
            </a:r>
            <a:r>
              <a:rPr lang="fr-FR" sz="1800" b="1" dirty="0">
                <a:solidFill>
                  <a:schemeClr val="accent1"/>
                </a:solidFill>
                <a:latin typeface="Source Sans Pro" panose="020B0503030403020204" pitchFamily="34" charset="0"/>
                <a:ea typeface="Source Sans Pro" panose="020B0503030403020204" pitchFamily="34" charset="0"/>
              </a:rPr>
              <a:t>encapsulation</a:t>
            </a:r>
            <a:r>
              <a:rPr lang="fr-FR" sz="1800" dirty="0">
                <a:latin typeface="Source Sans Pro" panose="020B0503030403020204" pitchFamily="34" charset="0"/>
                <a:ea typeface="Source Sans Pro" panose="020B0503030403020204" pitchFamily="34" charset="0"/>
              </a:rPr>
              <a:t> décrit l’idée « d’</a:t>
            </a:r>
            <a:r>
              <a:rPr lang="fr-FR" sz="1800" b="1" dirty="0">
                <a:solidFill>
                  <a:schemeClr val="accent1"/>
                </a:solidFill>
                <a:latin typeface="Source Sans Pro" panose="020B0503030403020204" pitchFamily="34" charset="0"/>
                <a:ea typeface="Source Sans Pro" panose="020B0503030403020204" pitchFamily="34" charset="0"/>
              </a:rPr>
              <a:t>enfermer </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attributs</a:t>
            </a:r>
            <a:r>
              <a:rPr lang="fr-FR" sz="1800" dirty="0">
                <a:latin typeface="Source Sans Pro" panose="020B0503030403020204" pitchFamily="34" charset="0"/>
                <a:ea typeface="Source Sans Pro" panose="020B0503030403020204" pitchFamily="34" charset="0"/>
              </a:rPr>
              <a:t> et les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 au </a:t>
            </a:r>
            <a:r>
              <a:rPr lang="fr-FR" sz="1800" b="1" dirty="0">
                <a:latin typeface="Source Sans Pro" panose="020B0503030403020204" pitchFamily="34" charset="0"/>
                <a:ea typeface="Source Sans Pro" panose="020B0503030403020204" pitchFamily="34" charset="0"/>
              </a:rPr>
              <a:t>sein</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classe</a:t>
            </a:r>
            <a:r>
              <a:rPr lang="fr-FR" sz="1800" dirty="0">
                <a:latin typeface="Source Sans Pro" panose="020B0503030403020204" pitchFamily="34" charset="0"/>
                <a:ea typeface="Source Sans Pro" panose="020B0503030403020204" pitchFamily="34" charset="0"/>
              </a:rPr>
              <a:t>. Cela </a:t>
            </a:r>
            <a:r>
              <a:rPr lang="fr-FR" sz="1800" b="1" dirty="0">
                <a:latin typeface="Source Sans Pro" panose="020B0503030403020204" pitchFamily="34" charset="0"/>
                <a:ea typeface="Source Sans Pro" panose="020B0503030403020204" pitchFamily="34" charset="0"/>
              </a:rPr>
              <a:t>limite l’accès aux données de la classe</a:t>
            </a:r>
            <a:r>
              <a:rPr lang="fr-FR" sz="1800" dirty="0">
                <a:latin typeface="Source Sans Pro" panose="020B0503030403020204" pitchFamily="34" charset="0"/>
                <a:ea typeface="Source Sans Pro" panose="020B0503030403020204" pitchFamily="34" charset="0"/>
              </a:rPr>
              <a:t> en dehors de cette dernière, dans le but de les </a:t>
            </a:r>
            <a:r>
              <a:rPr lang="fr-FR" sz="1800" b="1" dirty="0">
                <a:latin typeface="Source Sans Pro" panose="020B0503030403020204" pitchFamily="34" charset="0"/>
                <a:ea typeface="Source Sans Pro" panose="020B0503030403020204" pitchFamily="34" charset="0"/>
              </a:rPr>
              <a:t>protéger</a:t>
            </a:r>
            <a:r>
              <a:rPr lang="fr-FR" sz="1800" dirty="0">
                <a:latin typeface="Source Sans Pro" panose="020B0503030403020204" pitchFamily="34" charset="0"/>
                <a:ea typeface="Source Sans Pro" panose="020B0503030403020204" pitchFamily="34" charset="0"/>
              </a:rPr>
              <a:t>. </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125</a:t>
            </a:fld>
            <a:endParaRPr lang="fr-FR"/>
          </a:p>
        </p:txBody>
      </p:sp>
    </p:spTree>
    <p:extLst>
      <p:ext uri="{BB962C8B-B14F-4D97-AF65-F5344CB8AC3E}">
        <p14:creationId xmlns:p14="http://schemas.microsoft.com/office/powerpoint/2010/main" val="2050317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visibilité</a:t>
            </a:r>
            <a:r>
              <a:rPr lang="en-GB" dirty="0"/>
              <a:t> des </a:t>
            </a:r>
            <a:r>
              <a:rPr lang="en-GB" dirty="0" err="1"/>
              <a:t>données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84885"/>
          </a:xfrm>
          <a:prstGeom prst="rect">
            <a:avLst/>
          </a:prstGeom>
          <a:noFill/>
        </p:spPr>
        <p:txBody>
          <a:bodyPr wrap="square" rtlCol="0">
            <a:spAutoFit/>
          </a:bodyPr>
          <a:lstStyle/>
          <a:p>
            <a:pPr algn="just">
              <a:spcAft>
                <a:spcPts val="1200"/>
              </a:spcAft>
            </a:pPr>
            <a:r>
              <a:rPr lang="fr-FR" sz="1600" dirty="0">
                <a:latin typeface="Source Sans Pro" panose="020B0503030403020204" pitchFamily="34" charset="0"/>
                <a:ea typeface="Source Sans Pro" panose="020B0503030403020204" pitchFamily="34" charset="0"/>
              </a:rPr>
              <a:t>La majorité des langages de programmation ont </a:t>
            </a:r>
            <a:r>
              <a:rPr lang="fr-FR" sz="1600" b="1" dirty="0">
                <a:latin typeface="Source Sans Pro" panose="020B0503030403020204" pitchFamily="34" charset="0"/>
                <a:ea typeface="Source Sans Pro" panose="020B0503030403020204" pitchFamily="34" charset="0"/>
              </a:rPr>
              <a:t>3 types </a:t>
            </a:r>
            <a:r>
              <a:rPr lang="fr-FR" sz="1600" dirty="0">
                <a:latin typeface="Source Sans Pro" panose="020B0503030403020204" pitchFamily="34" charset="0"/>
                <a:ea typeface="Source Sans Pro" panose="020B0503030403020204" pitchFamily="34" charset="0"/>
              </a:rPr>
              <a:t>de </a:t>
            </a:r>
            <a:r>
              <a:rPr lang="fr-FR" sz="1600" b="1" dirty="0">
                <a:latin typeface="Source Sans Pro" panose="020B0503030403020204" pitchFamily="34" charset="0"/>
                <a:ea typeface="Source Sans Pro" panose="020B0503030403020204" pitchFamily="34" charset="0"/>
              </a:rPr>
              <a:t>visibilité</a:t>
            </a:r>
            <a:r>
              <a:rPr lang="fr-FR" sz="1600" dirty="0">
                <a:latin typeface="Source Sans Pro" panose="020B0503030403020204" pitchFamily="34" charset="0"/>
                <a:ea typeface="Source Sans Pro" panose="020B0503030403020204" pitchFamily="34" charset="0"/>
              </a:rPr>
              <a:t> pour les </a:t>
            </a:r>
            <a:r>
              <a:rPr lang="fr-FR" sz="1600" b="1" dirty="0">
                <a:latin typeface="Source Sans Pro" panose="020B0503030403020204" pitchFamily="34" charset="0"/>
                <a:ea typeface="Source Sans Pro" panose="020B0503030403020204" pitchFamily="34" charset="0"/>
              </a:rPr>
              <a:t>données de classe </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private</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protected</a:t>
            </a:r>
            <a:r>
              <a:rPr lang="fr-FR" sz="1600" dirty="0">
                <a:latin typeface="Source Sans Pro" panose="020B0503030403020204" pitchFamily="34" charset="0"/>
                <a:ea typeface="Source Sans Pro" panose="020B0503030403020204" pitchFamily="34" charset="0"/>
              </a:rPr>
              <a:t> et </a:t>
            </a:r>
            <a:r>
              <a:rPr lang="fr-FR" sz="1600" b="1" dirty="0">
                <a:solidFill>
                  <a:schemeClr val="accent1"/>
                </a:solidFill>
                <a:latin typeface="Source Sans Pro" panose="020B0503030403020204" pitchFamily="34" charset="0"/>
                <a:ea typeface="Source Sans Pro" panose="020B0503030403020204" pitchFamily="34" charset="0"/>
              </a:rPr>
              <a:t>public</a:t>
            </a:r>
            <a:r>
              <a:rPr lang="fr-FR" sz="1600" dirty="0">
                <a:latin typeface="Source Sans Pro" panose="020B0503030403020204" pitchFamily="34" charset="0"/>
                <a:ea typeface="Source Sans Pro" panose="020B0503030403020204" pitchFamily="34" charset="0"/>
              </a:rPr>
              <a:t>.</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fr-FR" sz="1600" b="1" dirty="0">
                <a:solidFill>
                  <a:srgbClr val="FF0000"/>
                </a:solidFill>
                <a:latin typeface="Source Sans Pro" panose="020B0503030403020204" pitchFamily="34" charset="0"/>
                <a:ea typeface="Source Sans Pro" panose="020B0503030403020204" pitchFamily="34" charset="0"/>
              </a:rPr>
              <a:t>Attention</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latin typeface="Source Sans Pro" panose="020B0503030403020204" pitchFamily="34" charset="0"/>
                <a:ea typeface="Source Sans Pro" panose="020B0503030403020204" pitchFamily="34" charset="0"/>
              </a:rPr>
              <a:t> la notion de visibilité n’existe pas en Python.</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126</a:t>
            </a:fld>
            <a:endParaRPr lang="fr-FR"/>
          </a:p>
        </p:txBody>
      </p:sp>
      <p:sp>
        <p:nvSpPr>
          <p:cNvPr id="4" name="ZoneTexte 3">
            <a:extLst>
              <a:ext uri="{FF2B5EF4-FFF2-40B4-BE49-F238E27FC236}">
                <a16:creationId xmlns:a16="http://schemas.microsoft.com/office/drawing/2014/main" id="{E0E475D0-F793-D2BD-052A-CEA277B191C9}"/>
              </a:ext>
            </a:extLst>
          </p:cNvPr>
          <p:cNvSpPr txBox="1"/>
          <p:nvPr/>
        </p:nvSpPr>
        <p:spPr>
          <a:xfrm>
            <a:off x="1322295" y="2262855"/>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getSolde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return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025915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L’héritage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31106"/>
          </a:xfrm>
          <a:prstGeom prst="rect">
            <a:avLst/>
          </a:prstGeom>
          <a:noFill/>
        </p:spPr>
        <p:txBody>
          <a:bodyPr wrap="square" rtlCol="0">
            <a:spAutoFit/>
          </a:bodyPr>
          <a:lstStyle/>
          <a:p>
            <a:pPr algn="just">
              <a:spcAft>
                <a:spcPts val="1200"/>
              </a:spcAft>
            </a:pPr>
            <a:r>
              <a:rPr lang="fr-FR" sz="1600" b="0" i="0" dirty="0">
                <a:solidFill>
                  <a:srgbClr val="333333"/>
                </a:solidFill>
                <a:effectLst/>
                <a:latin typeface="Source Sans Pro" panose="020B0503030403020204" pitchFamily="34" charset="0"/>
                <a:ea typeface="Source Sans Pro" panose="020B0503030403020204" pitchFamily="34" charset="0"/>
              </a:rPr>
              <a:t>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 </a:t>
            </a:r>
            <a:r>
              <a:rPr lang="fr-FR" sz="1600" b="1" i="0" dirty="0">
                <a:solidFill>
                  <a:schemeClr val="accent1"/>
                </a:solidFill>
                <a:effectLst/>
                <a:latin typeface="Source Sans Pro" panose="020B0503030403020204" pitchFamily="34" charset="0"/>
                <a:ea typeface="Source Sans Pro" panose="020B0503030403020204" pitchFamily="34" charset="0"/>
              </a:rPr>
              <a:t>hériter</a:t>
            </a:r>
            <a:r>
              <a:rPr lang="fr-FR" sz="1600" dirty="0">
                <a:solidFill>
                  <a:srgbClr val="333333"/>
                </a:solidFill>
                <a:latin typeface="Source Sans Pro" panose="020B0503030403020204" pitchFamily="34" charset="0"/>
                <a:ea typeface="Source Sans Pro" panose="020B0503030403020204" pitchFamily="34" charset="0"/>
              </a:rPr>
              <a:t> »</a:t>
            </a:r>
            <a:r>
              <a:rPr lang="fr-FR" sz="1600" b="0" i="0" dirty="0">
                <a:solidFill>
                  <a:srgbClr val="333333"/>
                </a:solidFill>
                <a:effectLst/>
                <a:latin typeface="Source Sans Pro" panose="020B0503030403020204" pitchFamily="34" charset="0"/>
                <a:ea typeface="Source Sans Pro" panose="020B0503030403020204" pitchFamily="34" charset="0"/>
              </a:rPr>
              <a:t> signifie « </a:t>
            </a:r>
            <a:r>
              <a:rPr lang="fr-FR" sz="1600" b="1" i="0" dirty="0">
                <a:solidFill>
                  <a:schemeClr val="accent1"/>
                </a:solidFill>
                <a:effectLst/>
                <a:latin typeface="Source Sans Pro" panose="020B0503030403020204" pitchFamily="34" charset="0"/>
                <a:ea typeface="Source Sans Pro" panose="020B0503030403020204" pitchFamily="34" charset="0"/>
              </a:rPr>
              <a:t>avoir également accès à</a:t>
            </a:r>
            <a:r>
              <a:rPr lang="fr-FR" sz="1600" b="0" i="0" dirty="0">
                <a:solidFill>
                  <a:srgbClr val="333333"/>
                </a:solidFill>
                <a:effectLst/>
                <a:latin typeface="Source Sans Pro" panose="020B0503030403020204" pitchFamily="34" charset="0"/>
                <a:ea typeface="Source Sans Pro" panose="020B0503030403020204" pitchFamily="34" charset="0"/>
              </a:rPr>
              <a:t> ». </a:t>
            </a:r>
          </a:p>
          <a:p>
            <a:pPr algn="just"/>
            <a:r>
              <a:rPr lang="fr-FR" sz="1600" b="0" i="0" dirty="0">
                <a:solidFill>
                  <a:srgbClr val="333333"/>
                </a:solidFill>
                <a:effectLst/>
                <a:latin typeface="Source Sans Pro" panose="020B0503030403020204" pitchFamily="34" charset="0"/>
                <a:ea typeface="Source Sans Pro" panose="020B0503030403020204" pitchFamily="34" charset="0"/>
              </a:rPr>
              <a:t>La notion d’</a:t>
            </a:r>
            <a:r>
              <a:rPr lang="fr-FR" sz="1600" b="1" i="0" dirty="0">
                <a:solidFill>
                  <a:schemeClr val="accent1"/>
                </a:solidFill>
                <a:effectLst/>
                <a:latin typeface="Source Sans Pro" panose="020B0503030403020204" pitchFamily="34" charset="0"/>
                <a:ea typeface="Source Sans Pro" panose="020B0503030403020204" pitchFamily="34" charset="0"/>
              </a:rPr>
              <a:t>héritage</a:t>
            </a:r>
            <a:r>
              <a:rPr lang="fr-FR" sz="1600" b="0" i="0" dirty="0">
                <a:solidFill>
                  <a:srgbClr val="333333"/>
                </a:solidFill>
                <a:effectLst/>
                <a:latin typeface="Source Sans Pro" panose="020B0503030403020204" pitchFamily="34" charset="0"/>
                <a:ea typeface="Source Sans Pro" panose="020B0503030403020204" pitchFamily="34" charset="0"/>
              </a:rPr>
              <a:t> va être particulièrement intéressante lorsqu’on va l’</a:t>
            </a:r>
            <a:r>
              <a:rPr lang="fr-FR" sz="1600" b="1" i="0" dirty="0">
                <a:solidFill>
                  <a:srgbClr val="333333"/>
                </a:solidFill>
                <a:effectLst/>
                <a:latin typeface="Source Sans Pro" panose="020B0503030403020204" pitchFamily="34" charset="0"/>
                <a:ea typeface="Source Sans Pro" panose="020B0503030403020204" pitchFamily="34" charset="0"/>
              </a:rPr>
              <a:t>implémenter</a:t>
            </a:r>
            <a:r>
              <a:rPr lang="fr-FR" sz="1600" b="0" i="0" dirty="0">
                <a:solidFill>
                  <a:srgbClr val="333333"/>
                </a:solidFill>
                <a:effectLst/>
                <a:latin typeface="Source Sans Pro" panose="020B0503030403020204" pitchFamily="34" charset="0"/>
                <a:ea typeface="Source Sans Pro" panose="020B0503030403020204" pitchFamily="34" charset="0"/>
              </a:rPr>
              <a:t> entre </a:t>
            </a:r>
            <a:r>
              <a:rPr lang="fr-FR" sz="1600" b="1" i="0" dirty="0">
                <a:solidFill>
                  <a:srgbClr val="333333"/>
                </a:solidFill>
                <a:effectLst/>
                <a:latin typeface="Source Sans Pro" panose="020B0503030403020204" pitchFamily="34" charset="0"/>
                <a:ea typeface="Source Sans Pro" panose="020B0503030403020204" pitchFamily="34" charset="0"/>
              </a:rPr>
              <a:t>deux classes</a:t>
            </a:r>
            <a:r>
              <a:rPr lang="fr-FR" sz="1600" b="0" i="0" dirty="0">
                <a:solidFill>
                  <a:srgbClr val="333333"/>
                </a:solidFill>
                <a:effectLst/>
                <a:latin typeface="Source Sans Pro" panose="020B0503030403020204" pitchFamily="34" charset="0"/>
                <a:ea typeface="Source Sans Pro" panose="020B0503030403020204" pitchFamily="34" charset="0"/>
              </a:rPr>
              <a:t>. 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nous allons pouvoir créer des </a:t>
            </a:r>
            <a:r>
              <a:rPr lang="fr-FR" sz="1600" b="1" i="0" dirty="0">
                <a:solidFill>
                  <a:schemeClr val="accent1"/>
                </a:solidFill>
                <a:effectLst/>
                <a:latin typeface="Source Sans Pro" panose="020B0503030403020204" pitchFamily="34" charset="0"/>
                <a:ea typeface="Source Sans Pro" panose="020B0503030403020204" pitchFamily="34" charset="0"/>
              </a:rPr>
              <a:t>classes </a:t>
            </a:r>
            <a:r>
              <a:rPr lang="fr-FR" sz="1600" b="1" dirty="0">
                <a:solidFill>
                  <a:schemeClr val="accent1"/>
                </a:solidFill>
                <a:latin typeface="Source Sans Pro" panose="020B0503030403020204" pitchFamily="34" charset="0"/>
                <a:ea typeface="Source Sans Pro" panose="020B0503030403020204" pitchFamily="34" charset="0"/>
              </a:rPr>
              <a:t>« </a:t>
            </a:r>
            <a:r>
              <a:rPr lang="fr-FR" sz="1600" b="1" i="0" dirty="0">
                <a:solidFill>
                  <a:schemeClr val="accent1"/>
                </a:solidFill>
                <a:effectLst/>
                <a:latin typeface="Source Sans Pro" panose="020B0503030403020204" pitchFamily="34" charset="0"/>
                <a:ea typeface="Source Sans Pro" panose="020B0503030403020204" pitchFamily="34" charset="0"/>
              </a:rPr>
              <a:t>enfants » </a:t>
            </a:r>
            <a:r>
              <a:rPr lang="fr-FR" sz="1600" b="0" i="0" dirty="0">
                <a:solidFill>
                  <a:srgbClr val="333333"/>
                </a:solidFill>
                <a:effectLst/>
                <a:latin typeface="Source Sans Pro" panose="020B0503030403020204" pitchFamily="34" charset="0"/>
                <a:ea typeface="Source Sans Pro" panose="020B0503030403020204" pitchFamily="34" charset="0"/>
              </a:rPr>
              <a:t>à partir de </a:t>
            </a:r>
            <a:r>
              <a:rPr lang="fr-FR" sz="1600" b="1" i="0" dirty="0">
                <a:solidFill>
                  <a:srgbClr val="333333"/>
                </a:solidFill>
                <a:effectLst/>
                <a:latin typeface="Source Sans Pro" panose="020B0503030403020204" pitchFamily="34" charset="0"/>
                <a:ea typeface="Source Sans Pro" panose="020B0503030403020204" pitchFamily="34" charset="0"/>
              </a:rPr>
              <a:t>classes de base </a:t>
            </a:r>
            <a:r>
              <a:rPr lang="fr-FR" sz="1600" b="0" i="0" dirty="0">
                <a:solidFill>
                  <a:srgbClr val="333333"/>
                </a:solidFill>
                <a:effectLst/>
                <a:latin typeface="Source Sans Pro" panose="020B0503030403020204" pitchFamily="34" charset="0"/>
                <a:ea typeface="Source Sans Pro" panose="020B0503030403020204" pitchFamily="34" charset="0"/>
              </a:rPr>
              <a:t>ou </a:t>
            </a:r>
            <a:r>
              <a:rPr lang="fr-FR" sz="1600" b="1" i="0" dirty="0">
                <a:solidFill>
                  <a:schemeClr val="accent1"/>
                </a:solidFill>
                <a:effectLst/>
                <a:latin typeface="Source Sans Pro" panose="020B0503030403020204" pitchFamily="34" charset="0"/>
                <a:ea typeface="Source Sans Pro" panose="020B0503030403020204" pitchFamily="34" charset="0"/>
              </a:rPr>
              <a:t>« classes parentes »</a:t>
            </a:r>
            <a:r>
              <a:rPr lang="fr-FR" sz="1600" b="0" i="0" dirty="0">
                <a:solidFill>
                  <a:srgbClr val="333333"/>
                </a:solidFill>
                <a:effectLst/>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127</a:t>
            </a:fld>
            <a:endParaRPr lang="fr-FR"/>
          </a:p>
        </p:txBody>
      </p:sp>
      <p:sp>
        <p:nvSpPr>
          <p:cNvPr id="4" name="ZoneTexte 3">
            <a:extLst>
              <a:ext uri="{FF2B5EF4-FFF2-40B4-BE49-F238E27FC236}">
                <a16:creationId xmlns:a16="http://schemas.microsoft.com/office/drawing/2014/main" id="{E0315C45-D86A-764B-677C-8C71125C5836}"/>
              </a:ext>
            </a:extLst>
          </p:cNvPr>
          <p:cNvSpPr txBox="1"/>
          <p:nvPr/>
        </p:nvSpPr>
        <p:spPr>
          <a:xfrm>
            <a:off x="1502229" y="2509076"/>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__class__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CompteEpargne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estEpargne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True</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9653869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surcharge des </a:t>
            </a:r>
            <a:r>
              <a:rPr lang="en-GB" dirty="0" err="1"/>
              <a:t>méthodes</a:t>
            </a:r>
            <a:r>
              <a:rPr lang="en-GB" dirty="0"/>
              <a:t> de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754326"/>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dirty="0">
                <a:solidFill>
                  <a:srgbClr val="333333"/>
                </a:solidFill>
                <a:latin typeface="Source Sans Pro" panose="020B0503030403020204" pitchFamily="34" charset="0"/>
                <a:ea typeface="Source Sans Pro" panose="020B0503030403020204" pitchFamily="34" charset="0"/>
              </a:rPr>
              <a:t> »</a:t>
            </a:r>
            <a:r>
              <a:rPr lang="fr-FR" sz="1800" b="0" i="0" dirty="0">
                <a:solidFill>
                  <a:srgbClr val="333333"/>
                </a:solidFill>
                <a:effectLst/>
                <a:latin typeface="Source Sans Pro" panose="020B0503030403020204" pitchFamily="34" charset="0"/>
                <a:ea typeface="Source Sans Pro" panose="020B0503030403020204" pitchFamily="34" charset="0"/>
              </a:rPr>
              <a:t> une </a:t>
            </a:r>
            <a:r>
              <a:rPr lang="fr-FR" sz="1800" b="1" i="0" dirty="0">
                <a:solidFill>
                  <a:schemeClr val="accent1"/>
                </a:solidFill>
                <a:effectLst/>
                <a:latin typeface="Source Sans Pro" panose="020B0503030403020204" pitchFamily="34" charset="0"/>
                <a:ea typeface="Source Sans Pro" panose="020B0503030403020204" pitchFamily="34" charset="0"/>
              </a:rPr>
              <a:t>méthode</a:t>
            </a:r>
            <a:r>
              <a:rPr lang="fr-FR" sz="1800" b="0" i="0" dirty="0">
                <a:solidFill>
                  <a:srgbClr val="333333"/>
                </a:solidFill>
                <a:effectLst/>
                <a:latin typeface="Source Sans Pro" panose="020B0503030403020204" pitchFamily="34" charset="0"/>
                <a:ea typeface="Source Sans Pro" panose="020B0503030403020204" pitchFamily="34" charset="0"/>
              </a:rPr>
              <a:t> </a:t>
            </a:r>
            <a:r>
              <a:rPr lang="fr-FR" sz="1800" b="1" i="0" dirty="0">
                <a:solidFill>
                  <a:srgbClr val="333333"/>
                </a:solidFill>
                <a:effectLst/>
                <a:latin typeface="Source Sans Pro" panose="020B0503030403020204" pitchFamily="34" charset="0"/>
                <a:ea typeface="Source Sans Pro" panose="020B0503030403020204" pitchFamily="34" charset="0"/>
              </a:rPr>
              <a:t>signifie</a:t>
            </a:r>
            <a:r>
              <a:rPr lang="fr-FR" sz="1800" b="0" i="0" dirty="0">
                <a:solidFill>
                  <a:srgbClr val="333333"/>
                </a:solidFill>
                <a:effectLst/>
                <a:latin typeface="Source Sans Pro" panose="020B0503030403020204" pitchFamily="34" charset="0"/>
                <a:ea typeface="Source Sans Pro" panose="020B0503030403020204" pitchFamily="34" charset="0"/>
              </a:rPr>
              <a:t> la </a:t>
            </a:r>
            <a:r>
              <a:rPr lang="fr-FR" sz="1800" b="1" i="0" dirty="0">
                <a:solidFill>
                  <a:schemeClr val="accent1"/>
                </a:solidFill>
                <a:effectLst/>
                <a:latin typeface="Source Sans Pro" panose="020B0503030403020204" pitchFamily="34" charset="0"/>
                <a:ea typeface="Source Sans Pro" panose="020B0503030403020204" pitchFamily="34" charset="0"/>
              </a:rPr>
              <a:t>redéfinir</a:t>
            </a:r>
            <a:r>
              <a:rPr lang="fr-FR" sz="1800" b="0" i="0" dirty="0">
                <a:solidFill>
                  <a:srgbClr val="333333"/>
                </a:solidFill>
                <a:effectLst/>
                <a:latin typeface="Source Sans Pro" panose="020B0503030403020204" pitchFamily="34" charset="0"/>
                <a:ea typeface="Source Sans Pro" panose="020B0503030403020204" pitchFamily="34" charset="0"/>
              </a:rPr>
              <a:t> d’une façon différente. En Python, les </a:t>
            </a:r>
            <a:r>
              <a:rPr lang="fr-FR" sz="1800" b="1" i="0" dirty="0">
                <a:solidFill>
                  <a:schemeClr val="tx1"/>
                </a:solidFill>
                <a:effectLst/>
                <a:latin typeface="Source Sans Pro" panose="020B0503030403020204" pitchFamily="34" charset="0"/>
                <a:ea typeface="Source Sans Pro" panose="020B0503030403020204" pitchFamily="34" charset="0"/>
              </a:rPr>
              <a:t>classes filles </a:t>
            </a:r>
            <a:r>
              <a:rPr lang="fr-FR" sz="1800" b="0" i="0" dirty="0">
                <a:solidFill>
                  <a:srgbClr val="333333"/>
                </a:solidFill>
                <a:effectLst/>
                <a:latin typeface="Source Sans Pro" panose="020B0503030403020204" pitchFamily="34" charset="0"/>
                <a:ea typeface="Source Sans Pro" panose="020B0503030403020204" pitchFamily="34" charset="0"/>
              </a:rPr>
              <a:t>vont pouvoir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b="0" i="0" dirty="0">
                <a:solidFill>
                  <a:srgbClr val="333333"/>
                </a:solidFill>
                <a:effectLst/>
                <a:latin typeface="Source Sans Pro" panose="020B0503030403020204" pitchFamily="34" charset="0"/>
                <a:ea typeface="Source Sans Pro" panose="020B0503030403020204" pitchFamily="34" charset="0"/>
              </a:rPr>
              <a:t> les </a:t>
            </a:r>
            <a:r>
              <a:rPr lang="fr-FR" sz="1800" b="1" i="0" dirty="0">
                <a:solidFill>
                  <a:srgbClr val="333333"/>
                </a:solidFill>
                <a:effectLst/>
                <a:latin typeface="Source Sans Pro" panose="020B0503030403020204" pitchFamily="34" charset="0"/>
                <a:ea typeface="Source Sans Pro" panose="020B0503030403020204" pitchFamily="34" charset="0"/>
              </a:rPr>
              <a:t>méthodes héritées </a:t>
            </a:r>
            <a:r>
              <a:rPr lang="fr-FR" sz="1800" b="0" i="0" dirty="0">
                <a:solidFill>
                  <a:srgbClr val="333333"/>
                </a:solidFill>
                <a:effectLst/>
                <a:latin typeface="Source Sans Pro" panose="020B0503030403020204" pitchFamily="34" charset="0"/>
                <a:ea typeface="Source Sans Pro" panose="020B0503030403020204" pitchFamily="34" charset="0"/>
              </a:rPr>
              <a:t>de leur </a:t>
            </a:r>
            <a:r>
              <a:rPr lang="fr-FR" sz="1800" b="1" i="0" dirty="0">
                <a:solidFill>
                  <a:srgbClr val="333333"/>
                </a:solidFill>
                <a:effectLst/>
                <a:latin typeface="Source Sans Pro" panose="020B0503030403020204" pitchFamily="34" charset="0"/>
                <a:ea typeface="Source Sans Pro" panose="020B0503030403020204" pitchFamily="34" charset="0"/>
              </a:rPr>
              <a:t>classe parent</a:t>
            </a:r>
            <a:r>
              <a:rPr lang="fr-FR" sz="1800" b="0" i="0" dirty="0">
                <a:solidFill>
                  <a:srgbClr val="333333"/>
                </a:solidFill>
                <a:effectLst/>
                <a:latin typeface="Source Sans Pro" panose="020B0503030403020204" pitchFamily="34" charset="0"/>
                <a:ea typeface="Source Sans Pro" panose="020B0503030403020204" pitchFamily="34" charset="0"/>
              </a:rPr>
              <a:t>.</a:t>
            </a:r>
          </a:p>
          <a:p>
            <a:pPr algn="just"/>
            <a:r>
              <a:rPr lang="fr-FR" sz="1800" dirty="0">
                <a:solidFill>
                  <a:srgbClr val="333333"/>
                </a:solidFill>
                <a:latin typeface="Source Sans Pro" panose="020B0503030403020204" pitchFamily="34" charset="0"/>
                <a:ea typeface="Source Sans Pro" panose="020B0503030403020204" pitchFamily="34" charset="0"/>
                <a:sym typeface="Arial"/>
              </a:rPr>
              <a:t>Souvent lors de la </a:t>
            </a:r>
            <a:r>
              <a:rPr lang="fr-FR" sz="1800" b="1" dirty="0">
                <a:solidFill>
                  <a:srgbClr val="333333"/>
                </a:solidFill>
                <a:latin typeface="Source Sans Pro" panose="020B0503030403020204" pitchFamily="34" charset="0"/>
                <a:ea typeface="Source Sans Pro" panose="020B0503030403020204" pitchFamily="34" charset="0"/>
                <a:sym typeface="Arial"/>
              </a:rPr>
              <a:t>redéfinition</a:t>
            </a:r>
            <a:r>
              <a:rPr lang="fr-FR" sz="1800" dirty="0">
                <a:solidFill>
                  <a:srgbClr val="333333"/>
                </a:solidFill>
                <a:latin typeface="Source Sans Pro" panose="020B0503030403020204" pitchFamily="34" charset="0"/>
                <a:ea typeface="Source Sans Pro" panose="020B0503030403020204" pitchFamily="34" charset="0"/>
                <a:sym typeface="Arial"/>
              </a:rPr>
              <a:t> d’une </a:t>
            </a:r>
            <a:r>
              <a:rPr lang="fr-FR" sz="1800" b="1" dirty="0">
                <a:solidFill>
                  <a:srgbClr val="333333"/>
                </a:solidFill>
                <a:latin typeface="Source Sans Pro" panose="020B0503030403020204" pitchFamily="34" charset="0"/>
                <a:ea typeface="Source Sans Pro" panose="020B0503030403020204" pitchFamily="34" charset="0"/>
                <a:sym typeface="Arial"/>
              </a:rPr>
              <a:t>méthode</a:t>
            </a:r>
            <a:r>
              <a:rPr lang="fr-FR" sz="1800" dirty="0">
                <a:solidFill>
                  <a:srgbClr val="333333"/>
                </a:solidFill>
                <a:latin typeface="Source Sans Pro" panose="020B0503030403020204" pitchFamily="34" charset="0"/>
                <a:ea typeface="Source Sans Pro" panose="020B0503030403020204" pitchFamily="34" charset="0"/>
              </a:rPr>
              <a:t>, nous souhaitons </a:t>
            </a:r>
            <a:r>
              <a:rPr lang="fr-FR" sz="1800" b="1" dirty="0">
                <a:solidFill>
                  <a:srgbClr val="333333"/>
                </a:solidFill>
                <a:latin typeface="Source Sans Pro" panose="020B0503030403020204" pitchFamily="34" charset="0"/>
                <a:ea typeface="Source Sans Pro" panose="020B0503030403020204" pitchFamily="34" charset="0"/>
              </a:rPr>
              <a:t>utiliser</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méthode de base</a:t>
            </a:r>
            <a:r>
              <a:rPr lang="fr-FR" sz="1800" dirty="0">
                <a:solidFill>
                  <a:srgbClr val="333333"/>
                </a:solidFill>
                <a:latin typeface="Source Sans Pro" panose="020B0503030403020204" pitchFamily="34" charset="0"/>
                <a:ea typeface="Source Sans Pro" panose="020B0503030403020204" pitchFamily="34" charset="0"/>
              </a:rPr>
              <a:t>. Pour se faire, nous allons l’</a:t>
            </a:r>
            <a:r>
              <a:rPr lang="fr-FR" sz="1800" b="1" dirty="0">
                <a:solidFill>
                  <a:srgbClr val="333333"/>
                </a:solidFill>
                <a:latin typeface="Source Sans Pro" panose="020B0503030403020204" pitchFamily="34" charset="0"/>
                <a:ea typeface="Source Sans Pro" panose="020B0503030403020204" pitchFamily="34" charset="0"/>
              </a:rPr>
              <a:t>appeler directement </a:t>
            </a:r>
            <a:r>
              <a:rPr lang="fr-FR" sz="1800" dirty="0">
                <a:solidFill>
                  <a:srgbClr val="333333"/>
                </a:solidFill>
                <a:latin typeface="Source Sans Pro" panose="020B0503030403020204" pitchFamily="34" charset="0"/>
                <a:ea typeface="Source Sans Pro" panose="020B0503030403020204" pitchFamily="34" charset="0"/>
              </a:rPr>
              <a:t>avec la </a:t>
            </a:r>
            <a:r>
              <a:rPr lang="fr-FR" sz="1800" b="1" dirty="0">
                <a:solidFill>
                  <a:srgbClr val="333333"/>
                </a:solidFill>
                <a:latin typeface="Source Sans Pro" panose="020B0503030403020204" pitchFamily="34" charset="0"/>
                <a:ea typeface="Source Sans Pro" panose="020B0503030403020204" pitchFamily="34" charset="0"/>
              </a:rPr>
              <a:t>syntaxe</a:t>
            </a:r>
            <a:r>
              <a:rPr lang="fr-FR" sz="1800" dirty="0">
                <a:solidFill>
                  <a:srgbClr val="333333"/>
                </a:solidFill>
                <a:latin typeface="Source Sans Pro" panose="020B0503030403020204" pitchFamily="34" charset="0"/>
                <a:ea typeface="Source Sans Pro" panose="020B0503030403020204" pitchFamily="34" charset="0"/>
              </a:rPr>
              <a:t> suivante : </a:t>
            </a:r>
            <a:r>
              <a:rPr lang="fr-FR" sz="1800" b="1" dirty="0" err="1">
                <a:solidFill>
                  <a:schemeClr val="accent1"/>
                </a:solidFill>
                <a:latin typeface="Source Code Pro" panose="020B0509030403020204" pitchFamily="49" charset="0"/>
                <a:ea typeface="Source Code Pro" panose="020B0509030403020204" pitchFamily="49" charset="0"/>
              </a:rPr>
              <a:t>NomClasseDeBase.nomMethode</a:t>
            </a:r>
            <a:r>
              <a:rPr lang="fr-FR" sz="1800" b="1" dirty="0">
                <a:solidFill>
                  <a:schemeClr val="accent1"/>
                </a:solidFill>
                <a:latin typeface="Source Code Pro" panose="020B0509030403020204" pitchFamily="49" charset="0"/>
                <a:ea typeface="Source Code Pro" panose="020B0509030403020204" pitchFamily="49" charset="0"/>
              </a:rPr>
              <a:t>()</a:t>
            </a:r>
            <a:r>
              <a:rPr lang="fr-FR" sz="1800" dirty="0">
                <a:solidFill>
                  <a:srgbClr val="333333"/>
                </a:solidFill>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128</a:t>
            </a:fld>
            <a:endParaRPr lang="fr-FR"/>
          </a:p>
        </p:txBody>
      </p:sp>
    </p:spTree>
    <p:extLst>
      <p:ext uri="{BB962C8B-B14F-4D97-AF65-F5344CB8AC3E}">
        <p14:creationId xmlns:p14="http://schemas.microsoft.com/office/powerpoint/2010/main" val="4325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caractéristiques</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862322"/>
          </a:xfrm>
          <a:prstGeom prst="rect">
            <a:avLst/>
          </a:prstGeom>
          <a:noFill/>
        </p:spPr>
        <p:txBody>
          <a:bodyPr wrap="square" rtlCol="0">
            <a:spAutoFit/>
          </a:bodyPr>
          <a:lstStyle/>
          <a:p>
            <a:pPr algn="just"/>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es</a:t>
            </a:r>
            <a:r>
              <a:rPr lang="fr-FR" sz="1800" dirty="0">
                <a:latin typeface="Source Sans Pro" panose="020B0503030403020204" pitchFamily="34" charset="0"/>
                <a:ea typeface="Source Sans Pro" panose="020B0503030403020204" pitchFamily="34" charset="0"/>
              </a:rPr>
              <a:t>t un </a:t>
            </a:r>
            <a:r>
              <a:rPr lang="fr-FR" sz="1800" b="1" dirty="0">
                <a:latin typeface="Source Sans Pro" panose="020B0503030403020204" pitchFamily="34" charset="0"/>
                <a:ea typeface="Source Sans Pro" panose="020B0503030403020204" pitchFamily="34" charset="0"/>
              </a:rPr>
              <a:t>langage</a:t>
            </a:r>
            <a:r>
              <a:rPr lang="fr-FR" sz="1800" dirty="0">
                <a:latin typeface="Source Sans Pro" panose="020B0503030403020204" pitchFamily="34" charset="0"/>
                <a:ea typeface="Source Sans Pro" panose="020B0503030403020204" pitchFamily="34" charset="0"/>
              </a:rPr>
              <a:t>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Interprété</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compilé à la volée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les modules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Typage dynamique fort</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ainsi il n’est </a:t>
            </a:r>
            <a:r>
              <a:rPr lang="fr-FR" sz="1800" b="1" dirty="0">
                <a:latin typeface="Source Sans Pro" panose="020B0503030403020204" pitchFamily="34" charset="0"/>
                <a:ea typeface="Source Sans Pro" panose="020B0503030403020204" pitchFamily="34" charset="0"/>
              </a:rPr>
              <a:t>pas nécessaire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spécifier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type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variables</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Orienté objet </a:t>
            </a:r>
            <a:r>
              <a:rPr lang="fr-FR" sz="1800" dirty="0">
                <a:latin typeface="Source Sans Pro" panose="020B0503030403020204" pitchFamily="34" charset="0"/>
                <a:ea typeface="Source Sans Pro" panose="020B0503030403020204" pitchFamily="34" charset="0"/>
              </a:rPr>
              <a:t>(mais pas seulement).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Portable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car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compatible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toutes les plateformes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actuelles.</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Flexible</a:t>
            </a:r>
            <a:r>
              <a:rPr lang="fr-FR" sz="1800" dirty="0">
                <a:latin typeface="Source Sans Pro" panose="020B0503030403020204" pitchFamily="34" charset="0"/>
                <a:ea typeface="Source Sans Pro" panose="020B0503030403020204" pitchFamily="34" charset="0"/>
              </a:rPr>
              <a:t>, il est utilisé de l’administration système au développement web.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Populaire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dans le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Top 5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langages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plus utilisés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depuis des années.</a:t>
            </a: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19901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surcharge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129</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303610" y="1171366"/>
            <a:ext cx="8649474" cy="2800767"/>
          </a:xfrm>
          <a:prstGeom prst="rect">
            <a:avLst/>
          </a:prstGeom>
          <a:noFill/>
        </p:spPr>
        <p:txBody>
          <a:bodyPr wrap="square">
            <a:spAutoFit/>
          </a:bodyPr>
          <a:lstStyle/>
          <a:p>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CompteEpargne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estEpargne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True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taux</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d'épargne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t>
            </a:r>
            <a:r>
              <a:rPr lang="fr-FR" sz="1100" dirty="0">
                <a:solidFill>
                  <a:srgbClr val="9AA83A"/>
                </a:solidFill>
                <a:latin typeface="Source Code Pro" panose="020B0509030403020204" pitchFamily="49" charset="0"/>
                <a:ea typeface="Source Code Pro" panose="020B0509030403020204" pitchFamily="49" charset="0"/>
              </a:rPr>
              <a:t>a</a:t>
            </a:r>
            <a:r>
              <a:rPr lang="fr-FR" sz="1100" b="0" dirty="0">
                <a:solidFill>
                  <a:srgbClr val="9AA83A"/>
                </a:solidFill>
                <a:effectLst/>
                <a:latin typeface="Source Code Pro" panose="020B0509030403020204" pitchFamily="49" charset="0"/>
                <a:ea typeface="Source Code Pro" panose="020B0509030403020204" pitchFamily="49" charset="0"/>
              </a:rPr>
              <a:t>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7272106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polymorphisme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00329"/>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 signifie littéralement « </a:t>
            </a:r>
            <a:r>
              <a:rPr lang="fr-FR" sz="1800" b="1" dirty="0">
                <a:solidFill>
                  <a:srgbClr val="333333"/>
                </a:solidFill>
                <a:latin typeface="Source Sans Pro" panose="020B0503030403020204" pitchFamily="34" charset="0"/>
                <a:ea typeface="Source Sans Pro" panose="020B0503030403020204" pitchFamily="34" charset="0"/>
              </a:rPr>
              <a:t>plusieurs formes </a:t>
            </a:r>
            <a:r>
              <a:rPr lang="fr-FR" sz="1800" dirty="0">
                <a:solidFill>
                  <a:srgbClr val="333333"/>
                </a:solidFill>
                <a:latin typeface="Source Sans Pro" panose="020B0503030403020204" pitchFamily="34" charset="0"/>
                <a:ea typeface="Source Sans Pro" panose="020B0503030403020204" pitchFamily="34" charset="0"/>
              </a:rPr>
              <a:t>». En </a:t>
            </a:r>
            <a:r>
              <a:rPr lang="fr-FR" sz="1800" b="1" dirty="0">
                <a:solidFill>
                  <a:schemeClr val="accent1"/>
                </a:solidFill>
                <a:latin typeface="Source Sans Pro" panose="020B0503030403020204" pitchFamily="34" charset="0"/>
                <a:ea typeface="Source Sans Pro" panose="020B0503030403020204" pitchFamily="34" charset="0"/>
              </a:rPr>
              <a:t>POO</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rgbClr val="333333"/>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est un concept qui fait référence à la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d’un </a:t>
            </a:r>
            <a:r>
              <a:rPr lang="fr-FR" sz="1800" b="1" dirty="0">
                <a:solidFill>
                  <a:schemeClr val="accent1"/>
                </a:solidFill>
                <a:latin typeface="Source Sans Pro" panose="020B0503030403020204" pitchFamily="34" charset="0"/>
                <a:ea typeface="Source Sans Pro" panose="020B0503030403020204" pitchFamily="34" charset="0"/>
              </a:rPr>
              <a:t>attribut</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ou d’un </a:t>
            </a:r>
            <a:r>
              <a:rPr lang="fr-FR" sz="1800" b="1" dirty="0">
                <a:solidFill>
                  <a:schemeClr val="accent1"/>
                </a:solidFill>
                <a:latin typeface="Source Sans Pro" panose="020B0503030403020204" pitchFamily="34" charset="0"/>
                <a:ea typeface="Source Sans Pro" panose="020B0503030403020204" pitchFamily="34" charset="0"/>
              </a:rPr>
              <a:t>objet</a:t>
            </a:r>
            <a:r>
              <a:rPr lang="fr-FR" sz="1800" dirty="0">
                <a:solidFill>
                  <a:srgbClr val="333333"/>
                </a:solidFill>
                <a:latin typeface="Source Sans Pro" panose="020B0503030403020204" pitchFamily="34" charset="0"/>
                <a:ea typeface="Source Sans Pro" panose="020B0503030403020204" pitchFamily="34" charset="0"/>
              </a:rPr>
              <a:t> à prendre plusieurs formes. Autrement dit, à sa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a:solidFill>
                  <a:srgbClr val="333333"/>
                </a:solidFill>
                <a:latin typeface="Source Sans Pro" panose="020B0503030403020204" pitchFamily="34" charset="0"/>
                <a:ea typeface="Source Sans Pro" panose="020B0503030403020204" pitchFamily="34" charset="0"/>
              </a:rPr>
              <a:t>posséder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plusieurs</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définitions</a:t>
            </a:r>
            <a:r>
              <a:rPr lang="fr-FR" sz="1800" dirty="0">
                <a:solidFill>
                  <a:srgbClr val="333333"/>
                </a:solidFill>
                <a:latin typeface="Source Sans Pro" panose="020B0503030403020204" pitchFamily="34" charset="0"/>
                <a:ea typeface="Source Sans Pro" panose="020B0503030403020204" pitchFamily="34" charset="0"/>
              </a:rPr>
              <a:t> différentes.</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130</a:t>
            </a:fld>
            <a:endParaRPr lang="fr-FR"/>
          </a:p>
        </p:txBody>
      </p:sp>
    </p:spTree>
    <p:extLst>
      <p:ext uri="{BB962C8B-B14F-4D97-AF65-F5344CB8AC3E}">
        <p14:creationId xmlns:p14="http://schemas.microsoft.com/office/powerpoint/2010/main" val="2415565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a:t>
            </a:r>
            <a:r>
              <a:rPr lang="en-GB" dirty="0" err="1"/>
              <a:t>polymorphisme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131</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786150" y="1171366"/>
            <a:ext cx="5780198" cy="3477875"/>
          </a:xfrm>
          <a:prstGeom prst="rect">
            <a:avLst/>
          </a:prstGeom>
          <a:noFill/>
        </p:spPr>
        <p:txBody>
          <a:bodyPr wrap="square">
            <a:spAutoFit/>
          </a:bodyPr>
          <a:lstStyle/>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solde</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p>
          <a:p>
            <a:r>
              <a:rPr lang="fr-FR" sz="1100" dirty="0">
                <a:solidFill>
                  <a:srgbClr val="9872A2"/>
                </a:solidFill>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796DD8"/>
                </a:solidFill>
                <a:effectLst/>
                <a:latin typeface="Source Code Pro" panose="020B0509030403020204" pitchFamily="49" charset="0"/>
                <a:ea typeface="Source Code Pro" panose="020B0509030403020204" pitchFamily="49" charset="0"/>
              </a:rPr>
              <a:t>pass</a:t>
            </a:r>
            <a:endParaRPr lang="fr-FR" sz="1100" dirty="0">
              <a:solidFill>
                <a:srgbClr val="796DD8"/>
              </a:solidFill>
              <a:effectLst/>
              <a:latin typeface="Source Code Pro" panose="020B0509030403020204" pitchFamily="49" charset="0"/>
              <a:ea typeface="Source Code Pro" panose="020B0509030403020204" pitchFamily="49" charset="0"/>
            </a:endParaRPr>
          </a:p>
          <a:p>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CompteEnfant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dirty="0">
              <a:solidFill>
                <a:srgbClr val="676867"/>
              </a:solidFill>
              <a:latin typeface="Source Code Pro" panose="020B0509030403020204" pitchFamily="49" charset="0"/>
              <a:ea typeface="Source Code Pro" panose="020B0509030403020204" pitchFamily="49" charset="0"/>
            </a:endParaRPr>
          </a:p>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CompteEtudiant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431248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duck typing</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333333"/>
                </a:solidFill>
                <a:latin typeface="Source Sans Pro" panose="020B0503030403020204" pitchFamily="34" charset="0"/>
                <a:ea typeface="Source Sans Pro" panose="020B0503030403020204" pitchFamily="34" charset="0"/>
              </a:rPr>
              <a:t>Il est possible d’</a:t>
            </a:r>
            <a:r>
              <a:rPr lang="fr-FR" sz="1800" b="1" dirty="0">
                <a:solidFill>
                  <a:srgbClr val="333333"/>
                </a:solidFill>
                <a:latin typeface="Source Sans Pro" panose="020B0503030403020204" pitchFamily="34" charset="0"/>
                <a:ea typeface="Source Sans Pro" panose="020B0503030403020204" pitchFamily="34" charset="0"/>
              </a:rPr>
              <a:t>appliquer</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à des </a:t>
            </a:r>
            <a:r>
              <a:rPr lang="fr-FR" sz="1800" b="1" dirty="0">
                <a:solidFill>
                  <a:schemeClr val="accent1"/>
                </a:solidFill>
                <a:latin typeface="Source Sans Pro" panose="020B0503030403020204" pitchFamily="34" charset="0"/>
                <a:ea typeface="Source Sans Pro" panose="020B0503030403020204" pitchFamily="34" charset="0"/>
              </a:rPr>
              <a:t>types de base </a:t>
            </a:r>
            <a:r>
              <a:rPr lang="fr-FR" sz="1800" dirty="0">
                <a:solidFill>
                  <a:srgbClr val="333333"/>
                </a:solidFill>
                <a:latin typeface="Source Sans Pro" panose="020B0503030403020204" pitchFamily="34" charset="0"/>
                <a:ea typeface="Source Sans Pro" panose="020B0503030403020204" pitchFamily="34" charset="0"/>
              </a:rPr>
              <a:t>en Python. On nomme cela le </a:t>
            </a:r>
            <a:r>
              <a:rPr lang="fr-FR" sz="1800" b="1" dirty="0" err="1">
                <a:solidFill>
                  <a:schemeClr val="accent1"/>
                </a:solidFill>
                <a:latin typeface="Source Sans Pro" panose="020B0503030403020204" pitchFamily="34" charset="0"/>
                <a:ea typeface="Source Sans Pro" panose="020B0503030403020204" pitchFamily="34" charset="0"/>
              </a:rPr>
              <a:t>duck</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typing</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924301"/>
            <a:ext cx="4818014" cy="1815882"/>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Consolas" panose="020B0609020204030204" pitchFamily="49" charset="0"/>
            </a:endParaRPr>
          </a:p>
          <a:p>
            <a:r>
              <a:rPr lang="en-GB" sz="1600" b="0" dirty="0">
                <a:solidFill>
                  <a:srgbClr val="9872A2"/>
                </a:solidFill>
                <a:effectLst/>
                <a:latin typeface="Consolas" panose="020B0609020204030204" pitchFamily="49" charset="0"/>
              </a:rPr>
              <a:t>def</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a</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r>
              <a:rPr lang="en-GB" sz="1600" b="0" dirty="0">
                <a:solidFill>
                  <a:srgbClr val="676867"/>
                </a:solidFill>
                <a:effectLst/>
                <a:latin typeface="Consolas" panose="020B0609020204030204" pitchFamily="49" charset="0"/>
              </a:rPr>
              <a:t>):</a:t>
            </a:r>
          </a:p>
          <a:p>
            <a:r>
              <a:rPr lang="en-GB" sz="1600" b="0" dirty="0">
                <a:solidFill>
                  <a:srgbClr val="C5C8C6"/>
                </a:solidFill>
                <a:effectLst/>
                <a:latin typeface="Consolas" panose="020B0609020204030204" pitchFamily="49" charset="0"/>
              </a:rPr>
              <a:t>    </a:t>
            </a:r>
            <a:r>
              <a:rPr lang="en-GB" sz="1600" b="0" dirty="0">
                <a:solidFill>
                  <a:srgbClr val="9872A2"/>
                </a:solidFill>
                <a:effectLst/>
                <a:latin typeface="Consolas" panose="020B0609020204030204" pitchFamily="49" charset="0"/>
              </a:rPr>
              <a:t>return</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a</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endParaRPr lang="en-GB" sz="1600" b="0" dirty="0">
              <a:solidFill>
                <a:srgbClr val="C5C8C6"/>
              </a:solidFill>
              <a:effectLst/>
              <a:latin typeface="Consolas" panose="020B0609020204030204" pitchFamily="49" charset="0"/>
            </a:endParaRPr>
          </a:p>
          <a:p>
            <a:br>
              <a:rPr lang="en-GB" sz="1600" b="0" dirty="0">
                <a:solidFill>
                  <a:srgbClr val="C5C8C6"/>
                </a:solidFill>
                <a:effectLst/>
                <a:latin typeface="Consolas" panose="020B0609020204030204" pitchFamily="49" charset="0"/>
              </a:rPr>
            </a:br>
            <a:r>
              <a:rPr lang="en-GB" sz="1600" b="0" dirty="0">
                <a:solidFill>
                  <a:srgbClr val="6089B4"/>
                </a:solidFill>
                <a:effectLst/>
                <a:latin typeface="Consolas" panose="020B0609020204030204" pitchFamily="49" charset="0"/>
              </a:rPr>
              <a:t>resultat1</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10</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resultat2</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9AA83A"/>
                </a:solidFill>
                <a:effectLst/>
                <a:latin typeface="Consolas" panose="020B0609020204030204" pitchFamily="49" charset="0"/>
              </a:rPr>
              <a:t>"Hello"</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9AA83A"/>
                </a:solidFill>
                <a:effectLst/>
                <a:latin typeface="Consolas" panose="020B0609020204030204" pitchFamily="49" charset="0"/>
              </a:rPr>
              <a:t>" World"</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resultat3</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0</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2</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4</a:t>
            </a:r>
            <a:r>
              <a:rPr lang="en-GB" sz="1600" b="0" dirty="0">
                <a:solidFill>
                  <a:srgbClr val="676867"/>
                </a:solidFill>
                <a:effectLst/>
                <a:latin typeface="Consolas" panose="020B0609020204030204" pitchFamily="49" charset="0"/>
              </a:rPr>
              <a:t>], [</a:t>
            </a:r>
            <a:r>
              <a:rPr lang="en-GB" sz="1600" b="0" dirty="0">
                <a:solidFill>
                  <a:srgbClr val="6089B4"/>
                </a:solidFill>
                <a:effectLst/>
                <a:latin typeface="Consolas" panose="020B0609020204030204" pitchFamily="49" charset="0"/>
              </a:rPr>
              <a:t>1</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3</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p>
        </p:txBody>
      </p:sp>
      <p:sp>
        <p:nvSpPr>
          <p:cNvPr id="5" name="ZoneTexte 4">
            <a:extLst>
              <a:ext uri="{FF2B5EF4-FFF2-40B4-BE49-F238E27FC236}">
                <a16:creationId xmlns:a16="http://schemas.microsoft.com/office/drawing/2014/main" id="{4EC613D4-0659-E4B7-0946-F2702D263994}"/>
              </a:ext>
            </a:extLst>
          </p:cNvPr>
          <p:cNvSpPr txBox="1"/>
          <p:nvPr/>
        </p:nvSpPr>
        <p:spPr>
          <a:xfrm>
            <a:off x="6664036" y="2882206"/>
            <a:ext cx="1390124" cy="830997"/>
          </a:xfrm>
          <a:prstGeom prst="rect">
            <a:avLst/>
          </a:prstGeom>
          <a:noFill/>
        </p:spPr>
        <p:txBody>
          <a:bodyPr wrap="none" rtlCol="0">
            <a:spAutoFit/>
          </a:bodyPr>
          <a:lstStyle/>
          <a:p>
            <a:r>
              <a:rPr lang="fr-FR" sz="1600" dirty="0">
                <a:latin typeface="Source Sans Pro" panose="020B0503030403020204" pitchFamily="34" charset="0"/>
                <a:ea typeface="Source Sans Pro" panose="020B0503030403020204" pitchFamily="34" charset="0"/>
              </a:rPr>
              <a:t>15</a:t>
            </a:r>
          </a:p>
          <a:p>
            <a:r>
              <a:rPr lang="fr-FR" sz="1600" dirty="0">
                <a:latin typeface="Source Sans Pro" panose="020B0503030403020204" pitchFamily="34" charset="0"/>
                <a:ea typeface="Source Sans Pro" panose="020B0503030403020204" pitchFamily="34" charset="0"/>
              </a:rPr>
              <a:t>Hello World</a:t>
            </a:r>
          </a:p>
          <a:p>
            <a:r>
              <a:rPr lang="fr-FR" sz="1600" dirty="0">
                <a:latin typeface="Source Sans Pro" panose="020B0503030403020204" pitchFamily="34" charset="0"/>
                <a:ea typeface="Source Sans Pro" panose="020B0503030403020204" pitchFamily="34" charset="0"/>
              </a:rPr>
              <a:t>[0, 2, 4, 1, 3, 5]</a:t>
            </a:r>
          </a:p>
        </p:txBody>
      </p:sp>
      <p:cxnSp>
        <p:nvCxnSpPr>
          <p:cNvPr id="7" name="Connecteur droit avec flèche 6">
            <a:extLst>
              <a:ext uri="{FF2B5EF4-FFF2-40B4-BE49-F238E27FC236}">
                <a16:creationId xmlns:a16="http://schemas.microsoft.com/office/drawing/2014/main" id="{92BA6352-AF95-351C-E516-AC34E1BD4974}"/>
              </a:ext>
            </a:extLst>
          </p:cNvPr>
          <p:cNvCxnSpPr>
            <a:cxnSpLocks/>
          </p:cNvCxnSpPr>
          <p:nvPr/>
        </p:nvCxnSpPr>
        <p:spPr>
          <a:xfrm flipH="1">
            <a:off x="5596575" y="3561693"/>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F58F240B-56FF-D8A8-2E98-0E645CB1B35B}"/>
              </a:ext>
            </a:extLst>
          </p:cNvPr>
          <p:cNvCxnSpPr>
            <a:cxnSpLocks/>
          </p:cNvCxnSpPr>
          <p:nvPr/>
        </p:nvCxnSpPr>
        <p:spPr>
          <a:xfrm flipH="1">
            <a:off x="5596575" y="3298049"/>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eur droit avec flèche 9">
            <a:extLst>
              <a:ext uri="{FF2B5EF4-FFF2-40B4-BE49-F238E27FC236}">
                <a16:creationId xmlns:a16="http://schemas.microsoft.com/office/drawing/2014/main" id="{EC416668-913F-0BC0-9EF7-AB7C95A60B83}"/>
              </a:ext>
            </a:extLst>
          </p:cNvPr>
          <p:cNvCxnSpPr>
            <a:cxnSpLocks/>
          </p:cNvCxnSpPr>
          <p:nvPr/>
        </p:nvCxnSpPr>
        <p:spPr>
          <a:xfrm flipH="1">
            <a:off x="5596575" y="3049074"/>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45927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133</a:t>
            </a:fld>
            <a:endParaRPr lang="fr-FR"/>
          </a:p>
        </p:txBody>
      </p:sp>
    </p:spTree>
    <p:extLst>
      <p:ext uri="{BB962C8B-B14F-4D97-AF65-F5344CB8AC3E}">
        <p14:creationId xmlns:p14="http://schemas.microsoft.com/office/powerpoint/2010/main" val="10027964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POO</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134</a:t>
            </a:fld>
            <a:endParaRPr lang="fr-FR"/>
          </a:p>
        </p:txBody>
      </p:sp>
    </p:spTree>
    <p:extLst>
      <p:ext uri="{BB962C8B-B14F-4D97-AF65-F5344CB8AC3E}">
        <p14:creationId xmlns:p14="http://schemas.microsoft.com/office/powerpoint/2010/main" val="16716593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4.</a:t>
            </a:r>
            <a:endParaRPr lang="fr-FR" sz="6000" dirty="0">
              <a:solidFill>
                <a:schemeClr val="accent4"/>
              </a:solidFill>
            </a:endParaRPr>
          </a:p>
          <a:p>
            <a:pPr marL="0" lvl="0" indent="0" algn="l" rtl="0">
              <a:spcBef>
                <a:spcPts val="0"/>
              </a:spcBef>
              <a:spcAft>
                <a:spcPts val="0"/>
              </a:spcAft>
              <a:buNone/>
            </a:pPr>
            <a:r>
              <a:rPr lang="fr-FR" sz="4000" dirty="0"/>
              <a:t>Les expressions régulières</a:t>
            </a:r>
          </a:p>
        </p:txBody>
      </p:sp>
    </p:spTree>
    <p:extLst>
      <p:ext uri="{BB962C8B-B14F-4D97-AF65-F5344CB8AC3E}">
        <p14:creationId xmlns:p14="http://schemas.microsoft.com/office/powerpoint/2010/main" val="42064869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23375105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800" dirty="0"/>
              <a:t>Une </a:t>
            </a:r>
            <a:r>
              <a:rPr lang="fr-FR" sz="2800" b="1" dirty="0">
                <a:solidFill>
                  <a:schemeClr val="accent1"/>
                </a:solidFill>
              </a:rPr>
              <a:t>expression régulière </a:t>
            </a:r>
            <a:r>
              <a:rPr lang="fr-FR" sz="2800" dirty="0">
                <a:solidFill>
                  <a:schemeClr val="tx1"/>
                </a:solidFill>
              </a:rPr>
              <a:t>(</a:t>
            </a:r>
            <a:r>
              <a:rPr lang="fr-FR" sz="2800" b="1" dirty="0">
                <a:solidFill>
                  <a:schemeClr val="tx1"/>
                </a:solidFill>
              </a:rPr>
              <a:t>Regex</a:t>
            </a:r>
            <a:r>
              <a:rPr lang="fr-FR" sz="2800" dirty="0">
                <a:solidFill>
                  <a:schemeClr val="tx1"/>
                </a:solidFill>
              </a:rPr>
              <a:t>) </a:t>
            </a:r>
            <a:r>
              <a:rPr lang="fr-FR" sz="2800" dirty="0"/>
              <a:t>est une </a:t>
            </a:r>
            <a:r>
              <a:rPr lang="fr-FR" sz="2800" b="1" dirty="0"/>
              <a:t>suite de caractères </a:t>
            </a:r>
            <a:r>
              <a:rPr lang="fr-FR" sz="2800" dirty="0"/>
              <a:t>qui a pour </a:t>
            </a:r>
            <a:r>
              <a:rPr lang="fr-FR" sz="2800" b="1" dirty="0"/>
              <a:t>but</a:t>
            </a:r>
            <a:r>
              <a:rPr lang="fr-FR" sz="2800" dirty="0"/>
              <a:t> de </a:t>
            </a:r>
            <a:r>
              <a:rPr lang="fr-FR" sz="2800" b="1" dirty="0">
                <a:solidFill>
                  <a:schemeClr val="accent1"/>
                </a:solidFill>
              </a:rPr>
              <a:t>décrire</a:t>
            </a:r>
            <a:r>
              <a:rPr lang="fr-FR" sz="2800" dirty="0"/>
              <a:t> un </a:t>
            </a:r>
            <a:r>
              <a:rPr lang="fr-FR" sz="2800" b="1" dirty="0"/>
              <a:t>fragment de texte</a:t>
            </a:r>
            <a:r>
              <a:rPr lang="fr-FR"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137</a:t>
            </a:fld>
            <a:endParaRPr/>
          </a:p>
        </p:txBody>
      </p:sp>
    </p:spTree>
    <p:extLst>
      <p:ext uri="{BB962C8B-B14F-4D97-AF65-F5344CB8AC3E}">
        <p14:creationId xmlns:p14="http://schemas.microsoft.com/office/powerpoint/2010/main" val="402779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expressions </a:t>
            </a:r>
            <a:r>
              <a:rPr lang="en-GB" dirty="0" err="1"/>
              <a:t>régulière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63121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expression régulière </a:t>
            </a:r>
            <a:r>
              <a:rPr lang="fr-FR" sz="2000" dirty="0">
                <a:solidFill>
                  <a:srgbClr val="333333"/>
                </a:solidFill>
                <a:latin typeface="Source Sans Pro" panose="020B0503030403020204" pitchFamily="34" charset="0"/>
                <a:ea typeface="Source Sans Pro" panose="020B0503030403020204" pitchFamily="34" charset="0"/>
              </a:rPr>
              <a:t>est une </a:t>
            </a:r>
            <a:r>
              <a:rPr lang="fr-FR" sz="2000" b="1" dirty="0">
                <a:solidFill>
                  <a:srgbClr val="333333"/>
                </a:solidFill>
                <a:latin typeface="Source Sans Pro" panose="020B0503030403020204" pitchFamily="34" charset="0"/>
                <a:ea typeface="Source Sans Pro" panose="020B0503030403020204" pitchFamily="34" charset="0"/>
              </a:rPr>
              <a:t>suite de caractères </a:t>
            </a:r>
            <a:r>
              <a:rPr lang="fr-FR" sz="2000" dirty="0">
                <a:solidFill>
                  <a:srgbClr val="333333"/>
                </a:solidFill>
                <a:latin typeface="Source Sans Pro" panose="020B0503030403020204" pitchFamily="34" charset="0"/>
                <a:ea typeface="Source Sans Pro" panose="020B0503030403020204" pitchFamily="34" charset="0"/>
              </a:rPr>
              <a:t>que l’on appelle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a:t>
            </a:r>
            <a:r>
              <a:rPr lang="fr-FR" sz="2000" b="1" i="1" dirty="0">
                <a:solidFill>
                  <a:schemeClr val="accent1"/>
                </a:solidFill>
                <a:latin typeface="Source Sans Pro" panose="020B0503030403020204" pitchFamily="34" charset="0"/>
                <a:ea typeface="Source Sans Pro" panose="020B0503030403020204" pitchFamily="34" charset="0"/>
              </a:rPr>
              <a:t>pattern</a:t>
            </a:r>
            <a:r>
              <a:rPr lang="fr-FR" sz="2000" dirty="0">
                <a:solidFill>
                  <a:srgbClr val="333333"/>
                </a:solidFill>
                <a:latin typeface="Source Sans Pro" panose="020B0503030403020204" pitchFamily="34" charset="0"/>
                <a:ea typeface="Source Sans Pro" panose="020B0503030403020204" pitchFamily="34" charset="0"/>
              </a:rPr>
              <a:t> en anglais),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qui est </a:t>
            </a:r>
            <a:r>
              <a:rPr lang="fr-FR" sz="2000" b="1" dirty="0">
                <a:solidFill>
                  <a:srgbClr val="333333"/>
                </a:solidFill>
                <a:latin typeface="Source Sans Pro" panose="020B0503030403020204" pitchFamily="34" charset="0"/>
                <a:ea typeface="Source Sans Pro" panose="020B0503030403020204" pitchFamily="34" charset="0"/>
              </a:rPr>
              <a:t>constitué</a:t>
            </a:r>
            <a:r>
              <a:rPr lang="fr-FR" sz="2000" dirty="0">
                <a:solidFill>
                  <a:srgbClr val="333333"/>
                </a:solidFill>
                <a:latin typeface="Source Sans Pro" panose="020B0503030403020204" pitchFamily="34" charset="0"/>
                <a:ea typeface="Source Sans Pro" panose="020B0503030403020204" pitchFamily="34" charset="0"/>
              </a:rPr>
              <a:t> de deux </a:t>
            </a:r>
            <a:r>
              <a:rPr lang="fr-FR" sz="2000" b="1" dirty="0">
                <a:solidFill>
                  <a:srgbClr val="333333"/>
                </a:solidFill>
                <a:latin typeface="Source Sans Pro" panose="020B0503030403020204" pitchFamily="34" charset="0"/>
                <a:ea typeface="Source Sans Pro" panose="020B0503030403020204" pitchFamily="34" charset="0"/>
              </a:rPr>
              <a:t>types</a:t>
            </a:r>
            <a:r>
              <a:rPr lang="fr-FR" sz="2000" dirty="0">
                <a:solidFill>
                  <a:srgbClr val="333333"/>
                </a:solidFill>
                <a:latin typeface="Source Sans Pro" panose="020B0503030403020204" pitchFamily="34" charset="0"/>
                <a:ea typeface="Source Sans Pro" panose="020B0503030403020204" pitchFamily="34" charset="0"/>
              </a:rPr>
              <a:t> de </a:t>
            </a:r>
            <a:r>
              <a:rPr lang="fr-FR" sz="2000" b="1" dirty="0">
                <a:solidFill>
                  <a:srgbClr val="333333"/>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dits </a:t>
            </a:r>
            <a:r>
              <a:rPr lang="fr-FR" sz="2000" b="1" dirty="0">
                <a:solidFill>
                  <a:srgbClr val="333333"/>
                </a:solidFill>
                <a:latin typeface="Source Sans Pro" panose="020B0503030403020204" pitchFamily="34" charset="0"/>
                <a:ea typeface="Source Sans Pro" panose="020B0503030403020204" pitchFamily="34" charset="0"/>
              </a:rPr>
              <a:t>normaux</a:t>
            </a:r>
            <a:r>
              <a:rPr lang="fr-FR" sz="2000" dirty="0">
                <a:solidFill>
                  <a:srgbClr val="333333"/>
                </a:solidFill>
                <a:latin typeface="Source Sans Pro" panose="020B0503030403020204" pitchFamily="34" charset="0"/>
                <a:ea typeface="Source Sans Pro" panose="020B0503030403020204" pitchFamily="34" charset="0"/>
              </a:rPr>
              <a:t>.</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métacaractères</a:t>
            </a:r>
            <a:r>
              <a:rPr lang="fr-FR" sz="2000" dirty="0">
                <a:solidFill>
                  <a:srgbClr val="333333"/>
                </a:solidFill>
                <a:latin typeface="Source Sans Pro" panose="020B0503030403020204" pitchFamily="34" charset="0"/>
                <a:ea typeface="Source Sans Pro" panose="020B0503030403020204" pitchFamily="34" charset="0"/>
              </a:rPr>
              <a:t> ayant une </a:t>
            </a:r>
            <a:r>
              <a:rPr lang="fr-FR" sz="2000" b="1" dirty="0">
                <a:solidFill>
                  <a:srgbClr val="333333"/>
                </a:solidFill>
                <a:latin typeface="Source Sans Pro" panose="020B0503030403020204" pitchFamily="34" charset="0"/>
                <a:ea typeface="Source Sans Pro" panose="020B0503030403020204" pitchFamily="34" charset="0"/>
              </a:rPr>
              <a:t>signification particulière</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138</a:t>
            </a:fld>
            <a:endParaRPr lang="fr-FR"/>
          </a:p>
        </p:txBody>
      </p:sp>
    </p:spTree>
    <p:extLst>
      <p:ext uri="{BB962C8B-B14F-4D97-AF65-F5344CB8AC3E}">
        <p14:creationId xmlns:p14="http://schemas.microsoft.com/office/powerpoint/2010/main" val="3051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L’indentation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désigne les </a:t>
            </a:r>
            <a:r>
              <a:rPr lang="fr-FR" sz="2000" b="1" dirty="0">
                <a:latin typeface="Source Sans Pro" panose="020B0503030403020204" pitchFamily="34" charset="0"/>
                <a:ea typeface="Source Sans Pro" panose="020B0503030403020204" pitchFamily="34" charset="0"/>
              </a:rPr>
              <a:t>espaces ou tabulations</a:t>
            </a:r>
            <a:r>
              <a:rPr lang="fr-FR" sz="2000" dirty="0">
                <a:latin typeface="Source Sans Pro" panose="020B0503030403020204" pitchFamily="34" charset="0"/>
                <a:ea typeface="Source Sans Pro" panose="020B0503030403020204" pitchFamily="34" charset="0"/>
              </a:rPr>
              <a:t> situés au </a:t>
            </a:r>
            <a:r>
              <a:rPr lang="fr-FR" sz="2000" b="1" dirty="0">
                <a:latin typeface="Source Sans Pro" panose="020B0503030403020204" pitchFamily="34" charset="0"/>
                <a:ea typeface="Source Sans Pro" panose="020B0503030403020204" pitchFamily="34" charset="0"/>
              </a:rPr>
              <a:t>début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ligne</a:t>
            </a:r>
            <a:r>
              <a:rPr lang="fr-FR" sz="2000" dirty="0">
                <a:latin typeface="Source Sans Pro" panose="020B0503030403020204" pitchFamily="34" charset="0"/>
                <a:ea typeface="Source Sans Pro" panose="020B0503030403020204" pitchFamily="34" charset="0"/>
              </a:rPr>
              <a:t> de code.</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Alors que dans d'autres langages de programmation,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du code ne sert qu'à </a:t>
            </a:r>
            <a:r>
              <a:rPr lang="fr-FR" sz="2000" b="1" dirty="0">
                <a:latin typeface="Source Sans Pro" panose="020B0503030403020204" pitchFamily="34" charset="0"/>
                <a:ea typeface="Source Sans Pro" panose="020B0503030403020204" pitchFamily="34" charset="0"/>
              </a:rPr>
              <a:t>faciliter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lecture</a:t>
            </a:r>
            <a:r>
              <a:rPr lang="fr-FR" sz="2000" dirty="0">
                <a:latin typeface="Source Sans Pro" panose="020B0503030403020204" pitchFamily="34" charset="0"/>
                <a:ea typeface="Source Sans Pro" panose="020B0503030403020204" pitchFamily="34" charset="0"/>
              </a:rPr>
              <a:t>, l'indentation en Python est très importante.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utilise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pour </a:t>
            </a:r>
            <a:r>
              <a:rPr lang="fr-FR" sz="2000" b="1" dirty="0">
                <a:latin typeface="Source Sans Pro" panose="020B0503030403020204" pitchFamily="34" charset="0"/>
                <a:ea typeface="Source Sans Pro" panose="020B0503030403020204" pitchFamily="34" charset="0"/>
              </a:rPr>
              <a:t>délimiter</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blocs de code</a:t>
            </a:r>
            <a:r>
              <a:rPr lang="fr-FR"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13540188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139</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4055472816"/>
              </p:ext>
            </p:extLst>
          </p:nvPr>
        </p:nvGraphicFramePr>
        <p:xfrm>
          <a:off x="786150" y="1131140"/>
          <a:ext cx="7711964" cy="349368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9371">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Début de chaîne de caractères ou de ligne.</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Fin de chaîne de caractères ou de ligne.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le saut de ligne).</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caractère A, B, ou C (un seul caractère).</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majuscule.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minuscule.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[A-Za-z0-9]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A et B.</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Caractère d'échappement.</a:t>
                      </a:r>
                    </a:p>
                  </a:txBody>
                  <a:tcPr marL="91448" marR="91448" marT="36000" marB="36000" anchor="ctr" horzOverflow="overflow"/>
                </a:tc>
                <a:extLst>
                  <a:ext uri="{0D108BD9-81ED-4DB2-BD59-A6C34878D82A}">
                    <a16:rowId xmlns:a16="http://schemas.microsoft.com/office/drawing/2014/main" val="378449242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1</a:t>
            </a:r>
            <a:endParaRPr lang="fr-FR" dirty="0"/>
          </a:p>
        </p:txBody>
      </p:sp>
    </p:spTree>
    <p:extLst>
      <p:ext uri="{BB962C8B-B14F-4D97-AF65-F5344CB8AC3E}">
        <p14:creationId xmlns:p14="http://schemas.microsoft.com/office/powerpoint/2010/main" val="29632965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140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1828362058"/>
              </p:ext>
            </p:extLst>
          </p:nvPr>
        </p:nvGraphicFramePr>
        <p:xfrm>
          <a:off x="786150" y="1131140"/>
          <a:ext cx="7707086" cy="380952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4493">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n fois le caractère ou l'expression précédent.</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1 à n fois le caractère ou l'expression précédent.</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1 fois le caractère ou l'expression précédent.</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fois le caractère ou l'expression précédent.</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m}</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à m fois le caractère ou l'expression précédent.</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moins n fois le caractère ou l'expression précédent.</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plus n fois le caractère ou l'expression précédent.</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chaînes de caractères AB ou CD.</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 (équivalent à [0-9]).</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\w</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 et _(équivalent à [0-9A-Za-z_]).</a:t>
                      </a:r>
                    </a:p>
                  </a:txBody>
                  <a:tcPr marL="91448" marR="91448" marT="36000" marB="36000" anchor="ctr" horzOverflow="overflow"/>
                </a:tc>
                <a:extLst>
                  <a:ext uri="{0D108BD9-81ED-4DB2-BD59-A6C34878D82A}">
                    <a16:rowId xmlns:a16="http://schemas.microsoft.com/office/drawing/2014/main" val="378449242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 espace blanc » (équivalent à [ \t\n\r\f]).</a:t>
                      </a:r>
                    </a:p>
                  </a:txBody>
                  <a:tcPr marL="91448" marR="91448" marT="36000" marB="36000" anchor="ctr" horzOverflow="overflow"/>
                </a:tc>
                <a:extLst>
                  <a:ext uri="{0D108BD9-81ED-4DB2-BD59-A6C34878D82A}">
                    <a16:rowId xmlns:a16="http://schemas.microsoft.com/office/drawing/2014/main" val="1767028461"/>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2</a:t>
            </a:r>
            <a:endParaRPr lang="fr-FR" dirty="0"/>
          </a:p>
        </p:txBody>
      </p:sp>
    </p:spTree>
    <p:extLst>
      <p:ext uri="{BB962C8B-B14F-4D97-AF65-F5344CB8AC3E}">
        <p14:creationId xmlns:p14="http://schemas.microsoft.com/office/powerpoint/2010/main" val="26258930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2</a:t>
            </a:r>
          </a:p>
          <a:p>
            <a:pPr marL="0" lvl="0" indent="0" algn="l" rtl="0">
              <a:spcBef>
                <a:spcPts val="0"/>
              </a:spcBef>
              <a:spcAft>
                <a:spcPts val="0"/>
              </a:spcAft>
              <a:buNone/>
            </a:pPr>
            <a:r>
              <a:rPr lang="fr-FR" sz="2800" dirty="0"/>
              <a:t>Le module </a:t>
            </a:r>
            <a:r>
              <a:rPr lang="fr-FR" sz="2800" i="1" dirty="0"/>
              <a:t>re</a:t>
            </a:r>
          </a:p>
        </p:txBody>
      </p:sp>
    </p:spTree>
    <p:extLst>
      <p:ext uri="{BB962C8B-B14F-4D97-AF65-F5344CB8AC3E}">
        <p14:creationId xmlns:p14="http://schemas.microsoft.com/office/powerpoint/2010/main" val="8211590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module </a:t>
            </a:r>
            <a:r>
              <a:rPr lang="en-GB" b="1" dirty="0"/>
              <a:t>re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70788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Le </a:t>
            </a:r>
            <a:r>
              <a:rPr lang="fr-FR" sz="2000" b="1" dirty="0">
                <a:solidFill>
                  <a:srgbClr val="333333"/>
                </a:solidFill>
                <a:latin typeface="Source Sans Pro" panose="020B0503030403020204" pitchFamily="34" charset="0"/>
                <a:ea typeface="Source Sans Pro" panose="020B0503030403020204" pitchFamily="34" charset="0"/>
              </a:rPr>
              <a:t>module</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re</a:t>
            </a:r>
            <a:r>
              <a:rPr lang="fr-FR" sz="2000" dirty="0">
                <a:solidFill>
                  <a:srgbClr val="333333"/>
                </a:solidFill>
                <a:latin typeface="Source Sans Pro" panose="020B0503030403020204" pitchFamily="34" charset="0"/>
                <a:ea typeface="Source Sans Pro" panose="020B0503030403020204" pitchFamily="34" charset="0"/>
              </a:rPr>
              <a:t> permet l’</a:t>
            </a:r>
            <a:r>
              <a:rPr lang="fr-FR" sz="2000" b="1" dirty="0">
                <a:solidFill>
                  <a:srgbClr val="333333"/>
                </a:solidFill>
                <a:latin typeface="Source Sans Pro" panose="020B0503030403020204" pitchFamily="34" charset="0"/>
                <a:ea typeface="Source Sans Pro" panose="020B0503030403020204" pitchFamily="34" charset="0"/>
              </a:rPr>
              <a:t>utilisation</a:t>
            </a:r>
            <a:r>
              <a:rPr lang="fr-FR" sz="2000" dirty="0">
                <a:solidFill>
                  <a:srgbClr val="333333"/>
                </a:solidFill>
                <a:latin typeface="Source Sans Pro" panose="020B0503030403020204" pitchFamily="34" charset="0"/>
                <a:ea typeface="Source Sans Pro" panose="020B0503030403020204" pitchFamily="34" charset="0"/>
              </a:rPr>
              <a:t> d’</a:t>
            </a:r>
            <a:r>
              <a:rPr lang="fr-FR" sz="2000" b="1" dirty="0">
                <a:solidFill>
                  <a:schemeClr val="accent1"/>
                </a:solidFill>
                <a:latin typeface="Source Sans Pro" panose="020B0503030403020204" pitchFamily="34" charset="0"/>
                <a:ea typeface="Source Sans Pro" panose="020B0503030403020204" pitchFamily="34" charset="0"/>
              </a:rPr>
              <a:t>expressions</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régulières</a:t>
            </a:r>
            <a:r>
              <a:rPr lang="fr-FR" sz="2000" dirty="0">
                <a:solidFill>
                  <a:srgbClr val="333333"/>
                </a:solidFill>
                <a:latin typeface="Source Sans Pro" panose="020B0503030403020204" pitchFamily="34" charset="0"/>
                <a:ea typeface="Source Sans Pro" panose="020B0503030403020204" pitchFamily="34" charset="0"/>
              </a:rPr>
              <a:t> avec </a:t>
            </a:r>
            <a:r>
              <a:rPr lang="fr-FR" sz="2000" b="1" dirty="0">
                <a:solidFill>
                  <a:srgbClr val="333333"/>
                </a:solidFill>
                <a:latin typeface="Source Sans Pro" panose="020B0503030403020204" pitchFamily="34" charset="0"/>
                <a:ea typeface="Source Sans Pro" panose="020B0503030403020204" pitchFamily="34" charset="0"/>
              </a:rPr>
              <a:t>Python</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142</a:t>
            </a:fld>
            <a:endParaRPr lang="fr-FR"/>
          </a:p>
        </p:txBody>
      </p:sp>
    </p:spTree>
    <p:extLst>
      <p:ext uri="{BB962C8B-B14F-4D97-AF65-F5344CB8AC3E}">
        <p14:creationId xmlns:p14="http://schemas.microsoft.com/office/powerpoint/2010/main" val="3850136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search()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la fonction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solidFill>
                  <a:srgbClr val="333333"/>
                </a:solidFill>
                <a:latin typeface="Source Sans Pro" panose="020B0503030403020204" pitchFamily="34" charset="0"/>
                <a:ea typeface="Source Sans Pro" panose="020B0503030403020204" pitchFamily="34" charset="0"/>
              </a:rPr>
              <a:t>est incontournable. Elle permet de </a:t>
            </a:r>
            <a:r>
              <a:rPr lang="fr-FR" sz="1800" b="1" dirty="0">
                <a:solidFill>
                  <a:srgbClr val="333333"/>
                </a:solidFill>
                <a:latin typeface="Source Sans Pro" panose="020B0503030403020204" pitchFamily="34" charset="0"/>
                <a:ea typeface="Source Sans Pro" panose="020B0503030403020204" pitchFamily="34" charset="0"/>
              </a:rPr>
              <a:t>rechercher</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chemeClr val="accent1"/>
                </a:solidFill>
                <a:latin typeface="Source Sans Pro" panose="020B0503030403020204" pitchFamily="34" charset="0"/>
                <a:ea typeface="Source Sans Pro" panose="020B0503030403020204" pitchFamily="34" charset="0"/>
              </a:rPr>
              <a:t>motif</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rgbClr val="333333"/>
                </a:solidFill>
                <a:latin typeface="Source Sans Pro" panose="020B0503030403020204" pitchFamily="34" charset="0"/>
                <a:ea typeface="Source Sans Pro" panose="020B0503030403020204" pitchFamily="34" charset="0"/>
              </a:rPr>
              <a:t>sein</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7618233"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9872A2"/>
                </a:solidFill>
                <a:effectLst/>
                <a:latin typeface="Source Code Pro" panose="020B0509030403020204" pitchFamily="49" charset="0"/>
                <a:ea typeface="Source Code Pro" panose="020B0509030403020204" pitchFamily="49" charset="0"/>
              </a:rPr>
              <a:t>if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print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"OK"</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953698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fonctions</a:t>
            </a:r>
            <a:r>
              <a:rPr lang="en-GB" dirty="0"/>
              <a:t> </a:t>
            </a:r>
            <a:r>
              <a:rPr lang="en-GB" b="1" dirty="0"/>
              <a:t>match()</a:t>
            </a:r>
            <a:r>
              <a:rPr lang="en-GB" dirty="0"/>
              <a:t> et </a:t>
            </a:r>
            <a:r>
              <a:rPr lang="en-GB" b="1" dirty="0" err="1"/>
              <a:t>fullmatch</a:t>
            </a:r>
            <a:r>
              <a:rPr lang="en-GB" b="1" dirty="0"/>
              <a:t>()</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Il existe aussi la fonction </a:t>
            </a:r>
            <a:r>
              <a:rPr lang="fr-FR" sz="1800" b="1" dirty="0">
                <a:solidFill>
                  <a:schemeClr val="accent1"/>
                </a:solidFill>
                <a:latin typeface="Source Sans Pro" panose="020B0503030403020204" pitchFamily="34" charset="0"/>
                <a:ea typeface="Source Sans Pro" panose="020B0503030403020204" pitchFamily="34" charset="0"/>
              </a:rPr>
              <a:t>match() </a:t>
            </a:r>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fonctionne</a:t>
            </a:r>
            <a:r>
              <a:rPr lang="fr-FR" sz="1800" dirty="0">
                <a:solidFill>
                  <a:srgbClr val="333333"/>
                </a:solidFill>
                <a:latin typeface="Source Sans Pro" panose="020B0503030403020204" pitchFamily="34" charset="0"/>
                <a:ea typeface="Source Sans Pro" panose="020B0503030403020204" pitchFamily="34" charset="0"/>
              </a:rPr>
              <a:t> sur le </a:t>
            </a:r>
            <a:r>
              <a:rPr lang="fr-FR" sz="1800" b="1" dirty="0">
                <a:solidFill>
                  <a:srgbClr val="333333"/>
                </a:solidFill>
                <a:latin typeface="Source Sans Pro" panose="020B0503030403020204" pitchFamily="34" charset="0"/>
                <a:ea typeface="Source Sans Pro" panose="020B0503030403020204" pitchFamily="34" charset="0"/>
              </a:rPr>
              <a:t>modèle</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différence</a:t>
            </a:r>
            <a:r>
              <a:rPr lang="fr-FR" sz="1800" dirty="0">
                <a:solidFill>
                  <a:srgbClr val="333333"/>
                </a:solidFill>
                <a:latin typeface="Source Sans Pro" panose="020B0503030403020204" pitchFamily="34" charset="0"/>
                <a:ea typeface="Source Sans Pro" panose="020B0503030403020204" pitchFamily="34" charset="0"/>
              </a:rPr>
              <a:t> est que </a:t>
            </a:r>
            <a:r>
              <a:rPr lang="fr-FR" sz="1800" b="1" dirty="0">
                <a:solidFill>
                  <a:schemeClr val="accent1"/>
                </a:solidFill>
                <a:latin typeface="Source Sans Pro" panose="020B0503030403020204" pitchFamily="34" charset="0"/>
                <a:ea typeface="Source Sans Pro" panose="020B0503030403020204" pitchFamily="34" charset="0"/>
              </a:rPr>
              <a:t>match()</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ne fonctionne que </a:t>
            </a:r>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regex</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correspond</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chemeClr val="accent1"/>
                </a:solidFill>
                <a:latin typeface="Source Sans Pro" panose="020B0503030403020204" pitchFamily="34" charset="0"/>
                <a:ea typeface="Source Sans Pro" panose="020B0503030403020204" pitchFamily="34" charset="0"/>
              </a:rPr>
              <a:t>début</a:t>
            </a:r>
            <a:r>
              <a:rPr lang="fr-FR" sz="1800" dirty="0">
                <a:solidFill>
                  <a:srgbClr val="333333"/>
                </a:solidFill>
                <a:latin typeface="Source Sans Pro" panose="020B0503030403020204" pitchFamily="34" charset="0"/>
                <a:ea typeface="Source Sans Pro" panose="020B0503030403020204" pitchFamily="34" charset="0"/>
              </a:rPr>
              <a:t> de la </a:t>
            </a:r>
            <a:r>
              <a:rPr lang="fr-FR" sz="1800" b="1" dirty="0">
                <a:solidFill>
                  <a:srgbClr val="333333"/>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116101"/>
            <a:ext cx="761823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dirty="0">
              <a:solidFill>
                <a:srgbClr val="676867"/>
              </a:solidFill>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3" name="ZoneTexte 2">
            <a:extLst>
              <a:ext uri="{FF2B5EF4-FFF2-40B4-BE49-F238E27FC236}">
                <a16:creationId xmlns:a16="http://schemas.microsoft.com/office/drawing/2014/main" id="{4B842B40-1B47-35DA-FA75-973C7083005E}"/>
              </a:ext>
            </a:extLst>
          </p:cNvPr>
          <p:cNvSpPr txBox="1"/>
          <p:nvPr/>
        </p:nvSpPr>
        <p:spPr>
          <a:xfrm>
            <a:off x="6489865" y="2934087"/>
            <a:ext cx="684803" cy="1754326"/>
          </a:xfrm>
          <a:prstGeom prst="rect">
            <a:avLst/>
          </a:prstGeom>
          <a:noFill/>
        </p:spPr>
        <p:txBody>
          <a:bodyPr wrap="none" rtlCol="0">
            <a:spAutoFit/>
          </a:bodyPr>
          <a:lstStyle/>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False</a:t>
            </a:r>
          </a:p>
          <a:p>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p:txBody>
      </p:sp>
      <p:cxnSp>
        <p:nvCxnSpPr>
          <p:cNvPr id="5" name="Connecteur droit avec flèche 4">
            <a:extLst>
              <a:ext uri="{FF2B5EF4-FFF2-40B4-BE49-F238E27FC236}">
                <a16:creationId xmlns:a16="http://schemas.microsoft.com/office/drawing/2014/main" id="{60A21B63-3923-97A9-F99A-5B73157C0E14}"/>
              </a:ext>
            </a:extLst>
          </p:cNvPr>
          <p:cNvCxnSpPr>
            <a:cxnSpLocks/>
          </p:cNvCxnSpPr>
          <p:nvPr/>
        </p:nvCxnSpPr>
        <p:spPr>
          <a:xfrm flipH="1">
            <a:off x="5008747" y="36872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C000D045-9BDE-EB8A-35A2-13A3567CFCF3}"/>
              </a:ext>
            </a:extLst>
          </p:cNvPr>
          <p:cNvCxnSpPr>
            <a:cxnSpLocks/>
          </p:cNvCxnSpPr>
          <p:nvPr/>
        </p:nvCxnSpPr>
        <p:spPr>
          <a:xfrm flipH="1">
            <a:off x="5008747" y="4526707"/>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84E66512-3FD2-4338-1702-1CA233AF31DA}"/>
              </a:ext>
            </a:extLst>
          </p:cNvPr>
          <p:cNvCxnSpPr>
            <a:cxnSpLocks/>
          </p:cNvCxnSpPr>
          <p:nvPr/>
        </p:nvCxnSpPr>
        <p:spPr>
          <a:xfrm flipH="1">
            <a:off x="5008747" y="3145618"/>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78134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err="1"/>
              <a:t>findall</a:t>
            </a:r>
            <a:r>
              <a:rPr lang="en-GB" b="1" dirty="0"/>
              <a:t>()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Pour </a:t>
            </a:r>
            <a:r>
              <a:rPr lang="fr-FR" sz="1800" b="1" dirty="0">
                <a:solidFill>
                  <a:srgbClr val="333333"/>
                </a:solidFill>
                <a:latin typeface="Source Sans Pro" panose="020B0503030403020204" pitchFamily="34" charset="0"/>
                <a:ea typeface="Source Sans Pro" panose="020B0503030403020204" pitchFamily="34" charset="0"/>
              </a:rPr>
              <a:t>récupérer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chaque zone</a:t>
            </a:r>
            <a:r>
              <a:rPr lang="fr-FR" sz="1800" dirty="0">
                <a:solidFill>
                  <a:srgbClr val="333333"/>
                </a:solidFill>
                <a:latin typeface="Source Sans Pro" panose="020B0503030403020204" pitchFamily="34" charset="0"/>
                <a:ea typeface="Source Sans Pro" panose="020B0503030403020204" pitchFamily="34" charset="0"/>
              </a:rPr>
              <a:t>, vous pouvez utiliser la </a:t>
            </a:r>
            <a:r>
              <a:rPr lang="fr-FR" sz="1800" b="1" dirty="0">
                <a:solidFill>
                  <a:srgbClr val="333333"/>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findall</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renvoie</a:t>
            </a:r>
            <a:r>
              <a:rPr lang="fr-FR" sz="1800" dirty="0">
                <a:solidFill>
                  <a:srgbClr val="333333"/>
                </a:solidFill>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liste des éléments </a:t>
            </a:r>
            <a:r>
              <a:rPr lang="fr-FR" sz="1800" dirty="0">
                <a:solidFill>
                  <a:srgbClr val="333333"/>
                </a:solidFill>
                <a:latin typeface="Source Sans Pro" panose="020B0503030403020204" pitchFamily="34" charset="0"/>
                <a:ea typeface="Source Sans Pro" panose="020B0503030403020204" pitchFamily="34" charset="0"/>
              </a:rPr>
              <a:t>en </a:t>
            </a:r>
            <a:r>
              <a:rPr lang="fr-FR" sz="1800" b="1" dirty="0">
                <a:solidFill>
                  <a:srgbClr val="333333"/>
                </a:solidFill>
                <a:latin typeface="Source Sans Pro" panose="020B0503030403020204" pitchFamily="34" charset="0"/>
                <a:ea typeface="Source Sans Pro" panose="020B0503030403020204" pitchFamily="34" charset="0"/>
              </a:rPr>
              <a:t>correspondance</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findall</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"[0-9]+\.[0-9]+"</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262743" y="3187967"/>
            <a:ext cx="827314" cy="600262"/>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55371" y="3603563"/>
            <a:ext cx="1515158" cy="369332"/>
          </a:xfrm>
          <a:prstGeom prst="rect">
            <a:avLst/>
          </a:prstGeom>
          <a:noFill/>
        </p:spPr>
        <p:txBody>
          <a:bodyPr wrap="none" rtlCol="0">
            <a:spAutoFit/>
          </a:bodyPr>
          <a:lstStyle/>
          <a:p>
            <a:r>
              <a:rPr lang="fr-FR" sz="1800" dirty="0">
                <a:latin typeface="Source Sans Pro" panose="020B0503030403020204" pitchFamily="34" charset="0"/>
                <a:ea typeface="Source Sans Pro" panose="020B0503030403020204" pitchFamily="34" charset="0"/>
              </a:rPr>
              <a:t>['3.14', '2.72'] </a:t>
            </a:r>
          </a:p>
        </p:txBody>
      </p:sp>
    </p:spTree>
    <p:extLst>
      <p:ext uri="{BB962C8B-B14F-4D97-AF65-F5344CB8AC3E}">
        <p14:creationId xmlns:p14="http://schemas.microsoft.com/office/powerpoint/2010/main" val="5553422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sub()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fr-FR" sz="1800" b="0" i="0" u="none" strike="noStrike" baseline="0" dirty="0">
                <a:latin typeface="Source Sans Pro" panose="020B0503030403020204" pitchFamily="34" charset="0"/>
                <a:ea typeface="Source Sans Pro" panose="020B0503030403020204" pitchFamily="34" charset="0"/>
              </a:rPr>
              <a:t>Enfin,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 </a:t>
            </a:r>
            <a:r>
              <a:rPr lang="fr-FR" sz="1800" b="0" i="0" u="none" strike="noStrike" baseline="0" dirty="0">
                <a:latin typeface="Source Sans Pro" panose="020B0503030403020204" pitchFamily="34" charset="0"/>
                <a:ea typeface="Source Sans Pro" panose="020B0503030403020204" pitchFamily="34" charset="0"/>
              </a:rPr>
              <a:t>permet d’effectuer des </a:t>
            </a:r>
            <a:r>
              <a:rPr lang="fr-FR" sz="1800" b="1" i="0" u="none" strike="noStrike" baseline="0" dirty="0">
                <a:latin typeface="Source Sans Pro" panose="020B0503030403020204" pitchFamily="34" charset="0"/>
                <a:ea typeface="Source Sans Pro" panose="020B0503030403020204" pitchFamily="34" charset="0"/>
              </a:rPr>
              <a:t>remplacements</a:t>
            </a:r>
            <a:r>
              <a:rPr lang="fr-FR" sz="1800" b="0" i="0" u="none" strike="noStrike" baseline="0" dirty="0">
                <a:latin typeface="Source Sans Pro" panose="020B0503030403020204" pitchFamily="34" charset="0"/>
                <a:ea typeface="Source Sans Pro" panose="020B0503030403020204" pitchFamily="34" charset="0"/>
              </a:rPr>
              <a:t>. Par défaut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(chaine1, chaine2) </a:t>
            </a:r>
            <a:r>
              <a:rPr lang="fr-FR" sz="1800" b="1" i="0" u="none" strike="noStrike" baseline="0" dirty="0">
                <a:latin typeface="Source Sans Pro" panose="020B0503030403020204" pitchFamily="34" charset="0"/>
                <a:ea typeface="Source Sans Pro" panose="020B0503030403020204" pitchFamily="34" charset="0"/>
              </a:rPr>
              <a:t>remplace</a:t>
            </a:r>
            <a:r>
              <a:rPr lang="fr-FR" sz="1800" b="0" i="0" u="none" strike="noStrike" baseline="0" dirty="0">
                <a:latin typeface="Source Sans Pro" panose="020B0503030403020204" pitchFamily="34" charset="0"/>
                <a:ea typeface="Source Sans Pro" panose="020B0503030403020204" pitchFamily="34" charset="0"/>
              </a:rPr>
              <a:t> toutes les </a:t>
            </a:r>
            <a:r>
              <a:rPr lang="fr-FR" sz="1800" b="1" i="0" u="none" strike="noStrike" baseline="0" dirty="0">
                <a:latin typeface="Source Sans Pro" panose="020B0503030403020204" pitchFamily="34" charset="0"/>
                <a:ea typeface="Source Sans Pro" panose="020B0503030403020204" pitchFamily="34" charset="0"/>
              </a:rPr>
              <a:t>occurrences</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latin typeface="Source Sans Pro" panose="020B0503030403020204" pitchFamily="34" charset="0"/>
                <a:ea typeface="Source Sans Pro" panose="020B0503030403020204" pitchFamily="34" charset="0"/>
              </a:rPr>
              <a:t>trouvées</a:t>
            </a:r>
            <a:r>
              <a:rPr lang="fr-FR" sz="1800" b="0" i="0" u="none" strike="noStrike" baseline="0" dirty="0">
                <a:latin typeface="Source Sans Pro" panose="020B0503030403020204" pitchFamily="34" charset="0"/>
                <a:ea typeface="Source Sans Pro" panose="020B0503030403020204" pitchFamily="34" charset="0"/>
              </a:rPr>
              <a:t> par l’</a:t>
            </a:r>
            <a:r>
              <a:rPr lang="fr-FR" sz="1800" b="1" i="0" u="none" strike="noStrike" baseline="0" dirty="0">
                <a:latin typeface="Source Sans Pro" panose="020B0503030403020204" pitchFamily="34" charset="0"/>
                <a:ea typeface="Source Sans Pro" panose="020B0503030403020204" pitchFamily="34" charset="0"/>
              </a:rPr>
              <a:t>expression régulière </a:t>
            </a:r>
            <a:r>
              <a:rPr lang="fr-FR" sz="1800" b="0" i="0" u="none" strike="noStrike" baseline="0" dirty="0">
                <a:latin typeface="Source Sans Pro" panose="020B0503030403020204" pitchFamily="34" charset="0"/>
                <a:ea typeface="Source Sans Pro" panose="020B0503030403020204" pitchFamily="34" charset="0"/>
              </a:rPr>
              <a:t>dans </a:t>
            </a:r>
            <a:r>
              <a:rPr lang="fr-FR" sz="1800" b="1" i="1" u="none" strike="noStrike" baseline="0" dirty="0">
                <a:latin typeface="Source Sans Pro" panose="020B0503030403020204" pitchFamily="34" charset="0"/>
                <a:ea typeface="Source Sans Pro" panose="020B0503030403020204" pitchFamily="34" charset="0"/>
              </a:rPr>
              <a:t>chaine2</a:t>
            </a:r>
            <a:r>
              <a:rPr lang="fr-FR" sz="1800" b="0" i="0" u="none" strike="noStrike" baseline="0" dirty="0">
                <a:latin typeface="Source Sans Pro" panose="020B0503030403020204" pitchFamily="34" charset="0"/>
                <a:ea typeface="Source Sans Pro" panose="020B0503030403020204" pitchFamily="34" charset="0"/>
              </a:rPr>
              <a:t> par </a:t>
            </a:r>
            <a:r>
              <a:rPr lang="fr-FR" sz="1800" b="1" i="1" u="none" strike="noStrike" baseline="0" dirty="0">
                <a:latin typeface="Source Sans Pro" panose="020B0503030403020204" pitchFamily="34" charset="0"/>
                <a:ea typeface="Source Sans Pro" panose="020B0503030403020204" pitchFamily="34" charset="0"/>
              </a:rPr>
              <a:t>chaine1</a:t>
            </a:r>
            <a:r>
              <a:rPr lang="fr-FR" sz="1800" b="0" i="0" u="none" strike="noStrike" baseline="0" dirty="0">
                <a:latin typeface="Source Sans Pro" panose="020B0503030403020204" pitchFamily="34" charset="0"/>
                <a:ea typeface="Source Sans Pro" panose="020B0503030403020204" pitchFamily="34" charset="0"/>
              </a:rPr>
              <a:t>. Si vous souhaitez ne remplacer que les </a:t>
            </a:r>
            <a:r>
              <a:rPr lang="fr-FR" sz="1800" b="1" i="1" u="none" strike="noStrike" baseline="0" dirty="0">
                <a:latin typeface="Source Sans Pro" panose="020B0503030403020204" pitchFamily="34" charset="0"/>
                <a:ea typeface="Source Sans Pro" panose="020B0503030403020204" pitchFamily="34" charset="0"/>
              </a:rPr>
              <a:t>n </a:t>
            </a:r>
            <a:r>
              <a:rPr lang="fr-FR" sz="1800" b="1" i="0" u="none" strike="noStrike" baseline="0" dirty="0">
                <a:latin typeface="Source Sans Pro" panose="020B0503030403020204" pitchFamily="34" charset="0"/>
                <a:ea typeface="Source Sans Pro" panose="020B0503030403020204" pitchFamily="34" charset="0"/>
              </a:rPr>
              <a:t>premières occurrences</a:t>
            </a:r>
            <a:r>
              <a:rPr lang="fr-FR" sz="1800" b="0" i="0" u="none" strike="noStrike" baseline="0" dirty="0">
                <a:latin typeface="Source Sans Pro" panose="020B0503030403020204" pitchFamily="34" charset="0"/>
                <a:ea typeface="Source Sans Pro" panose="020B0503030403020204" pitchFamily="34" charset="0"/>
              </a:rPr>
              <a:t>, utilisez l’</a:t>
            </a:r>
            <a:r>
              <a:rPr lang="fr-FR" sz="1800" b="1" i="0" u="none" strike="noStrike" baseline="0" dirty="0">
                <a:latin typeface="Source Sans Pro" panose="020B0503030403020204" pitchFamily="34" charset="0"/>
                <a:ea typeface="Source Sans Pro" panose="020B0503030403020204" pitchFamily="34" charset="0"/>
              </a:rPr>
              <a:t>argument</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count=n</a:t>
            </a:r>
            <a:r>
              <a:rPr lang="fr-FR" sz="1800" b="0" i="0" u="none" strike="noStrike" baseline="0" dirty="0">
                <a:latin typeface="Source Sans Pro" panose="020B0503030403020204" pitchFamily="34" charset="0"/>
                <a:ea typeface="Source Sans Pro" panose="020B0503030403020204" pitchFamily="34" charset="0"/>
              </a:rPr>
              <a:t>.</a:t>
            </a:r>
            <a:endParaRPr lang="fr-FR" sz="1800" dirty="0">
              <a:solidFill>
                <a:srgbClr val="333333"/>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696698"/>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sub</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168400" y="3972052"/>
            <a:ext cx="849086" cy="382489"/>
          </a:xfrm>
          <a:prstGeom prst="bentConnector3">
            <a:avLst>
              <a:gd name="adj1" fmla="val 1282"/>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19085" y="4169875"/>
            <a:ext cx="2618024" cy="369332"/>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pi vaut 3,14 et e vaut 2,72</a:t>
            </a:r>
            <a:endParaRPr lang="fr-FR"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065640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147</a:t>
            </a:fld>
            <a:endParaRPr lang="fr-FR"/>
          </a:p>
        </p:txBody>
      </p:sp>
    </p:spTree>
    <p:extLst>
      <p:ext uri="{BB962C8B-B14F-4D97-AF65-F5344CB8AC3E}">
        <p14:creationId xmlns:p14="http://schemas.microsoft.com/office/powerpoint/2010/main" val="23700749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Les regex</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148</a:t>
            </a:fld>
            <a:endParaRPr lang="fr-FR"/>
          </a:p>
        </p:txBody>
      </p:sp>
    </p:spTree>
    <p:extLst>
      <p:ext uri="{BB962C8B-B14F-4D97-AF65-F5344CB8AC3E}">
        <p14:creationId xmlns:p14="http://schemas.microsoft.com/office/powerpoint/2010/main" val="289240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r>
              <a:rPr lang="en-GB" dirty="0"/>
              <a:t> et </a:t>
            </a:r>
            <a:r>
              <a:rPr lang="en-GB" dirty="0" err="1"/>
              <a:t>inconvénients</a:t>
            </a:r>
            <a:r>
              <a:rPr lang="en-GB" dirty="0"/>
              <a:t>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rgbClr val="00B050"/>
                </a:solidFill>
                <a:latin typeface="Source Sans Pro" panose="020B0503030403020204" pitchFamily="34" charset="0"/>
                <a:ea typeface="Source Sans Pro" panose="020B0503030403020204" pitchFamily="34" charset="0"/>
              </a:rPr>
              <a:t>Forces</a:t>
            </a:r>
          </a:p>
          <a:p>
            <a:pPr>
              <a:spcBef>
                <a:spcPts val="600"/>
              </a:spcBef>
            </a:pPr>
            <a:r>
              <a:rPr lang="fr-FR" sz="1600" dirty="0">
                <a:latin typeface="Source Sans Pro" panose="020B0503030403020204" pitchFamily="34" charset="0"/>
                <a:ea typeface="Source Sans Pro" panose="020B0503030403020204" pitchFamily="34" charset="0"/>
              </a:rPr>
              <a:t>Stable</a:t>
            </a:r>
          </a:p>
          <a:p>
            <a:pPr>
              <a:spcBef>
                <a:spcPts val="600"/>
              </a:spcBef>
            </a:pPr>
            <a:r>
              <a:rPr lang="fr-FR" sz="1600" dirty="0">
                <a:latin typeface="Source Sans Pro" panose="020B0503030403020204" pitchFamily="34" charset="0"/>
                <a:ea typeface="Source Sans Pro" panose="020B0503030403020204" pitchFamily="34" charset="0"/>
              </a:rPr>
              <a:t>Cross-plateforme</a:t>
            </a:r>
          </a:p>
          <a:p>
            <a:pPr>
              <a:spcBef>
                <a:spcPts val="600"/>
              </a:spcBef>
            </a:pPr>
            <a:r>
              <a:rPr lang="fr-FR" sz="1600" dirty="0">
                <a:latin typeface="Source Sans Pro" panose="020B0503030403020204" pitchFamily="34" charset="0"/>
                <a:ea typeface="Source Sans Pro" panose="020B0503030403020204" pitchFamily="34" charset="0"/>
              </a:rPr>
              <a:t>Facile à apprendre</a:t>
            </a:r>
          </a:p>
          <a:p>
            <a:pPr>
              <a:spcBef>
                <a:spcPts val="600"/>
              </a:spcBef>
            </a:pPr>
            <a:r>
              <a:rPr lang="fr-FR" sz="1600" dirty="0">
                <a:latin typeface="Source Sans Pro" panose="020B0503030403020204" pitchFamily="34" charset="0"/>
                <a:ea typeface="Source Sans Pro" panose="020B0503030403020204" pitchFamily="34" charset="0"/>
              </a:rPr>
              <a:t>Grande communauté</a:t>
            </a:r>
          </a:p>
          <a:p>
            <a:pPr>
              <a:spcBef>
                <a:spcPts val="600"/>
              </a:spcBef>
            </a:pPr>
            <a:r>
              <a:rPr lang="fr-FR" sz="1600" dirty="0">
                <a:latin typeface="Source Sans Pro" panose="020B0503030403020204" pitchFamily="34" charset="0"/>
                <a:ea typeface="Source Sans Pro" panose="020B0503030403020204" pitchFamily="34" charset="0"/>
              </a:rPr>
              <a:t>Grand nombre de module</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1600" b="1" dirty="0">
                <a:solidFill>
                  <a:srgbClr val="FF0000"/>
                </a:solidFill>
                <a:latin typeface="Source Sans Pro" panose="020B0503030403020204" pitchFamily="34" charset="0"/>
                <a:ea typeface="Source Sans Pro" panose="020B0503030403020204" pitchFamily="34" charset="0"/>
              </a:rPr>
              <a:t>Faiblesses</a:t>
            </a:r>
          </a:p>
          <a:p>
            <a:pPr>
              <a:spcBef>
                <a:spcPts val="600"/>
              </a:spcBef>
            </a:pPr>
            <a:r>
              <a:rPr lang="fr-FR" sz="1600" dirty="0">
                <a:latin typeface="Source Sans Pro" panose="020B0503030403020204" pitchFamily="34" charset="0"/>
                <a:ea typeface="Source Sans Pro" panose="020B0503030403020204" pitchFamily="34" charset="0"/>
              </a:rPr>
              <a:t>Pas entièrement compilé, donc plus lent</a:t>
            </a:r>
          </a:p>
          <a:p>
            <a:pPr>
              <a:spcBef>
                <a:spcPts val="600"/>
              </a:spcBef>
            </a:pPr>
            <a:r>
              <a:rPr lang="fr-FR" sz="1600" dirty="0">
                <a:latin typeface="Source Sans Pro" panose="020B0503030403020204" pitchFamily="34" charset="0"/>
                <a:ea typeface="Source Sans Pro" panose="020B0503030403020204" pitchFamily="34" charset="0"/>
              </a:rPr>
              <a:t>L’optimisation est complexe à apprendre </a:t>
            </a:r>
          </a:p>
        </p:txBody>
      </p:sp>
    </p:spTree>
    <p:extLst>
      <p:ext uri="{BB962C8B-B14F-4D97-AF65-F5344CB8AC3E}">
        <p14:creationId xmlns:p14="http://schemas.microsoft.com/office/powerpoint/2010/main" val="28707373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5.</a:t>
            </a:r>
            <a:endParaRPr lang="fr-FR" sz="6000" dirty="0">
              <a:solidFill>
                <a:schemeClr val="accent4"/>
              </a:solidFill>
            </a:endParaRPr>
          </a:p>
          <a:p>
            <a:pPr marL="0" lvl="0" indent="0" algn="l" rtl="0">
              <a:spcBef>
                <a:spcPts val="0"/>
              </a:spcBef>
              <a:spcAft>
                <a:spcPts val="0"/>
              </a:spcAft>
              <a:buNone/>
            </a:pPr>
            <a:r>
              <a:rPr lang="fr-FR" sz="4000" dirty="0"/>
              <a:t>La récursivité</a:t>
            </a:r>
          </a:p>
        </p:txBody>
      </p:sp>
    </p:spTree>
    <p:extLst>
      <p:ext uri="{BB962C8B-B14F-4D97-AF65-F5344CB8AC3E}">
        <p14:creationId xmlns:p14="http://schemas.microsoft.com/office/powerpoint/2010/main" val="29854133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1</a:t>
            </a:r>
          </a:p>
          <a:p>
            <a:pPr marL="0" lvl="0" indent="0" algn="l" rtl="0">
              <a:spcBef>
                <a:spcPts val="0"/>
              </a:spcBef>
              <a:spcAft>
                <a:spcPts val="0"/>
              </a:spcAft>
              <a:buNone/>
            </a:pPr>
            <a:r>
              <a:rPr lang="fr-FR" sz="2800" dirty="0"/>
              <a:t>La récursivité “simple”</a:t>
            </a:r>
          </a:p>
        </p:txBody>
      </p:sp>
    </p:spTree>
    <p:extLst>
      <p:ext uri="{BB962C8B-B14F-4D97-AF65-F5344CB8AC3E}">
        <p14:creationId xmlns:p14="http://schemas.microsoft.com/office/powerpoint/2010/main" val="59643899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Une fonction est dite </a:t>
            </a:r>
            <a:r>
              <a:rPr lang="en" sz="2400" b="1" dirty="0"/>
              <a:t>récursive</a:t>
            </a:r>
            <a:r>
              <a:rPr lang="en" sz="2400" dirty="0"/>
              <a:t> si elle </a:t>
            </a:r>
            <a:r>
              <a:rPr lang="en" sz="2400" b="1" dirty="0"/>
              <a:t>s’appelle elle même</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151</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Pour effectuer une tâche ou un calcul, on se ramène à la réalisation d’une tâche similaire mais de </a:t>
            </a:r>
            <a:r>
              <a:rPr lang="fr-FR" sz="2400" b="1" dirty="0"/>
              <a:t>complexité moindre</a:t>
            </a:r>
            <a:r>
              <a:rPr lang="fr-FR" sz="2400" dirty="0"/>
              <a:t>. On recommence jusqu’à obtenir une </a:t>
            </a:r>
            <a:r>
              <a:rPr lang="fr-FR" sz="2400" b="1" dirty="0"/>
              <a:t>tâche élémentaire</a:t>
            </a:r>
            <a:r>
              <a:rPr lang="fr-FR" sz="2400" dirty="0"/>
              <a:t>.</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152</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solidFill>
                  <a:srgbClr val="FF0000"/>
                </a:solidFill>
              </a:rPr>
              <a:t>Attention</a:t>
            </a:r>
            <a:endParaRPr sz="6000" b="1" dirty="0">
              <a:solidFill>
                <a:srgbClr val="FF0000"/>
              </a:solidFill>
            </a:endParaRPr>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Il est indispensable de prévoir une condition d’arrêt à la récursion sinon la programme ne se termine jamais.</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153</a:t>
            </a:fld>
            <a:endParaRPr/>
          </a:p>
        </p:txBody>
      </p:sp>
      <p:grpSp>
        <p:nvGrpSpPr>
          <p:cNvPr id="21" name="Google Shape;1086;p48">
            <a:extLst>
              <a:ext uri="{FF2B5EF4-FFF2-40B4-BE49-F238E27FC236}">
                <a16:creationId xmlns:a16="http://schemas.microsoft.com/office/drawing/2014/main" id="{17CC3D82-1BB6-4F84-9E72-6048C7B6CFB2}"/>
              </a:ext>
            </a:extLst>
          </p:cNvPr>
          <p:cNvGrpSpPr/>
          <p:nvPr/>
        </p:nvGrpSpPr>
        <p:grpSpPr>
          <a:xfrm>
            <a:off x="6230429" y="1562031"/>
            <a:ext cx="864000" cy="540000"/>
            <a:chOff x="3269900" y="3064500"/>
            <a:chExt cx="432325" cy="263075"/>
          </a:xfrm>
        </p:grpSpPr>
        <p:sp>
          <p:nvSpPr>
            <p:cNvPr id="22" name="Google Shape;1087;p48">
              <a:extLst>
                <a:ext uri="{FF2B5EF4-FFF2-40B4-BE49-F238E27FC236}">
                  <a16:creationId xmlns:a16="http://schemas.microsoft.com/office/drawing/2014/main" id="{5905A25B-A846-41FB-9701-D0CBF896C9FC}"/>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088;p48">
              <a:extLst>
                <a:ext uri="{FF2B5EF4-FFF2-40B4-BE49-F238E27FC236}">
                  <a16:creationId xmlns:a16="http://schemas.microsoft.com/office/drawing/2014/main" id="{BDBFC5F2-90F4-46EC-BEA0-01EC64443E0C}"/>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089;p48">
              <a:extLst>
                <a:ext uri="{FF2B5EF4-FFF2-40B4-BE49-F238E27FC236}">
                  <a16:creationId xmlns:a16="http://schemas.microsoft.com/office/drawing/2014/main" id="{CF0B2DF6-4426-4941-A096-9BA6635F2EC9}"/>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421966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Pour rappel : </a:t>
            </a:r>
            <a:r>
              <a:rPr lang="en" b="1" dirty="0"/>
              <a:t>n! = 1 x 2 x 3 x … x n-1 x n</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en" dirty="0"/>
              <a:t>On obtient facilement la relation suivante : </a:t>
            </a:r>
            <a:r>
              <a:rPr lang="en" b="1" dirty="0"/>
              <a:t>n! = n x (n-1)!</a:t>
            </a:r>
          </a:p>
          <a:p>
            <a:pPr marL="0" lvl="0" indent="0" algn="l" rtl="0">
              <a:spcBef>
                <a:spcPts val="600"/>
              </a:spcBef>
              <a:spcAft>
                <a:spcPts val="0"/>
              </a:spcAft>
              <a:buNone/>
            </a:pPr>
            <a:r>
              <a:rPr lang="en" dirty="0"/>
              <a:t>Ainsi en calculant </a:t>
            </a:r>
            <a:r>
              <a:rPr lang="en" b="1" dirty="0"/>
              <a:t>(n-1)! </a:t>
            </a:r>
            <a:r>
              <a:rPr lang="fr-FR" dirty="0"/>
              <a:t>on sera en mesure d’obtenir </a:t>
            </a:r>
            <a:r>
              <a:rPr lang="fr-FR" b="1" dirty="0"/>
              <a:t>n!</a:t>
            </a:r>
          </a:p>
          <a:p>
            <a:pPr marL="0" lvl="0" indent="0" algn="l" rtl="0">
              <a:spcBef>
                <a:spcPts val="600"/>
              </a:spcBef>
              <a:spcAft>
                <a:spcPts val="0"/>
              </a:spcAft>
              <a:buNone/>
            </a:pPr>
            <a:r>
              <a:rPr lang="fr-FR" dirty="0"/>
              <a:t>Mais </a:t>
            </a:r>
            <a:r>
              <a:rPr lang="fr-FR" b="1" dirty="0"/>
              <a:t>(n-1)! = (n-1) x (n-2)!</a:t>
            </a:r>
            <a:r>
              <a:rPr lang="fr-FR" dirty="0"/>
              <a:t>, on est donc ramené au calcul de </a:t>
            </a:r>
            <a:r>
              <a:rPr lang="fr-FR" b="1" dirty="0"/>
              <a:t>(n-2)!</a:t>
            </a:r>
          </a:p>
          <a:p>
            <a:pPr marL="0" lvl="0" indent="0" algn="l" rtl="0">
              <a:spcBef>
                <a:spcPts val="600"/>
              </a:spcBef>
              <a:spcAft>
                <a:spcPts val="0"/>
              </a:spcAft>
              <a:buNone/>
            </a:pPr>
            <a:r>
              <a:rPr lang="fr-FR" dirty="0"/>
              <a:t>Ainsi de suite jusqu’à </a:t>
            </a:r>
            <a:r>
              <a:rPr lang="fr-FR" b="1" dirty="0"/>
              <a:t>1! </a:t>
            </a:r>
            <a:r>
              <a:rPr lang="fr-FR" dirty="0"/>
              <a:t>dont on connaît la valeur : 1</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154</a:t>
            </a:fld>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2536577"/>
          </a:xfrm>
          <a:prstGeom prst="rect">
            <a:avLst/>
          </a:prstGeom>
        </p:spPr>
        <p:txBody>
          <a:bodyPr spcFirstLastPara="1" wrap="square" lIns="91425" tIns="91425" rIns="91425" bIns="91425" anchor="t" anchorCtr="0">
            <a:noAutofit/>
          </a:bodyPr>
          <a:lstStyle/>
          <a:p>
            <a:pPr marL="38100" indent="0">
              <a:buFont typeface="Source Sans Pro"/>
              <a:buNone/>
            </a:pPr>
            <a:r>
              <a:rPr lang="fr-FR" sz="1600" b="0" dirty="0" err="1">
                <a:solidFill>
                  <a:srgbClr val="796DD8"/>
                </a:solidFill>
                <a:effectLst/>
                <a:latin typeface="Source Sans Pro" panose="020B0503030403020204" pitchFamily="34" charset="0"/>
                <a:ea typeface="Source Sans Pro" panose="020B0503030403020204" pitchFamily="34" charset="0"/>
              </a:rPr>
              <a:t>def</a:t>
            </a:r>
            <a:r>
              <a:rPr lang="fr-FR" sz="1600" b="0" dirty="0">
                <a:solidFill>
                  <a:srgbClr val="796DD8"/>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if </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 == </a:t>
            </a:r>
            <a:r>
              <a:rPr lang="fr-FR" sz="1600" b="0" dirty="0">
                <a:solidFill>
                  <a:srgbClr val="638CB5"/>
                </a:solidFill>
                <a:effectLst/>
                <a:latin typeface="Source Sans Pro" panose="020B0503030403020204" pitchFamily="34" charset="0"/>
                <a:ea typeface="Source Sans Pro" panose="020B0503030403020204" pitchFamily="34" charset="0"/>
              </a:rPr>
              <a:t>0 </a:t>
            </a:r>
            <a:r>
              <a:rPr lang="fr-FR" sz="1600" b="0" dirty="0">
                <a:solidFill>
                  <a:schemeClr val="tx1"/>
                </a:solidFill>
                <a:effectLst/>
                <a:latin typeface="Source Sans Pro" panose="020B0503030403020204" pitchFamily="34" charset="0"/>
                <a:ea typeface="Source Sans Pro" panose="020B0503030403020204" pitchFamily="34" charset="0"/>
              </a:rPr>
              <a:t>or</a:t>
            </a:r>
            <a:r>
              <a:rPr lang="fr-FR" sz="1600" b="0" dirty="0">
                <a:solidFill>
                  <a:srgbClr val="638CB5"/>
                </a:solidFill>
                <a:effectLst/>
                <a:latin typeface="Source Sans Pro" panose="020B0503030403020204" pitchFamily="34" charset="0"/>
                <a:ea typeface="Source Sans Pro" panose="020B0503030403020204" pitchFamily="34" charset="0"/>
              </a:rPr>
              <a:t> 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1</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 </a:t>
            </a:r>
            <a:r>
              <a:rPr lang="fr-FR" sz="1600" dirty="0">
                <a:solidFill>
                  <a:srgbClr val="638CB5"/>
                </a:solidFill>
                <a:latin typeface="Source Sans Pro" panose="020B0503030403020204" pitchFamily="34" charset="0"/>
                <a:ea typeface="Source Sans Pro" panose="020B0503030403020204" pitchFamily="34" charset="0"/>
              </a:rPr>
              <a:t>1</a:t>
            </a:r>
            <a:endParaRPr lang="fr-FR" sz="1600" dirty="0">
              <a:solidFill>
                <a:schemeClr val="tx1"/>
              </a:solidFill>
              <a:latin typeface="Source Sans Pro" panose="020B0503030403020204" pitchFamily="34" charset="0"/>
              <a:ea typeface="Source Sans Pro" panose="020B0503030403020204" pitchFamily="34" charset="0"/>
            </a:endParaRPr>
          </a:p>
          <a:p>
            <a:pPr marL="76200" indent="0">
              <a:buNone/>
            </a:pPr>
            <a:r>
              <a:rPr lang="fr-FR" sz="1600" b="0" dirty="0">
                <a:solidFill>
                  <a:schemeClr val="tx1"/>
                </a:solidFill>
                <a:effectLst/>
                <a:latin typeface="Source Sans Pro" panose="020B0503030403020204" pitchFamily="34" charset="0"/>
                <a:ea typeface="Source Sans Pro" panose="020B0503030403020204" pitchFamily="34" charset="0"/>
              </a:rPr>
              <a:t>     </a:t>
            </a:r>
            <a:r>
              <a:rPr lang="fr-FR" sz="1600" b="0" dirty="0" err="1">
                <a:solidFill>
                  <a:srgbClr val="796DD8"/>
                </a:solidFill>
                <a:effectLst/>
                <a:latin typeface="Source Sans Pro" panose="020B0503030403020204" pitchFamily="34" charset="0"/>
                <a:ea typeface="Source Sans Pro" panose="020B0503030403020204" pitchFamily="34" charset="0"/>
              </a:rPr>
              <a:t>else</a:t>
            </a:r>
            <a:r>
              <a:rPr lang="fr-FR" sz="1600" b="0" dirty="0">
                <a:solidFill>
                  <a:schemeClr val="tx1"/>
                </a:solidFill>
                <a:effectLst/>
                <a:latin typeface="Source Sans Pro" panose="020B0503030403020204" pitchFamily="34" charset="0"/>
                <a:ea typeface="Source Sans Pro" panose="020B0503030403020204" pitchFamily="34" charset="0"/>
              </a:rPr>
              <a:t>:</a:t>
            </a:r>
            <a:endParaRPr lang="fr-FR" sz="1600" b="0" dirty="0">
              <a:solidFill>
                <a:srgbClr val="796DD8"/>
              </a:solidFill>
              <a:effectLst/>
              <a:latin typeface="Source Sans Pro" panose="020B0503030403020204" pitchFamily="34" charset="0"/>
              <a:ea typeface="Source Sans Pro" panose="020B0503030403020204" pitchFamily="34" charset="0"/>
            </a:endParaRP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a:t>
            </a:r>
            <a:r>
              <a:rPr lang="fr-FR" sz="1600" b="0" dirty="0">
                <a:solidFill>
                  <a:srgbClr val="C5C8C6"/>
                </a:solidFill>
                <a:effectLst/>
                <a:latin typeface="Source Sans Pro" panose="020B0503030403020204" pitchFamily="34" charset="0"/>
                <a:ea typeface="Source Sans Pro" panose="020B0503030403020204" pitchFamily="34" charset="0"/>
              </a:rPr>
              <a:t> </a:t>
            </a:r>
            <a:r>
              <a:rPr lang="fr-FR" sz="1600" b="0" dirty="0">
                <a:solidFill>
                  <a:srgbClr val="638CB5"/>
                </a:solidFill>
                <a:effectLst/>
                <a:latin typeface="Source Sans Pro" panose="020B0503030403020204" pitchFamily="34" charset="0"/>
                <a:ea typeface="Source Sans Pro" panose="020B0503030403020204" pitchFamily="34" charset="0"/>
              </a:rPr>
              <a:t>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solidFill>
                  <a:srgbClr val="638CB5"/>
                </a:solidFill>
                <a:latin typeface="Source Sans Pro" panose="020B0503030403020204" pitchFamily="34" charset="0"/>
                <a:ea typeface="Source Sans Pro" panose="020B0503030403020204" pitchFamily="34" charset="0"/>
              </a:rPr>
              <a:t>n-1</a:t>
            </a:r>
            <a:r>
              <a:rPr lang="fr-FR" sz="1600" dirty="0">
                <a:solidFill>
                  <a:schemeClr val="tx1"/>
                </a:solidFill>
                <a:latin typeface="Source Sans Pro" panose="020B0503030403020204" pitchFamily="34" charset="0"/>
                <a:ea typeface="Source Sans Pro" panose="020B0503030403020204" pitchFamily="34" charset="0"/>
              </a:rPr>
              <a:t>)</a:t>
            </a:r>
            <a:endParaRPr lang="fr-FR" sz="16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155</a:t>
            </a:fld>
            <a:endParaRPr/>
          </a:p>
        </p:txBody>
      </p:sp>
    </p:spTree>
    <p:extLst>
      <p:ext uri="{BB962C8B-B14F-4D97-AF65-F5344CB8AC3E}">
        <p14:creationId xmlns:p14="http://schemas.microsoft.com/office/powerpoint/2010/main" val="36908464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000" dirty="0"/>
              <a:t>Déroulement du programme dans le cas où n = 4 :</a:t>
            </a:r>
          </a:p>
          <a:p>
            <a:pPr marL="0" lvl="0" indent="0" algn="l" rtl="0">
              <a:spcBef>
                <a:spcPts val="600"/>
              </a:spcBef>
              <a:spcAft>
                <a:spcPts val="0"/>
              </a:spcAft>
              <a:buNone/>
            </a:pPr>
            <a:endParaRPr lang="fr-FR" sz="2000" dirty="0"/>
          </a:p>
          <a:p>
            <a:pPr marL="0" lvl="0" indent="0" algn="l" rtl="0">
              <a:spcBef>
                <a:spcPts val="600"/>
              </a:spcBef>
              <a:spcAft>
                <a:spcPts val="0"/>
              </a:spcAft>
              <a:buNone/>
            </a:pPr>
            <a:r>
              <a:rPr lang="fr-FR" sz="2000" dirty="0"/>
              <a:t>factorielle(4) = 4 x factorielle(3)		factorielle(4) = 4 x 6 = 24</a:t>
            </a:r>
          </a:p>
          <a:p>
            <a:pPr marL="0" indent="0">
              <a:buNone/>
            </a:pPr>
            <a:r>
              <a:rPr lang="fr-FR" sz="2000" dirty="0"/>
              <a:t>factorielle(3) = 3 x factorielle(2)		factorielle(3) = 3 x 2 = 6</a:t>
            </a:r>
          </a:p>
          <a:p>
            <a:pPr marL="0" indent="0">
              <a:buNone/>
            </a:pPr>
            <a:r>
              <a:rPr lang="fr-FR" sz="2000" dirty="0"/>
              <a:t>factorielle(2) = 2 x factorielle(1)		factorielle(2) = 2 x 1 = 2</a:t>
            </a:r>
          </a:p>
          <a:p>
            <a:pPr marL="0" indent="0">
              <a:buNone/>
            </a:pPr>
            <a:r>
              <a:rPr lang="fr-FR" sz="2000" dirty="0"/>
              <a:t>factorielle(1) = 1</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156</a:t>
            </a:fld>
            <a:endParaRPr/>
          </a:p>
        </p:txBody>
      </p:sp>
      <p:sp>
        <p:nvSpPr>
          <p:cNvPr id="4" name="Arrow: Down 3">
            <a:extLst>
              <a:ext uri="{FF2B5EF4-FFF2-40B4-BE49-F238E27FC236}">
                <a16:creationId xmlns:a16="http://schemas.microsoft.com/office/drawing/2014/main" id="{BA4EDAB1-9348-481A-89B6-8894C630DC27}"/>
              </a:ext>
            </a:extLst>
          </p:cNvPr>
          <p:cNvSpPr/>
          <p:nvPr/>
        </p:nvSpPr>
        <p:spPr>
          <a:xfrm>
            <a:off x="317507" y="2305538"/>
            <a:ext cx="338985" cy="1220685"/>
          </a:xfrm>
          <a:prstGeom prst="downArrow">
            <a:avLst>
              <a:gd name="adj1" fmla="val 2742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rrow: Bent-Up 4">
            <a:extLst>
              <a:ext uri="{FF2B5EF4-FFF2-40B4-BE49-F238E27FC236}">
                <a16:creationId xmlns:a16="http://schemas.microsoft.com/office/drawing/2014/main" id="{EC87924B-A818-4ABC-84A1-E60A804AC366}"/>
              </a:ext>
            </a:extLst>
          </p:cNvPr>
          <p:cNvSpPr/>
          <p:nvPr/>
        </p:nvSpPr>
        <p:spPr>
          <a:xfrm>
            <a:off x="2883877" y="2236923"/>
            <a:ext cx="5520507" cy="1289300"/>
          </a:xfrm>
          <a:prstGeom prst="bentUpArrow">
            <a:avLst>
              <a:gd name="adj1" fmla="val 4464"/>
              <a:gd name="adj2" fmla="val 8185"/>
              <a:gd name="adj3" fmla="val 1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3F089482-A7F2-45AB-B53E-FBFFC098FB75}"/>
              </a:ext>
            </a:extLst>
          </p:cNvPr>
          <p:cNvSpPr txBox="1"/>
          <p:nvPr/>
        </p:nvSpPr>
        <p:spPr>
          <a:xfrm>
            <a:off x="101600" y="2881573"/>
            <a:ext cx="184731" cy="307777"/>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985894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00B050"/>
                </a:solidFill>
              </a:rPr>
              <a:t>Avantages</a:t>
            </a:r>
            <a:endParaRPr b="1" dirty="0">
              <a:solidFill>
                <a:srgbClr val="00B050"/>
              </a:solidFill>
            </a:endParaRPr>
          </a:p>
          <a:p>
            <a:pPr marL="0" lvl="0" indent="0" algn="l" rtl="0">
              <a:spcBef>
                <a:spcPts val="600"/>
              </a:spcBef>
              <a:spcAft>
                <a:spcPts val="0"/>
              </a:spcAft>
              <a:buNone/>
            </a:pPr>
            <a:r>
              <a:rPr lang="en" dirty="0"/>
              <a:t>Elle est tès utile pour concevoir des algorithmes sur des structures complexes comme les </a:t>
            </a:r>
            <a:r>
              <a:rPr lang="en" b="1" dirty="0"/>
              <a:t>listes</a:t>
            </a:r>
            <a:r>
              <a:rPr lang="en" dirty="0"/>
              <a:t>, les </a:t>
            </a:r>
            <a:r>
              <a:rPr lang="en" b="1" dirty="0"/>
              <a:t>arbres</a:t>
            </a:r>
            <a:r>
              <a:rPr lang="en" dirty="0"/>
              <a:t> et les </a:t>
            </a:r>
            <a:r>
              <a:rPr lang="en" b="1" dirty="0"/>
              <a:t>graphes</a:t>
            </a:r>
            <a:r>
              <a:rPr lang="en" dirty="0"/>
              <a:t>.</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Technique de programmation plus </a:t>
            </a:r>
            <a:r>
              <a:rPr lang="en" b="1" dirty="0"/>
              <a:t>lisible</a:t>
            </a:r>
            <a:r>
              <a:rPr lang="en" dirty="0"/>
              <a:t>.</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et les inconvénients de la récursivité</a:t>
            </a:r>
            <a:endParaRPr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0000"/>
                </a:solidFill>
              </a:rPr>
              <a:t>Inconvénients</a:t>
            </a:r>
            <a:endParaRPr b="1" dirty="0">
              <a:solidFill>
                <a:srgbClr val="FF0000"/>
              </a:solidFill>
            </a:endParaRPr>
          </a:p>
          <a:p>
            <a:pPr marL="0" lvl="0" indent="0" algn="l" rtl="0">
              <a:spcBef>
                <a:spcPts val="600"/>
              </a:spcBef>
              <a:spcAft>
                <a:spcPts val="0"/>
              </a:spcAft>
              <a:buNone/>
            </a:pPr>
            <a:r>
              <a:rPr lang="en" dirty="0"/>
              <a:t>Elle est plus </a:t>
            </a:r>
            <a:r>
              <a:rPr lang="en" b="1" dirty="0"/>
              <a:t>gourmande</a:t>
            </a:r>
            <a:r>
              <a:rPr lang="en" dirty="0"/>
              <a:t> en </a:t>
            </a:r>
            <a:r>
              <a:rPr lang="en" b="1" dirty="0"/>
              <a:t>espace</a:t>
            </a:r>
            <a:r>
              <a:rPr lang="en" dirty="0"/>
              <a:t> </a:t>
            </a:r>
            <a:r>
              <a:rPr lang="en" b="1" dirty="0"/>
              <a:t>mémoire</a:t>
            </a:r>
            <a:r>
              <a:rPr lang="en" dirty="0"/>
              <a:t>, pouvant même générer des débordements de capacité.</a:t>
            </a:r>
          </a:p>
          <a:p>
            <a:pPr marL="0" lvl="0" indent="0" algn="l" rtl="0">
              <a:spcBef>
                <a:spcPts val="600"/>
              </a:spcBef>
              <a:spcAft>
                <a:spcPts val="0"/>
              </a:spcAft>
              <a:buNone/>
            </a:pPr>
            <a:endParaRPr lang="en" dirty="0"/>
          </a:p>
          <a:p>
            <a:pPr marL="0" lvl="0" indent="0" algn="l" rtl="0">
              <a:spcBef>
                <a:spcPts val="600"/>
              </a:spcBef>
              <a:spcAft>
                <a:spcPts val="0"/>
              </a:spcAft>
              <a:buNone/>
            </a:pPr>
            <a:r>
              <a:rPr lang="fr-FR" dirty="0"/>
              <a:t>Technique de programmation plus </a:t>
            </a:r>
            <a:r>
              <a:rPr lang="fr-FR" b="1" dirty="0"/>
              <a:t>complexe</a:t>
            </a:r>
            <a:r>
              <a:rPr lang="fr-FR" dirty="0"/>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157</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2</a:t>
            </a:r>
          </a:p>
          <a:p>
            <a:pPr marL="0" lvl="0" indent="0" algn="l" rtl="0">
              <a:spcBef>
                <a:spcPts val="0"/>
              </a:spcBef>
              <a:spcAft>
                <a:spcPts val="0"/>
              </a:spcAft>
              <a:buNone/>
            </a:pPr>
            <a:r>
              <a:rPr lang="fr-FR" sz="2800" dirty="0"/>
              <a:t>Paradigme “diviser pour régner”</a:t>
            </a:r>
          </a:p>
        </p:txBody>
      </p:sp>
    </p:spTree>
    <p:extLst>
      <p:ext uri="{BB962C8B-B14F-4D97-AF65-F5344CB8AC3E}">
        <p14:creationId xmlns:p14="http://schemas.microsoft.com/office/powerpoint/2010/main" val="149851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plateformes</a:t>
            </a:r>
            <a:r>
              <a:rPr lang="en-GB" dirty="0"/>
              <a:t> </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sym typeface="Arial"/>
              </a:rPr>
              <a:t>Il existe </a:t>
            </a:r>
            <a:r>
              <a:rPr lang="fr-FR" sz="2000" b="1" dirty="0">
                <a:solidFill>
                  <a:srgbClr val="000000"/>
                </a:solidFill>
                <a:latin typeface="Source Sans Pro" panose="020B0503030403020204" pitchFamily="34" charset="0"/>
                <a:ea typeface="Source Sans Pro" panose="020B0503030403020204" pitchFamily="34" charset="0"/>
                <a:sym typeface="Arial"/>
              </a:rPr>
              <a:t>différents interpréteurs </a:t>
            </a:r>
            <a:r>
              <a:rPr lang="fr-FR" sz="2000" dirty="0">
                <a:solidFill>
                  <a:srgbClr val="000000"/>
                </a:solidFill>
                <a:latin typeface="Source Sans Pro" panose="020B0503030403020204" pitchFamily="34" charset="0"/>
                <a:ea typeface="Source Sans Pro" panose="020B0503030403020204" pitchFamily="34" charset="0"/>
                <a:sym typeface="Arial"/>
              </a:rPr>
              <a:t>pour </a:t>
            </a:r>
            <a:r>
              <a:rPr lang="fr-FR" sz="2000" b="1" dirty="0">
                <a:solidFill>
                  <a:schemeClr val="accent1"/>
                </a:solidFill>
                <a:latin typeface="Source Sans Pro" panose="020B0503030403020204" pitchFamily="34" charset="0"/>
                <a:ea typeface="Source Sans Pro" panose="020B0503030403020204" pitchFamily="34" charset="0"/>
                <a:sym typeface="Arial"/>
              </a:rPr>
              <a:t>Python</a:t>
            </a:r>
            <a:r>
              <a:rPr lang="fr-FR" sz="2000" dirty="0">
                <a:solidFill>
                  <a:srgbClr val="000000"/>
                </a:solidFill>
                <a:latin typeface="Source Sans Pro" panose="020B0503030403020204" pitchFamily="34" charset="0"/>
                <a:ea typeface="Source Sans Pro" panose="020B0503030403020204" pitchFamily="34" charset="0"/>
                <a:sym typeface="Arial"/>
              </a:rPr>
              <a:t> :</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CPython</a:t>
            </a:r>
            <a:r>
              <a:rPr lang="fr-FR" sz="2000" dirty="0">
                <a:latin typeface="Source Sans Pro" panose="020B0503030403020204" pitchFamily="34" charset="0"/>
                <a:ea typeface="Source Sans Pro" panose="020B0503030403020204" pitchFamily="34" charset="0"/>
              </a:rPr>
              <a:t>/</a:t>
            </a:r>
            <a:r>
              <a:rPr lang="fr-FR" sz="2000" dirty="0" err="1">
                <a:latin typeface="Source Sans Pro" panose="020B0503030403020204" pitchFamily="34" charset="0"/>
                <a:ea typeface="Source Sans Pro" panose="020B0503030403020204" pitchFamily="34" charset="0"/>
              </a:rPr>
              <a:t>Pypy</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C/C++</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Jython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JVM</a:t>
            </a:r>
            <a:endParaRPr lang="fr-FR" sz="2000" dirty="0">
              <a:solidFill>
                <a:srgbClr val="000000"/>
              </a:solidFill>
              <a:latin typeface="Source Sans Pro" panose="020B0503030403020204" pitchFamily="34" charset="0"/>
              <a:ea typeface="Source Sans Pro" panose="020B0503030403020204" pitchFamily="34" charset="0"/>
              <a:sym typeface="Arial"/>
            </a:endParaRP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IronPython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.Net</a:t>
            </a:r>
            <a:endParaRPr lang="fr-FR"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
        <p:nvSpPr>
          <p:cNvPr id="4" name="Rectangle 1">
            <a:extLst>
              <a:ext uri="{FF2B5EF4-FFF2-40B4-BE49-F238E27FC236}">
                <a16:creationId xmlns:a16="http://schemas.microsoft.com/office/drawing/2014/main" id="{435A504D-6BD3-302D-CB2E-C807E7F5EBBA}"/>
              </a:ext>
            </a:extLst>
          </p:cNvPr>
          <p:cNvSpPr>
            <a:spLocks noChangeArrowheads="1"/>
          </p:cNvSpPr>
          <p:nvPr/>
        </p:nvSpPr>
        <p:spPr bwMode="auto">
          <a:xfrm>
            <a:off x="785813" y="292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3256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839750" y="1521425"/>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txBox="1">
            <a:spLocks noGrp="1"/>
          </p:cNvSpPr>
          <p:nvPr>
            <p:ph type="title"/>
          </p:nvPr>
        </p:nvSpPr>
        <p:spPr>
          <a:xfrm>
            <a:off x="786150" y="308120"/>
            <a:ext cx="7571700" cy="460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principe du paradigme “diviser pour régner”</a:t>
            </a:r>
            <a:endParaRPr dirty="0"/>
          </a:p>
        </p:txBody>
      </p:sp>
      <p:sp>
        <p:nvSpPr>
          <p:cNvPr id="275" name="Google Shape;275;p30"/>
          <p:cNvSpPr/>
          <p:nvPr/>
        </p:nvSpPr>
        <p:spPr>
          <a:xfrm>
            <a:off x="1003719" y="1683588"/>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Diviser</a:t>
            </a:r>
            <a:endParaRPr sz="1800" b="1" dirty="0">
              <a:solidFill>
                <a:srgbClr val="263238"/>
              </a:solidFill>
              <a:latin typeface="Source Sans Pro"/>
              <a:ea typeface="Source Sans Pro"/>
              <a:cs typeface="Source Sans Pro"/>
              <a:sym typeface="Source Sans Pro"/>
            </a:endParaRPr>
          </a:p>
        </p:txBody>
      </p:sp>
      <p:sp>
        <p:nvSpPr>
          <p:cNvPr id="276" name="Google Shape;276;p30"/>
          <p:cNvSpPr/>
          <p:nvPr/>
        </p:nvSpPr>
        <p:spPr>
          <a:xfrm>
            <a:off x="3065788" y="2590735"/>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241755" y="2764764"/>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Régner</a:t>
            </a:r>
            <a:endParaRPr sz="1800" b="1" dirty="0">
              <a:solidFill>
                <a:srgbClr val="263238"/>
              </a:solidFill>
              <a:latin typeface="Source Sans Pro"/>
              <a:ea typeface="Source Sans Pro"/>
              <a:cs typeface="Source Sans Pro"/>
              <a:sym typeface="Source Sans Pro"/>
            </a:endParaRPr>
          </a:p>
        </p:txBody>
      </p:sp>
      <p:sp>
        <p:nvSpPr>
          <p:cNvPr id="278" name="Google Shape;278;p30"/>
          <p:cNvSpPr/>
          <p:nvPr/>
        </p:nvSpPr>
        <p:spPr>
          <a:xfrm>
            <a:off x="5147112" y="829519"/>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341423" y="1021565"/>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Combiner</a:t>
            </a:r>
            <a:endParaRPr sz="1800" b="1" dirty="0">
              <a:solidFill>
                <a:srgbClr val="263238"/>
              </a:solidFill>
              <a:latin typeface="Source Sans Pro"/>
              <a:ea typeface="Source Sans Pro"/>
              <a:cs typeface="Source Sans Pro"/>
              <a:sym typeface="Source Sans Pro"/>
            </a:endParaRPr>
          </a:p>
        </p:txBody>
      </p:sp>
      <p:cxnSp>
        <p:nvCxnSpPr>
          <p:cNvPr id="280" name="Google Shape;280;p30"/>
          <p:cNvCxnSpPr/>
          <p:nvPr/>
        </p:nvCxnSpPr>
        <p:spPr>
          <a:xfrm>
            <a:off x="2479899" y="2770108"/>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4746543" y="2402177"/>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159</a:t>
            </a:fld>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US" sz="2200" b="1" dirty="0" err="1"/>
              <a:t>Enoncé</a:t>
            </a:r>
            <a:r>
              <a:rPr lang="en-US" sz="2200" dirty="0"/>
              <a:t> : </a:t>
            </a:r>
            <a:r>
              <a:rPr lang="en-US" sz="2200" dirty="0" err="1"/>
              <a:t>Calculer</a:t>
            </a:r>
            <a:r>
              <a:rPr lang="en-US" sz="2200" dirty="0"/>
              <a:t> le maximum d’un tableau de </a:t>
            </a:r>
            <a:r>
              <a:rPr lang="en-US" sz="2200" dirty="0" err="1"/>
              <a:t>nombres</a:t>
            </a:r>
            <a:endParaRPr lang="en-US" sz="2200" dirty="0"/>
          </a:p>
          <a:p>
            <a:pPr marL="76200" lvl="0" indent="0" algn="l" rtl="0">
              <a:spcBef>
                <a:spcPts val="600"/>
              </a:spcBef>
              <a:spcAft>
                <a:spcPts val="0"/>
              </a:spcAft>
              <a:buSzPts val="2400"/>
              <a:buNone/>
            </a:pPr>
            <a:endParaRPr lang="en" sz="2200" dirty="0"/>
          </a:p>
          <a:p>
            <a:pPr marL="76200" lvl="0" indent="0" algn="l" rtl="0">
              <a:spcBef>
                <a:spcPts val="600"/>
              </a:spcBef>
              <a:spcAft>
                <a:spcPts val="0"/>
              </a:spcAft>
              <a:buSzPts val="2400"/>
              <a:buNone/>
            </a:pPr>
            <a:r>
              <a:rPr lang="en" sz="2200" b="1" dirty="0"/>
              <a:t>Résolution</a:t>
            </a:r>
            <a:r>
              <a:rPr lang="en" sz="2200" dirty="0"/>
              <a:t> :</a:t>
            </a:r>
          </a:p>
          <a:p>
            <a:pPr marL="533400" lvl="0" indent="-457200" algn="l" rtl="0">
              <a:spcBef>
                <a:spcPts val="600"/>
              </a:spcBef>
              <a:spcAft>
                <a:spcPts val="0"/>
              </a:spcAft>
              <a:buSzPts val="2400"/>
              <a:buFont typeface="+mj-lt"/>
              <a:buAutoNum type="arabicPeriod"/>
            </a:pPr>
            <a:r>
              <a:rPr lang="fr-FR" sz="2200" dirty="0"/>
              <a:t>Diviser le tableau en deux sous-tableaux en le « coupant » par la moitié.</a:t>
            </a:r>
            <a:endParaRPr sz="2200" dirty="0"/>
          </a:p>
          <a:p>
            <a:pPr marL="533400" lvl="0" indent="-457200" algn="l" rtl="0">
              <a:spcBef>
                <a:spcPts val="0"/>
              </a:spcBef>
              <a:spcAft>
                <a:spcPts val="0"/>
              </a:spcAft>
              <a:buSzPts val="2400"/>
              <a:buFont typeface="+mj-lt"/>
              <a:buAutoNum type="arabicPeriod"/>
            </a:pPr>
            <a:r>
              <a:rPr lang="fr-FR" sz="2200" dirty="0"/>
              <a:t>Rechercher le maximum de chacune de ces sous-tableaux.</a:t>
            </a:r>
            <a:endParaRPr sz="2200" dirty="0"/>
          </a:p>
          <a:p>
            <a:pPr marL="533400" lvl="0" indent="-457200" algn="l" rtl="0">
              <a:spcBef>
                <a:spcPts val="0"/>
              </a:spcBef>
              <a:spcAft>
                <a:spcPts val="0"/>
              </a:spcAft>
              <a:buSzPts val="2400"/>
              <a:buFont typeface="+mj-lt"/>
              <a:buAutoNum type="arabicPeriod"/>
            </a:pPr>
            <a:r>
              <a:rPr lang="en" sz="2200" dirty="0"/>
              <a:t>Comparer les résultats obtenus.</a:t>
            </a:r>
            <a:endParaRPr sz="22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160</a:t>
            </a:fld>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010720"/>
            <a:ext cx="7571700" cy="2436423"/>
          </a:xfrm>
          <a:prstGeom prst="rect">
            <a:avLst/>
          </a:prstGeom>
        </p:spPr>
        <p:txBody>
          <a:bodyPr spcFirstLastPara="1" wrap="square" lIns="91425" tIns="91425" rIns="91425" bIns="91425" anchor="t" anchorCtr="0">
            <a:noAutofit/>
          </a:bodyPr>
          <a:lstStyle/>
          <a:p>
            <a:pPr marL="0" indent="0">
              <a:spcBef>
                <a:spcPts val="0"/>
              </a:spcBef>
              <a:buNone/>
            </a:pPr>
            <a:r>
              <a:rPr lang="fr-FR" sz="1600" dirty="0" err="1">
                <a:solidFill>
                  <a:srgbClr val="796DD8"/>
                </a:solidFill>
                <a:latin typeface="Source Code Pro" panose="020B0509030403020204" pitchFamily="49" charset="0"/>
                <a:ea typeface="Source Code Pro" panose="020B0509030403020204" pitchFamily="49" charset="0"/>
              </a:rPr>
              <a:t>def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if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p>
          <a:p>
            <a:pPr marL="0" indent="0">
              <a:spcBef>
                <a:spcPts val="0"/>
              </a:spcBef>
              <a:buNone/>
            </a:pPr>
            <a:r>
              <a:rPr lang="fr-FR" sz="1600" dirty="0">
                <a:solidFill>
                  <a:srgbClr val="638CB5"/>
                </a:solidFill>
                <a:latin typeface="Source Code Pro" panose="020B0509030403020204" pitchFamily="49" charset="0"/>
                <a:ea typeface="Source Code Pro" panose="020B0509030403020204" pitchFamily="49" charset="0"/>
              </a:rPr>
              <a:t>    m</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err="1">
                <a:solidFill>
                  <a:srgbClr val="638CB5"/>
                </a:solidFill>
                <a:latin typeface="Source Code Pro" panose="020B0509030403020204" pitchFamily="49" charset="0"/>
                <a:ea typeface="Source Code Pro" panose="020B0509030403020204" pitchFamily="49" charset="0"/>
              </a:rPr>
              <a:t>d</a:t>
            </a:r>
            <a:r>
              <a:rPr lang="fr-FR" sz="1600" dirty="0" err="1">
                <a:solidFill>
                  <a:schemeClr val="tx1"/>
                </a:solidFill>
                <a:latin typeface="Source Code Pro" panose="020B0509030403020204" pitchFamily="49" charset="0"/>
                <a:ea typeface="Source Code Pro" panose="020B0509030403020204" pitchFamily="49" charset="0"/>
              </a:rPr>
              <a:t>+</a:t>
            </a:r>
            <a:r>
              <a:rPr lang="fr-FR" sz="1600" dirty="0" err="1">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2</a:t>
            </a: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x</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y</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1</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if</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76867"/>
                </a:solidFill>
                <a:effectLst/>
                <a:latin typeface="Source Code Pro" panose="020B0509030403020204" pitchFamily="49" charset="0"/>
                <a:ea typeface="Source Code Pro" panose="020B0509030403020204" pitchFamily="49" charset="0"/>
              </a:rPr>
              <a:t>&gt;</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else</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endParaRPr lang="es-ES" sz="1600" b="0" dirty="0">
              <a:solidFill>
                <a:srgbClr val="C5C8C6"/>
              </a:solidFill>
              <a:effectLst/>
              <a:latin typeface="Source Code Pro" panose="020B0509030403020204" pitchFamily="49" charset="0"/>
              <a:ea typeface="Source Code Pro" panose="020B0509030403020204" pitchFamily="49"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161</a:t>
            </a:fld>
            <a:endParaRPr/>
          </a:p>
        </p:txBody>
      </p:sp>
    </p:spTree>
    <p:extLst>
      <p:ext uri="{BB962C8B-B14F-4D97-AF65-F5344CB8AC3E}">
        <p14:creationId xmlns:p14="http://schemas.microsoft.com/office/powerpoint/2010/main" val="3601915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162</a:t>
            </a:fld>
            <a:endParaRPr lang="fr-FR"/>
          </a:p>
        </p:txBody>
      </p:sp>
    </p:spTree>
    <p:extLst>
      <p:ext uri="{BB962C8B-B14F-4D97-AF65-F5344CB8AC3E}">
        <p14:creationId xmlns:p14="http://schemas.microsoft.com/office/powerpoint/2010/main" val="1540384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La récursivité</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163</a:t>
            </a:fld>
            <a:endParaRPr lang="fr-FR"/>
          </a:p>
        </p:txBody>
      </p:sp>
    </p:spTree>
    <p:extLst>
      <p:ext uri="{BB962C8B-B14F-4D97-AF65-F5344CB8AC3E}">
        <p14:creationId xmlns:p14="http://schemas.microsoft.com/office/powerpoint/2010/main" val="6660294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6.</a:t>
            </a:r>
            <a:endParaRPr lang="fr-FR" sz="6000" dirty="0">
              <a:solidFill>
                <a:schemeClr val="accent4"/>
              </a:solidFill>
            </a:endParaRPr>
          </a:p>
          <a:p>
            <a:pPr marL="0" lvl="0" indent="0" algn="l" rtl="0">
              <a:spcBef>
                <a:spcPts val="0"/>
              </a:spcBef>
              <a:spcAft>
                <a:spcPts val="0"/>
              </a:spcAft>
              <a:buNone/>
            </a:pPr>
            <a:r>
              <a:rPr lang="fr-FR" sz="4000" dirty="0"/>
              <a:t>Les bases de données</a:t>
            </a:r>
          </a:p>
        </p:txBody>
      </p:sp>
    </p:spTree>
    <p:extLst>
      <p:ext uri="{BB962C8B-B14F-4D97-AF65-F5344CB8AC3E}">
        <p14:creationId xmlns:p14="http://schemas.microsoft.com/office/powerpoint/2010/main" val="38702027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6.</a:t>
            </a:r>
            <a:r>
              <a:rPr lang="fr-FR" sz="4000" dirty="0">
                <a:solidFill>
                  <a:schemeClr val="accent4"/>
                </a:solidFill>
              </a:rPr>
              <a:t>1</a:t>
            </a:r>
          </a:p>
          <a:p>
            <a:pPr marL="0" lvl="0" indent="0" algn="l" rtl="0">
              <a:spcBef>
                <a:spcPts val="0"/>
              </a:spcBef>
              <a:spcAft>
                <a:spcPts val="0"/>
              </a:spcAft>
              <a:buNone/>
            </a:pPr>
            <a:r>
              <a:rPr lang="fr-FR" sz="2800" dirty="0"/>
              <a:t>SQLite</a:t>
            </a:r>
          </a:p>
        </p:txBody>
      </p:sp>
    </p:spTree>
    <p:extLst>
      <p:ext uri="{BB962C8B-B14F-4D97-AF65-F5344CB8AC3E}">
        <p14:creationId xmlns:p14="http://schemas.microsoft.com/office/powerpoint/2010/main" val="27290993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400" b="1" dirty="0">
                <a:solidFill>
                  <a:schemeClr val="accent1"/>
                </a:solidFill>
              </a:rPr>
              <a:t>SQLite</a:t>
            </a:r>
            <a:r>
              <a:rPr lang="en" sz="2400" dirty="0"/>
              <a:t> est un </a:t>
            </a:r>
            <a:r>
              <a:rPr lang="en" sz="2400" b="1" dirty="0"/>
              <a:t>système de gestion de base de données relationnelle</a:t>
            </a:r>
            <a:r>
              <a:rPr lang="en" sz="2400" dirty="0"/>
              <a:t> </a:t>
            </a:r>
            <a:r>
              <a:rPr lang="en" sz="2400" b="1" dirty="0"/>
              <a:t>embarqué</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166</a:t>
            </a:fld>
            <a:endParaRPr/>
          </a:p>
        </p:txBody>
      </p:sp>
    </p:spTree>
    <p:extLst>
      <p:ext uri="{BB962C8B-B14F-4D97-AF65-F5344CB8AC3E}">
        <p14:creationId xmlns:p14="http://schemas.microsoft.com/office/powerpoint/2010/main" val="40480103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caractéristiques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fr-FR" dirty="0"/>
              <a:t>Aucun serveur requis.</a:t>
            </a:r>
          </a:p>
          <a:p>
            <a:pPr marL="342900" indent="-342900">
              <a:buFont typeface="Arial" panose="020B0604020202020204" pitchFamily="34" charset="0"/>
              <a:buChar char="•"/>
            </a:pPr>
            <a:r>
              <a:rPr lang="fr-FR" dirty="0"/>
              <a:t>Stockage dans un seul fichier.</a:t>
            </a:r>
          </a:p>
          <a:p>
            <a:pPr marL="342900" indent="-342900">
              <a:buFont typeface="Arial" panose="020B0604020202020204" pitchFamily="34" charset="0"/>
              <a:buChar char="•"/>
            </a:pPr>
            <a:r>
              <a:rPr lang="fr-FR" dirty="0"/>
              <a:t>Idéal pour des applications légères.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167</a:t>
            </a:fld>
            <a:endParaRPr/>
          </a:p>
        </p:txBody>
      </p:sp>
    </p:spTree>
    <p:extLst>
      <p:ext uri="{BB962C8B-B14F-4D97-AF65-F5344CB8AC3E}">
        <p14:creationId xmlns:p14="http://schemas.microsoft.com/office/powerpoint/2010/main" val="291968127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de l’intégration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Simplicité</a:t>
            </a:r>
            <a:r>
              <a:rPr lang="fr-FR" dirty="0"/>
              <a:t> : </a:t>
            </a:r>
            <a:r>
              <a:rPr lang="fr-FR" b="1" dirty="0"/>
              <a:t>SQLite</a:t>
            </a:r>
            <a:r>
              <a:rPr lang="fr-FR" dirty="0"/>
              <a:t> est </a:t>
            </a:r>
            <a:r>
              <a:rPr lang="fr-FR" b="1" dirty="0"/>
              <a:t>facile</a:t>
            </a:r>
            <a:r>
              <a:rPr lang="fr-FR" dirty="0"/>
              <a:t> à </a:t>
            </a:r>
            <a:r>
              <a:rPr lang="fr-FR" b="1" dirty="0"/>
              <a:t>utiliser</a:t>
            </a:r>
            <a:r>
              <a:rPr lang="fr-FR" dirty="0"/>
              <a:t> et s’</a:t>
            </a:r>
            <a:r>
              <a:rPr lang="fr-FR" b="1" dirty="0"/>
              <a:t>intègre</a:t>
            </a:r>
            <a:r>
              <a:rPr lang="fr-FR" dirty="0"/>
              <a:t> </a:t>
            </a:r>
            <a:r>
              <a:rPr lang="fr-FR" b="1" dirty="0"/>
              <a:t>bien</a:t>
            </a:r>
            <a:r>
              <a:rPr lang="fr-FR" dirty="0"/>
              <a:t> avec </a:t>
            </a:r>
            <a:r>
              <a:rPr lang="fr-FR" b="1" dirty="0">
                <a:solidFill>
                  <a:schemeClr val="accent1"/>
                </a:solidFill>
              </a:rPr>
              <a:t>Python</a:t>
            </a:r>
            <a:r>
              <a:rPr lang="fr-FR" dirty="0"/>
              <a:t>.</a:t>
            </a:r>
          </a:p>
          <a:p>
            <a:pPr marL="342900" indent="-342900" algn="just">
              <a:buFont typeface="Arial" panose="020B0604020202020204" pitchFamily="34" charset="0"/>
              <a:buChar char="•"/>
            </a:pPr>
            <a:r>
              <a:rPr lang="fr-FR" b="1" dirty="0">
                <a:solidFill>
                  <a:schemeClr val="accent1"/>
                </a:solidFill>
              </a:rPr>
              <a:t>Légèreté</a:t>
            </a:r>
            <a:r>
              <a:rPr lang="fr-FR" dirty="0"/>
              <a:t> : Parfait pour les </a:t>
            </a:r>
            <a:r>
              <a:rPr lang="fr-FR" b="1" dirty="0"/>
              <a:t>projets</a:t>
            </a:r>
            <a:r>
              <a:rPr lang="fr-FR" dirty="0"/>
              <a:t> nécessitant une </a:t>
            </a:r>
            <a:r>
              <a:rPr lang="fr-FR" b="1" dirty="0"/>
              <a:t>gestion de données simple </a:t>
            </a:r>
            <a:r>
              <a:rPr lang="fr-FR" b="1" dirty="0">
                <a:solidFill>
                  <a:schemeClr val="accent1"/>
                </a:solidFill>
              </a:rPr>
              <a:t>sans</a:t>
            </a:r>
            <a:r>
              <a:rPr lang="fr-FR" dirty="0"/>
              <a:t> </a:t>
            </a:r>
            <a:r>
              <a:rPr lang="fr-FR" b="1" dirty="0"/>
              <a:t>nécessité</a:t>
            </a:r>
            <a:r>
              <a:rPr lang="fr-FR" dirty="0"/>
              <a:t> d'un </a:t>
            </a:r>
            <a:r>
              <a:rPr lang="fr-FR" b="1" dirty="0"/>
              <a:t>serveur de base de données</a:t>
            </a:r>
            <a:r>
              <a:rPr lang="fr-FR"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168</a:t>
            </a:fld>
            <a:endParaRPr/>
          </a:p>
        </p:txBody>
      </p:sp>
    </p:spTree>
    <p:extLst>
      <p:ext uri="{BB962C8B-B14F-4D97-AF65-F5344CB8AC3E}">
        <p14:creationId xmlns:p14="http://schemas.microsoft.com/office/powerpoint/2010/main" val="716392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domaines</a:t>
            </a:r>
            <a:r>
              <a:rPr lang="en-GB" dirty="0"/>
              <a:t> </a:t>
            </a:r>
            <a:r>
              <a:rPr lang="en-GB" dirty="0" err="1"/>
              <a:t>d’exploitation</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49" y="1144345"/>
            <a:ext cx="7699759" cy="2031325"/>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domaines d’application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Sciences</a:t>
            </a:r>
            <a:r>
              <a:rPr lang="fr-FR" sz="1800" dirty="0">
                <a:latin typeface="Source Sans Pro" panose="020B0503030403020204" pitchFamily="34" charset="0"/>
                <a:ea typeface="Source Sans Pro" panose="020B0503030403020204" pitchFamily="34" charset="0"/>
              </a:rPr>
              <a:t> : Data </a:t>
            </a:r>
            <a:r>
              <a:rPr lang="fr-FR" sz="1800" dirty="0" err="1">
                <a:latin typeface="Source Sans Pro" panose="020B0503030403020204" pitchFamily="34" charset="0"/>
                <a:ea typeface="Source Sans Pro" panose="020B0503030403020204" pitchFamily="34" charset="0"/>
              </a:rPr>
              <a:t>mining</a:t>
            </a:r>
            <a:r>
              <a:rPr lang="fr-FR" sz="1800" dirty="0">
                <a:latin typeface="Source Sans Pro" panose="020B0503030403020204" pitchFamily="34" charset="0"/>
                <a:ea typeface="Source Sans Pro" panose="020B0503030403020204" pitchFamily="34" charset="0"/>
              </a:rPr>
              <a:t>, Machine Learning, Physiques, Mathématiques,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OS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Linux, Raspberry Pi,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scripting</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pour l’administration système.</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Education</a:t>
            </a:r>
            <a:r>
              <a:rPr lang="fr-FR" sz="1800" dirty="0">
                <a:latin typeface="Source Sans Pro" panose="020B0503030403020204" pitchFamily="34" charset="0"/>
                <a:ea typeface="Source Sans Pro" panose="020B0503030403020204" pitchFamily="34" charset="0"/>
              </a:rPr>
              <a:t> : Introduction à la programmation.</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W</a:t>
            </a:r>
            <a:r>
              <a:rPr lang="fr-FR" sz="1800" b="1" dirty="0">
                <a:solidFill>
                  <a:schemeClr val="accent1"/>
                </a:solidFill>
                <a:latin typeface="Source Sans Pro" panose="020B0503030403020204" pitchFamily="34" charset="0"/>
                <a:ea typeface="Source Sans Pro" panose="020B0503030403020204" pitchFamily="34" charset="0"/>
              </a:rPr>
              <a:t>eb</a:t>
            </a:r>
            <a:r>
              <a:rPr lang="fr-FR" sz="1800" dirty="0">
                <a:latin typeface="Source Sans Pro" panose="020B0503030403020204" pitchFamily="34" charset="0"/>
                <a:ea typeface="Source Sans Pro" panose="020B0503030403020204" pitchFamily="34" charset="0"/>
              </a:rPr>
              <a:t> : Django, Flask,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3D 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FreeCAD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pythonCAD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Multimédia</a:t>
            </a:r>
            <a:r>
              <a:rPr lang="fr-FR" sz="1800" dirty="0">
                <a:latin typeface="Source Sans Pro" panose="020B0503030403020204" pitchFamily="34" charset="0"/>
                <a:ea typeface="Source Sans Pro" panose="020B0503030403020204" pitchFamily="34" charset="0"/>
              </a:rPr>
              <a:t> : </a:t>
            </a:r>
            <a:r>
              <a:rPr lang="fr-FR" sz="1800" dirty="0" err="1">
                <a:latin typeface="Source Sans Pro" panose="020B0503030403020204" pitchFamily="34" charset="0"/>
                <a:ea typeface="Source Sans Pro" panose="020B0503030403020204" pitchFamily="34" charset="0"/>
              </a:rPr>
              <a:t>Kodi</a:t>
            </a:r>
            <a:r>
              <a:rPr lang="fr-FR" sz="1800" dirty="0">
                <a:latin typeface="Source Sans Pro" panose="020B0503030403020204" pitchFamily="34" charset="0"/>
                <a:ea typeface="Source Sans Pro" panose="020B0503030403020204" pitchFamily="34" charset="0"/>
              </a:rPr>
              <a:t>, …</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9118828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utiliser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'sqlite3'</a:t>
            </a:r>
            <a:r>
              <a:rPr lang="fr-FR" dirty="0"/>
              <a:t> est le </a:t>
            </a:r>
            <a:r>
              <a:rPr lang="fr-FR" b="1" dirty="0"/>
              <a:t>module</a:t>
            </a:r>
            <a:r>
              <a:rPr lang="fr-FR" dirty="0"/>
              <a:t> </a:t>
            </a:r>
            <a:r>
              <a:rPr lang="fr-FR" b="1" dirty="0"/>
              <a:t>intégré</a:t>
            </a:r>
            <a:r>
              <a:rPr lang="fr-FR" dirty="0"/>
              <a:t> à </a:t>
            </a:r>
            <a:r>
              <a:rPr lang="fr-FR" b="1" dirty="0">
                <a:solidFill>
                  <a:schemeClr val="accent1"/>
                </a:solidFill>
              </a:rPr>
              <a:t>Python</a:t>
            </a:r>
            <a:r>
              <a:rPr lang="fr-FR" dirty="0"/>
              <a:t> pour </a:t>
            </a:r>
            <a:r>
              <a:rPr lang="fr-FR" b="1" dirty="0"/>
              <a:t>travailler</a:t>
            </a:r>
            <a:r>
              <a:rPr lang="fr-FR" dirty="0"/>
              <a:t> avec </a:t>
            </a:r>
            <a:r>
              <a:rPr lang="fr-FR" b="1" dirty="0">
                <a:solidFill>
                  <a:schemeClr val="accent1"/>
                </a:solidFill>
              </a:rPr>
              <a:t>SQLite</a:t>
            </a:r>
            <a:r>
              <a:rPr lang="fr-FR" dirty="0"/>
              <a:t>.</a:t>
            </a:r>
          </a:p>
          <a:p>
            <a:pPr marL="342900" indent="-342900" algn="just">
              <a:buFont typeface="Arial" panose="020B0604020202020204" pitchFamily="34" charset="0"/>
              <a:buChar char="•"/>
            </a:pPr>
            <a:r>
              <a:rPr lang="fr-FR" b="1" dirty="0"/>
              <a:t>Pas besoin </a:t>
            </a:r>
            <a:r>
              <a:rPr lang="fr-FR" dirty="0"/>
              <a:t>d'</a:t>
            </a:r>
            <a:r>
              <a:rPr lang="fr-FR" b="1" dirty="0"/>
              <a:t>installation </a:t>
            </a:r>
            <a:r>
              <a:rPr lang="fr-FR" b="1" dirty="0">
                <a:solidFill>
                  <a:schemeClr val="accent1"/>
                </a:solidFill>
              </a:rPr>
              <a:t>externe</a:t>
            </a:r>
            <a:r>
              <a:rPr lang="fr-FR" dirty="0"/>
              <a:t>, il est </a:t>
            </a:r>
            <a:r>
              <a:rPr lang="fr-FR" b="1" dirty="0"/>
              <a:t>inclus</a:t>
            </a:r>
            <a:r>
              <a:rPr lang="fr-FR" dirty="0"/>
              <a:t> dans la </a:t>
            </a:r>
            <a:r>
              <a:rPr lang="fr-FR" b="1" dirty="0"/>
              <a:t>bibliothèque standard</a:t>
            </a:r>
            <a:r>
              <a:rPr lang="fr-FR" dirty="0"/>
              <a:t>.</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169</a:t>
            </a:fld>
            <a:endParaRPr/>
          </a:p>
        </p:txBody>
      </p:sp>
    </p:spTree>
    <p:extLst>
      <p:ext uri="{BB962C8B-B14F-4D97-AF65-F5344CB8AC3E}">
        <p14:creationId xmlns:p14="http://schemas.microsoft.com/office/powerpoint/2010/main" val="50796929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Connexion à </a:t>
            </a:r>
            <a:r>
              <a:rPr lang="en-GB" dirty="0" err="1"/>
              <a:t>une</a:t>
            </a:r>
            <a:r>
              <a:rPr lang="en-GB" dirty="0"/>
              <a:t> base de </a:t>
            </a:r>
            <a:r>
              <a:rPr lang="en-GB" dirty="0" err="1"/>
              <a:t>données</a:t>
            </a:r>
            <a:r>
              <a:rPr lang="en-GB" dirty="0"/>
              <a:t> SQLite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290702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base de données </a:t>
            </a:r>
            <a:r>
              <a:rPr lang="fr-FR" sz="1800" b="1" dirty="0">
                <a:solidFill>
                  <a:srgbClr val="333333"/>
                </a:solidFill>
                <a:latin typeface="Source Sans Pro" panose="020B0503030403020204" pitchFamily="34" charset="0"/>
                <a:ea typeface="Source Sans Pro" panose="020B0503030403020204" pitchFamily="34" charset="0"/>
              </a:rPr>
              <a:t>n'existe pas</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rgbClr val="333333"/>
                </a:solidFill>
                <a:latin typeface="Source Sans Pro" panose="020B0503030403020204" pitchFamily="34" charset="0"/>
                <a:ea typeface="Source Sans Pro" panose="020B0503030403020204" pitchFamily="34" charset="0"/>
              </a:rPr>
              <a:t>fichier</a:t>
            </a:r>
            <a:r>
              <a:rPr lang="fr-FR" sz="1800" dirty="0">
                <a:solidFill>
                  <a:srgbClr val="333333"/>
                </a:solidFill>
                <a:latin typeface="Source Sans Pro" panose="020B0503030403020204" pitchFamily="34" charset="0"/>
                <a:ea typeface="Source Sans Pro" panose="020B0503030403020204" pitchFamily="34" charset="0"/>
              </a:rPr>
              <a:t> sera </a:t>
            </a:r>
            <a:r>
              <a:rPr lang="fr-FR" sz="1800" b="1" dirty="0">
                <a:solidFill>
                  <a:schemeClr val="accent1"/>
                </a:solidFill>
                <a:latin typeface="Source Sans Pro" panose="020B0503030403020204" pitchFamily="34" charset="0"/>
                <a:ea typeface="Source Sans Pro" panose="020B0503030403020204" pitchFamily="34" charset="0"/>
              </a:rPr>
              <a:t>crée</a:t>
            </a:r>
            <a:r>
              <a:rPr lang="fr-FR" sz="1800" dirty="0">
                <a:solidFill>
                  <a:srgbClr val="333333"/>
                </a:solidFill>
                <a:latin typeface="Source Sans Pro" panose="020B0503030403020204" pitchFamily="34" charset="0"/>
                <a:ea typeface="Source Sans Pro" panose="020B0503030403020204" pitchFamily="34" charset="0"/>
              </a:rPr>
              <a:t> dans le dossier de votre programme. Dans le cas contraire, le </a:t>
            </a:r>
            <a:r>
              <a:rPr lang="fr-FR" sz="1800" b="1" dirty="0">
                <a:solidFill>
                  <a:srgbClr val="333333"/>
                </a:solidFill>
                <a:latin typeface="Source Sans Pro" panose="020B0503030403020204" pitchFamily="34" charset="0"/>
                <a:ea typeface="Source Sans Pro" panose="020B0503030403020204" pitchFamily="34" charset="0"/>
              </a:rPr>
              <a:t>fichier déjà existant </a:t>
            </a:r>
            <a:r>
              <a:rPr lang="fr-FR" sz="1800" dirty="0">
                <a:solidFill>
                  <a:srgbClr val="333333"/>
                </a:solidFill>
                <a:latin typeface="Source Sans Pro" panose="020B0503030403020204" pitchFamily="34" charset="0"/>
                <a:ea typeface="Source Sans Pro" panose="020B0503030403020204" pitchFamily="34" charset="0"/>
              </a:rPr>
              <a:t>sera </a:t>
            </a:r>
            <a:r>
              <a:rPr lang="fr-FR" sz="1800" b="1" dirty="0">
                <a:solidFill>
                  <a:schemeClr val="accent1"/>
                </a:solidFill>
                <a:latin typeface="Source Sans Pro" panose="020B0503030403020204" pitchFamily="34" charset="0"/>
                <a:ea typeface="Source Sans Pro" panose="020B0503030403020204" pitchFamily="34" charset="0"/>
              </a:rPr>
              <a:t>réutilisé</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6804821"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p>
          <a:p>
            <a:r>
              <a:rPr lang="fr-FR" sz="1800" b="0" dirty="0" err="1">
                <a:solidFill>
                  <a:srgbClr val="6089B4"/>
                </a:solidFill>
                <a:effectLst/>
                <a:latin typeface="Source Code Pro" panose="020B0509030403020204" pitchFamily="49" charset="0"/>
                <a:ea typeface="Source Code Pro" panose="020B0509030403020204" pitchFamily="49" charset="0"/>
              </a:rPr>
              <a:t>conn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E6700"/>
                </a:solidFill>
                <a:effectLst/>
                <a:latin typeface="Source Code Pro" panose="020B0509030403020204" pitchFamily="49" charset="0"/>
                <a:ea typeface="Source Code Pro" panose="020B0509030403020204" pitchFamily="49" charset="0"/>
              </a:rPr>
              <a:t>connect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ma_base_de_donnees.db</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dirty="0">
                <a:solidFill>
                  <a:srgbClr val="676867"/>
                </a:solidFill>
                <a:latin typeface="Source Code Pro" panose="020B0509030403020204" pitchFamily="49" charset="0"/>
                <a:ea typeface="Source Code Pro" panose="020B0509030403020204" pitchFamily="49" charset="0"/>
              </a:rPr>
              <a:t>…</a:t>
            </a:r>
          </a:p>
          <a:p>
            <a:r>
              <a:rPr lang="fr-FR" sz="1800" dirty="0" err="1">
                <a:solidFill>
                  <a:srgbClr val="638CB5"/>
                </a:solidFill>
                <a:latin typeface="Source Code Pro" panose="020B0509030403020204" pitchFamily="49" charset="0"/>
                <a:ea typeface="Source Code Pro" panose="020B0509030403020204" pitchFamily="49" charset="0"/>
              </a:rPr>
              <a:t>c</a:t>
            </a:r>
            <a:r>
              <a:rPr lang="fr-FR" sz="1800" b="0" dirty="0" err="1">
                <a:solidFill>
                  <a:srgbClr val="638CB5"/>
                </a:solidFill>
                <a:effectLst/>
                <a:latin typeface="Source Code Pro" panose="020B0509030403020204" pitchFamily="49" charset="0"/>
                <a:ea typeface="Source Code Pro" panose="020B0509030403020204" pitchFamily="49" charset="0"/>
              </a:rPr>
              <a:t>onn</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C4B19"/>
                </a:solidFill>
                <a:effectLst/>
                <a:latin typeface="Source Code Pro" panose="020B0509030403020204" pitchFamily="49" charset="0"/>
                <a:ea typeface="Source Code Pro" panose="020B0509030403020204" pitchFamily="49" charset="0"/>
              </a:rPr>
              <a:t>close</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9B0000"/>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336476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Création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286232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CREATE TABLE IF NOT EXISTS users(</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id INTEGER PRIMARY KEY AUTOINCREMENT UNIQUE,</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name TEXT,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age INTERGER</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5319981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Supression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"""DROP TABLE users"""</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60431294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Insertion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35421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"""INSERT INTO users(name, age) VALUES(?, ?)"""</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olivier</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commit</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279999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users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fetchall</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917677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 WHERE NAME = 'Jones'"""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jones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fetchone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3290935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Modification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"""UPDATE users SET age = ? WHERE id = 2"""</a:t>
            </a:r>
            <a:r>
              <a:rPr lang="en-GB" sz="1600" b="0" dirty="0">
                <a:solidFill>
                  <a:srgbClr val="676867"/>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31</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4129638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Rollback</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707886"/>
          </a:xfrm>
          <a:prstGeom prst="rect">
            <a:avLst/>
          </a:prstGeom>
          <a:noFill/>
        </p:spPr>
        <p:txBody>
          <a:bodyPr wrap="square">
            <a:spAutoFit/>
          </a:bodyPr>
          <a:lstStyle/>
          <a:p>
            <a:r>
              <a:rPr lang="fr-FR" sz="2000" dirty="0">
                <a:solidFill>
                  <a:srgbClr val="333333"/>
                </a:solidFill>
                <a:latin typeface="Source Sans Pro" panose="020B0503030403020204" pitchFamily="34" charset="0"/>
                <a:ea typeface="Source Sans Pro" panose="020B0503030403020204" pitchFamily="34" charset="0"/>
              </a:rPr>
              <a:t>Exemple :</a:t>
            </a:r>
            <a:endParaRPr lang="en-GB" sz="2000" b="0" dirty="0">
              <a:solidFill>
                <a:srgbClr val="9872A2"/>
              </a:solidFill>
              <a:effectLst/>
              <a:latin typeface="Consolas" panose="020B0609020204030204" pitchFamily="49" charset="0"/>
            </a:endParaRPr>
          </a:p>
          <a:p>
            <a:r>
              <a:rPr lang="en-GB" sz="2000" b="0" dirty="0" err="1">
                <a:solidFill>
                  <a:srgbClr val="6089B4"/>
                </a:solidFill>
                <a:effectLst/>
                <a:latin typeface="Source Code Pro" panose="020B0509030403020204" pitchFamily="49" charset="0"/>
                <a:ea typeface="Source Code Pro" panose="020B0509030403020204" pitchFamily="49" charset="0"/>
              </a:rPr>
              <a:t>conn</a:t>
            </a:r>
            <a:r>
              <a:rPr lang="en-GB" sz="2000" b="0" dirty="0" err="1">
                <a:solidFill>
                  <a:srgbClr val="676867"/>
                </a:solidFill>
                <a:effectLst/>
                <a:latin typeface="Source Code Pro" panose="020B0509030403020204" pitchFamily="49" charset="0"/>
                <a:ea typeface="Source Code Pro" panose="020B0509030403020204" pitchFamily="49" charset="0"/>
              </a:rPr>
              <a:t>.</a:t>
            </a:r>
            <a:r>
              <a:rPr lang="en-GB" sz="2000" b="0" dirty="0" err="1">
                <a:solidFill>
                  <a:srgbClr val="CE6700"/>
                </a:solidFill>
                <a:effectLst/>
                <a:latin typeface="Source Code Pro" panose="020B0509030403020204" pitchFamily="49" charset="0"/>
                <a:ea typeface="Source Code Pro" panose="020B0509030403020204" pitchFamily="49" charset="0"/>
              </a:rPr>
              <a:t>rollback</a:t>
            </a:r>
            <a:r>
              <a:rPr lang="en-GB"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78828"/>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La </a:t>
            </a:r>
            <a:r>
              <a:rPr lang="fr-FR" sz="2400" b="1" dirty="0">
                <a:solidFill>
                  <a:srgbClr val="333333"/>
                </a:solidFill>
                <a:latin typeface="Source Sans Pro" panose="020B0503030403020204" pitchFamily="34" charset="0"/>
                <a:ea typeface="Source Sans Pro" panose="020B0503030403020204" pitchFamily="34" charset="0"/>
              </a:rPr>
              <a:t>commande</a:t>
            </a:r>
            <a:r>
              <a:rPr lang="fr-FR" sz="2400" dirty="0">
                <a:solidFill>
                  <a:srgbClr val="333333"/>
                </a:solidFill>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rollback</a:t>
            </a:r>
            <a:r>
              <a:rPr lang="fr-FR" sz="2400" dirty="0">
                <a:solidFill>
                  <a:srgbClr val="333333"/>
                </a:solidFill>
                <a:latin typeface="Source Sans Pro" panose="020B0503030403020204" pitchFamily="34" charset="0"/>
                <a:ea typeface="Source Sans Pro" panose="020B0503030403020204" pitchFamily="34" charset="0"/>
              </a:rPr>
              <a:t> permet de </a:t>
            </a:r>
            <a:r>
              <a:rPr lang="fr-FR" sz="2400" b="1" dirty="0">
                <a:solidFill>
                  <a:srgbClr val="333333"/>
                </a:solidFill>
                <a:latin typeface="Source Sans Pro" panose="020B0503030403020204" pitchFamily="34" charset="0"/>
                <a:ea typeface="Source Sans Pro" panose="020B0503030403020204" pitchFamily="34" charset="0"/>
              </a:rPr>
              <a:t>revenir au dernier </a:t>
            </a:r>
            <a:r>
              <a:rPr lang="fr-FR" sz="2400" b="1" dirty="0">
                <a:solidFill>
                  <a:schemeClr val="accent1"/>
                </a:solidFill>
                <a:latin typeface="Source Sans Pro" panose="020B0503030403020204" pitchFamily="34" charset="0"/>
                <a:ea typeface="Source Sans Pro" panose="020B0503030403020204" pitchFamily="34" charset="0"/>
              </a:rPr>
              <a:t>commit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85250368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6.</a:t>
            </a:r>
            <a:r>
              <a:rPr lang="fr-FR" sz="4000" dirty="0">
                <a:solidFill>
                  <a:schemeClr val="accent4"/>
                </a:solidFill>
              </a:rPr>
              <a:t>2</a:t>
            </a:r>
          </a:p>
          <a:p>
            <a:pPr marL="0" lvl="0" indent="0" algn="l" rtl="0">
              <a:spcBef>
                <a:spcPts val="0"/>
              </a:spcBef>
              <a:spcAft>
                <a:spcPts val="0"/>
              </a:spcAft>
              <a:buNone/>
            </a:pPr>
            <a:r>
              <a:rPr lang="fr-FR" sz="2800" dirty="0" err="1"/>
              <a:t>SQLAlchemy</a:t>
            </a:r>
            <a:endParaRPr lang="fr-FR" sz="2800" dirty="0"/>
          </a:p>
        </p:txBody>
      </p:sp>
    </p:spTree>
    <p:extLst>
      <p:ext uri="{BB962C8B-B14F-4D97-AF65-F5344CB8AC3E}">
        <p14:creationId xmlns:p14="http://schemas.microsoft.com/office/powerpoint/2010/main" val="194645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7441263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179</a:t>
            </a:fld>
            <a:endParaRPr lang="fr-FR"/>
          </a:p>
        </p:txBody>
      </p:sp>
    </p:spTree>
    <p:extLst>
      <p:ext uri="{BB962C8B-B14F-4D97-AF65-F5344CB8AC3E}">
        <p14:creationId xmlns:p14="http://schemas.microsoft.com/office/powerpoint/2010/main" val="386896297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Les bases de données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180</a:t>
            </a:fld>
            <a:endParaRPr lang="fr-FR"/>
          </a:p>
        </p:txBody>
      </p:sp>
    </p:spTree>
    <p:extLst>
      <p:ext uri="{BB962C8B-B14F-4D97-AF65-F5344CB8AC3E}">
        <p14:creationId xmlns:p14="http://schemas.microsoft.com/office/powerpoint/2010/main" val="247255563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7.</a:t>
            </a:r>
            <a:endParaRPr lang="fr-FR" sz="6000" dirty="0">
              <a:solidFill>
                <a:schemeClr val="accent4"/>
              </a:solidFill>
            </a:endParaRPr>
          </a:p>
          <a:p>
            <a:pPr marL="0" lvl="0" indent="0" algn="l" rtl="0">
              <a:spcBef>
                <a:spcPts val="0"/>
              </a:spcBef>
              <a:spcAft>
                <a:spcPts val="0"/>
              </a:spcAft>
              <a:buNone/>
            </a:pPr>
            <a:r>
              <a:rPr lang="fr-FR" sz="4000" dirty="0" err="1"/>
              <a:t>Tkinter</a:t>
            </a:r>
            <a:r>
              <a:rPr lang="fr-FR" sz="4000" dirty="0"/>
              <a:t> </a:t>
            </a:r>
          </a:p>
        </p:txBody>
      </p:sp>
    </p:spTree>
    <p:extLst>
      <p:ext uri="{BB962C8B-B14F-4D97-AF65-F5344CB8AC3E}">
        <p14:creationId xmlns:p14="http://schemas.microsoft.com/office/powerpoint/2010/main" val="232656906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err="1">
                <a:solidFill>
                  <a:schemeClr val="accent1"/>
                </a:solidFill>
              </a:rPr>
              <a:t>Tkinter</a:t>
            </a:r>
            <a:r>
              <a:rPr lang="fr-FR" sz="2400" dirty="0"/>
              <a:t> est un </a:t>
            </a:r>
            <a:r>
              <a:rPr lang="fr-FR" sz="2400" b="1" dirty="0"/>
              <a:t>module</a:t>
            </a:r>
            <a:r>
              <a:rPr lang="fr-FR" sz="2400" dirty="0"/>
              <a:t> de </a:t>
            </a:r>
            <a:r>
              <a:rPr lang="fr-FR" sz="2400" b="1" dirty="0"/>
              <a:t>base</a:t>
            </a:r>
            <a:r>
              <a:rPr lang="fr-FR" sz="2400" dirty="0"/>
              <a:t> </a:t>
            </a:r>
            <a:r>
              <a:rPr lang="fr-FR" sz="2400" b="1" dirty="0"/>
              <a:t>intégré</a:t>
            </a:r>
            <a:r>
              <a:rPr lang="fr-FR" sz="2400" dirty="0"/>
              <a:t> dans </a:t>
            </a:r>
            <a:r>
              <a:rPr lang="fr-FR" sz="2400" b="1" dirty="0">
                <a:solidFill>
                  <a:schemeClr val="accent1"/>
                </a:solidFill>
              </a:rPr>
              <a:t>Python</a:t>
            </a:r>
            <a:r>
              <a:rPr lang="fr-FR" sz="2400" dirty="0"/>
              <a:t> qui permet de </a:t>
            </a:r>
            <a:r>
              <a:rPr lang="fr-FR" sz="2400" b="1" dirty="0"/>
              <a:t>réaliser</a:t>
            </a:r>
            <a:r>
              <a:rPr lang="fr-FR" sz="2400" dirty="0"/>
              <a:t> des </a:t>
            </a:r>
            <a:r>
              <a:rPr lang="fr-FR" sz="2400" b="1" dirty="0">
                <a:solidFill>
                  <a:schemeClr val="accent1"/>
                </a:solidFill>
              </a:rPr>
              <a:t>interfaces graphiques</a:t>
            </a:r>
            <a:r>
              <a:rPr lang="fr-FR"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182</a:t>
            </a:fld>
            <a:endParaRPr/>
          </a:p>
        </p:txBody>
      </p:sp>
    </p:spTree>
    <p:extLst>
      <p:ext uri="{BB962C8B-B14F-4D97-AF65-F5344CB8AC3E}">
        <p14:creationId xmlns:p14="http://schemas.microsoft.com/office/powerpoint/2010/main" val="32090392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1</a:t>
            </a:r>
          </a:p>
          <a:p>
            <a:pPr marL="0" lvl="0" indent="0" algn="l" rtl="0">
              <a:spcBef>
                <a:spcPts val="0"/>
              </a:spcBef>
              <a:spcAft>
                <a:spcPts val="0"/>
              </a:spcAft>
              <a:buNone/>
            </a:pPr>
            <a:r>
              <a:rPr lang="fr-FR" sz="2800" dirty="0"/>
              <a:t>Les widgets</a:t>
            </a:r>
          </a:p>
        </p:txBody>
      </p:sp>
    </p:spTree>
    <p:extLst>
      <p:ext uri="{BB962C8B-B14F-4D97-AF65-F5344CB8AC3E}">
        <p14:creationId xmlns:p14="http://schemas.microsoft.com/office/powerpoint/2010/main" val="14677418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Notre premier programme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69880"/>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"Hello World"</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59" y="3926665"/>
            <a:ext cx="63817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608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boutons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"Fermer"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command</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quit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166501" y="3911276"/>
            <a:ext cx="512233"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5808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labels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"Texte par défaut"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bg</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yellow</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78635" y="3979228"/>
            <a:ext cx="900907" cy="39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009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Entrée / Input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07776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StringVar</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p>
          <a:p>
            <a:r>
              <a:rPr lang="en-GB" sz="1600" b="0" dirty="0" err="1">
                <a:solidFill>
                  <a:srgbClr val="6089B4"/>
                </a:solidFill>
                <a:effectLst/>
                <a:latin typeface="Source Code Pro" panose="020B0509030403020204" pitchFamily="49" charset="0"/>
                <a:ea typeface="Source Code Pro" panose="020B0509030403020204" pitchFamily="49" charset="0"/>
              </a:rPr>
              <a:t>value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set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texte</a:t>
            </a:r>
            <a:r>
              <a:rPr lang="en-GB" sz="1600" b="0" dirty="0">
                <a:solidFill>
                  <a:srgbClr val="9AA83A"/>
                </a:solidFill>
                <a:effectLst/>
                <a:latin typeface="Source Code Pro" panose="020B0509030403020204" pitchFamily="49" charset="0"/>
                <a:ea typeface="Source Code Pro" panose="020B0509030403020204" pitchFamily="49" charset="0"/>
              </a:rPr>
              <a:t> par </a:t>
            </a:r>
            <a:r>
              <a:rPr lang="en-GB" sz="1600" b="0" dirty="0" err="1">
                <a:solidFill>
                  <a:srgbClr val="9AA83A"/>
                </a:solidFill>
                <a:effectLst/>
                <a:latin typeface="Source Code Pro" panose="020B0509030403020204" pitchFamily="49" charset="0"/>
                <a:ea typeface="Source Code Pro" panose="020B0509030403020204" pitchFamily="49" charset="0"/>
              </a:rPr>
              <a:t>défaut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b="0" dirty="0">
              <a:solidFill>
                <a:srgbClr val="676867"/>
              </a:solidFill>
              <a:effectLst/>
              <a:latin typeface="Source Code Pro" panose="020B0509030403020204" pitchFamily="49" charset="0"/>
              <a:ea typeface="Source Code Pro" panose="020B050903040302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entree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B0000"/>
                </a:solidFill>
                <a:effectLst/>
                <a:latin typeface="Source Code Pro" panose="020B0509030403020204" pitchFamily="49" charset="0"/>
                <a:ea typeface="Source Code Pro" panose="020B0509030403020204" pitchFamily="49" charset="0"/>
              </a:rPr>
              <a:t>Entry</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textvariable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width</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entree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966154" y="4015599"/>
            <a:ext cx="1712580" cy="31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1661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Case à </a:t>
            </a:r>
            <a:r>
              <a:rPr lang="en-GB" dirty="0" err="1"/>
              <a:t>cocher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Checkbutton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"Nouveau?"</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998415" y="3990801"/>
            <a:ext cx="680319" cy="38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7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2.</a:t>
            </a:r>
            <a:endParaRPr lang="fr-FR" sz="6000" dirty="0">
              <a:solidFill>
                <a:schemeClr val="accent4"/>
              </a:solidFill>
            </a:endParaRPr>
          </a:p>
          <a:p>
            <a:pPr marL="0" lvl="0" indent="0" algn="l" rtl="0">
              <a:spcBef>
                <a:spcPts val="0"/>
              </a:spcBef>
              <a:spcAft>
                <a:spcPts val="0"/>
              </a:spcAft>
              <a:buNone/>
            </a:pPr>
            <a:r>
              <a:rPr lang="fr-FR" sz="4000" dirty="0"/>
              <a:t>Les fondamentaux de Python</a:t>
            </a:r>
          </a:p>
        </p:txBody>
      </p:sp>
    </p:spTree>
    <p:extLst>
      <p:ext uri="{BB962C8B-B14F-4D97-AF65-F5344CB8AC3E}">
        <p14:creationId xmlns:p14="http://schemas.microsoft.com/office/powerpoint/2010/main" val="53841674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Boutons radio</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7009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StringVar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"Oui"</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"Non"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"Peu être"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550613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Liste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38554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liste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Listbox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"Python"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"PHP"</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"jQuery"</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4</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"CSS"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"Javascript"</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286644"/>
            <a:ext cx="940829" cy="11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438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Canvas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40065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Canvas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height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yellow</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ligne1</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ligne2</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txt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"Cible"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font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"Arial 16 </a:t>
            </a:r>
            <a:r>
              <a:rPr lang="fr-FR" sz="1200" b="0" dirty="0" err="1">
                <a:solidFill>
                  <a:srgbClr val="9AA83A"/>
                </a:solidFill>
                <a:effectLst/>
                <a:latin typeface="Source Code Pro" panose="020B0509030403020204" pitchFamily="49" charset="0"/>
                <a:ea typeface="Source Code Pro" panose="020B0509030403020204" pitchFamily="49" charset="0"/>
              </a:rPr>
              <a:t>italic</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endParaRPr lang="en-GB" sz="1200" dirty="0">
              <a:solidFill>
                <a:srgbClr val="676867"/>
              </a:solidFill>
              <a:latin typeface="Source Code Pro" panose="020B0509030403020204" pitchFamily="49" charset="0"/>
              <a:ea typeface="Source Code Pro" panose="020B0509030403020204" pitchFamily="49"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en-GB" sz="12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462153"/>
            <a:ext cx="940829"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1078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Scale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DoubleVar</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Scale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variable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338974" y="3447163"/>
            <a:ext cx="339760"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376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Frames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431709"/>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900" b="0" dirty="0" err="1">
                <a:solidFill>
                  <a:srgbClr val="9872A2"/>
                </a:solidFill>
                <a:effectLst/>
                <a:latin typeface="Source Code Pro" panose="020B0509030403020204" pitchFamily="49" charset="0"/>
                <a:ea typeface="Source Code Pro" panose="020B0509030403020204" pitchFamily="49" charset="0"/>
              </a:rPr>
              <a:t>from</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tkinter</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872A2"/>
                </a:solidFill>
                <a:effectLst/>
                <a:latin typeface="Source Code Pro" panose="020B0509030403020204" pitchFamily="49" charset="0"/>
                <a:ea typeface="Source Code Pro" panose="020B0509030403020204" pitchFamily="49" charset="0"/>
              </a:rPr>
              <a:t>import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p>
          <a:p>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err="1">
                <a:solidFill>
                  <a:srgbClr val="9AA83A"/>
                </a:solidFill>
                <a:effectLst/>
                <a:latin typeface="Source Code Pro" panose="020B0509030403020204" pitchFamily="49" charset="0"/>
                <a:ea typeface="Source Code Pro" panose="020B0509030403020204" pitchFamily="49" charset="0"/>
              </a:rPr>
              <a:t>bg</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endParaRPr lang="fr-FR" sz="900" b="0" dirty="0">
              <a:solidFill>
                <a:srgbClr val="C5C8C6"/>
              </a:solidFill>
              <a:effectLst/>
              <a:latin typeface="Source Code Pro" panose="020B0509030403020204" pitchFamily="49" charset="0"/>
              <a:ea typeface="Source Code Pro" panose="020B0509030403020204" pitchFamily="49" charset="0"/>
            </a:endParaRP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1</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3 dans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RIGHT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Ajout de labels</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3"</a:t>
            </a:r>
            <a:r>
              <a:rPr lang="fr-FR" sz="900" b="0" dirty="0">
                <a:solidFill>
                  <a:srgbClr val="676867"/>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err="1">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CE6700"/>
                </a:solidFill>
                <a:effectLst/>
                <a:latin typeface="Source Code Pro" panose="020B0509030403020204" pitchFamily="49" charset="0"/>
                <a:ea typeface="Source Code Pro" panose="020B0509030403020204" pitchFamily="49" charset="0"/>
              </a:rPr>
              <a:t>mainloop</a:t>
            </a:r>
            <a:r>
              <a:rPr lang="fr-FR" sz="9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588177" y="3575286"/>
            <a:ext cx="2090557" cy="83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9419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PanedWindow</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277547"/>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PanedWindow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orient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HORIZONTAL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side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TOP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expand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BOTH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padx</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'white'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red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5454978" y="3196149"/>
            <a:ext cx="2196929" cy="126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47C652-FF61-EEAF-7A98-9C83E8316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361" y="2976711"/>
            <a:ext cx="846373" cy="147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268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Spinbox</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Spinbox</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from_</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0</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to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10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s</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424194" y="3990801"/>
            <a:ext cx="1255348" cy="32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17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LabelFrame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23768"/>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LabelFrame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"Titre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pady</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fill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both</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expand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"yes"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9B0000"/>
                </a:solidFill>
                <a:effectLst/>
                <a:latin typeface="Source Code Pro" panose="020B0509030403020204" pitchFamily="49" charset="0"/>
                <a:ea typeface="Source Code Pro" panose="020B0509030403020204" pitchFamily="49" charset="0"/>
              </a:rPr>
              <a:t>Label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 l'intérieure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75" y="3757241"/>
            <a:ext cx="1225759" cy="65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1268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Alertes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3932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messagebox</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askyesno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'Êtes-vous sûr de vouloir faire ça?'</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showwarning</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'Tant pis...'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showinfo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'Vous avez peur!'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showerror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Aha</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'Action'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command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6756625" y="3292585"/>
            <a:ext cx="1922109" cy="105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6443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Barre de menu</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60098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B0000"/>
                </a:solidFill>
                <a:effectLst/>
                <a:latin typeface="Source Code Pro" panose="020B0509030403020204" pitchFamily="49" charset="0"/>
                <a:ea typeface="Source Code Pro" panose="020B0509030403020204" pitchFamily="49" charset="0"/>
              </a:rPr>
              <a:t>messagebox</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showinfo</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"alerte"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"Bravo!"</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"Créer"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add_separator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"Quitter"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C5C8C6"/>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quit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"Fichier"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"Couper"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"Copier"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"Coller"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 propos"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"Aide"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config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2858754"/>
            <a:ext cx="1204384" cy="156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4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Bonjour à tous !</a:t>
            </a:r>
            <a:endParaRPr sz="3600" b="1" dirty="0"/>
          </a:p>
        </p:txBody>
      </p:sp>
      <p:sp>
        <p:nvSpPr>
          <p:cNvPr id="86" name="Google Shape;86;p14"/>
          <p:cNvSpPr txBox="1">
            <a:spLocks noGrp="1"/>
          </p:cNvSpPr>
          <p:nvPr>
            <p:ph type="subTitle" idx="4294967295"/>
          </p:nvPr>
        </p:nvSpPr>
        <p:spPr>
          <a:xfrm>
            <a:off x="1637500" y="2088229"/>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t>Florent COLLOT</a:t>
            </a:r>
            <a:endParaRPr sz="2800" b="1" dirty="0"/>
          </a:p>
        </p:txBody>
      </p:sp>
      <p:sp>
        <p:nvSpPr>
          <p:cNvPr id="87" name="Google Shape;87;p14"/>
          <p:cNvSpPr txBox="1">
            <a:spLocks noGrp="1"/>
          </p:cNvSpPr>
          <p:nvPr>
            <p:ph type="body" idx="4294967295"/>
          </p:nvPr>
        </p:nvSpPr>
        <p:spPr>
          <a:xfrm>
            <a:off x="1637500" y="3993514"/>
            <a:ext cx="4238474" cy="557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800" dirty="0">
                <a:hlinkClick r:id="rId4"/>
              </a:rPr>
              <a:t>https://www.profind.net</a:t>
            </a:r>
            <a:endParaRPr sz="1800" dirty="0"/>
          </a:p>
        </p:txBody>
      </p:sp>
      <p:pic>
        <p:nvPicPr>
          <p:cNvPr id="3" name="Image 2">
            <a:extLst>
              <a:ext uri="{FF2B5EF4-FFF2-40B4-BE49-F238E27FC236}">
                <a16:creationId xmlns:a16="http://schemas.microsoft.com/office/drawing/2014/main" id="{9CE469CC-194D-E9B8-C757-BD9E7AC3FEB2}"/>
              </a:ext>
            </a:extLst>
          </p:cNvPr>
          <p:cNvPicPr>
            <a:picLocks noChangeAspect="1"/>
          </p:cNvPicPr>
          <p:nvPr/>
        </p:nvPicPr>
        <p:blipFill>
          <a:blip r:embed="rId5"/>
          <a:stretch>
            <a:fillRect/>
          </a:stretch>
        </p:blipFill>
        <p:spPr>
          <a:xfrm>
            <a:off x="1729826" y="3506519"/>
            <a:ext cx="2967226" cy="6082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2.1</a:t>
            </a:r>
            <a:endParaRPr lang="fr-FR" sz="4000" dirty="0">
              <a:solidFill>
                <a:schemeClr val="accent4"/>
              </a:solidFill>
            </a:endParaRPr>
          </a:p>
          <a:p>
            <a:pPr marL="0" lvl="0" indent="0" algn="l" rtl="0">
              <a:spcBef>
                <a:spcPts val="0"/>
              </a:spcBef>
              <a:spcAft>
                <a:spcPts val="0"/>
              </a:spcAft>
              <a:buNone/>
            </a:pPr>
            <a:r>
              <a:rPr lang="fr-FR" sz="2800" dirty="0"/>
              <a:t>Les variables et les types de bases</a:t>
            </a:r>
          </a:p>
        </p:txBody>
      </p:sp>
    </p:spTree>
    <p:extLst>
      <p:ext uri="{BB962C8B-B14F-4D97-AF65-F5344CB8AC3E}">
        <p14:creationId xmlns:p14="http://schemas.microsoft.com/office/powerpoint/2010/main" val="33329705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2</a:t>
            </a:r>
          </a:p>
          <a:p>
            <a:pPr marL="0" lvl="0" indent="0" algn="l" rtl="0">
              <a:spcBef>
                <a:spcPts val="0"/>
              </a:spcBef>
              <a:spcAft>
                <a:spcPts val="0"/>
              </a:spcAft>
              <a:buNone/>
            </a:pPr>
            <a:r>
              <a:rPr lang="fr-FR" sz="2800" dirty="0"/>
              <a:t>Les options</a:t>
            </a:r>
          </a:p>
        </p:txBody>
      </p:sp>
    </p:spTree>
    <p:extLst>
      <p:ext uri="{BB962C8B-B14F-4D97-AF65-F5344CB8AC3E}">
        <p14:creationId xmlns:p14="http://schemas.microsoft.com/office/powerpoint/2010/main" val="354541554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Help</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291856"/>
            <a:ext cx="7893393" cy="400110"/>
          </a:xfrm>
          <a:prstGeom prst="rect">
            <a:avLst/>
          </a:prstGeom>
          <a:noFill/>
        </p:spPr>
        <p:txBody>
          <a:bodyPr wrap="square">
            <a:spAutoFit/>
          </a:bodyPr>
          <a:lstStyle/>
          <a:p>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CE6700"/>
                </a:solidFill>
                <a:effectLst/>
                <a:latin typeface="Source Code Pro" panose="020B0509030403020204" pitchFamily="49" charset="0"/>
                <a:ea typeface="Source Code Pro" panose="020B0509030403020204" pitchFamily="49" charset="0"/>
              </a:rPr>
              <a:t>dir</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Button</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56251"/>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Permet de </a:t>
            </a:r>
            <a:r>
              <a:rPr lang="fr-FR" sz="2400" b="1" dirty="0">
                <a:solidFill>
                  <a:srgbClr val="333333"/>
                </a:solidFill>
                <a:latin typeface="Source Sans Pro" panose="020B0503030403020204" pitchFamily="34" charset="0"/>
                <a:ea typeface="Source Sans Pro" panose="020B0503030403020204" pitchFamily="34" charset="0"/>
              </a:rPr>
              <a:t>connaître</a:t>
            </a:r>
            <a:r>
              <a:rPr lang="fr-FR" sz="2400" dirty="0">
                <a:solidFill>
                  <a:srgbClr val="333333"/>
                </a:solidFill>
                <a:latin typeface="Source Sans Pro" panose="020B0503030403020204" pitchFamily="34" charset="0"/>
                <a:ea typeface="Source Sans Pro" panose="020B0503030403020204" pitchFamily="34" charset="0"/>
              </a:rPr>
              <a:t> toutes les </a:t>
            </a:r>
            <a:r>
              <a:rPr lang="fr-FR" sz="2400" b="1" dirty="0">
                <a:solidFill>
                  <a:schemeClr val="accent1"/>
                </a:solidFill>
                <a:latin typeface="Source Sans Pro" panose="020B0503030403020204" pitchFamily="34" charset="0"/>
                <a:ea typeface="Source Sans Pro" panose="020B0503030403020204" pitchFamily="34" charset="0"/>
              </a:rPr>
              <a:t>méthodes/options</a:t>
            </a:r>
            <a:r>
              <a:rPr lang="fr-FR" sz="2400" dirty="0">
                <a:solidFill>
                  <a:srgbClr val="333333"/>
                </a:solidFill>
                <a:latin typeface="Source Sans Pro" panose="020B0503030403020204" pitchFamily="34" charset="0"/>
                <a:ea typeface="Source Sans Pro" panose="020B0503030403020204" pitchFamily="34" charset="0"/>
              </a:rPr>
              <a:t> d’un </a:t>
            </a:r>
            <a:r>
              <a:rPr lang="fr-FR" sz="2400" b="1" dirty="0">
                <a:solidFill>
                  <a:schemeClr val="accent1"/>
                </a:solidFill>
                <a:latin typeface="Source Sans Pro" panose="020B0503030403020204" pitchFamily="34" charset="0"/>
                <a:ea typeface="Source Sans Pro" panose="020B0503030403020204" pitchFamily="34" charset="0"/>
              </a:rPr>
              <a:t>widget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3973676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Side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21162" cy="276998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Consolas" panose="020B0609020204030204" pitchFamily="49" charset="0"/>
              </a:rPr>
              <a:t>from</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tkinter</a:t>
            </a:r>
            <a:r>
              <a:rPr lang="fr-FR" sz="1200" b="0" dirty="0">
                <a:solidFill>
                  <a:srgbClr val="C5C8C6"/>
                </a:solidFill>
                <a:effectLst/>
                <a:latin typeface="Consolas" panose="020B0609020204030204" pitchFamily="49" charset="0"/>
              </a:rPr>
              <a:t> </a:t>
            </a:r>
            <a:r>
              <a:rPr lang="fr-FR" sz="1200" b="0" dirty="0">
                <a:solidFill>
                  <a:srgbClr val="9872A2"/>
                </a:solidFill>
                <a:effectLst/>
                <a:latin typeface="Consolas" panose="020B0609020204030204" pitchFamily="49" charset="0"/>
              </a:rPr>
              <a:t>import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LEFT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RIGHT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BOTTOM</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err="1">
                <a:solidFill>
                  <a:srgbClr val="676867"/>
                </a:solidFill>
                <a:effectLst/>
                <a:latin typeface="Consolas" panose="020B0609020204030204" pitchFamily="49" charset="0"/>
              </a:rPr>
              <a:t>.</a:t>
            </a:r>
            <a:r>
              <a:rPr lang="fr-FR" sz="1200" b="0" dirty="0" err="1">
                <a:solidFill>
                  <a:srgbClr val="CE6700"/>
                </a:solidFill>
                <a:effectLst/>
                <a:latin typeface="Consolas" panose="020B0609020204030204" pitchFamily="49" charset="0"/>
              </a:rPr>
              <a:t>mainloop</a:t>
            </a:r>
            <a:r>
              <a:rPr lang="fr-FR" sz="1200" b="0" dirty="0">
                <a:solidFill>
                  <a:srgbClr val="676867"/>
                </a:solidFill>
                <a:effectLst/>
                <a:latin typeface="Consolas" panose="020B0609020204030204" pitchFamily="49" charset="0"/>
              </a:rPr>
              <a:t>()</a:t>
            </a:r>
          </a:p>
        </p:txBody>
      </p:sp>
      <p:pic>
        <p:nvPicPr>
          <p:cNvPr id="3074" name="Picture 2">
            <a:extLst>
              <a:ext uri="{FF2B5EF4-FFF2-40B4-BE49-F238E27FC236}">
                <a16:creationId xmlns:a16="http://schemas.microsoft.com/office/drawing/2014/main" id="{AA6C41F2-38AD-11A1-1F64-318CEE2B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18" y="2226973"/>
            <a:ext cx="843405" cy="579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7EDD2E-F1C1-A7A2-E21C-2DA8D6A4B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717" y="2953757"/>
            <a:ext cx="843405" cy="57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9662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Unités</a:t>
            </a:r>
            <a:r>
              <a:rPr lang="en-GB" dirty="0"/>
              <a:t>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830997"/>
          </a:xfrm>
          <a:prstGeom prst="rect">
            <a:avLst/>
          </a:prstGeom>
          <a:solidFill>
            <a:schemeClr val="accent3">
              <a:lumMod val="20000"/>
              <a:lumOff val="80000"/>
            </a:schemeClr>
          </a:solidFill>
        </p:spPr>
        <p:txBody>
          <a:bodyPr wrap="square">
            <a:spAutoFit/>
          </a:bodyPr>
          <a:lstStyle/>
          <a:p>
            <a:r>
              <a:rPr lang="fr-FR" sz="1600" b="1" dirty="0">
                <a:solidFill>
                  <a:schemeClr val="tx1"/>
                </a:solidFill>
                <a:effectLst/>
                <a:latin typeface="Source Sans Pro" panose="020B0503030403020204" pitchFamily="34" charset="0"/>
                <a:ea typeface="Source Sans Pro" panose="020B0503030403020204" pitchFamily="34" charset="0"/>
              </a:rPr>
              <a:t>i</a:t>
            </a:r>
            <a:r>
              <a:rPr lang="fr-FR" sz="1600" b="0" dirty="0">
                <a:solidFill>
                  <a:schemeClr val="tx1"/>
                </a:solidFill>
                <a:effectLst/>
                <a:latin typeface="Source Sans Pro" panose="020B0503030403020204" pitchFamily="34" charset="0"/>
                <a:ea typeface="Source Sans Pro" panose="020B0503030403020204" pitchFamily="34" charset="0"/>
              </a:rPr>
              <a:t>    : pouces</a:t>
            </a:r>
          </a:p>
          <a:p>
            <a:r>
              <a:rPr lang="fr-FR" sz="1600" b="1" dirty="0">
                <a:solidFill>
                  <a:schemeClr val="tx1"/>
                </a:solidFill>
                <a:effectLst/>
                <a:latin typeface="Source Sans Pro" panose="020B0503030403020204" pitchFamily="34" charset="0"/>
                <a:ea typeface="Source Sans Pro" panose="020B0503030403020204" pitchFamily="34" charset="0"/>
              </a:rPr>
              <a:t>m</a:t>
            </a:r>
            <a:r>
              <a:rPr lang="fr-FR" sz="1600" b="0" dirty="0">
                <a:solidFill>
                  <a:schemeClr val="tx1"/>
                </a:solidFill>
                <a:effectLst/>
                <a:latin typeface="Source Sans Pro" panose="020B0503030403020204" pitchFamily="34" charset="0"/>
                <a:ea typeface="Source Sans Pro" panose="020B0503030403020204" pitchFamily="34" charset="0"/>
              </a:rPr>
              <a:t> : millimètre</a:t>
            </a:r>
          </a:p>
          <a:p>
            <a:r>
              <a:rPr lang="fr-FR" sz="1600" b="1" dirty="0">
                <a:solidFill>
                  <a:schemeClr val="tx1"/>
                </a:solidFill>
                <a:effectLst/>
                <a:latin typeface="Source Sans Pro" panose="020B0503030403020204" pitchFamily="34" charset="0"/>
                <a:ea typeface="Source Sans Pro" panose="020B0503030403020204" pitchFamily="34" charset="0"/>
              </a:rPr>
              <a:t>c</a:t>
            </a:r>
            <a:r>
              <a:rPr lang="fr-FR" sz="1600" b="0" dirty="0">
                <a:solidFill>
                  <a:schemeClr val="tx1"/>
                </a:solidFill>
                <a:effectLst/>
                <a:latin typeface="Source Sans Pro" panose="020B0503030403020204" pitchFamily="34" charset="0"/>
                <a:ea typeface="Source Sans Pro" panose="020B0503030403020204" pitchFamily="34" charset="0"/>
              </a:rPr>
              <a:t>   : centimètre</a:t>
            </a:r>
          </a:p>
        </p:txBody>
      </p:sp>
    </p:spTree>
    <p:extLst>
      <p:ext uri="{BB962C8B-B14F-4D97-AF65-F5344CB8AC3E}">
        <p14:creationId xmlns:p14="http://schemas.microsoft.com/office/powerpoint/2010/main" val="34170656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600438"/>
          </a:xfrm>
          <a:prstGeom prst="rect">
            <a:avLst/>
          </a:prstGeom>
          <a:solidFill>
            <a:schemeClr val="accent3">
              <a:lumMod val="20000"/>
              <a:lumOff val="80000"/>
            </a:schemeClr>
          </a:solidFill>
        </p:spPr>
        <p:txBody>
          <a:bodyPr wrap="square">
            <a:spAutoFit/>
          </a:bodyPr>
          <a:lstStyle/>
          <a:p>
            <a:r>
              <a:rPr lang="fr-FR" b="1" dirty="0" err="1">
                <a:solidFill>
                  <a:schemeClr val="tx1"/>
                </a:solidFill>
                <a:effectLst/>
                <a:latin typeface="Source Sans Pro" panose="020B0503030403020204" pitchFamily="34" charset="0"/>
                <a:ea typeface="Source Sans Pro" panose="020B0503030403020204" pitchFamily="34" charset="0"/>
              </a:rPr>
              <a:t>height</a:t>
            </a:r>
            <a:r>
              <a:rPr lang="fr-FR" b="0" dirty="0">
                <a:solidFill>
                  <a:schemeClr val="tx1"/>
                </a:solidFill>
                <a:effectLst/>
                <a:latin typeface="Source Sans Pro" panose="020B0503030403020204" pitchFamily="34" charset="0"/>
                <a:ea typeface="Source Sans Pro" panose="020B0503030403020204" pitchFamily="34" charset="0"/>
              </a:rPr>
              <a:t>                             : Hauteur du widget.</a:t>
            </a:r>
          </a:p>
          <a:p>
            <a:r>
              <a:rPr lang="fr-FR" b="1" dirty="0" err="1">
                <a:solidFill>
                  <a:schemeClr val="tx1"/>
                </a:solidFill>
                <a:effectLst/>
                <a:latin typeface="Source Sans Pro" panose="020B0503030403020204" pitchFamily="34" charset="0"/>
                <a:ea typeface="Source Sans Pro" panose="020B0503030403020204" pitchFamily="34" charset="0"/>
              </a:rPr>
              <a:t>width</a:t>
            </a:r>
            <a:r>
              <a:rPr lang="fr-FR" b="0" dirty="0">
                <a:solidFill>
                  <a:schemeClr val="tx1"/>
                </a:solidFill>
                <a:effectLst/>
                <a:latin typeface="Source Sans Pro" panose="020B0503030403020204" pitchFamily="34" charset="0"/>
                <a:ea typeface="Source Sans Pro" panose="020B0503030403020204" pitchFamily="34" charset="0"/>
              </a:rPr>
              <a:t>                               : Largeur du widget.</a:t>
            </a:r>
          </a:p>
          <a:p>
            <a:r>
              <a:rPr lang="fr-FR" b="1" dirty="0" err="1">
                <a:solidFill>
                  <a:schemeClr val="tx1"/>
                </a:solidFill>
                <a:effectLst/>
                <a:latin typeface="Source Sans Pro" panose="020B0503030403020204" pitchFamily="34" charset="0"/>
                <a:ea typeface="Source Sans Pro" panose="020B0503030403020204" pitchFamily="34" charset="0"/>
              </a:rPr>
              <a:t>padx</a:t>
            </a:r>
            <a:r>
              <a:rPr lang="fr-FR" b="1" dirty="0">
                <a:solidFill>
                  <a:schemeClr val="tx1"/>
                </a:solidFill>
                <a:effectLst/>
                <a:latin typeface="Source Sans Pro" panose="020B0503030403020204" pitchFamily="34" charset="0"/>
                <a:ea typeface="Source Sans Pro" panose="020B0503030403020204" pitchFamily="34" charset="0"/>
              </a:rPr>
              <a:t>, </a:t>
            </a:r>
            <a:r>
              <a:rPr lang="fr-FR" b="1" dirty="0" err="1">
                <a:solidFill>
                  <a:schemeClr val="tx1"/>
                </a:solidFill>
                <a:effectLst/>
                <a:latin typeface="Source Sans Pro" panose="020B0503030403020204" pitchFamily="34" charset="0"/>
                <a:ea typeface="Source Sans Pro" panose="020B0503030403020204" pitchFamily="34" charset="0"/>
              </a:rPr>
              <a:t>pady</a:t>
            </a:r>
            <a:r>
              <a:rPr lang="fr-FR" dirty="0">
                <a:solidFill>
                  <a:schemeClr val="tx1"/>
                </a:solidFill>
                <a:effectLst/>
                <a:latin typeface="Source Sans Pro" panose="020B0503030403020204" pitchFamily="34" charset="0"/>
                <a:ea typeface="Source Sans Pro" panose="020B0503030403020204" pitchFamily="34" charset="0"/>
              </a:rPr>
              <a:t>                   </a:t>
            </a:r>
            <a:r>
              <a:rPr lang="fr-FR" b="0" dirty="0">
                <a:solidFill>
                  <a:schemeClr val="tx1"/>
                </a:solidFill>
                <a:effectLst/>
                <a:latin typeface="Source Sans Pro" panose="020B0503030403020204" pitchFamily="34" charset="0"/>
                <a:ea typeface="Source Sans Pro" panose="020B0503030403020204" pitchFamily="34" charset="0"/>
              </a:rPr>
              <a:t>: Espace supplémentaire autour du widget. X pour horizontal et V pour vertical.</a:t>
            </a:r>
          </a:p>
          <a:p>
            <a:r>
              <a:rPr lang="fr-FR" b="1" dirty="0" err="1">
                <a:solidFill>
                  <a:schemeClr val="tx1"/>
                </a:solidFill>
                <a:effectLst/>
                <a:latin typeface="Source Sans Pro" panose="020B0503030403020204" pitchFamily="34" charset="0"/>
                <a:ea typeface="Source Sans Pro" panose="020B0503030403020204" pitchFamily="34" charset="0"/>
              </a:rPr>
              <a:t>borderwidth</a:t>
            </a:r>
            <a:r>
              <a:rPr lang="fr-FR" b="0" dirty="0">
                <a:solidFill>
                  <a:schemeClr val="tx1"/>
                </a:solidFill>
                <a:effectLst/>
                <a:latin typeface="Source Sans Pro" panose="020B0503030403020204" pitchFamily="34" charset="0"/>
                <a:ea typeface="Source Sans Pro" panose="020B0503030403020204" pitchFamily="34" charset="0"/>
              </a:rPr>
              <a:t>               : Taille de la bordure.</a:t>
            </a:r>
          </a:p>
          <a:p>
            <a:r>
              <a:rPr lang="fr-FR" b="1" dirty="0" err="1">
                <a:solidFill>
                  <a:schemeClr val="tx1"/>
                </a:solidFill>
                <a:effectLst/>
                <a:latin typeface="Source Sans Pro" panose="020B0503030403020204" pitchFamily="34" charset="0"/>
                <a:ea typeface="Source Sans Pro" panose="020B0503030403020204" pitchFamily="34" charset="0"/>
              </a:rPr>
              <a:t>highlightthickness</a:t>
            </a:r>
            <a:r>
              <a:rPr lang="fr-FR" b="0" dirty="0">
                <a:solidFill>
                  <a:schemeClr val="tx1"/>
                </a:solidFill>
                <a:effectLst/>
                <a:latin typeface="Source Sans Pro" panose="020B0503030403020204" pitchFamily="34" charset="0"/>
                <a:ea typeface="Source Sans Pro" panose="020B0503030403020204" pitchFamily="34" charset="0"/>
              </a:rPr>
              <a:t>  : Largeur du rectangle lorsque le widget a le focus.</a:t>
            </a:r>
          </a:p>
          <a:p>
            <a:r>
              <a:rPr lang="fr-FR" b="1" dirty="0" err="1">
                <a:solidFill>
                  <a:schemeClr val="tx1"/>
                </a:solidFill>
                <a:effectLst/>
                <a:latin typeface="Source Sans Pro" panose="020B0503030403020204" pitchFamily="34" charset="0"/>
                <a:ea typeface="Source Sans Pro" panose="020B0503030403020204" pitchFamily="34" charset="0"/>
              </a:rPr>
              <a:t>selectborderwidth</a:t>
            </a:r>
            <a:r>
              <a:rPr lang="fr-FR" b="0" dirty="0">
                <a:solidFill>
                  <a:schemeClr val="tx1"/>
                </a:solidFill>
                <a:effectLst/>
                <a:latin typeface="Source Sans Pro" panose="020B0503030403020204" pitchFamily="34" charset="0"/>
                <a:ea typeface="Source Sans Pro" panose="020B0503030403020204" pitchFamily="34" charset="0"/>
              </a:rPr>
              <a:t>  : Largeur de la bordure tridimensionnel autour du widget sélectionné.</a:t>
            </a:r>
          </a:p>
          <a:p>
            <a:r>
              <a:rPr lang="fr-FR" b="1" dirty="0" err="1">
                <a:solidFill>
                  <a:schemeClr val="tx1"/>
                </a:solidFill>
                <a:effectLst/>
                <a:latin typeface="Source Sans Pro" panose="020B0503030403020204" pitchFamily="34" charset="0"/>
                <a:ea typeface="Source Sans Pro" panose="020B0503030403020204" pitchFamily="34" charset="0"/>
              </a:rPr>
              <a:t>wraplength</a:t>
            </a:r>
            <a:r>
              <a:rPr lang="fr-FR" b="0" dirty="0">
                <a:solidFill>
                  <a:schemeClr val="tx1"/>
                </a:solidFill>
                <a:effectLst/>
                <a:latin typeface="Source Sans Pro" panose="020B0503030403020204" pitchFamily="34" charset="0"/>
                <a:ea typeface="Source Sans Pro" panose="020B0503030403020204" pitchFamily="34" charset="0"/>
              </a:rPr>
              <a:t>                  : Nombre de ligne maximum pour les widget en mode "</a:t>
            </a:r>
            <a:r>
              <a:rPr lang="fr-FR" b="0" dirty="0" err="1">
                <a:solidFill>
                  <a:schemeClr val="tx1"/>
                </a:solidFill>
                <a:effectLst/>
                <a:latin typeface="Source Sans Pro" panose="020B0503030403020204" pitchFamily="34" charset="0"/>
                <a:ea typeface="Source Sans Pro" panose="020B0503030403020204" pitchFamily="34" charset="0"/>
              </a:rPr>
              <a:t>word</a:t>
            </a:r>
            <a:r>
              <a:rPr lang="fr-FR" b="0" dirty="0">
                <a:solidFill>
                  <a:schemeClr val="tx1"/>
                </a:solidFill>
                <a:effectLst/>
                <a:latin typeface="Source Sans Pro" panose="020B0503030403020204" pitchFamily="34" charset="0"/>
                <a:ea typeface="Source Sans Pro" panose="020B0503030403020204" pitchFamily="34" charset="0"/>
              </a:rPr>
              <a:t> </a:t>
            </a:r>
            <a:r>
              <a:rPr lang="fr-FR" b="0" dirty="0" err="1">
                <a:solidFill>
                  <a:schemeClr val="tx1"/>
                </a:solidFill>
                <a:effectLst/>
                <a:latin typeface="Source Sans Pro" panose="020B0503030403020204" pitchFamily="34" charset="0"/>
                <a:ea typeface="Source Sans Pro" panose="020B0503030403020204" pitchFamily="34" charset="0"/>
              </a:rPr>
              <a:t>wrapping</a:t>
            </a:r>
            <a:r>
              <a:rPr lang="fr-FR" b="0" dirty="0">
                <a:solidFill>
                  <a:schemeClr val="tx1"/>
                </a:solidFill>
                <a:effectLst/>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25911636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couleurs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892826"/>
          </a:xfrm>
          <a:prstGeom prst="rect">
            <a:avLst/>
          </a:prstGeom>
          <a:solidFill>
            <a:schemeClr val="accent3">
              <a:lumMod val="20000"/>
              <a:lumOff val="80000"/>
            </a:schemeClr>
          </a:solidFill>
        </p:spPr>
        <p:txBody>
          <a:bodyPr wrap="square">
            <a:spAutoFit/>
          </a:bodyPr>
          <a:lstStyle/>
          <a:p>
            <a:r>
              <a:rPr lang="fr-FR" sz="1300" b="1" dirty="0">
                <a:solidFill>
                  <a:schemeClr val="tx1"/>
                </a:solidFill>
                <a:effectLst/>
                <a:latin typeface="Source Sans Pro" panose="020B0503030403020204" pitchFamily="34" charset="0"/>
                <a:ea typeface="Source Sans Pro" panose="020B0503030403020204" pitchFamily="34" charset="0"/>
              </a:rPr>
              <a:t>background</a:t>
            </a:r>
            <a:r>
              <a:rPr lang="fr-FR" sz="1300" b="0" dirty="0">
                <a:solidFill>
                  <a:schemeClr val="tx1"/>
                </a:solidFill>
                <a:effectLst/>
                <a:latin typeface="Source Sans Pro" panose="020B0503030403020204" pitchFamily="34" charset="0"/>
                <a:ea typeface="Source Sans Pro" panose="020B0503030403020204" pitchFamily="34" charset="0"/>
              </a:rPr>
              <a:t> (ou </a:t>
            </a:r>
            <a:r>
              <a:rPr lang="fr-FR" sz="1300" b="0" dirty="0" err="1">
                <a:solidFill>
                  <a:schemeClr val="tx1"/>
                </a:solidFill>
                <a:effectLst/>
                <a:latin typeface="Source Sans Pro" panose="020B0503030403020204" pitchFamily="34" charset="0"/>
                <a:ea typeface="Source Sans Pro" panose="020B0503030403020204" pitchFamily="34" charset="0"/>
              </a:rPr>
              <a:t>bg</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a:t>
            </a:r>
          </a:p>
          <a:p>
            <a:r>
              <a:rPr lang="fr-FR" sz="1300" b="1" dirty="0" err="1">
                <a:solidFill>
                  <a:schemeClr val="tx1"/>
                </a:solidFill>
                <a:effectLst/>
                <a:latin typeface="Source Sans Pro" panose="020B0503030403020204" pitchFamily="34" charset="0"/>
                <a:ea typeface="Source Sans Pro" panose="020B0503030403020204" pitchFamily="34" charset="0"/>
              </a:rPr>
              <a:t>foreground</a:t>
            </a:r>
            <a:r>
              <a:rPr lang="fr-FR" sz="1300" b="0" dirty="0">
                <a:solidFill>
                  <a:schemeClr val="tx1"/>
                </a:solidFill>
                <a:effectLst/>
                <a:latin typeface="Source Sans Pro" panose="020B0503030403020204" pitchFamily="34" charset="0"/>
                <a:ea typeface="Source Sans Pro" panose="020B0503030403020204" pitchFamily="34" charset="0"/>
              </a:rPr>
              <a:t> (ou fg)         : couleur de premier plan du widget.</a:t>
            </a:r>
          </a:p>
          <a:p>
            <a:r>
              <a:rPr lang="fr-FR" sz="1300" b="1" dirty="0" err="1">
                <a:solidFill>
                  <a:schemeClr val="tx1"/>
                </a:solidFill>
                <a:effectLst/>
                <a:latin typeface="Source Sans Pro" panose="020B0503030403020204" pitchFamily="34" charset="0"/>
                <a:ea typeface="Source Sans Pro" panose="020B0503030403020204" pitchFamily="34" charset="0"/>
              </a:rPr>
              <a:t>activebackground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 lorsque celui-ci est actif. </a:t>
            </a:r>
          </a:p>
          <a:p>
            <a:r>
              <a:rPr lang="fr-FR" sz="1300" b="1" dirty="0" err="1">
                <a:solidFill>
                  <a:schemeClr val="tx1"/>
                </a:solidFill>
                <a:effectLst/>
                <a:latin typeface="Source Sans Pro" panose="020B0503030403020204" pitchFamily="34" charset="0"/>
                <a:ea typeface="Source Sans Pro" panose="020B0503030403020204" pitchFamily="34" charset="0"/>
              </a:rPr>
              <a:t>activeForeground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actif. </a:t>
            </a:r>
          </a:p>
          <a:p>
            <a:r>
              <a:rPr lang="fr-FR" sz="1300" b="1" dirty="0" err="1">
                <a:solidFill>
                  <a:schemeClr val="tx1"/>
                </a:solidFill>
                <a:effectLst/>
                <a:latin typeface="Source Sans Pro" panose="020B0503030403020204" pitchFamily="34" charset="0"/>
                <a:ea typeface="Source Sans Pro" panose="020B0503030403020204" pitchFamily="34" charset="0"/>
              </a:rPr>
              <a:t>disabledForeground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désactivé. </a:t>
            </a:r>
          </a:p>
          <a:p>
            <a:r>
              <a:rPr lang="fr-FR" sz="1300" b="1" dirty="0" err="1">
                <a:solidFill>
                  <a:schemeClr val="tx1"/>
                </a:solidFill>
                <a:effectLst/>
                <a:latin typeface="Source Sans Pro" panose="020B0503030403020204" pitchFamily="34" charset="0"/>
                <a:ea typeface="Source Sans Pro" panose="020B0503030403020204" pitchFamily="34" charset="0"/>
              </a:rPr>
              <a:t>highlightbackground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de la région de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highlightcolor</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de la région en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selectbackground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pour les éléments sélectionnés. </a:t>
            </a:r>
          </a:p>
          <a:p>
            <a:r>
              <a:rPr lang="fr-FR" sz="1300" b="1" dirty="0" err="1">
                <a:solidFill>
                  <a:schemeClr val="tx1"/>
                </a:solidFill>
                <a:effectLst/>
                <a:latin typeface="Source Sans Pro" panose="020B0503030403020204" pitchFamily="34" charset="0"/>
                <a:ea typeface="Source Sans Pro" panose="020B0503030403020204" pitchFamily="34" charset="0"/>
              </a:rPr>
              <a:t>selectforeground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pour les éléments sélectionnés.</a:t>
            </a:r>
          </a:p>
        </p:txBody>
      </p:sp>
    </p:spTree>
    <p:extLst>
      <p:ext uri="{BB962C8B-B14F-4D97-AF65-F5344CB8AC3E}">
        <p14:creationId xmlns:p14="http://schemas.microsoft.com/office/powerpoint/2010/main" val="394102565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Relief</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73921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Consolas" panose="020B0609020204030204" pitchFamily="49" charset="0"/>
              </a:rPr>
              <a:t>from</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tkinter</a:t>
            </a:r>
            <a:r>
              <a:rPr lang="fr-FR" b="0" dirty="0">
                <a:solidFill>
                  <a:srgbClr val="C5C8C6"/>
                </a:solidFill>
                <a:effectLst/>
                <a:latin typeface="Consolas" panose="020B0609020204030204" pitchFamily="49" charset="0"/>
              </a:rPr>
              <a:t> </a:t>
            </a:r>
            <a:r>
              <a:rPr lang="fr-FR" b="0" dirty="0">
                <a:solidFill>
                  <a:srgbClr val="9872A2"/>
                </a:solidFill>
                <a:effectLst/>
                <a:latin typeface="Consolas" panose="020B0609020204030204" pitchFamily="49" charset="0"/>
              </a:rPr>
              <a:t>import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endParaRPr lang="fr-FR" b="0" dirty="0">
              <a:solidFill>
                <a:srgbClr val="C5C8C6"/>
              </a:solidFill>
              <a:effectLst/>
              <a:latin typeface="Consolas" panose="020B0609020204030204" pitchFamily="49" charset="0"/>
            </a:endParaRP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a:solidFill>
                  <a:srgbClr val="6089B4"/>
                </a:solidFill>
                <a:effectLst/>
                <a:latin typeface="Consolas" panose="020B0609020204030204" pitchFamily="49" charset="0"/>
              </a:rPr>
              <a:t>b1</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b2</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b3</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b4</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b5</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err="1">
                <a:solidFill>
                  <a:srgbClr val="676867"/>
                </a:solidFill>
                <a:effectLst/>
                <a:latin typeface="Consolas" panose="020B0609020204030204" pitchFamily="49" charset="0"/>
              </a:rPr>
              <a:t>.</a:t>
            </a:r>
            <a:r>
              <a:rPr lang="fr-FR" b="0" dirty="0" err="1">
                <a:solidFill>
                  <a:srgbClr val="CE6700"/>
                </a:solidFill>
                <a:effectLst/>
                <a:latin typeface="Consolas" panose="020B0609020204030204" pitchFamily="49" charset="0"/>
              </a:rPr>
              <a:t>mainloop</a:t>
            </a:r>
            <a:r>
              <a:rPr lang="fr-FR" b="0" dirty="0">
                <a:solidFill>
                  <a:srgbClr val="676867"/>
                </a:solidFill>
                <a:effectLst/>
                <a:latin typeface="Consolas" panose="020B060902020403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3177601"/>
            <a:ext cx="1204384" cy="11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390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Grille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95465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L</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err="1">
                <a:solidFill>
                  <a:srgbClr val="9AA83A"/>
                </a:solidFill>
                <a:effectLst/>
                <a:latin typeface="Source Code Pro" panose="020B0509030403020204" pitchFamily="49" charset="0"/>
                <a:ea typeface="Source Code Pro" panose="020B0509030403020204" pitchFamily="49" charset="0"/>
              </a:rPr>
              <a:t>-C</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dirty="0">
                <a:solidFill>
                  <a:srgbClr val="6089B4"/>
                </a:solidFill>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4</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‘L3-C3'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42" name="Picture 2">
            <a:extLst>
              <a:ext uri="{FF2B5EF4-FFF2-40B4-BE49-F238E27FC236}">
                <a16:creationId xmlns:a16="http://schemas.microsoft.com/office/drawing/2014/main" id="{EE5445F7-CBD7-AB9D-4A08-B69A0027C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725" y="1730349"/>
            <a:ext cx="1553356" cy="841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F4AE058-7E0D-335B-986C-B428287B8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380" y="2871502"/>
            <a:ext cx="1553356" cy="68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2638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Image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PhotoImage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file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"ma_photo.png"</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Canvas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width</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350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height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200</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create_image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anchor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NW</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7910563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un </a:t>
            </a:r>
            <a:r>
              <a:rPr lang="en-GB" dirty="0" err="1"/>
              <a:t>fichier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69934"/>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filedialog</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CE6700"/>
                </a:solidFill>
                <a:effectLst/>
                <a:latin typeface="Source Code Pro" panose="020B0509030403020204" pitchFamily="49" charset="0"/>
                <a:ea typeface="Source Code Pro" panose="020B0509030403020204" pitchFamily="49" charset="0"/>
              </a:rPr>
              <a:t>askopenfilename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title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"Ouvrir une image"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filetypes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'all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PhotoImage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file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B0000"/>
                </a:solidFill>
                <a:effectLst/>
                <a:latin typeface="Source Code Pro" panose="020B0509030403020204" pitchFamily="49" charset="0"/>
                <a:ea typeface="Source Code Pro" panose="020B0509030403020204" pitchFamily="49" charset="0"/>
              </a:rPr>
              <a:t>Canvas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bg</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err="1">
                <a:solidFill>
                  <a:srgbClr val="9AA83A"/>
                </a:solidFill>
                <a:effectLst/>
                <a:latin typeface="Source Code Pro" panose="020B0509030403020204" pitchFamily="49" charset="0"/>
                <a:ea typeface="Source Code Pro" panose="020B0509030403020204" pitchFamily="49" charset="0"/>
              </a:rPr>
              <a:t>yellow</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create_image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anchor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NW</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pack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mainloop</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pic>
        <p:nvPicPr>
          <p:cNvPr id="12290" name="Picture 2">
            <a:extLst>
              <a:ext uri="{FF2B5EF4-FFF2-40B4-BE49-F238E27FC236}">
                <a16:creationId xmlns:a16="http://schemas.microsoft.com/office/drawing/2014/main" id="{AF2F9ED3-FE3B-C396-A00C-E1F1250A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20" y="3377227"/>
            <a:ext cx="1850714" cy="97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1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200329"/>
          </a:xfrm>
          <a:prstGeom prst="rect">
            <a:avLst/>
          </a:prstGeom>
          <a:noFill/>
        </p:spPr>
        <p:txBody>
          <a:bodyPr wrap="square" rtlCol="0">
            <a:spAutoFit/>
          </a:bodyPr>
          <a:lstStyle/>
          <a:p>
            <a:pPr algn="just"/>
            <a:r>
              <a:rPr lang="fr-FR" sz="1800" dirty="0">
                <a:solidFill>
                  <a:srgbClr val="000000"/>
                </a:solidFill>
                <a:latin typeface="Source Sans Pro" panose="020B0503030403020204" pitchFamily="34" charset="0"/>
                <a:ea typeface="Source Sans Pro" panose="020B0503030403020204" pitchFamily="34" charset="0"/>
                <a:cs typeface="Arial"/>
                <a:sym typeface="Arial"/>
              </a:rPr>
              <a:t>Une </a:t>
            </a:r>
            <a:r>
              <a:rPr lang="fr-FR" sz="1800" dirty="0">
                <a:solidFill>
                  <a:schemeClr val="tx1"/>
                </a:solidFill>
                <a:latin typeface="Source Sans Pro" panose="020B0503030403020204" pitchFamily="34" charset="0"/>
                <a:ea typeface="Source Sans Pro" panose="020B0503030403020204" pitchFamily="34" charset="0"/>
                <a:cs typeface="Arial"/>
                <a:sym typeface="Arial"/>
              </a:rPr>
              <a:t>variable permet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stocker en mémoire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 temps que le programme s’exécute,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données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Pour </a:t>
            </a:r>
            <a:r>
              <a:rPr lang="fr-FR" sz="1800" b="1" dirty="0">
                <a:latin typeface="Source Sans Pro" panose="020B0503030403020204" pitchFamily="34" charset="0"/>
                <a:ea typeface="Source Sans Pro" panose="020B0503030403020204" pitchFamily="34" charset="0"/>
              </a:rPr>
              <a:t>stocker</a:t>
            </a:r>
            <a:r>
              <a:rPr lang="fr-FR" sz="1800" dirty="0">
                <a:latin typeface="Source Sans Pro" panose="020B0503030403020204" pitchFamily="34" charset="0"/>
                <a:ea typeface="Source Sans Pro" panose="020B0503030403020204" pitchFamily="34" charset="0"/>
              </a:rPr>
              <a:t> en mémoire une </a:t>
            </a:r>
            <a:r>
              <a:rPr lang="fr-FR" sz="1800" b="1" dirty="0">
                <a:latin typeface="Source Sans Pro" panose="020B0503030403020204" pitchFamily="34" charset="0"/>
                <a:ea typeface="Source Sans Pro" panose="020B0503030403020204" pitchFamily="34" charset="0"/>
              </a:rPr>
              <a:t>valeur</a:t>
            </a:r>
            <a:r>
              <a:rPr lang="fr-FR" sz="1800" dirty="0">
                <a:latin typeface="Source Sans Pro" panose="020B0503030403020204" pitchFamily="34" charset="0"/>
                <a:ea typeface="Source Sans Pro" panose="020B0503030403020204" pitchFamily="34" charset="0"/>
              </a:rPr>
              <a:t> dans une </a:t>
            </a:r>
            <a:r>
              <a:rPr lang="fr-FR" sz="1800" b="1" dirty="0">
                <a:latin typeface="Source Sans Pro" panose="020B0503030403020204" pitchFamily="34" charset="0"/>
                <a:ea typeface="Source Sans Pro" panose="020B0503030403020204" pitchFamily="34" charset="0"/>
              </a:rPr>
              <a:t>variable</a:t>
            </a:r>
            <a:r>
              <a:rPr lang="fr-FR" sz="1800" dirty="0">
                <a:latin typeface="Source Sans Pro" panose="020B0503030403020204" pitchFamily="34" charset="0"/>
                <a:ea typeface="Source Sans Pro" panose="020B0503030403020204" pitchFamily="34" charset="0"/>
              </a:rPr>
              <a:t>, on utilise le </a:t>
            </a:r>
            <a:r>
              <a:rPr lang="fr-FR" sz="1800" b="1" dirty="0">
                <a:latin typeface="Source Sans Pro" panose="020B0503030403020204" pitchFamily="34" charset="0"/>
                <a:ea typeface="Source Sans Pro" panose="020B0503030403020204" pitchFamily="34" charset="0"/>
              </a:rPr>
              <a:t>signe </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0EAD5075-FDA2-4DE3-B470-E50A13E9C37D}"/>
              </a:ext>
            </a:extLst>
          </p:cNvPr>
          <p:cNvSpPr txBox="1"/>
          <p:nvPr/>
        </p:nvSpPr>
        <p:spPr>
          <a:xfrm>
            <a:off x="2859191" y="2900986"/>
            <a:ext cx="3472151" cy="646331"/>
          </a:xfrm>
          <a:prstGeom prst="rect">
            <a:avLst/>
          </a:prstGeom>
          <a:noFill/>
        </p:spPr>
        <p:txBody>
          <a:bodyPr wrap="square" rtlCol="0">
            <a:spAutoFit/>
          </a:bodyPr>
          <a:lstStyle/>
          <a:p>
            <a:r>
              <a:rPr lang="en-GB" sz="1800" dirty="0" err="1">
                <a:solidFill>
                  <a:schemeClr val="tx1"/>
                </a:solidFill>
                <a:latin typeface="Source Sans Pro" panose="020B0503030403020204" pitchFamily="34" charset="0"/>
                <a:ea typeface="Source Sans Pro" panose="020B0503030403020204" pitchFamily="34" charset="0"/>
              </a:rPr>
              <a:t>Exemple</a:t>
            </a:r>
            <a:r>
              <a:rPr lang="en-GB" sz="1800" dirty="0">
                <a:solidFill>
                  <a:schemeClr val="tx1"/>
                </a:solidFill>
                <a:latin typeface="Source Sans Pro" panose="020B0503030403020204" pitchFamily="34" charset="0"/>
                <a:ea typeface="Source Sans Pro" panose="020B0503030403020204" pitchFamily="34" charset="0"/>
              </a:rPr>
              <a:t> :</a:t>
            </a:r>
          </a:p>
          <a:p>
            <a:r>
              <a:rPr lang="fr-FR" sz="1800" dirty="0" err="1">
                <a:solidFill>
                  <a:srgbClr val="6089B4"/>
                </a:solidFill>
                <a:latin typeface="Source Code Pro" panose="020B0309030403020204" pitchFamily="49" charset="0"/>
              </a:rPr>
              <a:t>nomVariable</a:t>
            </a:r>
            <a:r>
              <a:rPr lang="fr-FR" sz="1800" dirty="0">
                <a:solidFill>
                  <a:srgbClr val="C5C8C6"/>
                </a:solidFill>
                <a:latin typeface="Source Code Pro" panose="020B0309030403020204" pitchFamily="49" charset="0"/>
              </a:rPr>
              <a:t> </a:t>
            </a:r>
            <a:r>
              <a:rPr lang="fr-FR" sz="1800" dirty="0">
                <a:solidFill>
                  <a:schemeClr val="tx1"/>
                </a:solidFill>
                <a:latin typeface="Source Code Pro" panose="020B0309030403020204" pitchFamily="49" charset="0"/>
              </a:rPr>
              <a:t>=</a:t>
            </a:r>
            <a:r>
              <a:rPr lang="fr-FR" sz="1800" dirty="0">
                <a:solidFill>
                  <a:srgbClr val="C5C8C6"/>
                </a:solidFill>
                <a:latin typeface="Source Code Pro" panose="020B0309030403020204" pitchFamily="49" charset="0"/>
              </a:rPr>
              <a:t> </a:t>
            </a:r>
            <a:r>
              <a:rPr lang="fr-FR" sz="1800" dirty="0">
                <a:solidFill>
                  <a:srgbClr val="6089B4"/>
                </a:solidFill>
                <a:latin typeface="Source Code Pro" panose="020B0309030403020204" pitchFamily="49" charset="0"/>
              </a:rPr>
              <a:t>1</a:t>
            </a:r>
            <a:r>
              <a:rPr lang="fr-FR" sz="18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30995258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7.3</a:t>
            </a:r>
            <a:endParaRPr lang="fr-FR" sz="4000" dirty="0">
              <a:solidFill>
                <a:schemeClr val="accent4"/>
              </a:solidFill>
            </a:endParaRPr>
          </a:p>
          <a:p>
            <a:pPr marL="0" lvl="0" indent="0" algn="l" rtl="0">
              <a:spcBef>
                <a:spcPts val="0"/>
              </a:spcBef>
              <a:spcAft>
                <a:spcPts val="0"/>
              </a:spcAft>
              <a:buNone/>
            </a:pPr>
            <a:r>
              <a:rPr lang="fr-FR" sz="2800" dirty="0"/>
              <a:t>Les évènements</a:t>
            </a:r>
          </a:p>
        </p:txBody>
      </p:sp>
    </p:spTree>
    <p:extLst>
      <p:ext uri="{BB962C8B-B14F-4D97-AF65-F5344CB8AC3E}">
        <p14:creationId xmlns:p14="http://schemas.microsoft.com/office/powerpoint/2010/main" val="174530592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3477875"/>
          </a:xfrm>
          <a:prstGeom prst="rect">
            <a:avLst/>
          </a:prstGeom>
          <a:solidFill>
            <a:schemeClr val="accent3">
              <a:lumMod val="20000"/>
              <a:lumOff val="80000"/>
            </a:schemeClr>
          </a:solidFill>
        </p:spPr>
        <p:txBody>
          <a:bodyPr wrap="square">
            <a:spAutoFit/>
          </a:bodyPr>
          <a:lstStyle/>
          <a:p>
            <a:r>
              <a:rPr lang="fr-FR" sz="1100" b="1" dirty="0">
                <a:solidFill>
                  <a:schemeClr val="tx1"/>
                </a:solidFill>
                <a:effectLst/>
                <a:latin typeface="Source Sans Pro" panose="020B0503030403020204" pitchFamily="34" charset="0"/>
                <a:ea typeface="Source Sans Pro" panose="020B0503030403020204" pitchFamily="34" charset="0"/>
              </a:rPr>
              <a:t>&lt;Button-1&gt;                   </a:t>
            </a:r>
            <a:r>
              <a:rPr lang="fr-FR" sz="1100" b="0" dirty="0">
                <a:solidFill>
                  <a:schemeClr val="tx1"/>
                </a:solidFill>
                <a:effectLst/>
                <a:latin typeface="Source Sans Pro" panose="020B0503030403020204" pitchFamily="34" charset="0"/>
                <a:ea typeface="Source Sans Pro" panose="020B0503030403020204" pitchFamily="34" charset="0"/>
              </a:rPr>
              <a:t>: Click gauche</a:t>
            </a:r>
          </a:p>
          <a:p>
            <a:r>
              <a:rPr lang="fr-FR" sz="1100" b="1" dirty="0">
                <a:solidFill>
                  <a:schemeClr val="tx1"/>
                </a:solidFill>
                <a:effectLst/>
                <a:latin typeface="Source Sans Pro" panose="020B0503030403020204" pitchFamily="34" charset="0"/>
                <a:ea typeface="Source Sans Pro" panose="020B0503030403020204" pitchFamily="34" charset="0"/>
              </a:rPr>
              <a:t>&lt;Button-2&gt;</a:t>
            </a:r>
            <a:r>
              <a:rPr lang="fr-FR" sz="1100" b="0" dirty="0">
                <a:solidFill>
                  <a:schemeClr val="tx1"/>
                </a:solidFill>
                <a:effectLst/>
                <a:latin typeface="Source Sans Pro" panose="020B0503030403020204" pitchFamily="34" charset="0"/>
                <a:ea typeface="Source Sans Pro" panose="020B0503030403020204" pitchFamily="34" charset="0"/>
              </a:rPr>
              <a:t>                   : Click milieu </a:t>
            </a:r>
          </a:p>
          <a:p>
            <a:r>
              <a:rPr lang="fr-FR" sz="1100" b="1" dirty="0">
                <a:solidFill>
                  <a:schemeClr val="tx1"/>
                </a:solidFill>
                <a:effectLst/>
                <a:latin typeface="Source Sans Pro" panose="020B0503030403020204" pitchFamily="34" charset="0"/>
                <a:ea typeface="Source Sans Pro" panose="020B0503030403020204" pitchFamily="34" charset="0"/>
              </a:rPr>
              <a:t>&lt;Button-3&gt;</a:t>
            </a:r>
            <a:r>
              <a:rPr lang="fr-FR" sz="1100" b="0" dirty="0">
                <a:solidFill>
                  <a:schemeClr val="tx1"/>
                </a:solidFill>
                <a:effectLst/>
                <a:latin typeface="Source Sans Pro" panose="020B0503030403020204" pitchFamily="34" charset="0"/>
                <a:ea typeface="Source Sans Pro" panose="020B0503030403020204" pitchFamily="34" charset="0"/>
              </a:rPr>
              <a:t>                   :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&lt;Double-Button-1&gt;</a:t>
            </a:r>
            <a:r>
              <a:rPr lang="fr-FR" sz="1100" b="0" dirty="0">
                <a:solidFill>
                  <a:schemeClr val="tx1"/>
                </a:solidFill>
                <a:effectLst/>
                <a:latin typeface="Source Sans Pro" panose="020B0503030403020204" pitchFamily="34" charset="0"/>
                <a:ea typeface="Source Sans Pro" panose="020B0503030403020204" pitchFamily="34" charset="0"/>
              </a:rPr>
              <a:t>  : Double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&lt;Double-Button-2&gt;</a:t>
            </a:r>
            <a:r>
              <a:rPr lang="fr-FR" sz="1100" b="0" dirty="0">
                <a:solidFill>
                  <a:schemeClr val="tx1"/>
                </a:solidFill>
                <a:effectLst/>
                <a:latin typeface="Source Sans Pro" panose="020B0503030403020204" pitchFamily="34" charset="0"/>
                <a:ea typeface="Source Sans Pro" panose="020B0503030403020204" pitchFamily="34" charset="0"/>
              </a:rPr>
              <a:t>  : Double click gauche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 Pression sur une touche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dirty="0">
                <a:solidFill>
                  <a:schemeClr val="tx1"/>
                </a:solidFill>
                <a:effectLst/>
                <a:latin typeface="Source Sans Pro" panose="020B0503030403020204" pitchFamily="34" charset="0"/>
                <a:ea typeface="Source Sans Pro" panose="020B0503030403020204" pitchFamily="34" charset="0"/>
              </a:rPr>
              <a: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A (minuscule)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b="0" dirty="0">
                <a:solidFill>
                  <a:schemeClr val="tx1"/>
                </a:solidFill>
                <a:effectLst/>
                <a:latin typeface="Source Sans Pro" panose="020B0503030403020204" pitchFamily="34" charset="0"/>
                <a:ea typeface="Source Sans Pro" panose="020B0503030403020204" pitchFamily="34" charset="0"/>
              </a:rPr>
              <a:t>              : Pression sur la touche A (majuscule)</a:t>
            </a:r>
          </a:p>
          <a:p>
            <a:r>
              <a:rPr lang="fr-FR" sz="1100" b="1" dirty="0">
                <a:solidFill>
                  <a:schemeClr val="tx1"/>
                </a:solidFill>
                <a:effectLst/>
                <a:latin typeface="Source Sans Pro" panose="020B0503030403020204" pitchFamily="34" charset="0"/>
                <a:ea typeface="Source Sans Pro" panose="020B0503030403020204" pitchFamily="34" charset="0"/>
              </a:rPr>
              <a:t>&lt;Return&gt;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entrée</a:t>
            </a:r>
          </a:p>
          <a:p>
            <a:r>
              <a:rPr lang="fr-FR" sz="1100" b="1" dirty="0">
                <a:solidFill>
                  <a:schemeClr val="tx1"/>
                </a:solidFill>
                <a:effectLst/>
                <a:latin typeface="Source Sans Pro" panose="020B0503030403020204" pitchFamily="34" charset="0"/>
                <a:ea typeface="Source Sans Pro" panose="020B0503030403020204" pitchFamily="34" charset="0"/>
              </a:rPr>
              <a:t>&lt;Escape&gt;                       </a:t>
            </a:r>
            <a:r>
              <a:rPr lang="fr-FR" sz="1100" b="0" dirty="0">
                <a:solidFill>
                  <a:schemeClr val="tx1"/>
                </a:solidFill>
                <a:effectLst/>
                <a:latin typeface="Source Sans Pro" panose="020B0503030403020204" pitchFamily="34" charset="0"/>
                <a:ea typeface="Source Sans Pro" panose="020B0503030403020204" pitchFamily="34" charset="0"/>
              </a:rPr>
              <a:t>: Touche Echap</a:t>
            </a:r>
          </a:p>
          <a:p>
            <a:r>
              <a:rPr lang="fr-FR" sz="1100" b="1" dirty="0">
                <a:solidFill>
                  <a:schemeClr val="tx1"/>
                </a:solidFill>
                <a:effectLst/>
                <a:latin typeface="Source Sans Pro" panose="020B0503030403020204" pitchFamily="34" charset="0"/>
                <a:ea typeface="Source Sans Pro" panose="020B0503030403020204" pitchFamily="34" charset="0"/>
              </a:rPr>
              <a:t>&lt;Up&gt;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haut</a:t>
            </a:r>
          </a:p>
          <a:p>
            <a:r>
              <a:rPr lang="fr-FR" sz="1100" b="1" dirty="0">
                <a:solidFill>
                  <a:schemeClr val="tx1"/>
                </a:solidFill>
                <a:effectLst/>
                <a:latin typeface="Source Sans Pro" panose="020B0503030403020204" pitchFamily="34" charset="0"/>
                <a:ea typeface="Source Sans Pro" panose="020B0503030403020204" pitchFamily="34" charset="0"/>
              </a:rPr>
              <a:t>&lt;Down&gt;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bas</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ButtonRelease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Lorsque qu'on </a:t>
            </a:r>
            <a:r>
              <a:rPr lang="fr-FR" sz="1100" b="0" dirty="0" err="1">
                <a:solidFill>
                  <a:schemeClr val="tx1"/>
                </a:solidFill>
                <a:effectLst/>
                <a:latin typeface="Source Sans Pro" panose="020B0503030403020204" pitchFamily="34" charset="0"/>
                <a:ea typeface="Source Sans Pro" panose="020B0503030403020204" pitchFamily="34" charset="0"/>
              </a:rPr>
              <a:t>relache</a:t>
            </a:r>
            <a:r>
              <a:rPr lang="fr-FR" sz="1100" b="0" dirty="0">
                <a:solidFill>
                  <a:schemeClr val="tx1"/>
                </a:solidFill>
                <a:effectLst/>
                <a:latin typeface="Source Sans Pro" panose="020B0503030403020204" pitchFamily="34" charset="0"/>
                <a:ea typeface="Source Sans Pro" panose="020B0503030403020204" pitchFamily="34" charset="0"/>
              </a:rPr>
              <a:t> le click</a:t>
            </a:r>
          </a:p>
          <a:p>
            <a:r>
              <a:rPr lang="fr-FR" sz="1100" b="1" dirty="0">
                <a:solidFill>
                  <a:schemeClr val="tx1"/>
                </a:solidFill>
                <a:effectLst/>
                <a:latin typeface="Source Sans Pro" panose="020B0503030403020204" pitchFamily="34" charset="0"/>
                <a:ea typeface="Source Sans Pro" panose="020B0503030403020204" pitchFamily="34" charset="0"/>
              </a:rPr>
              <a:t>&lt;Motion&gt;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a:t>
            </a:r>
          </a:p>
          <a:p>
            <a:r>
              <a:rPr lang="fr-FR" sz="1100" b="1" dirty="0">
                <a:solidFill>
                  <a:schemeClr val="tx1"/>
                </a:solidFill>
                <a:effectLst/>
                <a:latin typeface="Source Sans Pro" panose="020B0503030403020204" pitchFamily="34" charset="0"/>
                <a:ea typeface="Source Sans Pro" panose="020B0503030403020204" pitchFamily="34" charset="0"/>
              </a:rPr>
              <a:t>&lt;B1-Motion&gt;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 avec click gauche</a:t>
            </a:r>
          </a:p>
          <a:p>
            <a:r>
              <a:rPr lang="fr-FR" sz="1100" b="1" dirty="0">
                <a:solidFill>
                  <a:schemeClr val="tx1"/>
                </a:solidFill>
                <a:effectLst/>
                <a:latin typeface="Source Sans Pro" panose="020B0503030403020204" pitchFamily="34" charset="0"/>
                <a:ea typeface="Source Sans Pro" panose="020B0503030403020204" pitchFamily="34" charset="0"/>
              </a:rPr>
              <a:t>&lt;Enter&gt;                          </a:t>
            </a:r>
            <a:r>
              <a:rPr lang="fr-FR" sz="1100" b="0" dirty="0">
                <a:solidFill>
                  <a:schemeClr val="tx1"/>
                </a:solidFill>
                <a:effectLst/>
                <a:latin typeface="Source Sans Pro" panose="020B0503030403020204" pitchFamily="34" charset="0"/>
                <a:ea typeface="Source Sans Pro" panose="020B0503030403020204" pitchFamily="34" charset="0"/>
              </a:rPr>
              <a:t>: Entrée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Leave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Sortie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&lt;Configure&gt;                </a:t>
            </a:r>
            <a:r>
              <a:rPr lang="fr-FR" sz="1100" b="0" dirty="0">
                <a:solidFill>
                  <a:schemeClr val="tx1"/>
                </a:solidFill>
                <a:effectLst/>
                <a:latin typeface="Source Sans Pro" panose="020B0503030403020204" pitchFamily="34" charset="0"/>
                <a:ea typeface="Source Sans Pro" panose="020B0503030403020204" pitchFamily="34" charset="0"/>
              </a:rPr>
              <a:t>: Redimensionnement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Map</a:t>
            </a:r>
            <a:r>
              <a:rPr lang="fr-FR" sz="1100" b="1" dirty="0">
                <a:solidFill>
                  <a:schemeClr val="tx1"/>
                </a:solidFill>
                <a:effectLst/>
                <a:latin typeface="Source Sans Pro" panose="020B0503030403020204" pitchFamily="34" charset="0"/>
                <a:ea typeface="Source Sans Pro" panose="020B0503030403020204" pitchFamily="34" charset="0"/>
              </a:rPr>
              <a:t>&gt; &lt;</a:t>
            </a:r>
            <a:r>
              <a:rPr lang="fr-FR" sz="1100" b="1" dirty="0" err="1">
                <a:solidFill>
                  <a:schemeClr val="tx1"/>
                </a:solidFill>
                <a:effectLst/>
                <a:latin typeface="Source Sans Pro" panose="020B0503030403020204" pitchFamily="34" charset="0"/>
                <a:ea typeface="Source Sans Pro" panose="020B0503030403020204" pitchFamily="34" charset="0"/>
              </a:rPr>
              <a:t>Unmap</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Ouverture et </a:t>
            </a:r>
            <a:r>
              <a:rPr lang="fr-FR" sz="1100" b="0" dirty="0" err="1">
                <a:solidFill>
                  <a:schemeClr val="tx1"/>
                </a:solidFill>
                <a:effectLst/>
                <a:latin typeface="Source Sans Pro" panose="020B0503030403020204" pitchFamily="34" charset="0"/>
                <a:ea typeface="Source Sans Pro" panose="020B0503030403020204" pitchFamily="34" charset="0"/>
              </a:rPr>
              <a:t>iconification</a:t>
            </a:r>
            <a:r>
              <a:rPr lang="fr-FR" sz="1100" b="0" dirty="0">
                <a:solidFill>
                  <a:schemeClr val="tx1"/>
                </a:solidFill>
                <a:effectLst/>
                <a:latin typeface="Source Sans Pro" panose="020B0503030403020204" pitchFamily="34" charset="0"/>
                <a:ea typeface="Source Sans Pro" panose="020B0503030403020204" pitchFamily="34" charset="0"/>
              </a:rPr>
              <a: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MouseWheel</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Utilisation de la roulette</a:t>
            </a:r>
          </a:p>
        </p:txBody>
      </p:sp>
    </p:spTree>
    <p:extLst>
      <p:ext uri="{BB962C8B-B14F-4D97-AF65-F5344CB8AC3E}">
        <p14:creationId xmlns:p14="http://schemas.microsoft.com/office/powerpoint/2010/main" val="248047213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877985"/>
          </a:xfrm>
          <a:prstGeom prst="rect">
            <a:avLst/>
          </a:prstGeom>
          <a:noFill/>
        </p:spPr>
        <p:txBody>
          <a:bodyPr wrap="square">
            <a:spAutoFit/>
          </a:bodyPr>
          <a:lstStyle/>
          <a:p>
            <a:r>
              <a:rPr lang="fr-FR" sz="800" dirty="0">
                <a:solidFill>
                  <a:srgbClr val="333333"/>
                </a:solidFill>
                <a:latin typeface="Source Sans Pro" panose="020B0503030403020204" pitchFamily="34" charset="0"/>
                <a:ea typeface="Source Sans Pro" panose="020B0503030403020204" pitchFamily="34" charset="0"/>
              </a:rPr>
              <a:t>Exemple :</a:t>
            </a:r>
            <a:endParaRPr lang="en-GB" sz="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fonction </a:t>
            </a:r>
            <a:r>
              <a:rPr lang="fr-FR" sz="700" b="0" dirty="0" err="1">
                <a:solidFill>
                  <a:srgbClr val="9A9B99"/>
                </a:solidFill>
                <a:effectLst/>
                <a:latin typeface="Source Code Pro" panose="020B0509030403020204" pitchFamily="49" charset="0"/>
                <a:ea typeface="Source Code Pro" panose="020B0509030403020204" pitchFamily="49" charset="0"/>
              </a:rPr>
              <a:t>appellée</a:t>
            </a:r>
            <a:r>
              <a:rPr lang="fr-FR" sz="700" b="0" dirty="0">
                <a:solidFill>
                  <a:srgbClr val="9A9B99"/>
                </a:solidFill>
                <a:effectLst/>
                <a:latin typeface="Source Code Pro" panose="020B0509030403020204" pitchFamily="49" charset="0"/>
                <a:ea typeface="Source Code Pro" panose="020B0509030403020204" pitchFamily="49" charset="0"/>
              </a:rPr>
              <a:t> lorsque l'utilisateur presse une touche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global</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err="1">
                <a:solidFill>
                  <a:srgbClr val="676867"/>
                </a:solidFill>
                <a:effectLst/>
                <a:latin typeface="Source Code Pro" panose="020B0509030403020204" pitchFamily="49" charset="0"/>
                <a:ea typeface="Source Code Pro" panose="020B0509030403020204" pitchFamily="49" charset="0"/>
              </a:rPr>
              <a:t>.keysym</a:t>
            </a:r>
            <a:endParaRPr lang="fr-FR" sz="700" b="0" dirty="0">
              <a:solidFill>
                <a:srgbClr val="676867"/>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"Up"</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C5C8C6"/>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"Down"</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"Right"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Left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9B99"/>
                </a:solidFill>
                <a:effectLst/>
                <a:latin typeface="Source Code Pro" panose="020B0509030403020204" pitchFamily="49" charset="0"/>
                <a:ea typeface="Source Code Pro" panose="020B0509030403020204" pitchFamily="49" charset="0"/>
              </a:rPr>
              <a:t># changement de coordonnées pour le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Canvas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width</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height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bg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ivory</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coordonnées initiales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create_rectangle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fill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"violet"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ajout du bond sur les touches du clavier</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focus_set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bind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"&lt;Key&gt;"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pack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5" name="Image 4">
            <a:extLst>
              <a:ext uri="{FF2B5EF4-FFF2-40B4-BE49-F238E27FC236}">
                <a16:creationId xmlns:a16="http://schemas.microsoft.com/office/drawing/2014/main" id="{DE7536C3-EAB8-039E-A284-CE097245F7BB}"/>
              </a:ext>
            </a:extLst>
          </p:cNvPr>
          <p:cNvPicPr>
            <a:picLocks noChangeAspect="1"/>
          </p:cNvPicPr>
          <p:nvPr/>
        </p:nvPicPr>
        <p:blipFill>
          <a:blip r:embed="rId2"/>
          <a:stretch>
            <a:fillRect/>
          </a:stretch>
        </p:blipFill>
        <p:spPr>
          <a:xfrm>
            <a:off x="7427626" y="2902022"/>
            <a:ext cx="1251108" cy="1399461"/>
          </a:xfrm>
          <a:prstGeom prst="rect">
            <a:avLst/>
          </a:prstGeom>
        </p:spPr>
      </p:pic>
    </p:spTree>
    <p:extLst>
      <p:ext uri="{BB962C8B-B14F-4D97-AF65-F5344CB8AC3E}">
        <p14:creationId xmlns:p14="http://schemas.microsoft.com/office/powerpoint/2010/main" val="423558527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212</a:t>
            </a:fld>
            <a:endParaRPr lang="fr-FR"/>
          </a:p>
        </p:txBody>
      </p:sp>
    </p:spTree>
    <p:extLst>
      <p:ext uri="{BB962C8B-B14F-4D97-AF65-F5344CB8AC3E}">
        <p14:creationId xmlns:p14="http://schemas.microsoft.com/office/powerpoint/2010/main" val="187539812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Tkinter</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213</a:t>
            </a:fld>
            <a:endParaRPr lang="fr-FR"/>
          </a:p>
        </p:txBody>
      </p:sp>
    </p:spTree>
    <p:extLst>
      <p:ext uri="{BB962C8B-B14F-4D97-AF65-F5344CB8AC3E}">
        <p14:creationId xmlns:p14="http://schemas.microsoft.com/office/powerpoint/2010/main" val="33483174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8.</a:t>
            </a:r>
            <a:endParaRPr lang="fr-FR" sz="6000" dirty="0">
              <a:solidFill>
                <a:schemeClr val="accent4"/>
              </a:solidFill>
            </a:endParaRPr>
          </a:p>
          <a:p>
            <a:pPr marL="0" lvl="0" indent="0" algn="l" rtl="0">
              <a:spcBef>
                <a:spcPts val="0"/>
              </a:spcBef>
              <a:spcAft>
                <a:spcPts val="0"/>
              </a:spcAft>
              <a:buNone/>
            </a:pPr>
            <a:r>
              <a:rPr lang="fr-FR" sz="4000" dirty="0"/>
              <a:t>La programmation asynchrone </a:t>
            </a:r>
          </a:p>
        </p:txBody>
      </p:sp>
    </p:spTree>
    <p:extLst>
      <p:ext uri="{BB962C8B-B14F-4D97-AF65-F5344CB8AC3E}">
        <p14:creationId xmlns:p14="http://schemas.microsoft.com/office/powerpoint/2010/main" val="389205229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permet de </a:t>
            </a:r>
            <a:r>
              <a:rPr lang="fr-FR" sz="2400" b="1" dirty="0">
                <a:latin typeface="Source Sans Pro" panose="020B0503030403020204" pitchFamily="34" charset="0"/>
                <a:ea typeface="Source Sans Pro" panose="020B0503030403020204" pitchFamily="34" charset="0"/>
              </a:rPr>
              <a:t>lancer plusieurs processus </a:t>
            </a:r>
            <a:r>
              <a:rPr lang="fr-FR" sz="2400" b="1" dirty="0">
                <a:solidFill>
                  <a:schemeClr val="accent1"/>
                </a:solidFill>
                <a:latin typeface="Source Sans Pro" panose="020B0503030403020204" pitchFamily="34" charset="0"/>
                <a:ea typeface="Source Sans Pro" panose="020B0503030403020204" pitchFamily="34" charset="0"/>
              </a:rPr>
              <a:t>simultanément</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215</a:t>
            </a:fld>
            <a:endParaRPr/>
          </a:p>
        </p:txBody>
      </p:sp>
    </p:spTree>
    <p:extLst>
      <p:ext uri="{BB962C8B-B14F-4D97-AF65-F5344CB8AC3E}">
        <p14:creationId xmlns:p14="http://schemas.microsoft.com/office/powerpoint/2010/main" val="41416400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t>
            </a:r>
            <a:r>
              <a:rPr lang="fr-FR" sz="2400" b="1" dirty="0">
                <a:latin typeface="Source Sans Pro" panose="020B0503030403020204" pitchFamily="34" charset="0"/>
                <a:ea typeface="Source Sans Pro" panose="020B0503030403020204" pitchFamily="34" charset="0"/>
              </a:rPr>
              <a:t>objectif </a:t>
            </a:r>
            <a:r>
              <a:rPr lang="fr-FR" sz="2400" dirty="0">
                <a:latin typeface="Source Sans Pro" panose="020B0503030403020204" pitchFamily="34" charset="0"/>
                <a:ea typeface="Source Sans Pro" panose="020B0503030403020204" pitchFamily="34" charset="0"/>
              </a:rPr>
              <a:t>de 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va être que votre </a:t>
            </a:r>
            <a:r>
              <a:rPr lang="fr-FR" sz="2400" b="1" dirty="0">
                <a:latin typeface="Source Sans Pro" panose="020B0503030403020204" pitchFamily="34" charset="0"/>
                <a:ea typeface="Source Sans Pro" panose="020B0503030403020204" pitchFamily="34" charset="0"/>
              </a:rPr>
              <a:t>programme</a:t>
            </a:r>
            <a:r>
              <a:rPr lang="fr-FR" sz="2400" dirty="0">
                <a:latin typeface="Source Sans Pro" panose="020B0503030403020204" pitchFamily="34" charset="0"/>
                <a:ea typeface="Source Sans Pro" panose="020B0503030403020204" pitchFamily="34" charset="0"/>
              </a:rPr>
              <a:t> puisse </a:t>
            </a:r>
            <a:r>
              <a:rPr lang="fr-FR" sz="2400" b="1" dirty="0">
                <a:latin typeface="Source Sans Pro" panose="020B0503030403020204" pitchFamily="34" charset="0"/>
                <a:ea typeface="Source Sans Pro" panose="020B0503030403020204" pitchFamily="34" charset="0"/>
              </a:rPr>
              <a:t>faire plusieurs choses en même temps</a:t>
            </a:r>
            <a:r>
              <a:rPr lang="fr-FR" sz="2400" dirty="0">
                <a:latin typeface="Source Sans Pro" panose="020B0503030403020204" pitchFamily="34" charset="0"/>
                <a:ea typeface="Source Sans Pro" panose="020B0503030403020204" pitchFamily="34" charset="0"/>
              </a:rPr>
              <a:t>, et ainsi un </a:t>
            </a:r>
            <a:r>
              <a:rPr lang="fr-FR" sz="2400" b="1" dirty="0">
                <a:solidFill>
                  <a:schemeClr val="accent1"/>
                </a:solidFill>
                <a:latin typeface="Source Sans Pro" panose="020B0503030403020204" pitchFamily="34" charset="0"/>
                <a:ea typeface="Source Sans Pro" panose="020B0503030403020204" pitchFamily="34" charset="0"/>
              </a:rPr>
              <a:t>gain de temps </a:t>
            </a:r>
            <a:r>
              <a:rPr lang="fr-FR" sz="2400" b="1" dirty="0">
                <a:latin typeface="Source Sans Pro" panose="020B0503030403020204" pitchFamily="34" charset="0"/>
                <a:ea typeface="Source Sans Pro" panose="020B0503030403020204" pitchFamily="34" charset="0"/>
              </a:rPr>
              <a:t>important</a:t>
            </a:r>
            <a:r>
              <a:rPr lang="fr-FR" sz="2400" dirty="0">
                <a:latin typeface="Source Sans Pro" panose="020B0503030403020204" pitchFamily="34" charset="0"/>
                <a:ea typeface="Source Sans Pro" panose="020B0503030403020204" pitchFamily="34" charset="0"/>
              </a:rPr>
              <a:t>.</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216</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1977982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fr-FR" dirty="0"/>
              <a:t>Le fonctionnement de la programmation asynchrone </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217</a:t>
            </a:fld>
            <a:endParaRPr lang="fr-FR"/>
          </a:p>
        </p:txBody>
      </p:sp>
      <p:pic>
        <p:nvPicPr>
          <p:cNvPr id="2050" name="Picture 2" descr="Découvrez les tâches asynchrones - Récupérez et affichez des données  distantes - OpenClassrooms">
            <a:extLst>
              <a:ext uri="{FF2B5EF4-FFF2-40B4-BE49-F238E27FC236}">
                <a16:creationId xmlns:a16="http://schemas.microsoft.com/office/drawing/2014/main" id="{8B416185-95FF-885F-5957-ADDFC50B7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39" y="1156998"/>
            <a:ext cx="5141722" cy="327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1624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Contexte d’utilisation de la programmation asynchrone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Scénario</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Imaginez une </a:t>
            </a:r>
            <a:r>
              <a:rPr lang="fr-FR" sz="2000" b="1" i="0" dirty="0">
                <a:effectLst/>
                <a:latin typeface="Source Sans Pro" panose="020B0503030403020204" pitchFamily="34" charset="0"/>
                <a:ea typeface="Source Sans Pro" panose="020B0503030403020204" pitchFamily="34" charset="0"/>
              </a:rPr>
              <a:t>application</a:t>
            </a:r>
            <a:r>
              <a:rPr lang="fr-FR" sz="2000" b="0" i="0" dirty="0">
                <a:effectLst/>
                <a:latin typeface="Source Sans Pro" panose="020B0503030403020204" pitchFamily="34" charset="0"/>
                <a:ea typeface="Source Sans Pro" panose="020B0503030403020204" pitchFamily="34" charset="0"/>
              </a:rPr>
              <a:t> qui doit </a:t>
            </a:r>
            <a:r>
              <a:rPr lang="fr-FR" sz="2000" b="1" i="0" dirty="0">
                <a:effectLst/>
                <a:latin typeface="Source Sans Pro" panose="020B0503030403020204" pitchFamily="34" charset="0"/>
                <a:ea typeface="Source Sans Pro" panose="020B0503030403020204" pitchFamily="34" charset="0"/>
              </a:rPr>
              <a:t>traiter</a:t>
            </a:r>
            <a:r>
              <a:rPr lang="fr-FR" sz="2000" b="0" i="0" dirty="0">
                <a:effectLst/>
                <a:latin typeface="Source Sans Pro" panose="020B0503030403020204" pitchFamily="34" charset="0"/>
                <a:ea typeface="Source Sans Pro" panose="020B0503030403020204" pitchFamily="34" charset="0"/>
              </a:rPr>
              <a:t> </a:t>
            </a:r>
            <a:r>
              <a:rPr lang="fr-FR" sz="2000" b="1" i="0" dirty="0">
                <a:solidFill>
                  <a:schemeClr val="accent1"/>
                </a:solidFill>
                <a:effectLst/>
                <a:latin typeface="Source Sans Pro" panose="020B0503030403020204" pitchFamily="34" charset="0"/>
                <a:ea typeface="Source Sans Pro" panose="020B0503030403020204" pitchFamily="34" charset="0"/>
              </a:rPr>
              <a:t>plusieurs requêtes simultanées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Problème</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L'approche </a:t>
            </a:r>
            <a:r>
              <a:rPr lang="fr-FR" sz="2000" b="1" i="0" dirty="0">
                <a:solidFill>
                  <a:schemeClr val="accent1"/>
                </a:solidFill>
                <a:effectLst/>
                <a:latin typeface="Source Sans Pro" panose="020B0503030403020204" pitchFamily="34" charset="0"/>
                <a:ea typeface="Source Sans Pro" panose="020B0503030403020204" pitchFamily="34" charset="0"/>
              </a:rPr>
              <a:t>synchrone</a:t>
            </a:r>
            <a:r>
              <a:rPr lang="fr-FR" sz="2000" b="0" i="0" dirty="0">
                <a:effectLst/>
                <a:latin typeface="Source Sans Pro" panose="020B0503030403020204" pitchFamily="34" charset="0"/>
                <a:ea typeface="Source Sans Pro" panose="020B0503030403020204" pitchFamily="34" charset="0"/>
              </a:rPr>
              <a:t> peut entraîner des </a:t>
            </a:r>
            <a:r>
              <a:rPr lang="fr-FR" sz="2000" b="1" i="0" dirty="0">
                <a:effectLst/>
                <a:latin typeface="Source Sans Pro" panose="020B0503030403020204" pitchFamily="34" charset="0"/>
                <a:ea typeface="Source Sans Pro" panose="020B0503030403020204" pitchFamily="34" charset="0"/>
              </a:rPr>
              <a:t>temps</a:t>
            </a:r>
            <a:r>
              <a:rPr lang="fr-FR" sz="2000" b="0" i="0" dirty="0">
                <a:effectLst/>
                <a:latin typeface="Source Sans Pro" panose="020B0503030403020204" pitchFamily="34" charset="0"/>
                <a:ea typeface="Source Sans Pro" panose="020B0503030403020204" pitchFamily="34" charset="0"/>
              </a:rPr>
              <a:t> d'</a:t>
            </a:r>
            <a:r>
              <a:rPr lang="fr-FR" sz="2000" b="1" i="0" dirty="0">
                <a:effectLst/>
                <a:latin typeface="Source Sans Pro" panose="020B0503030403020204" pitchFamily="34" charset="0"/>
                <a:ea typeface="Source Sans Pro" panose="020B0503030403020204" pitchFamily="34" charset="0"/>
              </a:rPr>
              <a:t>attente</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inutiles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Solution</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 programmation </a:t>
            </a:r>
            <a:r>
              <a:rPr lang="fr-FR" sz="2000" b="1" i="0" dirty="0">
                <a:solidFill>
                  <a:schemeClr val="accent1"/>
                </a:solidFill>
                <a:effectLst/>
                <a:latin typeface="Source Sans Pro" panose="020B0503030403020204" pitchFamily="34" charset="0"/>
                <a:ea typeface="Source Sans Pro" panose="020B0503030403020204" pitchFamily="34" charset="0"/>
              </a:rPr>
              <a:t>asynchrone</a:t>
            </a:r>
            <a:r>
              <a:rPr lang="fr-FR" sz="2000" b="0" i="0" dirty="0">
                <a:effectLst/>
                <a:latin typeface="Source Sans Pro" panose="020B0503030403020204" pitchFamily="34" charset="0"/>
                <a:ea typeface="Source Sans Pro" panose="020B0503030403020204" pitchFamily="34" charset="0"/>
              </a:rPr>
              <a:t> permet de gérer ces </a:t>
            </a:r>
            <a:r>
              <a:rPr lang="fr-FR" sz="2000" b="1" i="0" dirty="0">
                <a:effectLst/>
                <a:latin typeface="Source Sans Pro" panose="020B0503030403020204" pitchFamily="34" charset="0"/>
                <a:ea typeface="Source Sans Pro" panose="020B0503030403020204" pitchFamily="34" charset="0"/>
              </a:rPr>
              <a:t>tâches simultanément</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optimisant</a:t>
            </a:r>
            <a:r>
              <a:rPr lang="fr-FR" sz="2000" b="0" i="0" dirty="0">
                <a:effectLst/>
                <a:latin typeface="Source Sans Pro" panose="020B0503030403020204" pitchFamily="34" charset="0"/>
                <a:ea typeface="Source Sans Pro" panose="020B0503030403020204" pitchFamily="34" charset="0"/>
              </a:rPr>
              <a:t> ainsi l'</a:t>
            </a:r>
            <a:r>
              <a:rPr lang="fr-FR" sz="2000" b="1" i="0" dirty="0">
                <a:effectLst/>
                <a:latin typeface="Source Sans Pro" panose="020B0503030403020204" pitchFamily="34" charset="0"/>
                <a:ea typeface="Source Sans Pro" panose="020B0503030403020204" pitchFamily="34" charset="0"/>
              </a:rPr>
              <a:t>utilisation</a:t>
            </a:r>
            <a:r>
              <a:rPr lang="fr-FR" sz="2000" b="0" i="0" dirty="0">
                <a:effectLst/>
                <a:latin typeface="Source Sans Pro" panose="020B0503030403020204" pitchFamily="34" charset="0"/>
                <a:ea typeface="Source Sans Pro" panose="020B0503030403020204" pitchFamily="34" charset="0"/>
              </a:rPr>
              <a:t> des </a:t>
            </a:r>
            <a:r>
              <a:rPr lang="fr-FR" sz="2000" b="1" i="0" dirty="0">
                <a:effectLst/>
                <a:latin typeface="Source Sans Pro" panose="020B0503030403020204" pitchFamily="34" charset="0"/>
                <a:ea typeface="Source Sans Pro" panose="020B0503030403020204" pitchFamily="34" charset="0"/>
              </a:rPr>
              <a:t>ressources</a:t>
            </a:r>
            <a:r>
              <a:rPr lang="fr-FR" sz="2000" b="0" i="0" dirty="0">
                <a:effectLst/>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218</a:t>
            </a:fld>
            <a:endParaRPr/>
          </a:p>
        </p:txBody>
      </p:sp>
    </p:spTree>
    <p:extLst>
      <p:ext uri="{BB962C8B-B14F-4D97-AF65-F5344CB8AC3E}">
        <p14:creationId xmlns:p14="http://schemas.microsoft.com/office/powerpoint/2010/main" val="403742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nommage</a:t>
            </a:r>
            <a:r>
              <a:rPr lang="en-GB" dirty="0"/>
              <a:t> des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908215"/>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Il y a deux règles à respecter en ce qui concerne le nommage des variables :</a:t>
            </a:r>
          </a:p>
          <a:p>
            <a:pPr marL="285750" indent="-285750" algn="just">
              <a:spcAft>
                <a:spcPts val="600"/>
              </a:spcAf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commencer par une lettre minuscule, une lettre majuscule ou un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underscore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lgn="jus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contenir uniquement les éléments précédents ainsi que des chiffres.</a:t>
            </a:r>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      </a:t>
            </a:r>
            <a:r>
              <a:rPr lang="fr-FR" sz="1800" dirty="0">
                <a:solidFill>
                  <a:srgbClr val="FF0000"/>
                </a:solidFill>
                <a:latin typeface="Source Sans Pro" panose="020B0503030403020204" pitchFamily="34" charset="0"/>
                <a:ea typeface="Source Sans Pro" panose="020B0503030403020204" pitchFamily="34" charset="0"/>
                <a:cs typeface="Arial"/>
                <a:sym typeface="Arial"/>
              </a:rPr>
              <a:t>ATTENTION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donc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interdit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utiliser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espaces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87744474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Utilisation des mots </a:t>
            </a:r>
            <a:r>
              <a:rPr lang="en-GB" dirty="0" err="1"/>
              <a:t>clé</a:t>
            </a:r>
            <a:r>
              <a:rPr lang="en-GB" dirty="0"/>
              <a:t> </a:t>
            </a:r>
            <a:r>
              <a:rPr lang="en-GB" b="1" dirty="0"/>
              <a:t>async</a:t>
            </a:r>
            <a:r>
              <a:rPr lang="en-GB" dirty="0"/>
              <a:t> et </a:t>
            </a:r>
            <a:r>
              <a:rPr lang="en-GB" b="1" dirty="0"/>
              <a:t>await</a:t>
            </a:r>
            <a:endParaRPr dirty="0"/>
          </a:p>
        </p:txBody>
      </p:sp>
      <p:sp>
        <p:nvSpPr>
          <p:cNvPr id="111" name="Google Shape;111;p17"/>
          <p:cNvSpPr txBox="1">
            <a:spLocks noGrp="1"/>
          </p:cNvSpPr>
          <p:nvPr>
            <p:ph type="body" idx="1"/>
          </p:nvPr>
        </p:nvSpPr>
        <p:spPr>
          <a:xfrm>
            <a:off x="786150" y="1261700"/>
            <a:ext cx="7571700" cy="1189192"/>
          </a:xfrm>
          <a:prstGeom prst="rect">
            <a:avLst/>
          </a:prstGeom>
        </p:spPr>
        <p:txBody>
          <a:bodyPr spcFirstLastPara="1" wrap="square" lIns="91425" tIns="91425" rIns="91425" bIns="91425" anchor="t" anchorCtr="0">
            <a:noAutofit/>
          </a:bodyPr>
          <a:lstStyle/>
          <a:p>
            <a:pPr marL="0" indent="0" algn="just">
              <a:buNone/>
            </a:pPr>
            <a:r>
              <a:rPr lang="fr-FR" sz="2000" dirty="0">
                <a:latin typeface="Source Sans Pro" panose="020B0503030403020204" pitchFamily="34" charset="0"/>
                <a:ea typeface="Source Sans Pro" panose="020B0503030403020204" pitchFamily="34" charset="0"/>
              </a:rPr>
              <a:t>Pour réaliser un </a:t>
            </a:r>
            <a:r>
              <a:rPr lang="fr-FR" sz="2000" b="1" dirty="0">
                <a:solidFill>
                  <a:schemeClr val="accent1"/>
                </a:solidFill>
                <a:latin typeface="Source Sans Pro" panose="020B0503030403020204" pitchFamily="34" charset="0"/>
                <a:ea typeface="Source Sans Pro" panose="020B0503030403020204" pitchFamily="34" charset="0"/>
              </a:rPr>
              <a:t>programme asynchrone </a:t>
            </a:r>
            <a:r>
              <a:rPr lang="fr-FR" sz="2000" dirty="0">
                <a:latin typeface="Source Sans Pro" panose="020B0503030403020204" pitchFamily="34" charset="0"/>
                <a:ea typeface="Source Sans Pro" panose="020B0503030403020204" pitchFamily="34" charset="0"/>
              </a:rPr>
              <a:t>en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il est nécessaire d’utiliser les </a:t>
            </a:r>
            <a:r>
              <a:rPr lang="fr-FR" sz="2000" b="1" dirty="0">
                <a:latin typeface="Source Sans Pro" panose="020B0503030403020204" pitchFamily="34" charset="0"/>
                <a:ea typeface="Source Sans Pro" panose="020B0503030403020204" pitchFamily="34" charset="0"/>
              </a:rPr>
              <a:t>mots clés </a:t>
            </a:r>
            <a:r>
              <a:rPr lang="fr-FR" sz="2000" b="1" dirty="0" err="1">
                <a:solidFill>
                  <a:schemeClr val="accent1"/>
                </a:solidFill>
                <a:latin typeface="Source Sans Pro" panose="020B0503030403020204" pitchFamily="34" charset="0"/>
                <a:ea typeface="Source Sans Pro" panose="020B0503030403020204" pitchFamily="34" charset="0"/>
              </a:rPr>
              <a:t>async</a:t>
            </a:r>
            <a:r>
              <a:rPr lang="fr-FR" sz="2000" dirty="0">
                <a:latin typeface="Source Sans Pro" panose="020B0503030403020204" pitchFamily="34" charset="0"/>
                <a:ea typeface="Source Sans Pro" panose="020B0503030403020204" pitchFamily="34" charset="0"/>
              </a:rPr>
              <a:t> et </a:t>
            </a:r>
            <a:r>
              <a:rPr lang="fr-FR" sz="2000" b="1" dirty="0" err="1">
                <a:solidFill>
                  <a:schemeClr val="accent1"/>
                </a:solidFill>
                <a:latin typeface="Source Sans Pro" panose="020B0503030403020204" pitchFamily="34" charset="0"/>
                <a:ea typeface="Source Sans Pro" panose="020B0503030403020204" pitchFamily="34" charset="0"/>
              </a:rPr>
              <a:t>await</a:t>
            </a:r>
            <a:r>
              <a:rPr lang="fr-FR" sz="2000" dirty="0">
                <a:latin typeface="Source Sans Pro" panose="020B0503030403020204" pitchFamily="34" charset="0"/>
                <a:ea typeface="Source Sans Pro" panose="020B0503030403020204" pitchFamily="34" charset="0"/>
              </a:rPr>
              <a:t>, ainsi que des </a:t>
            </a:r>
            <a:r>
              <a:rPr lang="fr-FR" sz="2000" b="1" dirty="0">
                <a:solidFill>
                  <a:schemeClr val="tx1"/>
                </a:solidFill>
                <a:latin typeface="Source Sans Pro" panose="020B0503030403020204" pitchFamily="34" charset="0"/>
                <a:ea typeface="Source Sans Pro" panose="020B0503030403020204" pitchFamily="34" charset="0"/>
              </a:rPr>
              <a:t>modules complémentaires</a:t>
            </a:r>
            <a:r>
              <a:rPr lang="fr-FR" sz="2000" dirty="0">
                <a:solidFill>
                  <a:schemeClr val="tx1"/>
                </a:solidFill>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(tel que </a:t>
            </a:r>
            <a:r>
              <a:rPr lang="fr-FR" sz="2000" b="1" dirty="0" err="1">
                <a:solidFill>
                  <a:schemeClr val="accent1"/>
                </a:solidFill>
                <a:latin typeface="Source Sans Pro" panose="020B0503030403020204" pitchFamily="34" charset="0"/>
                <a:ea typeface="Source Sans Pro" panose="020B0503030403020204" pitchFamily="34" charset="0"/>
                <a:hlinkClick r:id="rId3"/>
              </a:rPr>
              <a:t>asyncio</a:t>
            </a:r>
            <a:r>
              <a:rPr lang="fr-FR" sz="2000" dirty="0">
                <a:latin typeface="Source Sans Pro" panose="020B0503030403020204" pitchFamily="34" charset="0"/>
                <a:ea typeface="Source Sans Pro" panose="020B0503030403020204" pitchFamily="34" charset="0"/>
              </a:rPr>
              <a:t>).</a:t>
            </a:r>
            <a:endParaRPr lang="fr-FR" sz="2000" b="0" i="0" dirty="0">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219</a:t>
            </a:fld>
            <a:endParaRPr/>
          </a:p>
        </p:txBody>
      </p:sp>
      <p:sp>
        <p:nvSpPr>
          <p:cNvPr id="2" name="ZoneTexte 1">
            <a:extLst>
              <a:ext uri="{FF2B5EF4-FFF2-40B4-BE49-F238E27FC236}">
                <a16:creationId xmlns:a16="http://schemas.microsoft.com/office/drawing/2014/main" id="{162BE0DD-0927-03A9-9957-D2706EC41FD8}"/>
              </a:ext>
            </a:extLst>
          </p:cNvPr>
          <p:cNvSpPr txBox="1"/>
          <p:nvPr/>
        </p:nvSpPr>
        <p:spPr>
          <a:xfrm>
            <a:off x="785341" y="2701872"/>
            <a:ext cx="7893393" cy="150810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async</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maFonctionAsynchrone</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 Code asynchrone ici</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await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C4B19"/>
                </a:solidFill>
                <a:effectLst/>
                <a:latin typeface="Source Code Pro" panose="020B0509030403020204" pitchFamily="49" charset="0"/>
                <a:ea typeface="Source Code Pro" panose="020B0509030403020204" pitchFamily="49" charset="0"/>
              </a:rPr>
              <a:t>autreFonction</a:t>
            </a:r>
            <a:r>
              <a:rPr lang="fr-FR" sz="1800" dirty="0" err="1">
                <a:solidFill>
                  <a:srgbClr val="CC4B19"/>
                </a:solidFill>
                <a:latin typeface="Source Code Pro" panose="020B0509030403020204" pitchFamily="49" charset="0"/>
                <a:ea typeface="Source Code Pro" panose="020B0509030403020204" pitchFamily="49" charset="0"/>
              </a:rPr>
              <a:t>Asynchrone</a:t>
            </a:r>
            <a:r>
              <a:rPr lang="fr-FR" sz="1800" dirty="0">
                <a:solidFill>
                  <a:srgbClr val="676867"/>
                </a:solidFill>
                <a:latin typeface="Source Code Pro" panose="020B0509030403020204" pitchFamily="49" charset="0"/>
                <a:ea typeface="Source Code Pro" panose="020B0509030403020204" pitchFamily="49" charset="0"/>
              </a:rPr>
              <a:t>()</a:t>
            </a:r>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endParaRPr lang="fr-FR" sz="18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970202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GB" dirty="0"/>
              <a:t>Programme </a:t>
            </a:r>
            <a:r>
              <a:rPr lang="en-GB" dirty="0" err="1"/>
              <a:t>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3539430"/>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text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11904989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41388"/>
          </a:xfrm>
        </p:spPr>
        <p:txBody>
          <a:bodyPr/>
          <a:lstStyle/>
          <a:p>
            <a:r>
              <a:rPr lang="en-GB" dirty="0"/>
              <a:t>Programme </a:t>
            </a:r>
            <a:r>
              <a:rPr lang="en-GB" dirty="0" err="1"/>
              <a:t>asynchrone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749508"/>
            <a:ext cx="8166935" cy="3847207"/>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ClientSession</a:t>
            </a:r>
            <a:r>
              <a:rPr lang="fr-FR" sz="1200" b="0" dirty="0">
                <a:solidFill>
                  <a:srgbClr val="676867"/>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session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session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gather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run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4124121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222</a:t>
            </a:fld>
            <a:endParaRPr lang="fr-FR"/>
          </a:p>
        </p:txBody>
      </p:sp>
    </p:spTree>
    <p:extLst>
      <p:ext uri="{BB962C8B-B14F-4D97-AF65-F5344CB8AC3E}">
        <p14:creationId xmlns:p14="http://schemas.microsoft.com/office/powerpoint/2010/main" val="57069608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Programmation Async</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223</a:t>
            </a:fld>
            <a:endParaRPr lang="fr-FR"/>
          </a:p>
        </p:txBody>
      </p:sp>
    </p:spTree>
    <p:extLst>
      <p:ext uri="{BB962C8B-B14F-4D97-AF65-F5344CB8AC3E}">
        <p14:creationId xmlns:p14="http://schemas.microsoft.com/office/powerpoint/2010/main" val="132183980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9.</a:t>
            </a:r>
            <a:endParaRPr lang="fr-FR" sz="6000" dirty="0">
              <a:solidFill>
                <a:schemeClr val="accent4"/>
              </a:solidFill>
            </a:endParaRPr>
          </a:p>
          <a:p>
            <a:pPr marL="0" lvl="0" indent="0" algn="l" rtl="0">
              <a:spcBef>
                <a:spcPts val="0"/>
              </a:spcBef>
              <a:spcAft>
                <a:spcPts val="0"/>
              </a:spcAft>
              <a:buNone/>
            </a:pPr>
            <a:r>
              <a:rPr lang="fr-FR" sz="4000" dirty="0"/>
              <a:t>Les API</a:t>
            </a:r>
          </a:p>
        </p:txBody>
      </p:sp>
    </p:spTree>
    <p:extLst>
      <p:ext uri="{BB962C8B-B14F-4D97-AF65-F5344CB8AC3E}">
        <p14:creationId xmlns:p14="http://schemas.microsoft.com/office/powerpoint/2010/main" val="194028715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3808058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19"/>
            <a:ext cx="8473753" cy="135731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(Interface de Programmation d'Application) est une </a:t>
            </a:r>
            <a:r>
              <a:rPr lang="fr-FR" sz="2400" b="1" dirty="0">
                <a:latin typeface="Source Sans Pro" panose="020B0503030403020204" pitchFamily="34" charset="0"/>
                <a:ea typeface="Source Sans Pro" panose="020B0503030403020204" pitchFamily="34" charset="0"/>
              </a:rPr>
              <a:t>application web </a:t>
            </a:r>
            <a:r>
              <a:rPr lang="fr-FR" sz="2400" dirty="0">
                <a:latin typeface="Source Sans Pro" panose="020B0503030403020204" pitchFamily="34" charset="0"/>
                <a:ea typeface="Source Sans Pro" panose="020B0503030403020204" pitchFamily="34" charset="0"/>
              </a:rPr>
              <a:t>qui, pour </a:t>
            </a:r>
            <a:r>
              <a:rPr lang="fr-FR" sz="2400" b="1" dirty="0">
                <a:latin typeface="Source Sans Pro" panose="020B0503030403020204" pitchFamily="34" charset="0"/>
                <a:ea typeface="Source Sans Pro" panose="020B0503030403020204" pitchFamily="34" charset="0"/>
              </a:rPr>
              <a:t>chaque</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demande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renvoie</a:t>
            </a:r>
            <a:r>
              <a:rPr lang="fr-FR" sz="2400" dirty="0">
                <a:latin typeface="Source Sans Pro" panose="020B0503030403020204" pitchFamily="34" charset="0"/>
                <a:ea typeface="Source Sans Pro" panose="020B0503030403020204" pitchFamily="34" charset="0"/>
              </a:rPr>
              <a:t> des </a:t>
            </a:r>
            <a:r>
              <a:rPr lang="fr-FR" sz="2400" b="1" dirty="0">
                <a:solidFill>
                  <a:schemeClr val="tx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ou </a:t>
            </a:r>
            <a:r>
              <a:rPr lang="fr-FR" sz="2400" b="1" dirty="0">
                <a:solidFill>
                  <a:schemeClr val="accent1"/>
                </a:solidFill>
                <a:latin typeface="Source Sans Pro" panose="020B0503030403020204" pitchFamily="34" charset="0"/>
                <a:ea typeface="Source Sans Pro" panose="020B0503030403020204" pitchFamily="34" charset="0"/>
              </a:rPr>
              <a:t>écrit</a:t>
            </a:r>
            <a:r>
              <a:rPr lang="fr-FR" sz="2400" dirty="0">
                <a:latin typeface="Source Sans Pro" panose="020B0503030403020204" pitchFamily="34" charset="0"/>
                <a:ea typeface="Source Sans Pro" panose="020B0503030403020204" pitchFamily="34" charset="0"/>
              </a:rPr>
              <a:t> des </a:t>
            </a:r>
            <a:r>
              <a:rPr lang="fr-FR" sz="2400" b="1" dirty="0">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dans une </a:t>
            </a:r>
            <a:r>
              <a:rPr lang="fr-FR" sz="2400" b="1" dirty="0">
                <a:latin typeface="Source Sans Pro" panose="020B0503030403020204" pitchFamily="34" charset="0"/>
                <a:ea typeface="Source Sans Pro" panose="020B0503030403020204" pitchFamily="34" charset="0"/>
              </a:rPr>
              <a:t>base de données</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226</a:t>
            </a:fld>
            <a:endParaRPr/>
          </a:p>
        </p:txBody>
      </p:sp>
    </p:spTree>
    <p:extLst>
      <p:ext uri="{BB962C8B-B14F-4D97-AF65-F5344CB8AC3E}">
        <p14:creationId xmlns:p14="http://schemas.microsoft.com/office/powerpoint/2010/main" val="244188944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Les </a:t>
            </a: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permettent</a:t>
            </a:r>
            <a:r>
              <a:rPr lang="fr-FR" sz="2400" dirty="0">
                <a:latin typeface="Source Sans Pro" panose="020B0503030403020204" pitchFamily="34" charset="0"/>
                <a:ea typeface="Source Sans Pro" panose="020B0503030403020204" pitchFamily="34" charset="0"/>
              </a:rPr>
              <a:t> : L’</a:t>
            </a:r>
            <a:r>
              <a:rPr lang="fr-FR" sz="2400" b="1" dirty="0">
                <a:latin typeface="Source Sans Pro" panose="020B0503030403020204" pitchFamily="34" charset="0"/>
                <a:ea typeface="Source Sans Pro" panose="020B0503030403020204" pitchFamily="34" charset="0"/>
              </a:rPr>
              <a:t>accès</a:t>
            </a:r>
            <a:r>
              <a:rPr lang="fr-FR" sz="2400" dirty="0">
                <a:latin typeface="Source Sans Pro" panose="020B0503030403020204" pitchFamily="34" charset="0"/>
                <a:ea typeface="Source Sans Pro" panose="020B0503030403020204" pitchFamily="34" charset="0"/>
              </a:rPr>
              <a:t> à des </a:t>
            </a:r>
            <a:r>
              <a:rPr lang="fr-FR" sz="2400" b="1" dirty="0">
                <a:latin typeface="Source Sans Pro" panose="020B0503030403020204" pitchFamily="34" charset="0"/>
                <a:ea typeface="Source Sans Pro" panose="020B0503030403020204" pitchFamily="34" charset="0"/>
              </a:rPr>
              <a:t>fonctionnalités</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externes</a:t>
            </a:r>
            <a:r>
              <a:rPr lang="fr-FR" sz="2400" dirty="0">
                <a:latin typeface="Source Sans Pro" panose="020B0503030403020204" pitchFamily="34" charset="0"/>
                <a:ea typeface="Source Sans Pro" panose="020B0503030403020204" pitchFamily="34" charset="0"/>
              </a:rPr>
              <a:t>, l’</a:t>
            </a:r>
            <a:r>
              <a:rPr lang="fr-FR" sz="2400" b="1" dirty="0">
                <a:latin typeface="Source Sans Pro" panose="020B0503030403020204" pitchFamily="34" charset="0"/>
                <a:ea typeface="Source Sans Pro" panose="020B0503030403020204" pitchFamily="34" charset="0"/>
              </a:rPr>
              <a:t>échange</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entre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applications</a:t>
            </a:r>
            <a:r>
              <a:rPr lang="fr-FR" sz="2400" dirty="0">
                <a:latin typeface="Source Sans Pro" panose="020B0503030403020204" pitchFamily="34" charset="0"/>
                <a:ea typeface="Source Sans Pro" panose="020B0503030403020204" pitchFamily="34" charset="0"/>
              </a:rPr>
              <a:t> et l’</a:t>
            </a:r>
            <a:r>
              <a:rPr lang="fr-FR" sz="2400" b="1" dirty="0">
                <a:latin typeface="Source Sans Pro" panose="020B0503030403020204" pitchFamily="34" charset="0"/>
                <a:ea typeface="Source Sans Pro" panose="020B0503030403020204" pitchFamily="34" charset="0"/>
              </a:rPr>
              <a:t>intégration</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services tiers</a:t>
            </a:r>
            <a:r>
              <a:rPr lang="fr-FR" sz="2400" dirty="0">
                <a:latin typeface="Source Sans Pro" panose="020B0503030403020204" pitchFamily="34" charset="0"/>
                <a:ea typeface="Source Sans Pro" panose="020B0503030403020204" pitchFamily="34" charset="0"/>
              </a:rPr>
              <a:t>. </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227</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55901992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architectures d’API Populaire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228</a:t>
            </a:fld>
            <a:endParaRPr/>
          </a:p>
        </p:txBody>
      </p:sp>
      <p:graphicFrame>
        <p:nvGraphicFramePr>
          <p:cNvPr id="4" name="Diagramme 3">
            <a:extLst>
              <a:ext uri="{FF2B5EF4-FFF2-40B4-BE49-F238E27FC236}">
                <a16:creationId xmlns:a16="http://schemas.microsoft.com/office/drawing/2014/main" id="{F84FB992-FB6A-E70A-B373-E6ED78B4DACB}"/>
              </a:ext>
            </a:extLst>
          </p:cNvPr>
          <p:cNvGraphicFramePr/>
          <p:nvPr>
            <p:extLst>
              <p:ext uri="{D42A27DB-BD31-4B8C-83A1-F6EECF244321}">
                <p14:modId xmlns:p14="http://schemas.microsoft.com/office/powerpoint/2010/main" val="2954522895"/>
              </p:ext>
            </p:extLst>
          </p:nvPr>
        </p:nvGraphicFramePr>
        <p:xfrm>
          <a:off x="2095500" y="1296675"/>
          <a:ext cx="4953000" cy="2550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29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types </a:t>
            </a:r>
            <a:r>
              <a:rPr lang="en-GB" dirty="0" err="1"/>
              <a:t>en</a:t>
            </a:r>
            <a:r>
              <a:rPr lang="en-GB" dirty="0"/>
              <a:t>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22</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9" y="1200331"/>
            <a:ext cx="3609108" cy="197928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types de base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int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entier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float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réel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str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chaîne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bool</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booléen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4882494" y="2266812"/>
            <a:ext cx="3413852" cy="1811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pourcentageReduction</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3.5</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motATrouver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9AA83A"/>
                </a:solidFill>
                <a:latin typeface="Source Code Pro" panose="020B0309030403020204" pitchFamily="49" charset="0"/>
              </a:rPr>
              <a:t>'code’</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motEstTrouvé</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err="1">
                <a:solidFill>
                  <a:srgbClr val="408080"/>
                </a:solidFill>
                <a:latin typeface="Source Code Pro" panose="020B0309030403020204" pitchFamily="49" charset="0"/>
              </a:rPr>
              <a:t>True</a:t>
            </a:r>
            <a:endParaRPr lang="fr-FR" sz="1200" dirty="0">
              <a:solidFill>
                <a:srgbClr val="C5C8C6"/>
              </a:solidFill>
              <a:latin typeface="Source Code Pro" panose="020B03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8617978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API REST</a:t>
            </a:r>
          </a:p>
        </p:txBody>
      </p:sp>
    </p:spTree>
    <p:extLst>
      <p:ext uri="{BB962C8B-B14F-4D97-AF65-F5344CB8AC3E}">
        <p14:creationId xmlns:p14="http://schemas.microsoft.com/office/powerpoint/2010/main" val="144260042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méthodes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230</a:t>
            </a:fld>
            <a:endParaRPr/>
          </a:p>
        </p:txBody>
      </p:sp>
      <p:graphicFrame>
        <p:nvGraphicFramePr>
          <p:cNvPr id="4" name="Tableau 3">
            <a:extLst>
              <a:ext uri="{FF2B5EF4-FFF2-40B4-BE49-F238E27FC236}">
                <a16:creationId xmlns:a16="http://schemas.microsoft.com/office/drawing/2014/main" id="{EA9CB472-9784-BAE6-0F17-EE6224664936}"/>
              </a:ext>
            </a:extLst>
          </p:cNvPr>
          <p:cNvGraphicFramePr>
            <a:graphicFrameLocks noGrp="1"/>
          </p:cNvGraphicFramePr>
          <p:nvPr>
            <p:extLst>
              <p:ext uri="{D42A27DB-BD31-4B8C-83A1-F6EECF244321}">
                <p14:modId xmlns:p14="http://schemas.microsoft.com/office/powerpoint/2010/main" val="2015982888"/>
              </p:ext>
            </p:extLst>
          </p:nvPr>
        </p:nvGraphicFramePr>
        <p:xfrm>
          <a:off x="1502347" y="1501905"/>
          <a:ext cx="6139306" cy="1598640"/>
        </p:xfrm>
        <a:graphic>
          <a:graphicData uri="http://schemas.openxmlformats.org/drawingml/2006/table">
            <a:tbl>
              <a:tblPr firstRow="1" bandRow="1">
                <a:tableStyleId>{5C22544A-7EE6-4342-B048-85BDC9FD1C3A}</a:tableStyleId>
              </a:tblPr>
              <a:tblGrid>
                <a:gridCol w="1188217">
                  <a:extLst>
                    <a:ext uri="{9D8B030D-6E8A-4147-A177-3AD203B41FA5}">
                      <a16:colId xmlns:a16="http://schemas.microsoft.com/office/drawing/2014/main" val="2707269763"/>
                    </a:ext>
                  </a:extLst>
                </a:gridCol>
                <a:gridCol w="4951089">
                  <a:extLst>
                    <a:ext uri="{9D8B030D-6E8A-4147-A177-3AD203B41FA5}">
                      <a16:colId xmlns:a16="http://schemas.microsoft.com/office/drawing/2014/main" val="66471587"/>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Méthodes</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130375551"/>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POST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Envoie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4253341739"/>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GET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Récupère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3306897940"/>
                  </a:ext>
                </a:extLst>
              </a:tr>
              <a:tr h="1383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PUT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Modifie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2298223215"/>
                  </a:ext>
                </a:extLst>
              </a:tr>
              <a:tr h="152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DELETE</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Supprime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3468858262"/>
                  </a:ext>
                </a:extLst>
              </a:tr>
            </a:tbl>
          </a:graphicData>
        </a:graphic>
      </p:graphicFrame>
    </p:spTree>
    <p:extLst>
      <p:ext uri="{BB962C8B-B14F-4D97-AF65-F5344CB8AC3E}">
        <p14:creationId xmlns:p14="http://schemas.microsoft.com/office/powerpoint/2010/main" val="124780096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six contraintes de conception d’une API RESTful</a:t>
            </a:r>
            <a:endParaRPr dirty="0"/>
          </a:p>
        </p:txBody>
      </p:sp>
      <p:sp>
        <p:nvSpPr>
          <p:cNvPr id="288" name="Google Shape;288;p31"/>
          <p:cNvSpPr txBox="1">
            <a:spLocks noGrp="1"/>
          </p:cNvSpPr>
          <p:nvPr>
            <p:ph type="body" idx="1"/>
          </p:nvPr>
        </p:nvSpPr>
        <p:spPr>
          <a:xfrm>
            <a:off x="786150"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Source Sans Pro" panose="020B0503030403020204" pitchFamily="34" charset="0"/>
                <a:ea typeface="Source Sans Pro" panose="020B0503030403020204" pitchFamily="34" charset="0"/>
              </a:rPr>
              <a:t>Architecture client-serveur</a:t>
            </a:r>
            <a:endParaRPr sz="1400" b="1" dirty="0">
              <a:latin typeface="Source Sans Pro" panose="020B0503030403020204" pitchFamily="34" charset="0"/>
              <a:ea typeface="Source Sans Pro" panose="020B0503030403020204" pitchFamily="34" charset="0"/>
            </a:endParaRPr>
          </a:p>
          <a:p>
            <a:pPr marL="0" lvl="0" indent="0" algn="just" rtl="0">
              <a:spcBef>
                <a:spcPts val="600"/>
              </a:spcBef>
              <a:spcAft>
                <a:spcPts val="0"/>
              </a:spcAft>
              <a:buNone/>
            </a:pPr>
            <a:r>
              <a:rPr lang="fr-FR" sz="1100" dirty="0">
                <a:latin typeface="Source Sans Pro" panose="020B0503030403020204" pitchFamily="34" charset="0"/>
                <a:ea typeface="Source Sans Pro" panose="020B0503030403020204" pitchFamily="34" charset="0"/>
              </a:rPr>
              <a:t>une architecture REST est composée de clients, de serveurs et de ressources et elle traite les requêtes via le protocole HTTP.</a:t>
            </a:r>
            <a:endParaRPr sz="1100" dirty="0">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3329989"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Serveur </a:t>
            </a:r>
            <a:r>
              <a:rPr lang="fr-FR" sz="1400" b="1" dirty="0" err="1">
                <a:latin typeface="Source Sans Pro" panose="020B0503030403020204" pitchFamily="34" charset="0"/>
                <a:ea typeface="Source Sans Pro" panose="020B0503030403020204" pitchFamily="34" charset="0"/>
              </a:rPr>
              <a:t>stateless</a:t>
            </a:r>
            <a:endParaRPr sz="1400" b="1" dirty="0">
              <a:latin typeface="Source Sans Pro" panose="020B0503030403020204" pitchFamily="34" charset="0"/>
              <a:ea typeface="Source Sans Pro" panose="020B0503030403020204" pitchFamily="34" charset="0"/>
            </a:endParaRPr>
          </a:p>
          <a:p>
            <a:pPr marL="0" indent="0" algn="just">
              <a:buNone/>
            </a:pPr>
            <a:r>
              <a:rPr lang="fr-FR" sz="1000" dirty="0">
                <a:latin typeface="Source Sans Pro" panose="020B0503030403020204" pitchFamily="34" charset="0"/>
                <a:ea typeface="Source Sans Pro" panose="020B0503030403020204" pitchFamily="34" charset="0"/>
              </a:rPr>
              <a:t>le contenu du client n'est jamais stocké sur le serveur entre les requêtes. Les informations sur l'état de la session sont, quant à elles, stockées sur le client.</a:t>
            </a:r>
            <a:endParaRPr sz="1000" dirty="0">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5873827" y="1543050"/>
            <a:ext cx="2419800" cy="11697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Mémoire cache</a:t>
            </a:r>
          </a:p>
          <a:p>
            <a:pPr marL="0" lvl="0" indent="0" algn="just">
              <a:buNone/>
            </a:pPr>
            <a:r>
              <a:rPr lang="fr-FR" sz="1100" dirty="0">
                <a:latin typeface="Source Sans Pro" panose="020B0503030403020204" pitchFamily="34" charset="0"/>
                <a:ea typeface="Source Sans Pro" panose="020B0503030403020204" pitchFamily="34" charset="0"/>
              </a:rPr>
              <a:t>la mise en mémoire cache permet de se passer de certaines interactions entre le client et le serveur.</a:t>
            </a:r>
            <a:endParaRPr lang="fr-FR" sz="1200" dirty="0"/>
          </a:p>
        </p:txBody>
      </p:sp>
      <p:sp>
        <p:nvSpPr>
          <p:cNvPr id="291" name="Google Shape;291;p31"/>
          <p:cNvSpPr txBox="1">
            <a:spLocks noGrp="1"/>
          </p:cNvSpPr>
          <p:nvPr>
            <p:ph type="body" idx="1"/>
          </p:nvPr>
        </p:nvSpPr>
        <p:spPr>
          <a:xfrm>
            <a:off x="786150"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Interface uniforme</a:t>
            </a:r>
            <a:endParaRPr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le serveur fournira une interface uniforme pour l'accès aux ressources sans définir leur représentation.</a:t>
            </a:r>
            <a:endParaRPr sz="1100" dirty="0">
              <a:latin typeface="Source Sans Pro" panose="020B0503030403020204" pitchFamily="34" charset="0"/>
              <a:ea typeface="Source Sans Pro" panose="020B0503030403020204" pitchFamily="34" charset="0"/>
            </a:endParaRPr>
          </a:p>
        </p:txBody>
      </p:sp>
      <p:sp>
        <p:nvSpPr>
          <p:cNvPr id="292" name="Google Shape;292;p31"/>
          <p:cNvSpPr txBox="1">
            <a:spLocks noGrp="1"/>
          </p:cNvSpPr>
          <p:nvPr>
            <p:ph type="body" idx="2"/>
          </p:nvPr>
        </p:nvSpPr>
        <p:spPr>
          <a:xfrm>
            <a:off x="3329989" y="3200400"/>
            <a:ext cx="2419800" cy="11016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Système à couches</a:t>
            </a:r>
            <a:endParaRPr sz="1400" b="1" dirty="0">
              <a:latin typeface="Source Sans Pro" panose="020B0503030403020204" pitchFamily="34" charset="0"/>
              <a:ea typeface="Source Sans Pro" panose="020B0503030403020204" pitchFamily="34" charset="0"/>
            </a:endParaRPr>
          </a:p>
          <a:p>
            <a:pPr marL="0" lvl="0" indent="0" algn="just">
              <a:buNone/>
            </a:pPr>
            <a:r>
              <a:rPr lang="fr-FR" sz="1000" dirty="0">
                <a:latin typeface="Source Sans Pro" panose="020B0503030403020204" pitchFamily="34" charset="0"/>
                <a:ea typeface="Source Sans Pro" panose="020B0503030403020204" pitchFamily="34" charset="0"/>
              </a:rPr>
              <a:t>des couches supplémentaires peuvent assurer la médiation dans les interactions entre le client et le serveur. Ces couches peuvent remplir des fonctions supplémentaires, telles que l'équilibrage de charge, le partage des caches ou la sécurité.</a:t>
            </a:r>
            <a:endParaRPr sz="1000" dirty="0">
              <a:latin typeface="Source Sans Pro" panose="020B0503030403020204" pitchFamily="34" charset="0"/>
              <a:ea typeface="Source Sans Pro" panose="020B0503030403020204" pitchFamily="34" charset="0"/>
            </a:endParaRPr>
          </a:p>
        </p:txBody>
      </p:sp>
      <p:sp>
        <p:nvSpPr>
          <p:cNvPr id="293" name="Google Shape;293;p31"/>
          <p:cNvSpPr txBox="1">
            <a:spLocks noGrp="1"/>
          </p:cNvSpPr>
          <p:nvPr>
            <p:ph type="body" idx="3"/>
          </p:nvPr>
        </p:nvSpPr>
        <p:spPr>
          <a:xfrm>
            <a:off x="5873827"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i="0" dirty="0">
                <a:solidFill>
                  <a:srgbClr val="151515"/>
                </a:solidFill>
                <a:effectLst/>
                <a:latin typeface="Source Sans Pro" panose="020B0503030403020204" pitchFamily="34" charset="0"/>
                <a:ea typeface="Source Sans Pro" panose="020B0503030403020204" pitchFamily="34" charset="0"/>
              </a:rPr>
              <a:t>Code à la demande (facultatif)</a:t>
            </a:r>
            <a:endParaRPr lang="en-GB"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un serveur peut étendre les fonctionnalités d'un client en lui transférant du code exécutable.</a:t>
            </a: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231</a:t>
            </a:fld>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232</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266895"/>
              </p:ext>
            </p:extLst>
          </p:nvPr>
        </p:nvGraphicFramePr>
        <p:xfrm>
          <a:off x="574028" y="1086168"/>
          <a:ext cx="7995944" cy="3247069"/>
        </p:xfrm>
        <a:graphic>
          <a:graphicData uri="http://schemas.openxmlformats.org/drawingml/2006/table">
            <a:tbl>
              <a:tblPr firstRow="1" bandRow="1">
                <a:tableStyleId>{5C22544A-7EE6-4342-B048-85BDC9FD1C3A}</a:tableStyleId>
              </a:tblPr>
              <a:tblGrid>
                <a:gridCol w="598298">
                  <a:extLst>
                    <a:ext uri="{9D8B030D-6E8A-4147-A177-3AD203B41FA5}">
                      <a16:colId xmlns:a16="http://schemas.microsoft.com/office/drawing/2014/main" val="825223540"/>
                    </a:ext>
                  </a:extLst>
                </a:gridCol>
                <a:gridCol w="2525842">
                  <a:extLst>
                    <a:ext uri="{9D8B030D-6E8A-4147-A177-3AD203B41FA5}">
                      <a16:colId xmlns:a16="http://schemas.microsoft.com/office/drawing/2014/main" val="3396696075"/>
                    </a:ext>
                  </a:extLst>
                </a:gridCol>
                <a:gridCol w="4871804">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Code</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Signification</a:t>
                      </a: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200</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OK</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L'action demandée a été réalisée avec succès.</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Une nouvelle ressource a été créée.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202</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Accepté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été reçue, mais aucune modification n'a encore été effectuée.</a:t>
                      </a:r>
                    </a:p>
                  </a:txBody>
                  <a:tcPr marL="91448" marR="91448" marT="36000" marB="36000" anchor="ctr" horzOverflow="overflow"/>
                </a:tc>
                <a:extLst>
                  <a:ext uri="{0D108BD9-81ED-4DB2-BD59-A6C34878D82A}">
                    <a16:rowId xmlns:a16="http://schemas.microsoft.com/office/drawing/2014/main" val="207539447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204</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abouti, mais la réponse n'a 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Mauvais requête</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était malformée.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autorisé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client n'est pas autorisé à effectuer l'action demandée.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404</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trouvé</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ressource demandée n'a pas été trouvée.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415</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pris en charge du type de média</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format des données demandées n'est pas pris en charge par le serveur.</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422</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Entité non traitable</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données de la demande étaient correctement formatées mais contenaient des données invalides ou manquantes.</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500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Erreur interne du serveur</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serveur a provoqué une erreur lors du traitement de la demande.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21834667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REST – Les codes de retour </a:t>
            </a:r>
            <a:endParaRPr lang="fr-FR" dirty="0"/>
          </a:p>
        </p:txBody>
      </p:sp>
    </p:spTree>
    <p:extLst>
      <p:ext uri="{BB962C8B-B14F-4D97-AF65-F5344CB8AC3E}">
        <p14:creationId xmlns:p14="http://schemas.microsoft.com/office/powerpoint/2010/main" val="33614172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3</a:t>
            </a:r>
          </a:p>
          <a:p>
            <a:pPr marL="0" lvl="0" indent="0" algn="l" rtl="0">
              <a:spcBef>
                <a:spcPts val="0"/>
              </a:spcBef>
              <a:spcAft>
                <a:spcPts val="0"/>
              </a:spcAft>
              <a:buNone/>
            </a:pPr>
            <a:r>
              <a:rPr lang="fr-FR" sz="2800" dirty="0"/>
              <a:t>L’API </a:t>
            </a:r>
            <a:r>
              <a:rPr lang="fr-FR" sz="2800" i="1" dirty="0" err="1"/>
              <a:t>requests</a:t>
            </a:r>
            <a:endParaRPr lang="fr-FR" sz="2800" i="1" dirty="0"/>
          </a:p>
        </p:txBody>
      </p:sp>
    </p:spTree>
    <p:extLst>
      <p:ext uri="{BB962C8B-B14F-4D97-AF65-F5344CB8AC3E}">
        <p14:creationId xmlns:p14="http://schemas.microsoft.com/office/powerpoint/2010/main" val="8778209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 </a:t>
            </a:r>
            <a:r>
              <a:rPr lang="en" b="1" dirty="0"/>
              <a:t>requests</a:t>
            </a:r>
            <a:r>
              <a:rPr lang="en" dirty="0"/>
              <a:t> - installation</a:t>
            </a:r>
            <a:endParaRPr dirty="0"/>
          </a:p>
        </p:txBody>
      </p:sp>
      <p:sp>
        <p:nvSpPr>
          <p:cNvPr id="111" name="Google Shape;111;p17"/>
          <p:cNvSpPr txBox="1">
            <a:spLocks noGrp="1"/>
          </p:cNvSpPr>
          <p:nvPr>
            <p:ph type="body" idx="1"/>
          </p:nvPr>
        </p:nvSpPr>
        <p:spPr>
          <a:xfrm>
            <a:off x="786150" y="1261700"/>
            <a:ext cx="7571700" cy="16988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La </a:t>
            </a:r>
            <a:r>
              <a:rPr lang="en" b="1" dirty="0"/>
              <a:t>bibliothèque</a:t>
            </a:r>
            <a:r>
              <a:rPr lang="en" dirty="0"/>
              <a:t> </a:t>
            </a:r>
            <a:r>
              <a:rPr lang="en" b="1" dirty="0">
                <a:solidFill>
                  <a:schemeClr val="accent1"/>
                </a:solidFill>
              </a:rPr>
              <a:t>requests</a:t>
            </a:r>
            <a:r>
              <a:rPr lang="en" dirty="0"/>
              <a:t> </a:t>
            </a:r>
            <a:r>
              <a:rPr lang="en" b="1" dirty="0"/>
              <a:t>facilite</a:t>
            </a:r>
            <a:r>
              <a:rPr lang="en" dirty="0"/>
              <a:t> l’</a:t>
            </a:r>
            <a:r>
              <a:rPr lang="en" b="1" dirty="0"/>
              <a:t>envoi</a:t>
            </a:r>
            <a:r>
              <a:rPr lang="en" dirty="0"/>
              <a:t> de </a:t>
            </a:r>
            <a:r>
              <a:rPr lang="en" b="1" dirty="0"/>
              <a:t>requêtes</a:t>
            </a:r>
            <a:r>
              <a:rPr lang="en" dirty="0"/>
              <a:t> </a:t>
            </a:r>
            <a:r>
              <a:rPr lang="en" b="1" dirty="0">
                <a:solidFill>
                  <a:schemeClr val="accent1"/>
                </a:solidFill>
              </a:rPr>
              <a:t>HTTP</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234</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3035507"/>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a:t>
            </a:r>
            <a:r>
              <a:rPr lang="fr-FR" b="1" dirty="0" err="1"/>
              <a:t>requests</a:t>
            </a:r>
            <a:endParaRPr lang="fr-FR" b="1" dirty="0"/>
          </a:p>
        </p:txBody>
      </p:sp>
    </p:spTree>
    <p:extLst>
      <p:ext uri="{BB962C8B-B14F-4D97-AF65-F5344CB8AC3E}">
        <p14:creationId xmlns:p14="http://schemas.microsoft.com/office/powerpoint/2010/main" val="245615086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GET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062103"/>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Source Sans Pro" panose="020B0503030403020204" pitchFamily="34" charset="0"/>
              <a:ea typeface="Source Sans Pro" panose="020B0503030403020204" pitchFamily="34" charset="0"/>
            </a:endParaRPr>
          </a:p>
          <a:p>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endParaRPr lang="fr-FR" sz="1600" b="0" dirty="0">
              <a:solidFill>
                <a:srgbClr val="C5C8C6"/>
              </a:solidFill>
              <a:effectLst/>
              <a:latin typeface="Source Code Pro" panose="020B0509030403020204" pitchFamily="49" charset="0"/>
              <a:ea typeface="Source Code Pro" panose="020B0509030403020204" pitchFamily="49" charset="0"/>
            </a:endParaRP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600" b="0" dirty="0" err="1">
                <a:solidFill>
                  <a:srgbClr val="9AA83A"/>
                </a:solidFill>
                <a:effectLst/>
                <a:latin typeface="Source Code Pro" panose="020B0509030403020204" pitchFamily="49" charset="0"/>
                <a:ea typeface="Source Code Pro" panose="020B0509030403020204" pitchFamily="49" charset="0"/>
              </a:rPr>
              <a:t>todos</a:t>
            </a:r>
            <a:r>
              <a:rPr lang="fr-FR" sz="1600" b="0" dirty="0">
                <a:solidFill>
                  <a:srgbClr val="9AA83A"/>
                </a:solidFill>
                <a:effectLst/>
                <a:latin typeface="Source Code Pro" panose="020B0509030403020204" pitchFamily="49" charset="0"/>
                <a:ea typeface="Source Code Pro" panose="020B0509030403020204" pitchFamily="49" charset="0"/>
              </a:rPr>
              <a:t>/1"</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json</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status_code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headers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"Content-Type"</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0" y="3016492"/>
            <a:ext cx="7571699" cy="646331"/>
          </a:xfrm>
          <a:prstGeom prst="rect">
            <a:avLst/>
          </a:prstGeom>
          <a:noFill/>
        </p:spPr>
        <p:txBody>
          <a:bodyPr wrap="square">
            <a:spAutoFit/>
          </a:bodyPr>
          <a:lstStyle/>
          <a:p>
            <a:r>
              <a:rPr lang="fr-FR" sz="1200" dirty="0">
                <a:solidFill>
                  <a:schemeClr val="tx1"/>
                </a:solidFill>
                <a:latin typeface="Source Code Pro" panose="020B0509030403020204" pitchFamily="49" charset="0"/>
                <a:ea typeface="Source Code Pro" panose="020B0509030403020204" pitchFamily="49" charset="0"/>
              </a:rPr>
              <a:t>{"</a:t>
            </a:r>
            <a:r>
              <a:rPr lang="fr-FR" sz="1200" dirty="0" err="1">
                <a:solidFill>
                  <a:schemeClr val="tx1"/>
                </a:solidFill>
                <a:latin typeface="Source Code Pro" panose="020B0509030403020204" pitchFamily="49" charset="0"/>
                <a:ea typeface="Source Code Pro" panose="020B0509030403020204" pitchFamily="49" charset="0"/>
              </a:rPr>
              <a:t>userId</a:t>
            </a:r>
            <a:r>
              <a:rPr lang="fr-FR" sz="1200" dirty="0">
                <a:solidFill>
                  <a:schemeClr val="tx1"/>
                </a:solidFill>
                <a:latin typeface="Source Code Pro" panose="020B0509030403020204" pitchFamily="49" charset="0"/>
                <a:ea typeface="Source Code Pro" panose="020B0509030403020204" pitchFamily="49" charset="0"/>
              </a:rPr>
              <a:t>": 1, "id": 1, "</a:t>
            </a:r>
            <a:r>
              <a:rPr lang="fr-FR" sz="1200" dirty="0" err="1">
                <a:solidFill>
                  <a:schemeClr val="tx1"/>
                </a:solidFill>
                <a:latin typeface="Source Code Pro" panose="020B0509030403020204" pitchFamily="49" charset="0"/>
                <a:ea typeface="Source Code Pro" panose="020B0509030403020204" pitchFamily="49" charset="0"/>
              </a:rPr>
              <a:t>title</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delectus</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autem</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completed</a:t>
            </a:r>
            <a:r>
              <a:rPr lang="fr-FR" sz="1200" dirty="0">
                <a:solidFill>
                  <a:schemeClr val="tx1"/>
                </a:solidFill>
                <a:latin typeface="Source Code Pro" panose="020B0509030403020204" pitchFamily="49" charset="0"/>
                <a:ea typeface="Source Code Pro" panose="020B0509030403020204" pitchFamily="49" charset="0"/>
              </a:rPr>
              <a:t>": false}</a:t>
            </a:r>
          </a:p>
          <a:p>
            <a:r>
              <a:rPr lang="fr-FR" sz="1200" dirty="0">
                <a:solidFill>
                  <a:schemeClr val="tx1"/>
                </a:solidFill>
                <a:latin typeface="Source Code Pro" panose="020B0509030403020204" pitchFamily="49" charset="0"/>
                <a:ea typeface="Source Code Pro" panose="020B0509030403020204" pitchFamily="49" charset="0"/>
              </a:rPr>
              <a:t>200</a:t>
            </a:r>
          </a:p>
          <a:p>
            <a:r>
              <a:rPr lang="en-US" sz="1200" dirty="0">
                <a:solidFill>
                  <a:schemeClr val="tx1"/>
                </a:solidFill>
                <a:latin typeface="Source Code Pro" panose="020B0509030403020204" pitchFamily="49" charset="0"/>
                <a:ea typeface="Source Code Pro" panose="020B0509030403020204" pitchFamily="49" charset="0"/>
              </a:rPr>
              <a:t>application/</a:t>
            </a:r>
            <a:r>
              <a:rPr lang="en-US" sz="1200" dirty="0" err="1">
                <a:solidFill>
                  <a:schemeClr val="tx1"/>
                </a:solidFill>
                <a:latin typeface="Source Code Pro" panose="020B0509030403020204" pitchFamily="49" charset="0"/>
                <a:ea typeface="Source Code Pro" panose="020B0509030403020204" pitchFamily="49" charset="0"/>
              </a:rPr>
              <a:t>json</a:t>
            </a:r>
            <a:r>
              <a:rPr lang="en-US" sz="1200" dirty="0">
                <a:solidFill>
                  <a:schemeClr val="tx1"/>
                </a:solidFill>
                <a:latin typeface="Source Code Pro" panose="020B0509030403020204" pitchFamily="49" charset="0"/>
                <a:ea typeface="Source Code Pro" panose="020B0509030403020204" pitchFamily="49" charset="0"/>
              </a:rPr>
              <a:t>; charset=utf-8</a:t>
            </a:r>
            <a:endParaRPr lang="fr-FR" sz="1200" dirty="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9035275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POST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739211"/>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json</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200" b="0" dirty="0" err="1">
                <a:solidFill>
                  <a:srgbClr val="9AA83A"/>
                </a:solidFill>
                <a:effectLst/>
                <a:latin typeface="Source Code Pro" panose="020B0509030403020204" pitchFamily="49" charset="0"/>
                <a:ea typeface="Source Code Pro" panose="020B0509030403020204" pitchFamily="49" charset="0"/>
              </a:rPr>
              <a:t>todos</a:t>
            </a:r>
            <a:r>
              <a:rPr lang="fr-FR" sz="1200" b="0" dirty="0">
                <a:solidFill>
                  <a:srgbClr val="9AA83A"/>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userId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title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Buy</a:t>
            </a:r>
            <a:r>
              <a:rPr lang="fr-FR" sz="1200" b="0" dirty="0">
                <a:solidFill>
                  <a:srgbClr val="9AA83A"/>
                </a:solidFill>
                <a:effectLst/>
                <a:latin typeface="Source Code Pro" panose="020B0509030403020204" pitchFamily="49" charset="0"/>
                <a:ea typeface="Source Code Pro" panose="020B0509030403020204" pitchFamily="49" charset="0"/>
              </a:rPr>
              <a:t> </a:t>
            </a:r>
            <a:r>
              <a:rPr lang="fr-FR" sz="1200" b="0" dirty="0" err="1">
                <a:solidFill>
                  <a:srgbClr val="9AA83A"/>
                </a:solidFill>
                <a:effectLst/>
                <a:latin typeface="Source Code Pro" panose="020B0509030403020204" pitchFamily="49" charset="0"/>
                <a:ea typeface="Source Code Pro" panose="020B0509030403020204" pitchFamily="49" charset="0"/>
              </a:rPr>
              <a:t>milk</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completed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False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Content-Type"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"application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json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data</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json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dumps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status_code</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662823"/>
            <a:ext cx="7571699" cy="738664"/>
          </a:xfrm>
          <a:prstGeom prst="rect">
            <a:avLst/>
          </a:prstGeom>
          <a:noFill/>
        </p:spPr>
        <p:txBody>
          <a:bodyPr wrap="square">
            <a:spAutoFit/>
          </a:bodyPr>
          <a:lstStyle/>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201</a:t>
            </a:r>
          </a:p>
        </p:txBody>
      </p:sp>
    </p:spTree>
    <p:extLst>
      <p:ext uri="{BB962C8B-B14F-4D97-AF65-F5344CB8AC3E}">
        <p14:creationId xmlns:p14="http://schemas.microsoft.com/office/powerpoint/2010/main" val="228764473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462213"/>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userId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title</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"Wash car"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completed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True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put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361120"/>
            <a:ext cx="7744062" cy="553998"/>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'Wash car',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 'id': 10}</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41910102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DELETE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246769"/>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delete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222620"/>
            <a:ext cx="7744062" cy="400110"/>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216593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1"/>
            <a:ext cx="7510197" cy="621542"/>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permet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b="1" dirty="0" err="1">
                <a:solidFill>
                  <a:srgbClr val="000000"/>
                </a:solidFill>
                <a:latin typeface="Source Sans Pro" panose="020B0503030403020204" pitchFamily="34" charset="0"/>
                <a:ea typeface="Source Sans Pro" panose="020B0503030403020204" pitchFamily="34" charset="0"/>
                <a:cs typeface="Arial"/>
                <a:sym typeface="Arial"/>
              </a:rPr>
              <a:t>connaître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d’une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variable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821873"/>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"Quelle est la réponse à l'univers ?"</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42</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3861008E-AE9E-EFA3-0E60-4628BE37B136}"/>
              </a:ext>
            </a:extLst>
          </p:cNvPr>
          <p:cNvSpPr txBox="1"/>
          <p:nvPr/>
        </p:nvSpPr>
        <p:spPr>
          <a:xfrm>
            <a:off x="3525981" y="2754091"/>
            <a:ext cx="23691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str</a:t>
            </a:r>
            <a:r>
              <a:rPr lang="fr-FR" sz="1800" dirty="0">
                <a:latin typeface="Source Sans Pro" panose="020B0503030403020204" pitchFamily="34" charset="0"/>
                <a:ea typeface="Source Sans Pro" panose="020B0503030403020204" pitchFamily="34" charset="0"/>
              </a:rPr>
              <a:t>’&gt;</a:t>
            </a:r>
          </a:p>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int</a:t>
            </a:r>
            <a:r>
              <a:rPr lang="fr-FR" sz="1800" dirty="0">
                <a:latin typeface="Source Sans Pro" panose="020B0503030403020204" pitchFamily="34" charset="0"/>
                <a:ea typeface="Source Sans Pro" panose="020B0503030403020204" pitchFamily="34" charset="0"/>
              </a:rPr>
              <a:t>'&gt;</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763982" y="2951794"/>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357B9ABB-2880-6D51-A513-196BD194E65A}"/>
              </a:ext>
            </a:extLst>
          </p:cNvPr>
          <p:cNvCxnSpPr/>
          <p:nvPr/>
        </p:nvCxnSpPr>
        <p:spPr>
          <a:xfrm flipH="1">
            <a:off x="2763981" y="3221958"/>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130690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239</a:t>
            </a:fld>
            <a:endParaRPr lang="fr-FR"/>
          </a:p>
        </p:txBody>
      </p:sp>
    </p:spTree>
    <p:extLst>
      <p:ext uri="{BB962C8B-B14F-4D97-AF65-F5344CB8AC3E}">
        <p14:creationId xmlns:p14="http://schemas.microsoft.com/office/powerpoint/2010/main" val="380938925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API</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240</a:t>
            </a:fld>
            <a:endParaRPr lang="fr-FR"/>
          </a:p>
        </p:txBody>
      </p:sp>
    </p:spTree>
    <p:extLst>
      <p:ext uri="{BB962C8B-B14F-4D97-AF65-F5344CB8AC3E}">
        <p14:creationId xmlns:p14="http://schemas.microsoft.com/office/powerpoint/2010/main" val="2688430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conversion de 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0"/>
            <a:ext cx="7510197" cy="790477"/>
          </a:xfrm>
        </p:spPr>
        <p:txBody>
          <a:bodyPr/>
          <a:lstStyle/>
          <a:p>
            <a:pPr marL="38100" indent="0" algn="just">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Nous pouvons utiliser les classes des types de base pour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convertir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valeurs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leur type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990807"/>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err="1">
                <a:solidFill>
                  <a:srgbClr val="9B0000"/>
                </a:solidFill>
                <a:effectLst/>
                <a:latin typeface="Source Code Pro" panose="020B0509030403020204" pitchFamily="49" charset="0"/>
                <a:ea typeface="Source Code Pro" panose="020B0509030403020204" pitchFamily="49" charset="0"/>
              </a:rPr>
              <a:t>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42.5</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3861008E-AE9E-EFA3-0E60-4628BE37B136}"/>
              </a:ext>
            </a:extLst>
          </p:cNvPr>
          <p:cNvSpPr txBox="1"/>
          <p:nvPr/>
        </p:nvSpPr>
        <p:spPr>
          <a:xfrm>
            <a:off x="2864527" y="2441546"/>
            <a:ext cx="453638"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42</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133601" y="2626212"/>
            <a:ext cx="671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96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2</a:t>
            </a:r>
          </a:p>
          <a:p>
            <a:pPr marL="0" lvl="0" indent="0" algn="l" rtl="0">
              <a:spcBef>
                <a:spcPts val="0"/>
              </a:spcBef>
              <a:spcAft>
                <a:spcPts val="0"/>
              </a:spcAft>
              <a:buNone/>
            </a:pPr>
            <a:r>
              <a:rPr lang="fr-FR" sz="2800" dirty="0"/>
              <a:t>Les opérateurs</a:t>
            </a:r>
          </a:p>
        </p:txBody>
      </p:sp>
    </p:spTree>
    <p:extLst>
      <p:ext uri="{BB962C8B-B14F-4D97-AF65-F5344CB8AC3E}">
        <p14:creationId xmlns:p14="http://schemas.microsoft.com/office/powerpoint/2010/main" val="338503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a:t>
            </a:r>
            <a:r>
              <a:rPr lang="en-GB" dirty="0" err="1"/>
              <a:t>arithmétiques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26</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74205"/>
            <a:ext cx="4166296" cy="2977887"/>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arithmétiques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Addition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Soustraction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Euclidienne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Multiplication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Puissance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Modulo</a:t>
            </a: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57797"/>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a:solidFill>
                  <a:schemeClr val="tx1"/>
                </a:solidFill>
                <a:latin typeface="Source Sans Pro" panose="020B0503030403020204" pitchFamily="34" charset="0"/>
                <a:ea typeface="Source Sans Pro" panose="020B0503030403020204" pitchFamily="34" charset="0"/>
              </a:rPr>
              <a:t>=</a:t>
            </a:r>
            <a:r>
              <a:rPr lang="en-GB" sz="1800" dirty="0">
                <a:solidFill>
                  <a:srgbClr val="638CB5"/>
                </a:solidFill>
                <a:latin typeface="Source Sans Pro" panose="020B0503030403020204" pitchFamily="34" charset="0"/>
                <a:ea typeface="Source Sans Pro" panose="020B0503030403020204" pitchFamily="34" charset="0"/>
              </a:rPr>
              <a:t> 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5059137" y="2571750"/>
            <a:ext cx="3619597" cy="1621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a:t>
            </a:r>
            <a:r>
              <a:rPr lang="fr-FR" sz="1200" dirty="0">
                <a:solidFill>
                  <a:srgbClr val="C5C8C6"/>
                </a:solidFill>
                <a:latin typeface="Source Code Pro" panose="020B0309030403020204" pitchFamily="49" charset="0"/>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prime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salaire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 </a:t>
            </a:r>
            <a:r>
              <a:rPr lang="fr-FR" sz="1200" dirty="0" err="1">
                <a:solidFill>
                  <a:srgbClr val="6089B4"/>
                </a:solidFill>
                <a:latin typeface="Source Code Pro" panose="020B0309030403020204" pitchFamily="49" charset="0"/>
              </a:rPr>
              <a:t>resultat</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var1</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8</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var2</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var3</a:t>
            </a:r>
            <a:r>
              <a:rPr lang="fr-FR" sz="12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230777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Notation </a:t>
            </a:r>
            <a:r>
              <a:rPr lang="en-GB" dirty="0" err="1"/>
              <a:t>raccourcie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27</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908824"/>
            <a:ext cx="7618234" cy="646331"/>
          </a:xfrm>
          <a:prstGeom prst="rect">
            <a:avLst/>
          </a:prstGeom>
          <a:noFill/>
        </p:spPr>
        <p:txBody>
          <a:bodyPr wrap="square" rtlCol="0">
            <a:spAutoFit/>
          </a:bodyPr>
          <a:lstStyle/>
          <a:p>
            <a:pPr algn="just"/>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Lorsqu’on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affecte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résultat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notre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opération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même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variable, 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peut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utiliser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notation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raccourcie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679766" y="2832908"/>
            <a:ext cx="4312325" cy="1268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a</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a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a</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8</a:t>
            </a:r>
            <a:endParaRPr lang="fr-FR" sz="1600" dirty="0">
              <a:solidFill>
                <a:srgbClr val="C5C8C6"/>
              </a:solidFill>
              <a:latin typeface="Source Code Pro" panose="020B0309030403020204" pitchFamily="49" charset="0"/>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c</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2</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c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c</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2</a:t>
            </a:r>
            <a:endParaRPr lang="fr-FR" sz="1600" dirty="0">
              <a:solidFill>
                <a:srgbClr val="C5C8C6"/>
              </a:solidFill>
              <a:latin typeface="Source Code Pro" panose="020B0309030403020204" pitchFamily="49" charset="0"/>
            </a:endParaRPr>
          </a:p>
          <a:p>
            <a:pPr marL="38100" indent="0">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5395B1A8-E8DD-4A7F-83E3-BA3C50FA0C62}"/>
              </a:ext>
            </a:extLst>
          </p:cNvPr>
          <p:cNvSpPr txBox="1"/>
          <p:nvPr/>
        </p:nvSpPr>
        <p:spPr>
          <a:xfrm>
            <a:off x="786150" y="1261739"/>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élément1</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4008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de </a:t>
            </a:r>
            <a:r>
              <a:rPr lang="en-GB" dirty="0" err="1"/>
              <a:t>comparaison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28</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80203"/>
            <a:ext cx="4000597" cy="266319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comparaison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Egal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Différent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6309594" cy="369332"/>
          </a:xfrm>
          <a:prstGeom prst="rect">
            <a:avLst/>
          </a:prstGeom>
          <a:noFill/>
        </p:spPr>
        <p:txBody>
          <a:bodyPr wrap="square" rtlCol="0">
            <a:spAutoFit/>
          </a:bodyPr>
          <a:lstStyle/>
          <a:p>
            <a:r>
              <a:rPr lang="en-GB" sz="1800" dirty="0">
                <a:solidFill>
                  <a:srgbClr val="638CB5"/>
                </a:solidFill>
                <a:latin typeface="Source Sans Pro" panose="020B0503030403020204" pitchFamily="34" charset="0"/>
                <a:ea typeface="Source Sans Pro" panose="020B0503030403020204" pitchFamily="34" charset="0"/>
              </a:rPr>
              <a:t>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5049982" y="3060176"/>
            <a:ext cx="3685309" cy="1200329"/>
          </a:xfrm>
          <a:prstGeom prst="rect">
            <a:avLst/>
          </a:prstGeom>
          <a:noFill/>
        </p:spPr>
        <p:txBody>
          <a:bodyPr wrap="square">
            <a:spAutoFit/>
          </a:bodyPr>
          <a:lstStyle/>
          <a:p>
            <a:pPr marL="38100"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9</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5	</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37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Table des matières</a:t>
            </a:r>
            <a:endParaRPr lang="fr-FR" dirty="0"/>
          </a:p>
        </p:txBody>
      </p:sp>
      <p:graphicFrame>
        <p:nvGraphicFramePr>
          <p:cNvPr id="13" name="Tableau 12">
            <a:extLst>
              <a:ext uri="{FF2B5EF4-FFF2-40B4-BE49-F238E27FC236}">
                <a16:creationId xmlns:a16="http://schemas.microsoft.com/office/drawing/2014/main" id="{5673CD27-BD13-C26E-65DF-2556B4624DD4}"/>
              </a:ext>
            </a:extLst>
          </p:cNvPr>
          <p:cNvGraphicFramePr>
            <a:graphicFrameLocks noGrp="1"/>
          </p:cNvGraphicFramePr>
          <p:nvPr>
            <p:extLst>
              <p:ext uri="{D42A27DB-BD31-4B8C-83A1-F6EECF244321}">
                <p14:modId xmlns:p14="http://schemas.microsoft.com/office/powerpoint/2010/main" val="1001072221"/>
              </p:ext>
            </p:extLst>
          </p:nvPr>
        </p:nvGraphicFramePr>
        <p:xfrm>
          <a:off x="786150" y="1412586"/>
          <a:ext cx="7618234" cy="1854200"/>
        </p:xfrm>
        <a:graphic>
          <a:graphicData uri="http://schemas.openxmlformats.org/drawingml/2006/table">
            <a:tbl>
              <a:tblPr firstRow="1">
                <a:tableStyleId>{2D5ABB26-0587-4C30-8999-92F81FD0307C}</a:tableStyleId>
              </a:tblPr>
              <a:tblGrid>
                <a:gridCol w="6965468">
                  <a:extLst>
                    <a:ext uri="{9D8B030D-6E8A-4147-A177-3AD203B41FA5}">
                      <a16:colId xmlns:a16="http://schemas.microsoft.com/office/drawing/2014/main" val="424961067"/>
                    </a:ext>
                  </a:extLst>
                </a:gridCol>
                <a:gridCol w="652766">
                  <a:extLst>
                    <a:ext uri="{9D8B030D-6E8A-4147-A177-3AD203B41FA5}">
                      <a16:colId xmlns:a16="http://schemas.microsoft.com/office/drawing/2014/main" val="2362934009"/>
                    </a:ext>
                  </a:extLst>
                </a:gridCol>
              </a:tblGrid>
              <a:tr h="370840">
                <a:tc>
                  <a:txBody>
                    <a:bodyPr/>
                    <a:lstStyle/>
                    <a:p>
                      <a:r>
                        <a:rPr lang="fr-FR" sz="1600" b="1" u="none" strike="noStrike" cap="none" noProof="0" dirty="0">
                          <a:solidFill>
                            <a:schemeClr val="tx1"/>
                          </a:solidFill>
                          <a:latin typeface="Source Sans Pro" panose="020B0503030403020204" pitchFamily="34" charset="0"/>
                          <a:ea typeface="Source Sans Pro" panose="020B0503030403020204" pitchFamily="34" charset="0"/>
                          <a:sym typeface="Arial"/>
                          <a:hlinkClick r:id="rId3" action="ppaction://hlinksldjump">
                            <a:extLst>
                              <a:ext uri="{A12FA001-AC4F-418D-AE19-62706E023703}">
                                <ahyp:hlinkClr xmlns:ahyp="http://schemas.microsoft.com/office/drawing/2018/hyperlinkcolor" val="tx"/>
                              </a:ext>
                            </a:extLst>
                          </a:hlinkClick>
                        </a:rPr>
                        <a:t>Introduction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u="none" strike="noStrike" cap="none" noProof="0" dirty="0">
                          <a:solidFill>
                            <a:srgbClr val="000000"/>
                          </a:solidFill>
                          <a:latin typeface="Source Sans Pro" panose="020B0503030403020204" pitchFamily="34" charset="0"/>
                          <a:ea typeface="Source Sans Pro" panose="020B0503030403020204" pitchFamily="34" charset="0"/>
                          <a:sym typeface="Arial"/>
                        </a:rPr>
                        <a:t>3</a:t>
                      </a:r>
                      <a:endPar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endParaRPr>
                    </a:p>
                  </a:txBody>
                  <a:tcPr/>
                </a:tc>
                <a:extLst>
                  <a:ext uri="{0D108BD9-81ED-4DB2-BD59-A6C34878D82A}">
                    <a16:rowId xmlns:a16="http://schemas.microsoft.com/office/drawing/2014/main" val="701418530"/>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4" action="ppaction://hlinksldjump">
                            <a:extLst>
                              <a:ext uri="{A12FA001-AC4F-418D-AE19-62706E023703}">
                                <ahyp:hlinkClr xmlns:ahyp="http://schemas.microsoft.com/office/drawing/2018/hyperlinkcolor" val="tx"/>
                              </a:ext>
                            </a:extLst>
                          </a:hlinkClick>
                        </a:rPr>
                        <a:t>Python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18</a:t>
                      </a:r>
                    </a:p>
                  </a:txBody>
                  <a:tcPr/>
                </a:tc>
                <a:extLst>
                  <a:ext uri="{0D108BD9-81ED-4DB2-BD59-A6C34878D82A}">
                    <a16:rowId xmlns:a16="http://schemas.microsoft.com/office/drawing/2014/main" val="668238732"/>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5" action="ppaction://hlinksldjump">
                            <a:extLst>
                              <a:ext uri="{A12FA001-AC4F-418D-AE19-62706E023703}">
                                <ahyp:hlinkClr xmlns:ahyp="http://schemas.microsoft.com/office/drawing/2018/hyperlinkcolor" val="tx"/>
                              </a:ext>
                            </a:extLst>
                          </a:hlinkClick>
                        </a:rPr>
                        <a:t>Programmation Orientée Objet (POO)</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116</a:t>
                      </a:r>
                    </a:p>
                  </a:txBody>
                  <a:tcPr/>
                </a:tc>
                <a:extLst>
                  <a:ext uri="{0D108BD9-81ED-4DB2-BD59-A6C34878D82A}">
                    <a16:rowId xmlns:a16="http://schemas.microsoft.com/office/drawing/2014/main" val="4082341362"/>
                  </a:ext>
                </a:extLst>
              </a:tr>
              <a:tr h="370840">
                <a:tc>
                  <a:txBody>
                    <a:bodyPr/>
                    <a:lstStyle/>
                    <a:p>
                      <a:r>
                        <a:rPr lang="fr-FR" sz="1600" b="1" u="none" dirty="0" err="1">
                          <a:solidFill>
                            <a:schemeClr val="tx1"/>
                          </a:solidFill>
                          <a:latin typeface="Source Sans Pro" panose="020B0503030403020204" pitchFamily="34" charset="0"/>
                          <a:ea typeface="Source Sans Pro" panose="020B0503030403020204" pitchFamily="34" charset="0"/>
                          <a:hlinkClick r:id="rId6" action="ppaction://hlinksldjump">
                            <a:extLst>
                              <a:ext uri="{A12FA001-AC4F-418D-AE19-62706E023703}">
                                <ahyp:hlinkClr xmlns:ahyp="http://schemas.microsoft.com/office/drawing/2018/hyperlinkcolor" val="tx"/>
                              </a:ext>
                            </a:extLst>
                          </a:hlinkClick>
                        </a:rPr>
                        <a:t>Debugging</a:t>
                      </a:r>
                      <a:r>
                        <a:rPr lang="fr-FR" sz="1600" b="1" u="none" dirty="0">
                          <a:solidFill>
                            <a:schemeClr val="tx1"/>
                          </a:solidFill>
                          <a:latin typeface="Source Sans Pro" panose="020B0503030403020204" pitchFamily="34" charset="0"/>
                          <a:ea typeface="Source Sans Pro" panose="020B0503030403020204" pitchFamily="34" charset="0"/>
                          <a:hlinkClick r:id="rId6" action="ppaction://hlinksldjump">
                            <a:extLst>
                              <a:ext uri="{A12FA001-AC4F-418D-AE19-62706E023703}">
                                <ahyp:hlinkClr xmlns:ahyp="http://schemas.microsoft.com/office/drawing/2018/hyperlinkcolor" val="tx"/>
                              </a:ext>
                            </a:extLst>
                          </a:hlinkClick>
                        </a:rPr>
                        <a:t> et Tests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135</a:t>
                      </a:r>
                    </a:p>
                  </a:txBody>
                  <a:tcPr/>
                </a:tc>
                <a:extLst>
                  <a:ext uri="{0D108BD9-81ED-4DB2-BD59-A6C34878D82A}">
                    <a16:rowId xmlns:a16="http://schemas.microsoft.com/office/drawing/2014/main" val="400042796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mn-cs"/>
                          <a:sym typeface="Arial"/>
                          <a:hlinkClick r:id="rId7" action="ppaction://hlinksldjump">
                            <a:extLst>
                              <a:ext uri="{A12FA001-AC4F-418D-AE19-62706E023703}">
                                <ahyp:hlinkClr xmlns:ahyp="http://schemas.microsoft.com/office/drawing/2018/hyperlinkcolor" val="tx"/>
                              </a:ext>
                            </a:extLst>
                          </a:hlinkClick>
                        </a:rPr>
                        <a:t>Analyse de données avec </a:t>
                      </a:r>
                      <a:r>
                        <a:rPr lang="fr-FR" sz="1600" b="1" i="0" u="none" strike="noStrike" cap="none" dirty="0" err="1">
                          <a:solidFill>
                            <a:schemeClr val="tx1"/>
                          </a:solidFill>
                          <a:latin typeface="Source Sans Pro" panose="020B0503030403020204" pitchFamily="34" charset="0"/>
                          <a:ea typeface="Source Sans Pro" panose="020B0503030403020204" pitchFamily="34" charset="0"/>
                          <a:cs typeface="+mn-cs"/>
                          <a:sym typeface="Arial"/>
                          <a:hlinkClick r:id="rId7" action="ppaction://hlinksldjump">
                            <a:extLst>
                              <a:ext uri="{A12FA001-AC4F-418D-AE19-62706E023703}">
                                <ahyp:hlinkClr xmlns:ahyp="http://schemas.microsoft.com/office/drawing/2018/hyperlinkcolor" val="tx"/>
                              </a:ext>
                            </a:extLst>
                          </a:hlinkClick>
                        </a:rPr>
                        <a:t>Numpy</a:t>
                      </a:r>
                      <a:r>
                        <a:rPr lang="fr-FR" sz="1600" b="1" i="0" u="none" strike="noStrike" cap="none" dirty="0">
                          <a:solidFill>
                            <a:schemeClr val="tx1"/>
                          </a:solidFill>
                          <a:latin typeface="Source Sans Pro" panose="020B0503030403020204" pitchFamily="34" charset="0"/>
                          <a:ea typeface="Source Sans Pro" panose="020B0503030403020204" pitchFamily="34" charset="0"/>
                          <a:cs typeface="+mn-cs"/>
                          <a:sym typeface="Arial"/>
                          <a:hlinkClick r:id="rId7" action="ppaction://hlinksldjump">
                            <a:extLst>
                              <a:ext uri="{A12FA001-AC4F-418D-AE19-62706E023703}">
                                <ahyp:hlinkClr xmlns:ahyp="http://schemas.microsoft.com/office/drawing/2018/hyperlinkcolor" val="tx"/>
                              </a:ext>
                            </a:extLst>
                          </a:hlinkClick>
                        </a:rPr>
                        <a:t> et Pandas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mn-cs"/>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158</a:t>
                      </a:r>
                    </a:p>
                  </a:txBody>
                  <a:tcPr/>
                </a:tc>
                <a:extLst>
                  <a:ext uri="{0D108BD9-81ED-4DB2-BD59-A6C34878D82A}">
                    <a16:rowId xmlns:a16="http://schemas.microsoft.com/office/drawing/2014/main" val="2367751927"/>
                  </a:ext>
                </a:extLst>
              </a:tr>
            </a:tbl>
          </a:graphicData>
        </a:graphic>
      </p:graphicFrame>
    </p:spTree>
    <p:extLst>
      <p:ext uri="{BB962C8B-B14F-4D97-AF65-F5344CB8AC3E}">
        <p14:creationId xmlns:p14="http://schemas.microsoft.com/office/powerpoint/2010/main" val="363912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Les opérateurs logiques</a:t>
            </a:r>
          </a:p>
        </p:txBody>
      </p:sp>
      <p:graphicFrame>
        <p:nvGraphicFramePr>
          <p:cNvPr id="215" name="Google Shape;215;p25"/>
          <p:cNvGraphicFramePr/>
          <p:nvPr/>
        </p:nvGraphicFramePr>
        <p:xfrm>
          <a:off x="786150" y="1396102"/>
          <a:ext cx="2057167" cy="1706830"/>
        </p:xfrm>
        <a:graphic>
          <a:graphicData uri="http://schemas.openxmlformats.org/drawingml/2006/table">
            <a:tbl>
              <a:tblPr>
                <a:noFill/>
                <a:tableStyleId>{701FB10D-A61A-4DE4-8506-F670E7A89527}</a:tableStyleId>
              </a:tblPr>
              <a:tblGrid>
                <a:gridCol w="710141">
                  <a:extLst>
                    <a:ext uri="{9D8B030D-6E8A-4147-A177-3AD203B41FA5}">
                      <a16:colId xmlns:a16="http://schemas.microsoft.com/office/drawing/2014/main" val="20001"/>
                    </a:ext>
                  </a:extLst>
                </a:gridCol>
                <a:gridCol w="622203">
                  <a:extLst>
                    <a:ext uri="{9D8B030D-6E8A-4147-A177-3AD203B41FA5}">
                      <a16:colId xmlns:a16="http://schemas.microsoft.com/office/drawing/2014/main" val="20002"/>
                    </a:ext>
                  </a:extLst>
                </a:gridCol>
                <a:gridCol w="724823">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and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5" name="Google Shape;215;p25">
            <a:extLst>
              <a:ext uri="{FF2B5EF4-FFF2-40B4-BE49-F238E27FC236}">
                <a16:creationId xmlns:a16="http://schemas.microsoft.com/office/drawing/2014/main" id="{54E15976-DCE8-4A1A-91F7-D7731FBB7F49}"/>
              </a:ext>
            </a:extLst>
          </p:cNvPr>
          <p:cNvGraphicFramePr/>
          <p:nvPr/>
        </p:nvGraphicFramePr>
        <p:xfrm>
          <a:off x="3159884" y="1396102"/>
          <a:ext cx="1998516" cy="170683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20001"/>
                    </a:ext>
                  </a:extLst>
                </a:gridCol>
                <a:gridCol w="622299">
                  <a:extLst>
                    <a:ext uri="{9D8B030D-6E8A-4147-A177-3AD203B41FA5}">
                      <a16:colId xmlns:a16="http://schemas.microsoft.com/office/drawing/2014/main" val="20002"/>
                    </a:ext>
                  </a:extLst>
                </a:gridCol>
                <a:gridCol w="666172">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or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7F4003A-587E-41A7-A164-EE1B9507E18A}"/>
              </a:ext>
            </a:extLst>
          </p:cNvPr>
          <p:cNvSpPr txBox="1"/>
          <p:nvPr/>
        </p:nvSpPr>
        <p:spPr>
          <a:xfrm>
            <a:off x="786150"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ET (and)</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E016E49-395F-4227-A1AC-2EA90F122423}"/>
              </a:ext>
            </a:extLst>
          </p:cNvPr>
          <p:cNvSpPr txBox="1"/>
          <p:nvPr/>
        </p:nvSpPr>
        <p:spPr>
          <a:xfrm>
            <a:off x="3186315"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OU (or)</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C6026926-93EB-4F29-8850-C4927C34A55C}"/>
              </a:ext>
            </a:extLst>
          </p:cNvPr>
          <p:cNvSpPr txBox="1"/>
          <p:nvPr/>
        </p:nvSpPr>
        <p:spPr>
          <a:xfrm>
            <a:off x="5412981" y="1971585"/>
            <a:ext cx="3617553" cy="1477328"/>
          </a:xfrm>
          <a:prstGeom prst="rect">
            <a:avLst/>
          </a:prstGeom>
          <a:noFill/>
        </p:spPr>
        <p:txBody>
          <a:bodyPr wrap="square">
            <a:spAutoFit/>
          </a:body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&lt;=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3</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or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chemeClr val="tx1"/>
                </a:solidFill>
                <a:latin typeface="Source Sans Pro" panose="020B0503030403020204" pitchFamily="34" charset="0"/>
                <a:ea typeface="Source Sans Pro" panose="020B0503030403020204" pitchFamily="34" charset="0"/>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and</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graphicFrame>
        <p:nvGraphicFramePr>
          <p:cNvPr id="6" name="Table 5">
            <a:extLst>
              <a:ext uri="{FF2B5EF4-FFF2-40B4-BE49-F238E27FC236}">
                <a16:creationId xmlns:a16="http://schemas.microsoft.com/office/drawing/2014/main" id="{AEAF27AF-5D9C-43DB-97B2-2E451FE4C1F5}"/>
              </a:ext>
            </a:extLst>
          </p:cNvPr>
          <p:cNvGraphicFramePr>
            <a:graphicFrameLocks noGrp="1"/>
          </p:cNvGraphicFramePr>
          <p:nvPr/>
        </p:nvGraphicFramePr>
        <p:xfrm>
          <a:off x="2336690" y="3506499"/>
          <a:ext cx="1332344" cy="100581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3984761820"/>
                    </a:ext>
                  </a:extLst>
                </a:gridCol>
                <a:gridCol w="622299">
                  <a:extLst>
                    <a:ext uri="{9D8B030D-6E8A-4147-A177-3AD203B41FA5}">
                      <a16:colId xmlns:a16="http://schemas.microsoft.com/office/drawing/2014/main" val="1436742362"/>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not 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99538668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0</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921208804"/>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92296027"/>
                  </a:ext>
                </a:extLst>
              </a:tr>
            </a:tbl>
          </a:graphicData>
        </a:graphic>
      </p:graphicFrame>
      <p:sp>
        <p:nvSpPr>
          <p:cNvPr id="15" name="TextBox 14">
            <a:extLst>
              <a:ext uri="{FF2B5EF4-FFF2-40B4-BE49-F238E27FC236}">
                <a16:creationId xmlns:a16="http://schemas.microsoft.com/office/drawing/2014/main" id="{56A4A6E5-D2FC-4435-874B-A53475C1EB63}"/>
              </a:ext>
            </a:extLst>
          </p:cNvPr>
          <p:cNvSpPr txBox="1"/>
          <p:nvPr/>
        </p:nvSpPr>
        <p:spPr>
          <a:xfrm>
            <a:off x="2336688" y="3222971"/>
            <a:ext cx="1332345" cy="307777"/>
          </a:xfrm>
          <a:prstGeom prst="rect">
            <a:avLst/>
          </a:prstGeom>
          <a:noFill/>
        </p:spPr>
        <p:txBody>
          <a:bodyPr wrap="square">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NON (not)</a:t>
            </a:r>
            <a:endParaRPr lang="fr-FR" b="1" dirty="0">
              <a:solidFill>
                <a:schemeClr val="accent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0079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3</a:t>
            </a:r>
          </a:p>
          <a:p>
            <a:pPr marL="0" lvl="0" indent="0" algn="l" rtl="0">
              <a:spcBef>
                <a:spcPts val="0"/>
              </a:spcBef>
              <a:spcAft>
                <a:spcPts val="0"/>
              </a:spcAft>
              <a:buNone/>
            </a:pPr>
            <a:r>
              <a:rPr lang="fr-FR" sz="2800" dirty="0"/>
              <a:t>Les structures conditionnelles</a:t>
            </a:r>
          </a:p>
        </p:txBody>
      </p:sp>
    </p:spTree>
    <p:extLst>
      <p:ext uri="{BB962C8B-B14F-4D97-AF65-F5344CB8AC3E}">
        <p14:creationId xmlns:p14="http://schemas.microsoft.com/office/powerpoint/2010/main" val="47901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861774"/>
          </a:xfrm>
          <a:prstGeom prst="rect">
            <a:avLst/>
          </a:prstGeom>
          <a:noFill/>
        </p:spPr>
        <p:txBody>
          <a:bodyPr wrap="square">
            <a:spAutoFit/>
          </a:bodyPr>
          <a:lstStyle/>
          <a:p>
            <a:pPr indent="0">
              <a:buFont typeface="Source Sans Pro"/>
              <a:buNone/>
            </a:pPr>
            <a:r>
              <a:rPr lang="fr-FR" sz="1800" dirty="0">
                <a:latin typeface="Source Sans Pro" panose="020B0503030403020204" pitchFamily="34" charset="0"/>
                <a:ea typeface="Source Sans Pro" panose="020B0503030403020204" pitchFamily="34" charset="0"/>
              </a:rPr>
              <a:t>Exemple</a:t>
            </a:r>
            <a:r>
              <a:rPr lang="en-US" sz="1800" dirty="0">
                <a:latin typeface="Source Sans Pro" panose="020B0503030403020204" pitchFamily="34" charset="0"/>
                <a:ea typeface="Source Sans Pro" panose="020B0503030403020204" pitchFamily="34" charset="0"/>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bloc ne seront pas exécutées.</a:t>
            </a:r>
            <a:endParaRPr lang="fr-FR" sz="1800" dirty="0"/>
          </a:p>
        </p:txBody>
      </p:sp>
    </p:spTree>
    <p:extLst>
      <p:ext uri="{BB962C8B-B14F-4D97-AF65-F5344CB8AC3E}">
        <p14:creationId xmlns:p14="http://schemas.microsoft.com/office/powerpoint/2010/main" val="98323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32</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477328"/>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majeur."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7358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Imbrication des instructions 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754326"/>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condition1</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err="1">
                <a:solidFill>
                  <a:srgbClr val="796DD8"/>
                </a:solidFill>
                <a:latin typeface="Source Sans Pro" panose="020B0503030403020204" pitchFamily="34" charset="0"/>
                <a:ea typeface="Source Sans Pro" panose="020B0503030403020204" pitchFamily="34" charset="0"/>
              </a:rPr>
              <a:t>elif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condition2</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110593" y="2782377"/>
            <a:ext cx="5959928"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rate votre BAC."</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devez passer les rattrapages."</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votre BAC."</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477328"/>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condition1</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si la </a:t>
            </a:r>
            <a:r>
              <a:rPr lang="fr-FR" sz="1800" b="1" dirty="0">
                <a:latin typeface="Source Sans Pro" panose="020B0503030403020204" pitchFamily="34" charset="0"/>
                <a:ea typeface="Source Sans Pro" panose="020B0503030403020204" pitchFamily="34" charset="0"/>
              </a:rPr>
              <a:t>condition2</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elif</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Sinon,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82063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entrées/sorties</a:t>
            </a:r>
          </a:p>
        </p:txBody>
      </p:sp>
    </p:spTree>
    <p:extLst>
      <p:ext uri="{BB962C8B-B14F-4D97-AF65-F5344CB8AC3E}">
        <p14:creationId xmlns:p14="http://schemas.microsoft.com/office/powerpoint/2010/main" val="276659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Afficher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35</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variable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8497" y="2293942"/>
            <a:ext cx="4000596"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9AA83A"/>
                </a:solidFill>
                <a:latin typeface="Source Code Pro" panose="020B0309030403020204" pitchFamily="49" charset="0"/>
              </a:rPr>
              <a:t>"ans"</a:t>
            </a:r>
            <a:r>
              <a:rPr lang="fr-FR" sz="1600" dirty="0">
                <a:solidFill>
                  <a:srgbClr val="676867"/>
                </a:solidFill>
                <a:latin typeface="Source Code Pro" panose="020B03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message,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print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103561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arguments de la </a:t>
            </a:r>
            <a:r>
              <a:rPr lang="en-GB" dirty="0" err="1"/>
              <a:t>fonction</a:t>
            </a:r>
            <a:r>
              <a:rPr lang="en-GB" dirty="0"/>
              <a:t> </a:t>
            </a:r>
            <a:r>
              <a:rPr lang="en-GB" b="1" dirty="0"/>
              <a:t>print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36</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1391569" y="2571750"/>
            <a:ext cx="5778157" cy="892552"/>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a:solidFill>
                  <a:srgbClr val="CE6700"/>
                </a:solidFill>
                <a:effectLst/>
                <a:latin typeface="Source Code Pro" panose="020B0509030403020204" pitchFamily="49" charset="0"/>
                <a:ea typeface="Source Code Pro" panose="020B0509030403020204" pitchFamily="49" charset="0"/>
              </a:rPr>
              <a:t>print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"Hello"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"World"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sep</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end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8080FF"/>
                </a:solidFill>
                <a:effectLst/>
                <a:latin typeface="Source Code Pro" panose="020B0509030403020204" pitchFamily="49" charset="0"/>
                <a:ea typeface="Source Code Pro" panose="020B0509030403020204" pitchFamily="49" charset="0"/>
              </a:rPr>
              <a:t>\n</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1200329"/>
          </a:xfrm>
          <a:prstGeom prst="rect">
            <a:avLst/>
          </a:prstGeom>
          <a:noFill/>
        </p:spPr>
        <p:txBody>
          <a:bodyPr wrap="square" rtlCol="0">
            <a:spAutoFit/>
          </a:bodyPr>
          <a:lstStyle/>
          <a:p>
            <a:pPr marL="285750" indent="-285750">
              <a:buFont typeface="Arial" panose="020B0604020202020204" pitchFamily="34" charset="0"/>
              <a:buChar char="•"/>
            </a:pPr>
            <a:r>
              <a:rPr lang="en-GB" sz="1800" b="1" dirty="0" err="1">
                <a:solidFill>
                  <a:schemeClr val="accent1"/>
                </a:solidFill>
                <a:latin typeface="Source Sans Pro" panose="020B0503030403020204" pitchFamily="34" charset="0"/>
                <a:ea typeface="Source Sans Pro" panose="020B0503030403020204" pitchFamily="34" charset="0"/>
              </a:rPr>
              <a:t>s</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ep</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entre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chaque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 ’</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end</a:t>
            </a:r>
            <a:r>
              <a:rPr lang="en-GB" sz="1800" dirty="0">
                <a:latin typeface="Source Sans Pro" panose="020B0503030403020204" pitchFamily="34" charset="0"/>
                <a:ea typeface="Source Sans Pro" panose="020B0503030403020204" pitchFamily="34" charset="0"/>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après le dernier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GB"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file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Flux de sortie.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sys.stdout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flush</a:t>
            </a:r>
            <a:r>
              <a:rPr lang="en-GB" sz="1800" dirty="0">
                <a:latin typeface="Source Sans Pro" panose="020B0503030403020204" pitchFamily="34" charset="0"/>
                <a:ea typeface="Source Sans Pro" panose="020B0503030403020204" pitchFamily="34" charset="0"/>
              </a:rPr>
              <a:t> : Doit-on </a:t>
            </a:r>
            <a:r>
              <a:rPr lang="en-GB" sz="1800" dirty="0" err="1">
                <a:latin typeface="Source Sans Pro" panose="020B0503030403020204" pitchFamily="34" charset="0"/>
                <a:ea typeface="Source Sans Pro" panose="020B0503030403020204" pitchFamily="34" charset="0"/>
              </a:rPr>
              <a:t>vider</a:t>
            </a:r>
            <a:r>
              <a:rPr lang="en-GB" sz="1800" dirty="0">
                <a:latin typeface="Source Sans Pro" panose="020B0503030403020204" pitchFamily="34" charset="0"/>
                <a:ea typeface="Source Sans Pro" panose="020B0503030403020204" pitchFamily="34" charset="0"/>
              </a:rPr>
              <a:t> le tampon ? Par </a:t>
            </a:r>
            <a:r>
              <a:rPr lang="en-GB" sz="1800"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False</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73236" y="3352824"/>
            <a:ext cx="30167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Hello, World!</a:t>
            </a:r>
          </a:p>
          <a:p>
            <a:endParaRPr lang="fr-FR" sz="1800" dirty="0">
              <a:latin typeface="Source Sans Pro" panose="020B0503030403020204" pitchFamily="34" charset="0"/>
              <a:ea typeface="Source Sans Pro" panose="020B0503030403020204" pitchFamily="34" charset="0"/>
            </a:endParaRP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315770"/>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985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37</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90525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My</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is</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firstname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E6700"/>
                </a:solidFill>
                <a:effectLst/>
                <a:latin typeface="Source Code Pro" panose="020B0509030403020204" pitchFamily="49" charset="0"/>
                <a:ea typeface="Source Code Pro" panose="020B0509030403020204" pitchFamily="49" charset="0"/>
              </a:rPr>
              <a:t>format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firstname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"James"</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lastname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"Bond"</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Il est possible de construire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strings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complexes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l’aide de 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hlinkClick r:id="rId2"/>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87091" y="3255401"/>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090154"/>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57881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38</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69204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"James"</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"Bond"</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1" dirty="0" err="1">
                <a:solidFill>
                  <a:srgbClr val="9872A2"/>
                </a:solidFill>
                <a:effectLst/>
                <a:latin typeface="Source Code Pro" panose="020B0509030403020204" pitchFamily="49" charset="0"/>
                <a:ea typeface="Source Code Pro" panose="020B0509030403020204" pitchFamily="49" charset="0"/>
              </a:rPr>
              <a:t>f</a:t>
            </a:r>
            <a:r>
              <a:rPr lang="en-GB" sz="1600" b="0" dirty="0" err="1">
                <a:solidFill>
                  <a:srgbClr val="9AA83A"/>
                </a:solidFill>
                <a:effectLst/>
                <a:latin typeface="Source Code Pro" panose="020B0509030403020204" pitchFamily="49" charset="0"/>
                <a:ea typeface="Source Code Pro" panose="020B0509030403020204" pitchFamily="49" charset="0"/>
              </a:rPr>
              <a:t>"My</a:t>
            </a:r>
            <a:r>
              <a:rPr lang="en-GB" sz="1600" b="0" dirty="0">
                <a:solidFill>
                  <a:srgbClr val="9AA83A"/>
                </a:solidFill>
                <a:effectLst/>
                <a:latin typeface="Source Code Pro" panose="020B0509030403020204" pitchFamily="49" charset="0"/>
                <a:ea typeface="Source Code Pro" panose="020B0509030403020204" pitchFamily="49" charset="0"/>
              </a:rPr>
              <a:t> name is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endParaRPr lang="en-GB" sz="1600" b="0" dirty="0">
              <a:solidFill>
                <a:srgbClr val="C5C8C6"/>
              </a:solidFill>
              <a:effectLst/>
              <a:latin typeface="Source Code Pro" panose="020B0509030403020204" pitchFamily="49" charset="0"/>
              <a:ea typeface="Source Code Pro" panose="020B05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dispose d'un raccourci pratique :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176254" y="3062173"/>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690254" y="2896926"/>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7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a:t>
            </a:r>
            <a:endParaRPr lang="fr-FR" sz="6000" dirty="0">
              <a:solidFill>
                <a:schemeClr val="accent4"/>
              </a:solidFill>
            </a:endParaRPr>
          </a:p>
          <a:p>
            <a:pPr marL="0" lvl="0" indent="0" algn="l" rtl="0">
              <a:spcBef>
                <a:spcPts val="0"/>
              </a:spcBef>
              <a:spcAft>
                <a:spcPts val="0"/>
              </a:spcAft>
              <a:buNone/>
            </a:pPr>
            <a:r>
              <a:rPr lang="fr-FR" sz="4000" dirty="0"/>
              <a:t>Introduction</a:t>
            </a:r>
          </a:p>
        </p:txBody>
      </p:sp>
    </p:spTree>
    <p:extLst>
      <p:ext uri="{BB962C8B-B14F-4D97-AF65-F5344CB8AC3E}">
        <p14:creationId xmlns:p14="http://schemas.microsoft.com/office/powerpoint/2010/main" val="3218923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39</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208434"/>
            <a:ext cx="6612003"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nom : "</a:t>
            </a:r>
            <a:r>
              <a:rPr lang="fr-FR" sz="1600" dirty="0">
                <a:solidFill>
                  <a:srgbClr val="676867"/>
                </a:solidFill>
                <a:latin typeface="Source Code Pro" panose="020B0309030403020204" pitchFamily="49" charset="0"/>
              </a:rPr>
              <a:t>)</a:t>
            </a:r>
          </a:p>
          <a:p>
            <a:r>
              <a:rPr lang="fr-FR" sz="1600" dirty="0">
                <a:solidFill>
                  <a:srgbClr val="6089B4"/>
                </a:solidFill>
                <a:latin typeface="Source Code Pro" panose="020B0309030403020204" pitchFamily="49" charset="0"/>
              </a:rPr>
              <a:t>nom</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récupérer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valeur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41696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séquences</a:t>
            </a:r>
            <a:r>
              <a:rPr lang="en-GB" dirty="0"/>
              <a:t> </a:t>
            </a:r>
            <a:r>
              <a:rPr lang="en-GB" dirty="0" err="1"/>
              <a:t>d’échappement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40</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sequences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d’échappement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Nouvelle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ligne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\r</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chariot</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Nouvelle page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arrière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horizontale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\v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vertical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Bip</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machine</a:t>
            </a:r>
          </a:p>
        </p:txBody>
      </p:sp>
    </p:spTree>
    <p:extLst>
      <p:ext uri="{BB962C8B-B14F-4D97-AF65-F5344CB8AC3E}">
        <p14:creationId xmlns:p14="http://schemas.microsoft.com/office/powerpoint/2010/main" val="31154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2328098"/>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915928"/>
            <a:ext cx="6612003" cy="615553"/>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a:t>
            </a:r>
            <a:r>
              <a:rPr lang="fr-FR" sz="1600" dirty="0" err="1">
                <a:solidFill>
                  <a:srgbClr val="9AA83A"/>
                </a:solidFill>
                <a:latin typeface="Source Code Pro" panose="020B0309030403020204" pitchFamily="49" charset="0"/>
              </a:rPr>
              <a:t>age</a:t>
            </a:r>
            <a:r>
              <a:rPr lang="fr-FR" sz="1600" dirty="0">
                <a:solidFill>
                  <a:srgbClr val="9AA83A"/>
                </a:solidFill>
                <a:latin typeface="Source Code Pro" panose="020B0309030403020204" pitchFamily="49" charset="0"/>
              </a:rPr>
              <a:t> : "</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en-GB"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renvoie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type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str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a:latin typeface="Source Sans Pro" panose="020B0503030403020204" pitchFamily="34" charset="0"/>
                <a:ea typeface="Source Sans Pro" panose="020B0503030403020204" pitchFamily="34" charset="0"/>
              </a:rPr>
              <a:t>Ce </a:t>
            </a:r>
            <a:r>
              <a:rPr lang="en-GB" sz="1800" dirty="0" err="1">
                <a:latin typeface="Source Sans Pro" panose="020B0503030403020204" pitchFamily="34" charset="0"/>
                <a:ea typeface="Source Sans Pro" panose="020B0503030403020204" pitchFamily="34" charset="0"/>
              </a:rPr>
              <a:t>comportement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soucis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lorsqu’on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demande</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l’utilisateur</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nombre</a:t>
            </a:r>
            <a:r>
              <a:rPr lang="en-GB" sz="1800" dirty="0">
                <a:latin typeface="Source Sans Pro" panose="020B0503030403020204" pitchFamily="34" charset="0"/>
                <a:ea typeface="Source Sans Pro" panose="020B0503030403020204" pitchFamily="34" charset="0"/>
              </a:rPr>
              <a:t>. Pour </a:t>
            </a:r>
            <a:r>
              <a:rPr lang="en-GB" sz="1800" dirty="0" err="1">
                <a:latin typeface="Source Sans Pro" panose="020B0503030403020204" pitchFamily="34" charset="0"/>
                <a:ea typeface="Source Sans Pro" panose="020B0503030403020204" pitchFamily="34" charset="0"/>
              </a:rPr>
              <a:t>obtenir</a:t>
            </a:r>
            <a:r>
              <a:rPr lang="en-GB" sz="1800" dirty="0">
                <a:latin typeface="Source Sans Pro" panose="020B0503030403020204" pitchFamily="34" charset="0"/>
                <a:ea typeface="Source Sans Pro" panose="020B0503030403020204" pitchFamily="34" charset="0"/>
              </a:rPr>
              <a:t> le type que </a:t>
            </a:r>
            <a:r>
              <a:rPr lang="en-GB" sz="1800" dirty="0" err="1">
                <a:latin typeface="Source Sans Pro" panose="020B0503030403020204" pitchFamily="34" charset="0"/>
                <a:ea typeface="Source Sans Pro" panose="020B0503030403020204" pitchFamily="34" charset="0"/>
              </a:rPr>
              <a:t>l’on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souhaite</a:t>
            </a:r>
            <a:r>
              <a:rPr lang="en-GB" sz="1800" dirty="0">
                <a:latin typeface="Source Sans Pro" panose="020B0503030403020204" pitchFamily="34" charset="0"/>
                <a:ea typeface="Source Sans Pro" panose="020B0503030403020204" pitchFamily="34" charset="0"/>
              </a:rPr>
              <a:t>, il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necessaire </a:t>
            </a:r>
            <a:r>
              <a:rPr lang="en-GB" sz="1800" dirty="0" err="1">
                <a:latin typeface="Source Sans Pro" panose="020B0503030403020204" pitchFamily="34" charset="0"/>
                <a:ea typeface="Source Sans Pro" panose="020B0503030403020204" pitchFamily="34" charset="0"/>
              </a:rPr>
              <a:t>d’utiliser</a:t>
            </a:r>
            <a:r>
              <a:rPr lang="en-GB" sz="1800" dirty="0">
                <a:latin typeface="Source Sans Pro" panose="020B0503030403020204" pitchFamily="34" charset="0"/>
                <a:ea typeface="Source Sans Pro" panose="020B0503030403020204" pitchFamily="34" charset="0"/>
              </a:rPr>
              <a:t> la </a:t>
            </a:r>
            <a:r>
              <a:rPr lang="en-GB" sz="1800" dirty="0" err="1">
                <a:latin typeface="Source Sans Pro" panose="020B0503030403020204" pitchFamily="34" charset="0"/>
                <a:ea typeface="Source Sans Pro" panose="020B0503030403020204" pitchFamily="34" charset="0"/>
              </a:rPr>
              <a:t>fonction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eval</a:t>
            </a:r>
            <a:r>
              <a:rPr lang="en-GB" sz="1800" dirty="0">
                <a:latin typeface="Source Sans Pro" panose="020B0503030403020204" pitchFamily="34" charset="0"/>
                <a:ea typeface="Source Sans Pro" panose="020B0503030403020204" pitchFamily="34" charset="0"/>
              </a:rPr>
              <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p>
        </p:txBody>
      </p:sp>
    </p:spTree>
    <p:extLst>
      <p:ext uri="{BB962C8B-B14F-4D97-AF65-F5344CB8AC3E}">
        <p14:creationId xmlns:p14="http://schemas.microsoft.com/office/powerpoint/2010/main" val="360440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42</a:t>
            </a:fld>
            <a:endParaRPr lang="fr-FR"/>
          </a:p>
        </p:txBody>
      </p:sp>
    </p:spTree>
    <p:extLst>
      <p:ext uri="{BB962C8B-B14F-4D97-AF65-F5344CB8AC3E}">
        <p14:creationId xmlns:p14="http://schemas.microsoft.com/office/powerpoint/2010/main" val="29362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variables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43</a:t>
            </a:fld>
            <a:endParaRPr lang="fr-FR"/>
          </a:p>
        </p:txBody>
      </p:sp>
    </p:spTree>
    <p:extLst>
      <p:ext uri="{BB962C8B-B14F-4D97-AF65-F5344CB8AC3E}">
        <p14:creationId xmlns:p14="http://schemas.microsoft.com/office/powerpoint/2010/main" val="322118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structures séquentielles</a:t>
            </a:r>
          </a:p>
        </p:txBody>
      </p:sp>
    </p:spTree>
    <p:extLst>
      <p:ext uri="{BB962C8B-B14F-4D97-AF65-F5344CB8AC3E}">
        <p14:creationId xmlns:p14="http://schemas.microsoft.com/office/powerpoint/2010/main" val="1654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4.1</a:t>
            </a:r>
          </a:p>
          <a:p>
            <a:pPr marL="0" lvl="0" indent="0" algn="l" rtl="0">
              <a:spcBef>
                <a:spcPts val="0"/>
              </a:spcBef>
              <a:spcAft>
                <a:spcPts val="0"/>
              </a:spcAft>
              <a:buNone/>
            </a:pPr>
            <a:r>
              <a:rPr lang="fr-FR" sz="2400" dirty="0"/>
              <a:t>Les séquences</a:t>
            </a:r>
          </a:p>
        </p:txBody>
      </p:sp>
    </p:spTree>
    <p:extLst>
      <p:ext uri="{BB962C8B-B14F-4D97-AF65-F5344CB8AC3E}">
        <p14:creationId xmlns:p14="http://schemas.microsoft.com/office/powerpoint/2010/main" val="2153764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856164"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est un </a:t>
            </a:r>
            <a:r>
              <a:rPr lang="en" sz="2800" b="1" dirty="0"/>
              <a:t>regroupement</a:t>
            </a:r>
            <a:r>
              <a:rPr lang="en" sz="2800" dirty="0"/>
              <a:t> au sein d’</a:t>
            </a:r>
            <a:r>
              <a:rPr lang="en" sz="2800" b="1" dirty="0"/>
              <a:t>une</a:t>
            </a:r>
            <a:r>
              <a:rPr lang="en" sz="2800" dirty="0"/>
              <a:t> même </a:t>
            </a:r>
            <a:r>
              <a:rPr lang="en" sz="2800" b="1" dirty="0"/>
              <a:t>variable</a:t>
            </a:r>
            <a:r>
              <a:rPr lang="en" sz="2800" dirty="0"/>
              <a:t> de </a:t>
            </a:r>
            <a:r>
              <a:rPr lang="en" sz="2800" b="1" dirty="0"/>
              <a:t>plusieurs valeurs</a:t>
            </a:r>
            <a:r>
              <a:rPr lang="en" sz="2800" dirty="0"/>
              <a:t>. Ces </a:t>
            </a:r>
            <a:r>
              <a:rPr lang="en" sz="2800" b="1" dirty="0"/>
              <a:t>valeurs</a:t>
            </a:r>
            <a:r>
              <a:rPr lang="en" sz="2800" dirty="0"/>
              <a:t> seront </a:t>
            </a:r>
            <a:r>
              <a:rPr lang="en" sz="2800" b="1" dirty="0"/>
              <a:t>accessibles</a:t>
            </a:r>
            <a:r>
              <a:rPr lang="en" sz="2800" dirty="0"/>
              <a:t> par leur </a:t>
            </a:r>
            <a:r>
              <a:rPr lang="en" sz="2800" b="1" dirty="0"/>
              <a:t>position</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a pour </a:t>
            </a:r>
            <a:r>
              <a:rPr lang="en" sz="2800" b="1" dirty="0"/>
              <a:t>objectif</a:t>
            </a:r>
            <a:r>
              <a:rPr lang="en" sz="2800" dirty="0"/>
              <a:t> d’</a:t>
            </a:r>
            <a:r>
              <a:rPr lang="en" sz="2800" b="1" dirty="0"/>
              <a:t>optimiser</a:t>
            </a:r>
            <a:r>
              <a:rPr lang="en" sz="2800" dirty="0"/>
              <a:t> certaines </a:t>
            </a:r>
            <a:r>
              <a:rPr lang="en" sz="2800" b="1" dirty="0"/>
              <a:t>opérations</a:t>
            </a:r>
            <a:r>
              <a:rPr lang="en" sz="2800" dirty="0"/>
              <a:t> tel que la recherche d’un élément, le tri de ces valeurs, le calcul de leur maximum.</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405988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Accès</a:t>
            </a:r>
            <a:r>
              <a:rPr lang="en-GB" dirty="0"/>
              <a:t> à un </a:t>
            </a:r>
            <a:r>
              <a:rPr lang="en-GB" dirty="0" err="1"/>
              <a:t>élément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accès</a:t>
            </a:r>
            <a:r>
              <a:rPr lang="fr-FR" sz="2000" dirty="0">
                <a:latin typeface="Source Sans Pro" panose="020B0503030403020204" pitchFamily="34" charset="0"/>
                <a:ea typeface="Source Sans Pro" panose="020B0503030403020204" pitchFamily="34" charset="0"/>
              </a:rPr>
              <a:t> à un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se fait à l’aide de la </a:t>
            </a:r>
            <a:r>
              <a:rPr lang="fr-FR" sz="2000" b="1" dirty="0">
                <a:latin typeface="Source Sans Pro" panose="020B0503030403020204" pitchFamily="34" charset="0"/>
                <a:ea typeface="Source Sans Pro" panose="020B0503030403020204" pitchFamily="34" charset="0"/>
              </a:rPr>
              <a:t>position</a:t>
            </a:r>
            <a:r>
              <a:rPr lang="fr-FR" sz="2000" dirty="0">
                <a:latin typeface="Source Sans Pro" panose="020B0503030403020204" pitchFamily="34" charset="0"/>
                <a:ea typeface="Source Sans Pro" panose="020B0503030403020204" pitchFamily="34" charset="0"/>
              </a:rPr>
              <a:t> de cet élément et de l’</a:t>
            </a:r>
            <a:r>
              <a:rPr lang="fr-FR" sz="2000" b="1" dirty="0">
                <a:latin typeface="Source Sans Pro" panose="020B0503030403020204" pitchFamily="34" charset="0"/>
                <a:ea typeface="Source Sans Pro" panose="020B0503030403020204" pitchFamily="34" charset="0"/>
              </a:rPr>
              <a:t>opérateur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crochets </a:t>
            </a:r>
            <a:r>
              <a:rPr lang="fr-FR" sz="2000" b="1" dirty="0">
                <a:solidFill>
                  <a:schemeClr val="accent1"/>
                </a:solidFill>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2286000" y="2424720"/>
            <a:ext cx="4572000" cy="523220"/>
          </a:xfrm>
          <a:prstGeom prst="rect">
            <a:avLst/>
          </a:prstGeom>
          <a:noFill/>
        </p:spPr>
        <p:txBody>
          <a:bodyPr wrap="square">
            <a:spAutoFit/>
          </a:bodyPr>
          <a:lstStyle/>
          <a:p>
            <a:r>
              <a:rPr lang="fr-FR" sz="2800" b="0" dirty="0" err="1">
                <a:solidFill>
                  <a:srgbClr val="6089B4"/>
                </a:solidFill>
                <a:effectLst/>
                <a:latin typeface="Source Code Pro" panose="020B0509030403020204" pitchFamily="49" charset="0"/>
                <a:ea typeface="Source Code Pro" panose="020B0509030403020204" pitchFamily="49" charset="0"/>
              </a:rPr>
              <a:t>maSéquence</a:t>
            </a:r>
            <a:r>
              <a:rPr lang="fr-FR" sz="2800" b="0" dirty="0">
                <a:solidFill>
                  <a:srgbClr val="676867"/>
                </a:solidFill>
                <a:effectLst/>
                <a:latin typeface="Source Code Pro" panose="020B0509030403020204" pitchFamily="49" charset="0"/>
                <a:ea typeface="Source Code Pro" panose="020B0509030403020204" pitchFamily="49" charset="0"/>
              </a:rPr>
              <a:t>[</a:t>
            </a:r>
            <a:r>
              <a:rPr lang="fr-FR" sz="2800" dirty="0">
                <a:solidFill>
                  <a:srgbClr val="6089B4"/>
                </a:solidFill>
                <a:latin typeface="Source Code Pro" panose="020B0509030403020204" pitchFamily="49" charset="0"/>
                <a:ea typeface="Source Code Pro" panose="020B0509030403020204" pitchFamily="49" charset="0"/>
              </a:rPr>
              <a:t>position</a:t>
            </a:r>
            <a:r>
              <a:rPr lang="fr-FR" sz="28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4B80E0DC-2FBC-916C-A793-41F1491D0D58}"/>
              </a:ext>
            </a:extLst>
          </p:cNvPr>
          <p:cNvSpPr txBox="1"/>
          <p:nvPr/>
        </p:nvSpPr>
        <p:spPr>
          <a:xfrm>
            <a:off x="786150" y="3370490"/>
            <a:ext cx="4572000" cy="400110"/>
          </a:xfrm>
          <a:prstGeom prst="rect">
            <a:avLst/>
          </a:prstGeom>
          <a:noFill/>
        </p:spPr>
        <p:txBody>
          <a:bodyPr wrap="square">
            <a:spAutoFit/>
          </a:bodyPr>
          <a:lstStyle/>
          <a:p>
            <a:r>
              <a:rPr lang="en-GB" sz="2000" b="1" dirty="0">
                <a:solidFill>
                  <a:srgbClr val="FF0000"/>
                </a:solidFill>
                <a:latin typeface="Source Sans Pro" panose="020B0503030403020204" pitchFamily="34" charset="0"/>
                <a:ea typeface="Source Sans Pro" panose="020B0503030403020204" pitchFamily="34" charset="0"/>
              </a:rPr>
              <a:t>ATTENTION</a:t>
            </a:r>
            <a:r>
              <a:rPr lang="en-GB" sz="2000" dirty="0">
                <a:latin typeface="Source Sans Pro" panose="020B0503030403020204" pitchFamily="34" charset="0"/>
                <a:ea typeface="Source Sans Pro" panose="020B0503030403020204" pitchFamily="34" charset="0"/>
              </a:rPr>
              <a:t>, la position commence à </a:t>
            </a:r>
            <a:r>
              <a:rPr lang="en-GB" sz="2000" b="1" dirty="0">
                <a:solidFill>
                  <a:schemeClr val="accent1"/>
                </a:solidFill>
                <a:latin typeface="Source Sans Pro" panose="020B0503030403020204" pitchFamily="34" charset="0"/>
                <a:ea typeface="Source Sans Pro" panose="020B0503030403020204" pitchFamily="34" charset="0"/>
              </a:rPr>
              <a:t>0</a:t>
            </a:r>
            <a:r>
              <a:rPr lang="en-GB"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420424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87" name="Google Shape;87;p14"/>
          <p:cNvSpPr txBox="1">
            <a:spLocks noGrp="1"/>
          </p:cNvSpPr>
          <p:nvPr>
            <p:ph type="body" idx="4294967295"/>
          </p:nvPr>
        </p:nvSpPr>
        <p:spPr>
          <a:xfrm>
            <a:off x="1004454" y="988868"/>
            <a:ext cx="6670964" cy="316576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fr-FR" sz="2000" b="1" dirty="0">
                <a:solidFill>
                  <a:schemeClr val="accent1"/>
                </a:solidFill>
              </a:rPr>
              <a:t>Nom</a:t>
            </a:r>
            <a:r>
              <a:rPr lang="fr-FR" sz="2000" dirty="0"/>
              <a:t>		 Florent COLLOT</a:t>
            </a:r>
          </a:p>
          <a:p>
            <a:pPr marL="0" lvl="0" indent="0" algn="l" rtl="0">
              <a:spcBef>
                <a:spcPts val="600"/>
              </a:spcBef>
              <a:spcAft>
                <a:spcPts val="0"/>
              </a:spcAft>
              <a:buNone/>
            </a:pPr>
            <a:r>
              <a:rPr lang="fr-FR" sz="2000" b="1" dirty="0">
                <a:solidFill>
                  <a:schemeClr val="accent1"/>
                </a:solidFill>
              </a:rPr>
              <a:t>Email</a:t>
            </a:r>
            <a:r>
              <a:rPr lang="fr-FR" sz="2000" dirty="0"/>
              <a:t>		 florent.collot@outlook.com</a:t>
            </a:r>
          </a:p>
          <a:p>
            <a:pPr marL="0" lvl="0" indent="0" algn="l" rtl="0">
              <a:spcBef>
                <a:spcPts val="600"/>
              </a:spcBef>
              <a:spcAft>
                <a:spcPts val="0"/>
              </a:spcAft>
              <a:buNone/>
            </a:pPr>
            <a:r>
              <a:rPr lang="fr-FR" sz="2000" b="1" dirty="0">
                <a:solidFill>
                  <a:schemeClr val="accent1"/>
                </a:solidFill>
              </a:rPr>
              <a:t>Activité</a:t>
            </a:r>
            <a:r>
              <a:rPr lang="fr-FR" sz="2000" dirty="0"/>
              <a:t>		 Freelance Consultant / Formateur</a:t>
            </a:r>
          </a:p>
          <a:p>
            <a:pPr marL="0" lvl="0" indent="0" algn="l" rtl="0">
              <a:spcBef>
                <a:spcPts val="600"/>
              </a:spcBef>
              <a:spcAft>
                <a:spcPts val="0"/>
              </a:spcAft>
              <a:buNone/>
            </a:pPr>
            <a:r>
              <a:rPr lang="fr-FR" sz="2000" b="1" dirty="0">
                <a:solidFill>
                  <a:schemeClr val="accent1"/>
                </a:solidFill>
              </a:rPr>
              <a:t>Spécialisation</a:t>
            </a:r>
            <a:r>
              <a:rPr lang="fr-FR" sz="2000" dirty="0"/>
              <a:t>	 Data Science / Développement Applicatif</a:t>
            </a:r>
          </a:p>
          <a:p>
            <a:pPr marL="0" lvl="0" indent="0" algn="l" rtl="0">
              <a:spcBef>
                <a:spcPts val="600"/>
              </a:spcBef>
              <a:spcAft>
                <a:spcPts val="0"/>
              </a:spcAft>
              <a:buNone/>
            </a:pPr>
            <a:r>
              <a:rPr lang="fr-FR" sz="2000" b="1" dirty="0">
                <a:solidFill>
                  <a:schemeClr val="accent1"/>
                </a:solidFill>
              </a:rPr>
              <a:t>Diplôme</a:t>
            </a:r>
            <a:r>
              <a:rPr lang="fr-FR" sz="2000" dirty="0"/>
              <a:t>	 Master en Informatique (SUPINFO)	</a:t>
            </a:r>
            <a:endParaRPr sz="2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3 </a:t>
            </a:r>
            <a:r>
              <a:rPr lang="en-GB" dirty="0" err="1"/>
              <a:t>principaux</a:t>
            </a:r>
            <a:r>
              <a:rPr lang="en-GB" dirty="0"/>
              <a:t> types de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chaînes de caractères </a:t>
            </a:r>
            <a:r>
              <a:rPr lang="fr-FR" sz="2000" dirty="0">
                <a:latin typeface="Source Sans Pro" panose="020B0503030403020204" pitchFamily="34" charset="0"/>
                <a:ea typeface="Source Sans Pro" panose="020B0503030403020204" pitchFamily="34" charset="0"/>
              </a:rPr>
              <a:t>dont les éléments sont des </a:t>
            </a:r>
            <a:r>
              <a:rPr lang="fr-FR" sz="2000" b="1" dirty="0">
                <a:latin typeface="Source Sans Pro" panose="020B0503030403020204" pitchFamily="34" charset="0"/>
                <a:ea typeface="Source Sans Pro" panose="020B0503030403020204" pitchFamily="34" charset="0"/>
              </a:rPr>
              <a:t>caractères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83827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communes aux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08187833"/>
              </p:ext>
            </p:extLst>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appartient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not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n’appartient pas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t</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et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endPar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n   ou   n *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copies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d’éléments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min(s)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petit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max(s)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grand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s.count(x)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a:t>
                      </a:r>
                      <a:r>
                        <a:rPr kumimoji="0" lang="fr-FR" altLang="fr-FR" sz="1600" b="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occurences</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s.index(x)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Indice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4186906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4.2</a:t>
            </a:r>
          </a:p>
          <a:p>
            <a:pPr marL="0" lvl="0" indent="0" algn="l" rtl="0">
              <a:spcBef>
                <a:spcPts val="0"/>
              </a:spcBef>
              <a:spcAft>
                <a:spcPts val="0"/>
              </a:spcAft>
              <a:buNone/>
            </a:pPr>
            <a:r>
              <a:rPr lang="fr-FR" sz="2400" dirty="0"/>
              <a:t>Les listes</a:t>
            </a:r>
          </a:p>
        </p:txBody>
      </p:sp>
    </p:spTree>
    <p:extLst>
      <p:ext uri="{BB962C8B-B14F-4D97-AF65-F5344CB8AC3E}">
        <p14:creationId xmlns:p14="http://schemas.microsoft.com/office/powerpoint/2010/main" val="3272500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a:t>
            </a:r>
            <a:r>
              <a:rPr lang="en-GB" dirty="0" err="1"/>
              <a:t>d’une</a:t>
            </a:r>
            <a:r>
              <a:rPr lang="en-GB" dirty="0"/>
              <a:t> </a:t>
            </a:r>
            <a:r>
              <a:rPr lang="en-GB" dirty="0" err="1"/>
              <a:t>liste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52</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29214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listes</a:t>
            </a:r>
            <a:r>
              <a:rPr lang="en-GB" dirty="0"/>
              <a:t> </a:t>
            </a:r>
            <a:r>
              <a:rPr lang="en-GB" dirty="0" err="1"/>
              <a:t>sont</a:t>
            </a:r>
            <a:r>
              <a:rPr lang="en-GB" dirty="0"/>
              <a:t> </a:t>
            </a:r>
            <a:r>
              <a:rPr lang="en-GB" b="1" dirty="0" err="1"/>
              <a:t>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sera en mesure de la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040673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54</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Iist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une liste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s.append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fin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s.extend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s.insert(i,x)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Insère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position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s.clear()</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tous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s.remove(x)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Retire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s.pop(i)</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l’élément d’indice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le supprime</a:t>
                      </a:r>
                    </a:p>
                  </a:txBody>
                  <a:tcPr marL="91448" marR="91448"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s.reverse()</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Inverse l’ordre des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s.sort()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Trie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par ordre croissant</a:t>
                      </a:r>
                    </a:p>
                  </a:txBody>
                  <a:tcPr marL="91448" marR="91448"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3562916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4517370" cy="2554545"/>
          </a:xfrm>
          <a:prstGeom prst="rect">
            <a:avLst/>
          </a:prstGeom>
          <a:noFill/>
        </p:spPr>
        <p:txBody>
          <a:bodyPr wrap="square">
            <a:spAutoFit/>
          </a:bodyPr>
          <a:lstStyle/>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append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extend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remove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insert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9</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172200" y="1294476"/>
            <a:ext cx="2232184" cy="2554545"/>
          </a:xfrm>
          <a:prstGeom prst="rect">
            <a:avLst/>
          </a:prstGeom>
          <a:noFill/>
        </p:spPr>
        <p:txBody>
          <a:bodyPr wrap="square">
            <a:spAutoFit/>
          </a:bodyPr>
          <a:lstStyle/>
          <a:p>
            <a:pPr>
              <a:spcAft>
                <a:spcPts val="1200"/>
              </a:spcAft>
            </a:pPr>
            <a:endParaRPr lang="fr-FR" sz="2400" b="0" dirty="0">
              <a:solidFill>
                <a:schemeClr val="tx1"/>
              </a:solidFill>
              <a:effectLst/>
              <a:latin typeface="Source Code Pro" panose="020B0509030403020204" pitchFamily="49" charset="0"/>
              <a:ea typeface="Source Code Pro" panose="020B0509030403020204" pitchFamily="49" charset="0"/>
            </a:endParaRP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 3, 5, 7]</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8,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9, 11]</a:t>
            </a:r>
          </a:p>
        </p:txBody>
      </p:sp>
      <p:cxnSp>
        <p:nvCxnSpPr>
          <p:cNvPr id="3" name="Connecteur droit avec flèche 2">
            <a:extLst>
              <a:ext uri="{FF2B5EF4-FFF2-40B4-BE49-F238E27FC236}">
                <a16:creationId xmlns:a16="http://schemas.microsoft.com/office/drawing/2014/main" id="{CB023C36-01EA-5087-F1B3-A0CC729106B2}"/>
              </a:ext>
            </a:extLst>
          </p:cNvPr>
          <p:cNvCxnSpPr>
            <a:cxnSpLocks/>
          </p:cNvCxnSpPr>
          <p:nvPr/>
        </p:nvCxnSpPr>
        <p:spPr>
          <a:xfrm>
            <a:off x="5303520" y="257175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08D00572-B1B8-476F-5908-03E46465A3B6}"/>
              </a:ext>
            </a:extLst>
          </p:cNvPr>
          <p:cNvCxnSpPr>
            <a:cxnSpLocks/>
          </p:cNvCxnSpPr>
          <p:nvPr/>
        </p:nvCxnSpPr>
        <p:spPr>
          <a:xfrm>
            <a:off x="5303520" y="3098223"/>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5E097D3E-3BED-12A6-0818-987C557AA35A}"/>
              </a:ext>
            </a:extLst>
          </p:cNvPr>
          <p:cNvCxnSpPr>
            <a:cxnSpLocks/>
          </p:cNvCxnSpPr>
          <p:nvPr/>
        </p:nvCxnSpPr>
        <p:spPr>
          <a:xfrm>
            <a:off x="5303520" y="20660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DD8BE010-68A9-A2A2-BD2F-FF4AAF2DB818}"/>
              </a:ext>
            </a:extLst>
          </p:cNvPr>
          <p:cNvCxnSpPr>
            <a:cxnSpLocks/>
          </p:cNvCxnSpPr>
          <p:nvPr/>
        </p:nvCxnSpPr>
        <p:spPr>
          <a:xfrm>
            <a:off x="5303520" y="3610841"/>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2866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240065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p>
          <a:p>
            <a:pPr>
              <a:spcAft>
                <a:spcPts val="1200"/>
              </a:spcAft>
            </a:pPr>
            <a:endParaRPr lang="fr-FR" sz="2400" b="0" dirty="0">
              <a:solidFill>
                <a:srgbClr val="C5C8C6"/>
              </a:solidFill>
              <a:effectLst/>
              <a:latin typeface="Source Sans Pro" panose="020B0503030403020204" pitchFamily="34" charset="0"/>
              <a:ea typeface="Source Sans Pro" panose="020B0503030403020204" pitchFamily="34" charset="0"/>
            </a:endParaRP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taListe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err="1">
                <a:solidFill>
                  <a:srgbClr val="9AA83A"/>
                </a:solidFill>
                <a:effectLst/>
                <a:latin typeface="Source Code Pro" panose="020B0509030403020204" pitchFamily="49" charset="0"/>
                <a:ea typeface="Source Code Pro" panose="020B0509030403020204" pitchFamily="49" charset="0"/>
              </a:rPr>
              <a:t>Wakanda</a:t>
            </a:r>
            <a:r>
              <a:rPr lang="fr-FR" sz="2400" b="0" dirty="0">
                <a:solidFill>
                  <a:srgbClr val="9AA83A"/>
                </a:solidFill>
                <a:effectLst/>
                <a:latin typeface="Source Code Pro" panose="020B0509030403020204" pitchFamily="49" charset="0"/>
                <a:ea typeface="Source Code Pro" panose="020B0509030403020204" pitchFamily="49" charset="0"/>
              </a:rPr>
              <a:t> </a:t>
            </a:r>
            <a:r>
              <a:rPr lang="fr-FR" sz="2400" b="0" dirty="0" err="1">
                <a:solidFill>
                  <a:srgbClr val="9AA83A"/>
                </a:solidFill>
                <a:effectLst/>
                <a:latin typeface="Source Code Pro" panose="020B0509030403020204" pitchFamily="49" charset="0"/>
                <a:ea typeface="Source Code Pro" panose="020B0509030403020204" pitchFamily="49" charset="0"/>
              </a:rPr>
              <a:t>Forever</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[‘W’, ‘a’, ‘k’, ‘a’, ‘n’, ‘d’, ‘a’, ‘ ’, ‘F’, ‘o’, ‘r’, ‘e’, ‘v’, ‘e’, ‘r’]</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 en angle 1">
            <a:extLst>
              <a:ext uri="{FF2B5EF4-FFF2-40B4-BE49-F238E27FC236}">
                <a16:creationId xmlns:a16="http://schemas.microsoft.com/office/drawing/2014/main" id="{5C355DE3-E639-6367-7955-151B4AA6CEE6}"/>
              </a:ext>
            </a:extLst>
          </p:cNvPr>
          <p:cNvCxnSpPr>
            <a:cxnSpLocks/>
          </p:cNvCxnSpPr>
          <p:nvPr/>
        </p:nvCxnSpPr>
        <p:spPr>
          <a:xfrm>
            <a:off x="983671" y="327660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eur : en angle 24">
            <a:extLst>
              <a:ext uri="{FF2B5EF4-FFF2-40B4-BE49-F238E27FC236}">
                <a16:creationId xmlns:a16="http://schemas.microsoft.com/office/drawing/2014/main" id="{A7267D8E-968A-7E9E-3138-C6F28D9BD74B}"/>
              </a:ext>
            </a:extLst>
          </p:cNvPr>
          <p:cNvCxnSpPr>
            <a:cxnSpLocks/>
          </p:cNvCxnSpPr>
          <p:nvPr/>
        </p:nvCxnSpPr>
        <p:spPr>
          <a:xfrm>
            <a:off x="983672" y="181795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862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4.3</a:t>
            </a:r>
          </a:p>
          <a:p>
            <a:pPr marL="0" lvl="0" indent="0" algn="l" rtl="0">
              <a:spcBef>
                <a:spcPts val="0"/>
              </a:spcBef>
              <a:spcAft>
                <a:spcPts val="0"/>
              </a:spcAft>
              <a:buNone/>
            </a:pPr>
            <a:r>
              <a:rPr lang="fr-FR" sz="2400" dirty="0"/>
              <a:t>Les t-</a:t>
            </a:r>
            <a:r>
              <a:rPr lang="fr-FR" sz="2400" dirty="0" err="1"/>
              <a:t>uples</a:t>
            </a:r>
            <a:endParaRPr lang="fr-FR" sz="2400" dirty="0"/>
          </a:p>
        </p:txBody>
      </p:sp>
    </p:spTree>
    <p:extLst>
      <p:ext uri="{BB962C8B-B14F-4D97-AF65-F5344CB8AC3E}">
        <p14:creationId xmlns:p14="http://schemas.microsoft.com/office/powerpoint/2010/main" val="152858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5976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Description et </a:t>
            </a:r>
            <a:r>
              <a:rPr lang="en-GB" dirty="0" err="1"/>
              <a:t>objectifs</a:t>
            </a:r>
            <a:r>
              <a:rPr lang="en-GB" dirty="0"/>
              <a:t> de la formation</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latin typeface="Source Sans Pro" panose="020B0503030403020204" pitchFamily="34" charset="0"/>
                <a:ea typeface="Source Sans Pro" panose="020B0503030403020204" pitchFamily="34" charset="0"/>
              </a:rPr>
              <a:t>Description</a:t>
            </a:r>
          </a:p>
          <a:p>
            <a:pPr algn="just">
              <a:spcBef>
                <a:spcPts val="600"/>
              </a:spcBef>
            </a:pPr>
            <a:r>
              <a:rPr lang="fr-FR" dirty="0">
                <a:latin typeface="Source Sans Pro" panose="020B0503030403020204" pitchFamily="34" charset="0"/>
                <a:ea typeface="Source Sans Pro" panose="020B0503030403020204" pitchFamily="34" charset="0"/>
              </a:rPr>
              <a:t>Cette formation présente les </a:t>
            </a:r>
            <a:r>
              <a:rPr lang="fr-FR" b="1" dirty="0">
                <a:solidFill>
                  <a:schemeClr val="accent1"/>
                </a:solidFill>
                <a:latin typeface="Source Sans Pro" panose="020B0503030403020204" pitchFamily="34" charset="0"/>
                <a:ea typeface="Source Sans Pro" panose="020B0503030403020204" pitchFamily="34" charset="0"/>
              </a:rPr>
              <a:t>fondamentaux</a:t>
            </a:r>
            <a:r>
              <a:rPr lang="fr-FR" dirty="0">
                <a:latin typeface="Source Sans Pro" panose="020B0503030403020204" pitchFamily="34" charset="0"/>
                <a:ea typeface="Source Sans Pro" panose="020B0503030403020204" pitchFamily="34" charset="0"/>
              </a:rPr>
              <a:t> de la </a:t>
            </a:r>
            <a:r>
              <a:rPr lang="fr-FR" b="1" dirty="0">
                <a:solidFill>
                  <a:schemeClr val="accent1"/>
                </a:solidFill>
                <a:latin typeface="Source Sans Pro" panose="020B0503030403020204" pitchFamily="34" charset="0"/>
                <a:ea typeface="Source Sans Pro" panose="020B0503030403020204" pitchFamily="34" charset="0"/>
              </a:rPr>
              <a:t>programmation</a:t>
            </a:r>
            <a:r>
              <a:rPr lang="fr-FR" dirty="0">
                <a:latin typeface="Source Sans Pro" panose="020B0503030403020204" pitchFamily="34" charset="0"/>
                <a:ea typeface="Source Sans Pro" panose="020B0503030403020204" pitchFamily="34" charset="0"/>
              </a:rPr>
              <a:t> en mettant l'accent sur le </a:t>
            </a:r>
            <a:r>
              <a:rPr lang="fr-FR" b="1" dirty="0">
                <a:solidFill>
                  <a:schemeClr val="accent1"/>
                </a:solidFill>
                <a:latin typeface="Source Sans Pro" panose="020B0503030403020204" pitchFamily="34" charset="0"/>
                <a:ea typeface="Source Sans Pro" panose="020B0503030403020204" pitchFamily="34" charset="0"/>
              </a:rPr>
              <a:t>développement logiciel </a:t>
            </a:r>
            <a:r>
              <a:rPr lang="fr-FR" dirty="0">
                <a:latin typeface="Source Sans Pro" panose="020B0503030403020204" pitchFamily="34" charset="0"/>
                <a:ea typeface="Source Sans Pro" panose="020B0503030403020204" pitchFamily="34" charset="0"/>
              </a:rPr>
              <a:t>via le langage de programmation </a:t>
            </a:r>
            <a:r>
              <a:rPr lang="fr-FR" b="1" dirty="0">
                <a:solidFill>
                  <a:schemeClr val="accent1"/>
                </a:solidFill>
                <a:latin typeface="Source Sans Pro" panose="020B0503030403020204" pitchFamily="34" charset="0"/>
                <a:ea typeface="Source Sans Pro" panose="020B0503030403020204" pitchFamily="34" charset="0"/>
              </a:rPr>
              <a:t>Python</a:t>
            </a:r>
            <a:r>
              <a:rPr lang="fr-FR" dirty="0">
                <a:latin typeface="Source Sans Pro" panose="020B0503030403020204" pitchFamily="34" charset="0"/>
                <a:ea typeface="Source Sans Pro" panose="020B0503030403020204" pitchFamily="34" charset="0"/>
              </a:rPr>
              <a:t>.</a:t>
            </a:r>
            <a:endParaRPr lang="en-GB" dirty="0">
              <a:latin typeface="Source Sans Pro" panose="020B0503030403020204" pitchFamily="34" charset="0"/>
              <a:ea typeface="Source Sans Pro" panose="020B0503030403020204" pitchFamily="34" charset="0"/>
            </a:endParaRPr>
          </a:p>
        </p:txBody>
      </p:sp>
      <p:sp>
        <p:nvSpPr>
          <p:cNvPr id="5" name="Google Shape;134;p19">
            <a:extLst>
              <a:ext uri="{FF2B5EF4-FFF2-40B4-BE49-F238E27FC236}">
                <a16:creationId xmlns:a16="http://schemas.microsoft.com/office/drawing/2014/main" id="{B0C014BF-0CE1-EFCF-9919-466672225F66}"/>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latin typeface="Source Sans Pro" panose="020B0503030403020204" pitchFamily="34" charset="0"/>
                <a:ea typeface="Source Sans Pro" panose="020B0503030403020204" pitchFamily="34" charset="0"/>
              </a:rPr>
              <a:t>Objectifs</a:t>
            </a:r>
            <a:endParaRPr lang="en-GB" b="1" dirty="0">
              <a:latin typeface="Source Sans Pro" panose="020B0503030403020204" pitchFamily="34" charset="0"/>
              <a:ea typeface="Source Sans Pro" panose="020B0503030403020204" pitchFamily="34" charset="0"/>
            </a:endParaRPr>
          </a:p>
          <a:p>
            <a:pPr algn="just">
              <a:spcBef>
                <a:spcPts val="600"/>
              </a:spcBef>
            </a:pPr>
            <a:r>
              <a:rPr lang="en-GB" dirty="0" err="1">
                <a:latin typeface="Source Sans Pro" panose="020B0503030403020204" pitchFamily="34" charset="0"/>
                <a:ea typeface="Source Sans Pro" panose="020B0503030403020204" pitchFamily="34" charset="0"/>
              </a:rPr>
              <a:t>Cette</a:t>
            </a:r>
            <a:r>
              <a:rPr lang="en-GB" dirty="0">
                <a:latin typeface="Source Sans Pro" panose="020B0503030403020204" pitchFamily="34" charset="0"/>
                <a:ea typeface="Source Sans Pro" panose="020B0503030403020204" pitchFamily="34" charset="0"/>
              </a:rPr>
              <a:t> formation a pour </a:t>
            </a:r>
            <a:r>
              <a:rPr lang="en-GB" dirty="0" err="1">
                <a:latin typeface="Source Sans Pro" panose="020B0503030403020204" pitchFamily="34" charset="0"/>
                <a:ea typeface="Source Sans Pro" panose="020B0503030403020204" pitchFamily="34" charset="0"/>
              </a:rPr>
              <a:t>objectifs</a:t>
            </a:r>
            <a:r>
              <a:rPr lang="en-GB" dirty="0">
                <a:latin typeface="Source Sans Pro" panose="020B0503030403020204" pitchFamily="34" charset="0"/>
                <a:ea typeface="Source Sans Pro" panose="020B0503030403020204" pitchFamily="34" charset="0"/>
              </a:rPr>
              <a:t> :</a:t>
            </a:r>
          </a:p>
          <a:p>
            <a:pPr marL="285750" indent="-285750" algn="just">
              <a:spcBef>
                <a:spcPts val="600"/>
              </a:spcBef>
              <a:buFont typeface="Arial" panose="020B0604020202020204" pitchFamily="34" charset="0"/>
              <a:buChar char="•"/>
            </a:pPr>
            <a:r>
              <a:rPr lang="en-GB" dirty="0">
                <a:latin typeface="Source Sans Pro" panose="020B0503030403020204" pitchFamily="34" charset="0"/>
                <a:ea typeface="Source Sans Pro" panose="020B0503030403020204" pitchFamily="34" charset="0"/>
              </a:rPr>
              <a:t>la </a:t>
            </a:r>
            <a:r>
              <a:rPr lang="en-GB" b="1" dirty="0" err="1">
                <a:solidFill>
                  <a:schemeClr val="accent1"/>
                </a:solidFill>
                <a:latin typeface="Source Sans Pro" panose="020B0503030403020204" pitchFamily="34" charset="0"/>
                <a:ea typeface="Source Sans Pro" panose="020B0503030403020204" pitchFamily="34" charset="0"/>
              </a:rPr>
              <a:t>maitrise</a:t>
            </a:r>
            <a:r>
              <a:rPr lang="en-GB" dirty="0">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fondamentaux</a:t>
            </a:r>
            <a:r>
              <a:rPr lang="en-GB" dirty="0">
                <a:latin typeface="Source Sans Pro" panose="020B0503030403020204" pitchFamily="34" charset="0"/>
                <a:ea typeface="Source Sans Pro" panose="020B0503030403020204" pitchFamily="34" charset="0"/>
              </a:rPr>
              <a:t> du </a:t>
            </a:r>
            <a:r>
              <a:rPr lang="en-GB" dirty="0" err="1">
                <a:latin typeface="Source Sans Pro" panose="020B0503030403020204" pitchFamily="34" charset="0"/>
                <a:ea typeface="Source Sans Pro" panose="020B0503030403020204" pitchFamily="34" charset="0"/>
              </a:rPr>
              <a:t>langage</a:t>
            </a:r>
            <a:r>
              <a:rPr lang="en-GB" dirty="0">
                <a:latin typeface="Source Sans Pro" panose="020B0503030403020204" pitchFamily="34" charset="0"/>
                <a:ea typeface="Source Sans Pro" panose="020B0503030403020204" pitchFamily="34" charset="0"/>
              </a:rPr>
              <a:t> de </a:t>
            </a:r>
            <a:r>
              <a:rPr lang="en-GB" dirty="0" err="1">
                <a:latin typeface="Source Sans Pro" panose="020B0503030403020204" pitchFamily="34" charset="0"/>
                <a:ea typeface="Source Sans Pro" panose="020B0503030403020204" pitchFamily="34" charset="0"/>
              </a:rPr>
              <a:t>programmation</a:t>
            </a:r>
            <a:r>
              <a:rPr lang="en-GB" dirty="0">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a:p>
            <a:pPr marL="285750" indent="-285750" algn="just">
              <a:spcBef>
                <a:spcPts val="600"/>
              </a:spcBef>
              <a:buFont typeface="Arial" panose="020B0604020202020204" pitchFamily="34" charset="0"/>
              <a:buChar char="•"/>
            </a:pPr>
            <a:r>
              <a:rPr lang="en-GB" dirty="0" err="1">
                <a:latin typeface="Source Sans Pro" panose="020B0503030403020204" pitchFamily="34" charset="0"/>
                <a:ea typeface="Source Sans Pro" panose="020B0503030403020204" pitchFamily="34" charset="0"/>
              </a:rPr>
              <a:t>Etre</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en</a:t>
            </a:r>
            <a:r>
              <a:rPr lang="en-GB" dirty="0">
                <a:latin typeface="Source Sans Pro" panose="020B0503030403020204" pitchFamily="34" charset="0"/>
                <a:ea typeface="Source Sans Pro" panose="020B0503030403020204" pitchFamily="34" charset="0"/>
              </a:rPr>
              <a:t> </a:t>
            </a:r>
            <a:r>
              <a:rPr lang="en-GB" b="1" dirty="0" err="1">
                <a:solidFill>
                  <a:schemeClr val="tx1"/>
                </a:solidFill>
                <a:latin typeface="Source Sans Pro" panose="020B0503030403020204" pitchFamily="34" charset="0"/>
                <a:ea typeface="Source Sans Pro" panose="020B0503030403020204" pitchFamily="34" charset="0"/>
              </a:rPr>
              <a:t>mesure</a:t>
            </a:r>
            <a:r>
              <a:rPr lang="en-GB" dirty="0">
                <a:solidFill>
                  <a:schemeClr val="tx1"/>
                </a:solidFill>
                <a:latin typeface="Source Sans Pro" panose="020B0503030403020204" pitchFamily="34" charset="0"/>
                <a:ea typeface="Source Sans Pro" panose="020B0503030403020204" pitchFamily="34" charset="0"/>
              </a:rPr>
              <a:t> de </a:t>
            </a:r>
            <a:r>
              <a:rPr lang="en-GB" b="1" dirty="0" err="1">
                <a:solidFill>
                  <a:schemeClr val="accent1"/>
                </a:solidFill>
                <a:latin typeface="Source Sans Pro" panose="020B0503030403020204" pitchFamily="34" charset="0"/>
                <a:ea typeface="Source Sans Pro" panose="020B0503030403020204" pitchFamily="34" charset="0"/>
              </a:rPr>
              <a:t>développer</a:t>
            </a:r>
            <a:r>
              <a:rPr lang="en-GB" dirty="0">
                <a:solidFill>
                  <a:schemeClr val="tx1"/>
                </a:solidFill>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logiciels</a:t>
            </a:r>
            <a:r>
              <a:rPr lang="en-GB" dirty="0">
                <a:solidFill>
                  <a:schemeClr val="tx1"/>
                </a:solidFill>
                <a:latin typeface="Source Sans Pro" panose="020B0503030403020204" pitchFamily="34" charset="0"/>
                <a:ea typeface="Source Sans Pro" panose="020B0503030403020204" pitchFamily="34" charset="0"/>
              </a:rPr>
              <a:t> </a:t>
            </a:r>
            <a:r>
              <a:rPr lang="en-GB" dirty="0" err="1">
                <a:solidFill>
                  <a:schemeClr val="tx1"/>
                </a:solidFill>
                <a:latin typeface="Source Sans Pro" panose="020B0503030403020204" pitchFamily="34" charset="0"/>
                <a:ea typeface="Source Sans Pro" panose="020B0503030403020204" pitchFamily="34" charset="0"/>
              </a:rPr>
              <a:t>en</a:t>
            </a:r>
            <a:r>
              <a:rPr lang="en-GB" dirty="0">
                <a:solidFill>
                  <a:schemeClr val="tx1"/>
                </a:solidFill>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86536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a:t>
            </a:r>
            <a:r>
              <a:rPr lang="en-GB" dirty="0" err="1"/>
              <a:t>uples</a:t>
            </a:r>
            <a:r>
              <a:rPr lang="en-GB" dirty="0"/>
              <a:t> </a:t>
            </a:r>
            <a:r>
              <a:rPr lang="en-GB" dirty="0" err="1"/>
              <a:t>sont</a:t>
            </a:r>
            <a:r>
              <a:rPr lang="en-GB" dirty="0"/>
              <a:t> </a:t>
            </a:r>
            <a:r>
              <a:rPr lang="en-GB" b="1" dirty="0" err="1"/>
              <a:t>immuables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impossible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sera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en mesure de le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157993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67056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tuple(s)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t-</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uple</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bl>
          </a:graphicData>
        </a:graphic>
      </p:graphicFrame>
      <p:sp>
        <p:nvSpPr>
          <p:cNvPr id="4" name="ZoneTexte 3">
            <a:extLst>
              <a:ext uri="{FF2B5EF4-FFF2-40B4-BE49-F238E27FC236}">
                <a16:creationId xmlns:a16="http://schemas.microsoft.com/office/drawing/2014/main" id="{86C65F73-74A8-D1E1-3F66-FF509D22D96D}"/>
              </a:ext>
            </a:extLst>
          </p:cNvPr>
          <p:cNvSpPr txBox="1"/>
          <p:nvPr/>
        </p:nvSpPr>
        <p:spPr>
          <a:xfrm>
            <a:off x="1048344" y="2308131"/>
            <a:ext cx="7047312" cy="907941"/>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3" name="Connecteur : en angle 2">
            <a:extLst>
              <a:ext uri="{FF2B5EF4-FFF2-40B4-BE49-F238E27FC236}">
                <a16:creationId xmlns:a16="http://schemas.microsoft.com/office/drawing/2014/main" id="{3EDF0DE9-F850-73A1-1FF7-40EB82909C87}"/>
              </a:ext>
            </a:extLst>
          </p:cNvPr>
          <p:cNvCxnSpPr>
            <a:cxnSpLocks/>
          </p:cNvCxnSpPr>
          <p:nvPr/>
        </p:nvCxnSpPr>
        <p:spPr>
          <a:xfrm>
            <a:off x="1295399" y="2829331"/>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4319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intérêts</a:t>
            </a:r>
            <a:r>
              <a:rPr lang="en-GB" dirty="0"/>
              <a:t> des t-</a:t>
            </a:r>
            <a:r>
              <a:rPr lang="en-GB" dirty="0" err="1"/>
              <a:t>uples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Si l’on souhaite définir 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non modifiable</a:t>
            </a:r>
            <a:r>
              <a:rPr lang="fr-FR" sz="2000" dirty="0">
                <a:latin typeface="Source Sans Pro" panose="020B0503030403020204" pitchFamily="34" charset="0"/>
                <a:ea typeface="Source Sans Pro" panose="020B0503030403020204" pitchFamily="34" charset="0"/>
              </a:rPr>
              <a:t>, utiliser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sécurise</a:t>
            </a:r>
            <a:r>
              <a:rPr lang="fr-FR" sz="2000" dirty="0">
                <a:latin typeface="Source Sans Pro" panose="020B0503030403020204" pitchFamily="34" charset="0"/>
                <a:ea typeface="Source Sans Pro" panose="020B0503030403020204" pitchFamily="34" charset="0"/>
              </a:rPr>
              <a:t> votre code (par exemple, définir la largeur et longueur de votre fenêtre).</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Itérer</a:t>
            </a:r>
            <a:r>
              <a:rPr lang="fr-FR" sz="2000" dirty="0">
                <a:latin typeface="Source Sans Pro" panose="020B0503030403020204" pitchFamily="34" charset="0"/>
                <a:ea typeface="Source Sans Pro" panose="020B0503030403020204" pitchFamily="34" charset="0"/>
              </a:rPr>
              <a:t> sur les éléments d’un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est </a:t>
            </a:r>
            <a:r>
              <a:rPr lang="fr-FR" sz="2000" b="1" dirty="0">
                <a:latin typeface="Source Sans Pro" panose="020B0503030403020204" pitchFamily="34" charset="0"/>
                <a:ea typeface="Source Sans Pro" panose="020B0503030403020204" pitchFamily="34" charset="0"/>
              </a:rPr>
              <a:t>plus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rapide</a:t>
            </a:r>
            <a:r>
              <a:rPr lang="fr-FR" sz="2000" dirty="0">
                <a:latin typeface="Source Sans Pro" panose="020B0503030403020204" pitchFamily="34" charset="0"/>
                <a:ea typeface="Source Sans Pro" panose="020B0503030403020204" pitchFamily="34" charset="0"/>
              </a:rPr>
              <a:t> que sur ceux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 </a:t>
            </a:r>
            <a:r>
              <a:rPr lang="fr-FR" sz="2000" b="1" dirty="0">
                <a:latin typeface="Source Sans Pro" panose="020B0503030403020204" pitchFamily="34" charset="0"/>
                <a:ea typeface="Source Sans Pro" panose="020B0503030403020204" pitchFamily="34" charset="0"/>
              </a:rPr>
              <a:t>plusieurs valeurs </a:t>
            </a:r>
            <a:r>
              <a:rPr lang="fr-FR" sz="2000" dirty="0">
                <a:latin typeface="Source Sans Pro" panose="020B0503030403020204" pitchFamily="34" charset="0"/>
                <a:ea typeface="Source Sans Pro" panose="020B0503030403020204" pitchFamily="34" charset="0"/>
              </a:rPr>
              <a:t>», retourne en fait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016769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4.4</a:t>
            </a:r>
          </a:p>
          <a:p>
            <a:pPr marL="0" lvl="0" indent="0" algn="l" rtl="0">
              <a:spcBef>
                <a:spcPts val="0"/>
              </a:spcBef>
              <a:spcAft>
                <a:spcPts val="0"/>
              </a:spcAft>
              <a:buNone/>
            </a:pPr>
            <a:r>
              <a:rPr lang="fr-FR" sz="2400" dirty="0"/>
              <a:t>Le </a:t>
            </a:r>
            <a:r>
              <a:rPr lang="fr-FR" sz="2400" dirty="0" err="1"/>
              <a:t>slicing</a:t>
            </a:r>
            <a:endParaRPr lang="fr-FR" sz="2400" dirty="0"/>
          </a:p>
        </p:txBody>
      </p:sp>
    </p:spTree>
    <p:extLst>
      <p:ext uri="{BB962C8B-B14F-4D97-AF65-F5344CB8AC3E}">
        <p14:creationId xmlns:p14="http://schemas.microsoft.com/office/powerpoint/2010/main" val="1874034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63</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072358"/>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élément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p>
                  </a:txBody>
                  <a:tcPr marL="91448" marR="91448" marT="45673" marB="45673"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constituée des éléments entre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(inclus) et 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(exclus)</a:t>
                      </a:r>
                    </a:p>
                  </a:txBody>
                  <a:tcPr marL="91448" marR="91448" marT="45673" marB="45673"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s[i:j:k]</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constituée des éléments entre</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(inclus) et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(exclus)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pris avec un pas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k</a:t>
                      </a:r>
                    </a:p>
                  </a:txBody>
                  <a:tcPr marL="91448" marR="91448" marT="45673" marB="45673"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218195"/>
            <a:ext cx="7309506"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Le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sur </a:t>
            </a:r>
            <a:r>
              <a:rPr lang="fr-FR" sz="2000" b="1" dirty="0">
                <a:latin typeface="Source Sans Pro" panose="020B0503030403020204" pitchFamily="34" charset="0"/>
                <a:ea typeface="Source Sans Pro" panose="020B0503030403020204" pitchFamily="34" charset="0"/>
              </a:rPr>
              <a:t>toutes</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séquences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6178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1723549"/>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38CB5"/>
                </a:solidFill>
                <a:effectLst/>
                <a:latin typeface="Source Code Pro" panose="020B0509030403020204" pitchFamily="49" charset="0"/>
                <a:ea typeface="Source Code Pro" panose="020B0509030403020204" pitchFamily="49" charset="0"/>
              </a:rPr>
              <a:t>60</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(40, 50, 60)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(20, 30, 40)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(20, 40, 60)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D8C5F83D-D55C-A843-8BED-B7280F3D92C4}"/>
              </a:ext>
            </a:extLst>
          </p:cNvPr>
          <p:cNvCxnSpPr>
            <a:cxnSpLocks/>
          </p:cNvCxnSpPr>
          <p:nvPr/>
        </p:nvCxnSpPr>
        <p:spPr>
          <a:xfrm>
            <a:off x="4714702" y="2003715"/>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460402C5-2405-BB8B-4AC2-EE80FAE68EB7}"/>
              </a:ext>
            </a:extLst>
          </p:cNvPr>
          <p:cNvCxnSpPr>
            <a:cxnSpLocks/>
          </p:cNvCxnSpPr>
          <p:nvPr/>
        </p:nvCxnSpPr>
        <p:spPr>
          <a:xfrm>
            <a:off x="4714702" y="2391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Connecteur droit avec flèche 3">
            <a:extLst>
              <a:ext uri="{FF2B5EF4-FFF2-40B4-BE49-F238E27FC236}">
                <a16:creationId xmlns:a16="http://schemas.microsoft.com/office/drawing/2014/main" id="{8A2E4F70-505B-AE3C-A5B8-ABFBE2FE78F6}"/>
              </a:ext>
            </a:extLst>
          </p:cNvPr>
          <p:cNvCxnSpPr>
            <a:cxnSpLocks/>
          </p:cNvCxnSpPr>
          <p:nvPr/>
        </p:nvCxnSpPr>
        <p:spPr>
          <a:xfrm>
            <a:off x="4714702" y="2772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009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4994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s[i] = x</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 l’élément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par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x</a:t>
                      </a:r>
                    </a:p>
                  </a:txBody>
                  <a:tcPr marL="91445" marR="91445" marT="45724" marB="45724"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 t</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 </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par ceux de </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la séquence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del(s[i:j])</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405185302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 = 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par ceux de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40325929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del(</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110962"/>
            <a:ext cx="7321530"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a:t>
            </a:r>
            <a:r>
              <a:rPr lang="fr-FR" sz="2000" b="1" dirty="0">
                <a:latin typeface="Source Sans Pro" panose="020B0503030403020204" pitchFamily="34" charset="0"/>
                <a:ea typeface="Source Sans Pro" panose="020B0503030403020204" pitchFamily="34" charset="0"/>
              </a:rPr>
              <a:t>modification</a:t>
            </a:r>
            <a:r>
              <a:rPr lang="fr-FR" sz="2000" dirty="0">
                <a:latin typeface="Source Sans Pro" panose="020B0503030403020204" pitchFamily="34" charset="0"/>
                <a:ea typeface="Source Sans Pro" panose="020B0503030403020204" pitchFamily="34" charset="0"/>
              </a:rPr>
              <a:t> à l’aide du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a:t>
            </a:r>
            <a:r>
              <a:rPr lang="fr-FR" sz="2000" b="1" dirty="0">
                <a:latin typeface="Source Sans Pro" panose="020B0503030403020204" pitchFamily="34" charset="0"/>
                <a:ea typeface="Source Sans Pro" panose="020B0503030403020204" pitchFamily="34" charset="0"/>
              </a:rPr>
              <a:t>uniquement</a:t>
            </a:r>
            <a:r>
              <a:rPr lang="fr-FR" sz="2000" dirty="0">
                <a:latin typeface="Source Sans Pro" panose="020B0503030403020204" pitchFamily="34" charset="0"/>
                <a:ea typeface="Source Sans Pro" panose="020B0503030403020204" pitchFamily="34" charset="0"/>
              </a:rPr>
              <a:t> sur les </a:t>
            </a:r>
            <a:r>
              <a:rPr lang="fr-FR" sz="2000" b="1" dirty="0">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112599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943322" cy="135421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'x’</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2, 6, ‘x’, 7, 5]</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 = </a:t>
            </a:r>
            <a:r>
              <a:rPr lang="fr-FR" sz="2400" b="0" dirty="0">
                <a:solidFill>
                  <a:srgbClr val="9AA83A"/>
                </a:solidFill>
                <a:effectLst/>
                <a:latin typeface="Source Code Pro" panose="020B0509030403020204" pitchFamily="49" charset="0"/>
                <a:ea typeface="Source Code Pro" panose="020B0509030403020204" pitchFamily="49" charset="0"/>
              </a:rPr>
              <a:t>'tes’</a:t>
            </a:r>
            <a:r>
              <a:rPr lang="fr-FR" sz="2400" dirty="0">
                <a:solidFill>
                  <a:srgbClr val="C5C8C6"/>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‘t’, 6, ‘e’, 7, ‘s’]</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2E7802D3-5C67-3D7A-CAE0-5886FBB8C3F2}"/>
              </a:ext>
            </a:extLst>
          </p:cNvPr>
          <p:cNvCxnSpPr>
            <a:cxnSpLocks/>
          </p:cNvCxnSpPr>
          <p:nvPr/>
        </p:nvCxnSpPr>
        <p:spPr>
          <a:xfrm>
            <a:off x="5435139" y="19898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3DCF0142-4A3C-063A-F25C-2A34028ECA9F}"/>
              </a:ext>
            </a:extLst>
          </p:cNvPr>
          <p:cNvCxnSpPr>
            <a:cxnSpLocks/>
          </p:cNvCxnSpPr>
          <p:nvPr/>
        </p:nvCxnSpPr>
        <p:spPr>
          <a:xfrm>
            <a:off x="5435139" y="2405496"/>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6541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4.5</a:t>
            </a:r>
          </a:p>
          <a:p>
            <a:pPr marL="0" lvl="0" indent="0" algn="l" rtl="0">
              <a:spcBef>
                <a:spcPts val="0"/>
              </a:spcBef>
              <a:spcAft>
                <a:spcPts val="0"/>
              </a:spcAft>
              <a:buNone/>
            </a:pPr>
            <a:r>
              <a:rPr lang="fr-FR" sz="2400" dirty="0"/>
              <a:t>Les sets</a:t>
            </a:r>
          </a:p>
        </p:txBody>
      </p:sp>
    </p:spTree>
    <p:extLst>
      <p:ext uri="{BB962C8B-B14F-4D97-AF65-F5344CB8AC3E}">
        <p14:creationId xmlns:p14="http://schemas.microsoft.com/office/powerpoint/2010/main" val="1363239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set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308324"/>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monEnsembleVide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set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73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err="1"/>
              <a:t>Pré-requis</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20449"/>
            <a:ext cx="7618247" cy="702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Des connaissances de base en informatique.</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71825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sets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non ordonnées </a:t>
            </a:r>
            <a:r>
              <a:rPr lang="fr-FR" sz="2000" dirty="0">
                <a:latin typeface="Source Sans Pro" panose="020B0503030403020204" pitchFamily="34" charset="0"/>
                <a:ea typeface="Source Sans Pro" panose="020B0503030403020204" pitchFamily="34" charset="0"/>
              </a:rPr>
              <a:t>et </a:t>
            </a:r>
            <a:r>
              <a:rPr lang="fr-FR" sz="2000" b="1" dirty="0">
                <a:solidFill>
                  <a:schemeClr val="accent1"/>
                </a:solidFill>
                <a:latin typeface="Source Sans Pro" panose="020B0503030403020204" pitchFamily="34" charset="0"/>
                <a:ea typeface="Source Sans Pro" panose="020B0503030403020204" pitchFamily="34" charset="0"/>
              </a:rPr>
              <a:t>sans répétitions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en revanche il est possible d’utiliser les </a:t>
            </a:r>
            <a:r>
              <a:rPr lang="fr-FR" sz="2000" b="1" dirty="0" err="1">
                <a:solidFill>
                  <a:schemeClr val="accent1"/>
                </a:solidFill>
                <a:latin typeface="Source Sans Pro" panose="020B0503030403020204" pitchFamily="34" charset="0"/>
                <a:ea typeface="Source Sans Pro" panose="020B0503030403020204" pitchFamily="34" charset="0"/>
              </a:rPr>
              <a:t>frozenset</a:t>
            </a:r>
            <a:r>
              <a:rPr lang="fr-FR" sz="2000" dirty="0">
                <a:latin typeface="Source Sans Pro" panose="020B0503030403020204" pitchFamily="34" charset="0"/>
                <a:ea typeface="Source Sans Pro" panose="020B0503030403020204" pitchFamily="34" charset="0"/>
              </a:rPr>
              <a:t> pour les rendre </a:t>
            </a:r>
            <a:r>
              <a:rPr lang="fr-FR" sz="2000" b="1" dirty="0">
                <a:solidFill>
                  <a:schemeClr val="accent1"/>
                </a:solidFill>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48226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41202983"/>
              </p:ext>
            </p:extLst>
          </p:nvPr>
        </p:nvGraphicFramePr>
        <p:xfrm>
          <a:off x="1046018" y="1153211"/>
          <a:ext cx="7051963" cy="2255520"/>
        </p:xfrm>
        <a:graphic>
          <a:graphicData uri="http://schemas.openxmlformats.org/drawingml/2006/table">
            <a:tbl>
              <a:tblPr firstRow="1" bandRow="1">
                <a:tableStyleId>{5C22544A-7EE6-4342-B048-85BDC9FD1C3A}</a:tableStyleId>
              </a:tblPr>
              <a:tblGrid>
                <a:gridCol w="2505895">
                  <a:extLst>
                    <a:ext uri="{9D8B030D-6E8A-4147-A177-3AD203B41FA5}">
                      <a16:colId xmlns:a16="http://schemas.microsoft.com/office/drawing/2014/main" val="825223540"/>
                    </a:ext>
                  </a:extLst>
                </a:gridCol>
                <a:gridCol w="4546068">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set(s)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ensemble.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s.add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s.update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s.discard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s.remove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levant une exception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n’est pas présent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3162960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 (suite)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71</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01888185"/>
              </p:ext>
            </p:extLst>
          </p:nvPr>
        </p:nvGraphicFramePr>
        <p:xfrm>
          <a:off x="872835" y="1173993"/>
          <a:ext cx="7398329" cy="3078480"/>
        </p:xfrm>
        <a:graphic>
          <a:graphicData uri="http://schemas.openxmlformats.org/drawingml/2006/table">
            <a:tbl>
              <a:tblPr firstRow="1" bandRow="1">
                <a:tableStyleId>{5C22544A-7EE6-4342-B048-85BDC9FD1C3A}</a:tableStyleId>
              </a:tblPr>
              <a:tblGrid>
                <a:gridCol w="2805548">
                  <a:extLst>
                    <a:ext uri="{9D8B030D-6E8A-4147-A177-3AD203B41FA5}">
                      <a16:colId xmlns:a16="http://schemas.microsoft.com/office/drawing/2014/main" val="825223540"/>
                    </a:ext>
                  </a:extLst>
                </a:gridCol>
                <a:gridCol w="4592781">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s1.union(s2)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s1.intersection(s2) ou s1 &amp;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communs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s1.difference(s2)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non compris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 </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symmetric_difference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mais qui ne sont pas dans les deux à la fois.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s1.issubset(s2) ou s1 &lt;=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s1.issuperset(s2) ou s1 &gt;=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461594726"/>
                  </a:ext>
                </a:extLst>
              </a:tr>
            </a:tbl>
          </a:graphicData>
        </a:graphic>
      </p:graphicFrame>
    </p:spTree>
    <p:extLst>
      <p:ext uri="{BB962C8B-B14F-4D97-AF65-F5344CB8AC3E}">
        <p14:creationId xmlns:p14="http://schemas.microsoft.com/office/powerpoint/2010/main" val="1783905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4.6</a:t>
            </a:r>
          </a:p>
          <a:p>
            <a:pPr marL="0" lvl="0" indent="0" algn="l" rtl="0">
              <a:spcBef>
                <a:spcPts val="0"/>
              </a:spcBef>
              <a:spcAft>
                <a:spcPts val="0"/>
              </a:spcAft>
              <a:buNone/>
            </a:pPr>
            <a:r>
              <a:rPr lang="fr-FR" sz="2400" dirty="0"/>
              <a:t>Les dictionnaires</a:t>
            </a:r>
          </a:p>
        </p:txBody>
      </p:sp>
    </p:spTree>
    <p:extLst>
      <p:ext uri="{BB962C8B-B14F-4D97-AF65-F5344CB8AC3E}">
        <p14:creationId xmlns:p14="http://schemas.microsoft.com/office/powerpoint/2010/main" val="57028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a:t>
            </a:r>
            <a:r>
              <a:rPr lang="en-GB" dirty="0" err="1"/>
              <a:t>dictionnaire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73</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800767"/>
          </a:xfrm>
          <a:prstGeom prst="rect">
            <a:avLst/>
          </a:prstGeom>
          <a:noFill/>
        </p:spPr>
        <p:txBody>
          <a:bodyPr wrap="square">
            <a:spAutoFit/>
          </a:bodyPr>
          <a:lstStyle/>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9B0000"/>
                </a:solidFill>
                <a:effectLst/>
                <a:latin typeface="Source Code Pro" panose="020B0509030403020204" pitchFamily="49" charset="0"/>
                <a:ea typeface="Source Code Pro" panose="020B0509030403020204" pitchFamily="49" charset="0"/>
              </a:rPr>
              <a:t>dict</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monDictionnaireAvecUnElement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chemeClr val="tx1"/>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clé</a:t>
            </a:r>
            <a:r>
              <a:rPr lang="fr-FR" sz="2200" dirty="0" err="1">
                <a:solidFill>
                  <a:srgbClr val="676867"/>
                </a:solidFill>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valeur</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 {</a:t>
            </a:r>
            <a:r>
              <a:rPr lang="fr-FR" sz="2200" dirty="0">
                <a:solidFill>
                  <a:srgbClr val="6089B4"/>
                </a:solidFill>
                <a:latin typeface="Source Code Pro" panose="020B0509030403020204" pitchFamily="49" charset="0"/>
                <a:ea typeface="Source Code Pro" panose="020B0509030403020204" pitchFamily="49" charset="0"/>
              </a:rPr>
              <a:t>clé1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 clé2</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valeur2</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595917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dictionnaires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08814" cy="2400657"/>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d'objets </a:t>
            </a:r>
            <a:r>
              <a:rPr lang="fr-FR" sz="2000" b="1" dirty="0">
                <a:solidFill>
                  <a:schemeClr val="accent1"/>
                </a:solidFill>
                <a:latin typeface="Source Sans Pro" panose="020B0503030403020204" pitchFamily="34" charset="0"/>
                <a:ea typeface="Source Sans Pro" panose="020B0503030403020204" pitchFamily="34" charset="0"/>
              </a:rPr>
              <a:t>non-ordonnées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est composé d'</a:t>
            </a:r>
            <a:r>
              <a:rPr lang="fr-FR" sz="2000" b="1" dirty="0">
                <a:latin typeface="Source Sans Pro" panose="020B0503030403020204" pitchFamily="34" charset="0"/>
                <a:ea typeface="Source Sans Pro" panose="020B0503030403020204" pitchFamily="34" charset="0"/>
              </a:rPr>
              <a:t>éléments</a:t>
            </a:r>
            <a:r>
              <a:rPr lang="fr-FR" sz="2000" dirty="0">
                <a:latin typeface="Source Sans Pro" panose="020B0503030403020204" pitchFamily="34" charset="0"/>
                <a:ea typeface="Source Sans Pro" panose="020B0503030403020204" pitchFamily="34" charset="0"/>
              </a:rPr>
              <a:t> et chaque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se </a:t>
            </a:r>
            <a:r>
              <a:rPr lang="fr-FR" sz="2000" b="1" dirty="0">
                <a:latin typeface="Source Sans Pro" panose="020B0503030403020204" pitchFamily="34" charset="0"/>
                <a:ea typeface="Source Sans Pro" panose="020B0503030403020204" pitchFamily="34" charset="0"/>
              </a:rPr>
              <a:t>compose</a:t>
            </a:r>
            <a:r>
              <a:rPr lang="fr-FR" sz="2000" dirty="0">
                <a:latin typeface="Source Sans Pro" panose="020B0503030403020204" pitchFamily="34" charset="0"/>
                <a:ea typeface="Source Sans Pro" panose="020B0503030403020204" pitchFamily="34" charset="0"/>
              </a:rPr>
              <a:t> d'une </a:t>
            </a:r>
            <a:r>
              <a:rPr lang="fr-FR" sz="2000" b="1" dirty="0">
                <a:solidFill>
                  <a:schemeClr val="tx1"/>
                </a:solidFill>
                <a:latin typeface="Source Sans Pro" panose="020B0503030403020204" pitchFamily="34" charset="0"/>
                <a:ea typeface="Source Sans Pro" panose="020B0503030403020204" pitchFamily="34" charset="0"/>
              </a:rPr>
              <a:t>paire</a:t>
            </a:r>
            <a:r>
              <a:rPr lang="fr-FR" sz="2000" b="1" dirty="0">
                <a:solidFill>
                  <a:schemeClr val="accent1"/>
                </a:solidFill>
                <a:latin typeface="Source Sans Pro" panose="020B0503030403020204" pitchFamily="34" charset="0"/>
                <a:ea typeface="Source Sans Pro" panose="020B0503030403020204" pitchFamily="34" charset="0"/>
              </a:rPr>
              <a:t> clé: valeur</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peut contenir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tous les types</a:t>
            </a:r>
            <a:r>
              <a:rPr lang="fr-FR" sz="2000" dirty="0">
                <a:latin typeface="Source Sans Pro" panose="020B0503030403020204" pitchFamily="34" charset="0"/>
                <a:ea typeface="Source Sans Pro" panose="020B0503030403020204" pitchFamily="34" charset="0"/>
              </a:rPr>
              <a:t>, mais les </a:t>
            </a:r>
            <a:r>
              <a:rPr lang="fr-FR" sz="2000" b="1" dirty="0">
                <a:solidFill>
                  <a:schemeClr val="accent1"/>
                </a:solidFill>
                <a:latin typeface="Source Sans Pro" panose="020B0503030403020204" pitchFamily="34" charset="0"/>
                <a:ea typeface="Source Sans Pro" panose="020B0503030403020204" pitchFamily="34" charset="0"/>
              </a:rPr>
              <a:t>clés</a:t>
            </a:r>
            <a:r>
              <a:rPr lang="fr-FR" sz="2000" dirty="0">
                <a:latin typeface="Source Sans Pro" panose="020B0503030403020204" pitchFamily="34" charset="0"/>
                <a:ea typeface="Source Sans Pro" panose="020B0503030403020204" pitchFamily="34" charset="0"/>
              </a:rPr>
              <a:t> doivent </a:t>
            </a:r>
            <a:r>
              <a:rPr lang="fr-FR" sz="2000" b="1" dirty="0">
                <a:solidFill>
                  <a:schemeClr val="accent1"/>
                </a:solidFill>
                <a:latin typeface="Source Sans Pro" panose="020B0503030403020204" pitchFamily="34" charset="0"/>
                <a:ea typeface="Source Sans Pro" panose="020B0503030403020204" pitchFamily="34" charset="0"/>
              </a:rPr>
              <a:t>être uniques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677811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a:t>
            </a:r>
            <a:r>
              <a:rPr lang="en-GB" dirty="0" err="1"/>
              <a:t>dictionnaires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549806750"/>
              </p:ext>
            </p:extLst>
          </p:nvPr>
        </p:nvGraphicFramePr>
        <p:xfrm>
          <a:off x="1046018" y="1153211"/>
          <a:ext cx="7065818" cy="3322320"/>
        </p:xfrm>
        <a:graphic>
          <a:graphicData uri="http://schemas.openxmlformats.org/drawingml/2006/table">
            <a:tbl>
              <a:tblPr firstRow="1" bandRow="1">
                <a:tableStyleId>{5C22544A-7EE6-4342-B048-85BDC9FD1C3A}</a:tableStyleId>
              </a:tblPr>
              <a:tblGrid>
                <a:gridCol w="2510818">
                  <a:extLst>
                    <a:ext uri="{9D8B030D-6E8A-4147-A177-3AD203B41FA5}">
                      <a16:colId xmlns:a16="http://schemas.microsoft.com/office/drawing/2014/main" val="825223540"/>
                    </a:ext>
                  </a:extLst>
                </a:gridCol>
                <a:gridCol w="4555000">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dict(s)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paire clé-valeur en un dictionnaire.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d.get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Retourne la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se trouvant à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du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Renvoie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n’existe pas.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qui possède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tout en renvoyant sa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d.popitem</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dernier élément, tout en renvoyant un tuple contenant sa clé et sa valeur.</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82986946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d.clear</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Vide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del</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5876326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76</a:t>
            </a:fld>
            <a:endParaRPr lang="fr-FR"/>
          </a:p>
        </p:txBody>
      </p:sp>
    </p:spTree>
    <p:extLst>
      <p:ext uri="{BB962C8B-B14F-4D97-AF65-F5344CB8AC3E}">
        <p14:creationId xmlns:p14="http://schemas.microsoft.com/office/powerpoint/2010/main" val="433784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collections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77</a:t>
            </a:fld>
            <a:endParaRPr lang="fr-FR"/>
          </a:p>
        </p:txBody>
      </p:sp>
    </p:spTree>
    <p:extLst>
      <p:ext uri="{BB962C8B-B14F-4D97-AF65-F5344CB8AC3E}">
        <p14:creationId xmlns:p14="http://schemas.microsoft.com/office/powerpoint/2010/main" val="65067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5</a:t>
            </a:r>
          </a:p>
          <a:p>
            <a:pPr marL="0" lvl="0" indent="0" algn="l" rtl="0">
              <a:spcBef>
                <a:spcPts val="0"/>
              </a:spcBef>
              <a:spcAft>
                <a:spcPts val="0"/>
              </a:spcAft>
              <a:buNone/>
            </a:pPr>
            <a:r>
              <a:rPr lang="fr-FR" sz="2800" dirty="0"/>
              <a:t>Les structures itératives</a:t>
            </a:r>
          </a:p>
        </p:txBody>
      </p:sp>
    </p:spTree>
    <p:extLst>
      <p:ext uri="{BB962C8B-B14F-4D97-AF65-F5344CB8AC3E}">
        <p14:creationId xmlns:p14="http://schemas.microsoft.com/office/powerpoint/2010/main" val="41847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Planning</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68248"/>
            <a:ext cx="7618247" cy="6070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4 jours de 9h30 à 12h00 et de 13h00 à 16h30.</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70256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041" y="1377696"/>
            <a:ext cx="3675300" cy="3279930"/>
          </a:xfrm>
          <a:prstGeom prst="rect">
            <a:avLst/>
          </a:prstGeom>
        </p:spPr>
        <p:txBody>
          <a:bodyPr spcFirstLastPara="1" wrap="square" lIns="91425" tIns="91425" rIns="91425" bIns="91425" anchor="t" anchorCtr="0">
            <a:noAutofit/>
          </a:bodyPr>
          <a:lstStyle/>
          <a:p>
            <a:pPr marL="3810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bornée</a:t>
            </a:r>
          </a:p>
          <a:p>
            <a:pPr marL="3810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Quand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sait</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rgbClr val="000000"/>
                </a:solidFill>
                <a:latin typeface="Source Sans Pro" panose="020B0503030403020204" pitchFamily="34" charset="0"/>
                <a:ea typeface="Source Sans Pro" panose="020B0503030403020204" pitchFamily="34" charset="0"/>
                <a:cs typeface="Arial"/>
                <a:sym typeface="Arial"/>
              </a:rPr>
              <a:t>combien</a:t>
            </a:r>
            <a:r>
              <a:rPr lang="fr-FR" dirty="0">
                <a:solidFill>
                  <a:srgbClr val="000000"/>
                </a:solidFill>
                <a:latin typeface="Source Sans Pro" panose="020B0503030403020204" pitchFamily="34" charset="0"/>
                <a:ea typeface="Source Sans Pro" panose="020B0503030403020204" pitchFamily="34" charset="0"/>
                <a:cs typeface="Arial"/>
                <a:sym typeface="Arial"/>
              </a:rPr>
              <a:t>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fois</a:t>
            </a:r>
            <a:r>
              <a:rPr lang="fr-FR" dirty="0">
                <a:solidFill>
                  <a:srgbClr val="000000"/>
                </a:solidFill>
                <a:latin typeface="Source Sans Pro" panose="020B0503030403020204" pitchFamily="34" charset="0"/>
                <a:ea typeface="Source Sans Pro" panose="020B0503030403020204" pitchFamily="34" charset="0"/>
                <a:cs typeface="Arial"/>
                <a:sym typeface="Arial"/>
              </a:rPr>
              <a:t> doit avoir lieu la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a:t>
            </a:r>
            <a:r>
              <a:rPr lang="fr-FR" dirty="0">
                <a:solidFill>
                  <a:srgbClr val="000000"/>
                </a:solidFill>
                <a:latin typeface="Source Sans Pro" panose="020B0503030403020204" pitchFamily="34" charset="0"/>
                <a:ea typeface="Source Sans Pro" panose="020B0503030403020204" pitchFamily="34" charset="0"/>
                <a:cs typeface="Arial"/>
                <a:sym typeface="Arial"/>
              </a:rPr>
              <a:t>, on utilise généralement une boucle</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 for</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GB" dirty="0" err="1"/>
              <a:t>Boucles</a:t>
            </a:r>
            <a:r>
              <a:rPr lang="en-GB" dirty="0"/>
              <a:t> </a:t>
            </a:r>
            <a:r>
              <a:rPr lang="en-GB" dirty="0" err="1"/>
              <a:t>bornées</a:t>
            </a:r>
            <a:r>
              <a:rPr lang="en-GB" dirty="0"/>
              <a:t> et non </a:t>
            </a:r>
            <a:r>
              <a:rPr lang="en-GB" dirty="0" err="1"/>
              <a:t>bornées</a:t>
            </a:r>
            <a:endParaRPr dirty="0"/>
          </a:p>
        </p:txBody>
      </p:sp>
      <p:sp>
        <p:nvSpPr>
          <p:cNvPr id="134" name="Google Shape;134;p19"/>
          <p:cNvSpPr txBox="1">
            <a:spLocks noGrp="1"/>
          </p:cNvSpPr>
          <p:nvPr>
            <p:ph type="body" idx="2"/>
          </p:nvPr>
        </p:nvSpPr>
        <p:spPr>
          <a:xfrm>
            <a:off x="4682550" y="1377696"/>
            <a:ext cx="3675300" cy="3279930"/>
          </a:xfrm>
          <a:prstGeom prst="rect">
            <a:avLst/>
          </a:prstGeom>
        </p:spPr>
        <p:txBody>
          <a:bodyPr spcFirstLastPara="1" wrap="square" lIns="91425" tIns="91425" rIns="91425" bIns="91425" anchor="t" anchorCtr="0">
            <a:noAutofit/>
          </a:bodyPr>
          <a:lstStyle/>
          <a:p>
            <a:pPr marL="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non bornée</a:t>
            </a:r>
            <a:endParaRPr b="1" dirty="0"/>
          </a:p>
          <a:p>
            <a:pPr marL="0" lvl="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Si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ne connait pas </a:t>
            </a:r>
            <a:r>
              <a:rPr lang="fr-FR" dirty="0">
                <a:solidFill>
                  <a:srgbClr val="000000"/>
                </a:solidFill>
                <a:latin typeface="Source Sans Pro" panose="020B0503030403020204" pitchFamily="34" charset="0"/>
                <a:ea typeface="Source Sans Pro" panose="020B0503030403020204" pitchFamily="34" charset="0"/>
                <a:cs typeface="Arial"/>
                <a:sym typeface="Arial"/>
              </a:rPr>
              <a:t>à l’avance le nombre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répétitions</a:t>
            </a:r>
            <a:r>
              <a:rPr lang="fr-FR" dirty="0">
                <a:solidFill>
                  <a:srgbClr val="000000"/>
                </a:solidFill>
                <a:latin typeface="Source Sans Pro" panose="020B0503030403020204" pitchFamily="34" charset="0"/>
                <a:ea typeface="Source Sans Pro" panose="020B0503030403020204" pitchFamily="34" charset="0"/>
                <a:cs typeface="Arial"/>
                <a:sym typeface="Arial"/>
              </a:rPr>
              <a:t>, on choisit une boucle </a:t>
            </a:r>
            <a:r>
              <a:rPr lang="fr-FR"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for</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for</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i</a:t>
            </a:r>
            <a:r>
              <a:rPr lang="fr-FR" sz="1600" dirty="0">
                <a:solidFill>
                  <a:srgbClr val="C5C8C6"/>
                </a:solidFill>
                <a:latin typeface="Source Code Pro" panose="020B0309030403020204" pitchFamily="49" charset="0"/>
              </a:rPr>
              <a:t> </a:t>
            </a:r>
            <a:r>
              <a:rPr lang="fr-FR" sz="1600" dirty="0">
                <a:solidFill>
                  <a:srgbClr val="9872A2"/>
                </a:solidFill>
                <a:latin typeface="Source Code Pro" panose="020B0309030403020204" pitchFamily="49" charset="0"/>
              </a:rPr>
              <a:t>in</a:t>
            </a:r>
            <a:r>
              <a:rPr lang="fr-FR" sz="1600" dirty="0">
                <a:solidFill>
                  <a:srgbClr val="C5C8C6"/>
                </a:solidFill>
                <a:latin typeface="Source Code Pro" panose="020B0309030403020204" pitchFamily="49" charset="0"/>
              </a:rPr>
              <a:t> </a:t>
            </a:r>
            <a:r>
              <a:rPr lang="fr-FR" sz="1600" dirty="0">
                <a:solidFill>
                  <a:srgbClr val="9B0000"/>
                </a:solidFill>
                <a:latin typeface="Source Code Pro" panose="020B0309030403020204" pitchFamily="49" charset="0"/>
              </a:rPr>
              <a:t>range</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5</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i</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for</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autant de fois que la </a:t>
            </a:r>
            <a:r>
              <a:rPr lang="fr-FR" sz="1800" b="1" dirty="0">
                <a:latin typeface="Source Sans Pro" panose="020B0503030403020204" pitchFamily="34" charset="0"/>
                <a:ea typeface="Source Sans Pro" panose="020B0503030403020204" pitchFamily="34" charset="0"/>
              </a:rPr>
              <a:t>range</a:t>
            </a:r>
            <a:r>
              <a:rPr lang="fr-FR" sz="1800" dirty="0">
                <a:latin typeface="Source Sans Pro" panose="020B0503030403020204" pitchFamily="34" charset="0"/>
                <a:ea typeface="Source Sans Pro" panose="020B0503030403020204" pitchFamily="34" charset="0"/>
              </a:rPr>
              <a:t> le permet. On dit qu’on réalise une </a:t>
            </a:r>
            <a:r>
              <a:rPr lang="fr-FR" sz="1800" b="1" dirty="0">
                <a:latin typeface="Source Sans Pro" panose="020B0503030403020204" pitchFamily="34" charset="0"/>
                <a:ea typeface="Source Sans Pro" panose="020B0503030403020204" pitchFamily="34" charset="0"/>
              </a:rPr>
              <a:t>itération</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chaque fois </a:t>
            </a:r>
            <a:r>
              <a:rPr lang="fr-FR" sz="1800" dirty="0">
                <a:latin typeface="Source Sans Pro" panose="020B0503030403020204" pitchFamily="34" charset="0"/>
                <a:ea typeface="Source Sans Pro" panose="020B0503030403020204" pitchFamily="34" charset="0"/>
              </a:rPr>
              <a:t>que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de la boucle sont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240015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a:t>
            </a:r>
            <a:r>
              <a:rPr lang="en-GB" dirty="0" err="1"/>
              <a:t>d’une</a:t>
            </a:r>
            <a:r>
              <a:rPr lang="en-GB" dirty="0"/>
              <a:t> </a:t>
            </a:r>
            <a:r>
              <a:rPr lang="en-GB" dirty="0" err="1"/>
              <a:t>séquence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enumerate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5" name="ZoneTexte 4">
            <a:extLst>
              <a:ext uri="{FF2B5EF4-FFF2-40B4-BE49-F238E27FC236}">
                <a16:creationId xmlns:a16="http://schemas.microsoft.com/office/drawing/2014/main" id="{61B5DFB7-9A69-FC2C-6FCF-68D31F3D7C50}"/>
              </a:ext>
            </a:extLst>
          </p:cNvPr>
          <p:cNvSpPr txBox="1"/>
          <p:nvPr/>
        </p:nvSpPr>
        <p:spPr>
          <a:xfrm>
            <a:off x="786150" y="2869490"/>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range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CC4B19"/>
                </a:solidFill>
                <a:effectLst/>
                <a:latin typeface="Source Code Pro" panose="020B0509030403020204" pitchFamily="49" charset="0"/>
                <a:ea typeface="Source Code Pro" panose="020B0509030403020204" pitchFamily="49" charset="0"/>
              </a:rPr>
              <a:t>len</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8" name="ZoneTexte 7">
            <a:extLst>
              <a:ext uri="{FF2B5EF4-FFF2-40B4-BE49-F238E27FC236}">
                <a16:creationId xmlns:a16="http://schemas.microsoft.com/office/drawing/2014/main" id="{6036C84C-665A-2C32-442F-A0050E94442E}"/>
              </a:ext>
            </a:extLst>
          </p:cNvPr>
          <p:cNvSpPr txBox="1"/>
          <p:nvPr/>
        </p:nvSpPr>
        <p:spPr>
          <a:xfrm>
            <a:off x="786150" y="3723504"/>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zip</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maSequence1</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 maSequence2</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3302263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d’un </a:t>
            </a:r>
            <a:r>
              <a:rPr lang="en-GB" dirty="0" err="1"/>
              <a:t>dictionnaire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key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key</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value</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err="1">
                <a:solidFill>
                  <a:srgbClr val="676867"/>
                </a:solidFill>
                <a:effectLst/>
                <a:latin typeface="Source Code Pro" panose="020B0509030403020204" pitchFamily="49" charset="0"/>
                <a:ea typeface="Source Code Pro" panose="020B0509030403020204" pitchFamily="49" charset="0"/>
              </a:rPr>
              <a:t>.</a:t>
            </a:r>
            <a:r>
              <a:rPr lang="en-US" sz="2000" dirty="0" err="1">
                <a:solidFill>
                  <a:srgbClr val="CC4B19"/>
                </a:solidFill>
                <a:latin typeface="Source Code Pro" panose="020B0509030403020204" pitchFamily="49" charset="0"/>
                <a:ea typeface="Source Code Pro" panose="020B0509030403020204" pitchFamily="49" charset="0"/>
              </a:rPr>
              <a:t>items</a:t>
            </a:r>
            <a:r>
              <a:rPr lang="en-US" sz="2000" dirty="0">
                <a:solidFill>
                  <a:srgbClr val="676867"/>
                </a:solidFill>
                <a:latin typeface="Source Code Pro" panose="020B0509030403020204" pitchFamily="49" charset="0"/>
                <a:ea typeface="Source Code Pro" panose="020B0509030403020204" pitchFamily="49" charset="0"/>
              </a:rPr>
              <a:t>()</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143928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while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29842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while 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0</a:t>
            </a:r>
            <a:endParaRPr lang="nn-NO" sz="1600" dirty="0">
              <a:solidFill>
                <a:srgbClr val="C5C8C6"/>
              </a:solidFill>
              <a:latin typeface="Source Code Pro" panose="020B0309030403020204" pitchFamily="49" charset="0"/>
            </a:endParaRPr>
          </a:p>
          <a:p>
            <a:r>
              <a:rPr lang="nn-NO" sz="1600" dirty="0">
                <a:solidFill>
                  <a:srgbClr val="9872A2"/>
                </a:solidFill>
                <a:latin typeface="Source Code Pro" panose="020B0309030403020204" pitchFamily="49" charset="0"/>
              </a:rPr>
              <a:t>while</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&lt;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5</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CE6700"/>
                </a:solidFill>
                <a:latin typeface="Source Code Pro" panose="020B0309030403020204" pitchFamily="49" charset="0"/>
              </a:rPr>
              <a:t>print</a:t>
            </a:r>
            <a:r>
              <a:rPr lang="nn-NO" sz="1600" dirty="0">
                <a:solidFill>
                  <a:srgbClr val="676867"/>
                </a:solidFill>
                <a:latin typeface="Source Code Pro" panose="020B0309030403020204" pitchFamily="49" charset="0"/>
              </a:rPr>
              <a:t>(</a:t>
            </a:r>
            <a:r>
              <a:rPr lang="nn-NO" sz="1600" dirty="0">
                <a:solidFill>
                  <a:srgbClr val="6089B4"/>
                </a:solidFill>
                <a:latin typeface="Source Code Pro" panose="020B0309030403020204" pitchFamily="49" charset="0"/>
              </a:rPr>
              <a:t>i</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1</a:t>
            </a:r>
            <a:endParaRPr lang="nn-NO" sz="1600" dirty="0">
              <a:solidFill>
                <a:srgbClr val="C5C8C6"/>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while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tant que </a:t>
            </a:r>
            <a:r>
              <a:rPr lang="fr-FR" sz="1800" dirty="0">
                <a:latin typeface="Source Sans Pro" panose="020B0503030403020204" pitchFamily="34" charset="0"/>
                <a:ea typeface="Source Sans Pro" panose="020B0503030403020204" pitchFamily="34" charset="0"/>
              </a:rPr>
              <a:t>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a:t>
            </a:r>
          </a:p>
          <a:p>
            <a:pPr lvl="0"/>
            <a:endParaRPr lang="fr-FR" sz="1800" dirty="0">
              <a:latin typeface="Source Sans Pro" panose="020B0503030403020204" pitchFamily="34" charset="0"/>
              <a:ea typeface="Source Sans Pro" panose="020B0503030403020204" pitchFamily="34" charset="0"/>
            </a:endParaRPr>
          </a:p>
          <a:p>
            <a:r>
              <a:rPr lang="en-GB" sz="1800" b="1" dirty="0">
                <a:solidFill>
                  <a:srgbClr val="FF0000"/>
                </a:solidFill>
                <a:latin typeface="Source Sans Pro" panose="020B0503030403020204" pitchFamily="34" charset="0"/>
                <a:ea typeface="Source Sans Pro" panose="020B0503030403020204" pitchFamily="34" charset="0"/>
              </a:rPr>
              <a:t>ATTENTION</a:t>
            </a:r>
            <a:r>
              <a:rPr lang="en-GB" sz="1800" dirty="0">
                <a:latin typeface="Source Sans Pro" panose="020B0503030403020204" pitchFamily="34" charset="0"/>
                <a:ea typeface="Source Sans Pro" panose="020B0503030403020204" pitchFamily="34" charset="0"/>
              </a:rPr>
              <a:t> à la boucle </a:t>
            </a:r>
            <a:r>
              <a:rPr lang="en-GB" sz="1800" dirty="0" err="1">
                <a:latin typeface="Source Sans Pro" panose="020B0503030403020204" pitchFamily="34" charset="0"/>
                <a:ea typeface="Source Sans Pro" panose="020B0503030403020204" pitchFamily="34" charset="0"/>
              </a:rPr>
              <a:t>infinie</a:t>
            </a:r>
            <a:r>
              <a:rPr lang="en-GB" sz="1800" dirty="0">
                <a:latin typeface="Source Sans Pro" panose="020B0503030403020204" pitchFamily="34" charset="0"/>
                <a:ea typeface="Source Sans Pro" panose="020B0503030403020204" pitchFamily="34" charset="0"/>
              </a:rPr>
              <a:t> !!!</a:t>
            </a:r>
            <a:endParaRPr lang="fr-FR" sz="1800" dirty="0"/>
          </a:p>
        </p:txBody>
      </p:sp>
    </p:spTree>
    <p:extLst>
      <p:ext uri="{BB962C8B-B14F-4D97-AF65-F5344CB8AC3E}">
        <p14:creationId xmlns:p14="http://schemas.microsoft.com/office/powerpoint/2010/main" val="22049715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Break</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break</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l’</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exécution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d’une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sortir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et passer à l’instruction suivante.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131082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Continue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85</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continue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prématurément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au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tour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suivant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continuer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prochaine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itération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boucle.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36612623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L’instruction</a:t>
            </a:r>
            <a:r>
              <a:rPr lang="en-GB" dirty="0"/>
              <a:t> </a:t>
            </a:r>
            <a:r>
              <a:rPr lang="en-GB" b="1" dirty="0"/>
              <a:t>else</a:t>
            </a:r>
            <a:r>
              <a:rPr lang="en-GB" dirty="0"/>
              <a:t> après </a:t>
            </a:r>
            <a:r>
              <a:rPr lang="en-GB" dirty="0" err="1"/>
              <a:t>une</a:t>
            </a:r>
            <a:r>
              <a:rPr lang="en-GB" dirty="0"/>
              <a:t> boucle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86</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1200329"/>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571750"/>
            <a:ext cx="5131066"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509030403020204" pitchFamily="49" charset="0"/>
                <a:ea typeface="Source Code Pro" panose="020B0509030403020204" pitchFamily="49" charset="0"/>
              </a:rPr>
              <a:t>for</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872A2"/>
                </a:solidFill>
                <a:latin typeface="Source Code Pro" panose="020B0509030403020204" pitchFamily="49" charset="0"/>
                <a:ea typeface="Source Code Pro" panose="020B0509030403020204" pitchFamily="49" charset="0"/>
              </a:rPr>
              <a:t>in</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B0000"/>
                </a:solidFill>
                <a:latin typeface="Source Code Pro" panose="020B0509030403020204" pitchFamily="49" charset="0"/>
                <a:ea typeface="Source Code Pro" panose="020B0509030403020204" pitchFamily="49" charset="0"/>
              </a:rPr>
              <a:t>range</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5</a:t>
            </a:r>
            <a:r>
              <a:rPr lang="fr-FR" sz="1600" dirty="0">
                <a:solidFill>
                  <a:srgbClr val="676867"/>
                </a:solidFill>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dirty="0" err="1">
                <a:solidFill>
                  <a:srgbClr val="CE6700"/>
                </a:solidFill>
                <a:latin typeface="Source Code Pro" panose="020B0509030403020204" pitchFamily="49" charset="0"/>
                <a:ea typeface="Source Code Pro" panose="020B0509030403020204" pitchFamily="49" charset="0"/>
              </a:rPr>
              <a:t>print</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676867"/>
                </a:solidFill>
                <a:latin typeface="Source Code Pro" panose="020B0509030403020204" pitchFamily="49" charset="0"/>
                <a:ea typeface="Source Code Pro" panose="020B0509030403020204" pitchFamily="49" charset="0"/>
              </a:rPr>
              <a:t>)</a:t>
            </a:r>
            <a:endParaRPr lang="fr-FR" sz="1600" dirty="0">
              <a:solidFill>
                <a:srgbClr val="9872A2"/>
              </a:solidFill>
              <a:latin typeface="Source Code Pro" panose="020B0509030403020204" pitchFamily="49" charset="0"/>
              <a:ea typeface="Source Code Pro" panose="020B0509030403020204" pitchFamily="49"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else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CE6700"/>
                </a:solidFill>
                <a:effectLst/>
                <a:latin typeface="Source Code Pro" panose="020B0509030403020204" pitchFamily="49" charset="0"/>
                <a:ea typeface="Source Code Pro" panose="020B0509030403020204" pitchFamily="49" charset="0"/>
              </a:rPr>
              <a:t>p</a:t>
            </a:r>
            <a:r>
              <a:rPr lang="fr-FR" sz="1600" dirty="0" err="1">
                <a:solidFill>
                  <a:srgbClr val="CE6700"/>
                </a:solidFill>
                <a:latin typeface="Source Code Pro" panose="020B0509030403020204" pitchFamily="49" charset="0"/>
                <a:ea typeface="Source Code Pro" panose="020B0509030403020204" pitchFamily="49" charset="0"/>
              </a:rPr>
              <a:t>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"end"</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309030403020204" pitchFamily="49" charset="0"/>
            </a:endParaRPr>
          </a:p>
          <a:p>
            <a:endParaRPr lang="fr-FR" sz="1600" dirty="0">
              <a:solidFill>
                <a:srgbClr val="676867"/>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923330"/>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else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boucle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arrive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son</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terme</a:t>
            </a:r>
            <a:r>
              <a:rPr lang="fr-FR" sz="1800" dirty="0">
                <a:latin typeface="Source Sans Pro" panose="020B0503030403020204" pitchFamily="34" charset="0"/>
                <a:ea typeface="Source Sans Pro" panose="020B0503030403020204" pitchFamily="34" charset="0"/>
              </a:rPr>
              <a:t> « </a:t>
            </a:r>
            <a:r>
              <a:rPr lang="fr-FR" sz="1800" b="1" dirty="0">
                <a:latin typeface="Source Sans Pro" panose="020B0503030403020204" pitchFamily="34" charset="0"/>
                <a:ea typeface="Source Sans Pro" panose="020B0503030403020204" pitchFamily="34" charset="0"/>
              </a:rPr>
              <a:t>normalement »</a:t>
            </a:r>
            <a:r>
              <a:rPr lang="fr-FR" sz="1800" dirty="0">
                <a:latin typeface="Source Sans Pro" panose="020B0503030403020204" pitchFamily="34" charset="0"/>
                <a:ea typeface="Source Sans Pro" panose="020B0503030403020204" pitchFamily="34" charset="0"/>
              </a:rPr>
              <a:t> (pas de </a:t>
            </a:r>
            <a:r>
              <a:rPr lang="fr-FR" sz="1800" b="1" dirty="0">
                <a:solidFill>
                  <a:schemeClr val="accent1"/>
                </a:solidFill>
                <a:latin typeface="Source Sans Pro" panose="020B0503030403020204" pitchFamily="34" charset="0"/>
                <a:ea typeface="Source Sans Pro" panose="020B0503030403020204" pitchFamily="34" charset="0"/>
              </a:rPr>
              <a:t>break</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763844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Le </a:t>
            </a:r>
            <a:r>
              <a:rPr lang="fr-FR" sz="2000" b="1" dirty="0">
                <a:latin typeface="Source Sans Pro" panose="020B0503030403020204" pitchFamily="34" charset="0"/>
                <a:ea typeface="Source Sans Pro" panose="020B0503030403020204" pitchFamily="34" charset="0"/>
              </a:rPr>
              <a:t>but</a:t>
            </a:r>
            <a:r>
              <a:rPr lang="fr-FR" sz="2000" dirty="0">
                <a:latin typeface="Source Sans Pro" panose="020B0503030403020204" pitchFamily="34" charset="0"/>
                <a:ea typeface="Source Sans Pro" panose="020B0503030403020204" pitchFamily="34" charset="0"/>
              </a:rPr>
              <a:t> est de </a:t>
            </a:r>
            <a:r>
              <a:rPr lang="fr-FR" sz="2000" b="1" dirty="0">
                <a:latin typeface="Source Sans Pro" panose="020B0503030403020204" pitchFamily="34" charset="0"/>
                <a:ea typeface="Source Sans Pro" panose="020B0503030403020204" pitchFamily="34" charset="0"/>
              </a:rPr>
              <a:t>construire</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à partir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déjà </a:t>
            </a:r>
            <a:r>
              <a:rPr lang="fr-FR" sz="2000" b="1" dirty="0">
                <a:latin typeface="Source Sans Pro" panose="020B0503030403020204" pitchFamily="34" charset="0"/>
                <a:ea typeface="Source Sans Pro" panose="020B0503030403020204" pitchFamily="34" charset="0"/>
              </a:rPr>
              <a:t>existant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786150" y="2424720"/>
            <a:ext cx="7571700" cy="400110"/>
          </a:xfrm>
          <a:prstGeom prst="rect">
            <a:avLst/>
          </a:prstGeom>
          <a:noFill/>
        </p:spPr>
        <p:txBody>
          <a:bodyPr wrap="square">
            <a:spAutoFit/>
          </a:bodyPr>
          <a:lstStyle/>
          <a:p>
            <a:r>
              <a:rPr lang="en-US" sz="2000" b="0" dirty="0">
                <a:solidFill>
                  <a:schemeClr val="tx1"/>
                </a:solidFill>
                <a:effectLst/>
                <a:latin typeface="Source Code Pro" panose="020B0509030403020204" pitchFamily="49" charset="0"/>
                <a:ea typeface="Source Code Pro" panose="020B0509030403020204" pitchFamily="49" charset="0"/>
              </a:rPr>
              <a:t>[expression </a:t>
            </a:r>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rgbClr val="796DD8"/>
                </a:solidFill>
                <a:effectLst/>
                <a:latin typeface="Source Code Pro" panose="020B0509030403020204" pitchFamily="49" charset="0"/>
                <a:ea typeface="Source Code Pro" panose="020B0509030403020204" pitchFamily="49" charset="0"/>
              </a:rPr>
              <a:t>if</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conditions]</a:t>
            </a:r>
          </a:p>
        </p:txBody>
      </p:sp>
    </p:spTree>
    <p:extLst>
      <p:ext uri="{BB962C8B-B14F-4D97-AF65-F5344CB8AC3E}">
        <p14:creationId xmlns:p14="http://schemas.microsoft.com/office/powerpoint/2010/main" val="2320504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5943834" cy="2246769"/>
          </a:xfrm>
          <a:prstGeom prst="rect">
            <a:avLst/>
          </a:prstGeom>
          <a:noFill/>
        </p:spPr>
        <p:txBody>
          <a:bodyPr wrap="square">
            <a:spAutoFit/>
          </a:bodyPr>
          <a:lstStyle/>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B0000"/>
                </a:solidFill>
                <a:effectLst/>
                <a:latin typeface="Source Code Pro" panose="020B0509030403020204" pitchFamily="49" charset="0"/>
                <a:ea typeface="Source Code Pro" panose="020B0509030403020204" pitchFamily="49" charset="0"/>
              </a:rPr>
              <a:t>tuple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range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5</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if</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0</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729984" y="1294476"/>
            <a:ext cx="1987296" cy="2246769"/>
          </a:xfrm>
          <a:prstGeom prst="rect">
            <a:avLst/>
          </a:prstGeom>
          <a:noFill/>
        </p:spPr>
        <p:txBody>
          <a:bodyPr wrap="square">
            <a:spAutoFit/>
          </a:bodyPr>
          <a:lstStyle/>
          <a:p>
            <a:pPr marL="342900" indent="-342900">
              <a:spcAft>
                <a:spcPts val="1200"/>
              </a:spcAft>
              <a:buFont typeface="Wingdings" panose="05000000000000000000" pitchFamily="2" charset="2"/>
              <a:buChar char="à"/>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1, 4, 9, 1</a:t>
            </a:r>
            <a:r>
              <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6</a:t>
            </a: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a:t>
            </a:r>
          </a:p>
          <a:p>
            <a:pPr marL="342900" indent="-342900">
              <a:spcAft>
                <a:spcPts val="1200"/>
              </a:spcAft>
              <a:buFont typeface="Wingdings" panose="05000000000000000000" pitchFamily="2" charset="2"/>
              <a:buChar char="à"/>
            </a:pPr>
            <a:endPar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2, 4]</a:t>
            </a:r>
          </a:p>
        </p:txBody>
      </p:sp>
      <p:cxnSp>
        <p:nvCxnSpPr>
          <p:cNvPr id="3" name="Connecteur droit avec flèche 2">
            <a:extLst>
              <a:ext uri="{FF2B5EF4-FFF2-40B4-BE49-F238E27FC236}">
                <a16:creationId xmlns:a16="http://schemas.microsoft.com/office/drawing/2014/main" id="{43B9A0E7-ACD8-354B-4348-68AFEAA19A4A}"/>
              </a:ext>
            </a:extLst>
          </p:cNvPr>
          <p:cNvCxnSpPr>
            <a:cxnSpLocks/>
          </p:cNvCxnSpPr>
          <p:nvPr/>
        </p:nvCxnSpPr>
        <p:spPr>
          <a:xfrm>
            <a:off x="4347557" y="2426278"/>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89CF272F-AC78-3DE1-1AAF-7504055B80DE}"/>
              </a:ext>
            </a:extLst>
          </p:cNvPr>
          <p:cNvCxnSpPr>
            <a:cxnSpLocks/>
          </p:cNvCxnSpPr>
          <p:nvPr/>
        </p:nvCxnSpPr>
        <p:spPr>
          <a:xfrm>
            <a:off x="4347557" y="3333750"/>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777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L’histoire</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1068483" y="1158199"/>
            <a:ext cx="7223461" cy="1200329"/>
          </a:xfrm>
          <a:prstGeom prst="rect">
            <a:avLst/>
          </a:prstGeom>
          <a:noFill/>
        </p:spPr>
        <p:txBody>
          <a:bodyPr wrap="square" rtlCol="0">
            <a:spAutoFit/>
          </a:bodyPr>
          <a:lstStyle/>
          <a:p>
            <a:r>
              <a:rPr lang="en-GB" sz="1800" b="1" dirty="0">
                <a:solidFill>
                  <a:schemeClr val="accent1"/>
                </a:solidFill>
                <a:latin typeface="Source Sans Pro" panose="020B0503030403020204" pitchFamily="34" charset="0"/>
                <a:ea typeface="Source Sans Pro" panose="020B0503030403020204" pitchFamily="34" charset="0"/>
              </a:rPr>
              <a:t>1989</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Création</a:t>
            </a:r>
            <a:r>
              <a:rPr lang="en-GB" sz="1800" dirty="0">
                <a:latin typeface="Source Sans Pro" panose="020B0503030403020204" pitchFamily="34" charset="0"/>
                <a:ea typeface="Source Sans Pro" panose="020B0503030403020204" pitchFamily="34" charset="0"/>
              </a:rPr>
              <a:t> du </a:t>
            </a:r>
            <a:r>
              <a:rPr lang="en-GB" sz="1800" dirty="0" err="1">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Guido Van </a:t>
            </a:r>
            <a:r>
              <a:rPr lang="en-GB" sz="1800" b="1" dirty="0" err="1">
                <a:solidFill>
                  <a:schemeClr val="accent1"/>
                </a:solidFill>
                <a:latin typeface="Source Sans Pro" panose="020B0503030403020204" pitchFamily="34" charset="0"/>
                <a:ea typeface="Source Sans Pro" panose="020B0503030403020204" pitchFamily="34" charset="0"/>
              </a:rPr>
              <a:t>Russum</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la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version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Python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r>
              <a:rPr lang="en-GB" sz="1800" b="1" dirty="0">
                <a:solidFill>
                  <a:schemeClr val="accent1"/>
                </a:solidFill>
                <a:latin typeface="Source Sans Pro" panose="020B0503030403020204" pitchFamily="34" charset="0"/>
                <a:ea typeface="Source Sans Pro" panose="020B0503030403020204" pitchFamily="34" charset="0"/>
              </a:rPr>
              <a:t>2001</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Association</a:t>
            </a:r>
            <a:r>
              <a:rPr lang="en-GB" sz="1800" dirty="0">
                <a:latin typeface="Source Sans Pro" panose="020B0503030403020204" pitchFamily="34" charset="0"/>
                <a:ea typeface="Source Sans Pro" panose="020B0503030403020204" pitchFamily="34" charset="0"/>
              </a:rPr>
              <a:t> du </a:t>
            </a:r>
            <a:r>
              <a:rPr lang="fr-FR" sz="1800" dirty="0">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la </a:t>
            </a:r>
            <a:r>
              <a:rPr lang="en-GB" sz="1800" b="1" dirty="0">
                <a:solidFill>
                  <a:schemeClr val="accent1"/>
                </a:solidFill>
                <a:latin typeface="Source Sans Pro" panose="020B0503030403020204" pitchFamily="34" charset="0"/>
                <a:ea typeface="Source Sans Pro" panose="020B0503030403020204" pitchFamily="34" charset="0"/>
              </a:rPr>
              <a:t>Python Software Foundation</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2008</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a:t>
            </a:r>
            <a:r>
              <a:rPr lang="en-GB" sz="1800" b="1" dirty="0">
                <a:latin typeface="Source Sans Pro" panose="020B0503030403020204" pitchFamily="34" charset="0"/>
                <a:ea typeface="Source Sans Pro" panose="020B0503030403020204" pitchFamily="34" charset="0"/>
              </a:rPr>
              <a:t>e</a:t>
            </a:r>
            <a:r>
              <a:rPr lang="en-GB" sz="1800" dirty="0">
                <a:latin typeface="Source Sans Pro" panose="020B0503030403020204" pitchFamily="34" charset="0"/>
                <a:ea typeface="Source Sans Pro" panose="020B0503030403020204" pitchFamily="34" charset="0"/>
              </a:rPr>
              <a:t> de la </a:t>
            </a:r>
            <a:r>
              <a:rPr lang="en-GB" sz="1800" b="1" dirty="0">
                <a:latin typeface="Source Sans Pro" panose="020B0503030403020204" pitchFamily="34" charset="0"/>
                <a:ea typeface="Source Sans Pro" panose="020B0503030403020204" pitchFamily="34" charset="0"/>
              </a:rPr>
              <a:t>version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3.0</a:t>
            </a:r>
            <a:r>
              <a:rPr lang="en-GB" sz="1800" dirty="0">
                <a:latin typeface="Source Sans Pro" panose="020B0503030403020204" pitchFamily="34" charset="0"/>
                <a:ea typeface="Source Sans Pro" panose="020B0503030403020204" pitchFamily="34" charset="0"/>
              </a:rPr>
              <a:t> de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26" name="Picture 2">
            <a:extLst>
              <a:ext uri="{FF2B5EF4-FFF2-40B4-BE49-F238E27FC236}">
                <a16:creationId xmlns:a16="http://schemas.microsoft.com/office/drawing/2014/main" id="{FD2CAC4B-59EA-7CE8-C8E1-DA4B74A08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11" y="2784973"/>
            <a:ext cx="4251377" cy="126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3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89</a:t>
            </a:fld>
            <a:endParaRPr lang="fr-FR"/>
          </a:p>
        </p:txBody>
      </p:sp>
    </p:spTree>
    <p:extLst>
      <p:ext uri="{BB962C8B-B14F-4D97-AF65-F5344CB8AC3E}">
        <p14:creationId xmlns:p14="http://schemas.microsoft.com/office/powerpoint/2010/main" val="271604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structures itératives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90</a:t>
            </a:fld>
            <a:endParaRPr lang="fr-FR"/>
          </a:p>
        </p:txBody>
      </p:sp>
    </p:spTree>
    <p:extLst>
      <p:ext uri="{BB962C8B-B14F-4D97-AF65-F5344CB8AC3E}">
        <p14:creationId xmlns:p14="http://schemas.microsoft.com/office/powerpoint/2010/main" val="22514352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6</a:t>
            </a:r>
          </a:p>
          <a:p>
            <a:pPr marL="0" lvl="0" indent="0" algn="l" rtl="0">
              <a:spcBef>
                <a:spcPts val="0"/>
              </a:spcBef>
              <a:spcAft>
                <a:spcPts val="0"/>
              </a:spcAft>
              <a:buNone/>
            </a:pPr>
            <a:r>
              <a:rPr lang="fr-FR" sz="2800" dirty="0"/>
              <a:t>Les fonctions</a:t>
            </a:r>
          </a:p>
        </p:txBody>
      </p:sp>
    </p:spTree>
    <p:extLst>
      <p:ext uri="{BB962C8B-B14F-4D97-AF65-F5344CB8AC3E}">
        <p14:creationId xmlns:p14="http://schemas.microsoft.com/office/powerpoint/2010/main" val="1107544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6.1</a:t>
            </a:r>
          </a:p>
          <a:p>
            <a:pPr marL="0" lvl="0" indent="0" algn="l" rtl="0">
              <a:spcBef>
                <a:spcPts val="0"/>
              </a:spcBef>
              <a:spcAft>
                <a:spcPts val="0"/>
              </a:spcAft>
              <a:buNone/>
            </a:pPr>
            <a:r>
              <a:rPr lang="fr-FR" sz="2400" dirty="0"/>
              <a:t>Les généralités</a:t>
            </a:r>
          </a:p>
        </p:txBody>
      </p:sp>
    </p:spTree>
    <p:extLst>
      <p:ext uri="{BB962C8B-B14F-4D97-AF65-F5344CB8AC3E}">
        <p14:creationId xmlns:p14="http://schemas.microsoft.com/office/powerpoint/2010/main" val="25736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principe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39321"/>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est un </a:t>
            </a:r>
            <a:r>
              <a:rPr lang="fr-FR" sz="1800" b="1" dirty="0">
                <a:latin typeface="Source Sans Pro" panose="020B0503030403020204" pitchFamily="34" charset="0"/>
                <a:ea typeface="Source Sans Pro" panose="020B0503030403020204" pitchFamily="34" charset="0"/>
              </a:rPr>
              <a:t>bloc d’instructions réalisant une certaine tâche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Elle possède un </a:t>
            </a:r>
            <a:r>
              <a:rPr lang="fr-FR" sz="1800" b="1" dirty="0">
                <a:latin typeface="Source Sans Pro" panose="020B0503030403020204" pitchFamily="34" charset="0"/>
                <a:ea typeface="Source Sans Pro" panose="020B0503030403020204" pitchFamily="34" charset="0"/>
              </a:rPr>
              <a:t>nom</a:t>
            </a:r>
            <a:r>
              <a:rPr lang="fr-FR" sz="1800" dirty="0">
                <a:latin typeface="Source Sans Pro" panose="020B0503030403020204" pitchFamily="34" charset="0"/>
                <a:ea typeface="Source Sans Pro" panose="020B0503030403020204" pitchFamily="34" charset="0"/>
              </a:rPr>
              <a:t> et est </a:t>
            </a:r>
            <a:r>
              <a:rPr lang="fr-FR" sz="1800" b="1" dirty="0">
                <a:latin typeface="Source Sans Pro" panose="020B0503030403020204" pitchFamily="34" charset="0"/>
                <a:ea typeface="Source Sans Pro" panose="020B0503030403020204" pitchFamily="34" charset="0"/>
              </a:rPr>
              <a:t>exécutée</a:t>
            </a:r>
            <a:r>
              <a:rPr lang="fr-FR" sz="1800" dirty="0">
                <a:latin typeface="Source Sans Pro" panose="020B0503030403020204" pitchFamily="34" charset="0"/>
                <a:ea typeface="Source Sans Pro" panose="020B0503030403020204" pitchFamily="34" charset="0"/>
              </a:rPr>
              <a:t> lorsqu’on </a:t>
            </a:r>
            <a:r>
              <a:rPr lang="fr-FR" sz="1800" b="1" dirty="0">
                <a:latin typeface="Source Sans Pro" panose="020B0503030403020204" pitchFamily="34" charset="0"/>
                <a:ea typeface="Source Sans Pro" panose="020B0503030403020204" pitchFamily="34" charset="0"/>
              </a:rPr>
              <a:t>l’appelle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Un </a:t>
            </a:r>
            <a:r>
              <a:rPr lang="fr-FR" sz="1800" b="1" dirty="0">
                <a:solidFill>
                  <a:schemeClr val="accent1"/>
                </a:solidFill>
                <a:latin typeface="Source Sans Pro" panose="020B0503030403020204" pitchFamily="34" charset="0"/>
                <a:ea typeface="Source Sans Pro" panose="020B0503030403020204" pitchFamily="34" charset="0"/>
              </a:rPr>
              <a:t>programme</a:t>
            </a:r>
            <a:r>
              <a:rPr lang="fr-FR" sz="1800" dirty="0">
                <a:latin typeface="Source Sans Pro" panose="020B0503030403020204" pitchFamily="34" charset="0"/>
                <a:ea typeface="Source Sans Pro" panose="020B0503030403020204" pitchFamily="34" charset="0"/>
              </a:rPr>
              <a:t> </a:t>
            </a:r>
            <a:r>
              <a:rPr lang="fr-FR" sz="1800" b="1" dirty="0">
                <a:solidFill>
                  <a:schemeClr val="tx1"/>
                </a:solidFill>
                <a:latin typeface="Source Sans Pro" panose="020B0503030403020204" pitchFamily="34" charset="0"/>
                <a:ea typeface="Source Sans Pro" panose="020B0503030403020204" pitchFamily="34" charset="0"/>
              </a:rPr>
              <a:t>bien structuré</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contiendra une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plusieurs fonctions </a:t>
            </a:r>
            <a:r>
              <a:rPr lang="fr-FR" sz="1800" dirty="0">
                <a:latin typeface="Source Sans Pro" panose="020B0503030403020204" pitchFamily="34" charset="0"/>
                <a:ea typeface="Source Sans Pro" panose="020B0503030403020204" pitchFamily="34" charset="0"/>
              </a:rPr>
              <a:t>dédiées à des fonctionnalités spécifiques.</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Quand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 </a:t>
            </a:r>
            <a:r>
              <a:rPr lang="fr-FR" sz="1800" dirty="0">
                <a:latin typeface="Source Sans Pro" panose="020B0503030403020204" pitchFamily="34" charset="0"/>
                <a:ea typeface="Source Sans Pro" panose="020B0503030403020204" pitchFamily="34" charset="0"/>
              </a:rPr>
              <a:t>fait appel à une </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elle </a:t>
            </a:r>
            <a:r>
              <a:rPr lang="fr-FR" sz="1800" b="1" dirty="0">
                <a:latin typeface="Source Sans Pro" panose="020B0503030403020204" pitchFamily="34" charset="0"/>
                <a:ea typeface="Source Sans Pro" panose="020B0503030403020204" pitchFamily="34" charset="0"/>
              </a:rPr>
              <a:t>suspend</a:t>
            </a:r>
            <a:r>
              <a:rPr lang="fr-FR" sz="1800" dirty="0">
                <a:latin typeface="Source Sans Pro" panose="020B0503030403020204" pitchFamily="34" charset="0"/>
                <a:ea typeface="Source Sans Pro" panose="020B0503030403020204" pitchFamily="34" charset="0"/>
              </a:rPr>
              <a:t> son </a:t>
            </a:r>
            <a:r>
              <a:rPr lang="fr-FR" sz="1800" b="1" dirty="0">
                <a:latin typeface="Source Sans Pro" panose="020B0503030403020204" pitchFamily="34" charset="0"/>
                <a:ea typeface="Source Sans Pro" panose="020B0503030403020204" pitchFamily="34" charset="0"/>
              </a:rPr>
              <a:t>déroulement</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exécute</a:t>
            </a:r>
            <a:r>
              <a:rPr lang="fr-FR" sz="1800" dirty="0">
                <a:latin typeface="Source Sans Pro" panose="020B0503030403020204" pitchFamily="34" charset="0"/>
                <a:ea typeface="Source Sans Pro" panose="020B0503030403020204" pitchFamily="34" charset="0"/>
              </a:rPr>
              <a:t> l’</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puis </a:t>
            </a:r>
            <a:r>
              <a:rPr lang="fr-FR" sz="1800" b="1" dirty="0">
                <a:latin typeface="Source Sans Pro" panose="020B0503030403020204" pitchFamily="34" charset="0"/>
                <a:ea typeface="Source Sans Pro" panose="020B0503030403020204" pitchFamily="34" charset="0"/>
              </a:rPr>
              <a:t>reprend</a:t>
            </a:r>
            <a:r>
              <a:rPr lang="fr-FR" sz="1800" dirty="0">
                <a:latin typeface="Source Sans Pro" panose="020B0503030403020204" pitchFamily="34" charset="0"/>
                <a:ea typeface="Source Sans Pro" panose="020B0503030403020204" pitchFamily="34" charset="0"/>
              </a:rPr>
              <a:t> ensuite son </a:t>
            </a:r>
            <a:r>
              <a:rPr lang="fr-FR" sz="1800" b="1" dirty="0">
                <a:latin typeface="Source Sans Pro" panose="020B0503030403020204" pitchFamily="34" charset="0"/>
                <a:ea typeface="Source Sans Pro" panose="020B0503030403020204" pitchFamily="34" charset="0"/>
              </a:rPr>
              <a:t>fonctionnement</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35796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015936"/>
          </a:xfrm>
          <a:prstGeom prst="rect">
            <a:avLst/>
          </a:prstGeom>
          <a:noFill/>
        </p:spPr>
        <p:txBody>
          <a:bodyPr wrap="square">
            <a:spAutoFit/>
          </a:bodyPr>
          <a:lstStyle/>
          <a:p>
            <a:pPr>
              <a:spcAft>
                <a:spcPts val="1800"/>
              </a:spcAft>
            </a:pPr>
            <a:r>
              <a:rPr lang="fr-FR" sz="2000" dirty="0">
                <a:latin typeface="Source Sans Pro" panose="020B0503030403020204" pitchFamily="34" charset="0"/>
                <a:ea typeface="Source Sans Pro" panose="020B0503030403020204" pitchFamily="34" charset="0"/>
              </a:rPr>
              <a:t>L’utilisation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possède </a:t>
            </a:r>
            <a:r>
              <a:rPr lang="fr-FR" sz="2000" b="1" dirty="0">
                <a:latin typeface="Source Sans Pro" panose="020B0503030403020204" pitchFamily="34" charset="0"/>
                <a:ea typeface="Source Sans Pro" panose="020B0503030403020204" pitchFamily="34" charset="0"/>
              </a:rPr>
              <a:t>3 avantages </a:t>
            </a:r>
            <a:r>
              <a:rPr lang="fr-FR" sz="2000" dirty="0">
                <a:latin typeface="Source Sans Pro" panose="020B0503030403020204" pitchFamily="34" charset="0"/>
                <a:ea typeface="Source Sans Pro" panose="020B0503030403020204" pitchFamily="34" charset="0"/>
              </a:rPr>
              <a:t>:</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Eviter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duplication</a:t>
            </a:r>
            <a:r>
              <a:rPr lang="fr-FR" sz="2000" dirty="0">
                <a:latin typeface="Source Sans Pro" panose="020B0503030403020204" pitchFamily="34" charset="0"/>
                <a:ea typeface="Source Sans Pro" panose="020B0503030403020204" pitchFamily="34" charset="0"/>
              </a:rPr>
              <a:t> de code.</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Favoriser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réutilisation</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Améliorer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conception </a:t>
            </a:r>
            <a:r>
              <a:rPr lang="fr-FR" sz="2000" dirty="0">
                <a:latin typeface="Source Sans Pro" panose="020B0503030403020204" pitchFamily="34" charset="0"/>
                <a:ea typeface="Source Sans Pro" panose="020B0503030403020204" pitchFamily="34" charset="0"/>
              </a:rPr>
              <a:t>(en réduisant la complexité).</a:t>
            </a:r>
          </a:p>
        </p:txBody>
      </p:sp>
    </p:spTree>
    <p:extLst>
      <p:ext uri="{BB962C8B-B14F-4D97-AF65-F5344CB8AC3E}">
        <p14:creationId xmlns:p14="http://schemas.microsoft.com/office/powerpoint/2010/main" val="666422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sert donc à effectuer un </a:t>
            </a:r>
            <a:r>
              <a:rPr lang="fr-FR" sz="2000" b="1" dirty="0">
                <a:latin typeface="Source Sans Pro" panose="020B0503030403020204" pitchFamily="34" charset="0"/>
                <a:ea typeface="Source Sans Pro" panose="020B0503030403020204" pitchFamily="34" charset="0"/>
              </a:rPr>
              <a:t>traitement générique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 </a:t>
            </a:r>
            <a:r>
              <a:rPr lang="fr-FR" sz="2000" b="1" dirty="0">
                <a:latin typeface="Source Sans Pro" panose="020B0503030403020204" pitchFamily="34" charset="0"/>
                <a:ea typeface="Source Sans Pro" panose="020B0503030403020204" pitchFamily="34" charset="0"/>
              </a:rPr>
              <a:t>traitement</a:t>
            </a:r>
            <a:r>
              <a:rPr lang="fr-FR" sz="2000" dirty="0">
                <a:latin typeface="Source Sans Pro" panose="020B0503030403020204" pitchFamily="34" charset="0"/>
                <a:ea typeface="Source Sans Pro" panose="020B0503030403020204" pitchFamily="34" charset="0"/>
              </a:rPr>
              <a:t> porte sur des </a:t>
            </a:r>
            <a:r>
              <a:rPr lang="fr-FR" sz="2000" b="1" dirty="0">
                <a:solidFill>
                  <a:schemeClr val="accent1"/>
                </a:solidFill>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dont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pourra ainsi </a:t>
            </a:r>
            <a:r>
              <a:rPr lang="fr-FR" sz="2000" b="1" dirty="0">
                <a:latin typeface="Source Sans Pro" panose="020B0503030403020204" pitchFamily="34" charset="0"/>
                <a:ea typeface="Source Sans Pro" panose="020B0503030403020204" pitchFamily="34" charset="0"/>
              </a:rPr>
              <a:t>changer</a:t>
            </a:r>
            <a:r>
              <a:rPr lang="fr-FR" sz="2000" dirty="0">
                <a:latin typeface="Source Sans Pro" panose="020B0503030403020204" pitchFamily="34" charset="0"/>
                <a:ea typeface="Source Sans Pro" panose="020B0503030403020204" pitchFamily="34" charset="0"/>
              </a:rPr>
              <a:t> d’un </a:t>
            </a:r>
            <a:r>
              <a:rPr lang="fr-FR" sz="2000" b="1" dirty="0">
                <a:latin typeface="Source Sans Pro" panose="020B0503030403020204" pitchFamily="34" charset="0"/>
                <a:ea typeface="Source Sans Pro" panose="020B0503030403020204" pitchFamily="34" charset="0"/>
              </a:rPr>
              <a:t>appel à l’autre</a:t>
            </a:r>
            <a:r>
              <a:rPr lang="fr-FR" sz="2000" dirty="0">
                <a:latin typeface="Source Sans Pro" panose="020B0503030403020204" pitchFamily="34" charset="0"/>
                <a:ea typeface="Source Sans Pro" panose="020B0503030403020204" pitchFamily="34" charset="0"/>
              </a:rPr>
              <a:t> de la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appelées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p:txBody>
      </p:sp>
    </p:spTree>
    <p:extLst>
      <p:ext uri="{BB962C8B-B14F-4D97-AF65-F5344CB8AC3E}">
        <p14:creationId xmlns:p14="http://schemas.microsoft.com/office/powerpoint/2010/main" val="969444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utilisation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alors </a:t>
            </a:r>
            <a:r>
              <a:rPr lang="fr-FR" sz="2000" b="1" dirty="0">
                <a:latin typeface="Source Sans Pro" panose="020B0503030403020204" pitchFamily="34" charset="0"/>
                <a:ea typeface="Source Sans Pro" panose="020B0503030403020204" pitchFamily="34" charset="0"/>
              </a:rPr>
              <a:t>préciser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chacun</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possède.</a:t>
            </a:r>
          </a:p>
        </p:txBody>
      </p:sp>
    </p:spTree>
    <p:extLst>
      <p:ext uri="{BB962C8B-B14F-4D97-AF65-F5344CB8AC3E}">
        <p14:creationId xmlns:p14="http://schemas.microsoft.com/office/powerpoint/2010/main" val="2335346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r>
              <a:rPr lang="en-GB" dirty="0"/>
              <a:t> par </a:t>
            </a:r>
            <a:r>
              <a:rPr lang="en-GB" dirty="0" err="1"/>
              <a:t>défaut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67834" cy="3093154"/>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peuvent comporter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Lorsqu’on </a:t>
            </a:r>
            <a:r>
              <a:rPr lang="fr-FR" sz="1800" b="1" dirty="0">
                <a:latin typeface="Source Sans Pro" panose="020B0503030403020204" pitchFamily="34" charset="0"/>
                <a:ea typeface="Source Sans Pro" panose="020B0503030403020204" pitchFamily="34" charset="0"/>
              </a:rPr>
              <a:t>appelle</a:t>
            </a:r>
            <a:r>
              <a:rPr lang="fr-FR" sz="1800" dirty="0">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on a </a:t>
            </a:r>
            <a:r>
              <a:rPr lang="fr-FR" sz="1800" b="1" dirty="0">
                <a:latin typeface="Source Sans Pro" panose="020B0503030403020204" pitchFamily="34" charset="0"/>
                <a:ea typeface="Source Sans Pro" panose="020B0503030403020204" pitchFamily="34" charset="0"/>
              </a:rPr>
              <a:t>deux cas possibles </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ne précise pas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pour 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et la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utilise celles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marL="540000" indent="-180000" algn="jus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précise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ce sont celles-ci qui sont </a:t>
            </a:r>
            <a:r>
              <a:rPr lang="fr-FR" sz="1800" b="1" dirty="0">
                <a:latin typeface="Source Sans Pro" panose="020B0503030403020204" pitchFamily="34" charset="0"/>
                <a:ea typeface="Source Sans Pro" panose="020B0503030403020204" pitchFamily="34" charset="0"/>
              </a:rPr>
              <a:t>utilisées</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endParaRPr lang="fr-FR" sz="1800" dirty="0">
              <a:latin typeface="Source Sans Pro" panose="020B0503030403020204" pitchFamily="34" charset="0"/>
              <a:ea typeface="Source Sans Pro" panose="020B0503030403020204" pitchFamily="34" charset="0"/>
            </a:endParaRPr>
          </a:p>
          <a:p>
            <a:pPr algn="just"/>
            <a:r>
              <a:rPr lang="en-GB" sz="1800" b="1" dirty="0">
                <a:solidFill>
                  <a:srgbClr val="FF0000"/>
                </a:solidFill>
                <a:latin typeface="Source Sans Pro" panose="020B0503030403020204" pitchFamily="34" charset="0"/>
                <a:ea typeface="Source Sans Pro" panose="020B0503030403020204" pitchFamily="34" charset="0"/>
              </a:rPr>
              <a:t>ATTENTION !</a:t>
            </a:r>
            <a:endParaRPr lang="en-GB" sz="1800" dirty="0">
              <a:latin typeface="Source Sans Pro" panose="020B0503030403020204" pitchFamily="34" charset="0"/>
              <a:ea typeface="Source Sans Pro" panose="020B0503030403020204" pitchFamily="34" charset="0"/>
            </a:endParaRPr>
          </a:p>
          <a:p>
            <a:pPr algn="just"/>
            <a:r>
              <a:rPr lang="en-GB" sz="1800" dirty="0">
                <a:latin typeface="Source Sans Pro" panose="020B0503030403020204" pitchFamily="34" charset="0"/>
                <a:ea typeface="Source Sans Pro" panose="020B0503030403020204" pitchFamily="34" charset="0"/>
              </a:rPr>
              <a:t>Les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 par </a:t>
            </a:r>
            <a:r>
              <a:rPr lang="en-GB" sz="1800" b="1"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obligatoirement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positionnés</a:t>
            </a:r>
            <a:r>
              <a:rPr lang="en-GB" sz="1800" dirty="0">
                <a:latin typeface="Source Sans Pro" panose="020B0503030403020204" pitchFamily="34" charset="0"/>
                <a:ea typeface="Source Sans Pro" panose="020B0503030403020204" pitchFamily="34" charset="0"/>
              </a:rPr>
              <a:t> à </a:t>
            </a:r>
            <a:r>
              <a:rPr lang="en-GB" sz="1800" b="1" dirty="0">
                <a:latin typeface="Source Sans Pro" panose="020B0503030403020204" pitchFamily="34" charset="0"/>
                <a:ea typeface="Source Sans Pro" panose="020B0503030403020204" pitchFamily="34" charset="0"/>
              </a:rPr>
              <a:t>droite</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86384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6.2</a:t>
            </a:r>
          </a:p>
          <a:p>
            <a:pPr marL="0" lvl="0" indent="0" algn="l" rtl="0">
              <a:spcBef>
                <a:spcPts val="0"/>
              </a:spcBef>
              <a:spcAft>
                <a:spcPts val="0"/>
              </a:spcAft>
              <a:buNone/>
            </a:pPr>
            <a:r>
              <a:rPr lang="fr-FR" sz="2400" dirty="0"/>
              <a:t>La portée des variables</a:t>
            </a:r>
          </a:p>
        </p:txBody>
      </p:sp>
    </p:spTree>
    <p:extLst>
      <p:ext uri="{BB962C8B-B14F-4D97-AF65-F5344CB8AC3E}">
        <p14:creationId xmlns:p14="http://schemas.microsoft.com/office/powerpoint/2010/main" val="401021950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4271</TotalTime>
  <Words>11763</Words>
  <Application>Microsoft Office PowerPoint</Application>
  <PresentationFormat>Affichage à l'écran (16:9)</PresentationFormat>
  <Paragraphs>1842</Paragraphs>
  <Slides>241</Slides>
  <Notes>117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241</vt:i4>
      </vt:variant>
    </vt:vector>
  </HeadingPairs>
  <TitlesOfParts>
    <vt:vector size="248" baseType="lpstr">
      <vt:lpstr>Consolas</vt:lpstr>
      <vt:lpstr>Arial</vt:lpstr>
      <vt:lpstr>Roboto Slab</vt:lpstr>
      <vt:lpstr>Source Code Pro</vt:lpstr>
      <vt:lpstr>Source Sans Pro</vt:lpstr>
      <vt:lpstr>Wingdings</vt:lpstr>
      <vt:lpstr>Cordelia template</vt:lpstr>
      <vt:lpstr>Introduction à Python pour l'analyse de données</vt:lpstr>
      <vt:lpstr>Bonjour à tous !</vt:lpstr>
      <vt:lpstr>Table des matières</vt:lpstr>
      <vt:lpstr>1. Introduction</vt:lpstr>
      <vt:lpstr>Présentation PowerPoint</vt:lpstr>
      <vt:lpstr>Description et objectifs de la formation</vt:lpstr>
      <vt:lpstr>Pré-requis</vt:lpstr>
      <vt:lpstr>Planning</vt:lpstr>
      <vt:lpstr>L’histoire de Python</vt:lpstr>
      <vt:lpstr>Les versions de Python</vt:lpstr>
      <vt:lpstr>Téléchargement et installation de Python</vt:lpstr>
      <vt:lpstr>Environnement de développement</vt:lpstr>
      <vt:lpstr>Les caractéristiques de Python</vt:lpstr>
      <vt:lpstr>L’indentation</vt:lpstr>
      <vt:lpstr>Les avantages et inconvénients de Python</vt:lpstr>
      <vt:lpstr>Les plateformes </vt:lpstr>
      <vt:lpstr>Les domaines d’exploitation de Python</vt:lpstr>
      <vt:lpstr>Avez-vous des questions ?</vt:lpstr>
      <vt:lpstr>2. Les fondamentaux de Python</vt:lpstr>
      <vt:lpstr>2.1 Les variables et les types de bases</vt:lpstr>
      <vt:lpstr>Les variables</vt:lpstr>
      <vt:lpstr>Le nommage des variables</vt:lpstr>
      <vt:lpstr>Les types en Python</vt:lpstr>
      <vt:lpstr>La fonction type</vt:lpstr>
      <vt:lpstr>La conversion de type</vt:lpstr>
      <vt:lpstr>2.2 Les opérateurs</vt:lpstr>
      <vt:lpstr>Les opérateurs arithmétiques</vt:lpstr>
      <vt:lpstr>Notation raccourcie</vt:lpstr>
      <vt:lpstr>Les opérateurs de comparaison</vt:lpstr>
      <vt:lpstr>Les opérateurs logiques</vt:lpstr>
      <vt:lpstr>2.3 Les structures conditionnelles</vt:lpstr>
      <vt:lpstr>If</vt:lpstr>
      <vt:lpstr>If … else</vt:lpstr>
      <vt:lpstr>Imbrication des instructions if … else</vt:lpstr>
      <vt:lpstr>2.4 Les entrées/sorties</vt:lpstr>
      <vt:lpstr>Afficher une valeur</vt:lpstr>
      <vt:lpstr>Les arguments de la fonction print</vt:lpstr>
      <vt:lpstr>Les strings formatées</vt:lpstr>
      <vt:lpstr>Les strings formatées</vt:lpstr>
      <vt:lpstr>Récupérer une valeur</vt:lpstr>
      <vt:lpstr>Les séquences d’échappement</vt:lpstr>
      <vt:lpstr>Récupérer une valeur</vt:lpstr>
      <vt:lpstr>Avez-vous des questions ?</vt:lpstr>
      <vt:lpstr>Exercices Les variables</vt:lpstr>
      <vt:lpstr>2.4 Les structures séquentielles</vt:lpstr>
      <vt:lpstr>2.4.1 Les séquences</vt:lpstr>
      <vt:lpstr>Définition</vt:lpstr>
      <vt:lpstr>Objectif</vt:lpstr>
      <vt:lpstr>Accès à un élément</vt:lpstr>
      <vt:lpstr>Les 3 principaux types de séquences</vt:lpstr>
      <vt:lpstr>Les operations communes aux séquences</vt:lpstr>
      <vt:lpstr>2.4.2 Les listes</vt:lpstr>
      <vt:lpstr>Déclaration d’une liste</vt:lpstr>
      <vt:lpstr>Les listes sont muables</vt:lpstr>
      <vt:lpstr>Les opérations propres aux listes</vt:lpstr>
      <vt:lpstr>Les opérations propres aux listes</vt:lpstr>
      <vt:lpstr>Les operations propres aux listes</vt:lpstr>
      <vt:lpstr>2.4.3 Les t-uples</vt:lpstr>
      <vt:lpstr>Déclaration d’un t-uples</vt:lpstr>
      <vt:lpstr>Les t-uples sont immuables</vt:lpstr>
      <vt:lpstr>Les operations propres aux t-uples</vt:lpstr>
      <vt:lpstr>Les intérêts des t-uples</vt:lpstr>
      <vt:lpstr>2.4.4 Le slicing</vt:lpstr>
      <vt:lpstr>L’accès aux éléments (slicing)</vt:lpstr>
      <vt:lpstr>L’accès aux éléments (slicing)</vt:lpstr>
      <vt:lpstr>Modification à l’aide du “slicing”</vt:lpstr>
      <vt:lpstr>Modification à l’aide du “slicing”</vt:lpstr>
      <vt:lpstr>2.4.5 Les sets</vt:lpstr>
      <vt:lpstr>Déclaration d’un set</vt:lpstr>
      <vt:lpstr>Les sets</vt:lpstr>
      <vt:lpstr>Les opérations des sets</vt:lpstr>
      <vt:lpstr>Les opérations des sets (suite)</vt:lpstr>
      <vt:lpstr>2.4.6 Les dictionnaires</vt:lpstr>
      <vt:lpstr>Déclaration d’un dictionnaire</vt:lpstr>
      <vt:lpstr>Les dictionnaires</vt:lpstr>
      <vt:lpstr>Les opérations des dictionnaires</vt:lpstr>
      <vt:lpstr>Avez-vous des questions ?</vt:lpstr>
      <vt:lpstr>Exercices Les collections</vt:lpstr>
      <vt:lpstr>2.5 Les structures itératives</vt:lpstr>
      <vt:lpstr>Boucles bornées et non bornées</vt:lpstr>
      <vt:lpstr>La boucle for</vt:lpstr>
      <vt:lpstr>Parcours d’une séquence avec un for.</vt:lpstr>
      <vt:lpstr>Parcours d’un dictionnaire avec un for.</vt:lpstr>
      <vt:lpstr>La boucle while</vt:lpstr>
      <vt:lpstr>Break</vt:lpstr>
      <vt:lpstr>Continue</vt:lpstr>
      <vt:lpstr>L’instruction else après une boucle</vt:lpstr>
      <vt:lpstr>La syntaxe pour définir une liste en compréhension</vt:lpstr>
      <vt:lpstr>La syntaxe pour définir une liste en compréhension</vt:lpstr>
      <vt:lpstr>Avez-vous des questions ?</vt:lpstr>
      <vt:lpstr>Exercices Les structures itératives</vt:lpstr>
      <vt:lpstr>2.6 Les fonctions</vt:lpstr>
      <vt:lpstr>2.6.1 Les généralités</vt:lpstr>
      <vt:lpstr>Le principe</vt:lpstr>
      <vt:lpstr>Les avantages</vt:lpstr>
      <vt:lpstr>Les paramètres</vt:lpstr>
      <vt:lpstr>Les paramètres</vt:lpstr>
      <vt:lpstr>Les paramètres par défaut</vt:lpstr>
      <vt:lpstr>2.6.2 La portée des variables</vt:lpstr>
      <vt:lpstr>Les variables locales</vt:lpstr>
      <vt:lpstr>Les variables globales</vt:lpstr>
      <vt:lpstr>2.6.3 L’implémentation</vt:lpstr>
      <vt:lpstr>Syntaxe pour déclarer une fonction</vt:lpstr>
      <vt:lpstr>Syntaxe pour appeler une fonction</vt:lpstr>
      <vt:lpstr>Une particularité de Python</vt:lpstr>
      <vt:lpstr>Avez-vous des questions ?</vt:lpstr>
      <vt:lpstr>Exercices Les fonctions</vt:lpstr>
      <vt:lpstr>2.7 Les fichiers</vt:lpstr>
      <vt:lpstr>La fonction open</vt:lpstr>
      <vt:lpstr>Le mode d’ouverture</vt:lpstr>
      <vt:lpstr>La fonction close</vt:lpstr>
      <vt:lpstr>Lire le contenu  d’un fichier</vt:lpstr>
      <vt:lpstr>Ecrire dans un fichier</vt:lpstr>
      <vt:lpstr>Le mot clé with</vt:lpstr>
      <vt:lpstr>Avez-vous des questions ?</vt:lpstr>
      <vt:lpstr>Exercices Les fichiers</vt:lpstr>
      <vt:lpstr>3. La POO</vt:lpstr>
      <vt:lpstr>Définition</vt:lpstr>
      <vt:lpstr>Objectif</vt:lpstr>
      <vt:lpstr>La notion de classe et d’objet</vt:lpstr>
      <vt:lpstr>Création d’une classe</vt:lpstr>
      <vt:lpstr>L’opérateur .</vt:lpstr>
      <vt:lpstr>Les constructeurs</vt:lpstr>
      <vt:lpstr>Les méthodes “magiques”</vt:lpstr>
      <vt:lpstr>Les attributs de classes</vt:lpstr>
      <vt:lpstr>L’encapsulation</vt:lpstr>
      <vt:lpstr>La visibilité des données</vt:lpstr>
      <vt:lpstr>L’héritage</vt:lpstr>
      <vt:lpstr>La surcharge des méthodes de classe</vt:lpstr>
      <vt:lpstr>Exemple de surcharge</vt:lpstr>
      <vt:lpstr>Le polymorphisme</vt:lpstr>
      <vt:lpstr>Exemple de polymorphisme</vt:lpstr>
      <vt:lpstr>Le duck typing</vt:lpstr>
      <vt:lpstr>Avez-vous des questions ?</vt:lpstr>
      <vt:lpstr>Exercices La POO</vt:lpstr>
      <vt:lpstr>4. Les expressions régulières</vt:lpstr>
      <vt:lpstr>4.1 Les généralités</vt:lpstr>
      <vt:lpstr>Définition</vt:lpstr>
      <vt:lpstr>Les expressions régulière</vt:lpstr>
      <vt:lpstr>Les métacaractères – Partie 1</vt:lpstr>
      <vt:lpstr>Les métacaractères – Partie 2</vt:lpstr>
      <vt:lpstr>4.2 Le module re</vt:lpstr>
      <vt:lpstr>Le module re</vt:lpstr>
      <vt:lpstr>La fonction search() </vt:lpstr>
      <vt:lpstr>Les fonctions match() et fullmatch()</vt:lpstr>
      <vt:lpstr>La fonction findall() </vt:lpstr>
      <vt:lpstr>La fonction sub() </vt:lpstr>
      <vt:lpstr>Avez-vous des questions ?</vt:lpstr>
      <vt:lpstr>Exercices Les regex</vt:lpstr>
      <vt:lpstr>5. La récursivité</vt:lpstr>
      <vt:lpstr>5.1 La récursivité “simple”</vt:lpstr>
      <vt:lpstr>Définition</vt:lpstr>
      <vt:lpstr>Objectif</vt:lpstr>
      <vt:lpstr>Attention</vt:lpstr>
      <vt:lpstr>Exemple avec le calcul de la factorielle</vt:lpstr>
      <vt:lpstr>Exemple avec le calcul de la factorielle</vt:lpstr>
      <vt:lpstr>Exemple avec le calcul de la factorielle</vt:lpstr>
      <vt:lpstr>Les avantages et les inconvénients de la récursivité</vt:lpstr>
      <vt:lpstr>5.2 Paradigme “diviser pour régner”</vt:lpstr>
      <vt:lpstr>Le principe du paradigme “diviser pour régner”</vt:lpstr>
      <vt:lpstr>Paradigme “diviser pour régner”</vt:lpstr>
      <vt:lpstr>Paradigme “diviser pour régner”</vt:lpstr>
      <vt:lpstr>Avez-vous des questions ?</vt:lpstr>
      <vt:lpstr>Exercices La récursivité</vt:lpstr>
      <vt:lpstr>6. Les bases de données</vt:lpstr>
      <vt:lpstr>6.1 SQLite</vt:lpstr>
      <vt:lpstr>Définition</vt:lpstr>
      <vt:lpstr>Les caractéristiques</vt:lpstr>
      <vt:lpstr>Les avantages de l’intégration SQLite avec Python</vt:lpstr>
      <vt:lpstr>Comment utiliser SQLite avec Python</vt:lpstr>
      <vt:lpstr>Connexion à une base de données SQLite</vt:lpstr>
      <vt:lpstr>Manipulation de données – Création de Table</vt:lpstr>
      <vt:lpstr>Manipulation de données – Supression de Table</vt:lpstr>
      <vt:lpstr>Manipulation de données – Insertion des données</vt:lpstr>
      <vt:lpstr>Manipulation de données – Récupération des données</vt:lpstr>
      <vt:lpstr>Manipulation de données – Récupération des données</vt:lpstr>
      <vt:lpstr>Manipulation de données – Modification des données</vt:lpstr>
      <vt:lpstr>Rollback</vt:lpstr>
      <vt:lpstr>6.2 SQLAlchemy</vt:lpstr>
      <vt:lpstr>Avez-vous des questions ?</vt:lpstr>
      <vt:lpstr>Exercices Les bases de données</vt:lpstr>
      <vt:lpstr>7. Tkinter </vt:lpstr>
      <vt:lpstr>Définition</vt:lpstr>
      <vt:lpstr>7.1 Les widgets</vt:lpstr>
      <vt:lpstr>Notre premier programme</vt:lpstr>
      <vt:lpstr>Les boutons</vt:lpstr>
      <vt:lpstr>Les labels</vt:lpstr>
      <vt:lpstr>Entrée / Input</vt:lpstr>
      <vt:lpstr>Case à cocher</vt:lpstr>
      <vt:lpstr>Boutons radio</vt:lpstr>
      <vt:lpstr>Liste</vt:lpstr>
      <vt:lpstr>Canvas</vt:lpstr>
      <vt:lpstr>Scale</vt:lpstr>
      <vt:lpstr>Frames</vt:lpstr>
      <vt:lpstr>PanedWindow</vt:lpstr>
      <vt:lpstr>Spinbox</vt:lpstr>
      <vt:lpstr>LabelFrame</vt:lpstr>
      <vt:lpstr>Alertes</vt:lpstr>
      <vt:lpstr>Barre de menu</vt:lpstr>
      <vt:lpstr>7.2 Les options</vt:lpstr>
      <vt:lpstr>Help</vt:lpstr>
      <vt:lpstr>Side</vt:lpstr>
      <vt:lpstr>Unités de dimensions</vt:lpstr>
      <vt:lpstr>Options de dimensions</vt:lpstr>
      <vt:lpstr>Options de couleurs</vt:lpstr>
      <vt:lpstr>Relief</vt:lpstr>
      <vt:lpstr>Grille</vt:lpstr>
      <vt:lpstr>Image</vt:lpstr>
      <vt:lpstr>Récupérer un fichier</vt:lpstr>
      <vt:lpstr>7.3 Les évènements</vt:lpstr>
      <vt:lpstr>Evènements</vt:lpstr>
      <vt:lpstr>Evènements</vt:lpstr>
      <vt:lpstr>Avez-vous des questions ?</vt:lpstr>
      <vt:lpstr>Exercices Tkinter</vt:lpstr>
      <vt:lpstr>8. La programmation asynchrone </vt:lpstr>
      <vt:lpstr>Définition</vt:lpstr>
      <vt:lpstr>Objectif</vt:lpstr>
      <vt:lpstr>Le fonctionnement de la programmation asynchrone </vt:lpstr>
      <vt:lpstr>Contexte d’utilisation de la programmation asynchrone</vt:lpstr>
      <vt:lpstr>Utilisation des mots clé async et await</vt:lpstr>
      <vt:lpstr>Programme synchrone</vt:lpstr>
      <vt:lpstr>Programme asynchrone</vt:lpstr>
      <vt:lpstr>Avez-vous des questions ?</vt:lpstr>
      <vt:lpstr>Exercices Programmation Async</vt:lpstr>
      <vt:lpstr>9. Les API</vt:lpstr>
      <vt:lpstr>9.1 Les généralités</vt:lpstr>
      <vt:lpstr>Définition</vt:lpstr>
      <vt:lpstr>Objectif</vt:lpstr>
      <vt:lpstr>Les architectures d’API Populaire</vt:lpstr>
      <vt:lpstr>9.1 Les API REST</vt:lpstr>
      <vt:lpstr>REST - Les méthodes</vt:lpstr>
      <vt:lpstr>REST – Les six contraintes de conception d’une API RESTful</vt:lpstr>
      <vt:lpstr>REST – Les codes de retour </vt:lpstr>
      <vt:lpstr>9.3 L’API requests</vt:lpstr>
      <vt:lpstr>API requests - installation</vt:lpstr>
      <vt:lpstr>API requests - requête GET</vt:lpstr>
      <vt:lpstr>API requests - requête POST</vt:lpstr>
      <vt:lpstr>API requests - requête PUT</vt:lpstr>
      <vt:lpstr>API requests - requête DELETE</vt:lpstr>
      <vt:lpstr>Avez-vous des questions ?</vt:lpstr>
      <vt:lpstr>Exercices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C</dc:title>
  <dc:creator>Florent COLLOT</dc:creator>
  <cp:lastModifiedBy>Florent COLLOT</cp:lastModifiedBy>
  <cp:revision>348</cp:revision>
  <dcterms:modified xsi:type="dcterms:W3CDTF">2023-11-25T10:45:07Z</dcterms:modified>
</cp:coreProperties>
</file>