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embedTrueTypeFonts="1" saveSubsetFonts="1" autoCompressPictures="0">
  <p:sldMasterIdLst>
    <p:sldMasterId id="2147483658" r:id="rId1"/>
  </p:sldMasterIdLst>
  <p:notesMasterIdLst>
    <p:notesMasterId r:id="rId243"/>
  </p:notesMasterIdLst>
  <p:sldIdLst>
    <p:sldId id="256" r:id="rId2"/>
    <p:sldId id="258" r:id="rId3"/>
    <p:sldId id="376" r:id="rId4"/>
    <p:sldId id="322" r:id="rId5"/>
    <p:sldId id="377" r:id="rId6"/>
    <p:sldId id="378" r:id="rId7"/>
    <p:sldId id="379" r:id="rId8"/>
    <p:sldId id="380" r:id="rId9"/>
    <p:sldId id="329" r:id="rId10"/>
    <p:sldId id="381" r:id="rId11"/>
    <p:sldId id="330" r:id="rId12"/>
    <p:sldId id="331" r:id="rId13"/>
    <p:sldId id="382" r:id="rId14"/>
    <p:sldId id="411" r:id="rId15"/>
    <p:sldId id="383" r:id="rId16"/>
    <p:sldId id="384" r:id="rId17"/>
    <p:sldId id="385" r:id="rId18"/>
    <p:sldId id="393" r:id="rId19"/>
    <p:sldId id="298" r:id="rId20"/>
    <p:sldId id="395" r:id="rId21"/>
    <p:sldId id="387" r:id="rId22"/>
    <p:sldId id="388" r:id="rId23"/>
    <p:sldId id="389" r:id="rId24"/>
    <p:sldId id="390" r:id="rId25"/>
    <p:sldId id="391" r:id="rId26"/>
    <p:sldId id="396" r:id="rId27"/>
    <p:sldId id="402" r:id="rId28"/>
    <p:sldId id="403" r:id="rId29"/>
    <p:sldId id="404" r:id="rId30"/>
    <p:sldId id="405" r:id="rId31"/>
    <p:sldId id="410" r:id="rId32"/>
    <p:sldId id="412" r:id="rId33"/>
    <p:sldId id="311" r:id="rId34"/>
    <p:sldId id="312" r:id="rId35"/>
    <p:sldId id="397" r:id="rId36"/>
    <p:sldId id="398" r:id="rId37"/>
    <p:sldId id="407" r:id="rId38"/>
    <p:sldId id="408" r:id="rId39"/>
    <p:sldId id="409" r:id="rId40"/>
    <p:sldId id="399" r:id="rId41"/>
    <p:sldId id="400" r:id="rId42"/>
    <p:sldId id="401" r:id="rId43"/>
    <p:sldId id="392" r:id="rId44"/>
    <p:sldId id="394" r:id="rId45"/>
    <p:sldId id="413" r:id="rId46"/>
    <p:sldId id="424" r:id="rId47"/>
    <p:sldId id="262" r:id="rId48"/>
    <p:sldId id="421" r:id="rId49"/>
    <p:sldId id="422" r:id="rId50"/>
    <p:sldId id="423" r:id="rId51"/>
    <p:sldId id="334" r:id="rId52"/>
    <p:sldId id="428" r:id="rId53"/>
    <p:sldId id="426" r:id="rId54"/>
    <p:sldId id="427" r:id="rId55"/>
    <p:sldId id="337" r:id="rId56"/>
    <p:sldId id="338" r:id="rId57"/>
    <p:sldId id="339" r:id="rId58"/>
    <p:sldId id="429" r:id="rId59"/>
    <p:sldId id="333" r:id="rId60"/>
    <p:sldId id="340" r:id="rId61"/>
    <p:sldId id="430" r:id="rId62"/>
    <p:sldId id="342" r:id="rId63"/>
    <p:sldId id="431" r:id="rId64"/>
    <p:sldId id="432" r:id="rId65"/>
    <p:sldId id="433" r:id="rId66"/>
    <p:sldId id="434" r:id="rId67"/>
    <p:sldId id="435" r:id="rId68"/>
    <p:sldId id="438" r:id="rId69"/>
    <p:sldId id="440" r:id="rId70"/>
    <p:sldId id="441" r:id="rId71"/>
    <p:sldId id="443" r:id="rId72"/>
    <p:sldId id="444" r:id="rId73"/>
    <p:sldId id="439" r:id="rId74"/>
    <p:sldId id="445" r:id="rId75"/>
    <p:sldId id="446" r:id="rId76"/>
    <p:sldId id="447" r:id="rId77"/>
    <p:sldId id="414" r:id="rId78"/>
    <p:sldId id="415" r:id="rId79"/>
    <p:sldId id="416" r:id="rId80"/>
    <p:sldId id="263" r:id="rId81"/>
    <p:sldId id="323" r:id="rId82"/>
    <p:sldId id="335" r:id="rId83"/>
    <p:sldId id="448" r:id="rId84"/>
    <p:sldId id="419" r:id="rId85"/>
    <p:sldId id="318" r:id="rId86"/>
    <p:sldId id="420" r:id="rId87"/>
    <p:sldId id="449" r:id="rId88"/>
    <p:sldId id="436" r:id="rId89"/>
    <p:sldId id="437" r:id="rId90"/>
    <p:sldId id="417" r:id="rId91"/>
    <p:sldId id="418" r:id="rId92"/>
    <p:sldId id="475" r:id="rId93"/>
    <p:sldId id="482" r:id="rId94"/>
    <p:sldId id="478" r:id="rId95"/>
    <p:sldId id="358" r:id="rId96"/>
    <p:sldId id="359" r:id="rId97"/>
    <p:sldId id="360" r:id="rId98"/>
    <p:sldId id="368" r:id="rId99"/>
    <p:sldId id="483" r:id="rId100"/>
    <p:sldId id="479" r:id="rId101"/>
    <p:sldId id="480" r:id="rId102"/>
    <p:sldId id="484" r:id="rId103"/>
    <p:sldId id="481" r:id="rId104"/>
    <p:sldId id="366" r:id="rId105"/>
    <p:sldId id="367" r:id="rId106"/>
    <p:sldId id="476" r:id="rId107"/>
    <p:sldId id="477" r:id="rId108"/>
    <p:sldId id="470" r:id="rId109"/>
    <p:sldId id="349" r:id="rId110"/>
    <p:sldId id="269" r:id="rId111"/>
    <p:sldId id="369" r:id="rId112"/>
    <p:sldId id="572" r:id="rId113"/>
    <p:sldId id="471" r:id="rId114"/>
    <p:sldId id="474" r:id="rId115"/>
    <p:sldId id="472" r:id="rId116"/>
    <p:sldId id="473" r:id="rId117"/>
    <p:sldId id="326" r:id="rId118"/>
    <p:sldId id="486" r:id="rId119"/>
    <p:sldId id="487" r:id="rId120"/>
    <p:sldId id="465" r:id="rId121"/>
    <p:sldId id="466" r:id="rId122"/>
    <p:sldId id="321" r:id="rId123"/>
    <p:sldId id="464" r:id="rId124"/>
    <p:sldId id="463" r:id="rId125"/>
    <p:sldId id="491" r:id="rId126"/>
    <p:sldId id="488" r:id="rId127"/>
    <p:sldId id="492" r:id="rId128"/>
    <p:sldId id="489" r:id="rId129"/>
    <p:sldId id="493" r:id="rId130"/>
    <p:sldId id="494" r:id="rId131"/>
    <p:sldId id="495" r:id="rId132"/>
    <p:sldId id="496" r:id="rId133"/>
    <p:sldId id="497" r:id="rId134"/>
    <p:sldId id="498" r:id="rId135"/>
    <p:sldId id="499" r:id="rId136"/>
    <p:sldId id="573" r:id="rId137"/>
    <p:sldId id="582" r:id="rId138"/>
    <p:sldId id="574" r:id="rId139"/>
    <p:sldId id="581" r:id="rId140"/>
    <p:sldId id="579" r:id="rId141"/>
    <p:sldId id="580" r:id="rId142"/>
    <p:sldId id="583" r:id="rId143"/>
    <p:sldId id="584" r:id="rId144"/>
    <p:sldId id="585" r:id="rId145"/>
    <p:sldId id="586" r:id="rId146"/>
    <p:sldId id="587" r:id="rId147"/>
    <p:sldId id="588" r:id="rId148"/>
    <p:sldId id="576" r:id="rId149"/>
    <p:sldId id="577" r:id="rId150"/>
    <p:sldId id="589" r:id="rId151"/>
    <p:sldId id="590" r:id="rId152"/>
    <p:sldId id="371" r:id="rId153"/>
    <p:sldId id="362" r:id="rId154"/>
    <p:sldId id="372" r:id="rId155"/>
    <p:sldId id="261" r:id="rId156"/>
    <p:sldId id="373" r:id="rId157"/>
    <p:sldId id="374" r:id="rId158"/>
    <p:sldId id="591" r:id="rId159"/>
    <p:sldId id="595" r:id="rId160"/>
    <p:sldId id="274" r:id="rId161"/>
    <p:sldId id="593" r:id="rId162"/>
    <p:sldId id="594" r:id="rId163"/>
    <p:sldId id="596" r:id="rId164"/>
    <p:sldId id="597" r:id="rId165"/>
    <p:sldId id="598" r:id="rId166"/>
    <p:sldId id="599" r:id="rId167"/>
    <p:sldId id="603" r:id="rId168"/>
    <p:sldId id="601" r:id="rId169"/>
    <p:sldId id="604" r:id="rId170"/>
    <p:sldId id="605" r:id="rId171"/>
    <p:sldId id="606" r:id="rId172"/>
    <p:sldId id="607" r:id="rId173"/>
    <p:sldId id="608" r:id="rId174"/>
    <p:sldId id="609" r:id="rId175"/>
    <p:sldId id="610" r:id="rId176"/>
    <p:sldId id="611" r:id="rId177"/>
    <p:sldId id="612" r:id="rId178"/>
    <p:sldId id="613" r:id="rId179"/>
    <p:sldId id="602" r:id="rId180"/>
    <p:sldId id="614" r:id="rId181"/>
    <p:sldId id="615" r:id="rId182"/>
    <p:sldId id="616" r:id="rId183"/>
    <p:sldId id="617" r:id="rId184"/>
    <p:sldId id="649" r:id="rId185"/>
    <p:sldId id="618" r:id="rId186"/>
    <p:sldId id="633" r:id="rId187"/>
    <p:sldId id="634" r:id="rId188"/>
    <p:sldId id="635" r:id="rId189"/>
    <p:sldId id="637" r:id="rId190"/>
    <p:sldId id="636" r:id="rId191"/>
    <p:sldId id="638" r:id="rId192"/>
    <p:sldId id="639" r:id="rId193"/>
    <p:sldId id="641" r:id="rId194"/>
    <p:sldId id="640" r:id="rId195"/>
    <p:sldId id="642" r:id="rId196"/>
    <p:sldId id="643" r:id="rId197"/>
    <p:sldId id="644" r:id="rId198"/>
    <p:sldId id="645" r:id="rId199"/>
    <p:sldId id="646" r:id="rId200"/>
    <p:sldId id="648" r:id="rId201"/>
    <p:sldId id="647" r:id="rId202"/>
    <p:sldId id="650" r:id="rId203"/>
    <p:sldId id="651" r:id="rId204"/>
    <p:sldId id="652" r:id="rId205"/>
    <p:sldId id="653" r:id="rId206"/>
    <p:sldId id="655" r:id="rId207"/>
    <p:sldId id="656" r:id="rId208"/>
    <p:sldId id="657" r:id="rId209"/>
    <p:sldId id="658" r:id="rId210"/>
    <p:sldId id="659" r:id="rId211"/>
    <p:sldId id="660" r:id="rId212"/>
    <p:sldId id="661" r:id="rId213"/>
    <p:sldId id="620" r:id="rId214"/>
    <p:sldId id="621" r:id="rId215"/>
    <p:sldId id="622" r:id="rId216"/>
    <p:sldId id="623" r:id="rId217"/>
    <p:sldId id="624" r:id="rId218"/>
    <p:sldId id="625" r:id="rId219"/>
    <p:sldId id="626" r:id="rId220"/>
    <p:sldId id="630" r:id="rId221"/>
    <p:sldId id="627" r:id="rId222"/>
    <p:sldId id="628" r:id="rId223"/>
    <p:sldId id="631" r:id="rId224"/>
    <p:sldId id="632" r:id="rId225"/>
    <p:sldId id="662" r:id="rId226"/>
    <p:sldId id="670" r:id="rId227"/>
    <p:sldId id="663" r:id="rId228"/>
    <p:sldId id="664" r:id="rId229"/>
    <p:sldId id="672" r:id="rId230"/>
    <p:sldId id="671" r:id="rId231"/>
    <p:sldId id="668" r:id="rId232"/>
    <p:sldId id="275" r:id="rId233"/>
    <p:sldId id="669" r:id="rId234"/>
    <p:sldId id="673" r:id="rId235"/>
    <p:sldId id="674" r:id="rId236"/>
    <p:sldId id="675" r:id="rId237"/>
    <p:sldId id="676" r:id="rId238"/>
    <p:sldId id="677" r:id="rId239"/>
    <p:sldId id="678" r:id="rId240"/>
    <p:sldId id="665" r:id="rId241"/>
    <p:sldId id="666" r:id="rId242"/>
  </p:sldIdLst>
  <p:sldSz cx="9144000" cy="5143500" type="screen16x9"/>
  <p:notesSz cx="6858000" cy="9144000"/>
  <p:embeddedFontLst>
    <p:embeddedFont>
      <p:font typeface="Consolas" panose="020B0609020204030204" pitchFamily="49" charset="0"/>
      <p:regular r:id="rId244"/>
      <p:bold r:id="rId245"/>
      <p:italic r:id="rId246"/>
      <p:boldItalic r:id="rId247"/>
    </p:embeddedFont>
    <p:embeddedFont>
      <p:font typeface="Roboto Slab" pitchFamily="2" charset="0"/>
      <p:regular r:id="rId248"/>
      <p:bold r:id="rId249"/>
    </p:embeddedFont>
    <p:embeddedFont>
      <p:font typeface="Source Code Pro" panose="020B0509030403020204" pitchFamily="49" charset="0"/>
      <p:regular r:id="rId250"/>
      <p:bold r:id="rId251"/>
      <p:italic r:id="rId252"/>
      <p:boldItalic r:id="rId253"/>
    </p:embeddedFont>
    <p:embeddedFont>
      <p:font typeface="Source Sans Pro" panose="020B0503030403020204" pitchFamily="34" charset="0"/>
      <p:regular r:id="rId254"/>
      <p:bold r:id="rId255"/>
      <p:italic r:id="rId256"/>
      <p:boldItalic r:id="rId2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6867"/>
    <a:srgbClr val="CC4B19"/>
    <a:srgbClr val="9B0000"/>
    <a:srgbClr val="638CB5"/>
    <a:srgbClr val="796DD8"/>
    <a:srgbClr val="8B9636"/>
    <a:srgbClr val="7B545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743" autoAdjust="0"/>
  </p:normalViewPr>
  <p:slideViewPr>
    <p:cSldViewPr snapToGrid="0">
      <p:cViewPr varScale="1">
        <p:scale>
          <a:sx n="128" d="100"/>
          <a:sy n="128" d="100"/>
        </p:scale>
        <p:origin x="113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font" Target="fonts/font4.fntdata"/><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presProps" Target="pres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font" Target="fonts/font5.fntdata"/><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viewProps" Target="viewProps.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font" Target="fonts/font6.fntdata"/><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theme" Target="theme/theme1.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font" Target="fonts/font7.fntdata"/><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tableStyles" Target="tableStyles.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font" Target="fonts/font8.fntdata"/><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font" Target="fonts/font9.fntdata"/><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font" Target="fonts/font10.fntdata"/><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notesMaster" Target="notesMasters/notesMaster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font" Target="fonts/font11.fntdata"/><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font" Target="fonts/font1.fntdata"/><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font" Target="fonts/font12.fntdata"/><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font" Target="fonts/font2.fntdata"/><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font" Target="fonts/font13.fntdata"/><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font" Target="fonts/font3.fntdata"/><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font" Target="fonts/font14.fntdata"/><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4AD88B-D4A7-4B95-9C44-B7993F941F5E}" type="doc">
      <dgm:prSet loTypeId="urn:microsoft.com/office/officeart/2005/8/layout/default" loCatId="list" qsTypeId="urn:microsoft.com/office/officeart/2005/8/quickstyle/simple1" qsCatId="simple" csTypeId="urn:microsoft.com/office/officeart/2005/8/colors/accent2_3" csCatId="accent2" phldr="1"/>
      <dgm:spPr/>
      <dgm:t>
        <a:bodyPr/>
        <a:lstStyle/>
        <a:p>
          <a:endParaRPr lang="fr-FR"/>
        </a:p>
      </dgm:t>
    </dgm:pt>
    <dgm:pt modelId="{85D97C65-B371-4BEE-A7D0-F41B227A6D9B}">
      <dgm:prSet phldrT="[Texte]" custT="1"/>
      <dgm:spPr/>
      <dgm:t>
        <a:bodyPr/>
        <a:lstStyle/>
        <a:p>
          <a:r>
            <a:rPr lang="fr-FR" sz="1800" b="1" dirty="0">
              <a:latin typeface="Source Sans Pro" panose="020B0503030403020204" pitchFamily="34" charset="0"/>
              <a:ea typeface="Source Sans Pro" panose="020B0503030403020204" pitchFamily="34" charset="0"/>
            </a:rPr>
            <a:t>REST</a:t>
          </a:r>
          <a:br>
            <a:rPr lang="fr-FR" sz="1800" b="1" dirty="0">
              <a:latin typeface="Source Sans Pro" panose="020B0503030403020204" pitchFamily="34" charset="0"/>
              <a:ea typeface="Source Sans Pro" panose="020B0503030403020204" pitchFamily="34" charset="0"/>
            </a:rPr>
          </a:br>
          <a:r>
            <a:rPr lang="fr-FR" sz="1800" b="1" dirty="0">
              <a:latin typeface="Source Sans Pro" panose="020B0503030403020204" pitchFamily="34" charset="0"/>
              <a:ea typeface="Source Sans Pro" panose="020B0503030403020204" pitchFamily="34" charset="0"/>
            </a:rPr>
            <a:t>(</a:t>
          </a:r>
          <a:r>
            <a:rPr lang="fr-FR" sz="1800" b="1" dirty="0" err="1">
              <a:latin typeface="Source Sans Pro" panose="020B0503030403020204" pitchFamily="34" charset="0"/>
              <a:ea typeface="Source Sans Pro" panose="020B0503030403020204" pitchFamily="34" charset="0"/>
            </a:rPr>
            <a:t>reprentational</a:t>
          </a:r>
          <a:br>
            <a:rPr lang="fr-FR" sz="1800" b="1" dirty="0">
              <a:latin typeface="Source Sans Pro" panose="020B0503030403020204" pitchFamily="34" charset="0"/>
              <a:ea typeface="Source Sans Pro" panose="020B0503030403020204" pitchFamily="34" charset="0"/>
            </a:rPr>
          </a:br>
          <a:r>
            <a:rPr lang="fr-FR" sz="1800" b="1" dirty="0">
              <a:latin typeface="Source Sans Pro" panose="020B0503030403020204" pitchFamily="34" charset="0"/>
              <a:ea typeface="Source Sans Pro" panose="020B0503030403020204" pitchFamily="34" charset="0"/>
            </a:rPr>
            <a:t>state </a:t>
          </a:r>
          <a:r>
            <a:rPr lang="fr-FR" sz="1800" b="1" dirty="0" err="1">
              <a:latin typeface="Source Sans Pro" panose="020B0503030403020204" pitchFamily="34" charset="0"/>
              <a:ea typeface="Source Sans Pro" panose="020B0503030403020204" pitchFamily="34" charset="0"/>
            </a:rPr>
            <a:t>transfer</a:t>
          </a:r>
          <a:r>
            <a:rPr lang="fr-FR" sz="1800" b="1" dirty="0">
              <a:latin typeface="Source Sans Pro" panose="020B0503030403020204" pitchFamily="34" charset="0"/>
              <a:ea typeface="Source Sans Pro" panose="020B0503030403020204" pitchFamily="34" charset="0"/>
            </a:rPr>
            <a:t>)</a:t>
          </a:r>
        </a:p>
      </dgm:t>
    </dgm:pt>
    <dgm:pt modelId="{E83E1CF6-4A79-49E4-840B-FBCBD3F77766}" type="parTrans" cxnId="{741E8693-D068-486E-B715-C1B9F6F5E13D}">
      <dgm:prSet/>
      <dgm:spPr/>
      <dgm:t>
        <a:bodyPr/>
        <a:lstStyle/>
        <a:p>
          <a:endParaRPr lang="fr-FR"/>
        </a:p>
      </dgm:t>
    </dgm:pt>
    <dgm:pt modelId="{61E7DF15-23E9-4B06-B504-3933C445F19E}" type="sibTrans" cxnId="{741E8693-D068-486E-B715-C1B9F6F5E13D}">
      <dgm:prSet/>
      <dgm:spPr/>
      <dgm:t>
        <a:bodyPr/>
        <a:lstStyle/>
        <a:p>
          <a:endParaRPr lang="fr-FR"/>
        </a:p>
      </dgm:t>
    </dgm:pt>
    <dgm:pt modelId="{A76AFB3D-FBF0-4777-8E29-D493BD2E6B9D}">
      <dgm:prSet phldrT="[Texte]" custT="1"/>
      <dgm:spPr/>
      <dgm:t>
        <a:bodyPr/>
        <a:lstStyle/>
        <a:p>
          <a:r>
            <a:rPr lang="fr-FR" sz="1800" dirty="0">
              <a:latin typeface="Source Sans Pro" panose="020B0503030403020204" pitchFamily="34" charset="0"/>
              <a:ea typeface="Source Sans Pro" panose="020B0503030403020204" pitchFamily="34" charset="0"/>
            </a:rPr>
            <a:t>SOAP</a:t>
          </a:r>
          <a:br>
            <a:rPr lang="fr-FR" sz="1800" dirty="0">
              <a:latin typeface="Source Sans Pro" panose="020B0503030403020204" pitchFamily="34" charset="0"/>
              <a:ea typeface="Source Sans Pro" panose="020B0503030403020204" pitchFamily="34" charset="0"/>
            </a:rPr>
          </a:br>
          <a:r>
            <a:rPr lang="fr-FR" sz="1800" dirty="0">
              <a:latin typeface="Source Sans Pro" panose="020B0503030403020204" pitchFamily="34" charset="0"/>
              <a:ea typeface="Source Sans Pro" panose="020B0503030403020204" pitchFamily="34" charset="0"/>
            </a:rPr>
            <a:t>(Simple </a:t>
          </a:r>
          <a:r>
            <a:rPr lang="fr-FR" sz="1800" dirty="0" err="1">
              <a:latin typeface="Source Sans Pro" panose="020B0503030403020204" pitchFamily="34" charset="0"/>
              <a:ea typeface="Source Sans Pro" panose="020B0503030403020204" pitchFamily="34" charset="0"/>
            </a:rPr>
            <a:t>object</a:t>
          </a:r>
          <a:r>
            <a:rPr lang="fr-FR" sz="1800" dirty="0">
              <a:latin typeface="Source Sans Pro" panose="020B0503030403020204" pitchFamily="34" charset="0"/>
              <a:ea typeface="Source Sans Pro" panose="020B0503030403020204" pitchFamily="34" charset="0"/>
            </a:rPr>
            <a:t> </a:t>
          </a:r>
          <a:r>
            <a:rPr lang="fr-FR" sz="1800" dirty="0" err="1">
              <a:latin typeface="Source Sans Pro" panose="020B0503030403020204" pitchFamily="34" charset="0"/>
              <a:ea typeface="Source Sans Pro" panose="020B0503030403020204" pitchFamily="34" charset="0"/>
            </a:rPr>
            <a:t>access</a:t>
          </a:r>
          <a:r>
            <a:rPr lang="fr-FR" sz="1800" dirty="0">
              <a:latin typeface="Source Sans Pro" panose="020B0503030403020204" pitchFamily="34" charset="0"/>
              <a:ea typeface="Source Sans Pro" panose="020B0503030403020204" pitchFamily="34" charset="0"/>
            </a:rPr>
            <a:t> </a:t>
          </a:r>
          <a:r>
            <a:rPr lang="fr-FR" sz="1800" dirty="0" err="1">
              <a:latin typeface="Source Sans Pro" panose="020B0503030403020204" pitchFamily="34" charset="0"/>
              <a:ea typeface="Source Sans Pro" panose="020B0503030403020204" pitchFamily="34" charset="0"/>
            </a:rPr>
            <a:t>protocol</a:t>
          </a:r>
          <a:r>
            <a:rPr lang="fr-FR" sz="1800" dirty="0">
              <a:latin typeface="Source Sans Pro" panose="020B0503030403020204" pitchFamily="34" charset="0"/>
              <a:ea typeface="Source Sans Pro" panose="020B0503030403020204" pitchFamily="34" charset="0"/>
            </a:rPr>
            <a:t>)</a:t>
          </a:r>
        </a:p>
      </dgm:t>
    </dgm:pt>
    <dgm:pt modelId="{AC5CB394-4A13-4A2B-9B98-8AE2F83F5DD8}" type="parTrans" cxnId="{D7B142AB-F96D-4223-A006-68272C26CE09}">
      <dgm:prSet/>
      <dgm:spPr/>
      <dgm:t>
        <a:bodyPr/>
        <a:lstStyle/>
        <a:p>
          <a:endParaRPr lang="fr-FR"/>
        </a:p>
      </dgm:t>
    </dgm:pt>
    <dgm:pt modelId="{404069A5-2515-4C9A-9AE1-2B7935069B80}" type="sibTrans" cxnId="{D7B142AB-F96D-4223-A006-68272C26CE09}">
      <dgm:prSet/>
      <dgm:spPr/>
      <dgm:t>
        <a:bodyPr/>
        <a:lstStyle/>
        <a:p>
          <a:endParaRPr lang="fr-FR"/>
        </a:p>
      </dgm:t>
    </dgm:pt>
    <dgm:pt modelId="{35CD54F9-20AC-4377-940B-9DF8A10ED520}">
      <dgm:prSet phldrT="[Texte]" custT="1"/>
      <dgm:spPr/>
      <dgm:t>
        <a:bodyPr/>
        <a:lstStyle/>
        <a:p>
          <a:r>
            <a:rPr lang="fr-FR" sz="1800" dirty="0" err="1">
              <a:latin typeface="Source Sans Pro" panose="020B0503030403020204" pitchFamily="34" charset="0"/>
              <a:ea typeface="Source Sans Pro" panose="020B0503030403020204" pitchFamily="34" charset="0"/>
            </a:rPr>
            <a:t>GraphQL</a:t>
          </a:r>
          <a:endParaRPr lang="fr-FR" sz="1800" dirty="0">
            <a:latin typeface="Source Sans Pro" panose="020B0503030403020204" pitchFamily="34" charset="0"/>
            <a:ea typeface="Source Sans Pro" panose="020B0503030403020204" pitchFamily="34" charset="0"/>
          </a:endParaRPr>
        </a:p>
      </dgm:t>
    </dgm:pt>
    <dgm:pt modelId="{2DD87102-CFCC-4A8A-999C-5E69678D8E9F}" type="parTrans" cxnId="{DC2241E2-04FD-40A5-A216-F7B3D728858E}">
      <dgm:prSet/>
      <dgm:spPr/>
      <dgm:t>
        <a:bodyPr/>
        <a:lstStyle/>
        <a:p>
          <a:endParaRPr lang="fr-FR"/>
        </a:p>
      </dgm:t>
    </dgm:pt>
    <dgm:pt modelId="{353AB9B7-F329-4F63-866D-6E814ACDC6A8}" type="sibTrans" cxnId="{DC2241E2-04FD-40A5-A216-F7B3D728858E}">
      <dgm:prSet/>
      <dgm:spPr/>
      <dgm:t>
        <a:bodyPr/>
        <a:lstStyle/>
        <a:p>
          <a:endParaRPr lang="fr-FR"/>
        </a:p>
      </dgm:t>
    </dgm:pt>
    <dgm:pt modelId="{795F762B-A424-4897-BA68-7472EB62CD6A}">
      <dgm:prSet phldrT="[Texte]" custT="1"/>
      <dgm:spPr/>
      <dgm:t>
        <a:bodyPr/>
        <a:lstStyle/>
        <a:p>
          <a:r>
            <a:rPr lang="fr-FR" sz="1800" dirty="0" err="1">
              <a:latin typeface="Source Sans Pro" panose="020B0503030403020204" pitchFamily="34" charset="0"/>
              <a:ea typeface="Source Sans Pro" panose="020B0503030403020204" pitchFamily="34" charset="0"/>
            </a:rPr>
            <a:t>gRPC</a:t>
          </a:r>
          <a:br>
            <a:rPr lang="fr-FR" sz="1800" dirty="0">
              <a:latin typeface="Source Sans Pro" panose="020B0503030403020204" pitchFamily="34" charset="0"/>
              <a:ea typeface="Source Sans Pro" panose="020B0503030403020204" pitchFamily="34" charset="0"/>
            </a:rPr>
          </a:br>
          <a:r>
            <a:rPr lang="fr-FR" sz="1800" dirty="0">
              <a:latin typeface="Source Sans Pro" panose="020B0503030403020204" pitchFamily="34" charset="0"/>
              <a:ea typeface="Source Sans Pro" panose="020B0503030403020204" pitchFamily="34" charset="0"/>
            </a:rPr>
            <a:t>(API Google)</a:t>
          </a:r>
        </a:p>
      </dgm:t>
    </dgm:pt>
    <dgm:pt modelId="{60ADA04A-1412-4795-A99E-CD03F0068316}" type="parTrans" cxnId="{9A676D3B-D1B7-447A-B744-C83AC1A0AF19}">
      <dgm:prSet/>
      <dgm:spPr/>
      <dgm:t>
        <a:bodyPr/>
        <a:lstStyle/>
        <a:p>
          <a:endParaRPr lang="fr-FR"/>
        </a:p>
      </dgm:t>
    </dgm:pt>
    <dgm:pt modelId="{4045A01E-844A-424B-B9B9-489049690021}" type="sibTrans" cxnId="{9A676D3B-D1B7-447A-B744-C83AC1A0AF19}">
      <dgm:prSet/>
      <dgm:spPr/>
      <dgm:t>
        <a:bodyPr/>
        <a:lstStyle/>
        <a:p>
          <a:endParaRPr lang="fr-FR"/>
        </a:p>
      </dgm:t>
    </dgm:pt>
    <dgm:pt modelId="{824DACA5-CBB0-4489-88AF-7FF32A386BD3}" type="pres">
      <dgm:prSet presAssocID="{A54AD88B-D4A7-4B95-9C44-B7993F941F5E}" presName="diagram" presStyleCnt="0">
        <dgm:presLayoutVars>
          <dgm:dir/>
          <dgm:resizeHandles val="exact"/>
        </dgm:presLayoutVars>
      </dgm:prSet>
      <dgm:spPr/>
    </dgm:pt>
    <dgm:pt modelId="{7E4CB07D-E4BF-45F6-BA21-AA120B9D9A40}" type="pres">
      <dgm:prSet presAssocID="{85D97C65-B371-4BEE-A7D0-F41B227A6D9B}" presName="node" presStyleLbl="node1" presStyleIdx="0" presStyleCnt="4">
        <dgm:presLayoutVars>
          <dgm:bulletEnabled val="1"/>
        </dgm:presLayoutVars>
      </dgm:prSet>
      <dgm:spPr/>
    </dgm:pt>
    <dgm:pt modelId="{6A4D31C8-AEFB-431A-ACF9-F7B56386263E}" type="pres">
      <dgm:prSet presAssocID="{61E7DF15-23E9-4B06-B504-3933C445F19E}" presName="sibTrans" presStyleCnt="0"/>
      <dgm:spPr/>
    </dgm:pt>
    <dgm:pt modelId="{50A37B80-2808-4B32-8EA6-941A86ADAC16}" type="pres">
      <dgm:prSet presAssocID="{A76AFB3D-FBF0-4777-8E29-D493BD2E6B9D}" presName="node" presStyleLbl="node1" presStyleIdx="1" presStyleCnt="4">
        <dgm:presLayoutVars>
          <dgm:bulletEnabled val="1"/>
        </dgm:presLayoutVars>
      </dgm:prSet>
      <dgm:spPr/>
    </dgm:pt>
    <dgm:pt modelId="{9C485487-4EA0-4A34-B673-CC777E8212F1}" type="pres">
      <dgm:prSet presAssocID="{404069A5-2515-4C9A-9AE1-2B7935069B80}" presName="sibTrans" presStyleCnt="0"/>
      <dgm:spPr/>
    </dgm:pt>
    <dgm:pt modelId="{B5FA61EE-988F-44C0-A4C4-9F4FD772D3A5}" type="pres">
      <dgm:prSet presAssocID="{35CD54F9-20AC-4377-940B-9DF8A10ED520}" presName="node" presStyleLbl="node1" presStyleIdx="2" presStyleCnt="4">
        <dgm:presLayoutVars>
          <dgm:bulletEnabled val="1"/>
        </dgm:presLayoutVars>
      </dgm:prSet>
      <dgm:spPr/>
    </dgm:pt>
    <dgm:pt modelId="{86C90303-CD6C-4E7A-B658-1596A579E7F5}" type="pres">
      <dgm:prSet presAssocID="{353AB9B7-F329-4F63-866D-6E814ACDC6A8}" presName="sibTrans" presStyleCnt="0"/>
      <dgm:spPr/>
    </dgm:pt>
    <dgm:pt modelId="{A8430578-771D-41F8-8B99-E84C07E3A09A}" type="pres">
      <dgm:prSet presAssocID="{795F762B-A424-4897-BA68-7472EB62CD6A}" presName="node" presStyleLbl="node1" presStyleIdx="3" presStyleCnt="4">
        <dgm:presLayoutVars>
          <dgm:bulletEnabled val="1"/>
        </dgm:presLayoutVars>
      </dgm:prSet>
      <dgm:spPr/>
    </dgm:pt>
  </dgm:ptLst>
  <dgm:cxnLst>
    <dgm:cxn modelId="{86097835-4889-4D20-A71B-3D20A9489494}" type="presOf" srcId="{795F762B-A424-4897-BA68-7472EB62CD6A}" destId="{A8430578-771D-41F8-8B99-E84C07E3A09A}" srcOrd="0" destOrd="0" presId="urn:microsoft.com/office/officeart/2005/8/layout/default"/>
    <dgm:cxn modelId="{9A676D3B-D1B7-447A-B744-C83AC1A0AF19}" srcId="{A54AD88B-D4A7-4B95-9C44-B7993F941F5E}" destId="{795F762B-A424-4897-BA68-7472EB62CD6A}" srcOrd="3" destOrd="0" parTransId="{60ADA04A-1412-4795-A99E-CD03F0068316}" sibTransId="{4045A01E-844A-424B-B9B9-489049690021}"/>
    <dgm:cxn modelId="{741E8693-D068-486E-B715-C1B9F6F5E13D}" srcId="{A54AD88B-D4A7-4B95-9C44-B7993F941F5E}" destId="{85D97C65-B371-4BEE-A7D0-F41B227A6D9B}" srcOrd="0" destOrd="0" parTransId="{E83E1CF6-4A79-49E4-840B-FBCBD3F77766}" sibTransId="{61E7DF15-23E9-4B06-B504-3933C445F19E}"/>
    <dgm:cxn modelId="{3CF039A6-788C-4971-9644-BCC002CFC6FE}" type="presOf" srcId="{A54AD88B-D4A7-4B95-9C44-B7993F941F5E}" destId="{824DACA5-CBB0-4489-88AF-7FF32A386BD3}" srcOrd="0" destOrd="0" presId="urn:microsoft.com/office/officeart/2005/8/layout/default"/>
    <dgm:cxn modelId="{D7B142AB-F96D-4223-A006-68272C26CE09}" srcId="{A54AD88B-D4A7-4B95-9C44-B7993F941F5E}" destId="{A76AFB3D-FBF0-4777-8E29-D493BD2E6B9D}" srcOrd="1" destOrd="0" parTransId="{AC5CB394-4A13-4A2B-9B98-8AE2F83F5DD8}" sibTransId="{404069A5-2515-4C9A-9AE1-2B7935069B80}"/>
    <dgm:cxn modelId="{04AC80CA-9E11-471B-ACA3-4C33DC41B380}" type="presOf" srcId="{35CD54F9-20AC-4377-940B-9DF8A10ED520}" destId="{B5FA61EE-988F-44C0-A4C4-9F4FD772D3A5}" srcOrd="0" destOrd="0" presId="urn:microsoft.com/office/officeart/2005/8/layout/default"/>
    <dgm:cxn modelId="{DC2241E2-04FD-40A5-A216-F7B3D728858E}" srcId="{A54AD88B-D4A7-4B95-9C44-B7993F941F5E}" destId="{35CD54F9-20AC-4377-940B-9DF8A10ED520}" srcOrd="2" destOrd="0" parTransId="{2DD87102-CFCC-4A8A-999C-5E69678D8E9F}" sibTransId="{353AB9B7-F329-4F63-866D-6E814ACDC6A8}"/>
    <dgm:cxn modelId="{DF9FAAEE-5FBF-4249-9B03-6359876CE1DC}" type="presOf" srcId="{A76AFB3D-FBF0-4777-8E29-D493BD2E6B9D}" destId="{50A37B80-2808-4B32-8EA6-941A86ADAC16}" srcOrd="0" destOrd="0" presId="urn:microsoft.com/office/officeart/2005/8/layout/default"/>
    <dgm:cxn modelId="{FE79E5F4-6AF7-4E98-BE02-FB5681787E77}" type="presOf" srcId="{85D97C65-B371-4BEE-A7D0-F41B227A6D9B}" destId="{7E4CB07D-E4BF-45F6-BA21-AA120B9D9A40}" srcOrd="0" destOrd="0" presId="urn:microsoft.com/office/officeart/2005/8/layout/default"/>
    <dgm:cxn modelId="{E5A56EF2-5790-4B25-A639-BDA54EC93EDB}" type="presParOf" srcId="{824DACA5-CBB0-4489-88AF-7FF32A386BD3}" destId="{7E4CB07D-E4BF-45F6-BA21-AA120B9D9A40}" srcOrd="0" destOrd="0" presId="urn:microsoft.com/office/officeart/2005/8/layout/default"/>
    <dgm:cxn modelId="{915A81A8-76A3-4667-981D-972C76810D9F}" type="presParOf" srcId="{824DACA5-CBB0-4489-88AF-7FF32A386BD3}" destId="{6A4D31C8-AEFB-431A-ACF9-F7B56386263E}" srcOrd="1" destOrd="0" presId="urn:microsoft.com/office/officeart/2005/8/layout/default"/>
    <dgm:cxn modelId="{6CD33437-F037-45DE-AB50-D978559EE653}" type="presParOf" srcId="{824DACA5-CBB0-4489-88AF-7FF32A386BD3}" destId="{50A37B80-2808-4B32-8EA6-941A86ADAC16}" srcOrd="2" destOrd="0" presId="urn:microsoft.com/office/officeart/2005/8/layout/default"/>
    <dgm:cxn modelId="{B296F334-D6A9-44CA-B6B0-6F4DE6E82E34}" type="presParOf" srcId="{824DACA5-CBB0-4489-88AF-7FF32A386BD3}" destId="{9C485487-4EA0-4A34-B673-CC777E8212F1}" srcOrd="3" destOrd="0" presId="urn:microsoft.com/office/officeart/2005/8/layout/default"/>
    <dgm:cxn modelId="{C402A993-F4BC-4436-8DD4-8682A602DB3C}" type="presParOf" srcId="{824DACA5-CBB0-4489-88AF-7FF32A386BD3}" destId="{B5FA61EE-988F-44C0-A4C4-9F4FD772D3A5}" srcOrd="4" destOrd="0" presId="urn:microsoft.com/office/officeart/2005/8/layout/default"/>
    <dgm:cxn modelId="{1C2A10FF-CF91-4322-9DE3-02334F35585B}" type="presParOf" srcId="{824DACA5-CBB0-4489-88AF-7FF32A386BD3}" destId="{86C90303-CD6C-4E7A-B658-1596A579E7F5}" srcOrd="5" destOrd="0" presId="urn:microsoft.com/office/officeart/2005/8/layout/default"/>
    <dgm:cxn modelId="{9574227E-7190-4A33-A91A-01AFC6B631C7}" type="presParOf" srcId="{824DACA5-CBB0-4489-88AF-7FF32A386BD3}" destId="{A8430578-771D-41F8-8B99-E84C07E3A09A}"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B07D-E4BF-45F6-BA21-AA120B9D9A40}">
      <dsp:nvSpPr>
        <dsp:cNvPr id="0" name=""/>
        <dsp:cNvSpPr/>
      </dsp:nvSpPr>
      <dsp:spPr>
        <a:xfrm>
          <a:off x="417062" y="184"/>
          <a:ext cx="1961368" cy="1176821"/>
        </a:xfrm>
        <a:prstGeom prst="rect">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b="1" kern="1200" dirty="0">
              <a:latin typeface="Source Sans Pro" panose="020B0503030403020204" pitchFamily="34" charset="0"/>
              <a:ea typeface="Source Sans Pro" panose="020B0503030403020204" pitchFamily="34" charset="0"/>
            </a:rPr>
            <a:t>REST</a:t>
          </a:r>
          <a:br>
            <a:rPr lang="fr-FR" sz="1800" b="1" kern="1200" dirty="0">
              <a:latin typeface="Source Sans Pro" panose="020B0503030403020204" pitchFamily="34" charset="0"/>
              <a:ea typeface="Source Sans Pro" panose="020B0503030403020204" pitchFamily="34" charset="0"/>
            </a:rPr>
          </a:br>
          <a:r>
            <a:rPr lang="fr-FR" sz="1800" b="1" kern="1200" dirty="0">
              <a:latin typeface="Source Sans Pro" panose="020B0503030403020204" pitchFamily="34" charset="0"/>
              <a:ea typeface="Source Sans Pro" panose="020B0503030403020204" pitchFamily="34" charset="0"/>
            </a:rPr>
            <a:t>(</a:t>
          </a:r>
          <a:r>
            <a:rPr lang="fr-FR" sz="1800" b="1" kern="1200" dirty="0" err="1">
              <a:latin typeface="Source Sans Pro" panose="020B0503030403020204" pitchFamily="34" charset="0"/>
              <a:ea typeface="Source Sans Pro" panose="020B0503030403020204" pitchFamily="34" charset="0"/>
            </a:rPr>
            <a:t>reprentational</a:t>
          </a:r>
          <a:br>
            <a:rPr lang="fr-FR" sz="1800" b="1" kern="1200" dirty="0">
              <a:latin typeface="Source Sans Pro" panose="020B0503030403020204" pitchFamily="34" charset="0"/>
              <a:ea typeface="Source Sans Pro" panose="020B0503030403020204" pitchFamily="34" charset="0"/>
            </a:rPr>
          </a:br>
          <a:r>
            <a:rPr lang="fr-FR" sz="1800" b="1" kern="1200" dirty="0">
              <a:latin typeface="Source Sans Pro" panose="020B0503030403020204" pitchFamily="34" charset="0"/>
              <a:ea typeface="Source Sans Pro" panose="020B0503030403020204" pitchFamily="34" charset="0"/>
            </a:rPr>
            <a:t>state </a:t>
          </a:r>
          <a:r>
            <a:rPr lang="fr-FR" sz="1800" b="1" kern="1200" dirty="0" err="1">
              <a:latin typeface="Source Sans Pro" panose="020B0503030403020204" pitchFamily="34" charset="0"/>
              <a:ea typeface="Source Sans Pro" panose="020B0503030403020204" pitchFamily="34" charset="0"/>
            </a:rPr>
            <a:t>transfer</a:t>
          </a:r>
          <a:r>
            <a:rPr lang="fr-FR" sz="1800" b="1" kern="1200" dirty="0">
              <a:latin typeface="Source Sans Pro" panose="020B0503030403020204" pitchFamily="34" charset="0"/>
              <a:ea typeface="Source Sans Pro" panose="020B0503030403020204" pitchFamily="34" charset="0"/>
            </a:rPr>
            <a:t>)</a:t>
          </a:r>
        </a:p>
      </dsp:txBody>
      <dsp:txXfrm>
        <a:off x="417062" y="184"/>
        <a:ext cx="1961368" cy="1176821"/>
      </dsp:txXfrm>
    </dsp:sp>
    <dsp:sp modelId="{50A37B80-2808-4B32-8EA6-941A86ADAC16}">
      <dsp:nvSpPr>
        <dsp:cNvPr id="0" name=""/>
        <dsp:cNvSpPr/>
      </dsp:nvSpPr>
      <dsp:spPr>
        <a:xfrm>
          <a:off x="2574568" y="184"/>
          <a:ext cx="1961368" cy="1176821"/>
        </a:xfrm>
        <a:prstGeom prst="rect">
          <a:avLst/>
        </a:prstGeom>
        <a:solidFill>
          <a:schemeClr val="accent2">
            <a:shade val="80000"/>
            <a:hueOff val="280572"/>
            <a:satOff val="-23641"/>
            <a:lumOff val="1296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kern="1200" dirty="0">
              <a:latin typeface="Source Sans Pro" panose="020B0503030403020204" pitchFamily="34" charset="0"/>
              <a:ea typeface="Source Sans Pro" panose="020B0503030403020204" pitchFamily="34" charset="0"/>
            </a:rPr>
            <a:t>SOAP</a:t>
          </a:r>
          <a:br>
            <a:rPr lang="fr-FR" sz="1800" kern="1200" dirty="0">
              <a:latin typeface="Source Sans Pro" panose="020B0503030403020204" pitchFamily="34" charset="0"/>
              <a:ea typeface="Source Sans Pro" panose="020B0503030403020204" pitchFamily="34" charset="0"/>
            </a:rPr>
          </a:br>
          <a:r>
            <a:rPr lang="fr-FR" sz="1800" kern="1200" dirty="0">
              <a:latin typeface="Source Sans Pro" panose="020B0503030403020204" pitchFamily="34" charset="0"/>
              <a:ea typeface="Source Sans Pro" panose="020B0503030403020204" pitchFamily="34" charset="0"/>
            </a:rPr>
            <a:t>(Simple </a:t>
          </a:r>
          <a:r>
            <a:rPr lang="fr-FR" sz="1800" kern="1200" dirty="0" err="1">
              <a:latin typeface="Source Sans Pro" panose="020B0503030403020204" pitchFamily="34" charset="0"/>
              <a:ea typeface="Source Sans Pro" panose="020B0503030403020204" pitchFamily="34" charset="0"/>
            </a:rPr>
            <a:t>object</a:t>
          </a:r>
          <a:r>
            <a:rPr lang="fr-FR" sz="1800" kern="1200" dirty="0">
              <a:latin typeface="Source Sans Pro" panose="020B0503030403020204" pitchFamily="34" charset="0"/>
              <a:ea typeface="Source Sans Pro" panose="020B0503030403020204" pitchFamily="34" charset="0"/>
            </a:rPr>
            <a:t> </a:t>
          </a:r>
          <a:r>
            <a:rPr lang="fr-FR" sz="1800" kern="1200" dirty="0" err="1">
              <a:latin typeface="Source Sans Pro" panose="020B0503030403020204" pitchFamily="34" charset="0"/>
              <a:ea typeface="Source Sans Pro" panose="020B0503030403020204" pitchFamily="34" charset="0"/>
            </a:rPr>
            <a:t>access</a:t>
          </a:r>
          <a:r>
            <a:rPr lang="fr-FR" sz="1800" kern="1200" dirty="0">
              <a:latin typeface="Source Sans Pro" panose="020B0503030403020204" pitchFamily="34" charset="0"/>
              <a:ea typeface="Source Sans Pro" panose="020B0503030403020204" pitchFamily="34" charset="0"/>
            </a:rPr>
            <a:t> </a:t>
          </a:r>
          <a:r>
            <a:rPr lang="fr-FR" sz="1800" kern="1200" dirty="0" err="1">
              <a:latin typeface="Source Sans Pro" panose="020B0503030403020204" pitchFamily="34" charset="0"/>
              <a:ea typeface="Source Sans Pro" panose="020B0503030403020204" pitchFamily="34" charset="0"/>
            </a:rPr>
            <a:t>protocol</a:t>
          </a:r>
          <a:r>
            <a:rPr lang="fr-FR" sz="1800" kern="1200" dirty="0">
              <a:latin typeface="Source Sans Pro" panose="020B0503030403020204" pitchFamily="34" charset="0"/>
              <a:ea typeface="Source Sans Pro" panose="020B0503030403020204" pitchFamily="34" charset="0"/>
            </a:rPr>
            <a:t>)</a:t>
          </a:r>
        </a:p>
      </dsp:txBody>
      <dsp:txXfrm>
        <a:off x="2574568" y="184"/>
        <a:ext cx="1961368" cy="1176821"/>
      </dsp:txXfrm>
    </dsp:sp>
    <dsp:sp modelId="{B5FA61EE-988F-44C0-A4C4-9F4FD772D3A5}">
      <dsp:nvSpPr>
        <dsp:cNvPr id="0" name=""/>
        <dsp:cNvSpPr/>
      </dsp:nvSpPr>
      <dsp:spPr>
        <a:xfrm>
          <a:off x="417062" y="1373142"/>
          <a:ext cx="1961368" cy="1176821"/>
        </a:xfrm>
        <a:prstGeom prst="rect">
          <a:avLst/>
        </a:prstGeom>
        <a:solidFill>
          <a:schemeClr val="accent2">
            <a:shade val="80000"/>
            <a:hueOff val="561143"/>
            <a:satOff val="-47281"/>
            <a:lumOff val="259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kern="1200" dirty="0" err="1">
              <a:latin typeface="Source Sans Pro" panose="020B0503030403020204" pitchFamily="34" charset="0"/>
              <a:ea typeface="Source Sans Pro" panose="020B0503030403020204" pitchFamily="34" charset="0"/>
            </a:rPr>
            <a:t>GraphQL</a:t>
          </a:r>
          <a:endParaRPr lang="fr-FR" sz="1800" kern="1200" dirty="0">
            <a:latin typeface="Source Sans Pro" panose="020B0503030403020204" pitchFamily="34" charset="0"/>
            <a:ea typeface="Source Sans Pro" panose="020B0503030403020204" pitchFamily="34" charset="0"/>
          </a:endParaRPr>
        </a:p>
      </dsp:txBody>
      <dsp:txXfrm>
        <a:off x="417062" y="1373142"/>
        <a:ext cx="1961368" cy="1176821"/>
      </dsp:txXfrm>
    </dsp:sp>
    <dsp:sp modelId="{A8430578-771D-41F8-8B99-E84C07E3A09A}">
      <dsp:nvSpPr>
        <dsp:cNvPr id="0" name=""/>
        <dsp:cNvSpPr/>
      </dsp:nvSpPr>
      <dsp:spPr>
        <a:xfrm>
          <a:off x="2574568" y="1373142"/>
          <a:ext cx="1961368" cy="1176821"/>
        </a:xfrm>
        <a:prstGeom prst="rect">
          <a:avLst/>
        </a:prstGeom>
        <a:solidFill>
          <a:schemeClr val="accent2">
            <a:shade val="80000"/>
            <a:hueOff val="841715"/>
            <a:satOff val="-70922"/>
            <a:lumOff val="3887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kern="1200" dirty="0" err="1">
              <a:latin typeface="Source Sans Pro" panose="020B0503030403020204" pitchFamily="34" charset="0"/>
              <a:ea typeface="Source Sans Pro" panose="020B0503030403020204" pitchFamily="34" charset="0"/>
            </a:rPr>
            <a:t>gRPC</a:t>
          </a:r>
          <a:br>
            <a:rPr lang="fr-FR" sz="1800" kern="1200" dirty="0">
              <a:latin typeface="Source Sans Pro" panose="020B0503030403020204" pitchFamily="34" charset="0"/>
              <a:ea typeface="Source Sans Pro" panose="020B0503030403020204" pitchFamily="34" charset="0"/>
            </a:rPr>
          </a:br>
          <a:r>
            <a:rPr lang="fr-FR" sz="1800" kern="1200" dirty="0">
              <a:latin typeface="Source Sans Pro" panose="020B0503030403020204" pitchFamily="34" charset="0"/>
              <a:ea typeface="Source Sans Pro" panose="020B0503030403020204" pitchFamily="34" charset="0"/>
            </a:rPr>
            <a:t>(API Google)</a:t>
          </a:r>
        </a:p>
      </dsp:txBody>
      <dsp:txXfrm>
        <a:off x="2574568" y="1373142"/>
        <a:ext cx="1961368" cy="117682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723108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4444909"/>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9866094"/>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724674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149100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512727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7012274"/>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3110792"/>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709771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853595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644825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1770798"/>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8527334"/>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017626141"/>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56260704"/>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014886573"/>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72535830"/>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6096972"/>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35946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53075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3549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461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46291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62117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07403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r>
              <a:rPr lang="fr-FR" dirty="0"/>
              <a:t>x : éléments de </a:t>
            </a:r>
            <a:r>
              <a:rPr lang="fr-FR" dirty="0" err="1"/>
              <a:t>maSequence</a:t>
            </a:r>
            <a:endParaRPr lang="fr-FR" dirty="0"/>
          </a:p>
          <a:p>
            <a:pPr marL="139700" indent="0">
              <a:buNone/>
            </a:pPr>
            <a:r>
              <a:rPr lang="fr-FR" dirty="0"/>
              <a:t>i : indice de l’élément de </a:t>
            </a:r>
            <a:r>
              <a:rPr lang="fr-FR" dirty="0" err="1"/>
              <a:t>maSequence</a:t>
            </a:r>
            <a:endParaRPr lang="fr-FR" dirty="0"/>
          </a:p>
        </p:txBody>
      </p:sp>
    </p:spTree>
    <p:extLst>
      <p:ext uri="{BB962C8B-B14F-4D97-AF65-F5344CB8AC3E}">
        <p14:creationId xmlns:p14="http://schemas.microsoft.com/office/powerpoint/2010/main" val="445764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r>
              <a:rPr lang="fr-FR" dirty="0"/>
              <a:t>x : éléments de </a:t>
            </a:r>
            <a:r>
              <a:rPr lang="fr-FR" dirty="0" err="1"/>
              <a:t>maSequence</a:t>
            </a:r>
            <a:endParaRPr lang="fr-FR" dirty="0"/>
          </a:p>
          <a:p>
            <a:pPr marL="139700" indent="0">
              <a:buNone/>
            </a:pPr>
            <a:r>
              <a:rPr lang="fr-FR" dirty="0"/>
              <a:t>i : indice de l’élément de </a:t>
            </a:r>
            <a:r>
              <a:rPr lang="fr-FR" dirty="0" err="1"/>
              <a:t>maSequence</a:t>
            </a:r>
            <a:endParaRPr lang="fr-FR" dirty="0"/>
          </a:p>
        </p:txBody>
      </p:sp>
    </p:spTree>
    <p:extLst>
      <p:ext uri="{BB962C8B-B14F-4D97-AF65-F5344CB8AC3E}">
        <p14:creationId xmlns:p14="http://schemas.microsoft.com/office/powerpoint/2010/main" val="30863605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72166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25500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endParaRPr lang="fr-FR" dirty="0"/>
          </a:p>
        </p:txBody>
      </p:sp>
    </p:spTree>
    <p:extLst>
      <p:ext uri="{BB962C8B-B14F-4D97-AF65-F5344CB8AC3E}">
        <p14:creationId xmlns:p14="http://schemas.microsoft.com/office/powerpoint/2010/main" val="22889725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endParaRPr lang="fr-FR" dirty="0"/>
          </a:p>
        </p:txBody>
      </p:sp>
    </p:spTree>
    <p:extLst>
      <p:ext uri="{BB962C8B-B14F-4D97-AF65-F5344CB8AC3E}">
        <p14:creationId xmlns:p14="http://schemas.microsoft.com/office/powerpoint/2010/main" val="12856975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2392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37240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22723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9300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7505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98442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r>
              <a:rPr lang="fr-FR" dirty="0"/>
              <a:t>Affichage :</a:t>
            </a:r>
          </a:p>
          <a:p>
            <a:pPr marL="139700" indent="0">
              <a:buNone/>
            </a:pPr>
            <a:r>
              <a:rPr lang="fr-FR" dirty="0"/>
              <a:t>0</a:t>
            </a:r>
          </a:p>
          <a:p>
            <a:pPr marL="139700" indent="0">
              <a:buNone/>
            </a:pPr>
            <a:r>
              <a:rPr lang="fr-FR" dirty="0"/>
              <a:t>1</a:t>
            </a:r>
          </a:p>
          <a:p>
            <a:pPr marL="139700" indent="0">
              <a:buNone/>
            </a:pPr>
            <a:r>
              <a:rPr lang="fr-FR" dirty="0"/>
              <a:t>2</a:t>
            </a:r>
          </a:p>
          <a:p>
            <a:pPr marL="139700" indent="0">
              <a:buNone/>
            </a:pPr>
            <a:r>
              <a:rPr lang="fr-FR" dirty="0"/>
              <a:t>3</a:t>
            </a:r>
          </a:p>
          <a:p>
            <a:pPr marL="139700" indent="0">
              <a:buNone/>
            </a:pPr>
            <a:r>
              <a:rPr lang="fr-FR" dirty="0"/>
              <a:t>4</a:t>
            </a:r>
          </a:p>
        </p:txBody>
      </p:sp>
    </p:spTree>
    <p:extLst>
      <p:ext uri="{BB962C8B-B14F-4D97-AF65-F5344CB8AC3E}">
        <p14:creationId xmlns:p14="http://schemas.microsoft.com/office/powerpoint/2010/main" val="21143126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r>
              <a:rPr lang="fr-FR" dirty="0"/>
              <a:t>x : éléments de </a:t>
            </a:r>
            <a:r>
              <a:rPr lang="fr-FR" dirty="0" err="1"/>
              <a:t>maSequence</a:t>
            </a:r>
            <a:endParaRPr lang="fr-FR" dirty="0"/>
          </a:p>
          <a:p>
            <a:pPr marL="139700" indent="0">
              <a:buNone/>
            </a:pPr>
            <a:r>
              <a:rPr lang="fr-FR" dirty="0"/>
              <a:t>i : indice de l’élément de </a:t>
            </a:r>
            <a:r>
              <a:rPr lang="fr-FR" dirty="0" err="1"/>
              <a:t>maSequence</a:t>
            </a:r>
            <a:endParaRPr lang="fr-FR" dirty="0"/>
          </a:p>
        </p:txBody>
      </p:sp>
    </p:spTree>
    <p:extLst>
      <p:ext uri="{BB962C8B-B14F-4D97-AF65-F5344CB8AC3E}">
        <p14:creationId xmlns:p14="http://schemas.microsoft.com/office/powerpoint/2010/main" val="22332325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endParaRPr lang="fr-FR" dirty="0"/>
          </a:p>
        </p:txBody>
      </p:sp>
    </p:spTree>
    <p:extLst>
      <p:ext uri="{BB962C8B-B14F-4D97-AF65-F5344CB8AC3E}">
        <p14:creationId xmlns:p14="http://schemas.microsoft.com/office/powerpoint/2010/main" val="27451261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r>
              <a:rPr lang="fr-FR" dirty="0"/>
              <a:t>Affichage :</a:t>
            </a:r>
          </a:p>
          <a:p>
            <a:pPr marL="139700" indent="0">
              <a:buNone/>
            </a:pPr>
            <a:r>
              <a:rPr lang="fr-FR" dirty="0"/>
              <a:t>0</a:t>
            </a:r>
          </a:p>
          <a:p>
            <a:pPr marL="139700" indent="0">
              <a:buNone/>
            </a:pPr>
            <a:r>
              <a:rPr lang="fr-FR" dirty="0"/>
              <a:t>1</a:t>
            </a:r>
          </a:p>
          <a:p>
            <a:pPr marL="139700" indent="0">
              <a:buNone/>
            </a:pPr>
            <a:r>
              <a:rPr lang="fr-FR" dirty="0"/>
              <a:t>2</a:t>
            </a:r>
          </a:p>
          <a:p>
            <a:pPr marL="139700" indent="0">
              <a:buNone/>
            </a:pPr>
            <a:r>
              <a:rPr lang="fr-FR" dirty="0"/>
              <a:t>3</a:t>
            </a:r>
          </a:p>
          <a:p>
            <a:pPr marL="139700" indent="0">
              <a:buNone/>
            </a:pPr>
            <a:r>
              <a:rPr lang="fr-FR" dirty="0"/>
              <a:t>4</a:t>
            </a:r>
          </a:p>
        </p:txBody>
      </p:sp>
    </p:spTree>
    <p:extLst>
      <p:ext uri="{BB962C8B-B14F-4D97-AF65-F5344CB8AC3E}">
        <p14:creationId xmlns:p14="http://schemas.microsoft.com/office/powerpoint/2010/main" val="5487065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r>
              <a:rPr lang="fr-FR" dirty="0"/>
              <a:t>Affichage :</a:t>
            </a:r>
          </a:p>
          <a:p>
            <a:pPr marL="139700" indent="0">
              <a:buNone/>
            </a:pPr>
            <a:r>
              <a:rPr lang="fr-FR" dirty="0"/>
              <a:t>0</a:t>
            </a:r>
          </a:p>
          <a:p>
            <a:pPr marL="139700" indent="0">
              <a:buNone/>
            </a:pPr>
            <a:r>
              <a:rPr lang="fr-FR" dirty="0"/>
              <a:t>1</a:t>
            </a:r>
          </a:p>
          <a:p>
            <a:pPr marL="139700" indent="0">
              <a:buNone/>
            </a:pPr>
            <a:r>
              <a:rPr lang="fr-FR" dirty="0"/>
              <a:t>2</a:t>
            </a:r>
          </a:p>
          <a:p>
            <a:pPr marL="139700" indent="0">
              <a:buNone/>
            </a:pPr>
            <a:r>
              <a:rPr lang="fr-FR" dirty="0"/>
              <a:t>3</a:t>
            </a:r>
          </a:p>
          <a:p>
            <a:pPr marL="139700" indent="0">
              <a:buNone/>
            </a:pPr>
            <a:r>
              <a:rPr lang="fr-FR" dirty="0"/>
              <a:t>4</a:t>
            </a:r>
          </a:p>
        </p:txBody>
      </p:sp>
    </p:spTree>
    <p:extLst>
      <p:ext uri="{BB962C8B-B14F-4D97-AF65-F5344CB8AC3E}">
        <p14:creationId xmlns:p14="http://schemas.microsoft.com/office/powerpoint/2010/main" val="8781110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endParaRPr lang="fr-FR" dirty="0"/>
          </a:p>
        </p:txBody>
      </p:sp>
    </p:spTree>
    <p:extLst>
      <p:ext uri="{BB962C8B-B14F-4D97-AF65-F5344CB8AC3E}">
        <p14:creationId xmlns:p14="http://schemas.microsoft.com/office/powerpoint/2010/main" val="30686885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503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70400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4211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51220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29317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77093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endParaRPr lang="fr-FR" dirty="0"/>
          </a:p>
        </p:txBody>
      </p:sp>
    </p:spTree>
    <p:extLst>
      <p:ext uri="{BB962C8B-B14F-4D97-AF65-F5344CB8AC3E}">
        <p14:creationId xmlns:p14="http://schemas.microsoft.com/office/powerpoint/2010/main" val="21396037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endParaRPr lang="fr-FR" dirty="0"/>
          </a:p>
        </p:txBody>
      </p:sp>
    </p:spTree>
    <p:extLst>
      <p:ext uri="{BB962C8B-B14F-4D97-AF65-F5344CB8AC3E}">
        <p14:creationId xmlns:p14="http://schemas.microsoft.com/office/powerpoint/2010/main" val="39749468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68863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21571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001801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541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488011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67620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95724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03616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497955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45615430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939665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344621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100420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477448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7193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564862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267587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87669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916818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01314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180097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469859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9752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817096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365184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194147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AutoNum type="arabicPeriod"/>
            </a:pPr>
            <a:r>
              <a:rPr lang="fr-FR" dirty="0"/>
              <a:t>Diviser : on divise les données initiales en plusieurs sous-parties.</a:t>
            </a:r>
          </a:p>
          <a:p>
            <a:pPr marL="228600" lvl="0" indent="-228600" algn="l" rtl="0">
              <a:spcBef>
                <a:spcPts val="0"/>
              </a:spcBef>
              <a:spcAft>
                <a:spcPts val="0"/>
              </a:spcAft>
              <a:buAutoNum type="arabicPeriod"/>
            </a:pPr>
            <a:r>
              <a:rPr lang="fr-FR" dirty="0"/>
              <a:t>Régner : on résout récursivement chacun des sous-problèmes associés</a:t>
            </a:r>
          </a:p>
          <a:p>
            <a:pPr marL="228600" lvl="0" indent="-228600" algn="l" rtl="0">
              <a:spcBef>
                <a:spcPts val="0"/>
              </a:spcBef>
              <a:spcAft>
                <a:spcPts val="0"/>
              </a:spcAft>
              <a:buAutoNum type="arabicPeriod"/>
            </a:pPr>
            <a:r>
              <a:rPr lang="fr-FR" dirty="0"/>
              <a:t>Combiner : on combine les différents résultats obtenus pour obtenir une solution au problème initial.</a:t>
            </a:r>
            <a:endParaRPr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840927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072414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436643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409820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9379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864493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95884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714073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329559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839445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193674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903720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170165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401154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149699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451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1 = </a:t>
            </a:r>
            <a:r>
              <a:rPr lang="en-GB" dirty="0" err="1"/>
              <a:t>Vrai</a:t>
            </a:r>
            <a:br>
              <a:rPr lang="en-GB" dirty="0"/>
            </a:br>
            <a:r>
              <a:rPr lang="en-GB" dirty="0"/>
              <a:t>0 = Faux</a:t>
            </a:r>
            <a:endParaRPr dirty="0"/>
          </a:p>
        </p:txBody>
      </p:sp>
    </p:spTree>
    <p:extLst>
      <p:ext uri="{BB962C8B-B14F-4D97-AF65-F5344CB8AC3E}">
        <p14:creationId xmlns:p14="http://schemas.microsoft.com/office/powerpoint/2010/main" val="362598281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545626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515570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393851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736278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282886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428953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822874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r>
              <a:rPr lang="fr-FR" dirty="0"/>
              <a:t>Programme principal (thread principal) crée des nouveaux threads secondaires</a:t>
            </a:r>
          </a:p>
          <a:p>
            <a:pPr marL="139700" indent="0">
              <a:buNone/>
            </a:pPr>
            <a:r>
              <a:rPr lang="fr-FR" dirty="0"/>
              <a:t>Thread principal continue son exécution</a:t>
            </a:r>
          </a:p>
          <a:p>
            <a:pPr marL="139700" indent="0">
              <a:buNone/>
            </a:pPr>
            <a:r>
              <a:rPr lang="fr-FR" dirty="0"/>
              <a:t>Quand une tache secondaire a fini -&gt; envoie une notification</a:t>
            </a:r>
          </a:p>
        </p:txBody>
      </p:sp>
    </p:spTree>
    <p:extLst>
      <p:ext uri="{BB962C8B-B14F-4D97-AF65-F5344CB8AC3E}">
        <p14:creationId xmlns:p14="http://schemas.microsoft.com/office/powerpoint/2010/main" val="268407230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056370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33367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userDrawn="1">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re 2">
            <a:extLst>
              <a:ext uri="{FF2B5EF4-FFF2-40B4-BE49-F238E27FC236}">
                <a16:creationId xmlns:a16="http://schemas.microsoft.com/office/drawing/2014/main" id="{F507C96C-1216-014D-406F-7E23F76A92C3}"/>
              </a:ext>
            </a:extLst>
          </p:cNvPr>
          <p:cNvSpPr>
            <a:spLocks noGrp="1"/>
          </p:cNvSpPr>
          <p:nvPr>
            <p:ph type="title"/>
          </p:nvPr>
        </p:nvSpPr>
        <p:spPr/>
        <p:txBody>
          <a:bodyPr/>
          <a:lstStyle/>
          <a:p>
            <a:r>
              <a:rPr lang="fr-FR"/>
              <a:t>Modifiez le style du titre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‹N°›</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extLst>
      <p:ext uri="{BB962C8B-B14F-4D97-AF65-F5344CB8AC3E}">
        <p14:creationId xmlns:p14="http://schemas.microsoft.com/office/powerpoint/2010/main" val="1532051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extLst>
      <p:ext uri="{BB962C8B-B14F-4D97-AF65-F5344CB8AC3E}">
        <p14:creationId xmlns:p14="http://schemas.microsoft.com/office/powerpoint/2010/main" val="2254449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51" name="Google Shape;51;p7"/>
          <p:cNvSpPr txBox="1">
            <a:spLocks noGrp="1"/>
          </p:cNvSpPr>
          <p:nvPr>
            <p:ph type="body" idx="1"/>
          </p:nvPr>
        </p:nvSpPr>
        <p:spPr>
          <a:xfrm>
            <a:off x="786150"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2" name="Google Shape;52;p7"/>
          <p:cNvSpPr txBox="1">
            <a:spLocks noGrp="1"/>
          </p:cNvSpPr>
          <p:nvPr>
            <p:ph type="body" idx="2"/>
          </p:nvPr>
        </p:nvSpPr>
        <p:spPr>
          <a:xfrm>
            <a:off x="3329992"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3" name="Google Shape;53;p7"/>
          <p:cNvSpPr txBox="1">
            <a:spLocks noGrp="1"/>
          </p:cNvSpPr>
          <p:nvPr>
            <p:ph type="body" idx="3"/>
          </p:nvPr>
        </p:nvSpPr>
        <p:spPr>
          <a:xfrm>
            <a:off x="5873834"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4" name="Google Shape;54;p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extLst>
      <p:ext uri="{BB962C8B-B14F-4D97-AF65-F5344CB8AC3E}">
        <p14:creationId xmlns:p14="http://schemas.microsoft.com/office/powerpoint/2010/main" val="3530117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‹N°›</a:t>
            </a:fld>
            <a:endParaRPr dirty="0">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6" r:id="rId4"/>
    <p:sldLayoutId id="2147483659" r:id="rId5"/>
    <p:sldLayoutId id="2147483660" r:id="rId6"/>
    <p:sldLayoutId id="2147483661"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3" Type="http://schemas.openxmlformats.org/officeDocument/2006/relationships/hyperlink" Target="https://github.com/Fully-san/PythonDataScience/blob/master/LesFondamentauxPython/4%20-%20fonctions.ipynb" TargetMode="External"/><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docs.python.org/fr/3/using/windows.html#the-full-installer" TargetMode="Externa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3" Type="http://schemas.openxmlformats.org/officeDocument/2006/relationships/hyperlink" Target="https://github.com/Fully-san/PythonDataScience/blob/master/LesFondamentauxPython/5%20-%20fichiers.ipynb" TargetMode="External"/><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3" Type="http://schemas.openxmlformats.org/officeDocument/2006/relationships/hyperlink" Target="https://github.com/Fully-san/PythonDataScience/blob/master/LaPOO/POO.ipynb" TargetMode="External"/><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9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9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9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9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hyperlink" Target="https://www.profind.net/"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0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4.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4.xml"/></Relationships>
</file>

<file path=ppt/slides/_rels/slide2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0.xml.rels><?xml version="1.0" encoding="UTF-8" standalone="yes"?>
<Relationships xmlns="http://schemas.openxmlformats.org/package/2006/relationships"><Relationship Id="rId3" Type="http://schemas.openxmlformats.org/officeDocument/2006/relationships/hyperlink" Target="https://docs.python.org/fr/3/library/asyncio.html" TargetMode="External"/><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4.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4.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4.xml"/></Relationships>
</file>

<file path=ppt/slides/_rels/slide22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6.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6.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6.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4.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159.xml"/><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slide" Target="slide136.xml"/><Relationship Id="rId5" Type="http://schemas.openxmlformats.org/officeDocument/2006/relationships/slide" Target="slide117.xml"/><Relationship Id="rId4" Type="http://schemas.openxmlformats.org/officeDocument/2006/relationships/slide" Target="slide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hyperlink" Target="https://pyformat.info/" TargetMode="Externa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hyperlink" Target="https://github.com/Fully-san/PythonDataScience/blob/master/LesFondamentauxPython/1%20-%20variables.ipynb"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3" Type="http://schemas.openxmlformats.org/officeDocument/2006/relationships/hyperlink" Target="https://github.com/Fully-san/PythonDataScience/blob/master/LesFondamentauxPython/2%20-%20collections.ipynb" TargetMode="External"/><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3" Type="http://schemas.openxmlformats.org/officeDocument/2006/relationships/hyperlink" Target="https://github.com/Fully-san/PythonDataScience/blob/master/LesFondamentauxPython/3%20-%20structuresIteratives.ipynb" TargetMode="External"/><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sz="4400" dirty="0"/>
              <a:t>Introduction à Python pour l'analyse de données</a:t>
            </a:r>
            <a:endParaRPr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versions de Python</a:t>
            </a:r>
            <a:endParaRPr lang="fr-FR" dirty="0"/>
          </a:p>
        </p:txBody>
      </p:sp>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9</a:t>
            </a:fld>
            <a:endParaRPr lang="fr-FR"/>
          </a:p>
        </p:txBody>
      </p:sp>
      <p:sp>
        <p:nvSpPr>
          <p:cNvPr id="3" name="Google Shape;132;p19">
            <a:extLst>
              <a:ext uri="{FF2B5EF4-FFF2-40B4-BE49-F238E27FC236}">
                <a16:creationId xmlns:a16="http://schemas.microsoft.com/office/drawing/2014/main" id="{D52A7B96-9702-519A-60B2-755D87021263}"/>
              </a:ext>
            </a:extLst>
          </p:cNvPr>
          <p:cNvSpPr txBox="1">
            <a:spLocks/>
          </p:cNvSpPr>
          <p:nvPr/>
        </p:nvSpPr>
        <p:spPr>
          <a:xfrm>
            <a:off x="786137"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sz="1600" b="1" dirty="0">
                <a:latin typeface="Source Sans Pro" panose="020B0503030403020204" pitchFamily="34" charset="0"/>
                <a:ea typeface="Source Sans Pro" panose="020B0503030403020204" pitchFamily="34" charset="0"/>
              </a:rPr>
              <a:t>Version 2</a:t>
            </a:r>
          </a:p>
          <a:p>
            <a:pPr algn="just">
              <a:spcBef>
                <a:spcPts val="600"/>
              </a:spcBef>
            </a:pPr>
            <a:r>
              <a:rPr lang="fr-FR" sz="1600" dirty="0">
                <a:latin typeface="Source Sans Pro" panose="020B0503030403020204" pitchFamily="34" charset="0"/>
                <a:ea typeface="Source Sans Pro" panose="020B0503030403020204" pitchFamily="34" charset="0"/>
              </a:rPr>
              <a:t>N’est </a:t>
            </a:r>
            <a:r>
              <a:rPr lang="fr-FR" sz="1600" b="1" dirty="0">
                <a:latin typeface="Source Sans Pro" panose="020B0503030403020204" pitchFamily="34" charset="0"/>
                <a:ea typeface="Source Sans Pro" panose="020B0503030403020204" pitchFamily="34" charset="0"/>
              </a:rPr>
              <a:t>plus supportée </a:t>
            </a:r>
            <a:r>
              <a:rPr lang="fr-FR" sz="1600" dirty="0">
                <a:latin typeface="Source Sans Pro" panose="020B0503030403020204" pitchFamily="34" charset="0"/>
                <a:ea typeface="Source Sans Pro" panose="020B0503030403020204" pitchFamily="34" charset="0"/>
              </a:rPr>
              <a:t>depuis le </a:t>
            </a:r>
            <a:r>
              <a:rPr lang="fr-FR" sz="1600" b="1" dirty="0">
                <a:latin typeface="Source Sans Pro" panose="020B0503030403020204" pitchFamily="34" charset="0"/>
                <a:ea typeface="Source Sans Pro" panose="020B0503030403020204" pitchFamily="34" charset="0"/>
              </a:rPr>
              <a:t>1</a:t>
            </a:r>
            <a:r>
              <a:rPr lang="fr-FR" sz="1600" b="1" baseline="30000" dirty="0">
                <a:latin typeface="Source Sans Pro" panose="020B0503030403020204" pitchFamily="34" charset="0"/>
                <a:ea typeface="Source Sans Pro" panose="020B0503030403020204" pitchFamily="34" charset="0"/>
              </a:rPr>
              <a:t>er</a:t>
            </a:r>
            <a:r>
              <a:rPr lang="fr-FR" sz="1600" b="1" dirty="0">
                <a:latin typeface="Source Sans Pro" panose="020B0503030403020204" pitchFamily="34" charset="0"/>
                <a:ea typeface="Source Sans Pro" panose="020B0503030403020204" pitchFamily="34" charset="0"/>
              </a:rPr>
              <a:t> janvier 2020</a:t>
            </a:r>
            <a:r>
              <a:rPr lang="fr-FR" sz="1600" dirty="0">
                <a:latin typeface="Source Sans Pro" panose="020B0503030403020204" pitchFamily="34" charset="0"/>
                <a:ea typeface="Source Sans Pro" panose="020B0503030403020204" pitchFamily="34" charset="0"/>
              </a:rPr>
              <a:t>.</a:t>
            </a:r>
          </a:p>
          <a:p>
            <a:pPr algn="just">
              <a:spcBef>
                <a:spcPts val="600"/>
              </a:spcBef>
            </a:pPr>
            <a:r>
              <a:rPr lang="fr-FR" sz="1600" dirty="0">
                <a:latin typeface="Source Sans Pro" panose="020B0503030403020204" pitchFamily="34" charset="0"/>
                <a:ea typeface="Source Sans Pro" panose="020B0503030403020204" pitchFamily="34" charset="0"/>
              </a:rPr>
              <a:t>En revanche, elle est toujours présente dans les systèmes existants.</a:t>
            </a:r>
          </a:p>
          <a:p>
            <a:pPr>
              <a:spcBef>
                <a:spcPts val="600"/>
              </a:spcBef>
            </a:pPr>
            <a:endParaRPr lang="en-GB" dirty="0">
              <a:latin typeface="Source Sans Pro" panose="020B0503030403020204" pitchFamily="34" charset="0"/>
              <a:ea typeface="Source Sans Pro" panose="020B0503030403020204" pitchFamily="34" charset="0"/>
            </a:endParaRPr>
          </a:p>
        </p:txBody>
      </p:sp>
      <p:sp>
        <p:nvSpPr>
          <p:cNvPr id="4" name="Google Shape;134;p19">
            <a:extLst>
              <a:ext uri="{FF2B5EF4-FFF2-40B4-BE49-F238E27FC236}">
                <a16:creationId xmlns:a16="http://schemas.microsoft.com/office/drawing/2014/main" id="{7B10F3D1-6AE3-EB39-43BD-A94DC2D8623A}"/>
              </a:ext>
            </a:extLst>
          </p:cNvPr>
          <p:cNvSpPr txBox="1">
            <a:spLocks/>
          </p:cNvSpPr>
          <p:nvPr/>
        </p:nvSpPr>
        <p:spPr>
          <a:xfrm>
            <a:off x="4682659"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sz="1600" b="1" dirty="0">
                <a:solidFill>
                  <a:schemeClr val="accent1"/>
                </a:solidFill>
                <a:latin typeface="Source Sans Pro" panose="020B0503030403020204" pitchFamily="34" charset="0"/>
                <a:ea typeface="Source Sans Pro" panose="020B0503030403020204" pitchFamily="34" charset="0"/>
              </a:rPr>
              <a:t>Version 3</a:t>
            </a:r>
          </a:p>
          <a:p>
            <a:pPr algn="just">
              <a:spcBef>
                <a:spcPts val="600"/>
              </a:spcBef>
            </a:pPr>
            <a:r>
              <a:rPr lang="en-GB" sz="1600" dirty="0">
                <a:latin typeface="Source Sans Pro" panose="020B0503030403020204" pitchFamily="34" charset="0"/>
                <a:ea typeface="Source Sans Pro" panose="020B0503030403020204" pitchFamily="34" charset="0"/>
              </a:rPr>
              <a:t>Nous </a:t>
            </a:r>
            <a:r>
              <a:rPr lang="en-GB" sz="1600" dirty="0" err="1">
                <a:latin typeface="Source Sans Pro" panose="020B0503030403020204" pitchFamily="34" charset="0"/>
                <a:ea typeface="Source Sans Pro" panose="020B0503030403020204" pitchFamily="34" charset="0"/>
              </a:rPr>
              <a:t>somme</a:t>
            </a:r>
            <a:r>
              <a:rPr lang="en-GB" sz="1600" dirty="0">
                <a:latin typeface="Source Sans Pro" panose="020B0503030403020204" pitchFamily="34" charset="0"/>
                <a:ea typeface="Source Sans Pro" panose="020B0503030403020204" pitchFamily="34" charset="0"/>
              </a:rPr>
              <a:t> </a:t>
            </a:r>
            <a:r>
              <a:rPr lang="en-GB" sz="1600" dirty="0" err="1">
                <a:latin typeface="Source Sans Pro" panose="020B0503030403020204" pitchFamily="34" charset="0"/>
                <a:ea typeface="Source Sans Pro" panose="020B0503030403020204" pitchFamily="34" charset="0"/>
              </a:rPr>
              <a:t>actuellement</a:t>
            </a:r>
            <a:r>
              <a:rPr lang="en-GB" sz="1600" dirty="0">
                <a:latin typeface="Source Sans Pro" panose="020B0503030403020204" pitchFamily="34" charset="0"/>
                <a:ea typeface="Source Sans Pro" panose="020B0503030403020204" pitchFamily="34" charset="0"/>
              </a:rPr>
              <a:t> à la version </a:t>
            </a:r>
            <a:r>
              <a:rPr lang="en-GB" sz="1600" b="1" dirty="0">
                <a:latin typeface="Source Sans Pro" panose="020B0503030403020204" pitchFamily="34" charset="0"/>
                <a:ea typeface="Source Sans Pro" panose="020B0503030403020204" pitchFamily="34" charset="0"/>
              </a:rPr>
              <a:t>3.12</a:t>
            </a:r>
            <a:r>
              <a:rPr lang="en-GB" sz="1600" dirty="0">
                <a:latin typeface="Source Sans Pro" panose="020B0503030403020204" pitchFamily="34" charset="0"/>
                <a:ea typeface="Source Sans Pro" panose="020B0503030403020204" pitchFamily="34" charset="0"/>
              </a:rPr>
              <a:t> de </a:t>
            </a:r>
            <a:r>
              <a:rPr lang="en-GB" sz="1600" b="1" dirty="0">
                <a:solidFill>
                  <a:schemeClr val="accent1"/>
                </a:solidFill>
                <a:latin typeface="Source Sans Pro" panose="020B0503030403020204" pitchFamily="34" charset="0"/>
                <a:ea typeface="Source Sans Pro" panose="020B0503030403020204" pitchFamily="34" charset="0"/>
              </a:rPr>
              <a:t>Python</a:t>
            </a:r>
            <a:r>
              <a:rPr lang="en-GB" sz="1600" dirty="0">
                <a:latin typeface="Source Sans Pro" panose="020B0503030403020204" pitchFamily="34" charset="0"/>
                <a:ea typeface="Source Sans Pro" panose="020B0503030403020204" pitchFamily="34" charset="0"/>
              </a:rPr>
              <a:t>.</a:t>
            </a:r>
          </a:p>
          <a:p>
            <a:pPr algn="just">
              <a:spcBef>
                <a:spcPts val="600"/>
              </a:spcBef>
            </a:pPr>
            <a:r>
              <a:rPr lang="en-GB" sz="1600" dirty="0">
                <a:latin typeface="Source Sans Pro" panose="020B0503030403020204" pitchFamily="34" charset="0"/>
                <a:ea typeface="Source Sans Pro" panose="020B0503030403020204" pitchFamily="34" charset="0"/>
              </a:rPr>
              <a:t>Il </a:t>
            </a:r>
            <a:r>
              <a:rPr lang="en-GB" sz="1600" dirty="0" err="1">
                <a:latin typeface="Source Sans Pro" panose="020B0503030403020204" pitchFamily="34" charset="0"/>
                <a:ea typeface="Source Sans Pro" panose="020B0503030403020204" pitchFamily="34" charset="0"/>
              </a:rPr>
              <a:t>est</a:t>
            </a:r>
            <a:r>
              <a:rPr lang="en-GB" sz="1600" dirty="0">
                <a:latin typeface="Source Sans Pro" panose="020B0503030403020204" pitchFamily="34" charset="0"/>
                <a:ea typeface="Source Sans Pro" panose="020B0503030403020204" pitchFamily="34" charset="0"/>
              </a:rPr>
              <a:t> </a:t>
            </a:r>
            <a:r>
              <a:rPr lang="en-GB" sz="1600" b="1" dirty="0" err="1">
                <a:latin typeface="Source Sans Pro" panose="020B0503030403020204" pitchFamily="34" charset="0"/>
                <a:ea typeface="Source Sans Pro" panose="020B0503030403020204" pitchFamily="34" charset="0"/>
              </a:rPr>
              <a:t>recommandé</a:t>
            </a:r>
            <a:r>
              <a:rPr lang="en-GB" sz="1600" dirty="0">
                <a:latin typeface="Source Sans Pro" panose="020B0503030403020204" pitchFamily="34" charset="0"/>
                <a:ea typeface="Source Sans Pro" panose="020B0503030403020204" pitchFamily="34" charset="0"/>
              </a:rPr>
              <a:t> </a:t>
            </a:r>
            <a:r>
              <a:rPr lang="en-GB" sz="1600" dirty="0" err="1">
                <a:latin typeface="Source Sans Pro" panose="020B0503030403020204" pitchFamily="34" charset="0"/>
                <a:ea typeface="Source Sans Pro" panose="020B0503030403020204" pitchFamily="34" charset="0"/>
              </a:rPr>
              <a:t>d’utiliser</a:t>
            </a:r>
            <a:r>
              <a:rPr lang="en-GB" sz="1600" dirty="0">
                <a:latin typeface="Source Sans Pro" panose="020B0503030403020204" pitchFamily="34" charset="0"/>
                <a:ea typeface="Source Sans Pro" panose="020B0503030403020204" pitchFamily="34" charset="0"/>
              </a:rPr>
              <a:t> la </a:t>
            </a:r>
            <a:r>
              <a:rPr lang="en-GB" sz="1600" b="1" dirty="0">
                <a:solidFill>
                  <a:schemeClr val="accent1"/>
                </a:solidFill>
                <a:latin typeface="Source Sans Pro" panose="020B0503030403020204" pitchFamily="34" charset="0"/>
                <a:ea typeface="Source Sans Pro" panose="020B0503030403020204" pitchFamily="34" charset="0"/>
              </a:rPr>
              <a:t>version 3 </a:t>
            </a:r>
            <a:r>
              <a:rPr lang="en-GB" sz="1600" dirty="0">
                <a:latin typeface="Source Sans Pro" panose="020B0503030403020204" pitchFamily="34" charset="0"/>
                <a:ea typeface="Source Sans Pro" panose="020B0503030403020204" pitchFamily="34" charset="0"/>
              </a:rPr>
              <a:t>de python pour les nouveaux </a:t>
            </a:r>
            <a:r>
              <a:rPr lang="en-GB" sz="1600" dirty="0" err="1">
                <a:latin typeface="Source Sans Pro" panose="020B0503030403020204" pitchFamily="34" charset="0"/>
                <a:ea typeface="Source Sans Pro" panose="020B0503030403020204" pitchFamily="34" charset="0"/>
              </a:rPr>
              <a:t>développement</a:t>
            </a:r>
            <a:r>
              <a:rPr lang="en-GB" sz="1600" dirty="0">
                <a:latin typeface="Source Sans Pro" panose="020B0503030403020204" pitchFamily="34" charset="0"/>
                <a:ea typeface="Source Sans Pro" panose="020B0503030403020204" pitchFamily="34" charset="0"/>
              </a:rPr>
              <a:t>. </a:t>
            </a:r>
          </a:p>
        </p:txBody>
      </p:sp>
    </p:spTree>
    <p:extLst>
      <p:ext uri="{BB962C8B-B14F-4D97-AF65-F5344CB8AC3E}">
        <p14:creationId xmlns:p14="http://schemas.microsoft.com/office/powerpoint/2010/main" val="288073650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variables locales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99</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1631216"/>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Pour réaliser sa </a:t>
            </a:r>
            <a:r>
              <a:rPr lang="fr-FR" sz="2000" b="1" dirty="0">
                <a:latin typeface="Source Sans Pro" panose="020B0503030403020204" pitchFamily="34" charset="0"/>
                <a:ea typeface="Source Sans Pro" panose="020B0503030403020204" pitchFamily="34" charset="0"/>
              </a:rPr>
              <a:t>tâche</a:t>
            </a:r>
            <a:r>
              <a:rPr lang="fr-FR" sz="2000" dirty="0">
                <a:latin typeface="Source Sans Pro" panose="020B0503030403020204" pitchFamily="34" charset="0"/>
                <a:ea typeface="Source Sans Pro" panose="020B0503030403020204" pitchFamily="34" charset="0"/>
              </a:rPr>
              <a:t>, 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aura besoin de ses </a:t>
            </a:r>
            <a:r>
              <a:rPr lang="fr-FR" sz="2000" b="1" dirty="0">
                <a:latin typeface="Source Sans Pro" panose="020B0503030403020204" pitchFamily="34" charset="0"/>
                <a:ea typeface="Source Sans Pro" panose="020B0503030403020204" pitchFamily="34" charset="0"/>
              </a:rPr>
              <a:t>propres</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variables</a:t>
            </a:r>
            <a:r>
              <a:rPr lang="fr-FR" sz="2000" dirty="0">
                <a:latin typeface="Source Sans Pro" panose="020B0503030403020204" pitchFamily="34" charset="0"/>
                <a:ea typeface="Source Sans Pro" panose="020B0503030403020204" pitchFamily="34" charset="0"/>
              </a:rPr>
              <a:t>. On parle alors de « </a:t>
            </a:r>
            <a:r>
              <a:rPr lang="fr-FR" sz="2000" b="1" dirty="0">
                <a:solidFill>
                  <a:schemeClr val="accent1"/>
                </a:solidFill>
                <a:latin typeface="Source Sans Pro" panose="020B0503030403020204" pitchFamily="34" charset="0"/>
                <a:ea typeface="Source Sans Pro" panose="020B0503030403020204" pitchFamily="34" charset="0"/>
              </a:rPr>
              <a:t>variables locales </a:t>
            </a:r>
            <a:r>
              <a:rPr lang="fr-FR" sz="2000" dirty="0">
                <a:latin typeface="Source Sans Pro" panose="020B0503030403020204" pitchFamily="34" charset="0"/>
                <a:ea typeface="Source Sans Pro" panose="020B0503030403020204" pitchFamily="34" charset="0"/>
              </a:rPr>
              <a:t>».</a:t>
            </a:r>
          </a:p>
          <a:p>
            <a:pPr algn="just"/>
            <a:endParaRPr lang="fr-FR" sz="2000" dirty="0">
              <a:latin typeface="Source Sans Pro" panose="020B0503030403020204" pitchFamily="34" charset="0"/>
              <a:ea typeface="Source Sans Pro" panose="020B0503030403020204" pitchFamily="34" charset="0"/>
            </a:endParaRPr>
          </a:p>
          <a:p>
            <a:pPr algn="just"/>
            <a:r>
              <a:rPr lang="fr-FR" sz="2000" dirty="0">
                <a:latin typeface="Source Sans Pro" panose="020B0503030403020204" pitchFamily="34" charset="0"/>
                <a:ea typeface="Source Sans Pro" panose="020B0503030403020204" pitchFamily="34" charset="0"/>
              </a:rPr>
              <a:t>Ces </a:t>
            </a:r>
            <a:r>
              <a:rPr lang="fr-FR" sz="2000" b="1" dirty="0">
                <a:latin typeface="Source Sans Pro" panose="020B0503030403020204" pitchFamily="34" charset="0"/>
                <a:ea typeface="Source Sans Pro" panose="020B0503030403020204" pitchFamily="34" charset="0"/>
              </a:rPr>
              <a:t>variables</a:t>
            </a:r>
            <a:r>
              <a:rPr lang="fr-FR" sz="2000" dirty="0">
                <a:latin typeface="Source Sans Pro" panose="020B0503030403020204" pitchFamily="34" charset="0"/>
                <a:ea typeface="Source Sans Pro" panose="020B0503030403020204" pitchFamily="34" charset="0"/>
              </a:rPr>
              <a:t> ne sont </a:t>
            </a:r>
            <a:r>
              <a:rPr lang="fr-FR" sz="2000" b="1" dirty="0">
                <a:latin typeface="Source Sans Pro" panose="020B0503030403020204" pitchFamily="34" charset="0"/>
                <a:ea typeface="Source Sans Pro" panose="020B0503030403020204" pitchFamily="34" charset="0"/>
              </a:rPr>
              <a:t>accessibles</a:t>
            </a:r>
            <a:r>
              <a:rPr lang="fr-FR" sz="2000" dirty="0">
                <a:latin typeface="Source Sans Pro" panose="020B0503030403020204" pitchFamily="34" charset="0"/>
                <a:ea typeface="Source Sans Pro" panose="020B0503030403020204" pitchFamily="34" charset="0"/>
              </a:rPr>
              <a:t> qu’</a:t>
            </a:r>
            <a:r>
              <a:rPr lang="fr-FR" sz="2000" b="1" dirty="0">
                <a:latin typeface="Source Sans Pro" panose="020B0503030403020204" pitchFamily="34" charset="0"/>
                <a:ea typeface="Source Sans Pro" panose="020B0503030403020204" pitchFamily="34" charset="0"/>
              </a:rPr>
              <a:t>au sein </a:t>
            </a:r>
            <a:r>
              <a:rPr lang="fr-FR" sz="2000" dirty="0">
                <a:latin typeface="Source Sans Pro" panose="020B0503030403020204" pitchFamily="34" charset="0"/>
                <a:ea typeface="Source Sans Pro" panose="020B0503030403020204" pitchFamily="34" charset="0"/>
              </a:rPr>
              <a:t>de la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qui les définit.</a:t>
            </a:r>
          </a:p>
        </p:txBody>
      </p:sp>
    </p:spTree>
    <p:extLst>
      <p:ext uri="{BB962C8B-B14F-4D97-AF65-F5344CB8AC3E}">
        <p14:creationId xmlns:p14="http://schemas.microsoft.com/office/powerpoint/2010/main" val="36967974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variables </a:t>
            </a:r>
            <a:r>
              <a:rPr lang="en-GB" dirty="0" err="1"/>
              <a:t>globales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100</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3170099"/>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reçoit</a:t>
            </a:r>
            <a:r>
              <a:rPr lang="fr-FR" sz="2000" dirty="0">
                <a:latin typeface="Source Sans Pro" panose="020B0503030403020204" pitchFamily="34" charset="0"/>
                <a:ea typeface="Source Sans Pro" panose="020B0503030403020204" pitchFamily="34" charset="0"/>
              </a:rPr>
              <a:t> donc des </a:t>
            </a:r>
            <a:r>
              <a:rPr lang="fr-FR" sz="2000" b="1" dirty="0">
                <a:latin typeface="Source Sans Pro" panose="020B0503030403020204" pitchFamily="34" charset="0"/>
                <a:ea typeface="Source Sans Pro" panose="020B0503030403020204" pitchFamily="34" charset="0"/>
              </a:rPr>
              <a:t>données</a:t>
            </a:r>
            <a:r>
              <a:rPr lang="fr-FR" sz="2000" dirty="0">
                <a:latin typeface="Source Sans Pro" panose="020B0503030403020204" pitchFamily="34" charset="0"/>
                <a:ea typeface="Source Sans Pro" panose="020B0503030403020204" pitchFamily="34" charset="0"/>
              </a:rPr>
              <a:t> à traiter, les </a:t>
            </a:r>
            <a:r>
              <a:rPr lang="fr-FR" sz="2000" b="1" dirty="0">
                <a:solidFill>
                  <a:schemeClr val="accent1"/>
                </a:solidFill>
                <a:latin typeface="Source Sans Pro" panose="020B0503030403020204" pitchFamily="34" charset="0"/>
                <a:ea typeface="Source Sans Pro" panose="020B0503030403020204" pitchFamily="34" charset="0"/>
              </a:rPr>
              <a:t>paramètres</a:t>
            </a:r>
            <a:r>
              <a:rPr lang="fr-FR" sz="2000" dirty="0">
                <a:latin typeface="Source Sans Pro" panose="020B0503030403020204" pitchFamily="34" charset="0"/>
                <a:ea typeface="Source Sans Pro" panose="020B0503030403020204" pitchFamily="34" charset="0"/>
              </a:rPr>
              <a:t>, et pour ce faire peut </a:t>
            </a:r>
            <a:r>
              <a:rPr lang="fr-FR" sz="2000" b="1" dirty="0">
                <a:latin typeface="Source Sans Pro" panose="020B0503030403020204" pitchFamily="34" charset="0"/>
                <a:ea typeface="Source Sans Pro" panose="020B0503030403020204" pitchFamily="34" charset="0"/>
              </a:rPr>
              <a:t>avoir besoin </a:t>
            </a:r>
            <a:r>
              <a:rPr lang="fr-FR" sz="2000" dirty="0">
                <a:latin typeface="Source Sans Pro" panose="020B0503030403020204" pitchFamily="34" charset="0"/>
                <a:ea typeface="Source Sans Pro" panose="020B0503030403020204" pitchFamily="34" charset="0"/>
              </a:rPr>
              <a:t>de </a:t>
            </a:r>
            <a:r>
              <a:rPr lang="fr-FR" sz="2000" b="1" dirty="0">
                <a:solidFill>
                  <a:schemeClr val="accent1"/>
                </a:solidFill>
                <a:latin typeface="Source Sans Pro" panose="020B0503030403020204" pitchFamily="34" charset="0"/>
                <a:ea typeface="Source Sans Pro" panose="020B0503030403020204" pitchFamily="34" charset="0"/>
              </a:rPr>
              <a:t>variables locales</a:t>
            </a:r>
            <a:r>
              <a:rPr lang="fr-FR" sz="2000" dirty="0">
                <a:latin typeface="Source Sans Pro" panose="020B0503030403020204" pitchFamily="34" charset="0"/>
                <a:ea typeface="Source Sans Pro" panose="020B0503030403020204" pitchFamily="34" charset="0"/>
              </a:rPr>
              <a:t>.</a:t>
            </a:r>
          </a:p>
          <a:p>
            <a:pPr algn="just"/>
            <a:endParaRPr lang="fr-FR" sz="2000" dirty="0">
              <a:latin typeface="Source Sans Pro" panose="020B0503030403020204" pitchFamily="34" charset="0"/>
              <a:ea typeface="Source Sans Pro" panose="020B0503030403020204" pitchFamily="34" charset="0"/>
            </a:endParaRPr>
          </a:p>
          <a:p>
            <a:pPr algn="just"/>
            <a:r>
              <a:rPr lang="fr-FR" sz="2000" dirty="0">
                <a:latin typeface="Source Sans Pro" panose="020B0503030403020204" pitchFamily="34" charset="0"/>
                <a:ea typeface="Source Sans Pro" panose="020B0503030403020204" pitchFamily="34" charset="0"/>
              </a:rPr>
              <a:t>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peut également </a:t>
            </a:r>
            <a:r>
              <a:rPr lang="fr-FR" sz="2000" b="1" dirty="0">
                <a:latin typeface="Source Sans Pro" panose="020B0503030403020204" pitchFamily="34" charset="0"/>
                <a:ea typeface="Source Sans Pro" panose="020B0503030403020204" pitchFamily="34" charset="0"/>
              </a:rPr>
              <a:t>manipuler</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directement</a:t>
            </a:r>
            <a:r>
              <a:rPr lang="fr-FR" sz="2000" dirty="0">
                <a:latin typeface="Source Sans Pro" panose="020B0503030403020204" pitchFamily="34" charset="0"/>
                <a:ea typeface="Source Sans Pro" panose="020B0503030403020204" pitchFamily="34" charset="0"/>
              </a:rPr>
              <a:t> des </a:t>
            </a:r>
            <a:r>
              <a:rPr lang="fr-FR" sz="2000" b="1" dirty="0">
                <a:latin typeface="Source Sans Pro" panose="020B0503030403020204" pitchFamily="34" charset="0"/>
                <a:ea typeface="Source Sans Pro" panose="020B0503030403020204" pitchFamily="34" charset="0"/>
              </a:rPr>
              <a:t>variables</a:t>
            </a:r>
            <a:r>
              <a:rPr lang="fr-FR" sz="2000" dirty="0">
                <a:latin typeface="Source Sans Pro" panose="020B0503030403020204" pitchFamily="34" charset="0"/>
                <a:ea typeface="Source Sans Pro" panose="020B0503030403020204" pitchFamily="34" charset="0"/>
              </a:rPr>
              <a:t> définies par le </a:t>
            </a:r>
            <a:r>
              <a:rPr lang="fr-FR" sz="2000" b="1" dirty="0">
                <a:latin typeface="Source Sans Pro" panose="020B0503030403020204" pitchFamily="34" charset="0"/>
                <a:ea typeface="Source Sans Pro" panose="020B0503030403020204" pitchFamily="34" charset="0"/>
              </a:rPr>
              <a:t>programme</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principal</a:t>
            </a:r>
            <a:r>
              <a:rPr lang="fr-FR" sz="2000" dirty="0">
                <a:latin typeface="Source Sans Pro" panose="020B0503030403020204" pitchFamily="34" charset="0"/>
                <a:ea typeface="Source Sans Pro" panose="020B0503030403020204" pitchFamily="34" charset="0"/>
              </a:rPr>
              <a:t>. On parle alors de « </a:t>
            </a:r>
            <a:r>
              <a:rPr lang="fr-FR" sz="2000" b="1" dirty="0">
                <a:solidFill>
                  <a:schemeClr val="accent1"/>
                </a:solidFill>
                <a:latin typeface="Source Sans Pro" panose="020B0503030403020204" pitchFamily="34" charset="0"/>
                <a:ea typeface="Source Sans Pro" panose="020B0503030403020204" pitchFamily="34" charset="0"/>
              </a:rPr>
              <a:t>variables globales</a:t>
            </a:r>
            <a:r>
              <a:rPr lang="fr-FR" sz="2000" dirty="0">
                <a:latin typeface="Source Sans Pro" panose="020B0503030403020204" pitchFamily="34" charset="0"/>
                <a:ea typeface="Source Sans Pro" panose="020B0503030403020204" pitchFamily="34" charset="0"/>
              </a:rPr>
              <a:t> ».</a:t>
            </a:r>
          </a:p>
          <a:p>
            <a:pPr algn="just"/>
            <a:endParaRPr lang="fr-FR" sz="2000" dirty="0">
              <a:latin typeface="Source Sans Pro" panose="020B0503030403020204" pitchFamily="34" charset="0"/>
              <a:ea typeface="Source Sans Pro" panose="020B0503030403020204" pitchFamily="34" charset="0"/>
            </a:endParaRPr>
          </a:p>
          <a:p>
            <a:pPr algn="just"/>
            <a:r>
              <a:rPr lang="en-GB" sz="2000" b="1" dirty="0">
                <a:solidFill>
                  <a:srgbClr val="FF0000"/>
                </a:solidFill>
                <a:latin typeface="Source Sans Pro" panose="020B0503030403020204" pitchFamily="34" charset="0"/>
                <a:ea typeface="Source Sans Pro" panose="020B0503030403020204" pitchFamily="34" charset="0"/>
              </a:rPr>
              <a:t>ATTENTION !</a:t>
            </a:r>
            <a:endParaRPr lang="en-GB" sz="2000" dirty="0">
              <a:latin typeface="Source Sans Pro" panose="020B0503030403020204" pitchFamily="34" charset="0"/>
              <a:ea typeface="Source Sans Pro" panose="020B0503030403020204" pitchFamily="34" charset="0"/>
            </a:endParaRPr>
          </a:p>
          <a:p>
            <a:pPr algn="just"/>
            <a:r>
              <a:rPr lang="en-GB" sz="2000" dirty="0">
                <a:latin typeface="Source Sans Pro" panose="020B0503030403020204" pitchFamily="34" charset="0"/>
                <a:ea typeface="Source Sans Pro" panose="020B0503030403020204" pitchFamily="34" charset="0"/>
              </a:rPr>
              <a:t>Il </a:t>
            </a:r>
            <a:r>
              <a:rPr lang="en-GB" sz="2000" dirty="0" err="1">
                <a:latin typeface="Source Sans Pro" panose="020B0503030403020204" pitchFamily="34" charset="0"/>
                <a:ea typeface="Source Sans Pro" panose="020B0503030403020204" pitchFamily="34" charset="0"/>
              </a:rPr>
              <a:t>s’agit</a:t>
            </a:r>
            <a:r>
              <a:rPr lang="en-GB" sz="2000" dirty="0">
                <a:latin typeface="Source Sans Pro" panose="020B0503030403020204" pitchFamily="34" charset="0"/>
                <a:ea typeface="Source Sans Pro" panose="020B0503030403020204" pitchFamily="34" charset="0"/>
              </a:rPr>
              <a:t> </a:t>
            </a:r>
            <a:r>
              <a:rPr lang="en-GB" sz="2000" dirty="0" err="1">
                <a:latin typeface="Source Sans Pro" panose="020B0503030403020204" pitchFamily="34" charset="0"/>
                <a:ea typeface="Source Sans Pro" panose="020B0503030403020204" pitchFamily="34" charset="0"/>
              </a:rPr>
              <a:t>souvent</a:t>
            </a:r>
            <a:r>
              <a:rPr lang="en-GB" sz="2000" dirty="0">
                <a:latin typeface="Source Sans Pro" panose="020B0503030403020204" pitchFamily="34" charset="0"/>
                <a:ea typeface="Source Sans Pro" panose="020B0503030403020204" pitchFamily="34" charset="0"/>
              </a:rPr>
              <a:t> </a:t>
            </a:r>
            <a:r>
              <a:rPr lang="en-GB" sz="2000" dirty="0" err="1">
                <a:latin typeface="Source Sans Pro" panose="020B0503030403020204" pitchFamily="34" charset="0"/>
                <a:ea typeface="Source Sans Pro" panose="020B0503030403020204" pitchFamily="34" charset="0"/>
              </a:rPr>
              <a:t>d’une</a:t>
            </a:r>
            <a:r>
              <a:rPr lang="en-GB" sz="2000" dirty="0">
                <a:latin typeface="Source Sans Pro" panose="020B0503030403020204" pitchFamily="34" charset="0"/>
                <a:ea typeface="Source Sans Pro" panose="020B0503030403020204" pitchFamily="34" charset="0"/>
              </a:rPr>
              <a:t> </a:t>
            </a:r>
            <a:r>
              <a:rPr lang="en-GB" sz="2000" b="1" dirty="0" err="1">
                <a:latin typeface="Source Sans Pro" panose="020B0503030403020204" pitchFamily="34" charset="0"/>
                <a:ea typeface="Source Sans Pro" panose="020B0503030403020204" pitchFamily="34" charset="0"/>
              </a:rPr>
              <a:t>mauvaise</a:t>
            </a:r>
            <a:r>
              <a:rPr lang="en-GB" sz="2000" dirty="0">
                <a:latin typeface="Source Sans Pro" panose="020B0503030403020204" pitchFamily="34" charset="0"/>
                <a:ea typeface="Source Sans Pro" panose="020B0503030403020204" pitchFamily="34" charset="0"/>
              </a:rPr>
              <a:t> </a:t>
            </a:r>
            <a:r>
              <a:rPr lang="en-GB" sz="2000" b="1" dirty="0">
                <a:latin typeface="Source Sans Pro" panose="020B0503030403020204" pitchFamily="34" charset="0"/>
                <a:ea typeface="Source Sans Pro" panose="020B0503030403020204" pitchFamily="34" charset="0"/>
              </a:rPr>
              <a:t>pratique</a:t>
            </a:r>
            <a:r>
              <a:rPr lang="en-GB" sz="2000" dirty="0">
                <a:latin typeface="Source Sans Pro" panose="020B0503030403020204" pitchFamily="34" charset="0"/>
                <a:ea typeface="Source Sans Pro" panose="020B0503030403020204" pitchFamily="34" charset="0"/>
              </a:rPr>
              <a:t> car </a:t>
            </a:r>
            <a:r>
              <a:rPr lang="en-GB" sz="2000" dirty="0" err="1">
                <a:latin typeface="Source Sans Pro" panose="020B0503030403020204" pitchFamily="34" charset="0"/>
                <a:ea typeface="Source Sans Pro" panose="020B0503030403020204" pitchFamily="34" charset="0"/>
              </a:rPr>
              <a:t>cela</a:t>
            </a:r>
            <a:r>
              <a:rPr lang="en-GB" sz="2000" dirty="0">
                <a:latin typeface="Source Sans Pro" panose="020B0503030403020204" pitchFamily="34" charset="0"/>
                <a:ea typeface="Source Sans Pro" panose="020B0503030403020204" pitchFamily="34" charset="0"/>
              </a:rPr>
              <a:t> </a:t>
            </a:r>
            <a:r>
              <a:rPr lang="en-GB" sz="2000" b="1" dirty="0" err="1">
                <a:latin typeface="Source Sans Pro" panose="020B0503030403020204" pitchFamily="34" charset="0"/>
                <a:ea typeface="Source Sans Pro" panose="020B0503030403020204" pitchFamily="34" charset="0"/>
              </a:rPr>
              <a:t>limite</a:t>
            </a:r>
            <a:r>
              <a:rPr lang="en-GB" sz="2000" dirty="0">
                <a:latin typeface="Source Sans Pro" panose="020B0503030403020204" pitchFamily="34" charset="0"/>
                <a:ea typeface="Source Sans Pro" panose="020B0503030403020204" pitchFamily="34" charset="0"/>
              </a:rPr>
              <a:t> les </a:t>
            </a:r>
            <a:r>
              <a:rPr lang="en-GB" sz="2000" b="1" dirty="0">
                <a:latin typeface="Source Sans Pro" panose="020B0503030403020204" pitchFamily="34" charset="0"/>
                <a:ea typeface="Source Sans Pro" panose="020B0503030403020204" pitchFamily="34" charset="0"/>
              </a:rPr>
              <a:t>performances</a:t>
            </a:r>
            <a:r>
              <a:rPr lang="en-GB" sz="2000" dirty="0">
                <a:latin typeface="Source Sans Pro" panose="020B0503030403020204" pitchFamily="34" charset="0"/>
                <a:ea typeface="Source Sans Pro" panose="020B0503030403020204" pitchFamily="34" charset="0"/>
              </a:rPr>
              <a:t> et la </a:t>
            </a:r>
            <a:r>
              <a:rPr lang="en-GB" sz="2000" b="1" dirty="0" err="1">
                <a:latin typeface="Source Sans Pro" panose="020B0503030403020204" pitchFamily="34" charset="0"/>
                <a:ea typeface="Source Sans Pro" panose="020B0503030403020204" pitchFamily="34" charset="0"/>
              </a:rPr>
              <a:t>réutilisabilité</a:t>
            </a:r>
            <a:r>
              <a:rPr lang="en-GB" sz="2000" dirty="0">
                <a:latin typeface="Source Sans Pro" panose="020B0503030403020204" pitchFamily="34" charset="0"/>
                <a:ea typeface="Source Sans Pro" panose="020B0503030403020204" pitchFamily="34" charset="0"/>
              </a:rPr>
              <a:t> du code.</a:t>
            </a:r>
            <a:endParaRPr lang="fr-FR" sz="2000" dirty="0"/>
          </a:p>
        </p:txBody>
      </p:sp>
    </p:spTree>
    <p:extLst>
      <p:ext uri="{BB962C8B-B14F-4D97-AF65-F5344CB8AC3E}">
        <p14:creationId xmlns:p14="http://schemas.microsoft.com/office/powerpoint/2010/main" val="31053672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2.</a:t>
            </a:r>
            <a:r>
              <a:rPr lang="fr-FR" sz="3200" dirty="0">
                <a:solidFill>
                  <a:schemeClr val="accent4"/>
                </a:solidFill>
              </a:rPr>
              <a:t>6.3</a:t>
            </a:r>
          </a:p>
          <a:p>
            <a:pPr marL="0" lvl="0" indent="0" algn="l" rtl="0">
              <a:spcBef>
                <a:spcPts val="0"/>
              </a:spcBef>
              <a:spcAft>
                <a:spcPts val="0"/>
              </a:spcAft>
              <a:buNone/>
            </a:pPr>
            <a:r>
              <a:rPr lang="fr-FR" sz="2400" dirty="0"/>
              <a:t>L’implémentation</a:t>
            </a:r>
          </a:p>
        </p:txBody>
      </p:sp>
    </p:spTree>
    <p:extLst>
      <p:ext uri="{BB962C8B-B14F-4D97-AF65-F5344CB8AC3E}">
        <p14:creationId xmlns:p14="http://schemas.microsoft.com/office/powerpoint/2010/main" val="295756124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Syntaxe</a:t>
            </a:r>
            <a:r>
              <a:rPr lang="en-GB" dirty="0"/>
              <a:t> pour </a:t>
            </a:r>
            <a:r>
              <a:rPr lang="en-GB" dirty="0" err="1"/>
              <a:t>déclarer</a:t>
            </a:r>
            <a:r>
              <a:rPr lang="en-GB" dirty="0"/>
              <a:t> </a:t>
            </a:r>
            <a:r>
              <a:rPr lang="en-GB" dirty="0" err="1"/>
              <a:t>une</a:t>
            </a:r>
            <a:r>
              <a:rPr lang="en-GB" dirty="0"/>
              <a:t> </a:t>
            </a:r>
            <a:r>
              <a:rPr lang="en-GB" dirty="0" err="1"/>
              <a:t>fonction</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102</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2304434"/>
            <a:ext cx="6809466" cy="2108269"/>
          </a:xfrm>
          <a:prstGeom prst="rect">
            <a:avLst/>
          </a:prstGeom>
          <a:noFill/>
        </p:spPr>
        <p:txBody>
          <a:bodyPr wrap="square">
            <a:spAutoFit/>
          </a:bodyPr>
          <a:lstStyle/>
          <a:p>
            <a:pPr>
              <a:spcAft>
                <a:spcPts val="600"/>
              </a:spcAft>
            </a:pPr>
            <a:r>
              <a:rPr lang="fr-FR" sz="1800" b="0" dirty="0">
                <a:solidFill>
                  <a:schemeClr val="tx1"/>
                </a:solidFill>
                <a:effectLst/>
                <a:latin typeface="Source Sans Pro" panose="020B0503030403020204" pitchFamily="34" charset="0"/>
                <a:ea typeface="Source Sans Pro" panose="020B0503030403020204" pitchFamily="34" charset="0"/>
              </a:rPr>
              <a:t>Exemples :</a:t>
            </a:r>
          </a:p>
          <a:p>
            <a:r>
              <a:rPr lang="fr-FR" sz="1800" b="0" dirty="0" err="1">
                <a:solidFill>
                  <a:srgbClr val="9872A2"/>
                </a:solidFill>
                <a:effectLst/>
                <a:latin typeface="Source Code Pro" panose="020B0509030403020204" pitchFamily="49" charset="0"/>
                <a:ea typeface="Source Code Pro" panose="020B0509030403020204" pitchFamily="49" charset="0"/>
              </a:rPr>
              <a:t>def</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CE6700"/>
                </a:solidFill>
                <a:effectLst/>
                <a:latin typeface="Source Code Pro" panose="020B0509030403020204" pitchFamily="49" charset="0"/>
                <a:ea typeface="Source Code Pro" panose="020B0509030403020204" pitchFamily="49" charset="0"/>
              </a:rPr>
              <a:t>maFonction</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param1</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chemeClr val="tx1"/>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param2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 0</a:t>
            </a:r>
            <a:r>
              <a:rPr lang="fr-FR" sz="1800" b="0" dirty="0">
                <a:solidFill>
                  <a:srgbClr val="676867"/>
                </a:solidFill>
                <a:effectLst/>
                <a:latin typeface="Source Code Pro" panose="020B0509030403020204" pitchFamily="49" charset="0"/>
                <a:ea typeface="Source Code Pro" panose="020B0509030403020204" pitchFamily="49" charset="0"/>
              </a:rPr>
              <a:t>):</a:t>
            </a:r>
          </a:p>
          <a:p>
            <a:r>
              <a:rPr lang="en-US" sz="1800" b="0" dirty="0">
                <a:solidFill>
                  <a:srgbClr val="C5C8C6"/>
                </a:solidFill>
                <a:effectLst/>
                <a:latin typeface="Source Code Pro" panose="020B0509030403020204" pitchFamily="49" charset="0"/>
                <a:ea typeface="Source Code Pro" panose="020B0509030403020204" pitchFamily="49" charset="0"/>
              </a:rPr>
              <a:t>    </a:t>
            </a:r>
            <a:r>
              <a:rPr lang="en-US" sz="1800" b="0" dirty="0">
                <a:solidFill>
                  <a:schemeClr val="tx1"/>
                </a:solidFill>
                <a:effectLst/>
                <a:latin typeface="Source Code Pro" panose="020B0509030403020204" pitchFamily="49" charset="0"/>
                <a:ea typeface="Source Code Pro" panose="020B0509030403020204" pitchFamily="49" charset="0"/>
              </a:rPr>
              <a:t>instructions</a:t>
            </a:r>
          </a:p>
          <a:p>
            <a:r>
              <a:rPr lang="fr-FR" sz="1800" b="0" dirty="0">
                <a:solidFill>
                  <a:srgbClr val="9872A2"/>
                </a:solidFill>
                <a:effectLst/>
                <a:latin typeface="Source Code Pro" panose="020B0509030403020204" pitchFamily="49" charset="0"/>
                <a:ea typeface="Source Code Pro" panose="020B0509030403020204" pitchFamily="49" charset="0"/>
              </a:rPr>
              <a:t>    return</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6089B4"/>
                </a:solidFill>
                <a:effectLst/>
                <a:latin typeface="Source Code Pro" panose="020B0509030403020204" pitchFamily="49" charset="0"/>
                <a:ea typeface="Source Code Pro" panose="020B0509030403020204" pitchFamily="49" charset="0"/>
              </a:rPr>
              <a:t>monResultat</a:t>
            </a:r>
            <a:endParaRPr lang="fr-FR" sz="1800" b="0" dirty="0">
              <a:solidFill>
                <a:srgbClr val="6089B4"/>
              </a:solidFill>
              <a:effectLst/>
              <a:latin typeface="Source Code Pro" panose="020B0509030403020204" pitchFamily="49" charset="0"/>
              <a:ea typeface="Source Code Pro" panose="020B0509030403020204" pitchFamily="49" charset="0"/>
            </a:endParaRPr>
          </a:p>
          <a:p>
            <a:endParaRPr lang="fr-FR" sz="1800" dirty="0">
              <a:solidFill>
                <a:srgbClr val="6089B4"/>
              </a:solidFill>
              <a:latin typeface="Source Code Pro" panose="020B0509030403020204" pitchFamily="49" charset="0"/>
              <a:ea typeface="Source Code Pro" panose="020B0509030403020204" pitchFamily="49" charset="0"/>
            </a:endParaRPr>
          </a:p>
          <a:p>
            <a:r>
              <a:rPr lang="fr-FR" sz="1800" b="0" dirty="0" err="1">
                <a:solidFill>
                  <a:srgbClr val="9872A2"/>
                </a:solidFill>
                <a:effectLst/>
                <a:latin typeface="Source Code Pro" panose="020B0509030403020204" pitchFamily="49" charset="0"/>
                <a:ea typeface="Source Code Pro" panose="020B0509030403020204" pitchFamily="49" charset="0"/>
              </a:rPr>
              <a:t>def</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CE6700"/>
                </a:solidFill>
                <a:effectLst/>
                <a:latin typeface="Source Code Pro" panose="020B0509030403020204" pitchFamily="49" charset="0"/>
                <a:ea typeface="Source Code Pro" panose="020B0509030403020204" pitchFamily="49" charset="0"/>
              </a:rPr>
              <a:t>maFonction</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param1</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chemeClr val="tx1"/>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param2</a:t>
            </a:r>
            <a:r>
              <a:rPr lang="fr-FR" sz="1800" b="0" dirty="0">
                <a:solidFill>
                  <a:srgbClr val="676867"/>
                </a:solidFill>
                <a:effectLst/>
                <a:latin typeface="Source Code Pro" panose="020B0509030403020204" pitchFamily="49" charset="0"/>
                <a:ea typeface="Source Code Pro" panose="020B0509030403020204" pitchFamily="49" charset="0"/>
              </a:rPr>
              <a:t>):</a:t>
            </a:r>
          </a:p>
          <a:p>
            <a:r>
              <a:rPr lang="en-US" sz="1800" b="0" dirty="0">
                <a:solidFill>
                  <a:srgbClr val="C5C8C6"/>
                </a:solidFill>
                <a:effectLst/>
                <a:latin typeface="Source Code Pro" panose="020B0509030403020204" pitchFamily="49" charset="0"/>
                <a:ea typeface="Source Code Pro" panose="020B0509030403020204" pitchFamily="49" charset="0"/>
              </a:rPr>
              <a:t>    </a:t>
            </a:r>
            <a:r>
              <a:rPr lang="en-US" sz="1800" b="0" dirty="0">
                <a:solidFill>
                  <a:schemeClr val="tx1"/>
                </a:solidFill>
                <a:effectLst/>
                <a:latin typeface="Source Code Pro" panose="020B0509030403020204" pitchFamily="49" charset="0"/>
                <a:ea typeface="Source Code Pro" panose="020B0509030403020204" pitchFamily="49" charset="0"/>
              </a:rPr>
              <a:t>instructions</a:t>
            </a:r>
          </a:p>
        </p:txBody>
      </p:sp>
      <p:sp>
        <p:nvSpPr>
          <p:cNvPr id="4" name="TextBox 9">
            <a:extLst>
              <a:ext uri="{FF2B5EF4-FFF2-40B4-BE49-F238E27FC236}">
                <a16:creationId xmlns:a16="http://schemas.microsoft.com/office/drawing/2014/main" id="{4D891923-0DD8-16E8-7A3C-EFBDD34FB18A}"/>
              </a:ext>
            </a:extLst>
          </p:cNvPr>
          <p:cNvSpPr txBox="1"/>
          <p:nvPr/>
        </p:nvSpPr>
        <p:spPr>
          <a:xfrm>
            <a:off x="786150" y="1294284"/>
            <a:ext cx="7345914" cy="707886"/>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Il existe </a:t>
            </a:r>
            <a:r>
              <a:rPr lang="fr-FR" sz="2000" b="1" dirty="0">
                <a:latin typeface="Source Sans Pro" panose="020B0503030403020204" pitchFamily="34" charset="0"/>
                <a:ea typeface="Source Sans Pro" panose="020B0503030403020204" pitchFamily="34" charset="0"/>
              </a:rPr>
              <a:t>deux</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types</a:t>
            </a:r>
            <a:r>
              <a:rPr lang="fr-FR" sz="2000" dirty="0">
                <a:latin typeface="Source Sans Pro" panose="020B0503030403020204" pitchFamily="34" charset="0"/>
                <a:ea typeface="Source Sans Pro" panose="020B0503030403020204" pitchFamily="34" charset="0"/>
              </a:rPr>
              <a:t> de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 Celles qui </a:t>
            </a:r>
            <a:r>
              <a:rPr lang="fr-FR" sz="2000" b="1" dirty="0">
                <a:latin typeface="Source Sans Pro" panose="020B0503030403020204" pitchFamily="34" charset="0"/>
                <a:ea typeface="Source Sans Pro" panose="020B0503030403020204" pitchFamily="34" charset="0"/>
              </a:rPr>
              <a:t>retournent</a:t>
            </a:r>
            <a:r>
              <a:rPr lang="fr-FR" sz="2000" dirty="0">
                <a:latin typeface="Source Sans Pro" panose="020B0503030403020204" pitchFamily="34" charset="0"/>
                <a:ea typeface="Source Sans Pro" panose="020B0503030403020204" pitchFamily="34" charset="0"/>
              </a:rPr>
              <a:t> une </a:t>
            </a:r>
            <a:r>
              <a:rPr lang="fr-FR" sz="2000" b="1" dirty="0">
                <a:latin typeface="Source Sans Pro" panose="020B0503030403020204" pitchFamily="34" charset="0"/>
                <a:ea typeface="Source Sans Pro" panose="020B0503030403020204" pitchFamily="34" charset="0"/>
              </a:rPr>
              <a:t>valeur</a:t>
            </a:r>
            <a:r>
              <a:rPr lang="fr-FR" sz="2000" dirty="0">
                <a:latin typeface="Source Sans Pro" panose="020B0503030403020204" pitchFamily="34" charset="0"/>
                <a:ea typeface="Source Sans Pro" panose="020B0503030403020204" pitchFamily="34" charset="0"/>
              </a:rPr>
              <a:t> et celles qui ne </a:t>
            </a:r>
            <a:r>
              <a:rPr lang="fr-FR" sz="2000" b="1" dirty="0">
                <a:latin typeface="Source Sans Pro" panose="020B0503030403020204" pitchFamily="34" charset="0"/>
                <a:ea typeface="Source Sans Pro" panose="020B0503030403020204" pitchFamily="34" charset="0"/>
              </a:rPr>
              <a:t>retournent</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rien</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23142303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Syntaxe</a:t>
            </a:r>
            <a:r>
              <a:rPr lang="en-GB" dirty="0"/>
              <a:t> pour </a:t>
            </a:r>
            <a:r>
              <a:rPr lang="en-GB" dirty="0" err="1"/>
              <a:t>appeler</a:t>
            </a:r>
            <a:r>
              <a:rPr lang="en-GB" dirty="0"/>
              <a:t> </a:t>
            </a:r>
            <a:r>
              <a:rPr lang="en-GB" dirty="0" err="1"/>
              <a:t>une</a:t>
            </a:r>
            <a:r>
              <a:rPr lang="en-GB" dirty="0"/>
              <a:t> </a:t>
            </a:r>
            <a:r>
              <a:rPr lang="en-GB" dirty="0" err="1"/>
              <a:t>fonction</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103</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2607665"/>
            <a:ext cx="6809466" cy="1277273"/>
          </a:xfrm>
          <a:prstGeom prst="rect">
            <a:avLst/>
          </a:prstGeom>
          <a:noFill/>
        </p:spPr>
        <p:txBody>
          <a:bodyPr wrap="square">
            <a:spAutoFit/>
          </a:bodyPr>
          <a:lstStyle/>
          <a:p>
            <a:pPr>
              <a:spcAft>
                <a:spcPts val="600"/>
              </a:spcAft>
            </a:pPr>
            <a:r>
              <a:rPr lang="fr-FR" sz="1800" b="0" dirty="0">
                <a:solidFill>
                  <a:schemeClr val="tx1"/>
                </a:solidFill>
                <a:effectLst/>
                <a:latin typeface="Source Sans Pro" panose="020B0503030403020204" pitchFamily="34" charset="0"/>
                <a:ea typeface="Source Sans Pro" panose="020B0503030403020204" pitchFamily="34" charset="0"/>
              </a:rPr>
              <a:t>Exemples :</a:t>
            </a:r>
            <a:endParaRPr lang="fr-FR" sz="1800" b="0" dirty="0">
              <a:solidFill>
                <a:srgbClr val="CE6700"/>
              </a:solidFill>
              <a:effectLst/>
              <a:latin typeface="Source Code Pro" panose="020B0509030403020204" pitchFamily="49" charset="0"/>
              <a:ea typeface="Source Code Pro" panose="020B0509030403020204" pitchFamily="49" charset="0"/>
            </a:endParaRPr>
          </a:p>
          <a:p>
            <a:r>
              <a:rPr lang="fr-FR" sz="1800" b="0" dirty="0" err="1">
                <a:solidFill>
                  <a:srgbClr val="CE6700"/>
                </a:solidFill>
                <a:effectLst/>
                <a:latin typeface="Source Code Pro" panose="020B0509030403020204" pitchFamily="49" charset="0"/>
                <a:ea typeface="Source Code Pro" panose="020B0509030403020204" pitchFamily="49" charset="0"/>
              </a:rPr>
              <a:t>maFonction</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42</a:t>
            </a:r>
            <a:r>
              <a:rPr lang="fr-FR" sz="1800" b="0" dirty="0">
                <a:solidFill>
                  <a:srgbClr val="676867"/>
                </a:solidFill>
                <a:effectLst/>
                <a:latin typeface="Source Code Pro" panose="020B0509030403020204" pitchFamily="49" charset="0"/>
                <a:ea typeface="Source Code Pro" panose="020B0509030403020204" pitchFamily="49" charset="0"/>
              </a:rPr>
              <a:t>)</a:t>
            </a:r>
          </a:p>
          <a:p>
            <a:r>
              <a:rPr lang="fr-FR" sz="1800" b="0" dirty="0">
                <a:solidFill>
                  <a:srgbClr val="6089B4"/>
                </a:solidFill>
                <a:effectLst/>
                <a:latin typeface="Source Code Pro" panose="020B0509030403020204" pitchFamily="49" charset="0"/>
                <a:ea typeface="Source Code Pro" panose="020B0509030403020204" pitchFamily="49" charset="0"/>
              </a:rPr>
              <a:t>a</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b</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chemeClr val="tx1"/>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5</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10</a:t>
            </a:r>
            <a:endParaRPr lang="fr-FR" sz="1800" b="0" dirty="0">
              <a:solidFill>
                <a:srgbClr val="C5C8C6"/>
              </a:solidFill>
              <a:effectLst/>
              <a:latin typeface="Source Code Pro" panose="020B0509030403020204" pitchFamily="49" charset="0"/>
              <a:ea typeface="Source Code Pro" panose="020B0509030403020204" pitchFamily="49" charset="0"/>
            </a:endParaRPr>
          </a:p>
          <a:p>
            <a:r>
              <a:rPr lang="fr-FR" sz="1800" b="0" dirty="0" err="1">
                <a:solidFill>
                  <a:srgbClr val="6089B4"/>
                </a:solidFill>
                <a:effectLst/>
                <a:latin typeface="Source Code Pro" panose="020B0509030403020204" pitchFamily="49" charset="0"/>
                <a:ea typeface="Source Code Pro" panose="020B0509030403020204" pitchFamily="49" charset="0"/>
              </a:rPr>
              <a:t>resultat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CE6700"/>
                </a:solidFill>
                <a:effectLst/>
                <a:latin typeface="Source Code Pro" panose="020B0509030403020204" pitchFamily="49" charset="0"/>
                <a:ea typeface="Source Code Pro" panose="020B0509030403020204" pitchFamily="49" charset="0"/>
              </a:rPr>
              <a:t>maFonction</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a</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b</a:t>
            </a:r>
            <a:r>
              <a:rPr lang="fr-FR" sz="1800" b="0" dirty="0">
                <a:solidFill>
                  <a:srgbClr val="676867"/>
                </a:solidFill>
                <a:effectLst/>
                <a:latin typeface="Source Code Pro" panose="020B0509030403020204" pitchFamily="49" charset="0"/>
                <a:ea typeface="Source Code Pro" panose="020B0509030403020204" pitchFamily="49" charset="0"/>
              </a:rPr>
              <a:t>)</a:t>
            </a:r>
          </a:p>
        </p:txBody>
      </p:sp>
      <p:sp>
        <p:nvSpPr>
          <p:cNvPr id="4" name="TextBox 9">
            <a:extLst>
              <a:ext uri="{FF2B5EF4-FFF2-40B4-BE49-F238E27FC236}">
                <a16:creationId xmlns:a16="http://schemas.microsoft.com/office/drawing/2014/main" id="{4D891923-0DD8-16E8-7A3C-EFBDD34FB18A}"/>
              </a:ext>
            </a:extLst>
          </p:cNvPr>
          <p:cNvSpPr txBox="1"/>
          <p:nvPr/>
        </p:nvSpPr>
        <p:spPr>
          <a:xfrm>
            <a:off x="786150" y="1294284"/>
            <a:ext cx="7345914" cy="1015663"/>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Comme une instruction prédéfinie du langage. On appelle la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par son </a:t>
            </a:r>
            <a:r>
              <a:rPr lang="fr-FR" sz="2000" b="1" dirty="0">
                <a:latin typeface="Source Sans Pro" panose="020B0503030403020204" pitchFamily="34" charset="0"/>
                <a:ea typeface="Source Sans Pro" panose="020B0503030403020204" pitchFamily="34" charset="0"/>
              </a:rPr>
              <a:t>nom</a:t>
            </a:r>
            <a:r>
              <a:rPr lang="fr-FR" sz="2000" dirty="0">
                <a:latin typeface="Source Sans Pro" panose="020B0503030403020204" pitchFamily="34" charset="0"/>
                <a:ea typeface="Source Sans Pro" panose="020B0503030403020204" pitchFamily="34" charset="0"/>
              </a:rPr>
              <a:t>, en lui </a:t>
            </a:r>
            <a:r>
              <a:rPr lang="fr-FR" sz="2000" b="1" dirty="0">
                <a:latin typeface="Source Sans Pro" panose="020B0503030403020204" pitchFamily="34" charset="0"/>
                <a:ea typeface="Source Sans Pro" panose="020B0503030403020204" pitchFamily="34" charset="0"/>
              </a:rPr>
              <a:t>passant</a:t>
            </a:r>
            <a:r>
              <a:rPr lang="fr-FR" sz="2000" dirty="0">
                <a:latin typeface="Source Sans Pro" panose="020B0503030403020204" pitchFamily="34" charset="0"/>
                <a:ea typeface="Source Sans Pro" panose="020B0503030403020204" pitchFamily="34" charset="0"/>
              </a:rPr>
              <a:t> autant de </a:t>
            </a:r>
            <a:r>
              <a:rPr lang="fr-FR" sz="2000" b="1" dirty="0">
                <a:latin typeface="Source Sans Pro" panose="020B0503030403020204" pitchFamily="34" charset="0"/>
                <a:ea typeface="Source Sans Pro" panose="020B0503030403020204" pitchFamily="34" charset="0"/>
              </a:rPr>
              <a:t>paramètres</a:t>
            </a:r>
            <a:r>
              <a:rPr lang="fr-FR" sz="2000" dirty="0">
                <a:latin typeface="Source Sans Pro" panose="020B0503030403020204" pitchFamily="34" charset="0"/>
                <a:ea typeface="Source Sans Pro" panose="020B0503030403020204" pitchFamily="34" charset="0"/>
              </a:rPr>
              <a:t> qu’elle en </a:t>
            </a:r>
            <a:r>
              <a:rPr lang="fr-FR" sz="2000" b="1" dirty="0">
                <a:latin typeface="Source Sans Pro" panose="020B0503030403020204" pitchFamily="34" charset="0"/>
                <a:ea typeface="Source Sans Pro" panose="020B0503030403020204" pitchFamily="34" charset="0"/>
              </a:rPr>
              <a:t>possède</a:t>
            </a:r>
            <a:r>
              <a:rPr lang="fr-FR" sz="2000" dirty="0">
                <a:latin typeface="Source Sans Pro" panose="020B0503030403020204" pitchFamily="34" charset="0"/>
                <a:ea typeface="Source Sans Pro" panose="020B0503030403020204" pitchFamily="34" charset="0"/>
              </a:rPr>
              <a:t>.</a:t>
            </a:r>
            <a:endParaRPr lang="fr-FR" sz="2000" b="1"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59311925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Une </a:t>
            </a:r>
            <a:r>
              <a:rPr lang="en-GB" dirty="0" err="1"/>
              <a:t>particularité</a:t>
            </a:r>
            <a:r>
              <a:rPr lang="en-GB" dirty="0"/>
              <a:t> de Python</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104</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707886"/>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peut </a:t>
            </a:r>
            <a:r>
              <a:rPr lang="fr-FR" sz="2000" b="1" dirty="0">
                <a:latin typeface="Source Sans Pro" panose="020B0503030403020204" pitchFamily="34" charset="0"/>
                <a:ea typeface="Source Sans Pro" panose="020B0503030403020204" pitchFamily="34" charset="0"/>
              </a:rPr>
              <a:t>retourner plusieurs valeurs</a:t>
            </a:r>
            <a:r>
              <a:rPr lang="fr-FR" sz="2000" dirty="0">
                <a:latin typeface="Source Sans Pro" panose="020B0503030403020204" pitchFamily="34" charset="0"/>
                <a:ea typeface="Source Sans Pro" panose="020B0503030403020204" pitchFamily="34" charset="0"/>
              </a:rPr>
              <a:t>, il suffit de </a:t>
            </a:r>
            <a:r>
              <a:rPr lang="fr-FR" sz="2000" b="1" dirty="0">
                <a:latin typeface="Source Sans Pro" panose="020B0503030403020204" pitchFamily="34" charset="0"/>
                <a:ea typeface="Source Sans Pro" panose="020B0503030403020204" pitchFamily="34" charset="0"/>
              </a:rPr>
              <a:t>séparer</a:t>
            </a:r>
            <a:r>
              <a:rPr lang="fr-FR" sz="2000" dirty="0">
                <a:latin typeface="Source Sans Pro" panose="020B0503030403020204" pitchFamily="34" charset="0"/>
                <a:ea typeface="Source Sans Pro" panose="020B0503030403020204" pitchFamily="34" charset="0"/>
              </a:rPr>
              <a:t> celles-ci par des </a:t>
            </a:r>
            <a:r>
              <a:rPr lang="fr-FR" sz="2000" b="1" dirty="0">
                <a:latin typeface="Source Sans Pro" panose="020B0503030403020204" pitchFamily="34" charset="0"/>
                <a:ea typeface="Source Sans Pro" panose="020B0503030403020204" pitchFamily="34" charset="0"/>
              </a:rPr>
              <a:t>virgules</a:t>
            </a:r>
            <a:r>
              <a:rPr lang="fr-FR" sz="2000" dirty="0">
                <a:latin typeface="Source Sans Pro" panose="020B0503030403020204" pitchFamily="34" charset="0"/>
                <a:ea typeface="Source Sans Pro" panose="020B0503030403020204" pitchFamily="34" charset="0"/>
              </a:rPr>
              <a:t>.</a:t>
            </a:r>
          </a:p>
        </p:txBody>
      </p:sp>
      <p:sp>
        <p:nvSpPr>
          <p:cNvPr id="2" name="TextBox 9">
            <a:extLst>
              <a:ext uri="{FF2B5EF4-FFF2-40B4-BE49-F238E27FC236}">
                <a16:creationId xmlns:a16="http://schemas.microsoft.com/office/drawing/2014/main" id="{48B6CA17-B687-6B4E-D53D-232760C0C4AC}"/>
              </a:ext>
            </a:extLst>
          </p:cNvPr>
          <p:cNvSpPr txBox="1"/>
          <p:nvPr/>
        </p:nvSpPr>
        <p:spPr>
          <a:xfrm>
            <a:off x="786150" y="2285734"/>
            <a:ext cx="6809466" cy="2108269"/>
          </a:xfrm>
          <a:prstGeom prst="rect">
            <a:avLst/>
          </a:prstGeom>
          <a:noFill/>
        </p:spPr>
        <p:txBody>
          <a:bodyPr wrap="square">
            <a:spAutoFit/>
          </a:bodyPr>
          <a:lstStyle/>
          <a:p>
            <a:pPr>
              <a:spcAft>
                <a:spcPts val="600"/>
              </a:spcAft>
            </a:pPr>
            <a:r>
              <a:rPr lang="fr-FR" sz="1800" b="0" dirty="0">
                <a:solidFill>
                  <a:schemeClr val="tx1"/>
                </a:solidFill>
                <a:effectLst/>
                <a:latin typeface="Source Sans Pro" panose="020B0503030403020204" pitchFamily="34" charset="0"/>
                <a:ea typeface="Source Sans Pro" panose="020B0503030403020204" pitchFamily="34" charset="0"/>
              </a:rPr>
              <a:t>Exemples :</a:t>
            </a:r>
            <a:endParaRPr lang="fr-FR" sz="1800" b="0" dirty="0">
              <a:solidFill>
                <a:srgbClr val="CE6700"/>
              </a:solidFill>
              <a:effectLst/>
              <a:latin typeface="Source Code Pro" panose="020B0509030403020204" pitchFamily="49" charset="0"/>
              <a:ea typeface="Source Code Pro" panose="020B0509030403020204" pitchFamily="49" charset="0"/>
            </a:endParaRPr>
          </a:p>
          <a:p>
            <a:r>
              <a:rPr lang="fr-FR" sz="1800" b="0" dirty="0" err="1">
                <a:solidFill>
                  <a:srgbClr val="9872A2"/>
                </a:solidFill>
                <a:effectLst/>
                <a:latin typeface="Source Code Pro" panose="020B0509030403020204" pitchFamily="49" charset="0"/>
                <a:ea typeface="Source Code Pro" panose="020B0509030403020204" pitchFamily="49" charset="0"/>
              </a:rPr>
              <a:t>def</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CE6700"/>
                </a:solidFill>
                <a:effectLst/>
                <a:latin typeface="Source Code Pro" panose="020B0509030403020204" pitchFamily="49" charset="0"/>
                <a:ea typeface="Source Code Pro" panose="020B0509030403020204" pitchFamily="49" charset="0"/>
              </a:rPr>
              <a:t>maFonction</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param1</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chemeClr val="tx1"/>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param2</a:t>
            </a:r>
            <a:r>
              <a:rPr lang="fr-FR" sz="1800" b="0" dirty="0">
                <a:solidFill>
                  <a:srgbClr val="676867"/>
                </a:solidFill>
                <a:effectLst/>
                <a:latin typeface="Source Code Pro" panose="020B0509030403020204" pitchFamily="49" charset="0"/>
                <a:ea typeface="Source Code Pro" panose="020B0509030403020204" pitchFamily="49" charset="0"/>
              </a:rPr>
              <a:t>):</a:t>
            </a:r>
          </a:p>
          <a:p>
            <a:r>
              <a:rPr lang="en-US" sz="1800" b="0" dirty="0">
                <a:solidFill>
                  <a:srgbClr val="C5C8C6"/>
                </a:solidFill>
                <a:effectLst/>
                <a:latin typeface="Source Code Pro" panose="020B0509030403020204" pitchFamily="49" charset="0"/>
                <a:ea typeface="Source Code Pro" panose="020B0509030403020204" pitchFamily="49" charset="0"/>
              </a:rPr>
              <a:t>    </a:t>
            </a:r>
            <a:r>
              <a:rPr lang="en-US" sz="1800" b="0" dirty="0">
                <a:solidFill>
                  <a:schemeClr val="tx1"/>
                </a:solidFill>
                <a:effectLst/>
                <a:latin typeface="Source Code Pro" panose="020B0509030403020204" pitchFamily="49" charset="0"/>
                <a:ea typeface="Source Code Pro" panose="020B0509030403020204" pitchFamily="49" charset="0"/>
              </a:rPr>
              <a:t>instructions</a:t>
            </a:r>
          </a:p>
          <a:p>
            <a:r>
              <a:rPr lang="fr-FR" sz="1800" b="0" dirty="0">
                <a:solidFill>
                  <a:srgbClr val="9872A2"/>
                </a:solidFill>
                <a:effectLst/>
                <a:latin typeface="Source Code Pro" panose="020B0509030403020204" pitchFamily="49" charset="0"/>
                <a:ea typeface="Source Code Pro" panose="020B0509030403020204" pitchFamily="49" charset="0"/>
              </a:rPr>
              <a:t>    return</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monResultat1</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 monResultat2</a:t>
            </a:r>
          </a:p>
          <a:p>
            <a:endParaRPr lang="en-US" sz="1800" b="0" dirty="0">
              <a:solidFill>
                <a:schemeClr val="tx1"/>
              </a:solidFill>
              <a:effectLst/>
              <a:latin typeface="Source Code Pro" panose="020B0509030403020204" pitchFamily="49" charset="0"/>
              <a:ea typeface="Source Code Pro" panose="020B0509030403020204" pitchFamily="49" charset="0"/>
            </a:endParaRPr>
          </a:p>
          <a:p>
            <a:r>
              <a:rPr lang="fr-FR" sz="1800" b="0" dirty="0">
                <a:solidFill>
                  <a:srgbClr val="6089B4"/>
                </a:solidFill>
                <a:effectLst/>
                <a:latin typeface="Source Code Pro" panose="020B0509030403020204" pitchFamily="49" charset="0"/>
                <a:ea typeface="Source Code Pro" panose="020B0509030403020204" pitchFamily="49" charset="0"/>
              </a:rPr>
              <a:t>a</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b</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5</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10</a:t>
            </a:r>
            <a:endParaRPr lang="fr-FR" sz="1800" b="0" dirty="0">
              <a:solidFill>
                <a:srgbClr val="C5C8C6"/>
              </a:solidFill>
              <a:effectLst/>
              <a:latin typeface="Source Code Pro" panose="020B0509030403020204" pitchFamily="49" charset="0"/>
              <a:ea typeface="Source Code Pro" panose="020B0509030403020204" pitchFamily="49" charset="0"/>
            </a:endParaRPr>
          </a:p>
          <a:p>
            <a:r>
              <a:rPr lang="fr-FR" sz="1800" b="0" dirty="0">
                <a:solidFill>
                  <a:srgbClr val="6089B4"/>
                </a:solidFill>
                <a:effectLst/>
                <a:latin typeface="Source Code Pro" panose="020B0509030403020204" pitchFamily="49" charset="0"/>
                <a:ea typeface="Source Code Pro" panose="020B0509030403020204" pitchFamily="49" charset="0"/>
              </a:rPr>
              <a:t>longueur</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 largeur</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CE6700"/>
                </a:solidFill>
                <a:effectLst/>
                <a:latin typeface="Source Code Pro" panose="020B0509030403020204" pitchFamily="49" charset="0"/>
                <a:ea typeface="Source Code Pro" panose="020B0509030403020204" pitchFamily="49" charset="0"/>
              </a:rPr>
              <a:t>maFonction</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a</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b</a:t>
            </a:r>
            <a:r>
              <a:rPr lang="fr-FR" sz="18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07383796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105</a:t>
            </a:fld>
            <a:endParaRPr lang="fr-FR"/>
          </a:p>
        </p:txBody>
      </p:sp>
    </p:spTree>
    <p:extLst>
      <p:ext uri="{BB962C8B-B14F-4D97-AF65-F5344CB8AC3E}">
        <p14:creationId xmlns:p14="http://schemas.microsoft.com/office/powerpoint/2010/main" val="280673802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Les fonctions</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106</a:t>
            </a:fld>
            <a:endParaRPr lang="fr-FR"/>
          </a:p>
        </p:txBody>
      </p:sp>
    </p:spTree>
    <p:extLst>
      <p:ext uri="{BB962C8B-B14F-4D97-AF65-F5344CB8AC3E}">
        <p14:creationId xmlns:p14="http://schemas.microsoft.com/office/powerpoint/2010/main" val="246218146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2.</a:t>
            </a:r>
            <a:r>
              <a:rPr lang="fr-FR" sz="4000" dirty="0">
                <a:solidFill>
                  <a:schemeClr val="accent4"/>
                </a:solidFill>
              </a:rPr>
              <a:t>7</a:t>
            </a:r>
          </a:p>
          <a:p>
            <a:pPr marL="0" lvl="0" indent="0" algn="l" rtl="0">
              <a:spcBef>
                <a:spcPts val="0"/>
              </a:spcBef>
              <a:spcAft>
                <a:spcPts val="0"/>
              </a:spcAft>
              <a:buNone/>
            </a:pPr>
            <a:r>
              <a:rPr lang="fr-FR" sz="2800" dirty="0"/>
              <a:t>Les fichiers</a:t>
            </a:r>
          </a:p>
        </p:txBody>
      </p:sp>
    </p:spTree>
    <p:extLst>
      <p:ext uri="{BB962C8B-B14F-4D97-AF65-F5344CB8AC3E}">
        <p14:creationId xmlns:p14="http://schemas.microsoft.com/office/powerpoint/2010/main" val="52339304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a:t>
            </a:r>
            <a:r>
              <a:rPr lang="en-GB" dirty="0" err="1"/>
              <a:t>fonction</a:t>
            </a:r>
            <a:r>
              <a:rPr lang="en-GB" dirty="0"/>
              <a:t> </a:t>
            </a:r>
            <a:r>
              <a:rPr lang="en-GB" b="1" dirty="0"/>
              <a:t>open</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108</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2044270"/>
            <a:ext cx="7345914" cy="1631216"/>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La fonction </a:t>
            </a:r>
            <a:r>
              <a:rPr lang="fr-FR" sz="2000" b="1" dirty="0">
                <a:solidFill>
                  <a:schemeClr val="accent1"/>
                </a:solidFill>
                <a:latin typeface="Source Sans Pro" panose="020B0503030403020204" pitchFamily="34" charset="0"/>
                <a:ea typeface="Source Sans Pro" panose="020B0503030403020204" pitchFamily="34" charset="0"/>
              </a:rPr>
              <a:t>open</a:t>
            </a:r>
            <a:r>
              <a:rPr lang="fr-FR" sz="2000" dirty="0">
                <a:latin typeface="Source Sans Pro" panose="020B0503030403020204" pitchFamily="34" charset="0"/>
                <a:ea typeface="Source Sans Pro" panose="020B0503030403020204" pitchFamily="34" charset="0"/>
              </a:rPr>
              <a:t> permet d’ouvrir un fichier. Celle-ci attend </a:t>
            </a:r>
            <a:r>
              <a:rPr lang="fr-FR" sz="2000" b="1" dirty="0">
                <a:latin typeface="Source Sans Pro" panose="020B0503030403020204" pitchFamily="34" charset="0"/>
                <a:ea typeface="Source Sans Pro" panose="020B0503030403020204" pitchFamily="34" charset="0"/>
              </a:rPr>
              <a:t>deux</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arguments </a:t>
            </a:r>
            <a:r>
              <a:rPr lang="fr-FR" sz="2000" dirty="0">
                <a:latin typeface="Source Sans Pro" panose="020B0503030403020204" pitchFamily="34" charset="0"/>
                <a:ea typeface="Source Sans Pro" panose="020B0503030403020204" pitchFamily="34" charset="0"/>
              </a:rPr>
              <a:t>: un </a:t>
            </a:r>
            <a:r>
              <a:rPr lang="fr-FR" sz="2000" b="1" dirty="0">
                <a:latin typeface="Source Sans Pro" panose="020B0503030403020204" pitchFamily="34" charset="0"/>
                <a:ea typeface="Source Sans Pro" panose="020B0503030403020204" pitchFamily="34" charset="0"/>
              </a:rPr>
              <a:t>chemin d’accès </a:t>
            </a:r>
            <a:r>
              <a:rPr lang="fr-FR" sz="2000" dirty="0">
                <a:latin typeface="Source Sans Pro" panose="020B0503030403020204" pitchFamily="34" charset="0"/>
                <a:ea typeface="Source Sans Pro" panose="020B0503030403020204" pitchFamily="34" charset="0"/>
              </a:rPr>
              <a:t>vers un fichier et un </a:t>
            </a:r>
            <a:r>
              <a:rPr lang="fr-FR" sz="2000" b="1" dirty="0">
                <a:latin typeface="Source Sans Pro" panose="020B0503030403020204" pitchFamily="34" charset="0"/>
                <a:ea typeface="Source Sans Pro" panose="020B0503030403020204" pitchFamily="34" charset="0"/>
              </a:rPr>
              <a:t>mode</a:t>
            </a:r>
            <a:r>
              <a:rPr lang="fr-FR" sz="2000" dirty="0">
                <a:latin typeface="Source Sans Pro" panose="020B0503030403020204" pitchFamily="34" charset="0"/>
                <a:ea typeface="Source Sans Pro" panose="020B0503030403020204" pitchFamily="34" charset="0"/>
              </a:rPr>
              <a:t> qui détermine le </a:t>
            </a:r>
            <a:r>
              <a:rPr lang="fr-FR" sz="2000" b="1" dirty="0">
                <a:latin typeface="Source Sans Pro" panose="020B0503030403020204" pitchFamily="34" charset="0"/>
                <a:ea typeface="Source Sans Pro" panose="020B0503030403020204" pitchFamily="34" charset="0"/>
              </a:rPr>
              <a:t>type</a:t>
            </a:r>
            <a:r>
              <a:rPr lang="fr-FR" sz="2000" dirty="0">
                <a:latin typeface="Source Sans Pro" panose="020B0503030403020204" pitchFamily="34" charset="0"/>
                <a:ea typeface="Source Sans Pro" panose="020B0503030403020204" pitchFamily="34" charset="0"/>
              </a:rPr>
              <a:t> (texte ou binaire) et la </a:t>
            </a:r>
            <a:r>
              <a:rPr lang="fr-FR" sz="2000" b="1" dirty="0">
                <a:latin typeface="Source Sans Pro" panose="020B0503030403020204" pitchFamily="34" charset="0"/>
                <a:ea typeface="Source Sans Pro" panose="020B0503030403020204" pitchFamily="34" charset="0"/>
              </a:rPr>
              <a:t>nature</a:t>
            </a:r>
            <a:r>
              <a:rPr lang="fr-FR" sz="2000" dirty="0">
                <a:latin typeface="Source Sans Pro" panose="020B0503030403020204" pitchFamily="34" charset="0"/>
                <a:ea typeface="Source Sans Pro" panose="020B0503030403020204" pitchFamily="34" charset="0"/>
              </a:rPr>
              <a:t> des opérations qui seront réalisées sur le fichier (lecture, écriture ou les deux). Elle </a:t>
            </a:r>
            <a:r>
              <a:rPr lang="fr-FR" sz="2000" b="1" dirty="0">
                <a:latin typeface="Source Sans Pro" panose="020B0503030403020204" pitchFamily="34" charset="0"/>
                <a:ea typeface="Source Sans Pro" panose="020B0503030403020204" pitchFamily="34" charset="0"/>
              </a:rPr>
              <a:t>retourne</a:t>
            </a:r>
            <a:r>
              <a:rPr lang="fr-FR" sz="2000" dirty="0">
                <a:latin typeface="Source Sans Pro" panose="020B0503030403020204" pitchFamily="34" charset="0"/>
                <a:ea typeface="Source Sans Pro" panose="020B0503030403020204" pitchFamily="34" charset="0"/>
              </a:rPr>
              <a:t> une variable qui contient le contenu du fichier.</a:t>
            </a:r>
          </a:p>
        </p:txBody>
      </p:sp>
      <p:sp>
        <p:nvSpPr>
          <p:cNvPr id="3" name="ZoneTexte 2">
            <a:extLst>
              <a:ext uri="{FF2B5EF4-FFF2-40B4-BE49-F238E27FC236}">
                <a16:creationId xmlns:a16="http://schemas.microsoft.com/office/drawing/2014/main" id="{EEA20753-8873-8B6A-164E-AA8F92FE1624}"/>
              </a:ext>
            </a:extLst>
          </p:cNvPr>
          <p:cNvSpPr txBox="1"/>
          <p:nvPr/>
        </p:nvSpPr>
        <p:spPr>
          <a:xfrm>
            <a:off x="786149" y="1327440"/>
            <a:ext cx="6695305" cy="400110"/>
          </a:xfrm>
          <a:prstGeom prst="rect">
            <a:avLst/>
          </a:prstGeom>
          <a:noFill/>
        </p:spPr>
        <p:txBody>
          <a:bodyPr wrap="square">
            <a:spAutoFit/>
          </a:bodyPr>
          <a:lstStyle/>
          <a:p>
            <a:r>
              <a:rPr lang="fr-FR" sz="2000" b="0" dirty="0">
                <a:solidFill>
                  <a:srgbClr val="CE6700"/>
                </a:solidFill>
                <a:effectLst/>
                <a:latin typeface="Source Code Pro" panose="020B0509030403020204" pitchFamily="49" charset="0"/>
                <a:ea typeface="Source Code Pro" panose="020B0509030403020204" pitchFamily="49" charset="0"/>
              </a:rPr>
              <a:t>open</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6089B4"/>
                </a:solidFill>
                <a:effectLst/>
                <a:latin typeface="Source Code Pro" panose="020B0509030403020204" pitchFamily="49" charset="0"/>
                <a:ea typeface="Source Code Pro" panose="020B0509030403020204" pitchFamily="49" charset="0"/>
              </a:rPr>
              <a:t>chemin</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38CB5"/>
                </a:solidFill>
                <a:effectLst/>
                <a:latin typeface="Source Code Pro" panose="020B0509030403020204" pitchFamily="49" charset="0"/>
                <a:ea typeface="Source Code Pro" panose="020B0509030403020204" pitchFamily="49" charset="0"/>
              </a:rPr>
              <a:t>mode</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err="1">
                <a:solidFill>
                  <a:srgbClr val="638CB5"/>
                </a:solidFill>
                <a:effectLst/>
                <a:latin typeface="Source Code Pro" panose="020B0509030403020204" pitchFamily="49" charset="0"/>
                <a:ea typeface="Source Code Pro" panose="020B0509030403020204" pitchFamily="49" charset="0"/>
              </a:rPr>
              <a:t>encoding</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9AA83A"/>
                </a:solidFill>
                <a:effectLst/>
                <a:latin typeface="Source Code Pro" panose="020B0509030403020204" pitchFamily="49" charset="0"/>
                <a:ea typeface="Source Code Pro" panose="020B0509030403020204" pitchFamily="49" charset="0"/>
              </a:rPr>
              <a:t>"utf8"</a:t>
            </a:r>
            <a:r>
              <a:rPr lang="fr-FR" sz="20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953114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Téléchargement</a:t>
            </a:r>
            <a:r>
              <a:rPr lang="en-GB" dirty="0"/>
              <a:t> et installation de Python</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841568" y="2156251"/>
            <a:ext cx="7618234" cy="830997"/>
          </a:xfrm>
          <a:prstGeom prst="rect">
            <a:avLst/>
          </a:prstGeom>
          <a:noFill/>
        </p:spPr>
        <p:txBody>
          <a:bodyPr wrap="square" rtlCol="0">
            <a:spAutoFit/>
          </a:bodyPr>
          <a:lstStyle/>
          <a:p>
            <a:r>
              <a:rPr lang="fr-FR" sz="2400" dirty="0">
                <a:latin typeface="Source Sans Pro" panose="020B0503030403020204" pitchFamily="34" charset="0"/>
                <a:ea typeface="Source Sans Pro" panose="020B0503030403020204" pitchFamily="34" charset="0"/>
              </a:rPr>
              <a:t>Vous pouvez vous référer à l'excellente </a:t>
            </a:r>
            <a:r>
              <a:rPr lang="fr-FR" sz="2400" dirty="0">
                <a:latin typeface="Source Sans Pro" panose="020B0503030403020204" pitchFamily="34" charset="0"/>
                <a:ea typeface="Source Sans Pro" panose="020B0503030403020204" pitchFamily="34" charset="0"/>
                <a:hlinkClick r:id="rId2"/>
              </a:rPr>
              <a:t>documentation officielle </a:t>
            </a:r>
            <a:r>
              <a:rPr lang="fr-FR" sz="2400" dirty="0">
                <a:latin typeface="Source Sans Pro" panose="020B0503030403020204" pitchFamily="34" charset="0"/>
                <a:ea typeface="Source Sans Pro" panose="020B0503030403020204" pitchFamily="34" charset="0"/>
              </a:rPr>
              <a:t>de Python.</a:t>
            </a:r>
            <a:endParaRPr lang="en-GB" sz="24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2" name="Espace réservé du numéro de diapositive 1">
            <a:extLst>
              <a:ext uri="{FF2B5EF4-FFF2-40B4-BE49-F238E27FC236}">
                <a16:creationId xmlns:a16="http://schemas.microsoft.com/office/drawing/2014/main" id="{22A8B2B2-61F4-346C-DF96-06080E6E08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10</a:t>
            </a:fld>
            <a:endParaRPr lang="fr-FR"/>
          </a:p>
        </p:txBody>
      </p:sp>
    </p:spTree>
    <p:extLst>
      <p:ext uri="{BB962C8B-B14F-4D97-AF65-F5344CB8AC3E}">
        <p14:creationId xmlns:p14="http://schemas.microsoft.com/office/powerpoint/2010/main" val="377257853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 mode d’ouverture</a:t>
            </a:r>
            <a:endParaRPr dirty="0"/>
          </a:p>
        </p:txBody>
      </p:sp>
      <p:sp>
        <p:nvSpPr>
          <p:cNvPr id="216" name="Google Shape;216;p2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109</a:t>
            </a:fld>
            <a:endParaRPr/>
          </a:p>
        </p:txBody>
      </p:sp>
      <p:sp>
        <p:nvSpPr>
          <p:cNvPr id="6" name="TextBox 5">
            <a:extLst>
              <a:ext uri="{FF2B5EF4-FFF2-40B4-BE49-F238E27FC236}">
                <a16:creationId xmlns:a16="http://schemas.microsoft.com/office/drawing/2014/main" id="{E9F2058F-9B86-4468-9432-FE026959AE5D}"/>
              </a:ext>
            </a:extLst>
          </p:cNvPr>
          <p:cNvSpPr txBox="1"/>
          <p:nvPr/>
        </p:nvSpPr>
        <p:spPr>
          <a:xfrm>
            <a:off x="786150" y="1081666"/>
            <a:ext cx="7405350" cy="646331"/>
          </a:xfrm>
          <a:prstGeom prst="rect">
            <a:avLst/>
          </a:prstGeom>
          <a:noFill/>
        </p:spPr>
        <p:txBody>
          <a:bodyPr wrap="square">
            <a:spAutoFit/>
          </a:bodyPr>
          <a:lstStyle/>
          <a:p>
            <a:pPr algn="just"/>
            <a:r>
              <a:rPr lang="fr-FR" sz="1800" dirty="0">
                <a:solidFill>
                  <a:schemeClr val="dk1"/>
                </a:solidFill>
                <a:latin typeface="Source Sans Pro"/>
                <a:ea typeface="Source Sans Pro"/>
                <a:sym typeface="Source Sans Pro"/>
              </a:rPr>
              <a:t>Le </a:t>
            </a:r>
            <a:r>
              <a:rPr lang="fr-FR" sz="1800" b="1" dirty="0">
                <a:solidFill>
                  <a:schemeClr val="accent1"/>
                </a:solidFill>
                <a:latin typeface="Source Sans Pro"/>
                <a:ea typeface="Source Sans Pro"/>
                <a:sym typeface="Source Sans Pro"/>
              </a:rPr>
              <a:t>mode</a:t>
            </a:r>
            <a:r>
              <a:rPr lang="fr-FR" sz="1800" dirty="0">
                <a:solidFill>
                  <a:schemeClr val="dk1"/>
                </a:solidFill>
                <a:latin typeface="Source Sans Pro"/>
                <a:ea typeface="Source Sans Pro"/>
                <a:sym typeface="Source Sans Pro"/>
              </a:rPr>
              <a:t> est une </a:t>
            </a:r>
            <a:r>
              <a:rPr lang="fr-FR" sz="1800" b="1" dirty="0">
                <a:solidFill>
                  <a:schemeClr val="dk1"/>
                </a:solidFill>
                <a:latin typeface="Source Sans Pro"/>
                <a:ea typeface="Source Sans Pro"/>
                <a:sym typeface="Source Sans Pro"/>
              </a:rPr>
              <a:t>chaîne de caractères </a:t>
            </a:r>
            <a:r>
              <a:rPr lang="fr-FR" sz="1800" dirty="0">
                <a:solidFill>
                  <a:schemeClr val="dk1"/>
                </a:solidFill>
                <a:latin typeface="Source Sans Pro"/>
                <a:ea typeface="Source Sans Pro"/>
                <a:sym typeface="Source Sans Pro"/>
              </a:rPr>
              <a:t>composés d’une ou plusieurs lettres qui </a:t>
            </a:r>
            <a:r>
              <a:rPr lang="fr-FR" sz="1800" b="1" dirty="0">
                <a:solidFill>
                  <a:schemeClr val="dk1"/>
                </a:solidFill>
                <a:latin typeface="Source Sans Pro"/>
                <a:ea typeface="Source Sans Pro"/>
                <a:sym typeface="Source Sans Pro"/>
              </a:rPr>
              <a:t>décrit</a:t>
            </a:r>
            <a:r>
              <a:rPr lang="fr-FR" sz="1800" dirty="0">
                <a:solidFill>
                  <a:schemeClr val="dk1"/>
                </a:solidFill>
                <a:latin typeface="Source Sans Pro"/>
                <a:ea typeface="Source Sans Pro"/>
                <a:sym typeface="Source Sans Pro"/>
              </a:rPr>
              <a:t> le </a:t>
            </a:r>
            <a:r>
              <a:rPr lang="fr-FR" sz="1800" b="1" dirty="0">
                <a:solidFill>
                  <a:schemeClr val="dk1"/>
                </a:solidFill>
                <a:latin typeface="Source Sans Pro"/>
                <a:ea typeface="Source Sans Pro"/>
                <a:sym typeface="Source Sans Pro"/>
              </a:rPr>
              <a:t>type</a:t>
            </a:r>
            <a:r>
              <a:rPr lang="fr-FR" sz="1800" dirty="0">
                <a:solidFill>
                  <a:schemeClr val="dk1"/>
                </a:solidFill>
                <a:latin typeface="Source Sans Pro"/>
                <a:ea typeface="Source Sans Pro"/>
                <a:sym typeface="Source Sans Pro"/>
              </a:rPr>
              <a:t> du </a:t>
            </a:r>
            <a:r>
              <a:rPr lang="fr-FR" sz="1800" b="1" dirty="0">
                <a:solidFill>
                  <a:schemeClr val="dk1"/>
                </a:solidFill>
                <a:latin typeface="Source Sans Pro"/>
                <a:ea typeface="Source Sans Pro"/>
                <a:sym typeface="Source Sans Pro"/>
              </a:rPr>
              <a:t>flux</a:t>
            </a:r>
            <a:r>
              <a:rPr lang="fr-FR" sz="1800" dirty="0">
                <a:solidFill>
                  <a:schemeClr val="dk1"/>
                </a:solidFill>
                <a:latin typeface="Source Sans Pro"/>
                <a:ea typeface="Source Sans Pro"/>
                <a:sym typeface="Source Sans Pro"/>
              </a:rPr>
              <a:t> et la </a:t>
            </a:r>
            <a:r>
              <a:rPr lang="fr-FR" sz="1800" b="1" dirty="0">
                <a:solidFill>
                  <a:schemeClr val="dk1"/>
                </a:solidFill>
                <a:latin typeface="Source Sans Pro"/>
                <a:ea typeface="Source Sans Pro"/>
                <a:sym typeface="Source Sans Pro"/>
              </a:rPr>
              <a:t>nature</a:t>
            </a:r>
            <a:r>
              <a:rPr lang="fr-FR" sz="1800" dirty="0">
                <a:solidFill>
                  <a:schemeClr val="dk1"/>
                </a:solidFill>
                <a:latin typeface="Source Sans Pro"/>
                <a:ea typeface="Source Sans Pro"/>
                <a:sym typeface="Source Sans Pro"/>
              </a:rPr>
              <a:t> des </a:t>
            </a:r>
            <a:r>
              <a:rPr lang="fr-FR" sz="1800" b="1" dirty="0">
                <a:solidFill>
                  <a:schemeClr val="dk1"/>
                </a:solidFill>
                <a:latin typeface="Source Sans Pro"/>
                <a:ea typeface="Source Sans Pro"/>
                <a:sym typeface="Source Sans Pro"/>
              </a:rPr>
              <a:t>opérations</a:t>
            </a:r>
            <a:r>
              <a:rPr lang="fr-FR" sz="1800" dirty="0">
                <a:solidFill>
                  <a:schemeClr val="dk1"/>
                </a:solidFill>
                <a:latin typeface="Source Sans Pro"/>
                <a:ea typeface="Source Sans Pro"/>
                <a:sym typeface="Source Sans Pro"/>
              </a:rPr>
              <a:t> qu’il doit </a:t>
            </a:r>
            <a:r>
              <a:rPr lang="fr-FR" sz="1800" b="1" dirty="0">
                <a:solidFill>
                  <a:schemeClr val="dk1"/>
                </a:solidFill>
                <a:latin typeface="Source Sans Pro"/>
                <a:ea typeface="Source Sans Pro"/>
                <a:sym typeface="Source Sans Pro"/>
              </a:rPr>
              <a:t>réaliser</a:t>
            </a:r>
            <a:r>
              <a:rPr lang="fr-FR" sz="1800" dirty="0">
                <a:solidFill>
                  <a:schemeClr val="dk1"/>
                </a:solidFill>
                <a:latin typeface="Source Sans Pro"/>
                <a:ea typeface="Source Sans Pro"/>
                <a:sym typeface="Source Sans Pro"/>
              </a:rPr>
              <a:t>.</a:t>
            </a:r>
          </a:p>
        </p:txBody>
      </p:sp>
      <p:graphicFrame>
        <p:nvGraphicFramePr>
          <p:cNvPr id="3" name="Tableau 2">
            <a:extLst>
              <a:ext uri="{FF2B5EF4-FFF2-40B4-BE49-F238E27FC236}">
                <a16:creationId xmlns:a16="http://schemas.microsoft.com/office/drawing/2014/main" id="{19C42BB8-11E7-84F9-8C2A-EA48EA7DDD97}"/>
              </a:ext>
            </a:extLst>
          </p:cNvPr>
          <p:cNvGraphicFramePr>
            <a:graphicFrameLocks noGrp="1"/>
          </p:cNvGraphicFramePr>
          <p:nvPr/>
        </p:nvGraphicFramePr>
        <p:xfrm>
          <a:off x="1271181" y="1932623"/>
          <a:ext cx="6435287" cy="2407850"/>
        </p:xfrm>
        <a:graphic>
          <a:graphicData uri="http://schemas.openxmlformats.org/drawingml/2006/table">
            <a:tbl>
              <a:tblPr>
                <a:noFill/>
                <a:tableStyleId>{701FB10D-A61A-4DE4-8506-F670E7A89527}</a:tableStyleId>
              </a:tblPr>
              <a:tblGrid>
                <a:gridCol w="789590">
                  <a:extLst>
                    <a:ext uri="{9D8B030D-6E8A-4147-A177-3AD203B41FA5}">
                      <a16:colId xmlns:a16="http://schemas.microsoft.com/office/drawing/2014/main" val="4232282449"/>
                    </a:ext>
                  </a:extLst>
                </a:gridCol>
                <a:gridCol w="2185166">
                  <a:extLst>
                    <a:ext uri="{9D8B030D-6E8A-4147-A177-3AD203B41FA5}">
                      <a16:colId xmlns:a16="http://schemas.microsoft.com/office/drawing/2014/main" val="610961690"/>
                    </a:ext>
                  </a:extLst>
                </a:gridCol>
                <a:gridCol w="3460531">
                  <a:extLst>
                    <a:ext uri="{9D8B030D-6E8A-4147-A177-3AD203B41FA5}">
                      <a16:colId xmlns:a16="http://schemas.microsoft.com/office/drawing/2014/main" val="4091807962"/>
                    </a:ext>
                  </a:extLst>
                </a:gridCol>
              </a:tblGrid>
              <a:tr h="299325">
                <a:tc>
                  <a:txBody>
                    <a:bodyPr/>
                    <a:lstStyle/>
                    <a:p>
                      <a:pPr marL="0" lvl="0" indent="0" algn="ctr" rtl="0">
                        <a:spcBef>
                          <a:spcPts val="0"/>
                        </a:spcBef>
                        <a:spcAft>
                          <a:spcPts val="0"/>
                        </a:spcAft>
                        <a:buNone/>
                      </a:pPr>
                      <a:r>
                        <a:rPr lang="en-GB" sz="1100" b="1" dirty="0">
                          <a:solidFill>
                            <a:schemeClr val="tx1"/>
                          </a:solidFill>
                          <a:latin typeface="Roboto Slab"/>
                          <a:ea typeface="Roboto Slab"/>
                          <a:cs typeface="Roboto Slab"/>
                          <a:sym typeface="Roboto Slab"/>
                        </a:rPr>
                        <a:t>Mode</a:t>
                      </a:r>
                      <a:endParaRPr sz="1100" b="1" dirty="0">
                        <a:solidFill>
                          <a:schemeClr val="tx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solidFill>
                            <a:schemeClr val="tx1"/>
                          </a:solidFill>
                          <a:latin typeface="Roboto Slab"/>
                          <a:ea typeface="Roboto Slab"/>
                          <a:cs typeface="Roboto Slab"/>
                          <a:sym typeface="Roboto Slab"/>
                        </a:rPr>
                        <a:t>Type(s) d’opération(s)</a:t>
                      </a:r>
                      <a:endParaRPr sz="1100" b="1" dirty="0">
                        <a:solidFill>
                          <a:schemeClr val="tx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solidFill>
                            <a:schemeClr val="tx1"/>
                          </a:solidFill>
                          <a:latin typeface="Roboto Slab"/>
                          <a:ea typeface="Roboto Slab"/>
                          <a:cs typeface="Roboto Slab"/>
                          <a:sym typeface="Roboto Slab"/>
                        </a:rPr>
                        <a:t>Effets</a:t>
                      </a:r>
                      <a:endParaRPr sz="1100" b="1" dirty="0">
                        <a:solidFill>
                          <a:schemeClr val="tx1"/>
                        </a:solidFill>
                        <a:latin typeface="Roboto Slab"/>
                        <a:ea typeface="Roboto Slab"/>
                        <a:cs typeface="Roboto Slab"/>
                        <a:sym typeface="Roboto Slab"/>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475539569"/>
                  </a:ext>
                </a:extLst>
              </a:tr>
              <a:tr h="344225">
                <a:tc>
                  <a:txBody>
                    <a:bodyPr/>
                    <a:lstStyle/>
                    <a:p>
                      <a:pPr marL="0" lvl="0" indent="0" algn="ctr" rtl="0">
                        <a:spcBef>
                          <a:spcPts val="0"/>
                        </a:spcBef>
                        <a:spcAft>
                          <a:spcPts val="0"/>
                        </a:spcAft>
                        <a:buNone/>
                      </a:pPr>
                      <a:r>
                        <a:rPr lang="en" sz="1100" dirty="0">
                          <a:solidFill>
                            <a:schemeClr val="accent1"/>
                          </a:solidFill>
                          <a:latin typeface="Roboto Slab"/>
                          <a:ea typeface="Roboto Slab"/>
                          <a:cs typeface="Roboto Slab"/>
                          <a:sym typeface="Roboto Slab"/>
                        </a:rPr>
                        <a:t>r</a:t>
                      </a:r>
                      <a:endParaRPr sz="1100" dirty="0">
                        <a:solidFill>
                          <a:schemeClr val="accent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r>
                        <a:rPr lang="en" sz="1400" b="0" dirty="0">
                          <a:solidFill>
                            <a:srgbClr val="263238"/>
                          </a:solidFill>
                          <a:latin typeface="Source Sans Pro"/>
                          <a:ea typeface="Source Sans Pro"/>
                          <a:cs typeface="Source Sans Pro"/>
                          <a:sym typeface="Source Sans Pro"/>
                        </a:rPr>
                        <a:t>Lecture</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lumMod val="95000"/>
                      </a:schemeClr>
                    </a:solidFill>
                  </a:tcPr>
                </a:tc>
                <a:tc rowSpan="2">
                  <a:txBody>
                    <a:bodyPr/>
                    <a:lstStyle/>
                    <a:p>
                      <a:pPr marL="0" lvl="0" indent="0" algn="ctr" rtl="0">
                        <a:spcBef>
                          <a:spcPts val="0"/>
                        </a:spcBef>
                        <a:spcAft>
                          <a:spcPts val="0"/>
                        </a:spcAft>
                        <a:buNone/>
                      </a:pPr>
                      <a:r>
                        <a:rPr lang="en" sz="1400" b="0" dirty="0">
                          <a:solidFill>
                            <a:srgbClr val="263238"/>
                          </a:solidFill>
                          <a:latin typeface="Source Sans Pro"/>
                          <a:ea typeface="Source Sans Pro"/>
                          <a:cs typeface="Source Sans Pro"/>
                          <a:sym typeface="Source Sans Pro"/>
                        </a:rPr>
                        <a:t>Rien</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3804564281"/>
                  </a:ext>
                </a:extLst>
              </a:tr>
              <a:tr h="344225">
                <a:tc>
                  <a:txBody>
                    <a:bodyPr/>
                    <a:lstStyle/>
                    <a:p>
                      <a:pPr marL="0" lvl="0" indent="0" algn="ctr" rtl="0">
                        <a:spcBef>
                          <a:spcPts val="0"/>
                        </a:spcBef>
                        <a:spcAft>
                          <a:spcPts val="0"/>
                        </a:spcAft>
                        <a:buNone/>
                      </a:pPr>
                      <a:r>
                        <a:rPr lang="en-GB" sz="1100" dirty="0">
                          <a:solidFill>
                            <a:schemeClr val="accent1"/>
                          </a:solidFill>
                          <a:latin typeface="Roboto Slab"/>
                          <a:ea typeface="Roboto Slab"/>
                          <a:cs typeface="Roboto Slab"/>
                          <a:sym typeface="Roboto Slab"/>
                        </a:rPr>
                        <a:t>r+</a:t>
                      </a:r>
                      <a:endParaRPr sz="1100" dirty="0">
                        <a:solidFill>
                          <a:schemeClr val="accent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r>
                        <a:rPr lang="en-GB" sz="1400" b="0" dirty="0">
                          <a:solidFill>
                            <a:srgbClr val="263238"/>
                          </a:solidFill>
                          <a:latin typeface="Source Sans Pro"/>
                          <a:ea typeface="Source Sans Pro"/>
                          <a:cs typeface="Source Sans Pro"/>
                          <a:sym typeface="Source Sans Pro"/>
                        </a:rPr>
                        <a:t>Lecture et </a:t>
                      </a:r>
                      <a:r>
                        <a:rPr lang="en-GB" sz="1400" b="0" dirty="0" err="1">
                          <a:solidFill>
                            <a:srgbClr val="263238"/>
                          </a:solidFill>
                          <a:latin typeface="Source Sans Pro"/>
                          <a:ea typeface="Source Sans Pro"/>
                          <a:cs typeface="Source Sans Pro"/>
                          <a:sym typeface="Source Sans Pro"/>
                        </a:rPr>
                        <a:t>écriture</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lumMod val="95000"/>
                      </a:schemeClr>
                    </a:solidFill>
                  </a:tcPr>
                </a:tc>
                <a:tc vMerge="1">
                  <a:txBody>
                    <a:bodyPr/>
                    <a:lstStyle/>
                    <a:p>
                      <a:pPr marL="0" lvl="0" indent="0" algn="ctr" rtl="0">
                        <a:spcBef>
                          <a:spcPts val="0"/>
                        </a:spcBef>
                        <a:spcAft>
                          <a:spcPts val="0"/>
                        </a:spcAft>
                        <a:buNone/>
                      </a:pP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2979080526"/>
                  </a:ext>
                </a:extLst>
              </a:tr>
              <a:tr h="344225">
                <a:tc>
                  <a:txBody>
                    <a:bodyPr/>
                    <a:lstStyle/>
                    <a:p>
                      <a:pPr marL="0" lvl="0" indent="0" algn="ctr" rtl="0">
                        <a:spcBef>
                          <a:spcPts val="0"/>
                        </a:spcBef>
                        <a:spcAft>
                          <a:spcPts val="0"/>
                        </a:spcAft>
                        <a:buNone/>
                      </a:pPr>
                      <a:r>
                        <a:rPr lang="en-GB" sz="1100" dirty="0">
                          <a:solidFill>
                            <a:schemeClr val="accent1"/>
                          </a:solidFill>
                          <a:latin typeface="Roboto Slab"/>
                          <a:ea typeface="Roboto Slab"/>
                          <a:cs typeface="Roboto Slab"/>
                          <a:sym typeface="Roboto Slab"/>
                        </a:rPr>
                        <a:t>w</a:t>
                      </a:r>
                      <a:endParaRPr sz="1100" dirty="0">
                        <a:solidFill>
                          <a:schemeClr val="accent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en-GB" sz="1400" b="0" dirty="0" err="1">
                          <a:solidFill>
                            <a:srgbClr val="263238"/>
                          </a:solidFill>
                          <a:latin typeface="Source Sans Pro"/>
                          <a:ea typeface="Source Sans Pro"/>
                          <a:cs typeface="Source Sans Pro"/>
                          <a:sym typeface="Source Sans Pro"/>
                        </a:rPr>
                        <a:t>Ecriture</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solidFill>
                  </a:tcPr>
                </a:tc>
                <a:tc rowSpan="2">
                  <a:txBody>
                    <a:bodyPr/>
                    <a:lstStyle/>
                    <a:p>
                      <a:pPr marL="0" lvl="0" indent="0" algn="ctr" rtl="0">
                        <a:spcBef>
                          <a:spcPts val="0"/>
                        </a:spcBef>
                        <a:spcAft>
                          <a:spcPts val="0"/>
                        </a:spcAft>
                        <a:buNone/>
                      </a:pPr>
                      <a:r>
                        <a:rPr lang="en-GB" sz="1400" b="0" dirty="0">
                          <a:solidFill>
                            <a:srgbClr val="263238"/>
                          </a:solidFill>
                          <a:latin typeface="Source Sans Pro"/>
                          <a:ea typeface="Source Sans Pro"/>
                          <a:cs typeface="Source Sans Pro"/>
                          <a:sym typeface="Source Sans Pro"/>
                        </a:rPr>
                        <a:t>Si le </a:t>
                      </a:r>
                      <a:r>
                        <a:rPr lang="en-GB" sz="1400" b="0" dirty="0" err="1">
                          <a:solidFill>
                            <a:srgbClr val="263238"/>
                          </a:solidFill>
                          <a:latin typeface="Source Sans Pro"/>
                          <a:ea typeface="Source Sans Pro"/>
                          <a:cs typeface="Source Sans Pro"/>
                          <a:sym typeface="Source Sans Pro"/>
                        </a:rPr>
                        <a:t>fichier</a:t>
                      </a:r>
                      <a:r>
                        <a:rPr lang="en-GB" sz="1400" b="0" dirty="0">
                          <a:solidFill>
                            <a:srgbClr val="263238"/>
                          </a:solidFill>
                          <a:latin typeface="Source Sans Pro"/>
                          <a:ea typeface="Source Sans Pro"/>
                          <a:cs typeface="Source Sans Pro"/>
                          <a:sym typeface="Source Sans Pro"/>
                        </a:rPr>
                        <a:t> </a:t>
                      </a:r>
                      <a:r>
                        <a:rPr lang="en-GB" sz="1400" b="0" dirty="0" err="1">
                          <a:solidFill>
                            <a:srgbClr val="263238"/>
                          </a:solidFill>
                          <a:latin typeface="Source Sans Pro"/>
                          <a:ea typeface="Source Sans Pro"/>
                          <a:cs typeface="Source Sans Pro"/>
                          <a:sym typeface="Source Sans Pro"/>
                        </a:rPr>
                        <a:t>n’existe</a:t>
                      </a:r>
                      <a:r>
                        <a:rPr lang="en-GB" sz="1400" b="0" dirty="0">
                          <a:solidFill>
                            <a:srgbClr val="263238"/>
                          </a:solidFill>
                          <a:latin typeface="Source Sans Pro"/>
                          <a:ea typeface="Source Sans Pro"/>
                          <a:cs typeface="Source Sans Pro"/>
                          <a:sym typeface="Source Sans Pro"/>
                        </a:rPr>
                        <a:t> pas, il </a:t>
                      </a:r>
                      <a:r>
                        <a:rPr lang="en-GB" sz="1400" b="0" dirty="0" err="1">
                          <a:solidFill>
                            <a:srgbClr val="263238"/>
                          </a:solidFill>
                          <a:latin typeface="Source Sans Pro"/>
                          <a:ea typeface="Source Sans Pro"/>
                          <a:cs typeface="Source Sans Pro"/>
                          <a:sym typeface="Source Sans Pro"/>
                        </a:rPr>
                        <a:t>est</a:t>
                      </a:r>
                      <a:r>
                        <a:rPr lang="en-GB" sz="1400" b="0" dirty="0">
                          <a:solidFill>
                            <a:srgbClr val="263238"/>
                          </a:solidFill>
                          <a:latin typeface="Source Sans Pro"/>
                          <a:ea typeface="Source Sans Pro"/>
                          <a:cs typeface="Source Sans Pro"/>
                          <a:sym typeface="Source Sans Pro"/>
                        </a:rPr>
                        <a:t> </a:t>
                      </a:r>
                      <a:r>
                        <a:rPr lang="en-GB" sz="1400" b="0" dirty="0" err="1">
                          <a:solidFill>
                            <a:srgbClr val="263238"/>
                          </a:solidFill>
                          <a:latin typeface="Source Sans Pro"/>
                          <a:ea typeface="Source Sans Pro"/>
                          <a:cs typeface="Source Sans Pro"/>
                          <a:sym typeface="Source Sans Pro"/>
                        </a:rPr>
                        <a:t>créé</a:t>
                      </a:r>
                      <a:r>
                        <a:rPr lang="en-GB" sz="1400" b="0" dirty="0">
                          <a:solidFill>
                            <a:srgbClr val="263238"/>
                          </a:solidFill>
                          <a:latin typeface="Source Sans Pro"/>
                          <a:ea typeface="Source Sans Pro"/>
                          <a:cs typeface="Source Sans Pro"/>
                          <a:sym typeface="Source Sans Pro"/>
                        </a:rPr>
                        <a:t>.</a:t>
                      </a:r>
                      <a:br>
                        <a:rPr lang="en-GB" sz="1400" b="0" dirty="0">
                          <a:solidFill>
                            <a:srgbClr val="263238"/>
                          </a:solidFill>
                          <a:latin typeface="Source Sans Pro"/>
                          <a:ea typeface="Source Sans Pro"/>
                          <a:cs typeface="Source Sans Pro"/>
                          <a:sym typeface="Source Sans Pro"/>
                        </a:rPr>
                      </a:br>
                      <a:r>
                        <a:rPr lang="en-GB" sz="1400" b="0" dirty="0">
                          <a:solidFill>
                            <a:srgbClr val="263238"/>
                          </a:solidFill>
                          <a:latin typeface="Source Sans Pro"/>
                          <a:ea typeface="Source Sans Pro"/>
                          <a:cs typeface="Source Sans Pro"/>
                          <a:sym typeface="Source Sans Pro"/>
                        </a:rPr>
                        <a:t>Si le </a:t>
                      </a:r>
                      <a:r>
                        <a:rPr lang="en-GB" sz="1400" b="0" dirty="0" err="1">
                          <a:solidFill>
                            <a:srgbClr val="263238"/>
                          </a:solidFill>
                          <a:latin typeface="Source Sans Pro"/>
                          <a:ea typeface="Source Sans Pro"/>
                          <a:cs typeface="Source Sans Pro"/>
                          <a:sym typeface="Source Sans Pro"/>
                        </a:rPr>
                        <a:t>fichier</a:t>
                      </a:r>
                      <a:r>
                        <a:rPr lang="en-GB" sz="1400" b="0" dirty="0">
                          <a:solidFill>
                            <a:srgbClr val="263238"/>
                          </a:solidFill>
                          <a:latin typeface="Source Sans Pro"/>
                          <a:ea typeface="Source Sans Pro"/>
                          <a:cs typeface="Source Sans Pro"/>
                          <a:sym typeface="Source Sans Pro"/>
                        </a:rPr>
                        <a:t> </a:t>
                      </a:r>
                      <a:r>
                        <a:rPr lang="en-GB" sz="1400" b="0" dirty="0" err="1">
                          <a:solidFill>
                            <a:srgbClr val="263238"/>
                          </a:solidFill>
                          <a:latin typeface="Source Sans Pro"/>
                          <a:ea typeface="Source Sans Pro"/>
                          <a:cs typeface="Source Sans Pro"/>
                          <a:sym typeface="Source Sans Pro"/>
                        </a:rPr>
                        <a:t>existe</a:t>
                      </a:r>
                      <a:r>
                        <a:rPr lang="en-GB" sz="1400" b="0" dirty="0">
                          <a:solidFill>
                            <a:srgbClr val="263238"/>
                          </a:solidFill>
                          <a:latin typeface="Source Sans Pro"/>
                          <a:ea typeface="Source Sans Pro"/>
                          <a:cs typeface="Source Sans Pro"/>
                          <a:sym typeface="Source Sans Pro"/>
                        </a:rPr>
                        <a:t>, son </a:t>
                      </a:r>
                      <a:r>
                        <a:rPr lang="en-GB" sz="1400" b="0" dirty="0" err="1">
                          <a:solidFill>
                            <a:srgbClr val="263238"/>
                          </a:solidFill>
                          <a:latin typeface="Source Sans Pro"/>
                          <a:ea typeface="Source Sans Pro"/>
                          <a:cs typeface="Source Sans Pro"/>
                          <a:sym typeface="Source Sans Pro"/>
                        </a:rPr>
                        <a:t>contenu</a:t>
                      </a:r>
                      <a:r>
                        <a:rPr lang="en-GB" sz="1400" b="0" dirty="0">
                          <a:solidFill>
                            <a:srgbClr val="263238"/>
                          </a:solidFill>
                          <a:latin typeface="Source Sans Pro"/>
                          <a:ea typeface="Source Sans Pro"/>
                          <a:cs typeface="Source Sans Pro"/>
                          <a:sym typeface="Source Sans Pro"/>
                        </a:rPr>
                        <a:t> </a:t>
                      </a:r>
                      <a:r>
                        <a:rPr lang="en-GB" sz="1400" b="0" dirty="0" err="1">
                          <a:solidFill>
                            <a:srgbClr val="263238"/>
                          </a:solidFill>
                          <a:latin typeface="Source Sans Pro"/>
                          <a:ea typeface="Source Sans Pro"/>
                          <a:cs typeface="Source Sans Pro"/>
                          <a:sym typeface="Source Sans Pro"/>
                        </a:rPr>
                        <a:t>est</a:t>
                      </a:r>
                      <a:r>
                        <a:rPr lang="en-GB" sz="1400" b="0" dirty="0">
                          <a:solidFill>
                            <a:srgbClr val="263238"/>
                          </a:solidFill>
                          <a:latin typeface="Source Sans Pro"/>
                          <a:ea typeface="Source Sans Pro"/>
                          <a:cs typeface="Source Sans Pro"/>
                          <a:sym typeface="Source Sans Pro"/>
                        </a:rPr>
                        <a:t> </a:t>
                      </a:r>
                      <a:r>
                        <a:rPr lang="en-GB" sz="1400" b="0" dirty="0" err="1">
                          <a:solidFill>
                            <a:srgbClr val="263238"/>
                          </a:solidFill>
                          <a:latin typeface="Source Sans Pro"/>
                          <a:ea typeface="Source Sans Pro"/>
                          <a:cs typeface="Source Sans Pro"/>
                          <a:sym typeface="Source Sans Pro"/>
                        </a:rPr>
                        <a:t>effacé</a:t>
                      </a:r>
                      <a:r>
                        <a:rPr lang="en-GB" sz="1400" b="0" dirty="0">
                          <a:solidFill>
                            <a:srgbClr val="263238"/>
                          </a:solidFill>
                          <a:latin typeface="Source Sans Pro"/>
                          <a:ea typeface="Source Sans Pro"/>
                          <a:cs typeface="Source Sans Pro"/>
                          <a:sym typeface="Source Sans Pro"/>
                        </a:rPr>
                        <a:t>.</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solidFill>
                  </a:tcPr>
                </a:tc>
                <a:extLst>
                  <a:ext uri="{0D108BD9-81ED-4DB2-BD59-A6C34878D82A}">
                    <a16:rowId xmlns:a16="http://schemas.microsoft.com/office/drawing/2014/main" val="776916625"/>
                  </a:ext>
                </a:extLst>
              </a:tr>
              <a:tr h="344225">
                <a:tc>
                  <a:txBody>
                    <a:bodyPr/>
                    <a:lstStyle/>
                    <a:p>
                      <a:pPr marL="0" lvl="0" indent="0" algn="ctr" rtl="0">
                        <a:spcBef>
                          <a:spcPts val="0"/>
                        </a:spcBef>
                        <a:spcAft>
                          <a:spcPts val="0"/>
                        </a:spcAft>
                        <a:buNone/>
                      </a:pPr>
                      <a:r>
                        <a:rPr lang="en-GB" sz="1100" dirty="0">
                          <a:solidFill>
                            <a:schemeClr val="accent1"/>
                          </a:solidFill>
                          <a:latin typeface="Roboto Slab"/>
                          <a:ea typeface="Roboto Slab"/>
                          <a:cs typeface="Roboto Slab"/>
                          <a:sym typeface="Roboto Slab"/>
                        </a:rPr>
                        <a:t>w+</a:t>
                      </a:r>
                      <a:endParaRPr sz="1100" dirty="0">
                        <a:solidFill>
                          <a:schemeClr val="accent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400" b="0" dirty="0">
                          <a:solidFill>
                            <a:srgbClr val="263238"/>
                          </a:solidFill>
                          <a:latin typeface="Source Sans Pro"/>
                          <a:ea typeface="Source Sans Pro"/>
                          <a:cs typeface="Source Sans Pro"/>
                          <a:sym typeface="Source Sans Pro"/>
                        </a:rPr>
                        <a:t>Lecture et </a:t>
                      </a:r>
                      <a:r>
                        <a:rPr lang="en-GB" sz="1400" b="0" dirty="0" err="1">
                          <a:solidFill>
                            <a:srgbClr val="263238"/>
                          </a:solidFill>
                          <a:latin typeface="Source Sans Pro"/>
                          <a:ea typeface="Source Sans Pro"/>
                          <a:cs typeface="Source Sans Pro"/>
                          <a:sym typeface="Source Sans Pro"/>
                        </a:rPr>
                        <a:t>écriture</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vMerge="1">
                  <a:txBody>
                    <a:bodyPr/>
                    <a:lstStyle/>
                    <a:p>
                      <a:pPr marL="0" lvl="0" indent="0" algn="ctr" rtl="0">
                        <a:spcBef>
                          <a:spcPts val="0"/>
                        </a:spcBef>
                        <a:spcAft>
                          <a:spcPts val="0"/>
                        </a:spcAft>
                        <a:buNone/>
                      </a:pP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104642031"/>
                  </a:ext>
                </a:extLst>
              </a:tr>
              <a:tr h="344225">
                <a:tc>
                  <a:txBody>
                    <a:bodyPr/>
                    <a:lstStyle/>
                    <a:p>
                      <a:pPr marL="0" lvl="0" indent="0" algn="ctr" rtl="0">
                        <a:spcBef>
                          <a:spcPts val="0"/>
                        </a:spcBef>
                        <a:spcAft>
                          <a:spcPts val="0"/>
                        </a:spcAft>
                        <a:buNone/>
                      </a:pPr>
                      <a:r>
                        <a:rPr lang="en" sz="1100" dirty="0">
                          <a:solidFill>
                            <a:schemeClr val="accent1"/>
                          </a:solidFill>
                          <a:latin typeface="Roboto Slab"/>
                          <a:ea typeface="Roboto Slab"/>
                          <a:cs typeface="Roboto Slab"/>
                          <a:sym typeface="Roboto Slab"/>
                        </a:rPr>
                        <a:t>a</a:t>
                      </a:r>
                      <a:endParaRPr sz="1100" dirty="0">
                        <a:solidFill>
                          <a:schemeClr val="accent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r>
                        <a:rPr lang="en" sz="1400" b="0" dirty="0">
                          <a:solidFill>
                            <a:srgbClr val="263238"/>
                          </a:solidFill>
                          <a:latin typeface="Source Sans Pro"/>
                          <a:ea typeface="Source Sans Pro"/>
                          <a:cs typeface="Source Sans Pro"/>
                          <a:sym typeface="Source Sans Pro"/>
                        </a:rPr>
                        <a:t>Ecriture</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lumMod val="95000"/>
                      </a:schemeClr>
                    </a:solidFill>
                  </a:tcPr>
                </a:tc>
                <a:tc rowSpan="2">
                  <a:txBody>
                    <a:bodyPr/>
                    <a:lstStyle/>
                    <a:p>
                      <a:pPr marL="0" lvl="0" indent="0" algn="ctr" rtl="0">
                        <a:spcBef>
                          <a:spcPts val="0"/>
                        </a:spcBef>
                        <a:spcAft>
                          <a:spcPts val="0"/>
                        </a:spcAft>
                        <a:buNone/>
                      </a:pPr>
                      <a:r>
                        <a:rPr lang="en-GB" sz="1400" b="0" dirty="0">
                          <a:solidFill>
                            <a:srgbClr val="263238"/>
                          </a:solidFill>
                          <a:latin typeface="Source Sans Pro"/>
                          <a:ea typeface="Source Sans Pro"/>
                          <a:cs typeface="Source Sans Pro"/>
                          <a:sym typeface="Source Sans Pro"/>
                        </a:rPr>
                        <a:t>Si le </a:t>
                      </a:r>
                      <a:r>
                        <a:rPr lang="en-GB" sz="1400" b="0" dirty="0" err="1">
                          <a:solidFill>
                            <a:srgbClr val="263238"/>
                          </a:solidFill>
                          <a:latin typeface="Source Sans Pro"/>
                          <a:ea typeface="Source Sans Pro"/>
                          <a:cs typeface="Source Sans Pro"/>
                          <a:sym typeface="Source Sans Pro"/>
                        </a:rPr>
                        <a:t>fichier</a:t>
                      </a:r>
                      <a:r>
                        <a:rPr lang="en-GB" sz="1400" b="0" dirty="0">
                          <a:solidFill>
                            <a:srgbClr val="263238"/>
                          </a:solidFill>
                          <a:latin typeface="Source Sans Pro"/>
                          <a:ea typeface="Source Sans Pro"/>
                          <a:cs typeface="Source Sans Pro"/>
                          <a:sym typeface="Source Sans Pro"/>
                        </a:rPr>
                        <a:t> </a:t>
                      </a:r>
                      <a:r>
                        <a:rPr lang="en-GB" sz="1400" b="0" dirty="0" err="1">
                          <a:solidFill>
                            <a:srgbClr val="263238"/>
                          </a:solidFill>
                          <a:latin typeface="Source Sans Pro"/>
                          <a:ea typeface="Source Sans Pro"/>
                          <a:cs typeface="Source Sans Pro"/>
                          <a:sym typeface="Source Sans Pro"/>
                        </a:rPr>
                        <a:t>n’existe</a:t>
                      </a:r>
                      <a:r>
                        <a:rPr lang="en-GB" sz="1400" b="0" dirty="0">
                          <a:solidFill>
                            <a:srgbClr val="263238"/>
                          </a:solidFill>
                          <a:latin typeface="Source Sans Pro"/>
                          <a:ea typeface="Source Sans Pro"/>
                          <a:cs typeface="Source Sans Pro"/>
                          <a:sym typeface="Source Sans Pro"/>
                        </a:rPr>
                        <a:t> pas, il </a:t>
                      </a:r>
                      <a:r>
                        <a:rPr lang="en-GB" sz="1400" b="0" dirty="0" err="1">
                          <a:solidFill>
                            <a:srgbClr val="263238"/>
                          </a:solidFill>
                          <a:latin typeface="Source Sans Pro"/>
                          <a:ea typeface="Source Sans Pro"/>
                          <a:cs typeface="Source Sans Pro"/>
                          <a:sym typeface="Source Sans Pro"/>
                        </a:rPr>
                        <a:t>est</a:t>
                      </a:r>
                      <a:r>
                        <a:rPr lang="en-GB" sz="1400" b="0" dirty="0">
                          <a:solidFill>
                            <a:srgbClr val="263238"/>
                          </a:solidFill>
                          <a:latin typeface="Source Sans Pro"/>
                          <a:ea typeface="Source Sans Pro"/>
                          <a:cs typeface="Source Sans Pro"/>
                          <a:sym typeface="Source Sans Pro"/>
                        </a:rPr>
                        <a:t> </a:t>
                      </a:r>
                      <a:r>
                        <a:rPr lang="en-GB" sz="1400" b="0" dirty="0" err="1">
                          <a:solidFill>
                            <a:srgbClr val="263238"/>
                          </a:solidFill>
                          <a:latin typeface="Source Sans Pro"/>
                          <a:ea typeface="Source Sans Pro"/>
                          <a:cs typeface="Source Sans Pro"/>
                          <a:sym typeface="Source Sans Pro"/>
                        </a:rPr>
                        <a:t>créé</a:t>
                      </a:r>
                      <a:r>
                        <a:rPr lang="en-GB" sz="1400" b="0" dirty="0">
                          <a:solidFill>
                            <a:srgbClr val="263238"/>
                          </a:solidFill>
                          <a:latin typeface="Source Sans Pro"/>
                          <a:ea typeface="Source Sans Pro"/>
                          <a:cs typeface="Source Sans Pro"/>
                          <a:sym typeface="Source Sans Pro"/>
                        </a:rPr>
                        <a:t>.</a:t>
                      </a:r>
                    </a:p>
                    <a:p>
                      <a:pPr marL="0" lvl="0" indent="0" algn="ctr" rtl="0">
                        <a:spcBef>
                          <a:spcPts val="0"/>
                        </a:spcBef>
                        <a:spcAft>
                          <a:spcPts val="0"/>
                        </a:spcAft>
                        <a:buNone/>
                      </a:pPr>
                      <a:r>
                        <a:rPr lang="en-GB" sz="1400" b="0" dirty="0">
                          <a:solidFill>
                            <a:srgbClr val="263238"/>
                          </a:solidFill>
                          <a:latin typeface="Source Sans Pro"/>
                          <a:ea typeface="Source Sans Pro"/>
                          <a:cs typeface="Source Sans Pro"/>
                          <a:sym typeface="Source Sans Pro"/>
                        </a:rPr>
                        <a:t>Si le </a:t>
                      </a:r>
                      <a:r>
                        <a:rPr lang="en-GB" sz="1400" b="0" dirty="0" err="1">
                          <a:solidFill>
                            <a:srgbClr val="263238"/>
                          </a:solidFill>
                          <a:latin typeface="Source Sans Pro"/>
                          <a:ea typeface="Source Sans Pro"/>
                          <a:cs typeface="Source Sans Pro"/>
                          <a:sym typeface="Source Sans Pro"/>
                        </a:rPr>
                        <a:t>fichier</a:t>
                      </a:r>
                      <a:r>
                        <a:rPr lang="en-GB" sz="1400" b="0" dirty="0">
                          <a:solidFill>
                            <a:srgbClr val="263238"/>
                          </a:solidFill>
                          <a:latin typeface="Source Sans Pro"/>
                          <a:ea typeface="Source Sans Pro"/>
                          <a:cs typeface="Source Sans Pro"/>
                          <a:sym typeface="Source Sans Pro"/>
                        </a:rPr>
                        <a:t> </a:t>
                      </a:r>
                      <a:r>
                        <a:rPr lang="en-GB" sz="1400" b="0" dirty="0" err="1">
                          <a:solidFill>
                            <a:srgbClr val="263238"/>
                          </a:solidFill>
                          <a:latin typeface="Source Sans Pro"/>
                          <a:ea typeface="Source Sans Pro"/>
                          <a:cs typeface="Source Sans Pro"/>
                          <a:sym typeface="Source Sans Pro"/>
                        </a:rPr>
                        <a:t>existe</a:t>
                      </a:r>
                      <a:r>
                        <a:rPr lang="en-GB" sz="1400" b="0" dirty="0">
                          <a:solidFill>
                            <a:srgbClr val="263238"/>
                          </a:solidFill>
                          <a:latin typeface="Source Sans Pro"/>
                          <a:ea typeface="Source Sans Pro"/>
                          <a:cs typeface="Source Sans Pro"/>
                          <a:sym typeface="Source Sans Pro"/>
                        </a:rPr>
                        <a:t>, on </a:t>
                      </a:r>
                      <a:r>
                        <a:rPr lang="en-GB" sz="1400" b="0" dirty="0" err="1">
                          <a:solidFill>
                            <a:srgbClr val="263238"/>
                          </a:solidFill>
                          <a:latin typeface="Source Sans Pro"/>
                          <a:ea typeface="Source Sans Pro"/>
                          <a:cs typeface="Source Sans Pro"/>
                          <a:sym typeface="Source Sans Pro"/>
                        </a:rPr>
                        <a:t>écrit</a:t>
                      </a:r>
                      <a:r>
                        <a:rPr lang="en-GB" sz="1400" b="0" dirty="0">
                          <a:solidFill>
                            <a:srgbClr val="263238"/>
                          </a:solidFill>
                          <a:latin typeface="Source Sans Pro"/>
                          <a:ea typeface="Source Sans Pro"/>
                          <a:cs typeface="Source Sans Pro"/>
                          <a:sym typeface="Source Sans Pro"/>
                        </a:rPr>
                        <a:t> à la suite.</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91118245"/>
                  </a:ext>
                </a:extLst>
              </a:tr>
              <a:tr h="344225">
                <a:tc>
                  <a:txBody>
                    <a:bodyPr/>
                    <a:lstStyle/>
                    <a:p>
                      <a:pPr marL="0" lvl="0" indent="0" algn="ctr" rtl="0">
                        <a:spcBef>
                          <a:spcPts val="0"/>
                        </a:spcBef>
                        <a:spcAft>
                          <a:spcPts val="0"/>
                        </a:spcAft>
                        <a:buNone/>
                      </a:pPr>
                      <a:r>
                        <a:rPr lang="en" sz="1100" dirty="0">
                          <a:solidFill>
                            <a:schemeClr val="accent1"/>
                          </a:solidFill>
                          <a:latin typeface="Roboto Slab"/>
                          <a:ea typeface="Roboto Slab"/>
                          <a:cs typeface="Roboto Slab"/>
                          <a:sym typeface="Roboto Slab"/>
                        </a:rPr>
                        <a:t>a+</a:t>
                      </a:r>
                      <a:endParaRPr sz="1100" dirty="0">
                        <a:solidFill>
                          <a:schemeClr val="accent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r>
                        <a:rPr lang="en" sz="1400" b="0" dirty="0">
                          <a:solidFill>
                            <a:srgbClr val="263238"/>
                          </a:solidFill>
                          <a:latin typeface="Source Sans Pro"/>
                          <a:ea typeface="Source Sans Pro"/>
                          <a:cs typeface="Source Sans Pro"/>
                          <a:sym typeface="Source Sans Pro"/>
                        </a:rPr>
                        <a:t>Lecture et écriture</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chemeClr val="bg1">
                        <a:lumMod val="95000"/>
                      </a:schemeClr>
                    </a:solidFill>
                  </a:tcPr>
                </a:tc>
                <a:tc vMerge="1">
                  <a:txBody>
                    <a:bodyPr/>
                    <a:lstStyle/>
                    <a:p>
                      <a:pPr marL="0" lvl="0" indent="0" algn="ctr" rtl="0">
                        <a:spcBef>
                          <a:spcPts val="0"/>
                        </a:spcBef>
                        <a:spcAft>
                          <a:spcPts val="0"/>
                        </a:spcAft>
                        <a:buNone/>
                      </a:pP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2070741039"/>
                  </a:ext>
                </a:extLst>
              </a:tr>
            </a:tbl>
          </a:graphicData>
        </a:graphic>
      </p:graphicFrame>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a:t>
            </a:r>
            <a:r>
              <a:rPr lang="en-GB" dirty="0" err="1"/>
              <a:t>fonction</a:t>
            </a:r>
            <a:r>
              <a:rPr lang="en-GB" dirty="0"/>
              <a:t> </a:t>
            </a:r>
            <a:r>
              <a:rPr lang="en-GB" b="1" dirty="0"/>
              <a:t>close</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110</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2013280"/>
            <a:ext cx="7345914" cy="400110"/>
          </a:xfrm>
          <a:prstGeom prst="rect">
            <a:avLst/>
          </a:prstGeom>
          <a:noFill/>
        </p:spPr>
        <p:txBody>
          <a:bodyPr wrap="square">
            <a:spAutoFit/>
          </a:bodyPr>
          <a:lstStyle/>
          <a:p>
            <a:r>
              <a:rPr lang="fr-FR" sz="2000" dirty="0">
                <a:latin typeface="Source Sans Pro" panose="020B0503030403020204" pitchFamily="34" charset="0"/>
                <a:ea typeface="Source Sans Pro" panose="020B0503030403020204" pitchFamily="34" charset="0"/>
              </a:rPr>
              <a:t>La fonction </a:t>
            </a:r>
            <a:r>
              <a:rPr lang="fr-FR" sz="2000" b="1" dirty="0">
                <a:solidFill>
                  <a:schemeClr val="accent1"/>
                </a:solidFill>
                <a:latin typeface="Source Sans Pro" panose="020B0503030403020204" pitchFamily="34" charset="0"/>
                <a:ea typeface="Source Sans Pro" panose="020B0503030403020204" pitchFamily="34" charset="0"/>
              </a:rPr>
              <a:t>close</a:t>
            </a:r>
            <a:r>
              <a:rPr lang="fr-FR" sz="2000" dirty="0">
                <a:latin typeface="Source Sans Pro" panose="020B0503030403020204" pitchFamily="34" charset="0"/>
                <a:ea typeface="Source Sans Pro" panose="020B0503030403020204" pitchFamily="34" charset="0"/>
              </a:rPr>
              <a:t> permet de fermer un fichier.</a:t>
            </a:r>
          </a:p>
        </p:txBody>
      </p:sp>
      <p:sp>
        <p:nvSpPr>
          <p:cNvPr id="3" name="ZoneTexte 2">
            <a:extLst>
              <a:ext uri="{FF2B5EF4-FFF2-40B4-BE49-F238E27FC236}">
                <a16:creationId xmlns:a16="http://schemas.microsoft.com/office/drawing/2014/main" id="{EEA20753-8873-8B6A-164E-AA8F92FE1624}"/>
              </a:ext>
            </a:extLst>
          </p:cNvPr>
          <p:cNvSpPr txBox="1"/>
          <p:nvPr/>
        </p:nvSpPr>
        <p:spPr>
          <a:xfrm>
            <a:off x="786150" y="1327440"/>
            <a:ext cx="4572000" cy="400110"/>
          </a:xfrm>
          <a:prstGeom prst="rect">
            <a:avLst/>
          </a:prstGeom>
          <a:noFill/>
        </p:spPr>
        <p:txBody>
          <a:bodyPr wrap="square">
            <a:spAutoFit/>
          </a:bodyPr>
          <a:lstStyle/>
          <a:p>
            <a:r>
              <a:rPr lang="fr-FR" sz="2000" b="0" dirty="0">
                <a:solidFill>
                  <a:srgbClr val="CE6700"/>
                </a:solidFill>
                <a:effectLst/>
                <a:latin typeface="Source Code Pro" panose="020B0509030403020204" pitchFamily="49" charset="0"/>
                <a:ea typeface="Source Code Pro" panose="020B0509030403020204" pitchFamily="49" charset="0"/>
              </a:rPr>
              <a:t>close</a:t>
            </a:r>
            <a:r>
              <a:rPr lang="fr-FR" sz="2000" b="0" dirty="0">
                <a:solidFill>
                  <a:srgbClr val="676867"/>
                </a:solidFill>
                <a:effectLst/>
                <a:latin typeface="Source Code Pro" panose="020B0509030403020204" pitchFamily="49" charset="0"/>
                <a:ea typeface="Source Code Pro" panose="020B0509030403020204" pitchFamily="49" charset="0"/>
              </a:rPr>
              <a:t>()</a:t>
            </a:r>
          </a:p>
        </p:txBody>
      </p:sp>
      <p:sp>
        <p:nvSpPr>
          <p:cNvPr id="2" name="ZoneTexte 1">
            <a:extLst>
              <a:ext uri="{FF2B5EF4-FFF2-40B4-BE49-F238E27FC236}">
                <a16:creationId xmlns:a16="http://schemas.microsoft.com/office/drawing/2014/main" id="{ADBB2925-7757-93A6-A7BA-BD0CEEC8FC75}"/>
              </a:ext>
            </a:extLst>
          </p:cNvPr>
          <p:cNvSpPr txBox="1"/>
          <p:nvPr/>
        </p:nvSpPr>
        <p:spPr>
          <a:xfrm>
            <a:off x="2102332" y="2699121"/>
            <a:ext cx="4572000" cy="1277273"/>
          </a:xfrm>
          <a:prstGeom prst="rect">
            <a:avLst/>
          </a:prstGeom>
          <a:noFill/>
        </p:spPr>
        <p:txBody>
          <a:bodyPr wrap="square">
            <a:spAutoFit/>
          </a:bodyPr>
          <a:lstStyle/>
          <a:p>
            <a:pPr>
              <a:spcAft>
                <a:spcPts val="600"/>
              </a:spcAft>
            </a:pPr>
            <a:r>
              <a:rPr lang="en-US" sz="1800" b="0" dirty="0" err="1">
                <a:solidFill>
                  <a:schemeClr val="tx1"/>
                </a:solidFill>
                <a:effectLst/>
                <a:latin typeface="Source Sans Pro" panose="020B0503030403020204" pitchFamily="34" charset="0"/>
                <a:ea typeface="Source Sans Pro" panose="020B0503030403020204" pitchFamily="34" charset="0"/>
              </a:rPr>
              <a:t>Exemple</a:t>
            </a:r>
            <a:r>
              <a:rPr lang="en-US" sz="1800" b="0" dirty="0">
                <a:solidFill>
                  <a:schemeClr val="tx1"/>
                </a:solidFill>
                <a:effectLst/>
                <a:latin typeface="Source Sans Pro" panose="020B0503030403020204" pitchFamily="34" charset="0"/>
                <a:ea typeface="Source Sans Pro" panose="020B0503030403020204" pitchFamily="34" charset="0"/>
              </a:rPr>
              <a:t> :</a:t>
            </a:r>
          </a:p>
          <a:p>
            <a:r>
              <a:rPr lang="en-US" sz="1800" b="0" dirty="0" err="1">
                <a:solidFill>
                  <a:srgbClr val="6089B4"/>
                </a:solidFill>
                <a:effectLst/>
                <a:latin typeface="Source Code Pro" panose="020B0509030403020204" pitchFamily="49" charset="0"/>
                <a:ea typeface="Source Code Pro" panose="020B0509030403020204" pitchFamily="49" charset="0"/>
              </a:rPr>
              <a:t>fichier</a:t>
            </a:r>
            <a:r>
              <a:rPr lang="en-US" sz="1800" b="0" dirty="0">
                <a:solidFill>
                  <a:srgbClr val="C5C8C6"/>
                </a:solidFill>
                <a:effectLst/>
                <a:latin typeface="Source Code Pro" panose="020B0509030403020204" pitchFamily="49" charset="0"/>
                <a:ea typeface="Source Code Pro" panose="020B0509030403020204" pitchFamily="49" charset="0"/>
              </a:rPr>
              <a:t> </a:t>
            </a:r>
            <a:r>
              <a:rPr lang="en-US" sz="1800" b="0" dirty="0">
                <a:solidFill>
                  <a:srgbClr val="676867"/>
                </a:solidFill>
                <a:effectLst/>
                <a:latin typeface="Source Code Pro" panose="020B0509030403020204" pitchFamily="49" charset="0"/>
                <a:ea typeface="Source Code Pro" panose="020B0509030403020204" pitchFamily="49" charset="0"/>
              </a:rPr>
              <a:t>=</a:t>
            </a:r>
            <a:r>
              <a:rPr lang="en-US" sz="1800" b="0" dirty="0">
                <a:solidFill>
                  <a:srgbClr val="C5C8C6"/>
                </a:solidFill>
                <a:effectLst/>
                <a:latin typeface="Source Code Pro" panose="020B0509030403020204" pitchFamily="49" charset="0"/>
                <a:ea typeface="Source Code Pro" panose="020B0509030403020204" pitchFamily="49" charset="0"/>
              </a:rPr>
              <a:t> </a:t>
            </a:r>
            <a:r>
              <a:rPr lang="en-US" sz="1800" b="0" dirty="0">
                <a:solidFill>
                  <a:srgbClr val="CE6700"/>
                </a:solidFill>
                <a:effectLst/>
                <a:latin typeface="Source Code Pro" panose="020B0509030403020204" pitchFamily="49" charset="0"/>
                <a:ea typeface="Source Code Pro" panose="020B0509030403020204" pitchFamily="49" charset="0"/>
              </a:rPr>
              <a:t>open</a:t>
            </a:r>
            <a:r>
              <a:rPr lang="en-US" sz="1800" b="0" dirty="0">
                <a:solidFill>
                  <a:srgbClr val="676867"/>
                </a:solidFill>
                <a:effectLst/>
                <a:latin typeface="Source Code Pro" panose="020B0509030403020204" pitchFamily="49" charset="0"/>
                <a:ea typeface="Source Code Pro" panose="020B0509030403020204" pitchFamily="49" charset="0"/>
              </a:rPr>
              <a:t>(</a:t>
            </a:r>
            <a:r>
              <a:rPr lang="en-US" sz="1800" b="0" dirty="0">
                <a:solidFill>
                  <a:srgbClr val="6089B4"/>
                </a:solidFill>
                <a:effectLst/>
                <a:latin typeface="Source Code Pro" panose="020B0509030403020204" pitchFamily="49" charset="0"/>
                <a:ea typeface="Source Code Pro" panose="020B0509030403020204" pitchFamily="49" charset="0"/>
              </a:rPr>
              <a:t>file</a:t>
            </a:r>
            <a:r>
              <a:rPr lang="en-US" sz="1800" b="0" dirty="0">
                <a:solidFill>
                  <a:srgbClr val="676867"/>
                </a:solidFill>
                <a:effectLst/>
                <a:latin typeface="Source Code Pro" panose="020B0509030403020204" pitchFamily="49" charset="0"/>
                <a:ea typeface="Source Code Pro" panose="020B0509030403020204" pitchFamily="49" charset="0"/>
              </a:rPr>
              <a:t>,</a:t>
            </a:r>
            <a:r>
              <a:rPr lang="en-US" sz="1800" b="0" dirty="0">
                <a:solidFill>
                  <a:srgbClr val="C5C8C6"/>
                </a:solidFill>
                <a:effectLst/>
                <a:latin typeface="Source Code Pro" panose="020B0509030403020204" pitchFamily="49" charset="0"/>
                <a:ea typeface="Source Code Pro" panose="020B0509030403020204" pitchFamily="49" charset="0"/>
              </a:rPr>
              <a:t> </a:t>
            </a:r>
            <a:r>
              <a:rPr lang="en-US" sz="1800" b="0" dirty="0">
                <a:solidFill>
                  <a:srgbClr val="9AA83A"/>
                </a:solidFill>
                <a:effectLst/>
                <a:latin typeface="Source Code Pro" panose="020B0509030403020204" pitchFamily="49" charset="0"/>
                <a:ea typeface="Source Code Pro" panose="020B0509030403020204" pitchFamily="49" charset="0"/>
              </a:rPr>
              <a:t>"r"</a:t>
            </a:r>
            <a:r>
              <a:rPr lang="en-US" sz="1800" b="0" dirty="0">
                <a:solidFill>
                  <a:srgbClr val="676867"/>
                </a:solidFill>
                <a:effectLst/>
                <a:latin typeface="Source Code Pro" panose="020B0509030403020204" pitchFamily="49" charset="0"/>
                <a:ea typeface="Source Code Pro" panose="020B0509030403020204" pitchFamily="49" charset="0"/>
              </a:rPr>
              <a:t>)</a:t>
            </a:r>
          </a:p>
          <a:p>
            <a:r>
              <a:rPr lang="en-US" sz="1800" dirty="0">
                <a:solidFill>
                  <a:schemeClr val="tx1"/>
                </a:solidFill>
                <a:latin typeface="Source Code Pro" panose="020B0509030403020204" pitchFamily="49" charset="0"/>
                <a:ea typeface="Source Code Pro" panose="020B0509030403020204" pitchFamily="49" charset="0"/>
              </a:rPr>
              <a:t>instructions</a:t>
            </a:r>
            <a:endParaRPr lang="en-US" sz="1800" b="0" dirty="0">
              <a:solidFill>
                <a:schemeClr val="tx1"/>
              </a:solidFill>
              <a:effectLst/>
              <a:latin typeface="Source Code Pro" panose="020B0509030403020204" pitchFamily="49" charset="0"/>
              <a:ea typeface="Source Code Pro" panose="020B0509030403020204" pitchFamily="49" charset="0"/>
            </a:endParaRPr>
          </a:p>
          <a:p>
            <a:r>
              <a:rPr lang="en-US" sz="1800" b="0" dirty="0" err="1">
                <a:solidFill>
                  <a:srgbClr val="6089B4"/>
                </a:solidFill>
                <a:effectLst/>
                <a:latin typeface="Source Code Pro" panose="020B0509030403020204" pitchFamily="49" charset="0"/>
                <a:ea typeface="Source Code Pro" panose="020B0509030403020204" pitchFamily="49" charset="0"/>
              </a:rPr>
              <a:t>fichier</a:t>
            </a:r>
            <a:r>
              <a:rPr lang="en-US" sz="1800" b="0" dirty="0" err="1">
                <a:solidFill>
                  <a:srgbClr val="676867"/>
                </a:solidFill>
                <a:effectLst/>
                <a:latin typeface="Source Code Pro" panose="020B0509030403020204" pitchFamily="49" charset="0"/>
                <a:ea typeface="Source Code Pro" panose="020B0509030403020204" pitchFamily="49" charset="0"/>
              </a:rPr>
              <a:t>.</a:t>
            </a:r>
            <a:r>
              <a:rPr lang="en-US" sz="1800" b="0" dirty="0" err="1">
                <a:solidFill>
                  <a:srgbClr val="CE6700"/>
                </a:solidFill>
                <a:effectLst/>
                <a:latin typeface="Source Code Pro" panose="020B0509030403020204" pitchFamily="49" charset="0"/>
                <a:ea typeface="Source Code Pro" panose="020B0509030403020204" pitchFamily="49" charset="0"/>
              </a:rPr>
              <a:t>close</a:t>
            </a:r>
            <a:r>
              <a:rPr lang="en-US" sz="18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26993066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Lire le </a:t>
            </a:r>
            <a:r>
              <a:rPr lang="en-GB" dirty="0" err="1"/>
              <a:t>contenu</a:t>
            </a:r>
            <a:r>
              <a:rPr lang="en-GB" dirty="0"/>
              <a:t>  d’un </a:t>
            </a:r>
            <a:r>
              <a:rPr lang="en-GB" dirty="0" err="1"/>
              <a:t>fichier</a:t>
            </a:r>
            <a:endParaRPr lang="fr-FR" dirty="0"/>
          </a:p>
        </p:txBody>
      </p:sp>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111</a:t>
            </a:fld>
            <a:endParaRPr lang="fr-FR"/>
          </a:p>
        </p:txBody>
      </p:sp>
      <p:sp>
        <p:nvSpPr>
          <p:cNvPr id="3" name="Google Shape;132;p19">
            <a:extLst>
              <a:ext uri="{FF2B5EF4-FFF2-40B4-BE49-F238E27FC236}">
                <a16:creationId xmlns:a16="http://schemas.microsoft.com/office/drawing/2014/main" id="{D52A7B96-9702-519A-60B2-755D87021263}"/>
              </a:ext>
            </a:extLst>
          </p:cNvPr>
          <p:cNvSpPr txBox="1">
            <a:spLocks/>
          </p:cNvSpPr>
          <p:nvPr/>
        </p:nvSpPr>
        <p:spPr>
          <a:xfrm>
            <a:off x="786137"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2000" b="0" dirty="0" err="1">
                <a:solidFill>
                  <a:srgbClr val="CE6700"/>
                </a:solidFill>
                <a:effectLst/>
                <a:latin typeface="Source Code Pro" panose="020B0509030403020204" pitchFamily="49" charset="0"/>
                <a:ea typeface="Source Code Pro" panose="020B0509030403020204" pitchFamily="49" charset="0"/>
              </a:rPr>
              <a:t>read</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638CB5"/>
                </a:solidFill>
                <a:effectLst/>
                <a:latin typeface="Source Code Pro" panose="020B0509030403020204" pitchFamily="49" charset="0"/>
                <a:ea typeface="Source Code Pro" panose="020B0509030403020204" pitchFamily="49" charset="0"/>
              </a:rPr>
              <a:t>size</a:t>
            </a:r>
            <a:r>
              <a:rPr lang="fr-FR" sz="2000" b="0" dirty="0">
                <a:solidFill>
                  <a:srgbClr val="676867"/>
                </a:solidFill>
                <a:effectLst/>
                <a:latin typeface="Source Code Pro" panose="020B0509030403020204" pitchFamily="49" charset="0"/>
                <a:ea typeface="Source Code Pro" panose="020B0509030403020204" pitchFamily="49" charset="0"/>
              </a:rPr>
              <a:t>)</a:t>
            </a:r>
          </a:p>
          <a:p>
            <a:endParaRPr lang="fr-FR" sz="2000" b="0" dirty="0">
              <a:solidFill>
                <a:schemeClr val="tx1"/>
              </a:solidFill>
              <a:effectLst/>
              <a:latin typeface="Source Sans Pro" panose="020B0503030403020204" pitchFamily="34" charset="0"/>
              <a:ea typeface="Source Sans Pro" panose="020B0503030403020204" pitchFamily="34" charset="0"/>
            </a:endParaRPr>
          </a:p>
          <a:p>
            <a:pPr algn="just"/>
            <a:r>
              <a:rPr lang="fr-FR" sz="1800" dirty="0">
                <a:latin typeface="Source Sans Pro" panose="020B0503030403020204" pitchFamily="34" charset="0"/>
                <a:ea typeface="Source Sans Pro" panose="020B0503030403020204" pitchFamily="34" charset="0"/>
              </a:rPr>
              <a:t>La fonction </a:t>
            </a:r>
            <a:r>
              <a:rPr lang="fr-FR" sz="1800" b="1" dirty="0" err="1">
                <a:solidFill>
                  <a:schemeClr val="accent1"/>
                </a:solidFill>
                <a:latin typeface="Source Sans Pro" panose="020B0503030403020204" pitchFamily="34" charset="0"/>
                <a:ea typeface="Source Sans Pro" panose="020B0503030403020204" pitchFamily="34" charset="0"/>
              </a:rPr>
              <a:t>read</a:t>
            </a:r>
            <a:r>
              <a:rPr lang="fr-FR" sz="1800" dirty="0">
                <a:latin typeface="Source Sans Pro" panose="020B0503030403020204" pitchFamily="34" charset="0"/>
                <a:ea typeface="Source Sans Pro" panose="020B0503030403020204" pitchFamily="34" charset="0"/>
              </a:rPr>
              <a:t> permet de </a:t>
            </a:r>
            <a:r>
              <a:rPr lang="fr-FR" sz="1800" b="1" dirty="0">
                <a:latin typeface="Source Sans Pro" panose="020B0503030403020204" pitchFamily="34" charset="0"/>
                <a:ea typeface="Source Sans Pro" panose="020B0503030403020204" pitchFamily="34" charset="0"/>
              </a:rPr>
              <a:t>lire</a:t>
            </a:r>
            <a:r>
              <a:rPr lang="fr-FR" sz="1800" dirty="0">
                <a:latin typeface="Source Sans Pro" panose="020B0503030403020204" pitchFamily="34" charset="0"/>
                <a:ea typeface="Source Sans Pro" panose="020B0503030403020204" pitchFamily="34" charset="0"/>
              </a:rPr>
              <a:t> le contenu d’un </a:t>
            </a:r>
            <a:r>
              <a:rPr lang="fr-FR" sz="1800" b="1" dirty="0">
                <a:latin typeface="Source Sans Pro" panose="020B0503030403020204" pitchFamily="34" charset="0"/>
                <a:ea typeface="Source Sans Pro" panose="020B0503030403020204" pitchFamily="34" charset="0"/>
              </a:rPr>
              <a:t>fichier</a:t>
            </a:r>
            <a:r>
              <a:rPr lang="fr-FR" sz="1800" dirty="0">
                <a:latin typeface="Source Sans Pro" panose="020B0503030403020204" pitchFamily="34" charset="0"/>
                <a:ea typeface="Source Sans Pro" panose="020B0503030403020204" pitchFamily="34" charset="0"/>
              </a:rPr>
              <a:t>.</a:t>
            </a:r>
          </a:p>
          <a:p>
            <a:pPr algn="just"/>
            <a:r>
              <a:rPr lang="fr-FR" sz="1800" dirty="0">
                <a:latin typeface="Source Sans Pro" panose="020B0503030403020204" pitchFamily="34" charset="0"/>
                <a:ea typeface="Source Sans Pro" panose="020B0503030403020204" pitchFamily="34" charset="0"/>
              </a:rPr>
              <a:t>L’argument </a:t>
            </a:r>
            <a:r>
              <a:rPr lang="fr-FR" sz="1800" b="1" dirty="0">
                <a:solidFill>
                  <a:schemeClr val="accent1"/>
                </a:solidFill>
                <a:latin typeface="Source Sans Pro" panose="020B0503030403020204" pitchFamily="34" charset="0"/>
                <a:ea typeface="Source Sans Pro" panose="020B0503030403020204" pitchFamily="34" charset="0"/>
              </a:rPr>
              <a:t>size</a:t>
            </a:r>
            <a:r>
              <a:rPr lang="fr-FR" sz="1800" dirty="0">
                <a:latin typeface="Source Sans Pro" panose="020B0503030403020204" pitchFamily="34" charset="0"/>
                <a:ea typeface="Source Sans Pro" panose="020B0503030403020204" pitchFamily="34" charset="0"/>
              </a:rPr>
              <a:t> permet de </a:t>
            </a:r>
            <a:r>
              <a:rPr lang="fr-FR" sz="1800" b="1" dirty="0">
                <a:latin typeface="Source Sans Pro" panose="020B0503030403020204" pitchFamily="34" charset="0"/>
                <a:ea typeface="Source Sans Pro" panose="020B0503030403020204" pitchFamily="34" charset="0"/>
              </a:rPr>
              <a:t>définir</a:t>
            </a:r>
            <a:r>
              <a:rPr lang="fr-FR" sz="1800" dirty="0">
                <a:latin typeface="Source Sans Pro" panose="020B0503030403020204" pitchFamily="34" charset="0"/>
                <a:ea typeface="Source Sans Pro" panose="020B0503030403020204" pitchFamily="34" charset="0"/>
              </a:rPr>
              <a:t> le </a:t>
            </a:r>
            <a:r>
              <a:rPr lang="fr-FR" sz="1800" b="1" dirty="0">
                <a:latin typeface="Source Sans Pro" panose="020B0503030403020204" pitchFamily="34" charset="0"/>
                <a:ea typeface="Source Sans Pro" panose="020B0503030403020204" pitchFamily="34" charset="0"/>
              </a:rPr>
              <a:t>nombre</a:t>
            </a:r>
            <a:r>
              <a:rPr lang="fr-FR" sz="1800" dirty="0">
                <a:latin typeface="Source Sans Pro" panose="020B0503030403020204" pitchFamily="34" charset="0"/>
                <a:ea typeface="Source Sans Pro" panose="020B0503030403020204" pitchFamily="34" charset="0"/>
              </a:rPr>
              <a:t> de </a:t>
            </a:r>
            <a:r>
              <a:rPr lang="fr-FR" sz="1800" b="1" dirty="0">
                <a:latin typeface="Source Sans Pro" panose="020B0503030403020204" pitchFamily="34" charset="0"/>
                <a:ea typeface="Source Sans Pro" panose="020B0503030403020204" pitchFamily="34" charset="0"/>
              </a:rPr>
              <a:t>caractère</a:t>
            </a:r>
            <a:r>
              <a:rPr lang="fr-FR" sz="1800" dirty="0">
                <a:latin typeface="Source Sans Pro" panose="020B0503030403020204" pitchFamily="34" charset="0"/>
                <a:ea typeface="Source Sans Pro" panose="020B0503030403020204" pitchFamily="34" charset="0"/>
              </a:rPr>
              <a:t> à </a:t>
            </a:r>
            <a:r>
              <a:rPr lang="fr-FR" sz="1800" b="1" dirty="0">
                <a:latin typeface="Source Sans Pro" panose="020B0503030403020204" pitchFamily="34" charset="0"/>
                <a:ea typeface="Source Sans Pro" panose="020B0503030403020204" pitchFamily="34" charset="0"/>
              </a:rPr>
              <a:t>lire</a:t>
            </a:r>
            <a:r>
              <a:rPr lang="fr-FR" sz="1800" dirty="0">
                <a:latin typeface="Source Sans Pro" panose="020B0503030403020204" pitchFamily="34" charset="0"/>
                <a:ea typeface="Source Sans Pro" panose="020B0503030403020204" pitchFamily="34" charset="0"/>
              </a:rPr>
              <a:t>, il est </a:t>
            </a:r>
            <a:r>
              <a:rPr lang="fr-FR" sz="1800" b="1" dirty="0">
                <a:latin typeface="Source Sans Pro" panose="020B0503030403020204" pitchFamily="34" charset="0"/>
                <a:ea typeface="Source Sans Pro" panose="020B0503030403020204" pitchFamily="34" charset="0"/>
              </a:rPr>
              <a:t>facultatif</a:t>
            </a:r>
            <a:r>
              <a:rPr lang="fr-FR" sz="1800" dirty="0">
                <a:latin typeface="Source Sans Pro" panose="020B0503030403020204" pitchFamily="34" charset="0"/>
                <a:ea typeface="Source Sans Pro" panose="020B0503030403020204" pitchFamily="34" charset="0"/>
              </a:rPr>
              <a:t>.</a:t>
            </a:r>
          </a:p>
          <a:p>
            <a:pPr algn="just"/>
            <a:endParaRPr lang="fr-FR" sz="1800" dirty="0">
              <a:latin typeface="Source Sans Pro" panose="020B0503030403020204" pitchFamily="34" charset="0"/>
              <a:ea typeface="Source Sans Pro" panose="020B0503030403020204" pitchFamily="34" charset="0"/>
            </a:endParaRPr>
          </a:p>
          <a:p>
            <a:pPr algn="just"/>
            <a:r>
              <a:rPr lang="fr-FR" sz="1800" dirty="0">
                <a:latin typeface="Source Sans Pro" panose="020B0503030403020204" pitchFamily="34" charset="0"/>
                <a:ea typeface="Source Sans Pro" panose="020B0503030403020204" pitchFamily="34" charset="0"/>
              </a:rPr>
              <a:t>Par défaut, la fonction </a:t>
            </a:r>
            <a:r>
              <a:rPr lang="fr-FR" sz="1800" b="1" dirty="0" err="1">
                <a:solidFill>
                  <a:schemeClr val="accent1"/>
                </a:solidFill>
                <a:latin typeface="Source Sans Pro" panose="020B0503030403020204" pitchFamily="34" charset="0"/>
                <a:ea typeface="Source Sans Pro" panose="020B0503030403020204" pitchFamily="34" charset="0"/>
              </a:rPr>
              <a:t>read</a:t>
            </a:r>
            <a:r>
              <a:rPr lang="fr-FR" sz="1800" dirty="0">
                <a:latin typeface="Source Sans Pro" panose="020B0503030403020204" pitchFamily="34" charset="0"/>
                <a:ea typeface="Source Sans Pro" panose="020B0503030403020204" pitchFamily="34" charset="0"/>
              </a:rPr>
              <a:t> lit l’</a:t>
            </a:r>
            <a:r>
              <a:rPr lang="fr-FR" sz="1800" b="1" dirty="0">
                <a:latin typeface="Source Sans Pro" panose="020B0503030403020204" pitchFamily="34" charset="0"/>
                <a:ea typeface="Source Sans Pro" panose="020B0503030403020204" pitchFamily="34" charset="0"/>
              </a:rPr>
              <a:t>intégralité</a:t>
            </a:r>
            <a:r>
              <a:rPr lang="fr-FR" sz="1800" dirty="0">
                <a:latin typeface="Source Sans Pro" panose="020B0503030403020204" pitchFamily="34" charset="0"/>
                <a:ea typeface="Source Sans Pro" panose="020B0503030403020204" pitchFamily="34" charset="0"/>
              </a:rPr>
              <a:t> du </a:t>
            </a:r>
            <a:r>
              <a:rPr lang="fr-FR" sz="1800" b="1" dirty="0">
                <a:latin typeface="Source Sans Pro" panose="020B0503030403020204" pitchFamily="34" charset="0"/>
                <a:ea typeface="Source Sans Pro" panose="020B0503030403020204" pitchFamily="34" charset="0"/>
              </a:rPr>
              <a:t>fichier</a:t>
            </a:r>
            <a:r>
              <a:rPr lang="fr-FR" sz="1800" dirty="0">
                <a:latin typeface="Source Sans Pro" panose="020B0503030403020204" pitchFamily="34" charset="0"/>
                <a:ea typeface="Source Sans Pro" panose="020B0503030403020204" pitchFamily="34" charset="0"/>
              </a:rPr>
              <a:t>.</a:t>
            </a:r>
          </a:p>
        </p:txBody>
      </p:sp>
      <p:sp>
        <p:nvSpPr>
          <p:cNvPr id="4" name="Google Shape;134;p19">
            <a:extLst>
              <a:ext uri="{FF2B5EF4-FFF2-40B4-BE49-F238E27FC236}">
                <a16:creationId xmlns:a16="http://schemas.microsoft.com/office/drawing/2014/main" id="{7B10F3D1-6AE3-EB39-43BD-A94DC2D8623A}"/>
              </a:ext>
            </a:extLst>
          </p:cNvPr>
          <p:cNvSpPr txBox="1">
            <a:spLocks/>
          </p:cNvSpPr>
          <p:nvPr/>
        </p:nvSpPr>
        <p:spPr>
          <a:xfrm>
            <a:off x="4682659"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2000" b="0" dirty="0" err="1">
                <a:solidFill>
                  <a:srgbClr val="CE6700"/>
                </a:solidFill>
                <a:effectLst/>
                <a:latin typeface="Source Code Pro" panose="020B0509030403020204" pitchFamily="49" charset="0"/>
                <a:ea typeface="Source Code Pro" panose="020B0509030403020204" pitchFamily="49" charset="0"/>
              </a:rPr>
              <a:t>readline</a:t>
            </a:r>
            <a:r>
              <a:rPr lang="fr-FR" sz="2000" b="0" dirty="0">
                <a:solidFill>
                  <a:srgbClr val="676867"/>
                </a:solidFill>
                <a:effectLst/>
                <a:latin typeface="Source Code Pro" panose="020B0509030403020204" pitchFamily="49" charset="0"/>
                <a:ea typeface="Source Code Pro" panose="020B0509030403020204" pitchFamily="49" charset="0"/>
              </a:rPr>
              <a:t>()</a:t>
            </a:r>
          </a:p>
          <a:p>
            <a:endParaRPr lang="fr-FR" sz="2000" b="0" dirty="0">
              <a:solidFill>
                <a:schemeClr val="tx1"/>
              </a:solidFill>
              <a:effectLst/>
              <a:latin typeface="Source Sans Pro" panose="020B0503030403020204" pitchFamily="34" charset="0"/>
              <a:ea typeface="Source Sans Pro" panose="020B0503030403020204" pitchFamily="34" charset="0"/>
            </a:endParaRPr>
          </a:p>
          <a:p>
            <a:r>
              <a:rPr lang="fr-FR" sz="1800" dirty="0">
                <a:latin typeface="Source Sans Pro" panose="020B0503030403020204" pitchFamily="34" charset="0"/>
                <a:ea typeface="Source Sans Pro" panose="020B0503030403020204" pitchFamily="34" charset="0"/>
              </a:rPr>
              <a:t>La fonction </a:t>
            </a:r>
            <a:r>
              <a:rPr lang="fr-FR" sz="1800" b="1" dirty="0" err="1">
                <a:solidFill>
                  <a:schemeClr val="accent1"/>
                </a:solidFill>
                <a:latin typeface="Source Sans Pro" panose="020B0503030403020204" pitchFamily="34" charset="0"/>
                <a:ea typeface="Source Sans Pro" panose="020B0503030403020204" pitchFamily="34" charset="0"/>
              </a:rPr>
              <a:t>readline</a:t>
            </a:r>
            <a:r>
              <a:rPr lang="fr-FR" sz="1800" dirty="0">
                <a:latin typeface="Source Sans Pro" panose="020B0503030403020204" pitchFamily="34" charset="0"/>
                <a:ea typeface="Source Sans Pro" panose="020B0503030403020204" pitchFamily="34" charset="0"/>
              </a:rPr>
              <a:t> permet de </a:t>
            </a:r>
            <a:r>
              <a:rPr lang="fr-FR" sz="1800" b="1" dirty="0">
                <a:latin typeface="Source Sans Pro" panose="020B0503030403020204" pitchFamily="34" charset="0"/>
                <a:ea typeface="Source Sans Pro" panose="020B0503030403020204" pitchFamily="34" charset="0"/>
              </a:rPr>
              <a:t>lire</a:t>
            </a:r>
            <a:r>
              <a:rPr lang="fr-FR" sz="1800" dirty="0">
                <a:latin typeface="Source Sans Pro" panose="020B0503030403020204" pitchFamily="34" charset="0"/>
                <a:ea typeface="Source Sans Pro" panose="020B0503030403020204" pitchFamily="34" charset="0"/>
              </a:rPr>
              <a:t> le contenu d’un </a:t>
            </a:r>
            <a:r>
              <a:rPr lang="fr-FR" sz="1800" b="1" dirty="0">
                <a:latin typeface="Source Sans Pro" panose="020B0503030403020204" pitchFamily="34" charset="0"/>
                <a:ea typeface="Source Sans Pro" panose="020B0503030403020204" pitchFamily="34" charset="0"/>
              </a:rPr>
              <a:t>fichier</a:t>
            </a:r>
            <a:r>
              <a:rPr lang="fr-FR" sz="1800" dirty="0">
                <a:latin typeface="Source Sans Pro" panose="020B0503030403020204" pitchFamily="34" charset="0"/>
                <a:ea typeface="Source Sans Pro" panose="020B0503030403020204" pitchFamily="34" charset="0"/>
              </a:rPr>
              <a:t> </a:t>
            </a:r>
            <a:r>
              <a:rPr lang="fr-FR" sz="1800" b="1" dirty="0">
                <a:latin typeface="Source Sans Pro" panose="020B0503030403020204" pitchFamily="34" charset="0"/>
                <a:ea typeface="Source Sans Pro" panose="020B0503030403020204" pitchFamily="34" charset="0"/>
              </a:rPr>
              <a:t>ligne</a:t>
            </a:r>
            <a:r>
              <a:rPr lang="fr-FR" sz="1800" dirty="0">
                <a:latin typeface="Source Sans Pro" panose="020B0503030403020204" pitchFamily="34" charset="0"/>
                <a:ea typeface="Source Sans Pro" panose="020B0503030403020204" pitchFamily="34" charset="0"/>
              </a:rPr>
              <a:t> </a:t>
            </a:r>
            <a:r>
              <a:rPr lang="fr-FR" sz="1800" b="1" dirty="0">
                <a:latin typeface="Source Sans Pro" panose="020B0503030403020204" pitchFamily="34" charset="0"/>
                <a:ea typeface="Source Sans Pro" panose="020B0503030403020204" pitchFamily="34" charset="0"/>
              </a:rPr>
              <a:t>par ligne</a:t>
            </a:r>
            <a:r>
              <a:rPr lang="fr-FR" sz="18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72529512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Ecrire</a:t>
            </a:r>
            <a:r>
              <a:rPr lang="en-GB" dirty="0"/>
              <a:t> dans un </a:t>
            </a:r>
            <a:r>
              <a:rPr lang="en-GB" dirty="0" err="1"/>
              <a:t>fichier</a:t>
            </a:r>
            <a:endParaRPr lang="fr-FR" dirty="0"/>
          </a:p>
        </p:txBody>
      </p:sp>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112</a:t>
            </a:fld>
            <a:endParaRPr lang="fr-FR"/>
          </a:p>
        </p:txBody>
      </p:sp>
      <p:sp>
        <p:nvSpPr>
          <p:cNvPr id="3" name="Google Shape;132;p19">
            <a:extLst>
              <a:ext uri="{FF2B5EF4-FFF2-40B4-BE49-F238E27FC236}">
                <a16:creationId xmlns:a16="http://schemas.microsoft.com/office/drawing/2014/main" id="{D52A7B96-9702-519A-60B2-755D87021263}"/>
              </a:ext>
            </a:extLst>
          </p:cNvPr>
          <p:cNvSpPr txBox="1">
            <a:spLocks/>
          </p:cNvSpPr>
          <p:nvPr/>
        </p:nvSpPr>
        <p:spPr>
          <a:xfrm>
            <a:off x="786137"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2000" b="0" dirty="0" err="1">
                <a:solidFill>
                  <a:srgbClr val="CE6700"/>
                </a:solidFill>
                <a:effectLst/>
                <a:latin typeface="Source Code Pro" panose="020B0509030403020204" pitchFamily="49" charset="0"/>
                <a:ea typeface="Source Code Pro" panose="020B0509030403020204" pitchFamily="49" charset="0"/>
              </a:rPr>
              <a:t>write</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638CB5"/>
                </a:solidFill>
                <a:effectLst/>
                <a:latin typeface="Source Code Pro" panose="020B0509030403020204" pitchFamily="49" charset="0"/>
                <a:ea typeface="Source Code Pro" panose="020B0509030403020204" pitchFamily="49" charset="0"/>
              </a:rPr>
              <a:t>variable</a:t>
            </a:r>
            <a:r>
              <a:rPr lang="fr-FR" sz="2000" b="0" dirty="0">
                <a:solidFill>
                  <a:srgbClr val="676867"/>
                </a:solidFill>
                <a:effectLst/>
                <a:latin typeface="Source Code Pro" panose="020B0509030403020204" pitchFamily="49" charset="0"/>
                <a:ea typeface="Source Code Pro" panose="020B0509030403020204" pitchFamily="49" charset="0"/>
              </a:rPr>
              <a:t>)</a:t>
            </a:r>
          </a:p>
          <a:p>
            <a:endParaRPr lang="fr-FR" sz="2000" b="0" dirty="0">
              <a:solidFill>
                <a:schemeClr val="tx1"/>
              </a:solidFill>
              <a:effectLst/>
              <a:latin typeface="Source Sans Pro" panose="020B0503030403020204" pitchFamily="34" charset="0"/>
              <a:ea typeface="Source Sans Pro" panose="020B0503030403020204" pitchFamily="34" charset="0"/>
            </a:endParaRPr>
          </a:p>
          <a:p>
            <a:r>
              <a:rPr lang="fr-FR" sz="2000" dirty="0">
                <a:latin typeface="Source Sans Pro" panose="020B0503030403020204" pitchFamily="34" charset="0"/>
                <a:ea typeface="Source Sans Pro" panose="020B0503030403020204" pitchFamily="34" charset="0"/>
              </a:rPr>
              <a:t>La fonction </a:t>
            </a:r>
            <a:r>
              <a:rPr lang="fr-FR" sz="2000" b="1" dirty="0" err="1">
                <a:solidFill>
                  <a:schemeClr val="accent1"/>
                </a:solidFill>
                <a:latin typeface="Source Sans Pro" panose="020B0503030403020204" pitchFamily="34" charset="0"/>
                <a:ea typeface="Source Sans Pro" panose="020B0503030403020204" pitchFamily="34" charset="0"/>
              </a:rPr>
              <a:t>write</a:t>
            </a:r>
            <a:r>
              <a:rPr lang="fr-FR" sz="2000" dirty="0">
                <a:latin typeface="Source Sans Pro" panose="020B0503030403020204" pitchFamily="34" charset="0"/>
                <a:ea typeface="Source Sans Pro" panose="020B0503030403020204" pitchFamily="34" charset="0"/>
              </a:rPr>
              <a:t> permet d’</a:t>
            </a:r>
            <a:r>
              <a:rPr lang="fr-FR" sz="2000" b="1" dirty="0">
                <a:latin typeface="Source Sans Pro" panose="020B0503030403020204" pitchFamily="34" charset="0"/>
                <a:ea typeface="Source Sans Pro" panose="020B0503030403020204" pitchFamily="34" charset="0"/>
              </a:rPr>
              <a:t>écrire</a:t>
            </a:r>
            <a:r>
              <a:rPr lang="fr-FR" sz="2000" dirty="0">
                <a:latin typeface="Source Sans Pro" panose="020B0503030403020204" pitchFamily="34" charset="0"/>
                <a:ea typeface="Source Sans Pro" panose="020B0503030403020204" pitchFamily="34" charset="0"/>
              </a:rPr>
              <a:t> le contenu d’une </a:t>
            </a:r>
            <a:r>
              <a:rPr lang="fr-FR" sz="2000" b="1" dirty="0">
                <a:latin typeface="Source Sans Pro" panose="020B0503030403020204" pitchFamily="34" charset="0"/>
                <a:ea typeface="Source Sans Pro" panose="020B0503030403020204" pitchFamily="34" charset="0"/>
              </a:rPr>
              <a:t>variable</a:t>
            </a:r>
            <a:r>
              <a:rPr lang="fr-FR" sz="2000" dirty="0">
                <a:latin typeface="Source Sans Pro" panose="020B0503030403020204" pitchFamily="34" charset="0"/>
                <a:ea typeface="Source Sans Pro" panose="020B0503030403020204" pitchFamily="34" charset="0"/>
              </a:rPr>
              <a:t> dans un </a:t>
            </a:r>
            <a:r>
              <a:rPr lang="fr-FR" sz="2000" b="1" dirty="0">
                <a:latin typeface="Source Sans Pro" panose="020B0503030403020204" pitchFamily="34" charset="0"/>
                <a:ea typeface="Source Sans Pro" panose="020B0503030403020204" pitchFamily="34" charset="0"/>
              </a:rPr>
              <a:t>fichier</a:t>
            </a:r>
            <a:r>
              <a:rPr lang="fr-FR" sz="2000" dirty="0">
                <a:latin typeface="Source Sans Pro" panose="020B0503030403020204" pitchFamily="34" charset="0"/>
                <a:ea typeface="Source Sans Pro" panose="020B0503030403020204" pitchFamily="34" charset="0"/>
              </a:rPr>
              <a:t>.</a:t>
            </a:r>
          </a:p>
        </p:txBody>
      </p:sp>
      <p:sp>
        <p:nvSpPr>
          <p:cNvPr id="4" name="Google Shape;134;p19">
            <a:extLst>
              <a:ext uri="{FF2B5EF4-FFF2-40B4-BE49-F238E27FC236}">
                <a16:creationId xmlns:a16="http://schemas.microsoft.com/office/drawing/2014/main" id="{7B10F3D1-6AE3-EB39-43BD-A94DC2D8623A}"/>
              </a:ext>
            </a:extLst>
          </p:cNvPr>
          <p:cNvSpPr txBox="1">
            <a:spLocks/>
          </p:cNvSpPr>
          <p:nvPr/>
        </p:nvSpPr>
        <p:spPr>
          <a:xfrm>
            <a:off x="4682659"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2000" b="0" dirty="0" err="1">
                <a:solidFill>
                  <a:srgbClr val="CE6700"/>
                </a:solidFill>
                <a:effectLst/>
                <a:latin typeface="Source Code Pro" panose="020B0509030403020204" pitchFamily="49" charset="0"/>
                <a:ea typeface="Source Code Pro" panose="020B0509030403020204" pitchFamily="49" charset="0"/>
              </a:rPr>
              <a:t>writelines</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err="1">
                <a:solidFill>
                  <a:srgbClr val="638CB5"/>
                </a:solidFill>
                <a:effectLst/>
                <a:latin typeface="Source Code Pro" panose="020B0509030403020204" pitchFamily="49" charset="0"/>
                <a:ea typeface="Source Code Pro" panose="020B0509030403020204" pitchFamily="49" charset="0"/>
              </a:rPr>
              <a:t>list</a:t>
            </a:r>
            <a:r>
              <a:rPr lang="fr-FR" sz="2000" b="0" dirty="0">
                <a:solidFill>
                  <a:srgbClr val="676867"/>
                </a:solidFill>
                <a:effectLst/>
                <a:latin typeface="Source Code Pro" panose="020B0509030403020204" pitchFamily="49" charset="0"/>
                <a:ea typeface="Source Code Pro" panose="020B0509030403020204" pitchFamily="49" charset="0"/>
              </a:rPr>
              <a:t>)</a:t>
            </a:r>
          </a:p>
          <a:p>
            <a:endParaRPr lang="fr-FR" sz="2000" b="0" dirty="0">
              <a:solidFill>
                <a:schemeClr val="tx1"/>
              </a:solidFill>
              <a:effectLst/>
              <a:latin typeface="Source Sans Pro" panose="020B0503030403020204" pitchFamily="34" charset="0"/>
              <a:ea typeface="Source Sans Pro" panose="020B0503030403020204" pitchFamily="34" charset="0"/>
            </a:endParaRPr>
          </a:p>
          <a:p>
            <a:r>
              <a:rPr lang="fr-FR" sz="2000" dirty="0">
                <a:latin typeface="Source Sans Pro" panose="020B0503030403020204" pitchFamily="34" charset="0"/>
                <a:ea typeface="Source Sans Pro" panose="020B0503030403020204" pitchFamily="34" charset="0"/>
              </a:rPr>
              <a:t>La fonction </a:t>
            </a:r>
            <a:r>
              <a:rPr lang="fr-FR" sz="2000" b="1" dirty="0" err="1">
                <a:solidFill>
                  <a:schemeClr val="accent1"/>
                </a:solidFill>
                <a:latin typeface="Source Sans Pro" panose="020B0503030403020204" pitchFamily="34" charset="0"/>
                <a:ea typeface="Source Sans Pro" panose="020B0503030403020204" pitchFamily="34" charset="0"/>
              </a:rPr>
              <a:t>writelines</a:t>
            </a:r>
            <a:r>
              <a:rPr lang="fr-FR" sz="2000" dirty="0">
                <a:latin typeface="Source Sans Pro" panose="020B0503030403020204" pitchFamily="34" charset="0"/>
                <a:ea typeface="Source Sans Pro" panose="020B0503030403020204" pitchFamily="34" charset="0"/>
              </a:rPr>
              <a:t> permet d’</a:t>
            </a:r>
            <a:r>
              <a:rPr lang="fr-FR" sz="2000" b="1" dirty="0">
                <a:latin typeface="Source Sans Pro" panose="020B0503030403020204" pitchFamily="34" charset="0"/>
                <a:ea typeface="Source Sans Pro" panose="020B0503030403020204" pitchFamily="34" charset="0"/>
              </a:rPr>
              <a:t>écrire</a:t>
            </a:r>
            <a:r>
              <a:rPr lang="fr-FR" sz="2000" dirty="0">
                <a:latin typeface="Source Sans Pro" panose="020B0503030403020204" pitchFamily="34" charset="0"/>
                <a:ea typeface="Source Sans Pro" panose="020B0503030403020204" pitchFamily="34" charset="0"/>
              </a:rPr>
              <a:t> le contenu d’une </a:t>
            </a:r>
            <a:r>
              <a:rPr lang="fr-FR" sz="2000" b="1" dirty="0">
                <a:latin typeface="Source Sans Pro" panose="020B0503030403020204" pitchFamily="34" charset="0"/>
                <a:ea typeface="Source Sans Pro" panose="020B0503030403020204" pitchFamily="34" charset="0"/>
              </a:rPr>
              <a:t>liste</a:t>
            </a:r>
            <a:r>
              <a:rPr lang="fr-FR" sz="2000" dirty="0">
                <a:latin typeface="Source Sans Pro" panose="020B0503030403020204" pitchFamily="34" charset="0"/>
                <a:ea typeface="Source Sans Pro" panose="020B0503030403020204" pitchFamily="34" charset="0"/>
              </a:rPr>
              <a:t> dans un </a:t>
            </a:r>
            <a:r>
              <a:rPr lang="fr-FR" sz="2000" b="1" dirty="0">
                <a:latin typeface="Source Sans Pro" panose="020B0503030403020204" pitchFamily="34" charset="0"/>
                <a:ea typeface="Source Sans Pro" panose="020B0503030403020204" pitchFamily="34" charset="0"/>
              </a:rPr>
              <a:t>fichier</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341891905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 mot </a:t>
            </a:r>
            <a:r>
              <a:rPr lang="en-GB" dirty="0" err="1"/>
              <a:t>clé</a:t>
            </a:r>
            <a:r>
              <a:rPr lang="en-GB" dirty="0"/>
              <a:t> </a:t>
            </a:r>
            <a:r>
              <a:rPr lang="en-GB" b="1" dirty="0"/>
              <a:t>with</a:t>
            </a:r>
            <a:endParaRPr lang="fr-FR" dirty="0"/>
          </a:p>
        </p:txBody>
      </p:sp>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113</a:t>
            </a:fld>
            <a:endParaRPr lang="fr-FR"/>
          </a:p>
        </p:txBody>
      </p:sp>
      <p:sp>
        <p:nvSpPr>
          <p:cNvPr id="3" name="Google Shape;132;p19">
            <a:extLst>
              <a:ext uri="{FF2B5EF4-FFF2-40B4-BE49-F238E27FC236}">
                <a16:creationId xmlns:a16="http://schemas.microsoft.com/office/drawing/2014/main" id="{D52A7B96-9702-519A-60B2-755D87021263}"/>
              </a:ext>
            </a:extLst>
          </p:cNvPr>
          <p:cNvSpPr txBox="1">
            <a:spLocks/>
          </p:cNvSpPr>
          <p:nvPr/>
        </p:nvSpPr>
        <p:spPr>
          <a:xfrm>
            <a:off x="786137" y="1711036"/>
            <a:ext cx="3675300" cy="321481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0" dirty="0" err="1">
                <a:solidFill>
                  <a:srgbClr val="6089B4"/>
                </a:solidFill>
                <a:effectLst/>
                <a:latin typeface="Source Code Pro" panose="020B0509030403020204" pitchFamily="49" charset="0"/>
                <a:ea typeface="Source Code Pro" panose="020B0509030403020204" pitchFamily="49" charset="0"/>
              </a:rPr>
              <a:t>fichier</a:t>
            </a:r>
            <a:r>
              <a:rPr lang="en-US" sz="1600" b="0" dirty="0">
                <a:solidFill>
                  <a:srgbClr val="C5C8C6"/>
                </a:solidFill>
                <a:effectLst/>
                <a:latin typeface="Source Code Pro" panose="020B0509030403020204" pitchFamily="49" charset="0"/>
                <a:ea typeface="Source Code Pro" panose="020B0509030403020204" pitchFamily="49" charset="0"/>
              </a:rPr>
              <a:t> </a:t>
            </a:r>
            <a:r>
              <a:rPr lang="en-US" sz="1600" b="0" dirty="0">
                <a:solidFill>
                  <a:srgbClr val="676867"/>
                </a:solidFill>
                <a:effectLst/>
                <a:latin typeface="Source Code Pro" panose="020B0509030403020204" pitchFamily="49" charset="0"/>
                <a:ea typeface="Source Code Pro" panose="020B0509030403020204" pitchFamily="49" charset="0"/>
              </a:rPr>
              <a:t>=</a:t>
            </a:r>
            <a:r>
              <a:rPr lang="en-US" sz="1600" b="0" dirty="0">
                <a:solidFill>
                  <a:srgbClr val="C5C8C6"/>
                </a:solidFill>
                <a:effectLst/>
                <a:latin typeface="Source Code Pro" panose="020B0509030403020204" pitchFamily="49" charset="0"/>
                <a:ea typeface="Source Code Pro" panose="020B0509030403020204" pitchFamily="49" charset="0"/>
              </a:rPr>
              <a:t> </a:t>
            </a:r>
            <a:r>
              <a:rPr lang="en-US" sz="1600" b="0" dirty="0">
                <a:solidFill>
                  <a:srgbClr val="CE6700"/>
                </a:solidFill>
                <a:effectLst/>
                <a:latin typeface="Source Code Pro" panose="020B0509030403020204" pitchFamily="49" charset="0"/>
                <a:ea typeface="Source Code Pro" panose="020B0509030403020204" pitchFamily="49" charset="0"/>
              </a:rPr>
              <a:t>open</a:t>
            </a:r>
            <a:r>
              <a:rPr lang="en-US" sz="1600" b="0" dirty="0">
                <a:solidFill>
                  <a:srgbClr val="676867"/>
                </a:solidFill>
                <a:effectLst/>
                <a:latin typeface="Source Code Pro" panose="020B0509030403020204" pitchFamily="49" charset="0"/>
                <a:ea typeface="Source Code Pro" panose="020B0509030403020204" pitchFamily="49" charset="0"/>
              </a:rPr>
              <a:t>(</a:t>
            </a:r>
            <a:r>
              <a:rPr lang="en-US" sz="1600" b="0" dirty="0">
                <a:solidFill>
                  <a:srgbClr val="6089B4"/>
                </a:solidFill>
                <a:effectLst/>
                <a:latin typeface="Source Code Pro" panose="020B0509030403020204" pitchFamily="49" charset="0"/>
                <a:ea typeface="Source Code Pro" panose="020B0509030403020204" pitchFamily="49" charset="0"/>
              </a:rPr>
              <a:t>file</a:t>
            </a:r>
            <a:r>
              <a:rPr lang="en-US" sz="1600" b="0" dirty="0">
                <a:solidFill>
                  <a:srgbClr val="676867"/>
                </a:solidFill>
                <a:effectLst/>
                <a:latin typeface="Source Code Pro" panose="020B0509030403020204" pitchFamily="49" charset="0"/>
                <a:ea typeface="Source Code Pro" panose="020B0509030403020204" pitchFamily="49" charset="0"/>
              </a:rPr>
              <a:t>,</a:t>
            </a:r>
            <a:r>
              <a:rPr lang="en-US" sz="1600" b="0" dirty="0">
                <a:solidFill>
                  <a:srgbClr val="C5C8C6"/>
                </a:solidFill>
                <a:effectLst/>
                <a:latin typeface="Source Code Pro" panose="020B0509030403020204" pitchFamily="49" charset="0"/>
                <a:ea typeface="Source Code Pro" panose="020B0509030403020204" pitchFamily="49" charset="0"/>
              </a:rPr>
              <a:t> </a:t>
            </a:r>
            <a:r>
              <a:rPr lang="en-US" sz="1600" b="0" dirty="0">
                <a:solidFill>
                  <a:srgbClr val="9AA83A"/>
                </a:solidFill>
                <a:effectLst/>
                <a:latin typeface="Source Code Pro" panose="020B0509030403020204" pitchFamily="49" charset="0"/>
                <a:ea typeface="Source Code Pro" panose="020B0509030403020204" pitchFamily="49" charset="0"/>
              </a:rPr>
              <a:t>"a+"</a:t>
            </a:r>
            <a:r>
              <a:rPr lang="en-US"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a:solidFill>
                  <a:srgbClr val="6089B4"/>
                </a:solidFill>
                <a:effectLst/>
                <a:latin typeface="Source Code Pro" panose="020B0509030403020204" pitchFamily="49" charset="0"/>
                <a:ea typeface="Source Code Pro" panose="020B0509030403020204" pitchFamily="49" charset="0"/>
              </a:rPr>
              <a:t>texte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fichier</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read</a:t>
            </a:r>
            <a:r>
              <a:rPr lang="fr-FR" sz="1600" b="0" dirty="0">
                <a:solidFill>
                  <a:srgbClr val="676867"/>
                </a:solidFill>
                <a:effectLst/>
                <a:latin typeface="Source Code Pro" panose="020B0509030403020204" pitchFamily="49" charset="0"/>
                <a:ea typeface="Source Code Pro" panose="020B0509030403020204" pitchFamily="49" charset="0"/>
              </a:rPr>
              <a:t>()</a:t>
            </a:r>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fichier</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write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texte</a:t>
            </a:r>
            <a:r>
              <a:rPr lang="fr-FR" sz="1600" b="0" dirty="0">
                <a:solidFill>
                  <a:srgbClr val="676867"/>
                </a:solidFill>
                <a:effectLst/>
                <a:latin typeface="Source Code Pro" panose="020B0509030403020204" pitchFamily="49" charset="0"/>
                <a:ea typeface="Source Code Pro" panose="020B0509030403020204" pitchFamily="49" charset="0"/>
              </a:rPr>
              <a:t>)</a:t>
            </a:r>
            <a:endParaRPr lang="en-US" sz="1600" b="0" dirty="0">
              <a:solidFill>
                <a:srgbClr val="676867"/>
              </a:solidFill>
              <a:effectLst/>
              <a:latin typeface="Source Code Pro" panose="020B0509030403020204" pitchFamily="49" charset="0"/>
              <a:ea typeface="Source Code Pro" panose="020B0509030403020204" pitchFamily="49" charset="0"/>
            </a:endParaRPr>
          </a:p>
          <a:p>
            <a:r>
              <a:rPr lang="en-US" sz="1600" b="0" dirty="0" err="1">
                <a:solidFill>
                  <a:srgbClr val="6089B4"/>
                </a:solidFill>
                <a:effectLst/>
                <a:latin typeface="Source Code Pro" panose="020B0509030403020204" pitchFamily="49" charset="0"/>
                <a:ea typeface="Source Code Pro" panose="020B0509030403020204" pitchFamily="49" charset="0"/>
              </a:rPr>
              <a:t>fichier</a:t>
            </a:r>
            <a:r>
              <a:rPr lang="en-US" sz="1600" b="0" dirty="0" err="1">
                <a:solidFill>
                  <a:srgbClr val="676867"/>
                </a:solidFill>
                <a:effectLst/>
                <a:latin typeface="Source Code Pro" panose="020B0509030403020204" pitchFamily="49" charset="0"/>
                <a:ea typeface="Source Code Pro" panose="020B0509030403020204" pitchFamily="49" charset="0"/>
              </a:rPr>
              <a:t>.</a:t>
            </a:r>
            <a:r>
              <a:rPr lang="en-US" sz="1600" b="0" dirty="0" err="1">
                <a:solidFill>
                  <a:srgbClr val="CE6700"/>
                </a:solidFill>
                <a:effectLst/>
                <a:latin typeface="Source Code Pro" panose="020B0509030403020204" pitchFamily="49" charset="0"/>
                <a:ea typeface="Source Code Pro" panose="020B0509030403020204" pitchFamily="49" charset="0"/>
              </a:rPr>
              <a:t>close</a:t>
            </a:r>
            <a:r>
              <a:rPr lang="en-US" sz="1600" b="0" dirty="0">
                <a:solidFill>
                  <a:srgbClr val="676867"/>
                </a:solidFill>
                <a:effectLst/>
                <a:latin typeface="Source Code Pro" panose="020B0509030403020204" pitchFamily="49" charset="0"/>
                <a:ea typeface="Source Code Pro" panose="020B0509030403020204" pitchFamily="49" charset="0"/>
              </a:rPr>
              <a:t>()</a:t>
            </a:r>
          </a:p>
        </p:txBody>
      </p:sp>
      <p:sp>
        <p:nvSpPr>
          <p:cNvPr id="4" name="Google Shape;134;p19">
            <a:extLst>
              <a:ext uri="{FF2B5EF4-FFF2-40B4-BE49-F238E27FC236}">
                <a16:creationId xmlns:a16="http://schemas.microsoft.com/office/drawing/2014/main" id="{7B10F3D1-6AE3-EB39-43BD-A94DC2D8623A}"/>
              </a:ext>
            </a:extLst>
          </p:cNvPr>
          <p:cNvSpPr txBox="1">
            <a:spLocks/>
          </p:cNvSpPr>
          <p:nvPr/>
        </p:nvSpPr>
        <p:spPr>
          <a:xfrm>
            <a:off x="4682659" y="1711036"/>
            <a:ext cx="3865596" cy="321481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600" b="0" dirty="0">
                <a:solidFill>
                  <a:srgbClr val="9872A2"/>
                </a:solidFill>
                <a:effectLst/>
                <a:latin typeface="Source Code Pro" panose="020B0509030403020204" pitchFamily="49" charset="0"/>
                <a:ea typeface="Source Code Pro" panose="020B0509030403020204" pitchFamily="49" charset="0"/>
              </a:rPr>
              <a:t>with</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CE6700"/>
                </a:solidFill>
                <a:effectLst/>
                <a:latin typeface="Source Code Pro" panose="020B0509030403020204" pitchFamily="49" charset="0"/>
                <a:ea typeface="Source Code Pro" panose="020B0509030403020204" pitchFamily="49" charset="0"/>
              </a:rPr>
              <a:t>open</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6089B4"/>
                </a:solidFill>
                <a:effectLst/>
                <a:latin typeface="Source Code Pro" panose="020B0509030403020204" pitchFamily="49" charset="0"/>
                <a:ea typeface="Source Code Pro" panose="020B0509030403020204" pitchFamily="49" charset="0"/>
              </a:rPr>
              <a:t>file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9AA83A"/>
                </a:solidFill>
                <a:effectLst/>
                <a:latin typeface="Source Code Pro" panose="020B0509030403020204" pitchFamily="49" charset="0"/>
                <a:ea typeface="Source Code Pro" panose="020B0509030403020204" pitchFamily="49" charset="0"/>
              </a:rPr>
              <a:t>"a+"</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9872A2"/>
                </a:solidFill>
                <a:effectLst/>
                <a:latin typeface="Source Code Pro" panose="020B0509030403020204" pitchFamily="49" charset="0"/>
                <a:ea typeface="Source Code Pro" panose="020B0509030403020204" pitchFamily="49" charset="0"/>
              </a:rPr>
              <a:t>as</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089B4"/>
                </a:solidFill>
                <a:effectLst/>
                <a:latin typeface="Source Code Pro" panose="020B0509030403020204" pitchFamily="49" charset="0"/>
                <a:ea typeface="Source Code Pro" panose="020B0509030403020204" pitchFamily="49" charset="0"/>
              </a:rPr>
              <a:t>file</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texte</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file</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read</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file</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write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6089B4"/>
                </a:solidFill>
                <a:effectLst/>
                <a:latin typeface="Source Code Pro" panose="020B0509030403020204" pitchFamily="49" charset="0"/>
                <a:ea typeface="Source Code Pro" panose="020B0509030403020204" pitchFamily="49" charset="0"/>
              </a:rPr>
              <a:t>texte</a:t>
            </a:r>
            <a:r>
              <a:rPr lang="en-GB" sz="1600" b="0" dirty="0">
                <a:solidFill>
                  <a:srgbClr val="676867"/>
                </a:solidFill>
                <a:effectLst/>
                <a:latin typeface="Source Code Pro" panose="020B0509030403020204" pitchFamily="49" charset="0"/>
                <a:ea typeface="Source Code Pro" panose="020B0509030403020204" pitchFamily="49" charset="0"/>
              </a:rPr>
              <a:t>)</a:t>
            </a:r>
          </a:p>
        </p:txBody>
      </p:sp>
      <p:sp>
        <p:nvSpPr>
          <p:cNvPr id="5" name="ZoneTexte 4">
            <a:extLst>
              <a:ext uri="{FF2B5EF4-FFF2-40B4-BE49-F238E27FC236}">
                <a16:creationId xmlns:a16="http://schemas.microsoft.com/office/drawing/2014/main" id="{2BCBD1BA-FA5C-1C94-A37F-A72D1FFC219A}"/>
              </a:ext>
            </a:extLst>
          </p:cNvPr>
          <p:cNvSpPr txBox="1"/>
          <p:nvPr/>
        </p:nvSpPr>
        <p:spPr>
          <a:xfrm>
            <a:off x="786137" y="1281545"/>
            <a:ext cx="7665327" cy="369332"/>
          </a:xfrm>
          <a:prstGeom prst="rect">
            <a:avLst/>
          </a:prstGeom>
          <a:noFill/>
        </p:spPr>
        <p:txBody>
          <a:bodyPr wrap="square" rtlCol="0">
            <a:spAutoFit/>
          </a:bodyPr>
          <a:lstStyle/>
          <a:p>
            <a:r>
              <a:rPr lang="fr-FR" sz="1800" dirty="0">
                <a:latin typeface="Source Sans Pro" panose="020B0503030403020204" pitchFamily="34" charset="0"/>
                <a:ea typeface="Source Sans Pro" panose="020B0503030403020204" pitchFamily="34" charset="0"/>
              </a:rPr>
              <a:t>Exemples :</a:t>
            </a:r>
          </a:p>
        </p:txBody>
      </p:sp>
    </p:spTree>
    <p:extLst>
      <p:ext uri="{BB962C8B-B14F-4D97-AF65-F5344CB8AC3E}">
        <p14:creationId xmlns:p14="http://schemas.microsoft.com/office/powerpoint/2010/main" val="4450756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114</a:t>
            </a:fld>
            <a:endParaRPr lang="fr-FR"/>
          </a:p>
        </p:txBody>
      </p:sp>
    </p:spTree>
    <p:extLst>
      <p:ext uri="{BB962C8B-B14F-4D97-AF65-F5344CB8AC3E}">
        <p14:creationId xmlns:p14="http://schemas.microsoft.com/office/powerpoint/2010/main" val="252570987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Les fichiers</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115</a:t>
            </a:fld>
            <a:endParaRPr lang="fr-FR"/>
          </a:p>
        </p:txBody>
      </p:sp>
    </p:spTree>
    <p:extLst>
      <p:ext uri="{BB962C8B-B14F-4D97-AF65-F5344CB8AC3E}">
        <p14:creationId xmlns:p14="http://schemas.microsoft.com/office/powerpoint/2010/main" val="181473276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3.</a:t>
            </a:r>
            <a:endParaRPr lang="fr-FR" sz="6000" dirty="0">
              <a:solidFill>
                <a:schemeClr val="accent4"/>
              </a:solidFill>
            </a:endParaRPr>
          </a:p>
          <a:p>
            <a:pPr marL="0" lvl="0" indent="0" algn="l" rtl="0">
              <a:spcBef>
                <a:spcPts val="0"/>
              </a:spcBef>
              <a:spcAft>
                <a:spcPts val="0"/>
              </a:spcAft>
              <a:buNone/>
            </a:pPr>
            <a:r>
              <a:rPr lang="fr-FR" sz="4000" dirty="0"/>
              <a:t>La POO</a:t>
            </a:r>
          </a:p>
        </p:txBody>
      </p:sp>
    </p:spTree>
    <p:extLst>
      <p:ext uri="{BB962C8B-B14F-4D97-AF65-F5344CB8AC3E}">
        <p14:creationId xmlns:p14="http://schemas.microsoft.com/office/powerpoint/2010/main" val="290030052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8"/>
          <p:cNvSpPr txBox="1">
            <a:spLocks noGrp="1"/>
          </p:cNvSpPr>
          <p:nvPr>
            <p:ph type="ctrTitle" idx="4294967295"/>
          </p:nvPr>
        </p:nvSpPr>
        <p:spPr>
          <a:xfrm>
            <a:off x="983655" y="1252131"/>
            <a:ext cx="47796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b="1" dirty="0"/>
              <a:t>Définition</a:t>
            </a:r>
            <a:endParaRPr sz="6000" b="1" dirty="0"/>
          </a:p>
        </p:txBody>
      </p:sp>
      <p:sp>
        <p:nvSpPr>
          <p:cNvPr id="119" name="Google Shape;119;p18"/>
          <p:cNvSpPr txBox="1">
            <a:spLocks noGrp="1"/>
          </p:cNvSpPr>
          <p:nvPr>
            <p:ph type="subTitle" idx="4294967295"/>
          </p:nvPr>
        </p:nvSpPr>
        <p:spPr>
          <a:xfrm>
            <a:off x="643918" y="2900238"/>
            <a:ext cx="7904996" cy="1569294"/>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2800" dirty="0"/>
              <a:t>La </a:t>
            </a:r>
            <a:r>
              <a:rPr lang="en" sz="2800" b="1" dirty="0">
                <a:solidFill>
                  <a:schemeClr val="accent1"/>
                </a:solidFill>
              </a:rPr>
              <a:t>POO</a:t>
            </a:r>
            <a:r>
              <a:rPr lang="en" sz="2800" dirty="0"/>
              <a:t> repose sur le </a:t>
            </a:r>
            <a:r>
              <a:rPr lang="en" sz="2800" b="1" dirty="0"/>
              <a:t>concept</a:t>
            </a:r>
            <a:r>
              <a:rPr lang="en" sz="2800" dirty="0"/>
              <a:t> de </a:t>
            </a:r>
            <a:r>
              <a:rPr lang="en" sz="2800" b="1" dirty="0">
                <a:solidFill>
                  <a:schemeClr val="accent1"/>
                </a:solidFill>
              </a:rPr>
              <a:t>classe</a:t>
            </a:r>
            <a:r>
              <a:rPr lang="en" sz="2800" dirty="0"/>
              <a:t> qui sont des </a:t>
            </a:r>
            <a:r>
              <a:rPr lang="en" sz="2800" b="1" dirty="0"/>
              <a:t>entités</a:t>
            </a:r>
            <a:r>
              <a:rPr lang="en" sz="2800" dirty="0"/>
              <a:t> qui vont pouvoir </a:t>
            </a:r>
            <a:r>
              <a:rPr lang="en" sz="2800" b="1" dirty="0"/>
              <a:t>posséder</a:t>
            </a:r>
            <a:r>
              <a:rPr lang="en" sz="2800" dirty="0"/>
              <a:t> un ensemble d’</a:t>
            </a:r>
            <a:r>
              <a:rPr lang="en" sz="2800" b="1" dirty="0"/>
              <a:t>attributs</a:t>
            </a:r>
            <a:r>
              <a:rPr lang="en" sz="2800" dirty="0"/>
              <a:t> et de </a:t>
            </a:r>
            <a:r>
              <a:rPr lang="en" sz="2800" b="1" dirty="0"/>
              <a:t>méthodes</a:t>
            </a:r>
            <a:r>
              <a:rPr lang="en" sz="2800" dirty="0"/>
              <a:t> qui leur sont propres. </a:t>
            </a:r>
            <a:endParaRPr sz="2800" dirty="0"/>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117</a:t>
            </a:fld>
            <a:endParaRPr/>
          </a:p>
        </p:txBody>
      </p:sp>
    </p:spTree>
    <p:extLst>
      <p:ext uri="{BB962C8B-B14F-4D97-AF65-F5344CB8AC3E}">
        <p14:creationId xmlns:p14="http://schemas.microsoft.com/office/powerpoint/2010/main" val="172968663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8"/>
          <p:cNvSpPr txBox="1">
            <a:spLocks noGrp="1"/>
          </p:cNvSpPr>
          <p:nvPr>
            <p:ph type="ctrTitle" idx="4294967295"/>
          </p:nvPr>
        </p:nvSpPr>
        <p:spPr>
          <a:xfrm>
            <a:off x="982800" y="1252131"/>
            <a:ext cx="47796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b="1" dirty="0"/>
              <a:t>Objectif</a:t>
            </a:r>
            <a:endParaRPr sz="6000" b="1" dirty="0"/>
          </a:p>
        </p:txBody>
      </p:sp>
      <p:sp>
        <p:nvSpPr>
          <p:cNvPr id="119" name="Google Shape;119;p18"/>
          <p:cNvSpPr txBox="1">
            <a:spLocks noGrp="1"/>
          </p:cNvSpPr>
          <p:nvPr>
            <p:ph type="subTitle" idx="4294967295"/>
          </p:nvPr>
        </p:nvSpPr>
        <p:spPr>
          <a:xfrm>
            <a:off x="643918" y="2886747"/>
            <a:ext cx="8048978" cy="1569294"/>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2800" dirty="0"/>
              <a:t>La </a:t>
            </a:r>
            <a:r>
              <a:rPr lang="en" sz="2800" b="1" dirty="0">
                <a:solidFill>
                  <a:schemeClr val="accent1"/>
                </a:solidFill>
              </a:rPr>
              <a:t>POO</a:t>
            </a:r>
            <a:r>
              <a:rPr lang="en" sz="2800" dirty="0"/>
              <a:t> a pour </a:t>
            </a:r>
            <a:r>
              <a:rPr lang="en" sz="2800" b="1" dirty="0"/>
              <a:t>objectif</a:t>
            </a:r>
            <a:r>
              <a:rPr lang="en" sz="2800" dirty="0"/>
              <a:t> de </a:t>
            </a:r>
            <a:r>
              <a:rPr lang="en" sz="2800" b="1" dirty="0"/>
              <a:t>rendre</a:t>
            </a:r>
            <a:r>
              <a:rPr lang="en" sz="2800" dirty="0"/>
              <a:t> nos </a:t>
            </a:r>
            <a:r>
              <a:rPr lang="en" sz="2800" b="1" dirty="0"/>
              <a:t>scripts</a:t>
            </a:r>
            <a:r>
              <a:rPr lang="en" sz="2800" dirty="0"/>
              <a:t> plus </a:t>
            </a:r>
            <a:r>
              <a:rPr lang="en" sz="2800" b="1" dirty="0">
                <a:solidFill>
                  <a:schemeClr val="tx1"/>
                </a:solidFill>
              </a:rPr>
              <a:t>clairs</a:t>
            </a:r>
            <a:r>
              <a:rPr lang="en" sz="2800" dirty="0"/>
              <a:t>, </a:t>
            </a:r>
            <a:r>
              <a:rPr lang="en" sz="2800" b="1" dirty="0"/>
              <a:t>mieux structurés</a:t>
            </a:r>
            <a:r>
              <a:rPr lang="en" sz="2800" dirty="0"/>
              <a:t>, </a:t>
            </a:r>
            <a:r>
              <a:rPr lang="en" sz="2800" b="1" dirty="0"/>
              <a:t>plus modulable </a:t>
            </a:r>
            <a:r>
              <a:rPr lang="en" sz="2800" dirty="0"/>
              <a:t>et </a:t>
            </a:r>
            <a:r>
              <a:rPr lang="en" sz="2800" b="1" dirty="0"/>
              <a:t>plus facile </a:t>
            </a:r>
            <a:r>
              <a:rPr lang="en" sz="2800" dirty="0"/>
              <a:t>à </a:t>
            </a:r>
            <a:r>
              <a:rPr lang="en" sz="2800" b="1" dirty="0"/>
              <a:t>maintenir</a:t>
            </a:r>
            <a:r>
              <a:rPr lang="en" sz="2800" dirty="0"/>
              <a:t> et à </a:t>
            </a:r>
            <a:r>
              <a:rPr lang="en" sz="2800" b="1" dirty="0"/>
              <a:t>débugger</a:t>
            </a:r>
            <a:r>
              <a:rPr lang="en" sz="2800" dirty="0"/>
              <a:t>.</a:t>
            </a:r>
            <a:endParaRPr sz="2800" dirty="0"/>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118</a:t>
            </a:fld>
            <a:endParaRPr/>
          </a:p>
        </p:txBody>
      </p:sp>
    </p:spTree>
    <p:extLst>
      <p:ext uri="{BB962C8B-B14F-4D97-AF65-F5344CB8AC3E}">
        <p14:creationId xmlns:p14="http://schemas.microsoft.com/office/powerpoint/2010/main" val="2629536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Environnement</a:t>
            </a:r>
            <a:r>
              <a:rPr lang="en-GB" dirty="0"/>
              <a:t> de </a:t>
            </a:r>
            <a:r>
              <a:rPr lang="en-GB" dirty="0" err="1"/>
              <a:t>développement</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62883" y="1910030"/>
            <a:ext cx="7618234" cy="1323439"/>
          </a:xfrm>
          <a:prstGeom prst="rect">
            <a:avLst/>
          </a:prstGeom>
          <a:noFill/>
        </p:spPr>
        <p:txBody>
          <a:bodyPr wrap="square" rtlCol="0">
            <a:spAutoFit/>
          </a:bodyPr>
          <a:lstStyle/>
          <a:p>
            <a:r>
              <a:rPr lang="fr-FR" sz="2000" dirty="0">
                <a:solidFill>
                  <a:srgbClr val="000000"/>
                </a:solidFill>
                <a:latin typeface="Source Sans Pro" panose="020B0503030403020204" pitchFamily="34" charset="0"/>
                <a:ea typeface="Source Sans Pro" panose="020B0503030403020204" pitchFamily="34" charset="0"/>
                <a:cs typeface="Arial"/>
                <a:sym typeface="Arial"/>
              </a:rPr>
              <a:t>Les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trois principaux </a:t>
            </a:r>
            <a:r>
              <a:rPr lang="fr-FR" sz="2000" b="1" dirty="0">
                <a:solidFill>
                  <a:schemeClr val="accent1"/>
                </a:solidFill>
                <a:latin typeface="Source Sans Pro" panose="020B0503030403020204" pitchFamily="34" charset="0"/>
                <a:ea typeface="Source Sans Pro" panose="020B0503030403020204" pitchFamily="34" charset="0"/>
                <a:cs typeface="Arial"/>
                <a:sym typeface="Arial"/>
              </a:rPr>
              <a:t>IDE</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a:t>
            </a:r>
            <a:r>
              <a:rPr lang="fr-FR" sz="2000" dirty="0">
                <a:latin typeface="Source Sans Pro" panose="020B0503030403020204" pitchFamily="34" charset="0"/>
                <a:ea typeface="Source Sans Pro" panose="020B0503030403020204" pitchFamily="34" charset="0"/>
              </a:rPr>
              <a:t>pour développer en </a:t>
            </a:r>
            <a:r>
              <a:rPr lang="fr-FR" sz="2000" b="1" dirty="0">
                <a:solidFill>
                  <a:schemeClr val="accent1"/>
                </a:solidFill>
                <a:latin typeface="Source Sans Pro" panose="020B0503030403020204" pitchFamily="34" charset="0"/>
                <a:ea typeface="Source Sans Pro" panose="020B0503030403020204" pitchFamily="34" charset="0"/>
              </a:rPr>
              <a:t>Python</a:t>
            </a:r>
            <a:r>
              <a:rPr lang="fr-FR" sz="2000" dirty="0">
                <a:latin typeface="Source Sans Pro" panose="020B0503030403020204" pitchFamily="34" charset="0"/>
                <a:ea typeface="Source Sans Pro" panose="020B0503030403020204" pitchFamily="34" charset="0"/>
              </a:rPr>
              <a:t> sont :</a:t>
            </a:r>
          </a:p>
          <a:p>
            <a:pPr marL="540000" indent="-285750">
              <a:buFont typeface="Arial" panose="020B0604020202020204" pitchFamily="34" charset="0"/>
              <a:buChar char="•"/>
            </a:pPr>
            <a:r>
              <a:rPr lang="fr-FR" sz="2000" b="1" dirty="0">
                <a:solidFill>
                  <a:schemeClr val="accent1"/>
                </a:solidFill>
                <a:latin typeface="Source Sans Pro" panose="020B0503030403020204" pitchFamily="34" charset="0"/>
                <a:ea typeface="Source Sans Pro" panose="020B0503030403020204" pitchFamily="34" charset="0"/>
                <a:cs typeface="Arial"/>
                <a:sym typeface="Arial"/>
              </a:rPr>
              <a:t>Visual Studio Code </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IDE gratuit de Microsoft.</a:t>
            </a:r>
          </a:p>
          <a:p>
            <a:pPr marL="540000" indent="-285750">
              <a:buFont typeface="Arial" panose="020B0604020202020204" pitchFamily="34" charset="0"/>
              <a:buChar char="•"/>
            </a:pPr>
            <a:r>
              <a:rPr lang="fr-FR" sz="2000" b="1" dirty="0" err="1">
                <a:latin typeface="Source Sans Pro" panose="020B0503030403020204" pitchFamily="34" charset="0"/>
                <a:ea typeface="Source Sans Pro" panose="020B0503030403020204" pitchFamily="34" charset="0"/>
              </a:rPr>
              <a:t>PyCharm</a:t>
            </a:r>
            <a:r>
              <a:rPr lang="fr-FR" sz="2000" dirty="0">
                <a:latin typeface="Source Sans Pro" panose="020B0503030403020204" pitchFamily="34" charset="0"/>
                <a:ea typeface="Source Sans Pro" panose="020B0503030403020204" pitchFamily="34" charset="0"/>
              </a:rPr>
              <a:t> : IDE gratuit avec une version payante de </a:t>
            </a:r>
            <a:r>
              <a:rPr lang="fr-FR" sz="2000" dirty="0" err="1">
                <a:latin typeface="Source Sans Pro" panose="020B0503030403020204" pitchFamily="34" charset="0"/>
                <a:ea typeface="Source Sans Pro" panose="020B0503030403020204" pitchFamily="34" charset="0"/>
              </a:rPr>
              <a:t>JetBrains</a:t>
            </a:r>
            <a:r>
              <a:rPr lang="fr-FR" sz="2000" dirty="0">
                <a:latin typeface="Source Sans Pro" panose="020B0503030403020204" pitchFamily="34" charset="0"/>
                <a:ea typeface="Source Sans Pro" panose="020B0503030403020204" pitchFamily="34" charset="0"/>
              </a:rPr>
              <a:t>.</a:t>
            </a:r>
          </a:p>
          <a:p>
            <a:pPr marL="540000" indent="-285750">
              <a:buFont typeface="Arial" panose="020B0604020202020204" pitchFamily="34" charset="0"/>
              <a:buChar char="•"/>
            </a:pPr>
            <a:r>
              <a:rPr lang="fr-FR" sz="2000" b="1" dirty="0" err="1">
                <a:solidFill>
                  <a:srgbClr val="000000"/>
                </a:solidFill>
                <a:latin typeface="Source Sans Pro" panose="020B0503030403020204" pitchFamily="34" charset="0"/>
                <a:ea typeface="Source Sans Pro" panose="020B0503030403020204" pitchFamily="34" charset="0"/>
                <a:cs typeface="Arial"/>
                <a:sym typeface="Arial"/>
              </a:rPr>
              <a:t>Spyder</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 IDE gratuit et open source orienté pour la Data Science.</a:t>
            </a:r>
          </a:p>
        </p:txBody>
      </p:sp>
      <p:sp>
        <p:nvSpPr>
          <p:cNvPr id="2" name="Espace réservé du numéro de diapositive 1">
            <a:extLst>
              <a:ext uri="{FF2B5EF4-FFF2-40B4-BE49-F238E27FC236}">
                <a16:creationId xmlns:a16="http://schemas.microsoft.com/office/drawing/2014/main" id="{7F61AD60-2578-F878-CB54-4DC7401F14C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11</a:t>
            </a:fld>
            <a:endParaRPr lang="fr-FR"/>
          </a:p>
        </p:txBody>
      </p:sp>
    </p:spTree>
    <p:extLst>
      <p:ext uri="{BB962C8B-B14F-4D97-AF65-F5344CB8AC3E}">
        <p14:creationId xmlns:p14="http://schemas.microsoft.com/office/powerpoint/2010/main" val="147208863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notion de </a:t>
            </a:r>
            <a:r>
              <a:rPr lang="en-GB" dirty="0" err="1"/>
              <a:t>classe</a:t>
            </a:r>
            <a:r>
              <a:rPr lang="en-GB" dirty="0"/>
              <a:t> et </a:t>
            </a:r>
            <a:r>
              <a:rPr lang="en-GB" dirty="0" err="1"/>
              <a:t>d’objet</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2308324"/>
          </a:xfrm>
          <a:prstGeom prst="rect">
            <a:avLst/>
          </a:prstGeom>
          <a:noFill/>
        </p:spPr>
        <p:txBody>
          <a:bodyPr wrap="square" rtlCol="0">
            <a:spAutoFit/>
          </a:bodyPr>
          <a:lstStyle/>
          <a:p>
            <a:pPr algn="just"/>
            <a:r>
              <a:rPr lang="en-GB" sz="1800" dirty="0">
                <a:latin typeface="Source Sans Pro" panose="020B0503030403020204" pitchFamily="34" charset="0"/>
                <a:ea typeface="Source Sans Pro" panose="020B0503030403020204" pitchFamily="34" charset="0"/>
              </a:rPr>
              <a:t>Une </a:t>
            </a:r>
            <a:r>
              <a:rPr lang="en-GB" sz="1800" b="1" dirty="0" err="1">
                <a:solidFill>
                  <a:schemeClr val="accent1"/>
                </a:solidFill>
                <a:latin typeface="Source Sans Pro" panose="020B0503030403020204" pitchFamily="34" charset="0"/>
                <a:ea typeface="Source Sans Pro" panose="020B0503030403020204" pitchFamily="34" charset="0"/>
              </a:rPr>
              <a:t>classe</a:t>
            </a:r>
            <a:r>
              <a:rPr lang="en-GB" sz="1800" dirty="0">
                <a:latin typeface="Source Sans Pro" panose="020B0503030403020204" pitchFamily="34" charset="0"/>
                <a:ea typeface="Source Sans Pro" panose="020B0503030403020204" pitchFamily="34" charset="0"/>
              </a:rPr>
              <a:t> et un “</a:t>
            </a:r>
            <a:r>
              <a:rPr lang="en-GB" sz="1800" b="1" dirty="0">
                <a:latin typeface="Source Sans Pro" panose="020B0503030403020204" pitchFamily="34" charset="0"/>
                <a:ea typeface="Source Sans Pro" panose="020B0503030403020204" pitchFamily="34" charset="0"/>
              </a:rPr>
              <a:t>moule</a:t>
            </a:r>
            <a:r>
              <a:rPr lang="en-GB" sz="1800" dirty="0">
                <a:latin typeface="Source Sans Pro" panose="020B0503030403020204" pitchFamily="34" charset="0"/>
                <a:ea typeface="Source Sans Pro" panose="020B0503030403020204" pitchFamily="34" charset="0"/>
              </a:rPr>
              <a:t>” qui </a:t>
            </a:r>
            <a:r>
              <a:rPr lang="en-GB" sz="1800" dirty="0" err="1">
                <a:latin typeface="Source Sans Pro" panose="020B0503030403020204" pitchFamily="34" charset="0"/>
                <a:ea typeface="Source Sans Pro" panose="020B0503030403020204" pitchFamily="34" charset="0"/>
              </a:rPr>
              <a:t>va</a:t>
            </a:r>
            <a:r>
              <a:rPr lang="en-GB" sz="1800" dirty="0">
                <a:latin typeface="Source Sans Pro" panose="020B0503030403020204" pitchFamily="34" charset="0"/>
                <a:ea typeface="Source Sans Pro" panose="020B0503030403020204" pitchFamily="34" charset="0"/>
              </a:rPr>
              <a:t> nous </a:t>
            </a:r>
            <a:r>
              <a:rPr lang="en-GB" sz="1800" b="1" dirty="0" err="1">
                <a:latin typeface="Source Sans Pro" panose="020B0503030403020204" pitchFamily="34" charset="0"/>
                <a:ea typeface="Source Sans Pro" panose="020B0503030403020204" pitchFamily="34" charset="0"/>
              </a:rPr>
              <a:t>permettre</a:t>
            </a:r>
            <a:r>
              <a:rPr lang="en-GB" sz="1800" dirty="0">
                <a:latin typeface="Source Sans Pro" panose="020B0503030403020204" pitchFamily="34" charset="0"/>
                <a:ea typeface="Source Sans Pro" panose="020B0503030403020204" pitchFamily="34" charset="0"/>
              </a:rPr>
              <a:t> de </a:t>
            </a:r>
            <a:r>
              <a:rPr lang="en-GB" sz="1800" b="1" dirty="0" err="1">
                <a:latin typeface="Source Sans Pro" panose="020B0503030403020204" pitchFamily="34" charset="0"/>
                <a:ea typeface="Source Sans Pro" panose="020B0503030403020204" pitchFamily="34" charset="0"/>
              </a:rPr>
              <a:t>créer</a:t>
            </a:r>
            <a:r>
              <a:rPr lang="en-GB" sz="1800" dirty="0">
                <a:latin typeface="Source Sans Pro" panose="020B0503030403020204" pitchFamily="34" charset="0"/>
                <a:ea typeface="Source Sans Pro" panose="020B0503030403020204" pitchFamily="34" charset="0"/>
              </a:rPr>
              <a:t> des </a:t>
            </a:r>
            <a:r>
              <a:rPr lang="en-GB" sz="1800" b="1" dirty="0" err="1">
                <a:solidFill>
                  <a:schemeClr val="accent1"/>
                </a:solidFill>
                <a:latin typeface="Source Sans Pro" panose="020B0503030403020204" pitchFamily="34" charset="0"/>
                <a:ea typeface="Source Sans Pro" panose="020B0503030403020204" pitchFamily="34" charset="0"/>
              </a:rPr>
              <a:t>objets</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Chaque</a:t>
            </a:r>
            <a:r>
              <a:rPr lang="en-GB" sz="1800" dirty="0">
                <a:latin typeface="Source Sans Pro" panose="020B0503030403020204" pitchFamily="34" charset="0"/>
                <a:ea typeface="Source Sans Pro" panose="020B0503030403020204" pitchFamily="34" charset="0"/>
              </a:rPr>
              <a:t> </a:t>
            </a:r>
            <a:r>
              <a:rPr lang="en-GB" sz="1800" b="1" dirty="0" err="1">
                <a:solidFill>
                  <a:schemeClr val="accent1"/>
                </a:solidFill>
                <a:latin typeface="Source Sans Pro" panose="020B0503030403020204" pitchFamily="34" charset="0"/>
                <a:ea typeface="Source Sans Pro" panose="020B0503030403020204" pitchFamily="34" charset="0"/>
              </a:rPr>
              <a:t>objet</a:t>
            </a:r>
            <a:r>
              <a:rPr lang="en-GB" sz="1800" dirty="0">
                <a:latin typeface="Source Sans Pro" panose="020B0503030403020204" pitchFamily="34" charset="0"/>
                <a:ea typeface="Source Sans Pro" panose="020B0503030403020204" pitchFamily="34" charset="0"/>
              </a:rPr>
              <a:t> </a:t>
            </a:r>
            <a:r>
              <a:rPr lang="en-GB" sz="1800" b="1" dirty="0">
                <a:latin typeface="Source Sans Pro" panose="020B0503030403020204" pitchFamily="34" charset="0"/>
                <a:ea typeface="Source Sans Pro" panose="020B0503030403020204" pitchFamily="34" charset="0"/>
              </a:rPr>
              <a:t>aura</a:t>
            </a:r>
            <a:r>
              <a:rPr lang="en-GB" sz="1800" dirty="0">
                <a:latin typeface="Source Sans Pro" panose="020B0503030403020204" pitchFamily="34" charset="0"/>
                <a:ea typeface="Source Sans Pro" panose="020B0503030403020204" pitchFamily="34" charset="0"/>
              </a:rPr>
              <a:t> les </a:t>
            </a:r>
            <a:r>
              <a:rPr lang="en-GB" sz="1800" b="1" dirty="0" err="1">
                <a:solidFill>
                  <a:schemeClr val="accent1"/>
                </a:solidFill>
                <a:latin typeface="Source Sans Pro" panose="020B0503030403020204" pitchFamily="34" charset="0"/>
                <a:ea typeface="Source Sans Pro" panose="020B0503030403020204" pitchFamily="34" charset="0"/>
              </a:rPr>
              <a:t>attributs</a:t>
            </a:r>
            <a:r>
              <a:rPr lang="en-GB" sz="1800" dirty="0">
                <a:latin typeface="Source Sans Pro" panose="020B0503030403020204" pitchFamily="34" charset="0"/>
                <a:ea typeface="Source Sans Pro" panose="020B0503030403020204" pitchFamily="34" charset="0"/>
              </a:rPr>
              <a:t> de </a:t>
            </a:r>
            <a:r>
              <a:rPr lang="en-GB" sz="1800" b="1" dirty="0" err="1">
                <a:solidFill>
                  <a:schemeClr val="accent1"/>
                </a:solidFill>
                <a:latin typeface="Source Sans Pro" panose="020B0503030403020204" pitchFamily="34" charset="0"/>
                <a:ea typeface="Source Sans Pro" panose="020B0503030403020204" pitchFamily="34" charset="0"/>
              </a:rPr>
              <a:t>sa</a:t>
            </a:r>
            <a:r>
              <a:rPr lang="en-GB" sz="1800" dirty="0">
                <a:latin typeface="Source Sans Pro" panose="020B0503030403020204" pitchFamily="34" charset="0"/>
                <a:ea typeface="Source Sans Pro" panose="020B0503030403020204" pitchFamily="34" charset="0"/>
              </a:rPr>
              <a:t> </a:t>
            </a:r>
            <a:r>
              <a:rPr lang="en-GB" sz="1800" b="1" dirty="0" err="1">
                <a:solidFill>
                  <a:schemeClr val="accent1"/>
                </a:solidFill>
                <a:latin typeface="Source Sans Pro" panose="020B0503030403020204" pitchFamily="34" charset="0"/>
                <a:ea typeface="Source Sans Pro" panose="020B0503030403020204" pitchFamily="34" charset="0"/>
              </a:rPr>
              <a:t>classe</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mais</a:t>
            </a:r>
            <a:r>
              <a:rPr lang="en-GB" sz="1800" dirty="0">
                <a:latin typeface="Source Sans Pro" panose="020B0503030403020204" pitchFamily="34" charset="0"/>
                <a:ea typeface="Source Sans Pro" panose="020B0503030403020204" pitchFamily="34" charset="0"/>
              </a:rPr>
              <a:t> nous </a:t>
            </a:r>
            <a:r>
              <a:rPr lang="en-GB" sz="1800" dirty="0" err="1">
                <a:latin typeface="Source Sans Pro" panose="020B0503030403020204" pitchFamily="34" charset="0"/>
                <a:ea typeface="Source Sans Pro" panose="020B0503030403020204" pitchFamily="34" charset="0"/>
              </a:rPr>
              <a:t>pourrons</a:t>
            </a:r>
            <a:r>
              <a:rPr lang="en-GB" sz="1800" dirty="0">
                <a:latin typeface="Source Sans Pro" panose="020B0503030403020204" pitchFamily="34" charset="0"/>
                <a:ea typeface="Source Sans Pro" panose="020B0503030403020204" pitchFamily="34" charset="0"/>
              </a:rPr>
              <a:t> les </a:t>
            </a:r>
            <a:r>
              <a:rPr lang="en-GB" sz="1800" b="1" dirty="0" err="1">
                <a:latin typeface="Source Sans Pro" panose="020B0503030403020204" pitchFamily="34" charset="0"/>
                <a:ea typeface="Source Sans Pro" panose="020B0503030403020204" pitchFamily="34" charset="0"/>
              </a:rPr>
              <a:t>personnaliser</a:t>
            </a:r>
            <a:r>
              <a:rPr lang="en-GB" sz="1800" dirty="0">
                <a:latin typeface="Source Sans Pro" panose="020B0503030403020204" pitchFamily="34" charset="0"/>
                <a:ea typeface="Source Sans Pro" panose="020B0503030403020204" pitchFamily="34" charset="0"/>
              </a:rPr>
              <a:t>. </a:t>
            </a:r>
          </a:p>
          <a:p>
            <a:pPr algn="just"/>
            <a:endParaRPr lang="en-GB" sz="1800" dirty="0">
              <a:solidFill>
                <a:srgbClr val="000000"/>
              </a:solidFill>
              <a:latin typeface="Source Sans Pro" panose="020B0503030403020204" pitchFamily="34" charset="0"/>
              <a:ea typeface="Source Sans Pro" panose="020B0503030403020204" pitchFamily="34" charset="0"/>
              <a:cs typeface="Arial"/>
              <a:sym typeface="Arial"/>
            </a:endParaRPr>
          </a:p>
          <a:p>
            <a:pPr algn="just"/>
            <a:r>
              <a:rPr lang="en-GB" sz="1800" dirty="0">
                <a:latin typeface="Source Sans Pro" panose="020B0503030403020204" pitchFamily="34" charset="0"/>
                <a:ea typeface="Source Sans Pro" panose="020B0503030403020204" pitchFamily="34" charset="0"/>
              </a:rPr>
              <a:t>Les </a:t>
            </a:r>
            <a:r>
              <a:rPr lang="en-GB" sz="1800" b="1" dirty="0">
                <a:solidFill>
                  <a:schemeClr val="accent1"/>
                </a:solidFill>
                <a:latin typeface="Source Sans Pro" panose="020B0503030403020204" pitchFamily="34" charset="0"/>
                <a:ea typeface="Source Sans Pro" panose="020B0503030403020204" pitchFamily="34" charset="0"/>
              </a:rPr>
              <a:t>classes</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sont</a:t>
            </a:r>
            <a:r>
              <a:rPr lang="en-GB" sz="1800" dirty="0">
                <a:latin typeface="Source Sans Pro" panose="020B0503030403020204" pitchFamily="34" charset="0"/>
                <a:ea typeface="Source Sans Pro" panose="020B0503030403020204" pitchFamily="34" charset="0"/>
              </a:rPr>
              <a:t> la </a:t>
            </a:r>
            <a:r>
              <a:rPr lang="en-GB" sz="1800" b="1" dirty="0">
                <a:latin typeface="Source Sans Pro" panose="020B0503030403020204" pitchFamily="34" charset="0"/>
                <a:ea typeface="Source Sans Pro" panose="020B0503030403020204" pitchFamily="34" charset="0"/>
              </a:rPr>
              <a:t>base</a:t>
            </a:r>
            <a:r>
              <a:rPr lang="en-GB" sz="1800" dirty="0">
                <a:latin typeface="Source Sans Pro" panose="020B0503030403020204" pitchFamily="34" charset="0"/>
                <a:ea typeface="Source Sans Pro" panose="020B0503030403020204" pitchFamily="34" charset="0"/>
              </a:rPr>
              <a:t> de la </a:t>
            </a:r>
            <a:r>
              <a:rPr lang="en-GB" sz="1800" b="1" dirty="0">
                <a:solidFill>
                  <a:schemeClr val="accent1"/>
                </a:solidFill>
                <a:latin typeface="Source Sans Pro" panose="020B0503030403020204" pitchFamily="34" charset="0"/>
                <a:ea typeface="Source Sans Pro" panose="020B0503030403020204" pitchFamily="34" charset="0"/>
              </a:rPr>
              <a:t>POO</a:t>
            </a:r>
            <a:r>
              <a:rPr lang="en-GB" sz="1800" dirty="0">
                <a:latin typeface="Source Sans Pro" panose="020B0503030403020204" pitchFamily="34" charset="0"/>
                <a:ea typeface="Source Sans Pro" panose="020B0503030403020204" pitchFamily="34" charset="0"/>
              </a:rPr>
              <a:t>, car </a:t>
            </a:r>
            <a:r>
              <a:rPr lang="en-GB" sz="1800" dirty="0" err="1">
                <a:latin typeface="Source Sans Pro" panose="020B0503030403020204" pitchFamily="34" charset="0"/>
                <a:ea typeface="Source Sans Pro" panose="020B0503030403020204" pitchFamily="34" charset="0"/>
              </a:rPr>
              <a:t>elles</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permettent</a:t>
            </a:r>
            <a:r>
              <a:rPr lang="en-GB" sz="1800" dirty="0">
                <a:latin typeface="Source Sans Pro" panose="020B0503030403020204" pitchFamily="34" charset="0"/>
                <a:ea typeface="Source Sans Pro" panose="020B0503030403020204" pitchFamily="34" charset="0"/>
              </a:rPr>
              <a:t> de </a:t>
            </a:r>
            <a:r>
              <a:rPr lang="en-GB" sz="1800" dirty="0" err="1">
                <a:latin typeface="Source Sans Pro" panose="020B0503030403020204" pitchFamily="34" charset="0"/>
                <a:ea typeface="Source Sans Pro" panose="020B0503030403020204" pitchFamily="34" charset="0"/>
              </a:rPr>
              <a:t>mettre</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en</a:t>
            </a:r>
            <a:r>
              <a:rPr lang="en-GB" sz="1800" dirty="0">
                <a:latin typeface="Source Sans Pro" panose="020B0503030403020204" pitchFamily="34" charset="0"/>
                <a:ea typeface="Source Sans Pro" panose="020B0503030403020204" pitchFamily="34" charset="0"/>
              </a:rPr>
              <a:t> place les </a:t>
            </a:r>
            <a:r>
              <a:rPr lang="en-GB" sz="1800" b="1" dirty="0">
                <a:latin typeface="Source Sans Pro" panose="020B0503030403020204" pitchFamily="34" charset="0"/>
                <a:ea typeface="Source Sans Pro" panose="020B0503030403020204" pitchFamily="34" charset="0"/>
              </a:rPr>
              <a:t>trois</a:t>
            </a:r>
            <a:r>
              <a:rPr lang="en-GB" sz="1800" dirty="0">
                <a:latin typeface="Source Sans Pro" panose="020B0503030403020204" pitchFamily="34" charset="0"/>
                <a:ea typeface="Source Sans Pro" panose="020B0503030403020204" pitchFamily="34" charset="0"/>
              </a:rPr>
              <a:t> </a:t>
            </a:r>
            <a:r>
              <a:rPr lang="en-GB" sz="1800" b="1" dirty="0">
                <a:latin typeface="Source Sans Pro" panose="020B0503030403020204" pitchFamily="34" charset="0"/>
                <a:ea typeface="Source Sans Pro" panose="020B0503030403020204" pitchFamily="34" charset="0"/>
              </a:rPr>
              <a:t>concepts</a:t>
            </a:r>
            <a:r>
              <a:rPr lang="en-GB" sz="1800" dirty="0">
                <a:latin typeface="Source Sans Pro" panose="020B0503030403020204" pitchFamily="34" charset="0"/>
                <a:ea typeface="Source Sans Pro" panose="020B0503030403020204" pitchFamily="34" charset="0"/>
              </a:rPr>
              <a:t> </a:t>
            </a:r>
            <a:r>
              <a:rPr lang="en-GB" sz="1800" b="1" dirty="0" err="1">
                <a:latin typeface="Source Sans Pro" panose="020B0503030403020204" pitchFamily="34" charset="0"/>
                <a:ea typeface="Source Sans Pro" panose="020B0503030403020204" pitchFamily="34" charset="0"/>
              </a:rPr>
              <a:t>fondamentaux</a:t>
            </a:r>
            <a:r>
              <a:rPr lang="en-GB" sz="1800" dirty="0">
                <a:latin typeface="Source Sans Pro" panose="020B0503030403020204" pitchFamily="34" charset="0"/>
                <a:ea typeface="Source Sans Pro" panose="020B0503030403020204" pitchFamily="34" charset="0"/>
              </a:rPr>
              <a:t> de </a:t>
            </a:r>
            <a:r>
              <a:rPr lang="en-GB" sz="1800" dirty="0" err="1">
                <a:latin typeface="Source Sans Pro" panose="020B0503030403020204" pitchFamily="34" charset="0"/>
                <a:ea typeface="Source Sans Pro" panose="020B0503030403020204" pitchFamily="34" charset="0"/>
              </a:rPr>
              <a:t>cette</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dernière</a:t>
            </a:r>
            <a:r>
              <a:rPr lang="en-GB" sz="1800" dirty="0">
                <a:latin typeface="Source Sans Pro" panose="020B0503030403020204" pitchFamily="34" charset="0"/>
                <a:ea typeface="Source Sans Pro" panose="020B0503030403020204" pitchFamily="34" charset="0"/>
              </a:rPr>
              <a:t>, à savoir :</a:t>
            </a:r>
          </a:p>
          <a:p>
            <a:pPr marL="540000" lvl="2" indent="-285750">
              <a:buFont typeface="Arial" panose="020B0604020202020204" pitchFamily="34" charset="0"/>
              <a:buChar char="•"/>
            </a:pPr>
            <a:r>
              <a:rPr lang="en-GB" sz="1800" dirty="0" err="1">
                <a:latin typeface="Source Sans Pro" panose="020B0503030403020204" pitchFamily="34" charset="0"/>
                <a:ea typeface="Source Sans Pro" panose="020B0503030403020204" pitchFamily="34" charset="0"/>
              </a:rPr>
              <a:t>L’</a:t>
            </a:r>
            <a:r>
              <a:rPr lang="en-GB" sz="1800" b="1" dirty="0" err="1">
                <a:solidFill>
                  <a:schemeClr val="accent1"/>
                </a:solidFill>
                <a:latin typeface="Source Sans Pro" panose="020B0503030403020204" pitchFamily="34" charset="0"/>
                <a:ea typeface="Source Sans Pro" panose="020B0503030403020204" pitchFamily="34" charset="0"/>
              </a:rPr>
              <a:t>encapsulation</a:t>
            </a:r>
            <a:endParaRPr lang="en-GB" sz="1800" b="1" dirty="0">
              <a:solidFill>
                <a:schemeClr val="accent1"/>
              </a:solidFill>
              <a:latin typeface="Source Sans Pro" panose="020B0503030403020204" pitchFamily="34" charset="0"/>
              <a:ea typeface="Source Sans Pro" panose="020B0503030403020204" pitchFamily="34" charset="0"/>
            </a:endParaRPr>
          </a:p>
          <a:p>
            <a:pPr marL="540000" lvl="2" indent="-285750">
              <a:buFont typeface="Arial" panose="020B0604020202020204" pitchFamily="34" charset="0"/>
              <a:buChar char="•"/>
            </a:pPr>
            <a:r>
              <a:rPr lang="en-GB" sz="1800" dirty="0" err="1">
                <a:solidFill>
                  <a:schemeClr val="tx1"/>
                </a:solidFill>
                <a:latin typeface="Source Sans Pro" panose="020B0503030403020204" pitchFamily="34" charset="0"/>
                <a:ea typeface="Source Sans Pro" panose="020B0503030403020204" pitchFamily="34" charset="0"/>
              </a:rPr>
              <a:t>L’</a:t>
            </a:r>
            <a:r>
              <a:rPr lang="en-GB" sz="1800" b="1" dirty="0" err="1">
                <a:solidFill>
                  <a:schemeClr val="accent1"/>
                </a:solidFill>
                <a:latin typeface="Source Sans Pro" panose="020B0503030403020204" pitchFamily="34" charset="0"/>
                <a:ea typeface="Source Sans Pro" panose="020B0503030403020204" pitchFamily="34" charset="0"/>
              </a:rPr>
              <a:t>heritage</a:t>
            </a:r>
            <a:endParaRPr lang="en-GB" sz="1800" b="1" dirty="0">
              <a:solidFill>
                <a:schemeClr val="accent1"/>
              </a:solidFill>
              <a:latin typeface="Source Sans Pro" panose="020B0503030403020204" pitchFamily="34" charset="0"/>
              <a:ea typeface="Source Sans Pro" panose="020B0503030403020204" pitchFamily="34" charset="0"/>
            </a:endParaRPr>
          </a:p>
          <a:p>
            <a:pPr marL="540000" lvl="2" indent="-285750">
              <a:buFont typeface="Arial" panose="020B0604020202020204" pitchFamily="34" charset="0"/>
              <a:buChar char="•"/>
            </a:pPr>
            <a:r>
              <a:rPr lang="en-GB" sz="1800" dirty="0">
                <a:latin typeface="Source Sans Pro" panose="020B0503030403020204" pitchFamily="34" charset="0"/>
                <a:ea typeface="Source Sans Pro" panose="020B0503030403020204" pitchFamily="34" charset="0"/>
              </a:rPr>
              <a:t>Le </a:t>
            </a:r>
            <a:r>
              <a:rPr lang="en-GB" sz="1800" b="1" dirty="0" err="1">
                <a:solidFill>
                  <a:schemeClr val="accent1"/>
                </a:solidFill>
                <a:latin typeface="Source Sans Pro" panose="020B0503030403020204" pitchFamily="34" charset="0"/>
                <a:ea typeface="Source Sans Pro" panose="020B0503030403020204" pitchFamily="34" charset="0"/>
              </a:rPr>
              <a:t>polymorphisme</a:t>
            </a:r>
            <a:endParaRPr lang="en-GB" sz="1800" b="1" dirty="0">
              <a:solidFill>
                <a:schemeClr val="accent1"/>
              </a:solidFill>
              <a:latin typeface="Source Sans Pro" panose="020B0503030403020204" pitchFamily="34" charset="0"/>
              <a:ea typeface="Source Sans Pro" panose="020B0503030403020204" pitchFamily="34" charset="0"/>
            </a:endParaRP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119</a:t>
            </a:fld>
            <a:endParaRPr lang="fr-FR"/>
          </a:p>
        </p:txBody>
      </p:sp>
    </p:spTree>
    <p:extLst>
      <p:ext uri="{BB962C8B-B14F-4D97-AF65-F5344CB8AC3E}">
        <p14:creationId xmlns:p14="http://schemas.microsoft.com/office/powerpoint/2010/main" val="349453280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Création</a:t>
            </a:r>
            <a:r>
              <a:rPr lang="en-GB" dirty="0"/>
              <a:t> </a:t>
            </a:r>
            <a:r>
              <a:rPr lang="en-GB" dirty="0" err="1"/>
              <a:t>d’une</a:t>
            </a:r>
            <a:r>
              <a:rPr lang="en-GB" dirty="0"/>
              <a:t> </a:t>
            </a:r>
            <a:r>
              <a:rPr lang="en-GB" dirty="0" err="1"/>
              <a:t>classe</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4095267" cy="2862322"/>
          </a:xfrm>
          <a:prstGeom prst="rect">
            <a:avLst/>
          </a:prstGeom>
          <a:noFill/>
        </p:spPr>
        <p:txBody>
          <a:bodyPr wrap="square" rtlCol="0">
            <a:spAutoFit/>
          </a:bodyPr>
          <a:lstStyle/>
          <a:p>
            <a:r>
              <a:rPr lang="fr-FR" sz="1800" b="0" dirty="0">
                <a:solidFill>
                  <a:srgbClr val="9872A2"/>
                </a:solidFill>
                <a:effectLst/>
                <a:latin typeface="Source Code Pro" panose="020B0509030403020204" pitchFamily="49" charset="0"/>
                <a:ea typeface="Source Code Pro" panose="020B0509030403020204" pitchFamily="49" charset="0"/>
              </a:rPr>
              <a:t>class</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9B0000"/>
                </a:solidFill>
                <a:effectLst/>
                <a:latin typeface="Source Code Pro" panose="020B0509030403020204" pitchFamily="49" charset="0"/>
                <a:ea typeface="Source Code Pro" panose="020B0509030403020204" pitchFamily="49" charset="0"/>
              </a:rPr>
              <a:t>CompteBancaire</a:t>
            </a:r>
            <a:r>
              <a:rPr lang="fr-FR" sz="1800" b="0" dirty="0">
                <a:solidFill>
                  <a:srgbClr val="676867"/>
                </a:solidFill>
                <a:effectLst/>
                <a:latin typeface="Source Code Pro" panose="020B0509030403020204" pitchFamily="49" charset="0"/>
                <a:ea typeface="Source Code Pro" panose="020B0509030403020204" pitchFamily="49" charset="0"/>
              </a:rPr>
              <a:t>:</a:t>
            </a:r>
            <a:endParaRPr lang="fr-FR" sz="1800" b="0" dirty="0">
              <a:solidFill>
                <a:schemeClr val="tx1"/>
              </a:solidFill>
              <a:effectLst/>
              <a:latin typeface="Source Sans Pro" panose="020B0503030403020204" pitchFamily="34" charset="0"/>
              <a:ea typeface="Source Sans Pro" panose="020B0503030403020204" pitchFamily="34" charset="0"/>
            </a:endParaRPr>
          </a:p>
          <a:p>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872A2"/>
                </a:solidFill>
                <a:effectLst/>
                <a:latin typeface="Source Code Pro" panose="020B0509030403020204" pitchFamily="49" charset="0"/>
                <a:ea typeface="Source Code Pro" panose="020B0509030403020204" pitchFamily="49" charset="0"/>
              </a:rPr>
              <a:t>id</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1</a:t>
            </a:r>
          </a:p>
          <a:p>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872A2"/>
                </a:solidFill>
                <a:effectLst/>
                <a:latin typeface="Source Code Pro" panose="020B0509030403020204" pitchFamily="49" charset="0"/>
                <a:ea typeface="Source Code Pro" panose="020B0509030403020204" pitchFamily="49" charset="0"/>
              </a:rPr>
              <a:t>solde</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126</a:t>
            </a:r>
            <a:endParaRPr lang="fr-FR" sz="1800" b="0" dirty="0">
              <a:solidFill>
                <a:srgbClr val="C5C8C6"/>
              </a:solidFill>
              <a:effectLst/>
              <a:latin typeface="Source Code Pro" panose="020B0509030403020204" pitchFamily="49" charset="0"/>
              <a:ea typeface="Source Code Pro" panose="020B0509030403020204" pitchFamily="49" charset="0"/>
            </a:endParaRPr>
          </a:p>
          <a:p>
            <a:br>
              <a:rPr lang="fr-FR" sz="1800" b="0" dirty="0">
                <a:solidFill>
                  <a:srgbClr val="C5C8C6"/>
                </a:solidFill>
                <a:effectLst/>
                <a:latin typeface="Source Code Pro" panose="020B0509030403020204" pitchFamily="49" charset="0"/>
                <a:ea typeface="Source Code Pro" panose="020B0509030403020204" pitchFamily="49" charset="0"/>
              </a:rPr>
            </a:b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9872A2"/>
                </a:solidFill>
                <a:effectLst/>
                <a:latin typeface="Source Code Pro" panose="020B0509030403020204" pitchFamily="49" charset="0"/>
                <a:ea typeface="Source Code Pro" panose="020B0509030403020204" pitchFamily="49" charset="0"/>
              </a:rPr>
              <a:t>def</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CE6700"/>
                </a:solidFill>
                <a:effectLst/>
                <a:latin typeface="Source Code Pro" panose="020B0509030403020204" pitchFamily="49" charset="0"/>
                <a:ea typeface="Source Code Pro" panose="020B0509030403020204" pitchFamily="49" charset="0"/>
              </a:rPr>
              <a:t>setSolde</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self</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n</a:t>
            </a:r>
            <a:r>
              <a:rPr lang="fr-FR" sz="1800" b="0" dirty="0">
                <a:solidFill>
                  <a:srgbClr val="676867"/>
                </a:solidFill>
                <a:effectLst/>
                <a:latin typeface="Source Code Pro" panose="020B0509030403020204" pitchFamily="49" charset="0"/>
                <a:ea typeface="Source Code Pro" panose="020B0509030403020204" pitchFamily="49" charset="0"/>
              </a:rPr>
              <a:t>):</a:t>
            </a:r>
          </a:p>
          <a:p>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6089B4"/>
                </a:solidFill>
                <a:effectLst/>
                <a:latin typeface="Source Code Pro" panose="020B0509030403020204" pitchFamily="49" charset="0"/>
                <a:ea typeface="Source Code Pro" panose="020B0509030403020204" pitchFamily="49" charset="0"/>
              </a:rPr>
              <a:t>self</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9872A2"/>
                </a:solidFill>
                <a:effectLst/>
                <a:latin typeface="Source Code Pro" panose="020B0509030403020204" pitchFamily="49" charset="0"/>
                <a:ea typeface="Source Code Pro" panose="020B0509030403020204" pitchFamily="49" charset="0"/>
              </a:rPr>
              <a:t>solde</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n</a:t>
            </a:r>
            <a:endParaRPr lang="fr-FR" sz="1800" b="0" dirty="0">
              <a:solidFill>
                <a:srgbClr val="C5C8C6"/>
              </a:solidFill>
              <a:effectLst/>
              <a:latin typeface="Source Code Pro" panose="020B0509030403020204" pitchFamily="49" charset="0"/>
              <a:ea typeface="Source Code Pro" panose="020B0509030403020204" pitchFamily="49" charset="0"/>
            </a:endParaRPr>
          </a:p>
          <a:p>
            <a:endParaRPr lang="en-GB" sz="1800" dirty="0">
              <a:latin typeface="Source Code Pro" panose="020B0509030403020204" pitchFamily="49" charset="0"/>
              <a:ea typeface="Source Code Pro" panose="020B0509030403020204" pitchFamily="49" charset="0"/>
            </a:endParaRPr>
          </a:p>
          <a:p>
            <a:endParaRPr lang="en-GB" sz="1800" dirty="0">
              <a:latin typeface="Source Code Pro" panose="020B0509030403020204" pitchFamily="49" charset="0"/>
              <a:ea typeface="Source Code Pro" panose="020B0509030403020204" pitchFamily="49" charset="0"/>
            </a:endParaRPr>
          </a:p>
          <a:p>
            <a:r>
              <a:rPr lang="fr-FR" sz="1800" b="0" dirty="0" err="1">
                <a:solidFill>
                  <a:srgbClr val="6089B4"/>
                </a:solidFill>
                <a:effectLst/>
                <a:latin typeface="Source Code Pro" panose="020B0509030403020204" pitchFamily="49" charset="0"/>
                <a:ea typeface="Source Code Pro" panose="020B0509030403020204" pitchFamily="49" charset="0"/>
              </a:rPr>
              <a:t>monCompte</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9B0000"/>
                </a:solidFill>
                <a:effectLst/>
                <a:latin typeface="Source Code Pro" panose="020B0509030403020204" pitchFamily="49" charset="0"/>
                <a:ea typeface="Source Code Pro" panose="020B0509030403020204" pitchFamily="49" charset="0"/>
              </a:rPr>
              <a:t>CompteBancaire</a:t>
            </a:r>
            <a:r>
              <a:rPr lang="fr-FR" sz="1800" b="0" dirty="0">
                <a:solidFill>
                  <a:srgbClr val="676867"/>
                </a:solidFill>
                <a:effectLst/>
                <a:latin typeface="Source Code Pro" panose="020B0509030403020204" pitchFamily="49" charset="0"/>
                <a:ea typeface="Source Code Pro" panose="020B0509030403020204" pitchFamily="49" charset="0"/>
              </a:rPr>
              <a:t>()	 	</a:t>
            </a:r>
            <a:endParaRPr lang="en-GB"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120</a:t>
            </a:fld>
            <a:endParaRPr lang="fr-FR"/>
          </a:p>
        </p:txBody>
      </p:sp>
      <p:cxnSp>
        <p:nvCxnSpPr>
          <p:cNvPr id="3" name="Connecteur droit avec flèche 2">
            <a:extLst>
              <a:ext uri="{FF2B5EF4-FFF2-40B4-BE49-F238E27FC236}">
                <a16:creationId xmlns:a16="http://schemas.microsoft.com/office/drawing/2014/main" id="{2906F238-0796-CEAA-BA05-0EA32740ADF1}"/>
              </a:ext>
            </a:extLst>
          </p:cNvPr>
          <p:cNvCxnSpPr>
            <a:cxnSpLocks/>
          </p:cNvCxnSpPr>
          <p:nvPr/>
        </p:nvCxnSpPr>
        <p:spPr>
          <a:xfrm flipH="1">
            <a:off x="5070103" y="3536622"/>
            <a:ext cx="9823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 name="Connecteur droit avec flèche 6">
            <a:extLst>
              <a:ext uri="{FF2B5EF4-FFF2-40B4-BE49-F238E27FC236}">
                <a16:creationId xmlns:a16="http://schemas.microsoft.com/office/drawing/2014/main" id="{2EF1D6F5-6B94-FB84-EBB5-608F0E573E80}"/>
              </a:ext>
            </a:extLst>
          </p:cNvPr>
          <p:cNvCxnSpPr>
            <a:cxnSpLocks/>
          </p:cNvCxnSpPr>
          <p:nvPr/>
        </p:nvCxnSpPr>
        <p:spPr>
          <a:xfrm flipH="1">
            <a:off x="5070103" y="1344965"/>
            <a:ext cx="9823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ZoneTexte 7">
            <a:extLst>
              <a:ext uri="{FF2B5EF4-FFF2-40B4-BE49-F238E27FC236}">
                <a16:creationId xmlns:a16="http://schemas.microsoft.com/office/drawing/2014/main" id="{E2B1902B-9EB2-437B-EEC7-EFA4A162B5C7}"/>
              </a:ext>
            </a:extLst>
          </p:cNvPr>
          <p:cNvSpPr txBox="1"/>
          <p:nvPr/>
        </p:nvSpPr>
        <p:spPr>
          <a:xfrm>
            <a:off x="6241143" y="3213456"/>
            <a:ext cx="2601994" cy="646331"/>
          </a:xfrm>
          <a:prstGeom prst="rect">
            <a:avLst/>
          </a:prstGeom>
          <a:noFill/>
        </p:spPr>
        <p:txBody>
          <a:bodyPr wrap="none" rtlCol="0">
            <a:spAutoFit/>
          </a:bodyPr>
          <a:lstStyle/>
          <a:p>
            <a:r>
              <a:rPr lang="fr-FR" sz="1800" b="0" dirty="0">
                <a:solidFill>
                  <a:schemeClr val="tx1"/>
                </a:solidFill>
                <a:effectLst/>
                <a:latin typeface="Source Sans Pro" panose="020B0503030403020204" pitchFamily="34" charset="0"/>
                <a:ea typeface="Source Sans Pro" panose="020B0503030403020204" pitchFamily="34" charset="0"/>
              </a:rPr>
              <a:t>Création de l’objet /</a:t>
            </a:r>
            <a:endParaRPr lang="en-GB" sz="1800" dirty="0">
              <a:solidFill>
                <a:schemeClr val="tx1"/>
              </a:solidFill>
              <a:latin typeface="Source Sans Pro" panose="020B0503030403020204" pitchFamily="34" charset="0"/>
              <a:ea typeface="Source Sans Pro" panose="020B0503030403020204" pitchFamily="34" charset="0"/>
              <a:sym typeface="Arial"/>
            </a:endParaRPr>
          </a:p>
          <a:p>
            <a:r>
              <a:rPr lang="fr-FR" sz="1800" dirty="0">
                <a:latin typeface="Source Sans Pro" panose="020B0503030403020204" pitchFamily="34" charset="0"/>
                <a:ea typeface="Source Sans Pro" panose="020B0503030403020204" pitchFamily="34" charset="0"/>
              </a:rPr>
              <a:t>Instanciation de la classe</a:t>
            </a:r>
          </a:p>
        </p:txBody>
      </p:sp>
      <p:sp>
        <p:nvSpPr>
          <p:cNvPr id="11" name="ZoneTexte 10">
            <a:extLst>
              <a:ext uri="{FF2B5EF4-FFF2-40B4-BE49-F238E27FC236}">
                <a16:creationId xmlns:a16="http://schemas.microsoft.com/office/drawing/2014/main" id="{23533007-D660-0A81-08DC-C06F4A3430D4}"/>
              </a:ext>
            </a:extLst>
          </p:cNvPr>
          <p:cNvSpPr txBox="1"/>
          <p:nvPr/>
        </p:nvSpPr>
        <p:spPr>
          <a:xfrm>
            <a:off x="6244818" y="1160299"/>
            <a:ext cx="2159566" cy="369332"/>
          </a:xfrm>
          <a:prstGeom prst="rect">
            <a:avLst/>
          </a:prstGeom>
          <a:noFill/>
        </p:spPr>
        <p:txBody>
          <a:bodyPr wrap="none" rtlCol="0">
            <a:spAutoFit/>
          </a:bodyPr>
          <a:lstStyle/>
          <a:p>
            <a:r>
              <a:rPr lang="fr-FR" sz="1800" dirty="0">
                <a:solidFill>
                  <a:schemeClr val="tx1"/>
                </a:solidFill>
                <a:latin typeface="Source Sans Pro" panose="020B0503030403020204" pitchFamily="34" charset="0"/>
                <a:ea typeface="Source Sans Pro" panose="020B0503030403020204" pitchFamily="34" charset="0"/>
              </a:rPr>
              <a:t>Création de la classe</a:t>
            </a:r>
          </a:p>
        </p:txBody>
      </p:sp>
    </p:spTree>
    <p:extLst>
      <p:ext uri="{BB962C8B-B14F-4D97-AF65-F5344CB8AC3E}">
        <p14:creationId xmlns:p14="http://schemas.microsoft.com/office/powerpoint/2010/main" val="87026646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L’opérateur</a:t>
            </a:r>
            <a:r>
              <a:rPr lang="en-GB" dirty="0"/>
              <a:t> </a:t>
            </a:r>
            <a:r>
              <a:rPr lang="en-GB" b="1" dirty="0"/>
              <a:t>.</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121</a:t>
            </a:fld>
            <a:endParaRPr lang="en"/>
          </a:p>
        </p:txBody>
      </p:sp>
      <p:sp>
        <p:nvSpPr>
          <p:cNvPr id="12" name="Text Placeholder 1">
            <a:extLst>
              <a:ext uri="{FF2B5EF4-FFF2-40B4-BE49-F238E27FC236}">
                <a16:creationId xmlns:a16="http://schemas.microsoft.com/office/drawing/2014/main" id="{AE51C7E7-7F84-4DB7-B1BB-12024DF68FE2}"/>
              </a:ext>
            </a:extLst>
          </p:cNvPr>
          <p:cNvSpPr txBox="1">
            <a:spLocks/>
          </p:cNvSpPr>
          <p:nvPr/>
        </p:nvSpPr>
        <p:spPr>
          <a:xfrm>
            <a:off x="1098163" y="2191343"/>
            <a:ext cx="3785894" cy="14052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0" indent="0">
              <a:spcAft>
                <a:spcPts val="600"/>
              </a:spcAft>
              <a:buFont typeface="Source Sans Pro"/>
              <a:buNone/>
            </a:pP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0" indent="0">
              <a:spcBef>
                <a:spcPts val="0"/>
              </a:spcBef>
              <a:buNone/>
            </a:pPr>
            <a:r>
              <a:rPr lang="fr-FR" sz="1800" b="0" dirty="0" err="1">
                <a:solidFill>
                  <a:srgbClr val="6089B4"/>
                </a:solidFill>
                <a:effectLst/>
                <a:latin typeface="Source Code Pro" panose="020B0509030403020204" pitchFamily="49" charset="0"/>
                <a:ea typeface="Source Code Pro" panose="020B0509030403020204" pitchFamily="49" charset="0"/>
              </a:rPr>
              <a:t>monCompte</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E6700"/>
                </a:solidFill>
                <a:effectLst/>
                <a:latin typeface="Source Code Pro" panose="020B0509030403020204" pitchFamily="49" charset="0"/>
                <a:ea typeface="Source Code Pro" panose="020B0509030403020204" pitchFamily="49" charset="0"/>
              </a:rPr>
              <a:t>setSolde</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5000</a:t>
            </a:r>
            <a:r>
              <a:rPr lang="fr-FR" sz="1800" b="0" dirty="0">
                <a:solidFill>
                  <a:srgbClr val="676867"/>
                </a:solidFill>
                <a:effectLst/>
                <a:latin typeface="Source Code Pro" panose="020B0509030403020204" pitchFamily="49" charset="0"/>
                <a:ea typeface="Source Code Pro" panose="020B0509030403020204" pitchFamily="49" charset="0"/>
              </a:rPr>
              <a:t>)</a:t>
            </a:r>
          </a:p>
          <a:p>
            <a:pPr marL="0" indent="0">
              <a:spcBef>
                <a:spcPts val="0"/>
              </a:spcBef>
              <a:buNone/>
            </a:pPr>
            <a:r>
              <a:rPr lang="fr-FR" sz="1800" b="0" dirty="0">
                <a:solidFill>
                  <a:srgbClr val="6089B4"/>
                </a:solidFill>
                <a:effectLst/>
                <a:latin typeface="Source Code Pro" panose="020B0509030403020204" pitchFamily="49" charset="0"/>
                <a:ea typeface="Source Code Pro" panose="020B0509030403020204" pitchFamily="49" charset="0"/>
              </a:rPr>
              <a:t>monCompte</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872A2"/>
                </a:solidFill>
                <a:effectLst/>
                <a:latin typeface="Source Code Pro" panose="020B0509030403020204" pitchFamily="49" charset="0"/>
                <a:ea typeface="Source Code Pro" panose="020B0509030403020204" pitchFamily="49" charset="0"/>
              </a:rPr>
              <a:t>id</a:t>
            </a:r>
            <a:endParaRPr lang="fr-FR" sz="1800" b="0" dirty="0">
              <a:solidFill>
                <a:srgbClr val="C5C8C6"/>
              </a:solidFill>
              <a:effectLst/>
              <a:latin typeface="Source Code Pro" panose="020B0509030403020204" pitchFamily="49" charset="0"/>
              <a:ea typeface="Source Code Pro" panose="020B0509030403020204" pitchFamily="49" charset="0"/>
            </a:endParaRPr>
          </a:p>
          <a:p>
            <a:pPr marL="0" indent="0">
              <a:spcAft>
                <a:spcPts val="600"/>
              </a:spcAft>
              <a:buFont typeface="Source Sans Pro"/>
              <a:buNone/>
            </a:pP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7" name="TextBox 6">
            <a:extLst>
              <a:ext uri="{FF2B5EF4-FFF2-40B4-BE49-F238E27FC236}">
                <a16:creationId xmlns:a16="http://schemas.microsoft.com/office/drawing/2014/main" id="{DB120650-EB84-4106-ADBD-159C672908BF}"/>
              </a:ext>
            </a:extLst>
          </p:cNvPr>
          <p:cNvSpPr txBox="1"/>
          <p:nvPr/>
        </p:nvSpPr>
        <p:spPr>
          <a:xfrm>
            <a:off x="786150" y="1118284"/>
            <a:ext cx="7618234" cy="1000274"/>
          </a:xfrm>
          <a:prstGeom prst="rect">
            <a:avLst/>
          </a:prstGeom>
          <a:noFill/>
        </p:spPr>
        <p:txBody>
          <a:bodyPr wrap="square" rtlCol="0">
            <a:spAutoFit/>
          </a:bodyPr>
          <a:lstStyle/>
          <a:p>
            <a:pPr algn="just">
              <a:spcAft>
                <a:spcPts val="600"/>
              </a:spcAft>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L’</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accès</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à un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attribut</a:t>
            </a:r>
            <a:r>
              <a:rPr lang="fr-FR" sz="1800" dirty="0">
                <a:latin typeface="Source Sans Pro" panose="020B0503030403020204" pitchFamily="34" charset="0"/>
                <a:ea typeface="Source Sans Pro" panose="020B0503030403020204" pitchFamily="34" charset="0"/>
              </a:rPr>
              <a:t> </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d’une </a:t>
            </a: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classe</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se réalise à l’aide de l’</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opérateur</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a:t>
            </a: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suivi du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nom</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de l’</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attribut</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Ce dernier s’utilise comme une variable classique.</a:t>
            </a:r>
          </a:p>
          <a:p>
            <a:pPr algn="just"/>
            <a:r>
              <a:rPr lang="fr-FR" sz="1800" dirty="0">
                <a:latin typeface="Source Sans Pro" panose="020B0503030403020204" pitchFamily="34" charset="0"/>
                <a:ea typeface="Source Sans Pro" panose="020B0503030403020204" pitchFamily="34" charset="0"/>
              </a:rPr>
              <a:t>Le fonctionnement est le même pour l’accès aux </a:t>
            </a:r>
            <a:r>
              <a:rPr lang="fr-FR" sz="1800" b="1" dirty="0">
                <a:latin typeface="Source Sans Pro" panose="020B0503030403020204" pitchFamily="34" charset="0"/>
                <a:ea typeface="Source Sans Pro" panose="020B0503030403020204" pitchFamily="34" charset="0"/>
              </a:rPr>
              <a:t>méthodes</a:t>
            </a:r>
            <a:r>
              <a:rPr lang="fr-FR" sz="1800" dirty="0">
                <a:latin typeface="Source Sans Pro" panose="020B0503030403020204" pitchFamily="34" charset="0"/>
                <a:ea typeface="Source Sans Pro" panose="020B0503030403020204" pitchFamily="34" charset="0"/>
              </a:rPr>
              <a:t>.</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cxnSp>
        <p:nvCxnSpPr>
          <p:cNvPr id="2" name="Connecteur droit avec flèche 1">
            <a:extLst>
              <a:ext uri="{FF2B5EF4-FFF2-40B4-BE49-F238E27FC236}">
                <a16:creationId xmlns:a16="http://schemas.microsoft.com/office/drawing/2014/main" id="{A2857C56-118D-5F07-EA0B-69C5842D715E}"/>
              </a:ext>
            </a:extLst>
          </p:cNvPr>
          <p:cNvCxnSpPr>
            <a:cxnSpLocks/>
          </p:cNvCxnSpPr>
          <p:nvPr/>
        </p:nvCxnSpPr>
        <p:spPr>
          <a:xfrm flipH="1">
            <a:off x="3149600" y="3137479"/>
            <a:ext cx="6604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 name="ZoneTexte 2">
            <a:extLst>
              <a:ext uri="{FF2B5EF4-FFF2-40B4-BE49-F238E27FC236}">
                <a16:creationId xmlns:a16="http://schemas.microsoft.com/office/drawing/2014/main" id="{ADB90175-CCDC-3AD0-6C32-B125089E9A56}"/>
              </a:ext>
            </a:extLst>
          </p:cNvPr>
          <p:cNvSpPr txBox="1"/>
          <p:nvPr/>
        </p:nvSpPr>
        <p:spPr>
          <a:xfrm>
            <a:off x="4000787" y="2952813"/>
            <a:ext cx="300082" cy="369332"/>
          </a:xfrm>
          <a:prstGeom prst="rect">
            <a:avLst/>
          </a:prstGeom>
          <a:noFill/>
        </p:spPr>
        <p:txBody>
          <a:bodyPr wrap="none" rtlCol="0">
            <a:spAutoFit/>
          </a:bodyPr>
          <a:lstStyle/>
          <a:p>
            <a:r>
              <a:rPr lang="fr-FR" sz="1800" dirty="0">
                <a:solidFill>
                  <a:schemeClr val="tx1"/>
                </a:solidFill>
                <a:latin typeface="Source Sans Pro" panose="020B0503030403020204" pitchFamily="34" charset="0"/>
                <a:ea typeface="Source Sans Pro" panose="020B0503030403020204" pitchFamily="34" charset="0"/>
              </a:rPr>
              <a:t>1</a:t>
            </a:r>
          </a:p>
        </p:txBody>
      </p:sp>
    </p:spTree>
    <p:extLst>
      <p:ext uri="{BB962C8B-B14F-4D97-AF65-F5344CB8AC3E}">
        <p14:creationId xmlns:p14="http://schemas.microsoft.com/office/powerpoint/2010/main" val="89007074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fr-FR" dirty="0"/>
              <a:t>constructeurs</a:t>
            </a:r>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1477328"/>
          </a:xfrm>
          <a:prstGeom prst="rect">
            <a:avLst/>
          </a:prstGeom>
          <a:noFill/>
        </p:spPr>
        <p:txBody>
          <a:bodyPr wrap="square" rtlCol="0">
            <a:spAutoFit/>
          </a:bodyPr>
          <a:lstStyle/>
          <a:p>
            <a:pPr algn="just">
              <a:spcAft>
                <a:spcPts val="1200"/>
              </a:spcAft>
            </a:pPr>
            <a:r>
              <a:rPr lang="fr-FR" sz="1600" dirty="0">
                <a:solidFill>
                  <a:srgbClr val="000000"/>
                </a:solidFill>
                <a:latin typeface="Source Sans Pro" panose="020B0503030403020204" pitchFamily="34" charset="0"/>
                <a:ea typeface="Source Sans Pro" panose="020B0503030403020204" pitchFamily="34" charset="0"/>
                <a:cs typeface="Arial"/>
                <a:sym typeface="Arial"/>
              </a:rPr>
              <a:t>Il existe une méthode particulière qui permet </a:t>
            </a:r>
            <a:r>
              <a:rPr lang="fr-FR" sz="1600" dirty="0">
                <a:latin typeface="Source Sans Pro" panose="020B0503030403020204" pitchFamily="34" charset="0"/>
                <a:ea typeface="Source Sans Pro" panose="020B0503030403020204" pitchFamily="34" charset="0"/>
              </a:rPr>
              <a:t>« </a:t>
            </a:r>
            <a:r>
              <a:rPr lang="fr-FR" sz="1600" b="1" dirty="0">
                <a:latin typeface="Source Sans Pro" panose="020B0503030403020204" pitchFamily="34" charset="0"/>
                <a:ea typeface="Source Sans Pro" panose="020B0503030403020204" pitchFamily="34" charset="0"/>
              </a:rPr>
              <a:t>d’initialiser</a:t>
            </a:r>
            <a:r>
              <a:rPr lang="fr-FR" sz="1600" dirty="0">
                <a:latin typeface="Source Sans Pro" panose="020B0503030403020204" pitchFamily="34" charset="0"/>
                <a:ea typeface="Source Sans Pro" panose="020B0503030403020204" pitchFamily="34" charset="0"/>
              </a:rPr>
              <a:t> » nos </a:t>
            </a:r>
            <a:r>
              <a:rPr lang="fr-FR" sz="1600" b="1" dirty="0">
                <a:solidFill>
                  <a:schemeClr val="accent1"/>
                </a:solidFill>
                <a:latin typeface="Source Sans Pro" panose="020B0503030403020204" pitchFamily="34" charset="0"/>
                <a:ea typeface="Source Sans Pro" panose="020B0503030403020204" pitchFamily="34" charset="0"/>
              </a:rPr>
              <a:t>objets</a:t>
            </a:r>
            <a:r>
              <a:rPr lang="fr-FR" sz="1600" dirty="0">
                <a:latin typeface="Source Sans Pro" panose="020B0503030403020204" pitchFamily="34" charset="0"/>
                <a:ea typeface="Source Sans Pro" panose="020B0503030403020204" pitchFamily="34" charset="0"/>
              </a:rPr>
              <a:t>. On appelle cette </a:t>
            </a:r>
            <a:r>
              <a:rPr lang="fr-FR" sz="1600" b="1" dirty="0">
                <a:latin typeface="Source Sans Pro" panose="020B0503030403020204" pitchFamily="34" charset="0"/>
                <a:ea typeface="Source Sans Pro" panose="020B0503030403020204" pitchFamily="34" charset="0"/>
              </a:rPr>
              <a:t>méthode</a:t>
            </a:r>
            <a:r>
              <a:rPr lang="fr-FR" sz="1600" dirty="0">
                <a:latin typeface="Source Sans Pro" panose="020B0503030403020204" pitchFamily="34" charset="0"/>
                <a:ea typeface="Source Sans Pro" panose="020B0503030403020204" pitchFamily="34" charset="0"/>
              </a:rPr>
              <a:t> un </a:t>
            </a:r>
            <a:r>
              <a:rPr lang="fr-FR" sz="1600" b="1" dirty="0">
                <a:solidFill>
                  <a:schemeClr val="accent1"/>
                </a:solidFill>
                <a:latin typeface="Source Sans Pro" panose="020B0503030403020204" pitchFamily="34" charset="0"/>
                <a:ea typeface="Source Sans Pro" panose="020B0503030403020204" pitchFamily="34" charset="0"/>
              </a:rPr>
              <a:t>constructeur</a:t>
            </a:r>
            <a:r>
              <a:rPr lang="fr-FR" sz="1600" dirty="0">
                <a:latin typeface="Source Sans Pro" panose="020B0503030403020204" pitchFamily="34" charset="0"/>
                <a:ea typeface="Source Sans Pro" panose="020B0503030403020204" pitchFamily="34" charset="0"/>
              </a:rPr>
              <a:t> et elle se code </a:t>
            </a:r>
            <a:r>
              <a:rPr lang="fr-FR" sz="1600" b="1" dirty="0">
                <a:solidFill>
                  <a:schemeClr val="accent1"/>
                </a:solidFill>
                <a:latin typeface="Source Sans Pro" panose="020B0503030403020204" pitchFamily="34" charset="0"/>
                <a:ea typeface="Source Sans Pro" panose="020B0503030403020204" pitchFamily="34" charset="0"/>
              </a:rPr>
              <a:t>__init__()</a:t>
            </a:r>
            <a:r>
              <a:rPr lang="fr-FR" sz="1600" dirty="0">
                <a:latin typeface="Source Sans Pro" panose="020B0503030403020204" pitchFamily="34" charset="0"/>
                <a:ea typeface="Source Sans Pro" panose="020B0503030403020204" pitchFamily="34" charset="0"/>
              </a:rPr>
              <a:t>.</a:t>
            </a:r>
          </a:p>
          <a:p>
            <a:pPr algn="just">
              <a:spcAft>
                <a:spcPts val="600"/>
              </a:spcAft>
            </a:pPr>
            <a:r>
              <a:rPr lang="fr-FR" sz="1600" dirty="0">
                <a:solidFill>
                  <a:srgbClr val="000000"/>
                </a:solidFill>
                <a:latin typeface="Source Sans Pro" panose="020B0503030403020204" pitchFamily="34" charset="0"/>
                <a:ea typeface="Source Sans Pro" panose="020B0503030403020204" pitchFamily="34" charset="0"/>
                <a:cs typeface="Arial"/>
                <a:sym typeface="Arial"/>
              </a:rPr>
              <a:t>La méthode </a:t>
            </a:r>
            <a:r>
              <a:rPr lang="fr-FR" sz="1600" b="1" dirty="0">
                <a:solidFill>
                  <a:schemeClr val="accent1"/>
                </a:solidFill>
                <a:latin typeface="Source Sans Pro" panose="020B0503030403020204" pitchFamily="34" charset="0"/>
                <a:ea typeface="Source Sans Pro" panose="020B0503030403020204" pitchFamily="34" charset="0"/>
                <a:cs typeface="Arial"/>
                <a:sym typeface="Arial"/>
              </a:rPr>
              <a:t>__init(</a:t>
            </a:r>
            <a:r>
              <a:rPr lang="fr-FR" sz="1600" b="1" dirty="0">
                <a:solidFill>
                  <a:schemeClr val="accent1"/>
                </a:solidFill>
                <a:latin typeface="Source Sans Pro" panose="020B0503030403020204" pitchFamily="34" charset="0"/>
                <a:ea typeface="Source Sans Pro" panose="020B0503030403020204" pitchFamily="34" charset="0"/>
              </a:rPr>
              <a:t>)__ </a:t>
            </a:r>
            <a:r>
              <a:rPr lang="fr-FR" sz="1600" dirty="0">
                <a:latin typeface="Source Sans Pro" panose="020B0503030403020204" pitchFamily="34" charset="0"/>
                <a:ea typeface="Source Sans Pro" panose="020B0503030403020204" pitchFamily="34" charset="0"/>
              </a:rPr>
              <a:t>va être </a:t>
            </a:r>
            <a:r>
              <a:rPr lang="fr-FR" sz="1600" b="1" dirty="0">
                <a:latin typeface="Source Sans Pro" panose="020B0503030403020204" pitchFamily="34" charset="0"/>
                <a:ea typeface="Source Sans Pro" panose="020B0503030403020204" pitchFamily="34" charset="0"/>
              </a:rPr>
              <a:t>automatiquement</a:t>
            </a:r>
            <a:r>
              <a:rPr lang="fr-FR" sz="1600" dirty="0">
                <a:latin typeface="Source Sans Pro" panose="020B0503030403020204" pitchFamily="34" charset="0"/>
                <a:ea typeface="Source Sans Pro" panose="020B0503030403020204" pitchFamily="34" charset="0"/>
              </a:rPr>
              <a:t> </a:t>
            </a:r>
            <a:r>
              <a:rPr lang="fr-FR" sz="1600" b="1" dirty="0">
                <a:latin typeface="Source Sans Pro" panose="020B0503030403020204" pitchFamily="34" charset="0"/>
                <a:ea typeface="Source Sans Pro" panose="020B0503030403020204" pitchFamily="34" charset="0"/>
              </a:rPr>
              <a:t>exécutée</a:t>
            </a:r>
            <a:r>
              <a:rPr lang="fr-FR" sz="1600" dirty="0">
                <a:latin typeface="Source Sans Pro" panose="020B0503030403020204" pitchFamily="34" charset="0"/>
                <a:ea typeface="Source Sans Pro" panose="020B0503030403020204" pitchFamily="34" charset="0"/>
              </a:rPr>
              <a:t> au moment de l’</a:t>
            </a:r>
            <a:r>
              <a:rPr lang="fr-FR" sz="1600" b="1" dirty="0">
                <a:latin typeface="Source Sans Pro" panose="020B0503030403020204" pitchFamily="34" charset="0"/>
                <a:ea typeface="Source Sans Pro" panose="020B0503030403020204" pitchFamily="34" charset="0"/>
              </a:rPr>
              <a:t>instanciation</a:t>
            </a:r>
            <a:r>
              <a:rPr lang="fr-FR" sz="1600" dirty="0">
                <a:latin typeface="Source Sans Pro" panose="020B0503030403020204" pitchFamily="34" charset="0"/>
                <a:ea typeface="Source Sans Pro" panose="020B0503030403020204" pitchFamily="34" charset="0"/>
              </a:rPr>
              <a:t> d’une </a:t>
            </a:r>
            <a:r>
              <a:rPr lang="fr-FR" sz="1600" b="1" dirty="0">
                <a:solidFill>
                  <a:schemeClr val="accent1"/>
                </a:solidFill>
                <a:latin typeface="Source Sans Pro" panose="020B0503030403020204" pitchFamily="34" charset="0"/>
                <a:ea typeface="Source Sans Pro" panose="020B0503030403020204" pitchFamily="34" charset="0"/>
              </a:rPr>
              <a:t>classe</a:t>
            </a:r>
            <a:r>
              <a:rPr lang="fr-FR" sz="1600" dirty="0">
                <a:latin typeface="Source Sans Pro" panose="020B0503030403020204" pitchFamily="34" charset="0"/>
                <a:ea typeface="Source Sans Pro" panose="020B0503030403020204" pitchFamily="34" charset="0"/>
              </a:rPr>
              <a:t>. Cette fonction va pouvoir </a:t>
            </a:r>
            <a:r>
              <a:rPr lang="fr-FR" sz="1600" b="1" dirty="0">
                <a:latin typeface="Source Sans Pro" panose="020B0503030403020204" pitchFamily="34" charset="0"/>
                <a:ea typeface="Source Sans Pro" panose="020B0503030403020204" pitchFamily="34" charset="0"/>
              </a:rPr>
              <a:t>recevoir</a:t>
            </a:r>
            <a:r>
              <a:rPr lang="fr-FR" sz="1600" dirty="0">
                <a:latin typeface="Source Sans Pro" panose="020B0503030403020204" pitchFamily="34" charset="0"/>
                <a:ea typeface="Source Sans Pro" panose="020B0503030403020204" pitchFamily="34" charset="0"/>
              </a:rPr>
              <a:t> des </a:t>
            </a:r>
            <a:r>
              <a:rPr lang="fr-FR" sz="1600" b="1" dirty="0">
                <a:latin typeface="Source Sans Pro" panose="020B0503030403020204" pitchFamily="34" charset="0"/>
                <a:ea typeface="Source Sans Pro" panose="020B0503030403020204" pitchFamily="34" charset="0"/>
              </a:rPr>
              <a:t>arguments</a:t>
            </a:r>
            <a:r>
              <a:rPr lang="fr-FR" sz="1600" dirty="0">
                <a:latin typeface="Source Sans Pro" panose="020B0503030403020204" pitchFamily="34" charset="0"/>
                <a:ea typeface="Source Sans Pro" panose="020B0503030403020204" pitchFamily="34" charset="0"/>
              </a:rPr>
              <a:t> pour « </a:t>
            </a:r>
            <a:r>
              <a:rPr lang="fr-FR" sz="1600" b="1" dirty="0">
                <a:latin typeface="Source Sans Pro" panose="020B0503030403020204" pitchFamily="34" charset="0"/>
                <a:ea typeface="Source Sans Pro" panose="020B0503030403020204" pitchFamily="34" charset="0"/>
              </a:rPr>
              <a:t>personnaliser</a:t>
            </a:r>
            <a:r>
              <a:rPr lang="fr-FR" sz="1600" dirty="0">
                <a:latin typeface="Source Sans Pro" panose="020B0503030403020204" pitchFamily="34" charset="0"/>
                <a:ea typeface="Source Sans Pro" panose="020B0503030403020204" pitchFamily="34" charset="0"/>
              </a:rPr>
              <a:t> » nos </a:t>
            </a:r>
            <a:r>
              <a:rPr lang="fr-FR" sz="1600" b="1" dirty="0">
                <a:solidFill>
                  <a:schemeClr val="accent1"/>
                </a:solidFill>
                <a:latin typeface="Source Sans Pro" panose="020B0503030403020204" pitchFamily="34" charset="0"/>
                <a:ea typeface="Source Sans Pro" panose="020B0503030403020204" pitchFamily="34" charset="0"/>
              </a:rPr>
              <a:t>objets</a:t>
            </a:r>
            <a:r>
              <a:rPr lang="fr-FR" sz="1600" dirty="0">
                <a:latin typeface="Source Sans Pro" panose="020B0503030403020204" pitchFamily="34" charset="0"/>
                <a:ea typeface="Source Sans Pro" panose="020B0503030403020204" pitchFamily="34" charset="0"/>
              </a:rPr>
              <a:t>.</a:t>
            </a: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122</a:t>
            </a:fld>
            <a:endParaRPr lang="fr-FR"/>
          </a:p>
        </p:txBody>
      </p:sp>
      <p:sp>
        <p:nvSpPr>
          <p:cNvPr id="4" name="ZoneTexte 3">
            <a:extLst>
              <a:ext uri="{FF2B5EF4-FFF2-40B4-BE49-F238E27FC236}">
                <a16:creationId xmlns:a16="http://schemas.microsoft.com/office/drawing/2014/main" id="{0C4582FB-976B-1285-7817-B26566807970}"/>
              </a:ext>
            </a:extLst>
          </p:cNvPr>
          <p:cNvSpPr txBox="1"/>
          <p:nvPr/>
        </p:nvSpPr>
        <p:spPr>
          <a:xfrm>
            <a:off x="1360230" y="2679098"/>
            <a:ext cx="6470073" cy="1815882"/>
          </a:xfrm>
          <a:prstGeom prst="rect">
            <a:avLst/>
          </a:prstGeom>
          <a:noFill/>
        </p:spPr>
        <p:txBody>
          <a:bodyPr wrap="square">
            <a:spAutoFit/>
          </a:bodyPr>
          <a:lstStyle/>
          <a:p>
            <a:r>
              <a:rPr lang="fr-FR" b="0" dirty="0">
                <a:solidFill>
                  <a:schemeClr val="tx1"/>
                </a:solidFill>
                <a:effectLst/>
                <a:latin typeface="Source Sans Pro" panose="020B0503030403020204" pitchFamily="34" charset="0"/>
                <a:ea typeface="Source Sans Pro" panose="020B0503030403020204" pitchFamily="34" charset="0"/>
              </a:rPr>
              <a:t>Exemple :</a:t>
            </a:r>
          </a:p>
          <a:p>
            <a:r>
              <a:rPr lang="fr-FR" b="0" dirty="0">
                <a:solidFill>
                  <a:srgbClr val="9872A2"/>
                </a:solidFill>
                <a:effectLst/>
                <a:latin typeface="Source Code Pro" panose="020B0509030403020204" pitchFamily="49" charset="0"/>
                <a:ea typeface="Source Code Pro" panose="020B0509030403020204" pitchFamily="49" charset="0"/>
              </a:rPr>
              <a:t>class</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CompteBancaire</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872A2"/>
                </a:solidFill>
                <a:effectLst/>
                <a:latin typeface="Source Code Pro" panose="020B0509030403020204" pitchFamily="49" charset="0"/>
                <a:ea typeface="Source Code Pro" panose="020B0509030403020204" pitchFamily="49" charset="0"/>
              </a:rPr>
              <a:t>def</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872A2"/>
                </a:solidFill>
                <a:effectLst/>
                <a:latin typeface="Source Code Pro" panose="020B0509030403020204" pitchFamily="49" charset="0"/>
                <a:ea typeface="Source Code Pro" panose="020B0509030403020204" pitchFamily="49" charset="0"/>
              </a:rPr>
              <a:t>__init__</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self</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id</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prenom</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solde</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self</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872A2"/>
                </a:solidFill>
                <a:effectLst/>
                <a:latin typeface="Source Code Pro" panose="020B0509030403020204" pitchFamily="49" charset="0"/>
                <a:ea typeface="Source Code Pro" panose="020B0509030403020204" pitchFamily="49" charset="0"/>
              </a:rPr>
              <a:t>id</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id</a:t>
            </a:r>
            <a:endParaRPr lang="fr-FR" b="0" dirty="0">
              <a:solidFill>
                <a:srgbClr val="C5C8C6"/>
              </a:solidFill>
              <a:effectLst/>
              <a:latin typeface="Source Code Pro" panose="020B0509030403020204" pitchFamily="49" charset="0"/>
              <a:ea typeface="Source Code Pro" panose="020B0509030403020204" pitchFamily="49" charset="0"/>
            </a:endParaRPr>
          </a:p>
          <a:p>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self</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9872A2"/>
                </a:solidFill>
                <a:effectLst/>
                <a:latin typeface="Source Code Pro" panose="020B0509030403020204" pitchFamily="49" charset="0"/>
                <a:ea typeface="Source Code Pro" panose="020B0509030403020204" pitchFamily="49" charset="0"/>
              </a:rPr>
              <a:t>prenom</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prenom</a:t>
            </a:r>
            <a:endParaRPr lang="fr-FR" b="0" dirty="0">
              <a:solidFill>
                <a:srgbClr val="C5C8C6"/>
              </a:solidFill>
              <a:effectLst/>
              <a:latin typeface="Source Code Pro" panose="020B0509030403020204" pitchFamily="49" charset="0"/>
              <a:ea typeface="Source Code Pro" panose="020B0509030403020204" pitchFamily="49" charset="0"/>
            </a:endParaRPr>
          </a:p>
          <a:p>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self</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9872A2"/>
                </a:solidFill>
                <a:effectLst/>
                <a:latin typeface="Source Code Pro" panose="020B0509030403020204" pitchFamily="49" charset="0"/>
                <a:ea typeface="Source Code Pro" panose="020B0509030403020204" pitchFamily="49" charset="0"/>
              </a:rPr>
              <a:t>solde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solde</a:t>
            </a:r>
            <a:endParaRPr lang="fr-FR" b="0" dirty="0">
              <a:solidFill>
                <a:srgbClr val="C5C8C6"/>
              </a:solidFill>
              <a:effectLst/>
              <a:latin typeface="Source Code Pro" panose="020B0509030403020204" pitchFamily="49" charset="0"/>
              <a:ea typeface="Source Code Pro" panose="020B0509030403020204" pitchFamily="49" charset="0"/>
            </a:endParaRP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err="1">
                <a:solidFill>
                  <a:srgbClr val="6089B4"/>
                </a:solidFill>
                <a:effectLst/>
                <a:latin typeface="Source Code Pro" panose="020B0509030403020204" pitchFamily="49" charset="0"/>
                <a:ea typeface="Source Code Pro" panose="020B0509030403020204" pitchFamily="49" charset="0"/>
              </a:rPr>
              <a:t>monCompte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CompteBancaire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125</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"Florent"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550</a:t>
            </a:r>
            <a:r>
              <a:rPr lang="fr-FR"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50509873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méthodes</a:t>
            </a:r>
            <a:r>
              <a:rPr lang="en-GB" dirty="0"/>
              <a:t> “</a:t>
            </a:r>
            <a:r>
              <a:rPr lang="en-GB" dirty="0" err="1"/>
              <a:t>magiques</a:t>
            </a:r>
            <a:r>
              <a:rPr lang="en-GB" dirty="0"/>
              <a:t>”</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1477328"/>
          </a:xfrm>
          <a:prstGeom prst="rect">
            <a:avLst/>
          </a:prstGeom>
          <a:noFill/>
        </p:spPr>
        <p:txBody>
          <a:bodyPr wrap="square" rtlCol="0">
            <a:spAutoFit/>
          </a:bodyPr>
          <a:lstStyle/>
          <a:p>
            <a:pPr algn="just"/>
            <a:r>
              <a:rPr lang="en-GB" sz="1800" dirty="0">
                <a:latin typeface="Source Sans Pro" panose="020B0503030403020204" pitchFamily="34" charset="0"/>
                <a:ea typeface="Source Sans Pro" panose="020B0503030403020204" pitchFamily="34" charset="0"/>
              </a:rPr>
              <a:t>Les </a:t>
            </a:r>
            <a:r>
              <a:rPr lang="en-GB" sz="1800" b="1" dirty="0" err="1">
                <a:latin typeface="Source Sans Pro" panose="020B0503030403020204" pitchFamily="34" charset="0"/>
                <a:ea typeface="Source Sans Pro" panose="020B0503030403020204" pitchFamily="34" charset="0"/>
              </a:rPr>
              <a:t>méthodes</a:t>
            </a:r>
            <a:r>
              <a:rPr lang="en-GB" sz="1800" dirty="0">
                <a:latin typeface="Source Sans Pro" panose="020B0503030403020204" pitchFamily="34" charset="0"/>
                <a:ea typeface="Source Sans Pro" panose="020B0503030403020204" pitchFamily="34" charset="0"/>
              </a:rPr>
              <a:t> “</a:t>
            </a:r>
            <a:r>
              <a:rPr lang="en-GB" sz="1800" b="1" dirty="0" err="1">
                <a:solidFill>
                  <a:schemeClr val="accent1"/>
                </a:solidFill>
                <a:latin typeface="Source Sans Pro" panose="020B0503030403020204" pitchFamily="34" charset="0"/>
                <a:ea typeface="Source Sans Pro" panose="020B0503030403020204" pitchFamily="34" charset="0"/>
              </a:rPr>
              <a:t>magiques</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sont</a:t>
            </a:r>
            <a:r>
              <a:rPr lang="en-GB" sz="1800" dirty="0">
                <a:latin typeface="Source Sans Pro" panose="020B0503030403020204" pitchFamily="34" charset="0"/>
                <a:ea typeface="Source Sans Pro" panose="020B0503030403020204" pitchFamily="34" charset="0"/>
              </a:rPr>
              <a:t> les </a:t>
            </a:r>
            <a:r>
              <a:rPr lang="en-GB" sz="1800" dirty="0" err="1">
                <a:latin typeface="Source Sans Pro" panose="020B0503030403020204" pitchFamily="34" charset="0"/>
                <a:ea typeface="Source Sans Pro" panose="020B0503030403020204" pitchFamily="34" charset="0"/>
              </a:rPr>
              <a:t>méthodes</a:t>
            </a:r>
            <a:r>
              <a:rPr lang="en-GB" sz="1800" dirty="0">
                <a:latin typeface="Source Sans Pro" panose="020B0503030403020204" pitchFamily="34" charset="0"/>
                <a:ea typeface="Source Sans Pro" panose="020B0503030403020204" pitchFamily="34" charset="0"/>
              </a:rPr>
              <a:t> </a:t>
            </a:r>
            <a:r>
              <a:rPr lang="en-GB" sz="1800" b="1" dirty="0" err="1">
                <a:latin typeface="Source Sans Pro" panose="020B0503030403020204" pitchFamily="34" charset="0"/>
                <a:ea typeface="Source Sans Pro" panose="020B0503030403020204" pitchFamily="34" charset="0"/>
              </a:rPr>
              <a:t>prédéfinies</a:t>
            </a:r>
            <a:r>
              <a:rPr lang="en-GB" sz="1800" dirty="0">
                <a:latin typeface="Source Sans Pro" panose="020B0503030403020204" pitchFamily="34" charset="0"/>
                <a:ea typeface="Source Sans Pro" panose="020B0503030403020204" pitchFamily="34" charset="0"/>
              </a:rPr>
              <a:t> par </a:t>
            </a:r>
            <a:r>
              <a:rPr lang="en-GB" sz="1800" b="1" dirty="0">
                <a:solidFill>
                  <a:schemeClr val="accent1"/>
                </a:solidFill>
                <a:latin typeface="Source Sans Pro" panose="020B0503030403020204" pitchFamily="34" charset="0"/>
                <a:ea typeface="Source Sans Pro" panose="020B0503030403020204" pitchFamily="34" charset="0"/>
              </a:rPr>
              <a:t>python</a:t>
            </a:r>
            <a:r>
              <a:rPr lang="en-GB" sz="1800" dirty="0">
                <a:latin typeface="Source Sans Pro" panose="020B0503030403020204" pitchFamily="34" charset="0"/>
                <a:ea typeface="Source Sans Pro" panose="020B0503030403020204" pitchFamily="34" charset="0"/>
              </a:rPr>
              <a:t>, à </a:t>
            </a:r>
            <a:r>
              <a:rPr lang="en-GB" sz="1800" dirty="0" err="1">
                <a:latin typeface="Source Sans Pro" panose="020B0503030403020204" pitchFamily="34" charset="0"/>
                <a:ea typeface="Source Sans Pro" panose="020B0503030403020204" pitchFamily="34" charset="0"/>
              </a:rPr>
              <a:t>l’image</a:t>
            </a:r>
            <a:r>
              <a:rPr lang="en-GB" sz="1800" dirty="0">
                <a:latin typeface="Source Sans Pro" panose="020B0503030403020204" pitchFamily="34" charset="0"/>
                <a:ea typeface="Source Sans Pro" panose="020B0503030403020204" pitchFamily="34" charset="0"/>
              </a:rPr>
              <a:t> de la </a:t>
            </a:r>
            <a:r>
              <a:rPr lang="en-GB" sz="1800" dirty="0" err="1">
                <a:latin typeface="Source Sans Pro" panose="020B0503030403020204" pitchFamily="34" charset="0"/>
                <a:ea typeface="Source Sans Pro" panose="020B0503030403020204" pitchFamily="34" charset="0"/>
              </a:rPr>
              <a:t>méthode</a:t>
            </a:r>
            <a:r>
              <a:rPr lang="en-GB" sz="1800" dirty="0">
                <a:latin typeface="Source Sans Pro" panose="020B0503030403020204" pitchFamily="34" charset="0"/>
                <a:ea typeface="Source Sans Pro" panose="020B0503030403020204" pitchFamily="34" charset="0"/>
              </a:rPr>
              <a:t> </a:t>
            </a:r>
            <a:r>
              <a:rPr lang="en-GB" sz="1800" b="1" dirty="0">
                <a:solidFill>
                  <a:schemeClr val="accent1"/>
                </a:solidFill>
                <a:latin typeface="Source Sans Pro" panose="020B0503030403020204" pitchFamily="34" charset="0"/>
                <a:ea typeface="Source Sans Pro" panose="020B0503030403020204" pitchFamily="34" charset="0"/>
              </a:rPr>
              <a:t>__</a:t>
            </a:r>
            <a:r>
              <a:rPr lang="en-GB" sz="1800" b="1" dirty="0" err="1">
                <a:solidFill>
                  <a:schemeClr val="accent1"/>
                </a:solidFill>
                <a:latin typeface="Source Sans Pro" panose="020B0503030403020204" pitchFamily="34" charset="0"/>
                <a:ea typeface="Source Sans Pro" panose="020B0503030403020204" pitchFamily="34" charset="0"/>
              </a:rPr>
              <a:t>init</a:t>
            </a:r>
            <a:r>
              <a:rPr lang="en-GB" sz="1800" b="1" dirty="0">
                <a:solidFill>
                  <a:schemeClr val="accent1"/>
                </a:solidFill>
                <a:latin typeface="Source Sans Pro" panose="020B0503030403020204" pitchFamily="34" charset="0"/>
                <a:ea typeface="Source Sans Pro" panose="020B0503030403020204" pitchFamily="34" charset="0"/>
              </a:rPr>
              <a:t>()__</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Elles</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sont</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appelées</a:t>
            </a:r>
            <a:r>
              <a:rPr lang="en-GB" sz="1800" dirty="0">
                <a:latin typeface="Source Sans Pro" panose="020B0503030403020204" pitchFamily="34" charset="0"/>
                <a:ea typeface="Source Sans Pro" panose="020B0503030403020204" pitchFamily="34" charset="0"/>
              </a:rPr>
              <a:t> </a:t>
            </a:r>
            <a:r>
              <a:rPr lang="en-GB" sz="1800" b="1" dirty="0" err="1">
                <a:latin typeface="Source Sans Pro" panose="020B0503030403020204" pitchFamily="34" charset="0"/>
                <a:ea typeface="Source Sans Pro" panose="020B0503030403020204" pitchFamily="34" charset="0"/>
              </a:rPr>
              <a:t>automatiquement</a:t>
            </a:r>
            <a:r>
              <a:rPr lang="en-GB" sz="1800" dirty="0">
                <a:latin typeface="Source Sans Pro" panose="020B0503030403020204" pitchFamily="34" charset="0"/>
                <a:ea typeface="Source Sans Pro" panose="020B0503030403020204" pitchFamily="34" charset="0"/>
              </a:rPr>
              <a:t> par </a:t>
            </a:r>
            <a:r>
              <a:rPr lang="en-GB" sz="1800" dirty="0" err="1">
                <a:latin typeface="Source Sans Pro" panose="020B0503030403020204" pitchFamily="34" charset="0"/>
                <a:ea typeface="Source Sans Pro" panose="020B0503030403020204" pitchFamily="34" charset="0"/>
              </a:rPr>
              <a:t>l’</a:t>
            </a:r>
            <a:r>
              <a:rPr lang="en-GB" sz="1800" b="1" dirty="0" err="1">
                <a:solidFill>
                  <a:schemeClr val="accent1"/>
                </a:solidFill>
                <a:latin typeface="Source Sans Pro" panose="020B0503030403020204" pitchFamily="34" charset="0"/>
                <a:ea typeface="Source Sans Pro" panose="020B0503030403020204" pitchFamily="34" charset="0"/>
              </a:rPr>
              <a:t>interpréteur</a:t>
            </a:r>
            <a:r>
              <a:rPr lang="en-GB" sz="1800" dirty="0">
                <a:latin typeface="Source Sans Pro" panose="020B0503030403020204" pitchFamily="34" charset="0"/>
                <a:ea typeface="Source Sans Pro" panose="020B0503030403020204" pitchFamily="34" charset="0"/>
              </a:rPr>
              <a:t> et </a:t>
            </a:r>
            <a:r>
              <a:rPr lang="en-GB" sz="1800" dirty="0" err="1">
                <a:latin typeface="Source Sans Pro" panose="020B0503030403020204" pitchFamily="34" charset="0"/>
                <a:ea typeface="Source Sans Pro" panose="020B0503030403020204" pitchFamily="34" charset="0"/>
              </a:rPr>
              <a:t>elles</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sont</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toujours</a:t>
            </a:r>
            <a:r>
              <a:rPr lang="en-GB" sz="1800" dirty="0">
                <a:latin typeface="Source Sans Pro" panose="020B0503030403020204" pitchFamily="34" charset="0"/>
                <a:ea typeface="Source Sans Pro" panose="020B0503030403020204" pitchFamily="34" charset="0"/>
              </a:rPr>
              <a:t> </a:t>
            </a:r>
            <a:r>
              <a:rPr lang="en-GB" sz="1800" b="1" dirty="0" err="1">
                <a:latin typeface="Source Sans Pro" panose="020B0503030403020204" pitchFamily="34" charset="0"/>
                <a:ea typeface="Source Sans Pro" panose="020B0503030403020204" pitchFamily="34" charset="0"/>
              </a:rPr>
              <a:t>définies</a:t>
            </a:r>
            <a:r>
              <a:rPr lang="en-GB" sz="1800" dirty="0">
                <a:latin typeface="Source Sans Pro" panose="020B0503030403020204" pitchFamily="34" charset="0"/>
                <a:ea typeface="Source Sans Pro" panose="020B0503030403020204" pitchFamily="34" charset="0"/>
              </a:rPr>
              <a:t> avec </a:t>
            </a:r>
            <a:r>
              <a:rPr lang="en-GB" sz="1800" b="1" dirty="0">
                <a:solidFill>
                  <a:schemeClr val="accent1"/>
                </a:solidFill>
                <a:latin typeface="Source Sans Pro" panose="020B0503030403020204" pitchFamily="34" charset="0"/>
                <a:ea typeface="Source Sans Pro" panose="020B0503030403020204" pitchFamily="34" charset="0"/>
              </a:rPr>
              <a:t>__</a:t>
            </a:r>
            <a:r>
              <a:rPr lang="en-GB" sz="1800" dirty="0">
                <a:latin typeface="Source Sans Pro" panose="020B0503030403020204" pitchFamily="34" charset="0"/>
                <a:ea typeface="Source Sans Pro" panose="020B0503030403020204" pitchFamily="34" charset="0"/>
              </a:rPr>
              <a:t>.</a:t>
            </a:r>
          </a:p>
          <a:p>
            <a:pPr algn="just"/>
            <a:endParaRPr lang="en-GB" sz="1800" dirty="0">
              <a:solidFill>
                <a:srgbClr val="000000"/>
              </a:solidFill>
              <a:latin typeface="Source Sans Pro" panose="020B0503030403020204" pitchFamily="34" charset="0"/>
              <a:ea typeface="Source Sans Pro" panose="020B0503030403020204" pitchFamily="34" charset="0"/>
              <a:sym typeface="Arial"/>
            </a:endParaRPr>
          </a:p>
          <a:p>
            <a:pPr algn="just"/>
            <a:r>
              <a:rPr lang="en-GB" sz="1800" dirty="0" err="1">
                <a:latin typeface="Source Sans Pro" panose="020B0503030403020204" pitchFamily="34" charset="0"/>
                <a:ea typeface="Source Sans Pro" panose="020B0503030403020204" pitchFamily="34" charset="0"/>
              </a:rPr>
              <a:t>Voici</a:t>
            </a:r>
            <a:r>
              <a:rPr lang="en-GB" sz="1800" dirty="0">
                <a:latin typeface="Source Sans Pro" panose="020B0503030403020204" pitchFamily="34" charset="0"/>
                <a:ea typeface="Source Sans Pro" panose="020B0503030403020204" pitchFamily="34" charset="0"/>
              </a:rPr>
              <a:t> un </a:t>
            </a:r>
            <a:r>
              <a:rPr lang="en-GB" sz="1800" dirty="0" err="1">
                <a:latin typeface="Source Sans Pro" panose="020B0503030403020204" pitchFamily="34" charset="0"/>
                <a:ea typeface="Source Sans Pro" panose="020B0503030403020204" pitchFamily="34" charset="0"/>
              </a:rPr>
              <a:t>exemple</a:t>
            </a:r>
            <a:r>
              <a:rPr lang="en-GB" sz="1800" dirty="0">
                <a:latin typeface="Source Sans Pro" panose="020B0503030403020204" pitchFamily="34" charset="0"/>
                <a:ea typeface="Source Sans Pro" panose="020B0503030403020204" pitchFamily="34" charset="0"/>
              </a:rPr>
              <a:t> de </a:t>
            </a:r>
            <a:r>
              <a:rPr lang="en-GB" sz="1800" b="1" dirty="0" err="1">
                <a:solidFill>
                  <a:schemeClr val="accent1"/>
                </a:solidFill>
                <a:latin typeface="Source Sans Pro" panose="020B0503030403020204" pitchFamily="34" charset="0"/>
                <a:ea typeface="Source Sans Pro" panose="020B0503030403020204" pitchFamily="34" charset="0"/>
              </a:rPr>
              <a:t>méthode</a:t>
            </a:r>
            <a:r>
              <a:rPr lang="en-GB" sz="1800" dirty="0">
                <a:solidFill>
                  <a:schemeClr val="accent1"/>
                </a:solidFill>
                <a:latin typeface="Source Sans Pro" panose="020B0503030403020204" pitchFamily="34" charset="0"/>
                <a:ea typeface="Source Sans Pro" panose="020B0503030403020204" pitchFamily="34" charset="0"/>
              </a:rPr>
              <a:t> </a:t>
            </a:r>
            <a:r>
              <a:rPr lang="en-GB" sz="1800" b="1" dirty="0" err="1">
                <a:solidFill>
                  <a:schemeClr val="accent1"/>
                </a:solidFill>
                <a:latin typeface="Source Sans Pro" panose="020B0503030403020204" pitchFamily="34" charset="0"/>
                <a:ea typeface="Source Sans Pro" panose="020B0503030403020204" pitchFamily="34" charset="0"/>
              </a:rPr>
              <a:t>magiques</a:t>
            </a:r>
            <a:r>
              <a:rPr lang="en-GB" sz="1800" dirty="0">
                <a:solidFill>
                  <a:schemeClr val="accent1"/>
                </a:solidFill>
                <a:latin typeface="Source Sans Pro" panose="020B0503030403020204" pitchFamily="34" charset="0"/>
                <a:ea typeface="Source Sans Pro" panose="020B0503030403020204" pitchFamily="34" charset="0"/>
              </a:rPr>
              <a:t> </a:t>
            </a:r>
            <a:r>
              <a:rPr lang="en-GB" sz="1800" dirty="0">
                <a:latin typeface="Source Sans Pro" panose="020B0503030403020204" pitchFamily="34" charset="0"/>
                <a:ea typeface="Source Sans Pro" panose="020B0503030403020204" pitchFamily="34" charset="0"/>
              </a:rPr>
              <a:t>:</a:t>
            </a:r>
            <a:endParaRPr lang="en-GB" sz="1800" dirty="0">
              <a:solidFill>
                <a:srgbClr val="000000"/>
              </a:solidFill>
              <a:latin typeface="Source Sans Pro" panose="020B0503030403020204" pitchFamily="34" charset="0"/>
              <a:ea typeface="Source Sans Pro" panose="020B0503030403020204" pitchFamily="34" charset="0"/>
              <a:sym typeface="Arial"/>
            </a:endParaRP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123</a:t>
            </a:fld>
            <a:endParaRPr lang="fr-FR"/>
          </a:p>
        </p:txBody>
      </p:sp>
      <p:graphicFrame>
        <p:nvGraphicFramePr>
          <p:cNvPr id="3" name="Tableau 2">
            <a:extLst>
              <a:ext uri="{FF2B5EF4-FFF2-40B4-BE49-F238E27FC236}">
                <a16:creationId xmlns:a16="http://schemas.microsoft.com/office/drawing/2014/main" id="{6A009320-2795-49AB-7AB0-E13ED471D280}"/>
              </a:ext>
            </a:extLst>
          </p:cNvPr>
          <p:cNvGraphicFramePr>
            <a:graphicFrameLocks noGrp="1"/>
          </p:cNvGraphicFramePr>
          <p:nvPr>
            <p:extLst>
              <p:ext uri="{D42A27DB-BD31-4B8C-83A1-F6EECF244321}">
                <p14:modId xmlns:p14="http://schemas.microsoft.com/office/powerpoint/2010/main" val="3094959794"/>
              </p:ext>
            </p:extLst>
          </p:nvPr>
        </p:nvGraphicFramePr>
        <p:xfrm>
          <a:off x="1404528" y="2832347"/>
          <a:ext cx="6381477" cy="1706830"/>
        </p:xfrm>
        <a:graphic>
          <a:graphicData uri="http://schemas.openxmlformats.org/drawingml/2006/table">
            <a:tbl>
              <a:tblPr>
                <a:noFill/>
                <a:tableStyleId>{701FB10D-A61A-4DE4-8506-F670E7A89527}</a:tableStyleId>
              </a:tblPr>
              <a:tblGrid>
                <a:gridCol w="1693837">
                  <a:extLst>
                    <a:ext uri="{9D8B030D-6E8A-4147-A177-3AD203B41FA5}">
                      <a16:colId xmlns:a16="http://schemas.microsoft.com/office/drawing/2014/main" val="4232282449"/>
                    </a:ext>
                  </a:extLst>
                </a:gridCol>
                <a:gridCol w="4687640">
                  <a:extLst>
                    <a:ext uri="{9D8B030D-6E8A-4147-A177-3AD203B41FA5}">
                      <a16:colId xmlns:a16="http://schemas.microsoft.com/office/drawing/2014/main" val="610961690"/>
                    </a:ext>
                  </a:extLst>
                </a:gridCol>
              </a:tblGrid>
              <a:tr h="299325">
                <a:tc>
                  <a:txBody>
                    <a:bodyPr/>
                    <a:lstStyle/>
                    <a:p>
                      <a:pPr marL="0" lvl="0" indent="0" algn="ctr" rtl="0">
                        <a:spcBef>
                          <a:spcPts val="0"/>
                        </a:spcBef>
                        <a:spcAft>
                          <a:spcPts val="0"/>
                        </a:spcAft>
                        <a:buNone/>
                      </a:pPr>
                      <a:r>
                        <a:rPr lang="en" sz="1100" b="1" dirty="0">
                          <a:solidFill>
                            <a:schemeClr val="tx1"/>
                          </a:solidFill>
                          <a:latin typeface="Roboto Slab"/>
                          <a:ea typeface="Roboto Slab"/>
                          <a:cs typeface="Roboto Slab"/>
                          <a:sym typeface="Roboto Slab"/>
                        </a:rPr>
                        <a:t>Méthode</a:t>
                      </a:r>
                      <a:endParaRPr sz="1100" b="1" dirty="0">
                        <a:solidFill>
                          <a:schemeClr val="tx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solidFill>
                            <a:schemeClr val="tx1"/>
                          </a:solidFill>
                          <a:latin typeface="Roboto Slab"/>
                          <a:ea typeface="Roboto Slab"/>
                          <a:cs typeface="Roboto Slab"/>
                          <a:sym typeface="Roboto Slab"/>
                        </a:rPr>
                        <a:t>Fonctionnement</a:t>
                      </a:r>
                      <a:endParaRPr sz="1100" b="1" dirty="0">
                        <a:solidFill>
                          <a:schemeClr val="tx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475539569"/>
                  </a:ext>
                </a:extLst>
              </a:tr>
              <a:tr h="34422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0" i="0" u="none" strike="noStrike" cap="none" dirty="0">
                          <a:solidFill>
                            <a:srgbClr val="263238"/>
                          </a:solidFill>
                          <a:latin typeface="Source Sans Pro"/>
                          <a:ea typeface="Source Sans Pro"/>
                          <a:cs typeface="Source Sans Pro"/>
                          <a:sym typeface="Source Sans Pro"/>
                        </a:rPr>
                        <a:t>__</a:t>
                      </a:r>
                      <a:r>
                        <a:rPr lang="fr-FR" sz="1400" b="0" i="0" u="none" strike="noStrike" cap="none" dirty="0" err="1">
                          <a:solidFill>
                            <a:srgbClr val="263238"/>
                          </a:solidFill>
                          <a:latin typeface="Source Sans Pro"/>
                          <a:ea typeface="Source Sans Pro"/>
                          <a:cs typeface="Source Sans Pro"/>
                          <a:sym typeface="Source Sans Pro"/>
                        </a:rPr>
                        <a:t>str</a:t>
                      </a:r>
                      <a:r>
                        <a:rPr lang="fr-FR" sz="1400" b="0" i="0" u="none" strike="noStrike" cap="none" dirty="0">
                          <a:solidFill>
                            <a:srgbClr val="263238"/>
                          </a:solidFill>
                          <a:latin typeface="Source Sans Pro"/>
                          <a:ea typeface="Source Sans Pro"/>
                          <a:cs typeface="Source Sans Pro"/>
                          <a:sym typeface="Source Sans Pro"/>
                        </a:rPr>
                        <a:t>__()</a:t>
                      </a: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Définir</a:t>
                      </a:r>
                      <a:r>
                        <a:rPr lang="en" sz="1400" b="0" dirty="0">
                          <a:solidFill>
                            <a:srgbClr val="263238"/>
                          </a:solidFill>
                          <a:latin typeface="Source Sans Pro"/>
                          <a:ea typeface="Source Sans Pro"/>
                          <a:cs typeface="Source Sans Pro"/>
                          <a:sym typeface="Source Sans Pro"/>
                        </a:rPr>
                        <a:t> la </a:t>
                      </a:r>
                      <a:r>
                        <a:rPr lang="en" sz="1400" b="1" dirty="0">
                          <a:solidFill>
                            <a:srgbClr val="263238"/>
                          </a:solidFill>
                          <a:latin typeface="Source Sans Pro"/>
                          <a:ea typeface="Source Sans Pro"/>
                          <a:cs typeface="Source Sans Pro"/>
                          <a:sym typeface="Source Sans Pro"/>
                        </a:rPr>
                        <a:t>représentation</a:t>
                      </a:r>
                      <a:r>
                        <a:rPr lang="en" sz="1400" b="0" dirty="0">
                          <a:solidFill>
                            <a:srgbClr val="263238"/>
                          </a:solidFill>
                          <a:latin typeface="Source Sans Pro"/>
                          <a:ea typeface="Source Sans Pro"/>
                          <a:cs typeface="Source Sans Pro"/>
                          <a:sym typeface="Source Sans Pro"/>
                        </a:rPr>
                        <a:t> de l’</a:t>
                      </a:r>
                      <a:r>
                        <a:rPr lang="en" sz="1400" b="1" dirty="0">
                          <a:solidFill>
                            <a:srgbClr val="263238"/>
                          </a:solidFill>
                          <a:latin typeface="Source Sans Pro"/>
                          <a:ea typeface="Source Sans Pro"/>
                          <a:cs typeface="Source Sans Pro"/>
                          <a:sym typeface="Source Sans Pro"/>
                        </a:rPr>
                        <a:t>objet</a:t>
                      </a:r>
                      <a:r>
                        <a:rPr lang="en" sz="1400" b="0" dirty="0">
                          <a:solidFill>
                            <a:srgbClr val="263238"/>
                          </a:solidFill>
                          <a:latin typeface="Source Sans Pro"/>
                          <a:ea typeface="Source Sans Pro"/>
                          <a:cs typeface="Source Sans Pro"/>
                          <a:sym typeface="Source Sans Pro"/>
                        </a:rPr>
                        <a:t> sous forme de </a:t>
                      </a:r>
                      <a:r>
                        <a:rPr lang="en" sz="1400" b="1" dirty="0">
                          <a:solidFill>
                            <a:schemeClr val="accent1"/>
                          </a:solidFill>
                          <a:latin typeface="Source Sans Pro"/>
                          <a:ea typeface="Source Sans Pro"/>
                          <a:cs typeface="Source Sans Pro"/>
                          <a:sym typeface="Source Sans Pro"/>
                        </a:rPr>
                        <a:t>string</a:t>
                      </a:r>
                      <a:r>
                        <a:rPr lang="en" sz="1400" b="0" dirty="0">
                          <a:solidFill>
                            <a:srgbClr val="263238"/>
                          </a:solidFill>
                          <a:latin typeface="Source Sans Pro"/>
                          <a:ea typeface="Source Sans Pro"/>
                          <a:cs typeface="Source Sans Pro"/>
                          <a:sym typeface="Source Sans Pro"/>
                        </a:rPr>
                        <a:t>.</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3804564281"/>
                  </a:ext>
                </a:extLst>
              </a:tr>
              <a:tr h="34422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0" i="0" u="none" strike="noStrike" cap="none" dirty="0">
                          <a:solidFill>
                            <a:srgbClr val="263238"/>
                          </a:solidFill>
                          <a:latin typeface="Source Sans Pro"/>
                          <a:ea typeface="Source Sans Pro"/>
                          <a:cs typeface="Roboto Slab"/>
                          <a:sym typeface="Roboto Slab"/>
                        </a:rPr>
                        <a:t>__</a:t>
                      </a:r>
                      <a:r>
                        <a:rPr lang="fr-FR" sz="1400" b="0" i="0" u="none" strike="noStrike" cap="none" dirty="0" err="1">
                          <a:solidFill>
                            <a:srgbClr val="263238"/>
                          </a:solidFill>
                          <a:latin typeface="Source Sans Pro"/>
                          <a:ea typeface="Source Sans Pro"/>
                          <a:cs typeface="Roboto Slab"/>
                          <a:sym typeface="Roboto Slab"/>
                        </a:rPr>
                        <a:t>len</a:t>
                      </a:r>
                      <a:r>
                        <a:rPr lang="fr-FR" sz="1400" b="0" i="0" u="none" strike="noStrike" cap="none" dirty="0">
                          <a:solidFill>
                            <a:srgbClr val="263238"/>
                          </a:solidFill>
                          <a:latin typeface="Source Sans Pro"/>
                          <a:ea typeface="Source Sans Pro"/>
                          <a:cs typeface="Roboto Slab"/>
                          <a:sym typeface="Roboto Slab"/>
                        </a:rPr>
                        <a:t>__()</a:t>
                      </a:r>
                      <a:endParaRPr sz="1400" b="0" i="0" u="none" strike="noStrike" cap="none" dirty="0">
                        <a:solidFill>
                          <a:srgbClr val="263238"/>
                        </a:solidFill>
                        <a:latin typeface="Source Sans Pro"/>
                        <a:ea typeface="Source Sans Pro"/>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1" i="0" u="none" strike="noStrike" cap="none" dirty="0">
                          <a:solidFill>
                            <a:srgbClr val="263238"/>
                          </a:solidFill>
                          <a:latin typeface="Source Sans Pro"/>
                          <a:ea typeface="Source Sans Pro"/>
                          <a:cs typeface="Roboto Slab"/>
                          <a:sym typeface="Source Sans Pro"/>
                        </a:rPr>
                        <a:t>Définir</a:t>
                      </a:r>
                      <a:r>
                        <a:rPr lang="fr-FR" sz="1400" b="0" i="0" u="none" strike="noStrike" cap="none" dirty="0">
                          <a:solidFill>
                            <a:srgbClr val="263238"/>
                          </a:solidFill>
                          <a:latin typeface="Source Sans Pro"/>
                          <a:ea typeface="Source Sans Pro"/>
                          <a:cs typeface="Roboto Slab"/>
                          <a:sym typeface="Source Sans Pro"/>
                        </a:rPr>
                        <a:t> la </a:t>
                      </a:r>
                      <a:r>
                        <a:rPr lang="fr-FR" sz="1400" b="1" i="0" u="none" strike="noStrike" cap="none" dirty="0">
                          <a:solidFill>
                            <a:srgbClr val="263238"/>
                          </a:solidFill>
                          <a:latin typeface="Source Sans Pro"/>
                          <a:ea typeface="Source Sans Pro"/>
                          <a:cs typeface="Roboto Slab"/>
                          <a:sym typeface="Source Sans Pro"/>
                        </a:rPr>
                        <a:t>longueur</a:t>
                      </a:r>
                      <a:r>
                        <a:rPr lang="fr-FR" sz="1400" b="0" i="0" u="none" strike="noStrike" cap="none" dirty="0">
                          <a:solidFill>
                            <a:srgbClr val="263238"/>
                          </a:solidFill>
                          <a:latin typeface="Source Sans Pro"/>
                          <a:ea typeface="Source Sans Pro"/>
                          <a:cs typeface="Roboto Slab"/>
                          <a:sym typeface="Source Sans Pro"/>
                        </a:rPr>
                        <a:t> de l’</a:t>
                      </a:r>
                      <a:r>
                        <a:rPr lang="fr-FR" sz="1400" b="1" i="0" u="none" strike="noStrike" cap="none" dirty="0">
                          <a:solidFill>
                            <a:srgbClr val="263238"/>
                          </a:solidFill>
                          <a:latin typeface="Source Sans Pro"/>
                          <a:ea typeface="Source Sans Pro"/>
                          <a:cs typeface="Roboto Slab"/>
                          <a:sym typeface="Source Sans Pro"/>
                        </a:rPr>
                        <a:t>objet</a:t>
                      </a:r>
                      <a:r>
                        <a:rPr lang="fr-FR" sz="1400" b="0" i="0" u="none" strike="noStrike" cap="none" dirty="0">
                          <a:solidFill>
                            <a:srgbClr val="263238"/>
                          </a:solidFill>
                          <a:latin typeface="Source Sans Pro"/>
                          <a:ea typeface="Source Sans Pro"/>
                          <a:cs typeface="Roboto Slab"/>
                          <a:sym typeface="Source Sans Pro"/>
                        </a:rPr>
                        <a:t>.</a:t>
                      </a:r>
                      <a:endParaRPr sz="1400" b="0" i="0" u="none" strike="noStrike" cap="none" dirty="0">
                        <a:solidFill>
                          <a:srgbClr val="263238"/>
                        </a:solidFill>
                        <a:latin typeface="Source Sans Pro"/>
                        <a:ea typeface="Source Sans Pro"/>
                        <a:cs typeface="Roboto Slab"/>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extLst>
                  <a:ext uri="{0D108BD9-81ED-4DB2-BD59-A6C34878D82A}">
                    <a16:rowId xmlns:a16="http://schemas.microsoft.com/office/drawing/2014/main" val="1715688939"/>
                  </a:ext>
                </a:extLst>
              </a:tr>
              <a:tr h="34422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400" b="0" i="0" u="none" strike="noStrike" cap="none" dirty="0">
                          <a:solidFill>
                            <a:srgbClr val="263238"/>
                          </a:solidFill>
                          <a:latin typeface="Source Sans Pro"/>
                          <a:ea typeface="Source Sans Pro"/>
                          <a:cs typeface="Roboto Slab"/>
                          <a:sym typeface="Roboto Slab"/>
                        </a:rPr>
                        <a:t>__</a:t>
                      </a:r>
                      <a:r>
                        <a:rPr lang="en-GB" sz="1400" b="0" i="0" u="none" strike="noStrike" cap="none" dirty="0" err="1">
                          <a:solidFill>
                            <a:srgbClr val="263238"/>
                          </a:solidFill>
                          <a:latin typeface="Source Sans Pro"/>
                          <a:ea typeface="Source Sans Pro"/>
                          <a:cs typeface="Roboto Slab"/>
                          <a:sym typeface="Roboto Slab"/>
                        </a:rPr>
                        <a:t>getitem</a:t>
                      </a:r>
                      <a:r>
                        <a:rPr lang="en-GB" sz="1400" b="0" i="0" u="none" strike="noStrike" cap="none" dirty="0">
                          <a:solidFill>
                            <a:srgbClr val="263238"/>
                          </a:solidFill>
                          <a:latin typeface="Source Sans Pro"/>
                          <a:ea typeface="Source Sans Pro"/>
                          <a:cs typeface="Roboto Slab"/>
                          <a:sym typeface="Roboto Slab"/>
                        </a:rPr>
                        <a:t>__()</a:t>
                      </a:r>
                      <a:endParaRPr sz="1400" b="0" i="0" u="none" strike="noStrike" cap="none" dirty="0">
                        <a:solidFill>
                          <a:srgbClr val="263238"/>
                        </a:solidFill>
                        <a:latin typeface="Source Sans Pro"/>
                        <a:ea typeface="Source Sans Pro"/>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r>
                        <a:rPr lang="en-GB" sz="1400" b="1" dirty="0" err="1">
                          <a:solidFill>
                            <a:srgbClr val="263238"/>
                          </a:solidFill>
                          <a:latin typeface="Source Sans Pro"/>
                          <a:ea typeface="Source Sans Pro"/>
                          <a:cs typeface="Source Sans Pro"/>
                          <a:sym typeface="Source Sans Pro"/>
                        </a:rPr>
                        <a:t>Accéder</a:t>
                      </a:r>
                      <a:r>
                        <a:rPr lang="en-GB" sz="1400" b="0" dirty="0">
                          <a:solidFill>
                            <a:srgbClr val="263238"/>
                          </a:solidFill>
                          <a:latin typeface="Source Sans Pro"/>
                          <a:ea typeface="Source Sans Pro"/>
                          <a:cs typeface="Source Sans Pro"/>
                          <a:sym typeface="Source Sans Pro"/>
                        </a:rPr>
                        <a:t> à un </a:t>
                      </a:r>
                      <a:r>
                        <a:rPr lang="en-GB" sz="1400" b="1" dirty="0" err="1">
                          <a:solidFill>
                            <a:srgbClr val="263238"/>
                          </a:solidFill>
                          <a:latin typeface="Source Sans Pro"/>
                          <a:ea typeface="Source Sans Pro"/>
                          <a:cs typeface="Source Sans Pro"/>
                          <a:sym typeface="Source Sans Pro"/>
                        </a:rPr>
                        <a:t>élément</a:t>
                      </a:r>
                      <a:r>
                        <a:rPr lang="en-GB" sz="1400" b="0" dirty="0">
                          <a:solidFill>
                            <a:srgbClr val="263238"/>
                          </a:solidFill>
                          <a:latin typeface="Source Sans Pro"/>
                          <a:ea typeface="Source Sans Pro"/>
                          <a:cs typeface="Source Sans Pro"/>
                          <a:sym typeface="Source Sans Pro"/>
                        </a:rPr>
                        <a:t> de </a:t>
                      </a:r>
                      <a:r>
                        <a:rPr lang="en-GB" sz="1400" b="0" dirty="0" err="1">
                          <a:solidFill>
                            <a:srgbClr val="263238"/>
                          </a:solidFill>
                          <a:latin typeface="Source Sans Pro"/>
                          <a:ea typeface="Source Sans Pro"/>
                          <a:cs typeface="Source Sans Pro"/>
                          <a:sym typeface="Source Sans Pro"/>
                        </a:rPr>
                        <a:t>l’objet</a:t>
                      </a:r>
                      <a:r>
                        <a:rPr lang="en-GB" sz="1400" b="0" dirty="0">
                          <a:solidFill>
                            <a:srgbClr val="263238"/>
                          </a:solidFill>
                          <a:latin typeface="Source Sans Pro"/>
                          <a:ea typeface="Source Sans Pro"/>
                          <a:cs typeface="Source Sans Pro"/>
                          <a:sym typeface="Source Sans Pro"/>
                        </a:rPr>
                        <a:t> à laide de </a:t>
                      </a:r>
                      <a:r>
                        <a:rPr lang="en-GB" sz="1400" b="0" dirty="0" err="1">
                          <a:solidFill>
                            <a:srgbClr val="263238"/>
                          </a:solidFill>
                          <a:latin typeface="Source Sans Pro"/>
                          <a:ea typeface="Source Sans Pro"/>
                          <a:cs typeface="Source Sans Pro"/>
                          <a:sym typeface="Source Sans Pro"/>
                        </a:rPr>
                        <a:t>l’</a:t>
                      </a:r>
                      <a:r>
                        <a:rPr lang="en-GB" sz="1400" b="1" dirty="0" err="1">
                          <a:solidFill>
                            <a:srgbClr val="263238"/>
                          </a:solidFill>
                          <a:latin typeface="Source Sans Pro"/>
                          <a:ea typeface="Source Sans Pro"/>
                          <a:cs typeface="Source Sans Pro"/>
                          <a:sym typeface="Source Sans Pro"/>
                        </a:rPr>
                        <a:t>opérateur</a:t>
                      </a:r>
                      <a:r>
                        <a:rPr lang="en-GB" sz="1400" b="0" dirty="0">
                          <a:solidFill>
                            <a:srgbClr val="263238"/>
                          </a:solidFill>
                          <a:latin typeface="Source Sans Pro"/>
                          <a:ea typeface="Source Sans Pro"/>
                          <a:cs typeface="Source Sans Pro"/>
                          <a:sym typeface="Source Sans Pro"/>
                        </a:rPr>
                        <a:t> </a:t>
                      </a:r>
                      <a:r>
                        <a:rPr lang="en-GB" sz="1400" b="1" dirty="0">
                          <a:solidFill>
                            <a:schemeClr val="accent1"/>
                          </a:solidFill>
                          <a:latin typeface="Source Sans Pro"/>
                          <a:ea typeface="Source Sans Pro"/>
                          <a:cs typeface="Source Sans Pro"/>
                          <a:sym typeface="Source Sans Pro"/>
                        </a:rPr>
                        <a:t>[]</a:t>
                      </a:r>
                      <a:r>
                        <a:rPr lang="en-GB" sz="1400" b="0" dirty="0">
                          <a:solidFill>
                            <a:srgbClr val="263238"/>
                          </a:solidFill>
                          <a:latin typeface="Source Sans Pro"/>
                          <a:ea typeface="Source Sans Pro"/>
                          <a:cs typeface="Source Sans Pro"/>
                          <a:sym typeface="Source Sans Pro"/>
                        </a:rPr>
                        <a:t>.</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2979080526"/>
                  </a:ext>
                </a:extLst>
              </a:tr>
              <a:tr h="34422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400" b="0" i="0" u="none" strike="noStrike" cap="none" dirty="0">
                          <a:solidFill>
                            <a:srgbClr val="263238"/>
                          </a:solidFill>
                          <a:latin typeface="Source Sans Pro"/>
                          <a:ea typeface="Source Sans Pro"/>
                          <a:cs typeface="Roboto Slab"/>
                          <a:sym typeface="Roboto Slab"/>
                        </a:rPr>
                        <a:t>__add__()</a:t>
                      </a:r>
                      <a:endParaRPr sz="1400" b="0" i="0" u="none" strike="noStrike" cap="none" dirty="0">
                        <a:solidFill>
                          <a:srgbClr val="263238"/>
                        </a:solidFill>
                        <a:latin typeface="Source Sans Pro"/>
                        <a:ea typeface="Source Sans Pro"/>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en-GB" sz="1400" b="1" dirty="0" err="1">
                          <a:solidFill>
                            <a:srgbClr val="263238"/>
                          </a:solidFill>
                          <a:latin typeface="Source Sans Pro"/>
                          <a:ea typeface="Source Sans Pro"/>
                          <a:cs typeface="Source Sans Pro"/>
                          <a:sym typeface="Source Sans Pro"/>
                        </a:rPr>
                        <a:t>Ajouter</a:t>
                      </a:r>
                      <a:r>
                        <a:rPr lang="en-GB" sz="1400" b="0" dirty="0">
                          <a:solidFill>
                            <a:srgbClr val="263238"/>
                          </a:solidFill>
                          <a:latin typeface="Source Sans Pro"/>
                          <a:ea typeface="Source Sans Pro"/>
                          <a:cs typeface="Source Sans Pro"/>
                          <a:sym typeface="Source Sans Pro"/>
                        </a:rPr>
                        <a:t> deux </a:t>
                      </a:r>
                      <a:r>
                        <a:rPr lang="en-GB" sz="1400" b="1" dirty="0" err="1">
                          <a:solidFill>
                            <a:srgbClr val="263238"/>
                          </a:solidFill>
                          <a:latin typeface="Source Sans Pro"/>
                          <a:ea typeface="Source Sans Pro"/>
                          <a:cs typeface="Source Sans Pro"/>
                          <a:sym typeface="Source Sans Pro"/>
                        </a:rPr>
                        <a:t>objets</a:t>
                      </a:r>
                      <a:r>
                        <a:rPr lang="en-GB" sz="1400" b="0" dirty="0">
                          <a:solidFill>
                            <a:srgbClr val="263238"/>
                          </a:solidFill>
                          <a:latin typeface="Source Sans Pro"/>
                          <a:ea typeface="Source Sans Pro"/>
                          <a:cs typeface="Source Sans Pro"/>
                          <a:sym typeface="Source Sans Pro"/>
                        </a:rPr>
                        <a:t> ensemble.</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solidFill>
                  </a:tcPr>
                </a:tc>
                <a:extLst>
                  <a:ext uri="{0D108BD9-81ED-4DB2-BD59-A6C34878D82A}">
                    <a16:rowId xmlns:a16="http://schemas.microsoft.com/office/drawing/2014/main" val="776916625"/>
                  </a:ext>
                </a:extLst>
              </a:tr>
            </a:tbl>
          </a:graphicData>
        </a:graphic>
      </p:graphicFrame>
    </p:spTree>
    <p:extLst>
      <p:ext uri="{BB962C8B-B14F-4D97-AF65-F5344CB8AC3E}">
        <p14:creationId xmlns:p14="http://schemas.microsoft.com/office/powerpoint/2010/main" val="139006583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fr-FR" dirty="0"/>
              <a:t>attributs</a:t>
            </a:r>
            <a:r>
              <a:rPr lang="en-GB" dirty="0"/>
              <a:t> de classes</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523220"/>
          </a:xfrm>
          <a:prstGeom prst="rect">
            <a:avLst/>
          </a:prstGeom>
          <a:noFill/>
        </p:spPr>
        <p:txBody>
          <a:bodyPr wrap="square" rtlCol="0">
            <a:spAutoFit/>
          </a:bodyPr>
          <a:lstStyle/>
          <a:p>
            <a:r>
              <a:rPr lang="en-GB" dirty="0">
                <a:solidFill>
                  <a:srgbClr val="000000"/>
                </a:solidFill>
                <a:latin typeface="Source Sans Pro" panose="020B0503030403020204" pitchFamily="34" charset="0"/>
                <a:ea typeface="Source Sans Pro" panose="020B0503030403020204" pitchFamily="34" charset="0"/>
                <a:cs typeface="Arial"/>
                <a:sym typeface="Arial"/>
              </a:rPr>
              <a:t>Les </a:t>
            </a:r>
            <a:r>
              <a:rPr lang="en-GB" b="1" dirty="0" err="1">
                <a:solidFill>
                  <a:schemeClr val="accent1"/>
                </a:solidFill>
                <a:latin typeface="Source Sans Pro" panose="020B0503030403020204" pitchFamily="34" charset="0"/>
                <a:ea typeface="Source Sans Pro" panose="020B0503030403020204" pitchFamily="34" charset="0"/>
                <a:cs typeface="Arial"/>
                <a:sym typeface="Arial"/>
              </a:rPr>
              <a:t>attributs</a:t>
            </a:r>
            <a:r>
              <a:rPr lang="en-GB" b="1" dirty="0">
                <a:solidFill>
                  <a:schemeClr val="accent1"/>
                </a:solidFill>
                <a:latin typeface="Source Sans Pro" panose="020B0503030403020204" pitchFamily="34" charset="0"/>
                <a:ea typeface="Source Sans Pro" panose="020B0503030403020204" pitchFamily="34" charset="0"/>
                <a:cs typeface="Arial"/>
                <a:sym typeface="Arial"/>
              </a:rPr>
              <a:t> de </a:t>
            </a:r>
            <a:r>
              <a:rPr lang="fr-FR" b="1" dirty="0">
                <a:solidFill>
                  <a:schemeClr val="accent1"/>
                </a:solidFill>
                <a:latin typeface="Source Sans Pro" panose="020B0503030403020204" pitchFamily="34" charset="0"/>
                <a:ea typeface="Source Sans Pro" panose="020B0503030403020204" pitchFamily="34" charset="0"/>
                <a:cs typeface="Arial"/>
                <a:sym typeface="Arial"/>
              </a:rPr>
              <a:t>classe </a:t>
            </a:r>
            <a:r>
              <a:rPr lang="fr-FR" dirty="0">
                <a:solidFill>
                  <a:srgbClr val="000000"/>
                </a:solidFill>
                <a:latin typeface="Source Sans Pro" panose="020B0503030403020204" pitchFamily="34" charset="0"/>
                <a:ea typeface="Source Sans Pro" panose="020B0503030403020204" pitchFamily="34" charset="0"/>
                <a:cs typeface="Arial"/>
                <a:sym typeface="Arial"/>
              </a:rPr>
              <a:t>sont des </a:t>
            </a:r>
            <a:r>
              <a:rPr lang="fr-FR" b="1" dirty="0">
                <a:solidFill>
                  <a:schemeClr val="accent1"/>
                </a:solidFill>
                <a:latin typeface="Source Sans Pro" panose="020B0503030403020204" pitchFamily="34" charset="0"/>
                <a:ea typeface="Source Sans Pro" panose="020B0503030403020204" pitchFamily="34" charset="0"/>
                <a:cs typeface="Arial"/>
                <a:sym typeface="Arial"/>
              </a:rPr>
              <a:t>attributs</a:t>
            </a:r>
            <a:r>
              <a:rPr lang="fr-FR" dirty="0">
                <a:solidFill>
                  <a:srgbClr val="000000"/>
                </a:solidFill>
                <a:latin typeface="Source Sans Pro" panose="020B0503030403020204" pitchFamily="34" charset="0"/>
                <a:ea typeface="Source Sans Pro" panose="020B0503030403020204" pitchFamily="34" charset="0"/>
                <a:cs typeface="Arial"/>
                <a:sym typeface="Arial"/>
              </a:rPr>
              <a:t> </a:t>
            </a:r>
            <a:r>
              <a:rPr lang="fr-FR" b="1" dirty="0">
                <a:solidFill>
                  <a:schemeClr val="tx1"/>
                </a:solidFill>
                <a:latin typeface="Source Sans Pro" panose="020B0503030403020204" pitchFamily="34" charset="0"/>
                <a:ea typeface="Source Sans Pro" panose="020B0503030403020204" pitchFamily="34" charset="0"/>
                <a:cs typeface="Arial"/>
                <a:sym typeface="Arial"/>
              </a:rPr>
              <a:t>liés</a:t>
            </a:r>
            <a:r>
              <a:rPr lang="fr-FR" dirty="0">
                <a:solidFill>
                  <a:srgbClr val="000000"/>
                </a:solidFill>
                <a:latin typeface="Source Sans Pro" panose="020B0503030403020204" pitchFamily="34" charset="0"/>
                <a:ea typeface="Source Sans Pro" panose="020B0503030403020204" pitchFamily="34" charset="0"/>
                <a:cs typeface="Arial"/>
                <a:sym typeface="Arial"/>
              </a:rPr>
              <a:t> à la </a:t>
            </a:r>
            <a:r>
              <a:rPr lang="fr-FR" b="1" dirty="0">
                <a:solidFill>
                  <a:schemeClr val="accent1"/>
                </a:solidFill>
                <a:latin typeface="Source Sans Pro" panose="020B0503030403020204" pitchFamily="34" charset="0"/>
                <a:ea typeface="Source Sans Pro" panose="020B0503030403020204" pitchFamily="34" charset="0"/>
                <a:cs typeface="Arial"/>
                <a:sym typeface="Arial"/>
              </a:rPr>
              <a:t>classe</a:t>
            </a:r>
            <a:r>
              <a:rPr lang="fr-FR" dirty="0">
                <a:solidFill>
                  <a:srgbClr val="000000"/>
                </a:solidFill>
                <a:latin typeface="Source Sans Pro" panose="020B0503030403020204" pitchFamily="34" charset="0"/>
                <a:ea typeface="Source Sans Pro" panose="020B0503030403020204" pitchFamily="34" charset="0"/>
                <a:cs typeface="Arial"/>
                <a:sym typeface="Arial"/>
              </a:rPr>
              <a:t> directement et non à l’objet. Ainsi, l’</a:t>
            </a:r>
            <a:r>
              <a:rPr lang="fr-FR" b="1" dirty="0">
                <a:solidFill>
                  <a:schemeClr val="accent1"/>
                </a:solidFill>
                <a:latin typeface="Source Sans Pro" panose="020B0503030403020204" pitchFamily="34" charset="0"/>
                <a:ea typeface="Source Sans Pro" panose="020B0503030403020204" pitchFamily="34" charset="0"/>
                <a:cs typeface="Arial"/>
                <a:sym typeface="Arial"/>
              </a:rPr>
              <a:t>attribut de classe </a:t>
            </a:r>
            <a:r>
              <a:rPr lang="fr-FR" dirty="0">
                <a:solidFill>
                  <a:srgbClr val="000000"/>
                </a:solidFill>
                <a:latin typeface="Source Sans Pro" panose="020B0503030403020204" pitchFamily="34" charset="0"/>
                <a:ea typeface="Source Sans Pro" panose="020B0503030403020204" pitchFamily="34" charset="0"/>
                <a:cs typeface="Arial"/>
                <a:sym typeface="Arial"/>
              </a:rPr>
              <a:t>est </a:t>
            </a:r>
            <a:r>
              <a:rPr lang="fr-FR" b="1" dirty="0">
                <a:solidFill>
                  <a:srgbClr val="000000"/>
                </a:solidFill>
                <a:latin typeface="Source Sans Pro" panose="020B0503030403020204" pitchFamily="34" charset="0"/>
                <a:ea typeface="Source Sans Pro" panose="020B0503030403020204" pitchFamily="34" charset="0"/>
                <a:cs typeface="Arial"/>
                <a:sym typeface="Arial"/>
              </a:rPr>
              <a:t>accessible</a:t>
            </a:r>
            <a:r>
              <a:rPr lang="fr-FR" dirty="0">
                <a:solidFill>
                  <a:srgbClr val="000000"/>
                </a:solidFill>
                <a:latin typeface="Source Sans Pro" panose="020B0503030403020204" pitchFamily="34" charset="0"/>
                <a:ea typeface="Source Sans Pro" panose="020B0503030403020204" pitchFamily="34" charset="0"/>
                <a:cs typeface="Arial"/>
                <a:sym typeface="Arial"/>
              </a:rPr>
              <a:t> à partir de l’</a:t>
            </a:r>
            <a:r>
              <a:rPr lang="fr-FR" b="1" dirty="0">
                <a:solidFill>
                  <a:schemeClr val="accent1"/>
                </a:solidFill>
                <a:latin typeface="Source Sans Pro" panose="020B0503030403020204" pitchFamily="34" charset="0"/>
                <a:ea typeface="Source Sans Pro" panose="020B0503030403020204" pitchFamily="34" charset="0"/>
                <a:cs typeface="Arial"/>
                <a:sym typeface="Arial"/>
              </a:rPr>
              <a:t>instance de la classe</a:t>
            </a:r>
            <a:r>
              <a:rPr lang="fr-FR" dirty="0">
                <a:solidFill>
                  <a:srgbClr val="000000"/>
                </a:solidFill>
                <a:latin typeface="Source Sans Pro" panose="020B0503030403020204" pitchFamily="34" charset="0"/>
                <a:ea typeface="Source Sans Pro" panose="020B0503030403020204" pitchFamily="34" charset="0"/>
                <a:cs typeface="Arial"/>
                <a:sym typeface="Arial"/>
              </a:rPr>
              <a:t>.</a:t>
            </a: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124</a:t>
            </a:fld>
            <a:endParaRPr lang="fr-FR"/>
          </a:p>
        </p:txBody>
      </p:sp>
      <p:sp>
        <p:nvSpPr>
          <p:cNvPr id="3" name="ZoneTexte 2">
            <a:extLst>
              <a:ext uri="{FF2B5EF4-FFF2-40B4-BE49-F238E27FC236}">
                <a16:creationId xmlns:a16="http://schemas.microsoft.com/office/drawing/2014/main" id="{020C3F38-977C-8A6D-8610-08A24B993E98}"/>
              </a:ext>
            </a:extLst>
          </p:cNvPr>
          <p:cNvSpPr txBox="1"/>
          <p:nvPr/>
        </p:nvSpPr>
        <p:spPr>
          <a:xfrm>
            <a:off x="786150" y="1784986"/>
            <a:ext cx="7204363" cy="2462213"/>
          </a:xfrm>
          <a:prstGeom prst="rect">
            <a:avLst/>
          </a:prstGeom>
          <a:noFill/>
        </p:spPr>
        <p:txBody>
          <a:bodyPr wrap="square">
            <a:spAutoFit/>
          </a:bodyPr>
          <a:lstStyle/>
          <a:p>
            <a:r>
              <a:rPr lang="fr-FR" b="0" dirty="0">
                <a:solidFill>
                  <a:schemeClr val="tx1"/>
                </a:solidFill>
                <a:effectLst/>
                <a:latin typeface="Source Sans Pro" panose="020B0503030403020204" pitchFamily="34" charset="0"/>
                <a:ea typeface="Source Sans Pro" panose="020B0503030403020204" pitchFamily="34" charset="0"/>
              </a:rPr>
              <a:t>Exemple :</a:t>
            </a:r>
          </a:p>
          <a:p>
            <a:r>
              <a:rPr lang="fr-FR" sz="1000" b="0" dirty="0">
                <a:solidFill>
                  <a:srgbClr val="9872A2"/>
                </a:solidFill>
                <a:effectLst/>
                <a:latin typeface="Source Code Pro" panose="020B0509030403020204" pitchFamily="49" charset="0"/>
                <a:ea typeface="Source Code Pro" panose="020B0509030403020204" pitchFamily="49" charset="0"/>
              </a:rPr>
              <a:t>class</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9B0000"/>
                </a:solidFill>
                <a:effectLst/>
                <a:latin typeface="Source Code Pro" panose="020B0509030403020204" pitchFamily="49" charset="0"/>
                <a:ea typeface="Source Code Pro" panose="020B0509030403020204" pitchFamily="49" charset="0"/>
              </a:rPr>
              <a:t>CompteBancaire</a:t>
            </a:r>
            <a:r>
              <a:rPr lang="fr-FR" sz="1000" b="0" dirty="0">
                <a:solidFill>
                  <a:srgbClr val="676867"/>
                </a:solidFill>
                <a:effectLst/>
                <a:latin typeface="Source Code Pro" panose="020B0509030403020204" pitchFamily="49" charset="0"/>
                <a:ea typeface="Source Code Pro" panose="020B0509030403020204" pitchFamily="49" charset="0"/>
              </a:rPr>
              <a:t>:</a:t>
            </a:r>
          </a:p>
          <a:p>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9872A2"/>
                </a:solidFill>
                <a:effectLst/>
                <a:latin typeface="Source Code Pro" panose="020B0509030403020204" pitchFamily="49" charset="0"/>
                <a:ea typeface="Source Code Pro" panose="020B0509030403020204" pitchFamily="49" charset="0"/>
              </a:rPr>
              <a:t>numeroCompte</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089B4"/>
                </a:solidFill>
                <a:effectLst/>
                <a:latin typeface="Source Code Pro" panose="020B0509030403020204" pitchFamily="49" charset="0"/>
                <a:ea typeface="Source Code Pro" panose="020B0509030403020204" pitchFamily="49" charset="0"/>
              </a:rPr>
              <a:t>0</a:t>
            </a:r>
            <a:endParaRPr lang="fr-FR" sz="1000" b="0" dirty="0">
              <a:solidFill>
                <a:srgbClr val="C5C8C6"/>
              </a:solidFill>
              <a:effectLst/>
              <a:latin typeface="Source Code Pro" panose="020B0509030403020204" pitchFamily="49" charset="0"/>
              <a:ea typeface="Source Code Pro" panose="020B0509030403020204" pitchFamily="49" charset="0"/>
            </a:endParaRPr>
          </a:p>
          <a:p>
            <a:br>
              <a:rPr lang="fr-FR" sz="1000" b="0" dirty="0">
                <a:solidFill>
                  <a:srgbClr val="C5C8C6"/>
                </a:solidFill>
                <a:effectLst/>
                <a:latin typeface="Source Code Pro" panose="020B0509030403020204" pitchFamily="49" charset="0"/>
                <a:ea typeface="Source Code Pro" panose="020B0509030403020204" pitchFamily="49" charset="0"/>
              </a:rPr>
            </a:b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9872A2"/>
                </a:solidFill>
                <a:effectLst/>
                <a:latin typeface="Source Code Pro" panose="020B0509030403020204" pitchFamily="49" charset="0"/>
                <a:ea typeface="Source Code Pro" panose="020B0509030403020204" pitchFamily="49" charset="0"/>
              </a:rPr>
              <a:t>def</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9872A2"/>
                </a:solidFill>
                <a:effectLst/>
                <a:latin typeface="Source Code Pro" panose="020B0509030403020204" pitchFamily="49" charset="0"/>
                <a:ea typeface="Source Code Pro" panose="020B0509030403020204" pitchFamily="49" charset="0"/>
              </a:rPr>
              <a:t>__init__</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6089B4"/>
                </a:solidFill>
                <a:effectLst/>
                <a:latin typeface="Source Code Pro" panose="020B0509030403020204" pitchFamily="49" charset="0"/>
                <a:ea typeface="Source Code Pro" panose="020B0509030403020204" pitchFamily="49" charset="0"/>
              </a:rPr>
              <a:t>self</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6089B4"/>
                </a:solidFill>
                <a:effectLst/>
                <a:latin typeface="Source Code Pro" panose="020B0509030403020204" pitchFamily="49" charset="0"/>
                <a:ea typeface="Source Code Pro" panose="020B0509030403020204" pitchFamily="49" charset="0"/>
              </a:rPr>
              <a:t>prenom</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089B4"/>
                </a:solidFill>
                <a:effectLst/>
                <a:latin typeface="Source Code Pro" panose="020B0509030403020204" pitchFamily="49" charset="0"/>
                <a:ea typeface="Source Code Pro" panose="020B0509030403020204" pitchFamily="49" charset="0"/>
              </a:rPr>
              <a:t>solde</a:t>
            </a:r>
            <a:r>
              <a:rPr lang="fr-FR" sz="1000" b="0" dirty="0">
                <a:solidFill>
                  <a:srgbClr val="676867"/>
                </a:solidFill>
                <a:effectLst/>
                <a:latin typeface="Source Code Pro" panose="020B0509030403020204" pitchFamily="49" charset="0"/>
                <a:ea typeface="Source Code Pro" panose="020B0509030403020204" pitchFamily="49" charset="0"/>
              </a:rPr>
              <a:t>):</a:t>
            </a:r>
          </a:p>
          <a:p>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1" dirty="0">
                <a:solidFill>
                  <a:srgbClr val="6089B4"/>
                </a:solidFill>
                <a:effectLst/>
                <a:latin typeface="Source Code Pro" panose="020B0509030403020204" pitchFamily="49" charset="0"/>
                <a:ea typeface="Source Code Pro" panose="020B0509030403020204" pitchFamily="49" charset="0"/>
              </a:rPr>
              <a:t>self</a:t>
            </a:r>
            <a:r>
              <a:rPr lang="fr-FR" sz="1000" b="1" dirty="0">
                <a:solidFill>
                  <a:srgbClr val="C5C8C6"/>
                </a:solidFill>
                <a:effectLst/>
                <a:latin typeface="Source Code Pro" panose="020B0509030403020204" pitchFamily="49" charset="0"/>
                <a:ea typeface="Source Code Pro" panose="020B0509030403020204" pitchFamily="49" charset="0"/>
              </a:rPr>
              <a:t>.</a:t>
            </a:r>
            <a:r>
              <a:rPr lang="fr-FR" sz="1000" b="1" dirty="0">
                <a:solidFill>
                  <a:srgbClr val="9872A2"/>
                </a:solidFill>
                <a:effectLst/>
                <a:latin typeface="Source Code Pro" panose="020B0509030403020204" pitchFamily="49" charset="0"/>
                <a:ea typeface="Source Code Pro" panose="020B0509030403020204" pitchFamily="49" charset="0"/>
              </a:rPr>
              <a:t>__class__</a:t>
            </a:r>
            <a:r>
              <a:rPr lang="fr-FR" sz="1000" b="1" dirty="0">
                <a:solidFill>
                  <a:srgbClr val="676867"/>
                </a:solidFill>
                <a:effectLst/>
                <a:latin typeface="Source Code Pro" panose="020B0509030403020204" pitchFamily="49" charset="0"/>
                <a:ea typeface="Source Code Pro" panose="020B0509030403020204" pitchFamily="49" charset="0"/>
              </a:rPr>
              <a:t>.</a:t>
            </a:r>
            <a:r>
              <a:rPr lang="fr-FR" sz="1000" b="1" dirty="0" err="1">
                <a:solidFill>
                  <a:srgbClr val="9872A2"/>
                </a:solidFill>
                <a:effectLst/>
                <a:latin typeface="Source Code Pro" panose="020B0509030403020204" pitchFamily="49" charset="0"/>
                <a:ea typeface="Source Code Pro" panose="020B0509030403020204" pitchFamily="49" charset="0"/>
              </a:rPr>
              <a:t>numeroCompte</a:t>
            </a:r>
            <a:r>
              <a:rPr lang="fr-FR" sz="1000" b="1" dirty="0">
                <a:solidFill>
                  <a:srgbClr val="C5C8C6"/>
                </a:solidFill>
                <a:effectLst/>
                <a:latin typeface="Source Code Pro" panose="020B0509030403020204" pitchFamily="49" charset="0"/>
                <a:ea typeface="Source Code Pro" panose="020B0509030403020204" pitchFamily="49" charset="0"/>
              </a:rPr>
              <a:t> </a:t>
            </a:r>
            <a:r>
              <a:rPr lang="fr-FR" sz="1000" b="1" dirty="0">
                <a:solidFill>
                  <a:srgbClr val="676867"/>
                </a:solidFill>
                <a:effectLst/>
                <a:latin typeface="Source Code Pro" panose="020B0509030403020204" pitchFamily="49" charset="0"/>
                <a:ea typeface="Source Code Pro" panose="020B0509030403020204" pitchFamily="49" charset="0"/>
              </a:rPr>
              <a:t>+=</a:t>
            </a:r>
            <a:r>
              <a:rPr lang="fr-FR" sz="1000" b="1" dirty="0">
                <a:solidFill>
                  <a:srgbClr val="C5C8C6"/>
                </a:solidFill>
                <a:effectLst/>
                <a:latin typeface="Source Code Pro" panose="020B0509030403020204" pitchFamily="49" charset="0"/>
                <a:ea typeface="Source Code Pro" panose="020B0509030403020204" pitchFamily="49" charset="0"/>
              </a:rPr>
              <a:t> </a:t>
            </a:r>
            <a:r>
              <a:rPr lang="fr-FR" sz="1000" b="1" dirty="0">
                <a:solidFill>
                  <a:srgbClr val="6089B4"/>
                </a:solidFill>
                <a:effectLst/>
                <a:latin typeface="Source Code Pro" panose="020B0509030403020204" pitchFamily="49" charset="0"/>
                <a:ea typeface="Source Code Pro" panose="020B0509030403020204" pitchFamily="49" charset="0"/>
              </a:rPr>
              <a:t>1</a:t>
            </a:r>
            <a:endParaRPr lang="fr-FR" sz="1000" b="1" dirty="0">
              <a:solidFill>
                <a:srgbClr val="C5C8C6"/>
              </a:solidFill>
              <a:effectLst/>
              <a:latin typeface="Source Code Pro" panose="020B0509030403020204" pitchFamily="49" charset="0"/>
              <a:ea typeface="Source Code Pro" panose="020B0509030403020204" pitchFamily="49" charset="0"/>
            </a:endParaRPr>
          </a:p>
          <a:p>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6089B4"/>
                </a:solidFill>
                <a:effectLst/>
                <a:latin typeface="Source Code Pro" panose="020B0509030403020204" pitchFamily="49" charset="0"/>
                <a:ea typeface="Source Code Pro" panose="020B0509030403020204" pitchFamily="49" charset="0"/>
              </a:rPr>
              <a:t>self</a:t>
            </a:r>
            <a:r>
              <a:rPr lang="fr-FR" sz="1000" b="0" dirty="0" err="1">
                <a:solidFill>
                  <a:srgbClr val="C5C8C6"/>
                </a:solidFill>
                <a:effectLst/>
                <a:latin typeface="Source Code Pro" panose="020B0509030403020204" pitchFamily="49" charset="0"/>
                <a:ea typeface="Source Code Pro" panose="020B0509030403020204" pitchFamily="49" charset="0"/>
              </a:rPr>
              <a:t>.</a:t>
            </a:r>
            <a:r>
              <a:rPr lang="fr-FR" sz="1000" b="0" dirty="0" err="1">
                <a:solidFill>
                  <a:srgbClr val="9872A2"/>
                </a:solidFill>
                <a:effectLst/>
                <a:latin typeface="Source Code Pro" panose="020B0509030403020204" pitchFamily="49" charset="0"/>
                <a:ea typeface="Source Code Pro" panose="020B0509030403020204" pitchFamily="49" charset="0"/>
              </a:rPr>
              <a:t>numeroCompte</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089B4"/>
                </a:solidFill>
                <a:effectLst/>
                <a:latin typeface="Source Code Pro" panose="020B0509030403020204" pitchFamily="49" charset="0"/>
                <a:ea typeface="Source Code Pro" panose="020B0509030403020204" pitchFamily="49" charset="0"/>
              </a:rPr>
              <a:t>self</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9872A2"/>
                </a:solidFill>
                <a:effectLst/>
                <a:latin typeface="Source Code Pro" panose="020B0509030403020204" pitchFamily="49" charset="0"/>
                <a:ea typeface="Source Code Pro" panose="020B0509030403020204" pitchFamily="49" charset="0"/>
              </a:rPr>
              <a:t>__class__</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err="1">
                <a:solidFill>
                  <a:srgbClr val="9872A2"/>
                </a:solidFill>
                <a:effectLst/>
                <a:latin typeface="Source Code Pro" panose="020B0509030403020204" pitchFamily="49" charset="0"/>
                <a:ea typeface="Source Code Pro" panose="020B0509030403020204" pitchFamily="49" charset="0"/>
              </a:rPr>
              <a:t>numeroCompte</a:t>
            </a:r>
            <a:endParaRPr lang="fr-FR" sz="1000" b="0" dirty="0">
              <a:solidFill>
                <a:srgbClr val="C5C8C6"/>
              </a:solidFill>
              <a:effectLst/>
              <a:latin typeface="Source Code Pro" panose="020B0509030403020204" pitchFamily="49" charset="0"/>
              <a:ea typeface="Source Code Pro" panose="020B0509030403020204" pitchFamily="49" charset="0"/>
            </a:endParaRPr>
          </a:p>
          <a:p>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6089B4"/>
                </a:solidFill>
                <a:effectLst/>
                <a:latin typeface="Source Code Pro" panose="020B0509030403020204" pitchFamily="49" charset="0"/>
                <a:ea typeface="Source Code Pro" panose="020B0509030403020204" pitchFamily="49" charset="0"/>
              </a:rPr>
              <a:t>self</a:t>
            </a:r>
            <a:r>
              <a:rPr lang="fr-FR" sz="1000" b="0" dirty="0" err="1">
                <a:solidFill>
                  <a:srgbClr val="C5C8C6"/>
                </a:solidFill>
                <a:effectLst/>
                <a:latin typeface="Source Code Pro" panose="020B0509030403020204" pitchFamily="49" charset="0"/>
                <a:ea typeface="Source Code Pro" panose="020B0509030403020204" pitchFamily="49" charset="0"/>
              </a:rPr>
              <a:t>.</a:t>
            </a:r>
            <a:r>
              <a:rPr lang="fr-FR" sz="1000" b="0" dirty="0" err="1">
                <a:solidFill>
                  <a:srgbClr val="9872A2"/>
                </a:solidFill>
                <a:effectLst/>
                <a:latin typeface="Source Code Pro" panose="020B0509030403020204" pitchFamily="49" charset="0"/>
                <a:ea typeface="Source Code Pro" panose="020B0509030403020204" pitchFamily="49" charset="0"/>
              </a:rPr>
              <a:t>prenom</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6089B4"/>
                </a:solidFill>
                <a:effectLst/>
                <a:latin typeface="Source Code Pro" panose="020B0509030403020204" pitchFamily="49" charset="0"/>
                <a:ea typeface="Source Code Pro" panose="020B0509030403020204" pitchFamily="49" charset="0"/>
              </a:rPr>
              <a:t>prenom</a:t>
            </a:r>
            <a:endParaRPr lang="fr-FR" sz="1000" b="0" dirty="0">
              <a:solidFill>
                <a:srgbClr val="C5C8C6"/>
              </a:solidFill>
              <a:effectLst/>
              <a:latin typeface="Source Code Pro" panose="020B0509030403020204" pitchFamily="49" charset="0"/>
              <a:ea typeface="Source Code Pro" panose="020B0509030403020204" pitchFamily="49" charset="0"/>
            </a:endParaRPr>
          </a:p>
          <a:p>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6089B4"/>
                </a:solidFill>
                <a:effectLst/>
                <a:latin typeface="Source Code Pro" panose="020B0509030403020204" pitchFamily="49" charset="0"/>
                <a:ea typeface="Source Code Pro" panose="020B0509030403020204" pitchFamily="49" charset="0"/>
              </a:rPr>
              <a:t>self</a:t>
            </a:r>
            <a:r>
              <a:rPr lang="fr-FR" sz="1000" b="0" dirty="0" err="1">
                <a:solidFill>
                  <a:srgbClr val="C5C8C6"/>
                </a:solidFill>
                <a:effectLst/>
                <a:latin typeface="Source Code Pro" panose="020B0509030403020204" pitchFamily="49" charset="0"/>
                <a:ea typeface="Source Code Pro" panose="020B0509030403020204" pitchFamily="49" charset="0"/>
              </a:rPr>
              <a:t>.</a:t>
            </a:r>
            <a:r>
              <a:rPr lang="fr-FR" sz="1000" b="0" dirty="0" err="1">
                <a:solidFill>
                  <a:srgbClr val="9872A2"/>
                </a:solidFill>
                <a:effectLst/>
                <a:latin typeface="Source Code Pro" panose="020B0509030403020204" pitchFamily="49" charset="0"/>
                <a:ea typeface="Source Code Pro" panose="020B0509030403020204" pitchFamily="49" charset="0"/>
              </a:rPr>
              <a:t>solde</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089B4"/>
                </a:solidFill>
                <a:effectLst/>
                <a:latin typeface="Source Code Pro" panose="020B0509030403020204" pitchFamily="49" charset="0"/>
                <a:ea typeface="Source Code Pro" panose="020B0509030403020204" pitchFamily="49" charset="0"/>
              </a:rPr>
              <a:t>solde</a:t>
            </a:r>
            <a:endParaRPr lang="fr-FR" sz="1000" b="0" dirty="0">
              <a:solidFill>
                <a:srgbClr val="C5C8C6"/>
              </a:solidFill>
              <a:effectLst/>
              <a:latin typeface="Source Code Pro" panose="020B0509030403020204" pitchFamily="49" charset="0"/>
              <a:ea typeface="Source Code Pro" panose="020B0509030403020204" pitchFamily="49" charset="0"/>
            </a:endParaRPr>
          </a:p>
          <a:p>
            <a:br>
              <a:rPr lang="fr-FR" sz="1000" b="0" dirty="0">
                <a:solidFill>
                  <a:srgbClr val="C5C8C6"/>
                </a:solidFill>
                <a:effectLst/>
                <a:latin typeface="Source Code Pro" panose="020B0509030403020204" pitchFamily="49" charset="0"/>
                <a:ea typeface="Source Code Pro" panose="020B0509030403020204" pitchFamily="49" charset="0"/>
              </a:rPr>
            </a:b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9872A2"/>
                </a:solidFill>
                <a:effectLst/>
                <a:latin typeface="Source Code Pro" panose="020B0509030403020204" pitchFamily="49" charset="0"/>
                <a:ea typeface="Source Code Pro" panose="020B0509030403020204" pitchFamily="49" charset="0"/>
              </a:rPr>
              <a:t>def</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9872A2"/>
                </a:solidFill>
                <a:effectLst/>
                <a:latin typeface="Source Code Pro" panose="020B0509030403020204" pitchFamily="49" charset="0"/>
                <a:ea typeface="Source Code Pro" panose="020B0509030403020204" pitchFamily="49" charset="0"/>
              </a:rPr>
              <a:t>__</a:t>
            </a:r>
            <a:r>
              <a:rPr lang="fr-FR" sz="1000" b="0" dirty="0" err="1">
                <a:solidFill>
                  <a:srgbClr val="9872A2"/>
                </a:solidFill>
                <a:effectLst/>
                <a:latin typeface="Source Code Pro" panose="020B0509030403020204" pitchFamily="49" charset="0"/>
                <a:ea typeface="Source Code Pro" panose="020B0509030403020204" pitchFamily="49" charset="0"/>
              </a:rPr>
              <a:t>str</a:t>
            </a:r>
            <a:r>
              <a:rPr lang="fr-FR" sz="1000" b="0" dirty="0">
                <a:solidFill>
                  <a:srgbClr val="9872A2"/>
                </a:solidFill>
                <a:effectLst/>
                <a:latin typeface="Source Code Pro" panose="020B0509030403020204" pitchFamily="49" charset="0"/>
                <a:ea typeface="Source Code Pro" panose="020B0509030403020204" pitchFamily="49" charset="0"/>
              </a:rPr>
              <a:t>__</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6089B4"/>
                </a:solidFill>
                <a:effectLst/>
                <a:latin typeface="Source Code Pro" panose="020B0509030403020204" pitchFamily="49" charset="0"/>
                <a:ea typeface="Source Code Pro" panose="020B0509030403020204" pitchFamily="49" charset="0"/>
              </a:rPr>
              <a:t>self</a:t>
            </a:r>
            <a:r>
              <a:rPr lang="fr-FR" sz="1000" b="0" dirty="0">
                <a:solidFill>
                  <a:srgbClr val="676867"/>
                </a:solidFill>
                <a:effectLst/>
                <a:latin typeface="Source Code Pro" panose="020B0509030403020204" pitchFamily="49" charset="0"/>
                <a:ea typeface="Source Code Pro" panose="020B0509030403020204" pitchFamily="49" charset="0"/>
              </a:rPr>
              <a:t>):</a:t>
            </a:r>
          </a:p>
          <a:p>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9872A2"/>
                </a:solidFill>
                <a:effectLst/>
                <a:latin typeface="Source Code Pro" panose="020B0509030403020204" pitchFamily="49" charset="0"/>
                <a:ea typeface="Source Code Pro" panose="020B0509030403020204" pitchFamily="49" charset="0"/>
              </a:rPr>
              <a:t>return</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9AA83A"/>
                </a:solidFill>
                <a:effectLst/>
                <a:latin typeface="Source Code Pro" panose="020B0509030403020204" pitchFamily="49" charset="0"/>
                <a:ea typeface="Source Code Pro" panose="020B0509030403020204" pitchFamily="49" charset="0"/>
              </a:rPr>
              <a:t>"Le compte "</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9B0000"/>
                </a:solidFill>
                <a:effectLst/>
                <a:latin typeface="Source Code Pro" panose="020B0509030403020204" pitchFamily="49" charset="0"/>
                <a:ea typeface="Source Code Pro" panose="020B0509030403020204" pitchFamily="49" charset="0"/>
              </a:rPr>
              <a:t>str</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err="1">
                <a:solidFill>
                  <a:srgbClr val="6089B4"/>
                </a:solidFill>
                <a:effectLst/>
                <a:latin typeface="Source Code Pro" panose="020B0509030403020204" pitchFamily="49" charset="0"/>
                <a:ea typeface="Source Code Pro" panose="020B0509030403020204" pitchFamily="49" charset="0"/>
              </a:rPr>
              <a:t>self</a:t>
            </a:r>
            <a:r>
              <a:rPr lang="fr-FR" sz="1000" b="0" dirty="0" err="1">
                <a:solidFill>
                  <a:srgbClr val="676867"/>
                </a:solidFill>
                <a:effectLst/>
                <a:latin typeface="Source Code Pro" panose="020B0509030403020204" pitchFamily="49" charset="0"/>
                <a:ea typeface="Source Code Pro" panose="020B0509030403020204" pitchFamily="49" charset="0"/>
              </a:rPr>
              <a:t>.</a:t>
            </a:r>
            <a:r>
              <a:rPr lang="fr-FR" sz="1000" b="0" dirty="0" err="1">
                <a:solidFill>
                  <a:srgbClr val="9872A2"/>
                </a:solidFill>
                <a:effectLst/>
                <a:latin typeface="Source Code Pro" panose="020B0509030403020204" pitchFamily="49" charset="0"/>
                <a:ea typeface="Source Code Pro" panose="020B0509030403020204" pitchFamily="49" charset="0"/>
              </a:rPr>
              <a:t>numeroCompte</a:t>
            </a:r>
            <a:r>
              <a:rPr lang="fr-FR" sz="1000" b="0" dirty="0">
                <a:solidFill>
                  <a:srgbClr val="676867"/>
                </a:solidFill>
                <a:effectLst/>
                <a:latin typeface="Source Code Pro" panose="020B0509030403020204" pitchFamily="49" charset="0"/>
                <a:ea typeface="Source Code Pro" panose="020B0509030403020204" pitchFamily="49" charset="0"/>
              </a:rPr>
              <a:t>) + </a:t>
            </a:r>
            <a:r>
              <a:rPr lang="fr-FR" sz="1000" b="0" dirty="0">
                <a:solidFill>
                  <a:srgbClr val="9AA83A"/>
                </a:solidFill>
                <a:effectLst/>
                <a:latin typeface="Source Code Pro" panose="020B0509030403020204" pitchFamily="49" charset="0"/>
                <a:ea typeface="Source Code Pro" panose="020B0509030403020204" pitchFamily="49" charset="0"/>
              </a:rPr>
              <a:t>" a un solde de "</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9B0000"/>
                </a:solidFill>
                <a:effectLst/>
                <a:latin typeface="Source Code Pro" panose="020B0509030403020204" pitchFamily="49" charset="0"/>
                <a:ea typeface="Source Code Pro" panose="020B0509030403020204" pitchFamily="49" charset="0"/>
              </a:rPr>
              <a:t>str</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err="1">
                <a:solidFill>
                  <a:srgbClr val="6089B4"/>
                </a:solidFill>
                <a:effectLst/>
                <a:latin typeface="Source Code Pro" panose="020B0509030403020204" pitchFamily="49" charset="0"/>
                <a:ea typeface="Source Code Pro" panose="020B0509030403020204" pitchFamily="49" charset="0"/>
              </a:rPr>
              <a:t>self</a:t>
            </a:r>
            <a:r>
              <a:rPr lang="fr-FR" sz="1000" b="0" dirty="0" err="1">
                <a:solidFill>
                  <a:srgbClr val="676867"/>
                </a:solidFill>
                <a:effectLst/>
                <a:latin typeface="Source Code Pro" panose="020B0509030403020204" pitchFamily="49" charset="0"/>
                <a:ea typeface="Source Code Pro" panose="020B0509030403020204" pitchFamily="49" charset="0"/>
              </a:rPr>
              <a:t>.</a:t>
            </a:r>
            <a:r>
              <a:rPr lang="fr-FR" sz="1000" b="0" dirty="0" err="1">
                <a:solidFill>
                  <a:srgbClr val="9872A2"/>
                </a:solidFill>
                <a:effectLst/>
                <a:latin typeface="Source Code Pro" panose="020B0509030403020204" pitchFamily="49" charset="0"/>
                <a:ea typeface="Source Code Pro" panose="020B0509030403020204" pitchFamily="49" charset="0"/>
              </a:rPr>
              <a:t>solde</a:t>
            </a:r>
            <a:r>
              <a:rPr lang="fr-FR" sz="1000" b="0" dirty="0">
                <a:solidFill>
                  <a:srgbClr val="676867"/>
                </a:solidFill>
                <a:effectLst/>
                <a:latin typeface="Source Code Pro" panose="020B0509030403020204" pitchFamily="49" charset="0"/>
                <a:ea typeface="Source Code Pro" panose="020B0509030403020204" pitchFamily="49" charset="0"/>
              </a:rPr>
              <a:t>)</a:t>
            </a:r>
          </a:p>
          <a:p>
            <a:br>
              <a:rPr lang="fr-FR" sz="1000" b="0" dirty="0">
                <a:solidFill>
                  <a:srgbClr val="C5C8C6"/>
                </a:solidFill>
                <a:effectLst/>
                <a:latin typeface="Source Code Pro" panose="020B0509030403020204" pitchFamily="49" charset="0"/>
                <a:ea typeface="Source Code Pro" panose="020B0509030403020204" pitchFamily="49" charset="0"/>
              </a:rPr>
            </a:br>
            <a:r>
              <a:rPr lang="fr-FR" sz="1000" b="0" dirty="0" err="1">
                <a:solidFill>
                  <a:srgbClr val="6089B4"/>
                </a:solidFill>
                <a:effectLst/>
                <a:latin typeface="Source Code Pro" panose="020B0509030403020204" pitchFamily="49" charset="0"/>
                <a:ea typeface="Source Code Pro" panose="020B0509030403020204" pitchFamily="49" charset="0"/>
              </a:rPr>
              <a:t>monCompte</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6089B4"/>
                </a:solidFill>
                <a:effectLst/>
                <a:latin typeface="Source Code Pro" panose="020B0509030403020204" pitchFamily="49" charset="0"/>
                <a:ea typeface="Source Code Pro" panose="020B0509030403020204" pitchFamily="49" charset="0"/>
              </a:rPr>
              <a:t> </a:t>
            </a:r>
            <a:r>
              <a:rPr lang="fr-FR" sz="1000" b="0" dirty="0" err="1">
                <a:solidFill>
                  <a:srgbClr val="6089B4"/>
                </a:solidFill>
                <a:effectLst/>
                <a:latin typeface="Source Code Pro" panose="020B0509030403020204" pitchFamily="49" charset="0"/>
                <a:ea typeface="Source Code Pro" panose="020B0509030403020204" pitchFamily="49" charset="0"/>
              </a:rPr>
              <a:t>compteLaurent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9B0000"/>
                </a:solidFill>
                <a:effectLst/>
                <a:latin typeface="Source Code Pro" panose="020B0509030403020204" pitchFamily="49" charset="0"/>
                <a:ea typeface="Source Code Pro" panose="020B0509030403020204" pitchFamily="49" charset="0"/>
              </a:rPr>
              <a:t>CompteBancaire</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9AA83A"/>
                </a:solidFill>
                <a:effectLst/>
                <a:latin typeface="Source Code Pro" panose="020B0509030403020204" pitchFamily="49" charset="0"/>
                <a:ea typeface="Source Code Pro" panose="020B0509030403020204" pitchFamily="49" charset="0"/>
              </a:rPr>
              <a:t>"Florent"</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089B4"/>
                </a:solidFill>
                <a:effectLst/>
                <a:latin typeface="Source Code Pro" panose="020B0509030403020204" pitchFamily="49" charset="0"/>
                <a:ea typeface="Source Code Pro" panose="020B0509030403020204" pitchFamily="49" charset="0"/>
              </a:rPr>
              <a:t>550</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9B0000"/>
                </a:solidFill>
                <a:effectLst/>
                <a:latin typeface="Source Code Pro" panose="020B0509030403020204" pitchFamily="49" charset="0"/>
                <a:ea typeface="Source Code Pro" panose="020B0509030403020204" pitchFamily="49" charset="0"/>
              </a:rPr>
              <a:t>CompteBancaire</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9AA83A"/>
                </a:solidFill>
                <a:effectLst/>
                <a:latin typeface="Source Code Pro" panose="020B0509030403020204" pitchFamily="49" charset="0"/>
                <a:ea typeface="Source Code Pro" panose="020B0509030403020204" pitchFamily="49" charset="0"/>
              </a:rPr>
              <a:t>"Laurent"</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089B4"/>
                </a:solidFill>
                <a:effectLst/>
                <a:latin typeface="Source Code Pro" panose="020B0509030403020204" pitchFamily="49" charset="0"/>
                <a:ea typeface="Source Code Pro" panose="020B0509030403020204" pitchFamily="49" charset="0"/>
              </a:rPr>
              <a:t>1550</a:t>
            </a:r>
            <a:r>
              <a:rPr lang="fr-FR" sz="1000" b="0" dirty="0">
                <a:solidFill>
                  <a:srgbClr val="676867"/>
                </a:solidFill>
                <a:effectLst/>
                <a:latin typeface="Source Code Pro" panose="020B0509030403020204" pitchFamily="49" charset="0"/>
                <a:ea typeface="Source Code Pro" panose="020B0509030403020204" pitchFamily="49" charset="0"/>
              </a:rPr>
              <a:t>)</a:t>
            </a:r>
          </a:p>
          <a:p>
            <a:r>
              <a:rPr lang="fr-FR" sz="1000" b="0" dirty="0" err="1">
                <a:solidFill>
                  <a:srgbClr val="9872A2"/>
                </a:solidFill>
                <a:effectLst/>
                <a:latin typeface="Source Code Pro" panose="020B0509030403020204" pitchFamily="49" charset="0"/>
                <a:ea typeface="Source Code Pro" panose="020B0509030403020204" pitchFamily="49" charset="0"/>
              </a:rPr>
              <a:t>print</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err="1">
                <a:solidFill>
                  <a:srgbClr val="6089B4"/>
                </a:solidFill>
                <a:effectLst/>
                <a:latin typeface="Source Code Pro" panose="020B0509030403020204" pitchFamily="49" charset="0"/>
                <a:ea typeface="Source Code Pro" panose="020B0509030403020204" pitchFamily="49" charset="0"/>
              </a:rPr>
              <a:t>compteLaurent</a:t>
            </a:r>
            <a:r>
              <a:rPr lang="fr-FR" sz="1000" b="0" dirty="0">
                <a:solidFill>
                  <a:srgbClr val="676867"/>
                </a:solidFill>
                <a:effectLst/>
                <a:latin typeface="Source Code Pro" panose="020B0509030403020204" pitchFamily="49" charset="0"/>
                <a:ea typeface="Source Code Pro" panose="020B0509030403020204" pitchFamily="49" charset="0"/>
              </a:rPr>
              <a:t>)</a:t>
            </a:r>
            <a:endParaRPr lang="fr-FR" sz="1100" b="0" dirty="0">
              <a:solidFill>
                <a:schemeClr val="tx1"/>
              </a:solidFill>
              <a:effectLst/>
              <a:latin typeface="Source Sans Pro" panose="020B0503030403020204" pitchFamily="34" charset="0"/>
              <a:ea typeface="Source Sans Pro" panose="020B0503030403020204" pitchFamily="34" charset="0"/>
            </a:endParaRPr>
          </a:p>
        </p:txBody>
      </p:sp>
      <p:sp>
        <p:nvSpPr>
          <p:cNvPr id="7" name="ZoneTexte 6">
            <a:extLst>
              <a:ext uri="{FF2B5EF4-FFF2-40B4-BE49-F238E27FC236}">
                <a16:creationId xmlns:a16="http://schemas.microsoft.com/office/drawing/2014/main" id="{5EB59EBD-C469-AF62-2231-F409879C710F}"/>
              </a:ext>
            </a:extLst>
          </p:cNvPr>
          <p:cNvSpPr txBox="1"/>
          <p:nvPr/>
        </p:nvSpPr>
        <p:spPr>
          <a:xfrm>
            <a:off x="3532909" y="4189930"/>
            <a:ext cx="2286000" cy="261610"/>
          </a:xfrm>
          <a:prstGeom prst="rect">
            <a:avLst/>
          </a:prstGeom>
          <a:noFill/>
        </p:spPr>
        <p:txBody>
          <a:bodyPr wrap="square">
            <a:spAutoFit/>
          </a:bodyPr>
          <a:lstStyle/>
          <a:p>
            <a:r>
              <a:rPr lang="fr-FR" sz="1100" b="0" dirty="0">
                <a:ln w="1270" cmpd="sng">
                  <a:noFill/>
                </a:ln>
                <a:solidFill>
                  <a:schemeClr val="tx1"/>
                </a:solidFill>
                <a:effectLst/>
                <a:latin typeface="Source Sans Pro" panose="020B0503030403020204" pitchFamily="34" charset="0"/>
                <a:ea typeface="Source Sans Pro" panose="020B0503030403020204" pitchFamily="34" charset="0"/>
              </a:rPr>
              <a:t>Le compte 2 à un solde de 1550</a:t>
            </a:r>
            <a:endParaRPr lang="fr-FR" sz="1100" dirty="0">
              <a:ln w="1270" cmpd="sng">
                <a:noFill/>
              </a:ln>
              <a:solidFill>
                <a:schemeClr val="tx1"/>
              </a:solidFill>
            </a:endParaRPr>
          </a:p>
        </p:txBody>
      </p:sp>
      <p:cxnSp>
        <p:nvCxnSpPr>
          <p:cNvPr id="10" name="Connecteur : en angle 9">
            <a:extLst>
              <a:ext uri="{FF2B5EF4-FFF2-40B4-BE49-F238E27FC236}">
                <a16:creationId xmlns:a16="http://schemas.microsoft.com/office/drawing/2014/main" id="{C3D3D596-E842-CC59-DB25-1CAE28381FAF}"/>
              </a:ext>
            </a:extLst>
          </p:cNvPr>
          <p:cNvCxnSpPr>
            <a:cxnSpLocks/>
          </p:cNvCxnSpPr>
          <p:nvPr/>
        </p:nvCxnSpPr>
        <p:spPr>
          <a:xfrm>
            <a:off x="1342111" y="4247199"/>
            <a:ext cx="2052253" cy="73536"/>
          </a:xfrm>
          <a:prstGeom prst="bentConnector3">
            <a:avLst>
              <a:gd name="adj1" fmla="val 4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7806887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L’encapsulation</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923330"/>
          </a:xfrm>
          <a:prstGeom prst="rect">
            <a:avLst/>
          </a:prstGeom>
          <a:noFill/>
        </p:spPr>
        <p:txBody>
          <a:bodyPr wrap="square" rtlCol="0">
            <a:spAutoFit/>
          </a:bodyPr>
          <a:lstStyle/>
          <a:p>
            <a:pPr algn="just"/>
            <a:r>
              <a:rPr lang="fr-FR" sz="1800" dirty="0">
                <a:latin typeface="Source Sans Pro" panose="020B0503030403020204" pitchFamily="34" charset="0"/>
                <a:ea typeface="Source Sans Pro" panose="020B0503030403020204" pitchFamily="34" charset="0"/>
              </a:rPr>
              <a:t>L’</a:t>
            </a:r>
            <a:r>
              <a:rPr lang="fr-FR" sz="1800" b="1" dirty="0">
                <a:solidFill>
                  <a:schemeClr val="accent1"/>
                </a:solidFill>
                <a:latin typeface="Source Sans Pro" panose="020B0503030403020204" pitchFamily="34" charset="0"/>
                <a:ea typeface="Source Sans Pro" panose="020B0503030403020204" pitchFamily="34" charset="0"/>
              </a:rPr>
              <a:t>encapsulation</a:t>
            </a:r>
            <a:r>
              <a:rPr lang="fr-FR" sz="1800" dirty="0">
                <a:latin typeface="Source Sans Pro" panose="020B0503030403020204" pitchFamily="34" charset="0"/>
                <a:ea typeface="Source Sans Pro" panose="020B0503030403020204" pitchFamily="34" charset="0"/>
              </a:rPr>
              <a:t> décrit l’idée « d’</a:t>
            </a:r>
            <a:r>
              <a:rPr lang="fr-FR" sz="1800" b="1" dirty="0">
                <a:solidFill>
                  <a:schemeClr val="accent1"/>
                </a:solidFill>
                <a:latin typeface="Source Sans Pro" panose="020B0503030403020204" pitchFamily="34" charset="0"/>
                <a:ea typeface="Source Sans Pro" panose="020B0503030403020204" pitchFamily="34" charset="0"/>
              </a:rPr>
              <a:t>enfermer </a:t>
            </a:r>
            <a:r>
              <a:rPr lang="fr-FR" sz="1800" dirty="0">
                <a:solidFill>
                  <a:schemeClr val="tx1"/>
                </a:solidFill>
                <a:latin typeface="Source Sans Pro" panose="020B0503030403020204" pitchFamily="34" charset="0"/>
                <a:ea typeface="Source Sans Pro" panose="020B0503030403020204" pitchFamily="34" charset="0"/>
              </a:rPr>
              <a:t>»</a:t>
            </a:r>
            <a:r>
              <a:rPr lang="fr-FR" sz="1800" dirty="0">
                <a:latin typeface="Source Sans Pro" panose="020B0503030403020204" pitchFamily="34" charset="0"/>
                <a:ea typeface="Source Sans Pro" panose="020B0503030403020204" pitchFamily="34" charset="0"/>
              </a:rPr>
              <a:t> les </a:t>
            </a:r>
            <a:r>
              <a:rPr lang="fr-FR" sz="1800" b="1" dirty="0">
                <a:latin typeface="Source Sans Pro" panose="020B0503030403020204" pitchFamily="34" charset="0"/>
                <a:ea typeface="Source Sans Pro" panose="020B0503030403020204" pitchFamily="34" charset="0"/>
              </a:rPr>
              <a:t>attributs</a:t>
            </a:r>
            <a:r>
              <a:rPr lang="fr-FR" sz="1800" dirty="0">
                <a:latin typeface="Source Sans Pro" panose="020B0503030403020204" pitchFamily="34" charset="0"/>
                <a:ea typeface="Source Sans Pro" panose="020B0503030403020204" pitchFamily="34" charset="0"/>
              </a:rPr>
              <a:t> et les </a:t>
            </a:r>
            <a:r>
              <a:rPr lang="fr-FR" sz="1800" b="1" dirty="0">
                <a:latin typeface="Source Sans Pro" panose="020B0503030403020204" pitchFamily="34" charset="0"/>
                <a:ea typeface="Source Sans Pro" panose="020B0503030403020204" pitchFamily="34" charset="0"/>
              </a:rPr>
              <a:t>méthodes</a:t>
            </a:r>
            <a:r>
              <a:rPr lang="fr-FR" sz="1800" dirty="0">
                <a:latin typeface="Source Sans Pro" panose="020B0503030403020204" pitchFamily="34" charset="0"/>
                <a:ea typeface="Source Sans Pro" panose="020B0503030403020204" pitchFamily="34" charset="0"/>
              </a:rPr>
              <a:t> au </a:t>
            </a:r>
            <a:r>
              <a:rPr lang="fr-FR" sz="1800" b="1" dirty="0">
                <a:latin typeface="Source Sans Pro" panose="020B0503030403020204" pitchFamily="34" charset="0"/>
                <a:ea typeface="Source Sans Pro" panose="020B0503030403020204" pitchFamily="34" charset="0"/>
              </a:rPr>
              <a:t>sein</a:t>
            </a:r>
            <a:r>
              <a:rPr lang="fr-FR" sz="1800" dirty="0">
                <a:latin typeface="Source Sans Pro" panose="020B0503030403020204" pitchFamily="34" charset="0"/>
                <a:ea typeface="Source Sans Pro" panose="020B0503030403020204" pitchFamily="34" charset="0"/>
              </a:rPr>
              <a:t> d’une </a:t>
            </a:r>
            <a:r>
              <a:rPr lang="fr-FR" sz="1800" b="1" dirty="0">
                <a:solidFill>
                  <a:schemeClr val="accent1"/>
                </a:solidFill>
                <a:latin typeface="Source Sans Pro" panose="020B0503030403020204" pitchFamily="34" charset="0"/>
                <a:ea typeface="Source Sans Pro" panose="020B0503030403020204" pitchFamily="34" charset="0"/>
              </a:rPr>
              <a:t>classe</a:t>
            </a:r>
            <a:r>
              <a:rPr lang="fr-FR" sz="1800" dirty="0">
                <a:latin typeface="Source Sans Pro" panose="020B0503030403020204" pitchFamily="34" charset="0"/>
                <a:ea typeface="Source Sans Pro" panose="020B0503030403020204" pitchFamily="34" charset="0"/>
              </a:rPr>
              <a:t>. Cela </a:t>
            </a:r>
            <a:r>
              <a:rPr lang="fr-FR" sz="1800" b="1" dirty="0">
                <a:latin typeface="Source Sans Pro" panose="020B0503030403020204" pitchFamily="34" charset="0"/>
                <a:ea typeface="Source Sans Pro" panose="020B0503030403020204" pitchFamily="34" charset="0"/>
              </a:rPr>
              <a:t>limite l’accès aux données de la classe</a:t>
            </a:r>
            <a:r>
              <a:rPr lang="fr-FR" sz="1800" dirty="0">
                <a:latin typeface="Source Sans Pro" panose="020B0503030403020204" pitchFamily="34" charset="0"/>
                <a:ea typeface="Source Sans Pro" panose="020B0503030403020204" pitchFamily="34" charset="0"/>
              </a:rPr>
              <a:t> en dehors de cette dernière, dans le but de les </a:t>
            </a:r>
            <a:r>
              <a:rPr lang="fr-FR" sz="1800" b="1" dirty="0">
                <a:latin typeface="Source Sans Pro" panose="020B0503030403020204" pitchFamily="34" charset="0"/>
                <a:ea typeface="Source Sans Pro" panose="020B0503030403020204" pitchFamily="34" charset="0"/>
              </a:rPr>
              <a:t>protéger</a:t>
            </a:r>
            <a:r>
              <a:rPr lang="fr-FR" sz="1800" dirty="0">
                <a:latin typeface="Source Sans Pro" panose="020B0503030403020204" pitchFamily="34" charset="0"/>
                <a:ea typeface="Source Sans Pro" panose="020B0503030403020204" pitchFamily="34" charset="0"/>
              </a:rPr>
              <a:t>. </a:t>
            </a: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125</a:t>
            </a:fld>
            <a:endParaRPr lang="fr-FR"/>
          </a:p>
        </p:txBody>
      </p:sp>
    </p:spTree>
    <p:extLst>
      <p:ext uri="{BB962C8B-B14F-4D97-AF65-F5344CB8AC3E}">
        <p14:creationId xmlns:p14="http://schemas.microsoft.com/office/powerpoint/2010/main" val="205031709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a:t>
            </a:r>
            <a:r>
              <a:rPr lang="en-GB" dirty="0" err="1"/>
              <a:t>visibilité</a:t>
            </a:r>
            <a:r>
              <a:rPr lang="en-GB" dirty="0"/>
              <a:t> des </a:t>
            </a:r>
            <a:r>
              <a:rPr lang="en-GB" dirty="0" err="1"/>
              <a:t>données</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984885"/>
          </a:xfrm>
          <a:prstGeom prst="rect">
            <a:avLst/>
          </a:prstGeom>
          <a:noFill/>
        </p:spPr>
        <p:txBody>
          <a:bodyPr wrap="square" rtlCol="0">
            <a:spAutoFit/>
          </a:bodyPr>
          <a:lstStyle/>
          <a:p>
            <a:pPr algn="just">
              <a:spcAft>
                <a:spcPts val="1200"/>
              </a:spcAft>
            </a:pPr>
            <a:r>
              <a:rPr lang="fr-FR" sz="1600" dirty="0">
                <a:latin typeface="Source Sans Pro" panose="020B0503030403020204" pitchFamily="34" charset="0"/>
                <a:ea typeface="Source Sans Pro" panose="020B0503030403020204" pitchFamily="34" charset="0"/>
              </a:rPr>
              <a:t>La majorité des langages de programmation ont </a:t>
            </a:r>
            <a:r>
              <a:rPr lang="fr-FR" sz="1600" b="1" dirty="0">
                <a:latin typeface="Source Sans Pro" panose="020B0503030403020204" pitchFamily="34" charset="0"/>
                <a:ea typeface="Source Sans Pro" panose="020B0503030403020204" pitchFamily="34" charset="0"/>
              </a:rPr>
              <a:t>3 types </a:t>
            </a:r>
            <a:r>
              <a:rPr lang="fr-FR" sz="1600" dirty="0">
                <a:latin typeface="Source Sans Pro" panose="020B0503030403020204" pitchFamily="34" charset="0"/>
                <a:ea typeface="Source Sans Pro" panose="020B0503030403020204" pitchFamily="34" charset="0"/>
              </a:rPr>
              <a:t>de </a:t>
            </a:r>
            <a:r>
              <a:rPr lang="fr-FR" sz="1600" b="1" dirty="0">
                <a:latin typeface="Source Sans Pro" panose="020B0503030403020204" pitchFamily="34" charset="0"/>
                <a:ea typeface="Source Sans Pro" panose="020B0503030403020204" pitchFamily="34" charset="0"/>
              </a:rPr>
              <a:t>visibilité</a:t>
            </a:r>
            <a:r>
              <a:rPr lang="fr-FR" sz="1600" dirty="0">
                <a:latin typeface="Source Sans Pro" panose="020B0503030403020204" pitchFamily="34" charset="0"/>
                <a:ea typeface="Source Sans Pro" panose="020B0503030403020204" pitchFamily="34" charset="0"/>
              </a:rPr>
              <a:t> pour les </a:t>
            </a:r>
            <a:r>
              <a:rPr lang="fr-FR" sz="1600" b="1" dirty="0">
                <a:latin typeface="Source Sans Pro" panose="020B0503030403020204" pitchFamily="34" charset="0"/>
                <a:ea typeface="Source Sans Pro" panose="020B0503030403020204" pitchFamily="34" charset="0"/>
              </a:rPr>
              <a:t>données de classe </a:t>
            </a:r>
            <a:r>
              <a:rPr lang="fr-FR" sz="1600" dirty="0">
                <a:latin typeface="Source Sans Pro" panose="020B0503030403020204" pitchFamily="34" charset="0"/>
                <a:ea typeface="Source Sans Pro" panose="020B0503030403020204" pitchFamily="34" charset="0"/>
              </a:rPr>
              <a:t>: </a:t>
            </a:r>
            <a:r>
              <a:rPr lang="fr-FR" sz="1600" b="1" dirty="0" err="1">
                <a:solidFill>
                  <a:schemeClr val="accent1"/>
                </a:solidFill>
                <a:latin typeface="Source Sans Pro" panose="020B0503030403020204" pitchFamily="34" charset="0"/>
                <a:ea typeface="Source Sans Pro" panose="020B0503030403020204" pitchFamily="34" charset="0"/>
              </a:rPr>
              <a:t>private</a:t>
            </a:r>
            <a:r>
              <a:rPr lang="fr-FR" sz="1600" dirty="0">
                <a:latin typeface="Source Sans Pro" panose="020B0503030403020204" pitchFamily="34" charset="0"/>
                <a:ea typeface="Source Sans Pro" panose="020B0503030403020204" pitchFamily="34" charset="0"/>
              </a:rPr>
              <a:t>, </a:t>
            </a:r>
            <a:r>
              <a:rPr lang="fr-FR" sz="1600" b="1" dirty="0" err="1">
                <a:solidFill>
                  <a:schemeClr val="accent1"/>
                </a:solidFill>
                <a:latin typeface="Source Sans Pro" panose="020B0503030403020204" pitchFamily="34" charset="0"/>
                <a:ea typeface="Source Sans Pro" panose="020B0503030403020204" pitchFamily="34" charset="0"/>
              </a:rPr>
              <a:t>protected</a:t>
            </a:r>
            <a:r>
              <a:rPr lang="fr-FR" sz="1600" dirty="0">
                <a:latin typeface="Source Sans Pro" panose="020B0503030403020204" pitchFamily="34" charset="0"/>
                <a:ea typeface="Source Sans Pro" panose="020B0503030403020204" pitchFamily="34" charset="0"/>
              </a:rPr>
              <a:t> et </a:t>
            </a:r>
            <a:r>
              <a:rPr lang="fr-FR" sz="1600" b="1" dirty="0">
                <a:solidFill>
                  <a:schemeClr val="accent1"/>
                </a:solidFill>
                <a:latin typeface="Source Sans Pro" panose="020B0503030403020204" pitchFamily="34" charset="0"/>
                <a:ea typeface="Source Sans Pro" panose="020B0503030403020204" pitchFamily="34" charset="0"/>
              </a:rPr>
              <a:t>public</a:t>
            </a:r>
            <a:r>
              <a:rPr lang="fr-FR" sz="1600" dirty="0">
                <a:latin typeface="Source Sans Pro" panose="020B0503030403020204" pitchFamily="34" charset="0"/>
                <a:ea typeface="Source Sans Pro" panose="020B0503030403020204" pitchFamily="34" charset="0"/>
              </a:rPr>
              <a:t>.</a:t>
            </a:r>
            <a:endParaRPr lang="fr-FR" sz="1600" dirty="0">
              <a:solidFill>
                <a:srgbClr val="000000"/>
              </a:solidFill>
              <a:latin typeface="Source Sans Pro" panose="020B0503030403020204" pitchFamily="34" charset="0"/>
              <a:ea typeface="Source Sans Pro" panose="020B0503030403020204" pitchFamily="34" charset="0"/>
              <a:cs typeface="Arial"/>
              <a:sym typeface="Arial"/>
            </a:endParaRPr>
          </a:p>
          <a:p>
            <a:pPr algn="just"/>
            <a:r>
              <a:rPr lang="fr-FR" sz="1600" b="1" dirty="0">
                <a:solidFill>
                  <a:srgbClr val="FF0000"/>
                </a:solidFill>
                <a:latin typeface="Source Sans Pro" panose="020B0503030403020204" pitchFamily="34" charset="0"/>
                <a:ea typeface="Source Sans Pro" panose="020B0503030403020204" pitchFamily="34" charset="0"/>
              </a:rPr>
              <a:t>Attention</a:t>
            </a:r>
            <a:r>
              <a:rPr lang="fr-FR" sz="1600" dirty="0">
                <a:solidFill>
                  <a:schemeClr val="tx1"/>
                </a:solidFill>
                <a:latin typeface="Source Sans Pro" panose="020B0503030403020204" pitchFamily="34" charset="0"/>
                <a:ea typeface="Source Sans Pro" panose="020B0503030403020204" pitchFamily="34" charset="0"/>
              </a:rPr>
              <a:t>,</a:t>
            </a:r>
            <a:r>
              <a:rPr lang="fr-FR" sz="1600" dirty="0">
                <a:latin typeface="Source Sans Pro" panose="020B0503030403020204" pitchFamily="34" charset="0"/>
                <a:ea typeface="Source Sans Pro" panose="020B0503030403020204" pitchFamily="34" charset="0"/>
              </a:rPr>
              <a:t> la notion de visibilité n’existe pas en Python.</a:t>
            </a:r>
            <a:endParaRPr lang="fr-FR" sz="16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126</a:t>
            </a:fld>
            <a:endParaRPr lang="fr-FR"/>
          </a:p>
        </p:txBody>
      </p:sp>
      <p:sp>
        <p:nvSpPr>
          <p:cNvPr id="4" name="ZoneTexte 3">
            <a:extLst>
              <a:ext uri="{FF2B5EF4-FFF2-40B4-BE49-F238E27FC236}">
                <a16:creationId xmlns:a16="http://schemas.microsoft.com/office/drawing/2014/main" id="{E0E475D0-F793-D2BD-052A-CEA277B191C9}"/>
              </a:ext>
            </a:extLst>
          </p:cNvPr>
          <p:cNvSpPr txBox="1"/>
          <p:nvPr/>
        </p:nvSpPr>
        <p:spPr>
          <a:xfrm>
            <a:off x="1322295" y="2262855"/>
            <a:ext cx="4572000" cy="1969770"/>
          </a:xfrm>
          <a:prstGeom prst="rect">
            <a:avLst/>
          </a:prstGeom>
          <a:noFill/>
        </p:spPr>
        <p:txBody>
          <a:bodyPr wrap="square">
            <a:spAutoFit/>
          </a:bodyPr>
          <a:lstStyle/>
          <a:p>
            <a:r>
              <a:rPr lang="fr-FR" b="0" dirty="0">
                <a:solidFill>
                  <a:schemeClr val="tx1"/>
                </a:solidFill>
                <a:effectLst/>
                <a:latin typeface="Source Sans Pro" panose="020B0503030403020204" pitchFamily="34" charset="0"/>
                <a:ea typeface="Source Sans Pro" panose="020B0503030403020204" pitchFamily="34" charset="0"/>
              </a:rPr>
              <a:t>Exemple :</a:t>
            </a:r>
          </a:p>
          <a:p>
            <a:r>
              <a:rPr lang="fr-FR" sz="1200" b="0" dirty="0">
                <a:solidFill>
                  <a:srgbClr val="9872A2"/>
                </a:solidFill>
                <a:effectLst/>
                <a:latin typeface="Source Code Pro" panose="020B0509030403020204" pitchFamily="49" charset="0"/>
                <a:ea typeface="Source Code Pro" panose="020B0509030403020204" pitchFamily="49" charset="0"/>
              </a:rPr>
              <a:t>class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CompteBancaire</a:t>
            </a:r>
            <a:r>
              <a:rPr lang="fr-FR" sz="1200" b="0" dirty="0">
                <a:solidFill>
                  <a:srgbClr val="676867"/>
                </a:solidFill>
                <a:effectLst/>
                <a:latin typeface="Source Code Pro" panose="020B0509030403020204" pitchFamily="49" charset="0"/>
                <a:ea typeface="Source Code Pro" panose="020B0509030403020204" pitchFamily="49" charset="0"/>
              </a:rPr>
              <a:t>:</a:t>
            </a:r>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def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__init__</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self</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solde</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self</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solde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solde</a:t>
            </a:r>
            <a:endParaRPr lang="fr-FR" sz="1200" b="0" dirty="0">
              <a:solidFill>
                <a:srgbClr val="C5C8C6"/>
              </a:solidFill>
              <a:effectLst/>
              <a:latin typeface="Source Code Pro" panose="020B0509030403020204" pitchFamily="49" charset="0"/>
              <a:ea typeface="Source Code Pro" panose="020B0509030403020204" pitchFamily="49" charset="0"/>
            </a:endParaRPr>
          </a:p>
          <a:p>
            <a:r>
              <a:rPr lang="fr-FR" sz="1200" b="0" dirty="0">
                <a:solidFill>
                  <a:srgbClr val="C5C8C6"/>
                </a:solidFill>
                <a:effectLst/>
                <a:latin typeface="Source Code Pro" panose="020B0509030403020204" pitchFamily="49" charset="0"/>
                <a:ea typeface="Source Code Pro" panose="020B0509030403020204" pitchFamily="49" charset="0"/>
              </a:rPr>
              <a:t>    </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def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getSolde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self</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return</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self</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solde</a:t>
            </a:r>
            <a:endParaRPr lang="fr-FR" sz="1200" b="0" dirty="0">
              <a:solidFill>
                <a:srgbClr val="C5C8C6"/>
              </a:solidFill>
              <a:effectLst/>
              <a:latin typeface="Source Code Pro" panose="020B0509030403020204" pitchFamily="49" charset="0"/>
              <a:ea typeface="Source Code Pro" panose="020B0509030403020204" pitchFamily="49" charset="0"/>
            </a:endParaRPr>
          </a:p>
          <a:p>
            <a:r>
              <a:rPr lang="fr-FR" sz="1200" b="0" dirty="0">
                <a:solidFill>
                  <a:srgbClr val="C5C8C6"/>
                </a:solidFill>
                <a:effectLst/>
                <a:latin typeface="Source Code Pro" panose="020B0509030403020204" pitchFamily="49" charset="0"/>
                <a:ea typeface="Source Code Pro" panose="020B0509030403020204" pitchFamily="49" charset="0"/>
              </a:rPr>
              <a:t>    </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def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setSolde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self</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n</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self</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solde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n</a:t>
            </a:r>
            <a:endParaRPr lang="fr-FR" sz="1200" b="0" dirty="0">
              <a:solidFill>
                <a:srgbClr val="C5C8C6"/>
              </a:solidFill>
              <a:effectLst/>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202591537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L’héritage</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1231106"/>
          </a:xfrm>
          <a:prstGeom prst="rect">
            <a:avLst/>
          </a:prstGeom>
          <a:noFill/>
        </p:spPr>
        <p:txBody>
          <a:bodyPr wrap="square" rtlCol="0">
            <a:spAutoFit/>
          </a:bodyPr>
          <a:lstStyle/>
          <a:p>
            <a:pPr algn="just">
              <a:spcAft>
                <a:spcPts val="1200"/>
              </a:spcAft>
            </a:pPr>
            <a:r>
              <a:rPr lang="fr-FR" sz="1600" b="0" i="0" dirty="0">
                <a:solidFill>
                  <a:srgbClr val="333333"/>
                </a:solidFill>
                <a:effectLst/>
                <a:latin typeface="Source Sans Pro" panose="020B0503030403020204" pitchFamily="34" charset="0"/>
                <a:ea typeface="Source Sans Pro" panose="020B0503030403020204" pitchFamily="34" charset="0"/>
              </a:rPr>
              <a:t>En </a:t>
            </a:r>
            <a:r>
              <a:rPr lang="fr-FR" sz="1600" b="1" i="0" dirty="0">
                <a:solidFill>
                  <a:schemeClr val="accent1"/>
                </a:solidFill>
                <a:effectLst/>
                <a:latin typeface="Source Sans Pro" panose="020B0503030403020204" pitchFamily="34" charset="0"/>
                <a:ea typeface="Source Sans Pro" panose="020B0503030403020204" pitchFamily="34" charset="0"/>
              </a:rPr>
              <a:t>POO</a:t>
            </a:r>
            <a:r>
              <a:rPr lang="fr-FR" sz="1600" b="0" i="0" dirty="0">
                <a:solidFill>
                  <a:srgbClr val="333333"/>
                </a:solidFill>
                <a:effectLst/>
                <a:latin typeface="Source Sans Pro" panose="020B0503030403020204" pitchFamily="34" charset="0"/>
                <a:ea typeface="Source Sans Pro" panose="020B0503030403020204" pitchFamily="34" charset="0"/>
              </a:rPr>
              <a:t>, « </a:t>
            </a:r>
            <a:r>
              <a:rPr lang="fr-FR" sz="1600" b="1" i="0" dirty="0">
                <a:solidFill>
                  <a:schemeClr val="accent1"/>
                </a:solidFill>
                <a:effectLst/>
                <a:latin typeface="Source Sans Pro" panose="020B0503030403020204" pitchFamily="34" charset="0"/>
                <a:ea typeface="Source Sans Pro" panose="020B0503030403020204" pitchFamily="34" charset="0"/>
              </a:rPr>
              <a:t>hériter</a:t>
            </a:r>
            <a:r>
              <a:rPr lang="fr-FR" sz="1600" dirty="0">
                <a:solidFill>
                  <a:srgbClr val="333333"/>
                </a:solidFill>
                <a:latin typeface="Source Sans Pro" panose="020B0503030403020204" pitchFamily="34" charset="0"/>
                <a:ea typeface="Source Sans Pro" panose="020B0503030403020204" pitchFamily="34" charset="0"/>
              </a:rPr>
              <a:t> »</a:t>
            </a:r>
            <a:r>
              <a:rPr lang="fr-FR" sz="1600" b="0" i="0" dirty="0">
                <a:solidFill>
                  <a:srgbClr val="333333"/>
                </a:solidFill>
                <a:effectLst/>
                <a:latin typeface="Source Sans Pro" panose="020B0503030403020204" pitchFamily="34" charset="0"/>
                <a:ea typeface="Source Sans Pro" panose="020B0503030403020204" pitchFamily="34" charset="0"/>
              </a:rPr>
              <a:t> signifie « </a:t>
            </a:r>
            <a:r>
              <a:rPr lang="fr-FR" sz="1600" b="1" i="0" dirty="0">
                <a:solidFill>
                  <a:schemeClr val="accent1"/>
                </a:solidFill>
                <a:effectLst/>
                <a:latin typeface="Source Sans Pro" panose="020B0503030403020204" pitchFamily="34" charset="0"/>
                <a:ea typeface="Source Sans Pro" panose="020B0503030403020204" pitchFamily="34" charset="0"/>
              </a:rPr>
              <a:t>avoir également accès à</a:t>
            </a:r>
            <a:r>
              <a:rPr lang="fr-FR" sz="1600" b="0" i="0" dirty="0">
                <a:solidFill>
                  <a:srgbClr val="333333"/>
                </a:solidFill>
                <a:effectLst/>
                <a:latin typeface="Source Sans Pro" panose="020B0503030403020204" pitchFamily="34" charset="0"/>
                <a:ea typeface="Source Sans Pro" panose="020B0503030403020204" pitchFamily="34" charset="0"/>
              </a:rPr>
              <a:t> ». </a:t>
            </a:r>
          </a:p>
          <a:p>
            <a:pPr algn="just"/>
            <a:r>
              <a:rPr lang="fr-FR" sz="1600" b="0" i="0" dirty="0">
                <a:solidFill>
                  <a:srgbClr val="333333"/>
                </a:solidFill>
                <a:effectLst/>
                <a:latin typeface="Source Sans Pro" panose="020B0503030403020204" pitchFamily="34" charset="0"/>
                <a:ea typeface="Source Sans Pro" panose="020B0503030403020204" pitchFamily="34" charset="0"/>
              </a:rPr>
              <a:t>La notion d’</a:t>
            </a:r>
            <a:r>
              <a:rPr lang="fr-FR" sz="1600" b="1" i="0" dirty="0">
                <a:solidFill>
                  <a:schemeClr val="accent1"/>
                </a:solidFill>
                <a:effectLst/>
                <a:latin typeface="Source Sans Pro" panose="020B0503030403020204" pitchFamily="34" charset="0"/>
                <a:ea typeface="Source Sans Pro" panose="020B0503030403020204" pitchFamily="34" charset="0"/>
              </a:rPr>
              <a:t>héritage</a:t>
            </a:r>
            <a:r>
              <a:rPr lang="fr-FR" sz="1600" b="0" i="0" dirty="0">
                <a:solidFill>
                  <a:srgbClr val="333333"/>
                </a:solidFill>
                <a:effectLst/>
                <a:latin typeface="Source Sans Pro" panose="020B0503030403020204" pitchFamily="34" charset="0"/>
                <a:ea typeface="Source Sans Pro" panose="020B0503030403020204" pitchFamily="34" charset="0"/>
              </a:rPr>
              <a:t> va être particulièrement intéressante lorsqu’on va l’</a:t>
            </a:r>
            <a:r>
              <a:rPr lang="fr-FR" sz="1600" b="1" i="0" dirty="0">
                <a:solidFill>
                  <a:srgbClr val="333333"/>
                </a:solidFill>
                <a:effectLst/>
                <a:latin typeface="Source Sans Pro" panose="020B0503030403020204" pitchFamily="34" charset="0"/>
                <a:ea typeface="Source Sans Pro" panose="020B0503030403020204" pitchFamily="34" charset="0"/>
              </a:rPr>
              <a:t>implémenter</a:t>
            </a:r>
            <a:r>
              <a:rPr lang="fr-FR" sz="1600" b="0" i="0" dirty="0">
                <a:solidFill>
                  <a:srgbClr val="333333"/>
                </a:solidFill>
                <a:effectLst/>
                <a:latin typeface="Source Sans Pro" panose="020B0503030403020204" pitchFamily="34" charset="0"/>
                <a:ea typeface="Source Sans Pro" panose="020B0503030403020204" pitchFamily="34" charset="0"/>
              </a:rPr>
              <a:t> entre </a:t>
            </a:r>
            <a:r>
              <a:rPr lang="fr-FR" sz="1600" b="1" i="0" dirty="0">
                <a:solidFill>
                  <a:srgbClr val="333333"/>
                </a:solidFill>
                <a:effectLst/>
                <a:latin typeface="Source Sans Pro" panose="020B0503030403020204" pitchFamily="34" charset="0"/>
                <a:ea typeface="Source Sans Pro" panose="020B0503030403020204" pitchFamily="34" charset="0"/>
              </a:rPr>
              <a:t>deux classes</a:t>
            </a:r>
            <a:r>
              <a:rPr lang="fr-FR" sz="1600" b="0" i="0" dirty="0">
                <a:solidFill>
                  <a:srgbClr val="333333"/>
                </a:solidFill>
                <a:effectLst/>
                <a:latin typeface="Source Sans Pro" panose="020B0503030403020204" pitchFamily="34" charset="0"/>
                <a:ea typeface="Source Sans Pro" panose="020B0503030403020204" pitchFamily="34" charset="0"/>
              </a:rPr>
              <a:t>. En </a:t>
            </a:r>
            <a:r>
              <a:rPr lang="fr-FR" sz="1600" b="1" i="0" dirty="0">
                <a:solidFill>
                  <a:schemeClr val="accent1"/>
                </a:solidFill>
                <a:effectLst/>
                <a:latin typeface="Source Sans Pro" panose="020B0503030403020204" pitchFamily="34" charset="0"/>
                <a:ea typeface="Source Sans Pro" panose="020B0503030403020204" pitchFamily="34" charset="0"/>
              </a:rPr>
              <a:t>POO</a:t>
            </a:r>
            <a:r>
              <a:rPr lang="fr-FR" sz="1600" b="0" i="0" dirty="0">
                <a:solidFill>
                  <a:srgbClr val="333333"/>
                </a:solidFill>
                <a:effectLst/>
                <a:latin typeface="Source Sans Pro" panose="020B0503030403020204" pitchFamily="34" charset="0"/>
                <a:ea typeface="Source Sans Pro" panose="020B0503030403020204" pitchFamily="34" charset="0"/>
              </a:rPr>
              <a:t>, nous allons pouvoir créer des </a:t>
            </a:r>
            <a:r>
              <a:rPr lang="fr-FR" sz="1600" b="1" i="0" dirty="0">
                <a:solidFill>
                  <a:schemeClr val="accent1"/>
                </a:solidFill>
                <a:effectLst/>
                <a:latin typeface="Source Sans Pro" panose="020B0503030403020204" pitchFamily="34" charset="0"/>
                <a:ea typeface="Source Sans Pro" panose="020B0503030403020204" pitchFamily="34" charset="0"/>
              </a:rPr>
              <a:t>classes </a:t>
            </a:r>
            <a:r>
              <a:rPr lang="fr-FR" sz="1600" b="1" dirty="0">
                <a:solidFill>
                  <a:schemeClr val="accent1"/>
                </a:solidFill>
                <a:latin typeface="Source Sans Pro" panose="020B0503030403020204" pitchFamily="34" charset="0"/>
                <a:ea typeface="Source Sans Pro" panose="020B0503030403020204" pitchFamily="34" charset="0"/>
              </a:rPr>
              <a:t>« </a:t>
            </a:r>
            <a:r>
              <a:rPr lang="fr-FR" sz="1600" b="1" i="0" dirty="0">
                <a:solidFill>
                  <a:schemeClr val="accent1"/>
                </a:solidFill>
                <a:effectLst/>
                <a:latin typeface="Source Sans Pro" panose="020B0503030403020204" pitchFamily="34" charset="0"/>
                <a:ea typeface="Source Sans Pro" panose="020B0503030403020204" pitchFamily="34" charset="0"/>
              </a:rPr>
              <a:t>enfants » </a:t>
            </a:r>
            <a:r>
              <a:rPr lang="fr-FR" sz="1600" b="0" i="0" dirty="0">
                <a:solidFill>
                  <a:srgbClr val="333333"/>
                </a:solidFill>
                <a:effectLst/>
                <a:latin typeface="Source Sans Pro" panose="020B0503030403020204" pitchFamily="34" charset="0"/>
                <a:ea typeface="Source Sans Pro" panose="020B0503030403020204" pitchFamily="34" charset="0"/>
              </a:rPr>
              <a:t>à partir de </a:t>
            </a:r>
            <a:r>
              <a:rPr lang="fr-FR" sz="1600" b="1" i="0" dirty="0">
                <a:solidFill>
                  <a:srgbClr val="333333"/>
                </a:solidFill>
                <a:effectLst/>
                <a:latin typeface="Source Sans Pro" panose="020B0503030403020204" pitchFamily="34" charset="0"/>
                <a:ea typeface="Source Sans Pro" panose="020B0503030403020204" pitchFamily="34" charset="0"/>
              </a:rPr>
              <a:t>classes de base </a:t>
            </a:r>
            <a:r>
              <a:rPr lang="fr-FR" sz="1600" b="0" i="0" dirty="0">
                <a:solidFill>
                  <a:srgbClr val="333333"/>
                </a:solidFill>
                <a:effectLst/>
                <a:latin typeface="Source Sans Pro" panose="020B0503030403020204" pitchFamily="34" charset="0"/>
                <a:ea typeface="Source Sans Pro" panose="020B0503030403020204" pitchFamily="34" charset="0"/>
              </a:rPr>
              <a:t>ou </a:t>
            </a:r>
            <a:r>
              <a:rPr lang="fr-FR" sz="1600" b="1" i="0" dirty="0">
                <a:solidFill>
                  <a:schemeClr val="accent1"/>
                </a:solidFill>
                <a:effectLst/>
                <a:latin typeface="Source Sans Pro" panose="020B0503030403020204" pitchFamily="34" charset="0"/>
                <a:ea typeface="Source Sans Pro" panose="020B0503030403020204" pitchFamily="34" charset="0"/>
              </a:rPr>
              <a:t>« classes parentes »</a:t>
            </a:r>
            <a:r>
              <a:rPr lang="fr-FR" sz="1600" b="0" i="0" dirty="0">
                <a:solidFill>
                  <a:srgbClr val="333333"/>
                </a:solidFill>
                <a:effectLst/>
                <a:latin typeface="Source Sans Pro" panose="020B0503030403020204" pitchFamily="34" charset="0"/>
                <a:ea typeface="Source Sans Pro" panose="020B0503030403020204" pitchFamily="34" charset="0"/>
              </a:rPr>
              <a:t>.</a:t>
            </a: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127</a:t>
            </a:fld>
            <a:endParaRPr lang="fr-FR"/>
          </a:p>
        </p:txBody>
      </p:sp>
      <p:sp>
        <p:nvSpPr>
          <p:cNvPr id="4" name="ZoneTexte 3">
            <a:extLst>
              <a:ext uri="{FF2B5EF4-FFF2-40B4-BE49-F238E27FC236}">
                <a16:creationId xmlns:a16="http://schemas.microsoft.com/office/drawing/2014/main" id="{E0315C45-D86A-764B-677C-8C71125C5836}"/>
              </a:ext>
            </a:extLst>
          </p:cNvPr>
          <p:cNvSpPr txBox="1"/>
          <p:nvPr/>
        </p:nvSpPr>
        <p:spPr>
          <a:xfrm>
            <a:off x="1502229" y="2509076"/>
            <a:ext cx="4572000" cy="1969770"/>
          </a:xfrm>
          <a:prstGeom prst="rect">
            <a:avLst/>
          </a:prstGeom>
          <a:noFill/>
        </p:spPr>
        <p:txBody>
          <a:bodyPr wrap="square">
            <a:spAutoFit/>
          </a:bodyPr>
          <a:lstStyle/>
          <a:p>
            <a:r>
              <a:rPr lang="fr-FR" b="0" dirty="0">
                <a:solidFill>
                  <a:schemeClr val="tx1"/>
                </a:solidFill>
                <a:effectLst/>
                <a:latin typeface="Source Sans Pro" panose="020B0503030403020204" pitchFamily="34" charset="0"/>
                <a:ea typeface="Source Sans Pro" panose="020B0503030403020204" pitchFamily="34" charset="0"/>
              </a:rPr>
              <a:t>Exemple :</a:t>
            </a:r>
          </a:p>
          <a:p>
            <a:r>
              <a:rPr lang="fr-FR" sz="1200" b="0" dirty="0">
                <a:solidFill>
                  <a:srgbClr val="9872A2"/>
                </a:solidFill>
                <a:effectLst/>
                <a:latin typeface="Source Code Pro" panose="020B0509030403020204" pitchFamily="49" charset="0"/>
                <a:ea typeface="Source Code Pro" panose="020B0509030403020204" pitchFamily="49" charset="0"/>
              </a:rPr>
              <a:t>class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CompteBancaire</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numeroCompte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0</a:t>
            </a:r>
            <a:endParaRPr lang="fr-FR" sz="1200" b="0" dirty="0">
              <a:solidFill>
                <a:srgbClr val="C5C8C6"/>
              </a:solidFill>
              <a:effectLst/>
              <a:latin typeface="Source Code Pro" panose="020B0509030403020204" pitchFamily="49" charset="0"/>
              <a:ea typeface="Source Code Pro" panose="020B0509030403020204" pitchFamily="49" charset="0"/>
            </a:endParaRP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def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__init__</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self</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solde</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self</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872A2"/>
                </a:solidFill>
                <a:effectLst/>
                <a:latin typeface="Source Code Pro" panose="020B0509030403020204" pitchFamily="49" charset="0"/>
                <a:ea typeface="Source Code Pro" panose="020B0509030403020204" pitchFamily="49" charset="0"/>
              </a:rPr>
              <a:t>__class__</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numeroCompte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1</a:t>
            </a:r>
            <a:endParaRPr lang="fr-FR" sz="1200" b="0" dirty="0">
              <a:solidFill>
                <a:srgbClr val="C5C8C6"/>
              </a:solidFill>
              <a:effectLst/>
              <a:latin typeface="Source Code Pro" panose="020B0509030403020204" pitchFamily="49" charset="0"/>
              <a:ea typeface="Source Code Pro" panose="020B0509030403020204" pitchFamily="49" charset="0"/>
            </a:endParaRP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self</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solde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solde</a:t>
            </a:r>
            <a:endParaRPr lang="fr-FR" sz="1200" b="0" dirty="0">
              <a:solidFill>
                <a:srgbClr val="C5C8C6"/>
              </a:solidFill>
              <a:effectLst/>
              <a:latin typeface="Source Code Pro" panose="020B0509030403020204" pitchFamily="49" charset="0"/>
              <a:ea typeface="Source Code Pro" panose="020B0509030403020204" pitchFamily="49" charset="0"/>
            </a:endParaRP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9872A2"/>
                </a:solidFill>
                <a:effectLst/>
                <a:latin typeface="Source Code Pro" panose="020B0509030403020204" pitchFamily="49" charset="0"/>
                <a:ea typeface="Source Code Pro" panose="020B0509030403020204" pitchFamily="49" charset="0"/>
              </a:rPr>
              <a:t>class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CompteEpargne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B0000"/>
                </a:solidFill>
                <a:effectLst/>
                <a:latin typeface="Source Code Pro" panose="020B0509030403020204" pitchFamily="49" charset="0"/>
                <a:ea typeface="Source Code Pro" panose="020B0509030403020204" pitchFamily="49" charset="0"/>
              </a:rPr>
              <a:t>CompteBancaire</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estEpargne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True</a:t>
            </a:r>
            <a:endParaRPr lang="fr-FR" sz="1200" b="0" dirty="0">
              <a:solidFill>
                <a:srgbClr val="C5C8C6"/>
              </a:solidFill>
              <a:effectLst/>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96538695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surcharge des </a:t>
            </a:r>
            <a:r>
              <a:rPr lang="en-GB" dirty="0" err="1"/>
              <a:t>méthodes</a:t>
            </a:r>
            <a:r>
              <a:rPr lang="en-GB" dirty="0"/>
              <a:t> de </a:t>
            </a:r>
            <a:r>
              <a:rPr lang="en-GB" dirty="0" err="1"/>
              <a:t>classe</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1754326"/>
          </a:xfrm>
          <a:prstGeom prst="rect">
            <a:avLst/>
          </a:prstGeom>
          <a:noFill/>
        </p:spPr>
        <p:txBody>
          <a:bodyPr wrap="square" rtlCol="0">
            <a:spAutoFit/>
          </a:bodyPr>
          <a:lstStyle/>
          <a:p>
            <a:pPr algn="just"/>
            <a:r>
              <a:rPr lang="fr-FR" sz="1800" dirty="0">
                <a:solidFill>
                  <a:srgbClr val="333333"/>
                </a:solidFill>
                <a:latin typeface="Source Sans Pro" panose="020B0503030403020204" pitchFamily="34" charset="0"/>
                <a:ea typeface="Source Sans Pro" panose="020B0503030403020204" pitchFamily="34" charset="0"/>
              </a:rPr>
              <a:t>« </a:t>
            </a:r>
            <a:r>
              <a:rPr lang="fr-FR" sz="1800" b="1" i="0" dirty="0">
                <a:solidFill>
                  <a:schemeClr val="accent1"/>
                </a:solidFill>
                <a:effectLst/>
                <a:latin typeface="Source Sans Pro" panose="020B0503030403020204" pitchFamily="34" charset="0"/>
                <a:ea typeface="Source Sans Pro" panose="020B0503030403020204" pitchFamily="34" charset="0"/>
              </a:rPr>
              <a:t>Surcharger</a:t>
            </a:r>
            <a:r>
              <a:rPr lang="fr-FR" sz="1800" dirty="0">
                <a:solidFill>
                  <a:srgbClr val="333333"/>
                </a:solidFill>
                <a:latin typeface="Source Sans Pro" panose="020B0503030403020204" pitchFamily="34" charset="0"/>
                <a:ea typeface="Source Sans Pro" panose="020B0503030403020204" pitchFamily="34" charset="0"/>
              </a:rPr>
              <a:t> »</a:t>
            </a:r>
            <a:r>
              <a:rPr lang="fr-FR" sz="1800" b="0" i="0" dirty="0">
                <a:solidFill>
                  <a:srgbClr val="333333"/>
                </a:solidFill>
                <a:effectLst/>
                <a:latin typeface="Source Sans Pro" panose="020B0503030403020204" pitchFamily="34" charset="0"/>
                <a:ea typeface="Source Sans Pro" panose="020B0503030403020204" pitchFamily="34" charset="0"/>
              </a:rPr>
              <a:t> une </a:t>
            </a:r>
            <a:r>
              <a:rPr lang="fr-FR" sz="1800" b="1" i="0" dirty="0">
                <a:solidFill>
                  <a:schemeClr val="accent1"/>
                </a:solidFill>
                <a:effectLst/>
                <a:latin typeface="Source Sans Pro" panose="020B0503030403020204" pitchFamily="34" charset="0"/>
                <a:ea typeface="Source Sans Pro" panose="020B0503030403020204" pitchFamily="34" charset="0"/>
              </a:rPr>
              <a:t>méthode</a:t>
            </a:r>
            <a:r>
              <a:rPr lang="fr-FR" sz="1800" b="0" i="0" dirty="0">
                <a:solidFill>
                  <a:srgbClr val="333333"/>
                </a:solidFill>
                <a:effectLst/>
                <a:latin typeface="Source Sans Pro" panose="020B0503030403020204" pitchFamily="34" charset="0"/>
                <a:ea typeface="Source Sans Pro" panose="020B0503030403020204" pitchFamily="34" charset="0"/>
              </a:rPr>
              <a:t> </a:t>
            </a:r>
            <a:r>
              <a:rPr lang="fr-FR" sz="1800" b="1" i="0" dirty="0">
                <a:solidFill>
                  <a:srgbClr val="333333"/>
                </a:solidFill>
                <a:effectLst/>
                <a:latin typeface="Source Sans Pro" panose="020B0503030403020204" pitchFamily="34" charset="0"/>
                <a:ea typeface="Source Sans Pro" panose="020B0503030403020204" pitchFamily="34" charset="0"/>
              </a:rPr>
              <a:t>signifie</a:t>
            </a:r>
            <a:r>
              <a:rPr lang="fr-FR" sz="1800" b="0" i="0" dirty="0">
                <a:solidFill>
                  <a:srgbClr val="333333"/>
                </a:solidFill>
                <a:effectLst/>
                <a:latin typeface="Source Sans Pro" panose="020B0503030403020204" pitchFamily="34" charset="0"/>
                <a:ea typeface="Source Sans Pro" panose="020B0503030403020204" pitchFamily="34" charset="0"/>
              </a:rPr>
              <a:t> la </a:t>
            </a:r>
            <a:r>
              <a:rPr lang="fr-FR" sz="1800" b="1" i="0" dirty="0">
                <a:solidFill>
                  <a:schemeClr val="accent1"/>
                </a:solidFill>
                <a:effectLst/>
                <a:latin typeface="Source Sans Pro" panose="020B0503030403020204" pitchFamily="34" charset="0"/>
                <a:ea typeface="Source Sans Pro" panose="020B0503030403020204" pitchFamily="34" charset="0"/>
              </a:rPr>
              <a:t>redéfinir</a:t>
            </a:r>
            <a:r>
              <a:rPr lang="fr-FR" sz="1800" b="0" i="0" dirty="0">
                <a:solidFill>
                  <a:srgbClr val="333333"/>
                </a:solidFill>
                <a:effectLst/>
                <a:latin typeface="Source Sans Pro" panose="020B0503030403020204" pitchFamily="34" charset="0"/>
                <a:ea typeface="Source Sans Pro" panose="020B0503030403020204" pitchFamily="34" charset="0"/>
              </a:rPr>
              <a:t> d’une façon différente. En Python, les </a:t>
            </a:r>
            <a:r>
              <a:rPr lang="fr-FR" sz="1800" b="1" i="0" dirty="0">
                <a:solidFill>
                  <a:schemeClr val="tx1"/>
                </a:solidFill>
                <a:effectLst/>
                <a:latin typeface="Source Sans Pro" panose="020B0503030403020204" pitchFamily="34" charset="0"/>
                <a:ea typeface="Source Sans Pro" panose="020B0503030403020204" pitchFamily="34" charset="0"/>
              </a:rPr>
              <a:t>classes filles </a:t>
            </a:r>
            <a:r>
              <a:rPr lang="fr-FR" sz="1800" b="0" i="0" dirty="0">
                <a:solidFill>
                  <a:srgbClr val="333333"/>
                </a:solidFill>
                <a:effectLst/>
                <a:latin typeface="Source Sans Pro" panose="020B0503030403020204" pitchFamily="34" charset="0"/>
                <a:ea typeface="Source Sans Pro" panose="020B0503030403020204" pitchFamily="34" charset="0"/>
              </a:rPr>
              <a:t>vont pouvoir </a:t>
            </a:r>
            <a:r>
              <a:rPr lang="fr-FR" sz="1800" b="1" i="0" dirty="0">
                <a:solidFill>
                  <a:schemeClr val="accent1"/>
                </a:solidFill>
                <a:effectLst/>
                <a:latin typeface="Source Sans Pro" panose="020B0503030403020204" pitchFamily="34" charset="0"/>
                <a:ea typeface="Source Sans Pro" panose="020B0503030403020204" pitchFamily="34" charset="0"/>
              </a:rPr>
              <a:t>surcharger</a:t>
            </a:r>
            <a:r>
              <a:rPr lang="fr-FR" sz="1800" b="0" i="0" dirty="0">
                <a:solidFill>
                  <a:srgbClr val="333333"/>
                </a:solidFill>
                <a:effectLst/>
                <a:latin typeface="Source Sans Pro" panose="020B0503030403020204" pitchFamily="34" charset="0"/>
                <a:ea typeface="Source Sans Pro" panose="020B0503030403020204" pitchFamily="34" charset="0"/>
              </a:rPr>
              <a:t> les </a:t>
            </a:r>
            <a:r>
              <a:rPr lang="fr-FR" sz="1800" b="1" i="0" dirty="0">
                <a:solidFill>
                  <a:srgbClr val="333333"/>
                </a:solidFill>
                <a:effectLst/>
                <a:latin typeface="Source Sans Pro" panose="020B0503030403020204" pitchFamily="34" charset="0"/>
                <a:ea typeface="Source Sans Pro" panose="020B0503030403020204" pitchFamily="34" charset="0"/>
              </a:rPr>
              <a:t>méthodes héritées </a:t>
            </a:r>
            <a:r>
              <a:rPr lang="fr-FR" sz="1800" b="0" i="0" dirty="0">
                <a:solidFill>
                  <a:srgbClr val="333333"/>
                </a:solidFill>
                <a:effectLst/>
                <a:latin typeface="Source Sans Pro" panose="020B0503030403020204" pitchFamily="34" charset="0"/>
                <a:ea typeface="Source Sans Pro" panose="020B0503030403020204" pitchFamily="34" charset="0"/>
              </a:rPr>
              <a:t>de leur </a:t>
            </a:r>
            <a:r>
              <a:rPr lang="fr-FR" sz="1800" b="1" i="0" dirty="0">
                <a:solidFill>
                  <a:srgbClr val="333333"/>
                </a:solidFill>
                <a:effectLst/>
                <a:latin typeface="Source Sans Pro" panose="020B0503030403020204" pitchFamily="34" charset="0"/>
                <a:ea typeface="Source Sans Pro" panose="020B0503030403020204" pitchFamily="34" charset="0"/>
              </a:rPr>
              <a:t>classe parent</a:t>
            </a:r>
            <a:r>
              <a:rPr lang="fr-FR" sz="1800" b="0" i="0" dirty="0">
                <a:solidFill>
                  <a:srgbClr val="333333"/>
                </a:solidFill>
                <a:effectLst/>
                <a:latin typeface="Source Sans Pro" panose="020B0503030403020204" pitchFamily="34" charset="0"/>
                <a:ea typeface="Source Sans Pro" panose="020B0503030403020204" pitchFamily="34" charset="0"/>
              </a:rPr>
              <a:t>.</a:t>
            </a:r>
          </a:p>
          <a:p>
            <a:pPr algn="just"/>
            <a:r>
              <a:rPr lang="fr-FR" sz="1800" dirty="0">
                <a:solidFill>
                  <a:srgbClr val="333333"/>
                </a:solidFill>
                <a:latin typeface="Source Sans Pro" panose="020B0503030403020204" pitchFamily="34" charset="0"/>
                <a:ea typeface="Source Sans Pro" panose="020B0503030403020204" pitchFamily="34" charset="0"/>
                <a:sym typeface="Arial"/>
              </a:rPr>
              <a:t>Souvent lors de la </a:t>
            </a:r>
            <a:r>
              <a:rPr lang="fr-FR" sz="1800" b="1" dirty="0">
                <a:solidFill>
                  <a:srgbClr val="333333"/>
                </a:solidFill>
                <a:latin typeface="Source Sans Pro" panose="020B0503030403020204" pitchFamily="34" charset="0"/>
                <a:ea typeface="Source Sans Pro" panose="020B0503030403020204" pitchFamily="34" charset="0"/>
                <a:sym typeface="Arial"/>
              </a:rPr>
              <a:t>redéfinition</a:t>
            </a:r>
            <a:r>
              <a:rPr lang="fr-FR" sz="1800" dirty="0">
                <a:solidFill>
                  <a:srgbClr val="333333"/>
                </a:solidFill>
                <a:latin typeface="Source Sans Pro" panose="020B0503030403020204" pitchFamily="34" charset="0"/>
                <a:ea typeface="Source Sans Pro" panose="020B0503030403020204" pitchFamily="34" charset="0"/>
                <a:sym typeface="Arial"/>
              </a:rPr>
              <a:t> d’une </a:t>
            </a:r>
            <a:r>
              <a:rPr lang="fr-FR" sz="1800" b="1" dirty="0">
                <a:solidFill>
                  <a:srgbClr val="333333"/>
                </a:solidFill>
                <a:latin typeface="Source Sans Pro" panose="020B0503030403020204" pitchFamily="34" charset="0"/>
                <a:ea typeface="Source Sans Pro" panose="020B0503030403020204" pitchFamily="34" charset="0"/>
                <a:sym typeface="Arial"/>
              </a:rPr>
              <a:t>méthode</a:t>
            </a:r>
            <a:r>
              <a:rPr lang="fr-FR" sz="1800" dirty="0">
                <a:solidFill>
                  <a:srgbClr val="333333"/>
                </a:solidFill>
                <a:latin typeface="Source Sans Pro" panose="020B0503030403020204" pitchFamily="34" charset="0"/>
                <a:ea typeface="Source Sans Pro" panose="020B0503030403020204" pitchFamily="34" charset="0"/>
              </a:rPr>
              <a:t>, nous souhaitons </a:t>
            </a:r>
            <a:r>
              <a:rPr lang="fr-FR" sz="1800" b="1" dirty="0">
                <a:solidFill>
                  <a:srgbClr val="333333"/>
                </a:solidFill>
                <a:latin typeface="Source Sans Pro" panose="020B0503030403020204" pitchFamily="34" charset="0"/>
                <a:ea typeface="Source Sans Pro" panose="020B0503030403020204" pitchFamily="34" charset="0"/>
              </a:rPr>
              <a:t>utiliser</a:t>
            </a:r>
            <a:r>
              <a:rPr lang="fr-FR" sz="1800" dirty="0">
                <a:solidFill>
                  <a:srgbClr val="333333"/>
                </a:solidFill>
                <a:latin typeface="Source Sans Pro" panose="020B0503030403020204" pitchFamily="34" charset="0"/>
                <a:ea typeface="Source Sans Pro" panose="020B0503030403020204" pitchFamily="34" charset="0"/>
              </a:rPr>
              <a:t> la </a:t>
            </a:r>
            <a:r>
              <a:rPr lang="fr-FR" sz="1800" b="1" dirty="0">
                <a:solidFill>
                  <a:srgbClr val="333333"/>
                </a:solidFill>
                <a:latin typeface="Source Sans Pro" panose="020B0503030403020204" pitchFamily="34" charset="0"/>
                <a:ea typeface="Source Sans Pro" panose="020B0503030403020204" pitchFamily="34" charset="0"/>
              </a:rPr>
              <a:t>méthode de base</a:t>
            </a:r>
            <a:r>
              <a:rPr lang="fr-FR" sz="1800" dirty="0">
                <a:solidFill>
                  <a:srgbClr val="333333"/>
                </a:solidFill>
                <a:latin typeface="Source Sans Pro" panose="020B0503030403020204" pitchFamily="34" charset="0"/>
                <a:ea typeface="Source Sans Pro" panose="020B0503030403020204" pitchFamily="34" charset="0"/>
              </a:rPr>
              <a:t>. Pour se faire, nous allons l’</a:t>
            </a:r>
            <a:r>
              <a:rPr lang="fr-FR" sz="1800" b="1" dirty="0">
                <a:solidFill>
                  <a:srgbClr val="333333"/>
                </a:solidFill>
                <a:latin typeface="Source Sans Pro" panose="020B0503030403020204" pitchFamily="34" charset="0"/>
                <a:ea typeface="Source Sans Pro" panose="020B0503030403020204" pitchFamily="34" charset="0"/>
              </a:rPr>
              <a:t>appeler directement </a:t>
            </a:r>
            <a:r>
              <a:rPr lang="fr-FR" sz="1800" dirty="0">
                <a:solidFill>
                  <a:srgbClr val="333333"/>
                </a:solidFill>
                <a:latin typeface="Source Sans Pro" panose="020B0503030403020204" pitchFamily="34" charset="0"/>
                <a:ea typeface="Source Sans Pro" panose="020B0503030403020204" pitchFamily="34" charset="0"/>
              </a:rPr>
              <a:t>avec la </a:t>
            </a:r>
            <a:r>
              <a:rPr lang="fr-FR" sz="1800" b="1" dirty="0">
                <a:solidFill>
                  <a:srgbClr val="333333"/>
                </a:solidFill>
                <a:latin typeface="Source Sans Pro" panose="020B0503030403020204" pitchFamily="34" charset="0"/>
                <a:ea typeface="Source Sans Pro" panose="020B0503030403020204" pitchFamily="34" charset="0"/>
              </a:rPr>
              <a:t>syntaxe</a:t>
            </a:r>
            <a:r>
              <a:rPr lang="fr-FR" sz="1800" dirty="0">
                <a:solidFill>
                  <a:srgbClr val="333333"/>
                </a:solidFill>
                <a:latin typeface="Source Sans Pro" panose="020B0503030403020204" pitchFamily="34" charset="0"/>
                <a:ea typeface="Source Sans Pro" panose="020B0503030403020204" pitchFamily="34" charset="0"/>
              </a:rPr>
              <a:t> suivante : </a:t>
            </a:r>
            <a:r>
              <a:rPr lang="fr-FR" sz="1800" b="1" dirty="0" err="1">
                <a:solidFill>
                  <a:schemeClr val="accent1"/>
                </a:solidFill>
                <a:latin typeface="Source Code Pro" panose="020B0509030403020204" pitchFamily="49" charset="0"/>
                <a:ea typeface="Source Code Pro" panose="020B0509030403020204" pitchFamily="49" charset="0"/>
              </a:rPr>
              <a:t>NomClasseDeBase.nomMethode</a:t>
            </a:r>
            <a:r>
              <a:rPr lang="fr-FR" sz="1800" b="1" dirty="0">
                <a:solidFill>
                  <a:schemeClr val="accent1"/>
                </a:solidFill>
                <a:latin typeface="Source Code Pro" panose="020B0509030403020204" pitchFamily="49" charset="0"/>
                <a:ea typeface="Source Code Pro" panose="020B0509030403020204" pitchFamily="49" charset="0"/>
              </a:rPr>
              <a:t>()</a:t>
            </a:r>
            <a:r>
              <a:rPr lang="fr-FR" sz="1800" dirty="0">
                <a:solidFill>
                  <a:srgbClr val="333333"/>
                </a:solidFill>
                <a:latin typeface="Source Sans Pro" panose="020B0503030403020204" pitchFamily="34" charset="0"/>
                <a:ea typeface="Source Sans Pro" panose="020B0503030403020204" pitchFamily="34" charset="0"/>
              </a:rPr>
              <a:t>.</a:t>
            </a:r>
            <a:endParaRPr lang="en-GB" sz="1800" dirty="0">
              <a:solidFill>
                <a:srgbClr val="000000"/>
              </a:solidFill>
              <a:latin typeface="Source Sans Pro" panose="020B0503030403020204" pitchFamily="34" charset="0"/>
              <a:ea typeface="Source Sans Pro" panose="020B0503030403020204" pitchFamily="34" charset="0"/>
              <a:sym typeface="Arial"/>
            </a:endParaRP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128</a:t>
            </a:fld>
            <a:endParaRPr lang="fr-FR"/>
          </a:p>
        </p:txBody>
      </p:sp>
    </p:spTree>
    <p:extLst>
      <p:ext uri="{BB962C8B-B14F-4D97-AF65-F5344CB8AC3E}">
        <p14:creationId xmlns:p14="http://schemas.microsoft.com/office/powerpoint/2010/main" val="432559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fr-FR" dirty="0"/>
              <a:t>caractéristiques</a:t>
            </a:r>
            <a:r>
              <a:rPr lang="en-GB" dirty="0"/>
              <a:t> de Python</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2862322"/>
          </a:xfrm>
          <a:prstGeom prst="rect">
            <a:avLst/>
          </a:prstGeom>
          <a:noFill/>
        </p:spPr>
        <p:txBody>
          <a:bodyPr wrap="square" rtlCol="0">
            <a:spAutoFit/>
          </a:bodyPr>
          <a:lstStyle/>
          <a:p>
            <a:pPr algn="just"/>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Python</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es</a:t>
            </a:r>
            <a:r>
              <a:rPr lang="fr-FR" sz="1800" dirty="0">
                <a:latin typeface="Source Sans Pro" panose="020B0503030403020204" pitchFamily="34" charset="0"/>
                <a:ea typeface="Source Sans Pro" panose="020B0503030403020204" pitchFamily="34" charset="0"/>
              </a:rPr>
              <a:t>t un </a:t>
            </a:r>
            <a:r>
              <a:rPr lang="fr-FR" sz="1800" b="1" dirty="0">
                <a:latin typeface="Source Sans Pro" panose="020B0503030403020204" pitchFamily="34" charset="0"/>
                <a:ea typeface="Source Sans Pro" panose="020B0503030403020204" pitchFamily="34" charset="0"/>
              </a:rPr>
              <a:t>langage</a:t>
            </a:r>
            <a:r>
              <a:rPr lang="fr-FR" sz="1800" dirty="0">
                <a:latin typeface="Source Sans Pro" panose="020B0503030403020204" pitchFamily="34" charset="0"/>
                <a:ea typeface="Source Sans Pro" panose="020B0503030403020204" pitchFamily="34" charset="0"/>
              </a:rPr>
              <a:t> :</a:t>
            </a:r>
          </a:p>
          <a:p>
            <a:pPr marL="540000" indent="-285750" algn="just">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Interprété</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et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compilé à la volée</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avec les modules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C</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a:t>
            </a:r>
          </a:p>
          <a:p>
            <a:pPr marL="540000" indent="-285750" algn="just">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rPr>
              <a:t>Typage dynamique fort</a:t>
            </a:r>
            <a:r>
              <a:rPr lang="fr-FR" sz="1800" dirty="0">
                <a:solidFill>
                  <a:schemeClr val="tx1"/>
                </a:solidFill>
                <a:latin typeface="Source Sans Pro" panose="020B0503030403020204" pitchFamily="34" charset="0"/>
                <a:ea typeface="Source Sans Pro" panose="020B0503030403020204" pitchFamily="34" charset="0"/>
              </a:rPr>
              <a:t>, </a:t>
            </a:r>
            <a:r>
              <a:rPr lang="fr-FR" sz="1800" dirty="0">
                <a:latin typeface="Source Sans Pro" panose="020B0503030403020204" pitchFamily="34" charset="0"/>
                <a:ea typeface="Source Sans Pro" panose="020B0503030403020204" pitchFamily="34" charset="0"/>
              </a:rPr>
              <a:t>ainsi il n’est </a:t>
            </a:r>
            <a:r>
              <a:rPr lang="fr-FR" sz="1800" b="1" dirty="0">
                <a:latin typeface="Source Sans Pro" panose="020B0503030403020204" pitchFamily="34" charset="0"/>
                <a:ea typeface="Source Sans Pro" panose="020B0503030403020204" pitchFamily="34" charset="0"/>
              </a:rPr>
              <a:t>pas nécessaire </a:t>
            </a:r>
            <a:r>
              <a:rPr lang="fr-FR" sz="1800" dirty="0">
                <a:latin typeface="Source Sans Pro" panose="020B0503030403020204" pitchFamily="34" charset="0"/>
                <a:ea typeface="Source Sans Pro" panose="020B0503030403020204" pitchFamily="34" charset="0"/>
              </a:rPr>
              <a:t>de </a:t>
            </a:r>
            <a:r>
              <a:rPr lang="fr-FR" sz="1800" b="1" dirty="0">
                <a:latin typeface="Source Sans Pro" panose="020B0503030403020204" pitchFamily="34" charset="0"/>
                <a:ea typeface="Source Sans Pro" panose="020B0503030403020204" pitchFamily="34" charset="0"/>
              </a:rPr>
              <a:t>spécifier</a:t>
            </a:r>
            <a:r>
              <a:rPr lang="fr-FR" sz="1800" dirty="0">
                <a:latin typeface="Source Sans Pro" panose="020B0503030403020204" pitchFamily="34" charset="0"/>
                <a:ea typeface="Source Sans Pro" panose="020B0503030403020204" pitchFamily="34" charset="0"/>
              </a:rPr>
              <a:t> le </a:t>
            </a:r>
            <a:r>
              <a:rPr lang="fr-FR" sz="1800" b="1" dirty="0">
                <a:latin typeface="Source Sans Pro" panose="020B0503030403020204" pitchFamily="34" charset="0"/>
                <a:ea typeface="Source Sans Pro" panose="020B0503030403020204" pitchFamily="34" charset="0"/>
              </a:rPr>
              <a:t>type</a:t>
            </a:r>
            <a:r>
              <a:rPr lang="fr-FR" sz="1800" dirty="0">
                <a:latin typeface="Source Sans Pro" panose="020B0503030403020204" pitchFamily="34" charset="0"/>
                <a:ea typeface="Source Sans Pro" panose="020B0503030403020204" pitchFamily="34" charset="0"/>
              </a:rPr>
              <a:t> des </a:t>
            </a:r>
            <a:r>
              <a:rPr lang="fr-FR" sz="1800" b="1" dirty="0">
                <a:latin typeface="Source Sans Pro" panose="020B0503030403020204" pitchFamily="34" charset="0"/>
                <a:ea typeface="Source Sans Pro" panose="020B0503030403020204" pitchFamily="34" charset="0"/>
              </a:rPr>
              <a:t>variables</a:t>
            </a:r>
            <a:r>
              <a:rPr lang="fr-FR" sz="1800" dirty="0">
                <a:latin typeface="Source Sans Pro" panose="020B0503030403020204" pitchFamily="34" charset="0"/>
                <a:ea typeface="Source Sans Pro" panose="020B0503030403020204" pitchFamily="34" charset="0"/>
              </a:rPr>
              <a:t>.</a:t>
            </a:r>
            <a:endParaRPr lang="fr-FR" sz="1800" dirty="0">
              <a:solidFill>
                <a:srgbClr val="000000"/>
              </a:solidFill>
              <a:latin typeface="Source Sans Pro" panose="020B0503030403020204" pitchFamily="34" charset="0"/>
              <a:ea typeface="Source Sans Pro" panose="020B0503030403020204" pitchFamily="34" charset="0"/>
              <a:cs typeface="Arial"/>
              <a:sym typeface="Arial"/>
            </a:endParaRPr>
          </a:p>
          <a:p>
            <a:pPr marL="540000" indent="-285750" algn="just">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rPr>
              <a:t>Orienté objet </a:t>
            </a:r>
            <a:r>
              <a:rPr lang="fr-FR" sz="1800" dirty="0">
                <a:latin typeface="Source Sans Pro" panose="020B0503030403020204" pitchFamily="34" charset="0"/>
                <a:ea typeface="Source Sans Pro" panose="020B0503030403020204" pitchFamily="34" charset="0"/>
              </a:rPr>
              <a:t>(mais pas seulement).</a:t>
            </a:r>
          </a:p>
          <a:p>
            <a:pPr marL="540000" indent="-285750" algn="just">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Portable</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car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compatible</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avec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toutes les plateformes </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actuelles.</a:t>
            </a:r>
          </a:p>
          <a:p>
            <a:pPr marL="540000" indent="-285750" algn="just">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rPr>
              <a:t>Flexible</a:t>
            </a:r>
            <a:r>
              <a:rPr lang="fr-FR" sz="1800" dirty="0">
                <a:latin typeface="Source Sans Pro" panose="020B0503030403020204" pitchFamily="34" charset="0"/>
                <a:ea typeface="Source Sans Pro" panose="020B0503030403020204" pitchFamily="34" charset="0"/>
              </a:rPr>
              <a:t>, il est utilisé de l’administration système au développement web. </a:t>
            </a:r>
          </a:p>
          <a:p>
            <a:pPr marL="540000" indent="-285750" algn="just">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Populaire</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il est dans le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Top 5 </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des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langages</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les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plus utilisés </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depuis des années.</a:t>
            </a:r>
          </a:p>
        </p:txBody>
      </p:sp>
      <p:sp>
        <p:nvSpPr>
          <p:cNvPr id="2" name="Espace réservé du numéro de diapositive 1">
            <a:extLst>
              <a:ext uri="{FF2B5EF4-FFF2-40B4-BE49-F238E27FC236}">
                <a16:creationId xmlns:a16="http://schemas.microsoft.com/office/drawing/2014/main" id="{22A8B2B2-61F4-346C-DF96-06080E6E08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a:t>
            </a:fld>
            <a:endParaRPr lang="fr-FR"/>
          </a:p>
        </p:txBody>
      </p:sp>
    </p:spTree>
    <p:extLst>
      <p:ext uri="{BB962C8B-B14F-4D97-AF65-F5344CB8AC3E}">
        <p14:creationId xmlns:p14="http://schemas.microsoft.com/office/powerpoint/2010/main" val="11990158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Exemple</a:t>
            </a:r>
            <a:r>
              <a:rPr lang="en-GB" dirty="0"/>
              <a:t> de surcharge</a:t>
            </a:r>
            <a:endParaRPr lang="fr-FR"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129</a:t>
            </a:fld>
            <a:endParaRPr lang="fr-FR"/>
          </a:p>
        </p:txBody>
      </p:sp>
      <p:sp>
        <p:nvSpPr>
          <p:cNvPr id="4" name="ZoneTexte 3">
            <a:extLst>
              <a:ext uri="{FF2B5EF4-FFF2-40B4-BE49-F238E27FC236}">
                <a16:creationId xmlns:a16="http://schemas.microsoft.com/office/drawing/2014/main" id="{BBCCEC55-ADDC-55AE-1218-E8DB233B35A3}"/>
              </a:ext>
            </a:extLst>
          </p:cNvPr>
          <p:cNvSpPr txBox="1"/>
          <p:nvPr/>
        </p:nvSpPr>
        <p:spPr>
          <a:xfrm>
            <a:off x="303610" y="1171366"/>
            <a:ext cx="8649474" cy="2800767"/>
          </a:xfrm>
          <a:prstGeom prst="rect">
            <a:avLst/>
          </a:prstGeom>
          <a:noFill/>
        </p:spPr>
        <p:txBody>
          <a:bodyPr wrap="square">
            <a:spAutoFit/>
          </a:bodyPr>
          <a:lstStyle/>
          <a:p>
            <a:r>
              <a:rPr lang="fr-FR" sz="1100" b="0" dirty="0">
                <a:solidFill>
                  <a:srgbClr val="9872A2"/>
                </a:solidFill>
                <a:effectLst/>
                <a:latin typeface="Source Code Pro" panose="020B0509030403020204" pitchFamily="49" charset="0"/>
                <a:ea typeface="Source Code Pro" panose="020B0509030403020204" pitchFamily="49" charset="0"/>
              </a:rPr>
              <a:t>class</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CompteBancaire</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872A2"/>
                </a:solidFill>
                <a:effectLst/>
                <a:latin typeface="Source Code Pro" panose="020B0509030403020204" pitchFamily="49" charset="0"/>
                <a:ea typeface="Source Code Pro" panose="020B0509030403020204" pitchFamily="49" charset="0"/>
              </a:rPr>
              <a:t>def</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872A2"/>
                </a:solidFill>
                <a:effectLst/>
                <a:latin typeface="Source Code Pro" panose="020B0509030403020204" pitchFamily="49" charset="0"/>
                <a:ea typeface="Source Code Pro" panose="020B0509030403020204" pitchFamily="49" charset="0"/>
              </a:rPr>
              <a:t>__init__</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6089B4"/>
                </a:solidFill>
                <a:effectLst/>
                <a:latin typeface="Source Code Pro" panose="020B0509030403020204" pitchFamily="49" charset="0"/>
                <a:ea typeface="Source Code Pro" panose="020B0509030403020204" pitchFamily="49" charset="0"/>
              </a:rPr>
              <a:t>self</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089B4"/>
                </a:solidFill>
                <a:effectLst/>
                <a:latin typeface="Source Code Pro" panose="020B0509030403020204" pitchFamily="49" charset="0"/>
                <a:ea typeface="Source Code Pro" panose="020B0509030403020204" pitchFamily="49" charset="0"/>
              </a:rPr>
              <a:t>solde</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6089B4"/>
                </a:solidFill>
                <a:effectLst/>
                <a:latin typeface="Source Code Pro" panose="020B0509030403020204" pitchFamily="49" charset="0"/>
                <a:ea typeface="Source Code Pro" panose="020B0509030403020204" pitchFamily="49" charset="0"/>
              </a:rPr>
              <a:t>self</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9872A2"/>
                </a:solidFill>
                <a:effectLst/>
                <a:latin typeface="Source Code Pro" panose="020B0509030403020204" pitchFamily="49" charset="0"/>
                <a:ea typeface="Source Code Pro" panose="020B0509030403020204" pitchFamily="49" charset="0"/>
              </a:rPr>
              <a:t>solde</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089B4"/>
                </a:solidFill>
                <a:effectLst/>
                <a:latin typeface="Source Code Pro" panose="020B0509030403020204" pitchFamily="49" charset="0"/>
                <a:ea typeface="Source Code Pro" panose="020B0509030403020204" pitchFamily="49" charset="0"/>
              </a:rPr>
              <a:t>solde</a:t>
            </a:r>
            <a:endParaRPr lang="fr-FR" sz="1100" b="0" dirty="0">
              <a:solidFill>
                <a:srgbClr val="C5C8C6"/>
              </a:solidFill>
              <a:effectLst/>
              <a:latin typeface="Source Code Pro" panose="020B0509030403020204" pitchFamily="49" charset="0"/>
              <a:ea typeface="Source Code Pro" panose="020B0509030403020204" pitchFamily="49" charset="0"/>
            </a:endParaRPr>
          </a:p>
          <a:p>
            <a:br>
              <a:rPr lang="fr-FR" sz="1100" b="0" dirty="0">
                <a:solidFill>
                  <a:srgbClr val="C5C8C6"/>
                </a:solidFill>
                <a:effectLst/>
                <a:latin typeface="Source Code Pro" panose="020B0509030403020204" pitchFamily="49" charset="0"/>
                <a:ea typeface="Source Code Pro" panose="020B0509030403020204" pitchFamily="49" charset="0"/>
              </a:rPr>
            </a:b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872A2"/>
                </a:solidFill>
                <a:effectLst/>
                <a:latin typeface="Source Code Pro" panose="020B0509030403020204" pitchFamily="49" charset="0"/>
                <a:ea typeface="Source Code Pro" panose="020B0509030403020204" pitchFamily="49" charset="0"/>
              </a:rPr>
              <a:t>def</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872A2"/>
                </a:solidFill>
                <a:effectLst/>
                <a:latin typeface="Source Code Pro" panose="020B0509030403020204" pitchFamily="49" charset="0"/>
                <a:ea typeface="Source Code Pro" panose="020B0509030403020204" pitchFamily="49" charset="0"/>
              </a:rPr>
              <a:t>__</a:t>
            </a:r>
            <a:r>
              <a:rPr lang="fr-FR" sz="1100" b="0" dirty="0" err="1">
                <a:solidFill>
                  <a:srgbClr val="9872A2"/>
                </a:solidFill>
                <a:effectLst/>
                <a:latin typeface="Source Code Pro" panose="020B0509030403020204" pitchFamily="49" charset="0"/>
                <a:ea typeface="Source Code Pro" panose="020B0509030403020204" pitchFamily="49" charset="0"/>
              </a:rPr>
              <a:t>str</a:t>
            </a:r>
            <a:r>
              <a:rPr lang="fr-FR" sz="1100" b="0" dirty="0">
                <a:solidFill>
                  <a:srgbClr val="9872A2"/>
                </a:solidFill>
                <a:effectLst/>
                <a:latin typeface="Source Code Pro" panose="020B0509030403020204" pitchFamily="49" charset="0"/>
                <a:ea typeface="Source Code Pro" panose="020B0509030403020204" pitchFamily="49" charset="0"/>
              </a:rPr>
              <a:t>__</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6089B4"/>
                </a:solidFill>
                <a:effectLst/>
                <a:latin typeface="Source Code Pro" panose="020B0509030403020204" pitchFamily="49" charset="0"/>
                <a:ea typeface="Source Code Pro" panose="020B0509030403020204" pitchFamily="49" charset="0"/>
              </a:rPr>
              <a:t>self</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872A2"/>
                </a:solidFill>
                <a:effectLst/>
                <a:latin typeface="Source Code Pro" panose="020B0509030403020204" pitchFamily="49" charset="0"/>
                <a:ea typeface="Source Code Pro" panose="020B0509030403020204" pitchFamily="49" charset="0"/>
              </a:rPr>
              <a:t>return</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AA83A"/>
                </a:solidFill>
                <a:effectLst/>
                <a:latin typeface="Source Code Pro" panose="020B0509030403020204" pitchFamily="49" charset="0"/>
                <a:ea typeface="Source Code Pro" panose="020B0509030403020204" pitchFamily="49" charset="0"/>
              </a:rPr>
              <a:t>"Le compte "</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str</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6089B4"/>
                </a:solidFill>
                <a:effectLst/>
                <a:latin typeface="Source Code Pro" panose="020B0509030403020204" pitchFamily="49" charset="0"/>
                <a:ea typeface="Source Code Pro" panose="020B0509030403020204" pitchFamily="49" charset="0"/>
              </a:rPr>
              <a:t>self</a:t>
            </a:r>
            <a:r>
              <a:rPr lang="fr-FR" sz="1100" b="0" dirty="0" err="1">
                <a:solidFill>
                  <a:srgbClr val="676867"/>
                </a:solidFill>
                <a:effectLst/>
                <a:latin typeface="Source Code Pro" panose="020B0509030403020204" pitchFamily="49" charset="0"/>
                <a:ea typeface="Source Code Pro" panose="020B0509030403020204" pitchFamily="49" charset="0"/>
              </a:rPr>
              <a:t>.numeroCompte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AA83A"/>
                </a:solidFill>
                <a:effectLst/>
                <a:latin typeface="Source Code Pro" panose="020B0509030403020204" pitchFamily="49" charset="0"/>
                <a:ea typeface="Source Code Pro" panose="020B0509030403020204" pitchFamily="49" charset="0"/>
              </a:rPr>
              <a:t>" a un solde de "</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str</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6089B4"/>
                </a:solidFill>
                <a:effectLst/>
                <a:latin typeface="Source Code Pro" panose="020B0509030403020204" pitchFamily="49" charset="0"/>
                <a:ea typeface="Source Code Pro" panose="020B0509030403020204" pitchFamily="49" charset="0"/>
              </a:rPr>
              <a:t>self</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9872A2"/>
                </a:solidFill>
                <a:effectLst/>
                <a:latin typeface="Source Code Pro" panose="020B0509030403020204" pitchFamily="49" charset="0"/>
                <a:ea typeface="Source Code Pro" panose="020B0509030403020204" pitchFamily="49" charset="0"/>
              </a:rPr>
              <a:t>solde</a:t>
            </a:r>
            <a:r>
              <a:rPr lang="fr-FR" sz="1100" b="0" dirty="0">
                <a:solidFill>
                  <a:srgbClr val="676867"/>
                </a:solidFill>
                <a:effectLst/>
                <a:latin typeface="Source Code Pro" panose="020B0509030403020204" pitchFamily="49" charset="0"/>
                <a:ea typeface="Source Code Pro" panose="020B0509030403020204" pitchFamily="49" charset="0"/>
              </a:rPr>
              <a:t>)</a:t>
            </a:r>
          </a:p>
          <a:p>
            <a:br>
              <a:rPr lang="fr-FR" sz="1100" b="0" dirty="0">
                <a:solidFill>
                  <a:srgbClr val="C5C8C6"/>
                </a:solidFill>
                <a:effectLst/>
                <a:latin typeface="Source Code Pro" panose="020B0509030403020204" pitchFamily="49" charset="0"/>
                <a:ea typeface="Source Code Pro" panose="020B0509030403020204" pitchFamily="49" charset="0"/>
              </a:rPr>
            </a:br>
            <a:r>
              <a:rPr lang="fr-FR" sz="1100" b="0" dirty="0">
                <a:solidFill>
                  <a:srgbClr val="9872A2"/>
                </a:solidFill>
                <a:effectLst/>
                <a:latin typeface="Source Code Pro" panose="020B0509030403020204" pitchFamily="49" charset="0"/>
                <a:ea typeface="Source Code Pro" panose="020B0509030403020204" pitchFamily="49" charset="0"/>
              </a:rPr>
              <a:t>class</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CompteEpargne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9B0000"/>
                </a:solidFill>
                <a:effectLst/>
                <a:latin typeface="Source Code Pro" panose="020B0509030403020204" pitchFamily="49" charset="0"/>
                <a:ea typeface="Source Code Pro" panose="020B0509030403020204" pitchFamily="49" charset="0"/>
              </a:rPr>
              <a:t>CompteBancaire</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872A2"/>
                </a:solidFill>
                <a:effectLst/>
                <a:latin typeface="Source Code Pro" panose="020B0509030403020204" pitchFamily="49" charset="0"/>
                <a:ea typeface="Source Code Pro" panose="020B0509030403020204" pitchFamily="49" charset="0"/>
              </a:rPr>
              <a:t>estEpargne</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6089B4"/>
                </a:solidFill>
                <a:effectLst/>
                <a:latin typeface="Source Code Pro" panose="020B0509030403020204" pitchFamily="49" charset="0"/>
                <a:ea typeface="Source Code Pro" panose="020B0509030403020204" pitchFamily="49" charset="0"/>
              </a:rPr>
              <a:t>True</a:t>
            </a:r>
            <a:endParaRPr lang="fr-FR" sz="1100" b="0" dirty="0">
              <a:solidFill>
                <a:srgbClr val="C5C8C6"/>
              </a:solidFill>
              <a:effectLst/>
              <a:latin typeface="Source Code Pro" panose="020B0509030403020204" pitchFamily="49" charset="0"/>
              <a:ea typeface="Source Code Pro" panose="020B0509030403020204" pitchFamily="49" charset="0"/>
            </a:endParaRPr>
          </a:p>
          <a:p>
            <a:br>
              <a:rPr lang="fr-FR" sz="1100" b="0" dirty="0">
                <a:solidFill>
                  <a:srgbClr val="C5C8C6"/>
                </a:solidFill>
                <a:effectLst/>
                <a:latin typeface="Source Code Pro" panose="020B0509030403020204" pitchFamily="49" charset="0"/>
                <a:ea typeface="Source Code Pro" panose="020B0509030403020204" pitchFamily="49" charset="0"/>
              </a:rPr>
            </a:b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872A2"/>
                </a:solidFill>
                <a:effectLst/>
                <a:latin typeface="Source Code Pro" panose="020B0509030403020204" pitchFamily="49" charset="0"/>
                <a:ea typeface="Source Code Pro" panose="020B0509030403020204" pitchFamily="49" charset="0"/>
              </a:rPr>
              <a:t>def</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872A2"/>
                </a:solidFill>
                <a:effectLst/>
                <a:latin typeface="Source Code Pro" panose="020B0509030403020204" pitchFamily="49" charset="0"/>
                <a:ea typeface="Source Code Pro" panose="020B0509030403020204" pitchFamily="49" charset="0"/>
              </a:rPr>
              <a:t>__init__</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6089B4"/>
                </a:solidFill>
                <a:effectLst/>
                <a:latin typeface="Source Code Pro" panose="020B0509030403020204" pitchFamily="49" charset="0"/>
                <a:ea typeface="Source Code Pro" panose="020B0509030403020204" pitchFamily="49" charset="0"/>
              </a:rPr>
              <a:t>self</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089B4"/>
                </a:solidFill>
                <a:effectLst/>
                <a:latin typeface="Source Code Pro" panose="020B0509030403020204" pitchFamily="49" charset="0"/>
                <a:ea typeface="Source Code Pro" panose="020B0509030403020204" pitchFamily="49" charset="0"/>
              </a:rPr>
              <a:t>solde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089B4"/>
                </a:solidFill>
                <a:effectLst/>
                <a:latin typeface="Source Code Pro" panose="020B0509030403020204" pitchFamily="49" charset="0"/>
                <a:ea typeface="Source Code Pro" panose="020B0509030403020204" pitchFamily="49" charset="0"/>
              </a:rPr>
              <a:t>taux</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CompteBancaire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9872A2"/>
                </a:solidFill>
                <a:effectLst/>
                <a:latin typeface="Source Code Pro" panose="020B0509030403020204" pitchFamily="49" charset="0"/>
                <a:ea typeface="Source Code Pro" panose="020B0509030403020204" pitchFamily="49" charset="0"/>
              </a:rPr>
              <a:t>__init__</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6089B4"/>
                </a:solidFill>
                <a:effectLst/>
                <a:latin typeface="Source Code Pro" panose="020B0509030403020204" pitchFamily="49" charset="0"/>
                <a:ea typeface="Source Code Pro" panose="020B0509030403020204" pitchFamily="49" charset="0"/>
              </a:rPr>
              <a:t>self</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089B4"/>
                </a:solidFill>
                <a:effectLst/>
                <a:latin typeface="Source Code Pro" panose="020B0509030403020204" pitchFamily="49" charset="0"/>
                <a:ea typeface="Source Code Pro" panose="020B0509030403020204" pitchFamily="49" charset="0"/>
              </a:rPr>
              <a:t>solde</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6089B4"/>
                </a:solidFill>
                <a:effectLst/>
                <a:latin typeface="Source Code Pro" panose="020B0509030403020204" pitchFamily="49" charset="0"/>
                <a:ea typeface="Source Code Pro" panose="020B0509030403020204" pitchFamily="49" charset="0"/>
              </a:rPr>
              <a:t>self</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9872A2"/>
                </a:solidFill>
                <a:effectLst/>
                <a:latin typeface="Source Code Pro" panose="020B0509030403020204" pitchFamily="49" charset="0"/>
                <a:ea typeface="Source Code Pro" panose="020B0509030403020204" pitchFamily="49" charset="0"/>
              </a:rPr>
              <a:t>taux</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089B4"/>
                </a:solidFill>
                <a:effectLst/>
                <a:latin typeface="Source Code Pro" panose="020B0509030403020204" pitchFamily="49" charset="0"/>
                <a:ea typeface="Source Code Pro" panose="020B0509030403020204" pitchFamily="49" charset="0"/>
              </a:rPr>
              <a:t>taux</a:t>
            </a:r>
            <a:endParaRPr lang="fr-FR" sz="1100" b="0" dirty="0">
              <a:solidFill>
                <a:srgbClr val="C5C8C6"/>
              </a:solidFill>
              <a:effectLst/>
              <a:latin typeface="Source Code Pro" panose="020B0509030403020204" pitchFamily="49" charset="0"/>
              <a:ea typeface="Source Code Pro" panose="020B0509030403020204" pitchFamily="49" charset="0"/>
            </a:endParaRPr>
          </a:p>
          <a:p>
            <a:br>
              <a:rPr lang="fr-FR" sz="1100" b="0" dirty="0">
                <a:solidFill>
                  <a:srgbClr val="C5C8C6"/>
                </a:solidFill>
                <a:effectLst/>
                <a:latin typeface="Source Code Pro" panose="020B0509030403020204" pitchFamily="49" charset="0"/>
                <a:ea typeface="Source Code Pro" panose="020B0509030403020204" pitchFamily="49" charset="0"/>
              </a:rPr>
            </a:b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872A2"/>
                </a:solidFill>
                <a:effectLst/>
                <a:latin typeface="Source Code Pro" panose="020B0509030403020204" pitchFamily="49" charset="0"/>
                <a:ea typeface="Source Code Pro" panose="020B0509030403020204" pitchFamily="49" charset="0"/>
              </a:rPr>
              <a:t>def</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872A2"/>
                </a:solidFill>
                <a:effectLst/>
                <a:latin typeface="Source Code Pro" panose="020B0509030403020204" pitchFamily="49" charset="0"/>
                <a:ea typeface="Source Code Pro" panose="020B0509030403020204" pitchFamily="49" charset="0"/>
              </a:rPr>
              <a:t>__</a:t>
            </a:r>
            <a:r>
              <a:rPr lang="fr-FR" sz="1100" b="0" dirty="0" err="1">
                <a:solidFill>
                  <a:srgbClr val="9872A2"/>
                </a:solidFill>
                <a:effectLst/>
                <a:latin typeface="Source Code Pro" panose="020B0509030403020204" pitchFamily="49" charset="0"/>
                <a:ea typeface="Source Code Pro" panose="020B0509030403020204" pitchFamily="49" charset="0"/>
              </a:rPr>
              <a:t>str</a:t>
            </a:r>
            <a:r>
              <a:rPr lang="fr-FR" sz="1100" b="0" dirty="0">
                <a:solidFill>
                  <a:srgbClr val="9872A2"/>
                </a:solidFill>
                <a:effectLst/>
                <a:latin typeface="Source Code Pro" panose="020B0509030403020204" pitchFamily="49" charset="0"/>
                <a:ea typeface="Source Code Pro" panose="020B0509030403020204" pitchFamily="49" charset="0"/>
              </a:rPr>
              <a:t>__</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6089B4"/>
                </a:solidFill>
                <a:effectLst/>
                <a:latin typeface="Source Code Pro" panose="020B0509030403020204" pitchFamily="49" charset="0"/>
                <a:ea typeface="Source Code Pro" panose="020B0509030403020204" pitchFamily="49" charset="0"/>
              </a:rPr>
              <a:t>self</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872A2"/>
                </a:solidFill>
                <a:effectLst/>
                <a:latin typeface="Source Code Pro" panose="020B0509030403020204" pitchFamily="49" charset="0"/>
                <a:ea typeface="Source Code Pro" panose="020B0509030403020204" pitchFamily="49" charset="0"/>
              </a:rPr>
              <a:t>return</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AA83A"/>
                </a:solidFill>
                <a:effectLst/>
                <a:latin typeface="Source Code Pro" panose="020B0509030403020204" pitchFamily="49" charset="0"/>
                <a:ea typeface="Source Code Pro" panose="020B0509030403020204" pitchFamily="49" charset="0"/>
              </a:rPr>
              <a:t>"Le compte d'épargne "</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str</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6089B4"/>
                </a:solidFill>
                <a:effectLst/>
                <a:latin typeface="Source Code Pro" panose="020B0509030403020204" pitchFamily="49" charset="0"/>
                <a:ea typeface="Source Code Pro" panose="020B0509030403020204" pitchFamily="49" charset="0"/>
              </a:rPr>
              <a:t>self</a:t>
            </a:r>
            <a:r>
              <a:rPr lang="fr-FR" sz="1100" b="0" dirty="0" err="1">
                <a:solidFill>
                  <a:srgbClr val="676867"/>
                </a:solidFill>
                <a:effectLst/>
                <a:latin typeface="Source Code Pro" panose="020B0509030403020204" pitchFamily="49" charset="0"/>
                <a:ea typeface="Source Code Pro" panose="020B0509030403020204" pitchFamily="49" charset="0"/>
              </a:rPr>
              <a:t>.numeroCompte</a:t>
            </a:r>
            <a:r>
              <a:rPr lang="fr-FR" sz="1100" b="0" dirty="0">
                <a:solidFill>
                  <a:srgbClr val="676867"/>
                </a:solidFill>
                <a:effectLst/>
                <a:latin typeface="Source Code Pro" panose="020B0509030403020204" pitchFamily="49" charset="0"/>
                <a:ea typeface="Source Code Pro" panose="020B0509030403020204" pitchFamily="49" charset="0"/>
              </a:rPr>
              <a:t>) +</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AA83A"/>
                </a:solidFill>
                <a:effectLst/>
                <a:latin typeface="Source Code Pro" panose="020B0509030403020204" pitchFamily="49" charset="0"/>
                <a:ea typeface="Source Code Pro" panose="020B0509030403020204" pitchFamily="49" charset="0"/>
              </a:rPr>
              <a:t>" </a:t>
            </a:r>
            <a:r>
              <a:rPr lang="fr-FR" sz="1100" dirty="0">
                <a:solidFill>
                  <a:srgbClr val="9AA83A"/>
                </a:solidFill>
                <a:latin typeface="Source Code Pro" panose="020B0509030403020204" pitchFamily="49" charset="0"/>
                <a:ea typeface="Source Code Pro" panose="020B0509030403020204" pitchFamily="49" charset="0"/>
              </a:rPr>
              <a:t>a</a:t>
            </a:r>
            <a:r>
              <a:rPr lang="fr-FR" sz="1100" b="0" dirty="0">
                <a:solidFill>
                  <a:srgbClr val="9AA83A"/>
                </a:solidFill>
                <a:effectLst/>
                <a:latin typeface="Source Code Pro" panose="020B0509030403020204" pitchFamily="49" charset="0"/>
                <a:ea typeface="Source Code Pro" panose="020B0509030403020204" pitchFamily="49" charset="0"/>
              </a:rPr>
              <a:t> un solde de "</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str</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6089B4"/>
                </a:solidFill>
                <a:effectLst/>
                <a:latin typeface="Source Code Pro" panose="020B0509030403020204" pitchFamily="49" charset="0"/>
                <a:ea typeface="Source Code Pro" panose="020B0509030403020204" pitchFamily="49" charset="0"/>
              </a:rPr>
              <a:t>self</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9872A2"/>
                </a:solidFill>
                <a:effectLst/>
                <a:latin typeface="Source Code Pro" panose="020B0509030403020204" pitchFamily="49" charset="0"/>
                <a:ea typeface="Source Code Pro" panose="020B0509030403020204" pitchFamily="49" charset="0"/>
              </a:rPr>
              <a:t>solde</a:t>
            </a:r>
            <a:r>
              <a:rPr lang="fr-FR" sz="11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72721062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 </a:t>
            </a:r>
            <a:r>
              <a:rPr lang="en-GB" dirty="0" err="1"/>
              <a:t>polymorphisme</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1200329"/>
          </a:xfrm>
          <a:prstGeom prst="rect">
            <a:avLst/>
          </a:prstGeom>
          <a:noFill/>
        </p:spPr>
        <p:txBody>
          <a:bodyPr wrap="square" rtlCol="0">
            <a:spAutoFit/>
          </a:bodyPr>
          <a:lstStyle/>
          <a:p>
            <a:pPr algn="just"/>
            <a:r>
              <a:rPr lang="fr-FR" sz="1800" dirty="0">
                <a:solidFill>
                  <a:srgbClr val="333333"/>
                </a:solidFill>
                <a:latin typeface="Source Sans Pro" panose="020B0503030403020204" pitchFamily="34" charset="0"/>
                <a:ea typeface="Source Sans Pro" panose="020B0503030403020204" pitchFamily="34" charset="0"/>
              </a:rPr>
              <a:t>« </a:t>
            </a:r>
            <a:r>
              <a:rPr lang="fr-FR" sz="1800" b="1" dirty="0">
                <a:solidFill>
                  <a:schemeClr val="accent1"/>
                </a:solidFill>
                <a:latin typeface="Source Sans Pro" panose="020B0503030403020204" pitchFamily="34" charset="0"/>
                <a:ea typeface="Source Sans Pro" panose="020B0503030403020204" pitchFamily="34" charset="0"/>
              </a:rPr>
              <a:t>Polymorphisme</a:t>
            </a:r>
            <a:r>
              <a:rPr lang="fr-FR" sz="1800" dirty="0">
                <a:solidFill>
                  <a:srgbClr val="333333"/>
                </a:solidFill>
                <a:latin typeface="Source Sans Pro" panose="020B0503030403020204" pitchFamily="34" charset="0"/>
                <a:ea typeface="Source Sans Pro" panose="020B0503030403020204" pitchFamily="34" charset="0"/>
              </a:rPr>
              <a:t> » signifie littéralement « </a:t>
            </a:r>
            <a:r>
              <a:rPr lang="fr-FR" sz="1800" b="1" dirty="0">
                <a:solidFill>
                  <a:srgbClr val="333333"/>
                </a:solidFill>
                <a:latin typeface="Source Sans Pro" panose="020B0503030403020204" pitchFamily="34" charset="0"/>
                <a:ea typeface="Source Sans Pro" panose="020B0503030403020204" pitchFamily="34" charset="0"/>
              </a:rPr>
              <a:t>plusieurs formes </a:t>
            </a:r>
            <a:r>
              <a:rPr lang="fr-FR" sz="1800" dirty="0">
                <a:solidFill>
                  <a:srgbClr val="333333"/>
                </a:solidFill>
                <a:latin typeface="Source Sans Pro" panose="020B0503030403020204" pitchFamily="34" charset="0"/>
                <a:ea typeface="Source Sans Pro" panose="020B0503030403020204" pitchFamily="34" charset="0"/>
              </a:rPr>
              <a:t>». En </a:t>
            </a:r>
            <a:r>
              <a:rPr lang="fr-FR" sz="1800" b="1" dirty="0">
                <a:solidFill>
                  <a:schemeClr val="accent1"/>
                </a:solidFill>
                <a:latin typeface="Source Sans Pro" panose="020B0503030403020204" pitchFamily="34" charset="0"/>
                <a:ea typeface="Source Sans Pro" panose="020B0503030403020204" pitchFamily="34" charset="0"/>
              </a:rPr>
              <a:t>POO</a:t>
            </a:r>
            <a:r>
              <a:rPr lang="fr-FR" sz="1800" dirty="0">
                <a:solidFill>
                  <a:srgbClr val="333333"/>
                </a:solidFill>
                <a:latin typeface="Source Sans Pro" panose="020B0503030403020204" pitchFamily="34" charset="0"/>
                <a:ea typeface="Source Sans Pro" panose="020B0503030403020204" pitchFamily="34" charset="0"/>
              </a:rPr>
              <a:t>, le </a:t>
            </a:r>
            <a:r>
              <a:rPr lang="fr-FR" sz="1800" b="1" dirty="0">
                <a:solidFill>
                  <a:srgbClr val="333333"/>
                </a:solidFill>
                <a:latin typeface="Source Sans Pro" panose="020B0503030403020204" pitchFamily="34" charset="0"/>
                <a:ea typeface="Source Sans Pro" panose="020B0503030403020204" pitchFamily="34" charset="0"/>
              </a:rPr>
              <a:t>polymorphisme</a:t>
            </a:r>
            <a:r>
              <a:rPr lang="fr-FR" sz="1800" dirty="0">
                <a:solidFill>
                  <a:srgbClr val="333333"/>
                </a:solidFill>
                <a:latin typeface="Source Sans Pro" panose="020B0503030403020204" pitchFamily="34" charset="0"/>
                <a:ea typeface="Source Sans Pro" panose="020B0503030403020204" pitchFamily="34" charset="0"/>
              </a:rPr>
              <a:t> est un concept qui fait référence à la </a:t>
            </a:r>
            <a:r>
              <a:rPr lang="fr-FR" sz="1800" b="1" dirty="0">
                <a:solidFill>
                  <a:srgbClr val="333333"/>
                </a:solidFill>
                <a:latin typeface="Source Sans Pro" panose="020B0503030403020204" pitchFamily="34" charset="0"/>
                <a:ea typeface="Source Sans Pro" panose="020B0503030403020204" pitchFamily="34" charset="0"/>
              </a:rPr>
              <a:t>capacité</a:t>
            </a:r>
            <a:r>
              <a:rPr lang="fr-FR" sz="1800" dirty="0">
                <a:solidFill>
                  <a:srgbClr val="333333"/>
                </a:solidFill>
                <a:latin typeface="Source Sans Pro" panose="020B0503030403020204" pitchFamily="34" charset="0"/>
                <a:ea typeface="Source Sans Pro" panose="020B0503030403020204" pitchFamily="34" charset="0"/>
              </a:rPr>
              <a:t> d’un </a:t>
            </a:r>
            <a:r>
              <a:rPr lang="fr-FR" sz="1800" b="1" dirty="0">
                <a:solidFill>
                  <a:schemeClr val="accent1"/>
                </a:solidFill>
                <a:latin typeface="Source Sans Pro" panose="020B0503030403020204" pitchFamily="34" charset="0"/>
                <a:ea typeface="Source Sans Pro" panose="020B0503030403020204" pitchFamily="34" charset="0"/>
              </a:rPr>
              <a:t>attribut</a:t>
            </a:r>
            <a:r>
              <a:rPr lang="fr-FR" sz="1800" dirty="0">
                <a:solidFill>
                  <a:srgbClr val="333333"/>
                </a:solidFill>
                <a:latin typeface="Source Sans Pro" panose="020B0503030403020204" pitchFamily="34" charset="0"/>
                <a:ea typeface="Source Sans Pro" panose="020B0503030403020204" pitchFamily="34" charset="0"/>
              </a:rPr>
              <a:t>, d’une </a:t>
            </a:r>
            <a:r>
              <a:rPr lang="fr-FR" sz="1800" b="1" dirty="0">
                <a:solidFill>
                  <a:schemeClr val="accent1"/>
                </a:solidFill>
                <a:latin typeface="Source Sans Pro" panose="020B0503030403020204" pitchFamily="34" charset="0"/>
                <a:ea typeface="Source Sans Pro" panose="020B0503030403020204" pitchFamily="34" charset="0"/>
              </a:rPr>
              <a:t>méthode</a:t>
            </a:r>
            <a:r>
              <a:rPr lang="fr-FR" sz="1800" dirty="0">
                <a:solidFill>
                  <a:srgbClr val="333333"/>
                </a:solidFill>
                <a:latin typeface="Source Sans Pro" panose="020B0503030403020204" pitchFamily="34" charset="0"/>
                <a:ea typeface="Source Sans Pro" panose="020B0503030403020204" pitchFamily="34" charset="0"/>
              </a:rPr>
              <a:t> ou d’un </a:t>
            </a:r>
            <a:r>
              <a:rPr lang="fr-FR" sz="1800" b="1" dirty="0">
                <a:solidFill>
                  <a:schemeClr val="accent1"/>
                </a:solidFill>
                <a:latin typeface="Source Sans Pro" panose="020B0503030403020204" pitchFamily="34" charset="0"/>
                <a:ea typeface="Source Sans Pro" panose="020B0503030403020204" pitchFamily="34" charset="0"/>
              </a:rPr>
              <a:t>objet</a:t>
            </a:r>
            <a:r>
              <a:rPr lang="fr-FR" sz="1800" dirty="0">
                <a:solidFill>
                  <a:srgbClr val="333333"/>
                </a:solidFill>
                <a:latin typeface="Source Sans Pro" panose="020B0503030403020204" pitchFamily="34" charset="0"/>
                <a:ea typeface="Source Sans Pro" panose="020B0503030403020204" pitchFamily="34" charset="0"/>
              </a:rPr>
              <a:t> à prendre plusieurs formes. Autrement dit, à sa </a:t>
            </a:r>
            <a:r>
              <a:rPr lang="fr-FR" sz="1800" b="1" dirty="0">
                <a:solidFill>
                  <a:srgbClr val="333333"/>
                </a:solidFill>
                <a:latin typeface="Source Sans Pro" panose="020B0503030403020204" pitchFamily="34" charset="0"/>
                <a:ea typeface="Source Sans Pro" panose="020B0503030403020204" pitchFamily="34" charset="0"/>
              </a:rPr>
              <a:t>capacité</a:t>
            </a:r>
            <a:r>
              <a:rPr lang="fr-FR" sz="1800" dirty="0">
                <a:solidFill>
                  <a:srgbClr val="333333"/>
                </a:solidFill>
                <a:latin typeface="Source Sans Pro" panose="020B0503030403020204" pitchFamily="34" charset="0"/>
                <a:ea typeface="Source Sans Pro" panose="020B0503030403020204" pitchFamily="34" charset="0"/>
              </a:rPr>
              <a:t> de </a:t>
            </a:r>
            <a:r>
              <a:rPr lang="fr-FR" sz="1800" b="1" dirty="0">
                <a:solidFill>
                  <a:srgbClr val="333333"/>
                </a:solidFill>
                <a:latin typeface="Source Sans Pro" panose="020B0503030403020204" pitchFamily="34" charset="0"/>
                <a:ea typeface="Source Sans Pro" panose="020B0503030403020204" pitchFamily="34" charset="0"/>
              </a:rPr>
              <a:t>posséder</a:t>
            </a:r>
            <a:r>
              <a:rPr lang="fr-FR" sz="1800" dirty="0">
                <a:solidFill>
                  <a:srgbClr val="333333"/>
                </a:solidFill>
                <a:latin typeface="Source Sans Pro" panose="020B0503030403020204" pitchFamily="34" charset="0"/>
                <a:ea typeface="Source Sans Pro" panose="020B0503030403020204" pitchFamily="34" charset="0"/>
              </a:rPr>
              <a:t> </a:t>
            </a:r>
            <a:r>
              <a:rPr lang="fr-FR" sz="1800" b="1" dirty="0">
                <a:solidFill>
                  <a:schemeClr val="accent1"/>
                </a:solidFill>
                <a:latin typeface="Source Sans Pro" panose="020B0503030403020204" pitchFamily="34" charset="0"/>
                <a:ea typeface="Source Sans Pro" panose="020B0503030403020204" pitchFamily="34" charset="0"/>
              </a:rPr>
              <a:t>plusieurs</a:t>
            </a:r>
            <a:r>
              <a:rPr lang="fr-FR" sz="1800" dirty="0">
                <a:solidFill>
                  <a:srgbClr val="333333"/>
                </a:solidFill>
                <a:latin typeface="Source Sans Pro" panose="020B0503030403020204" pitchFamily="34" charset="0"/>
                <a:ea typeface="Source Sans Pro" panose="020B0503030403020204" pitchFamily="34" charset="0"/>
              </a:rPr>
              <a:t> </a:t>
            </a:r>
            <a:r>
              <a:rPr lang="fr-FR" sz="1800" b="1" dirty="0">
                <a:solidFill>
                  <a:srgbClr val="333333"/>
                </a:solidFill>
                <a:latin typeface="Source Sans Pro" panose="020B0503030403020204" pitchFamily="34" charset="0"/>
                <a:ea typeface="Source Sans Pro" panose="020B0503030403020204" pitchFamily="34" charset="0"/>
              </a:rPr>
              <a:t>définitions</a:t>
            </a:r>
            <a:r>
              <a:rPr lang="fr-FR" sz="1800" dirty="0">
                <a:solidFill>
                  <a:srgbClr val="333333"/>
                </a:solidFill>
                <a:latin typeface="Source Sans Pro" panose="020B0503030403020204" pitchFamily="34" charset="0"/>
                <a:ea typeface="Source Sans Pro" panose="020B0503030403020204" pitchFamily="34" charset="0"/>
              </a:rPr>
              <a:t> différentes.</a:t>
            </a:r>
            <a:endParaRPr lang="en-GB" sz="1800" dirty="0">
              <a:solidFill>
                <a:srgbClr val="000000"/>
              </a:solidFill>
              <a:latin typeface="Source Sans Pro" panose="020B0503030403020204" pitchFamily="34" charset="0"/>
              <a:ea typeface="Source Sans Pro" panose="020B0503030403020204" pitchFamily="34" charset="0"/>
              <a:sym typeface="Arial"/>
            </a:endParaRP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130</a:t>
            </a:fld>
            <a:endParaRPr lang="fr-FR"/>
          </a:p>
        </p:txBody>
      </p:sp>
    </p:spTree>
    <p:extLst>
      <p:ext uri="{BB962C8B-B14F-4D97-AF65-F5344CB8AC3E}">
        <p14:creationId xmlns:p14="http://schemas.microsoft.com/office/powerpoint/2010/main" val="241556564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Exemple</a:t>
            </a:r>
            <a:r>
              <a:rPr lang="en-GB" dirty="0"/>
              <a:t> de </a:t>
            </a:r>
            <a:r>
              <a:rPr lang="en-GB" dirty="0" err="1"/>
              <a:t>polymorphisme</a:t>
            </a:r>
            <a:endParaRPr lang="fr-FR"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131</a:t>
            </a:fld>
            <a:endParaRPr lang="fr-FR"/>
          </a:p>
        </p:txBody>
      </p:sp>
      <p:sp>
        <p:nvSpPr>
          <p:cNvPr id="4" name="ZoneTexte 3">
            <a:extLst>
              <a:ext uri="{FF2B5EF4-FFF2-40B4-BE49-F238E27FC236}">
                <a16:creationId xmlns:a16="http://schemas.microsoft.com/office/drawing/2014/main" id="{BBCCEC55-ADDC-55AE-1218-E8DB233B35A3}"/>
              </a:ext>
            </a:extLst>
          </p:cNvPr>
          <p:cNvSpPr txBox="1"/>
          <p:nvPr/>
        </p:nvSpPr>
        <p:spPr>
          <a:xfrm>
            <a:off x="786150" y="1171366"/>
            <a:ext cx="5780198" cy="3477875"/>
          </a:xfrm>
          <a:prstGeom prst="rect">
            <a:avLst/>
          </a:prstGeom>
          <a:noFill/>
        </p:spPr>
        <p:txBody>
          <a:bodyPr wrap="square">
            <a:spAutoFit/>
          </a:bodyPr>
          <a:lstStyle/>
          <a:p>
            <a:r>
              <a:rPr lang="fr-FR" sz="1100" dirty="0">
                <a:solidFill>
                  <a:srgbClr val="9872A2"/>
                </a:solidFill>
                <a:effectLst/>
                <a:latin typeface="Source Code Pro" panose="020B0509030403020204" pitchFamily="49" charset="0"/>
                <a:ea typeface="Source Code Pro" panose="020B0509030403020204" pitchFamily="49" charset="0"/>
              </a:rPr>
              <a:t>class</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B0000"/>
                </a:solidFill>
                <a:effectLst/>
                <a:latin typeface="Source Code Pro" panose="020B0509030403020204" pitchFamily="49" charset="0"/>
                <a:ea typeface="Source Code Pro" panose="020B0509030403020204" pitchFamily="49" charset="0"/>
              </a:rPr>
              <a:t>CompteBancaire</a:t>
            </a:r>
            <a:r>
              <a:rPr lang="fr-FR" sz="1100" dirty="0">
                <a:solidFill>
                  <a:srgbClr val="676867"/>
                </a:solidFill>
                <a:effectLst/>
                <a:latin typeface="Source Code Pro" panose="020B0509030403020204" pitchFamily="49" charset="0"/>
                <a:ea typeface="Source Code Pro" panose="020B0509030403020204" pitchFamily="49" charset="0"/>
              </a:rPr>
              <a:t>:</a:t>
            </a: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872A2"/>
                </a:solidFill>
                <a:effectLst/>
                <a:latin typeface="Source Code Pro" panose="020B0509030403020204" pitchFamily="49" charset="0"/>
                <a:ea typeface="Source Code Pro" panose="020B0509030403020204" pitchFamily="49" charset="0"/>
              </a:rPr>
              <a:t>def</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9872A2"/>
                </a:solidFill>
                <a:effectLst/>
                <a:latin typeface="Source Code Pro" panose="020B0509030403020204" pitchFamily="49" charset="0"/>
                <a:ea typeface="Source Code Pro" panose="020B0509030403020204" pitchFamily="49" charset="0"/>
              </a:rPr>
              <a:t>__init__</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6089B4"/>
                </a:solidFill>
                <a:effectLst/>
                <a:latin typeface="Source Code Pro" panose="020B0509030403020204" pitchFamily="49" charset="0"/>
                <a:ea typeface="Source Code Pro" panose="020B0509030403020204" pitchFamily="49" charset="0"/>
              </a:rPr>
              <a:t>self</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089B4"/>
                </a:solidFill>
                <a:effectLst/>
                <a:latin typeface="Source Code Pro" panose="020B0509030403020204" pitchFamily="49" charset="0"/>
                <a:ea typeface="Source Code Pro" panose="020B0509030403020204" pitchFamily="49" charset="0"/>
              </a:rPr>
              <a:t>solde</a:t>
            </a:r>
            <a:r>
              <a:rPr lang="fr-FR" sz="1100" dirty="0">
                <a:solidFill>
                  <a:srgbClr val="676867"/>
                </a:solidFill>
                <a:effectLst/>
                <a:latin typeface="Source Code Pro" panose="020B0509030403020204" pitchFamily="49" charset="0"/>
                <a:ea typeface="Source Code Pro" panose="020B0509030403020204" pitchFamily="49" charset="0"/>
              </a:rPr>
              <a:t>):</a:t>
            </a: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6089B4"/>
                </a:solidFill>
                <a:effectLst/>
                <a:latin typeface="Source Code Pro" panose="020B0509030403020204" pitchFamily="49" charset="0"/>
                <a:ea typeface="Source Code Pro" panose="020B0509030403020204" pitchFamily="49" charset="0"/>
              </a:rPr>
              <a:t>self</a:t>
            </a:r>
            <a:r>
              <a:rPr lang="fr-FR" sz="1100" dirty="0" err="1">
                <a:solidFill>
                  <a:srgbClr val="676867"/>
                </a:solidFill>
                <a:effectLst/>
                <a:latin typeface="Source Code Pro" panose="020B0509030403020204" pitchFamily="49" charset="0"/>
                <a:ea typeface="Source Code Pro" panose="020B0509030403020204" pitchFamily="49" charset="0"/>
              </a:rPr>
              <a:t>.</a:t>
            </a:r>
            <a:r>
              <a:rPr lang="fr-FR" sz="1100" dirty="0" err="1">
                <a:solidFill>
                  <a:srgbClr val="9872A2"/>
                </a:solidFill>
                <a:effectLst/>
                <a:latin typeface="Source Code Pro" panose="020B0509030403020204" pitchFamily="49" charset="0"/>
                <a:ea typeface="Source Code Pro" panose="020B0509030403020204" pitchFamily="49" charset="0"/>
              </a:rPr>
              <a:t>solde</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089B4"/>
                </a:solidFill>
                <a:effectLst/>
                <a:latin typeface="Source Code Pro" panose="020B0509030403020204" pitchFamily="49" charset="0"/>
                <a:ea typeface="Source Code Pro" panose="020B0509030403020204" pitchFamily="49" charset="0"/>
              </a:rPr>
              <a:t>solde</a:t>
            </a:r>
          </a:p>
          <a:p>
            <a:r>
              <a:rPr lang="fr-FR" sz="1100" dirty="0">
                <a:solidFill>
                  <a:srgbClr val="9872A2"/>
                </a:solidFill>
                <a:latin typeface="Source Code Pro" panose="020B0509030403020204" pitchFamily="49" charset="0"/>
                <a:ea typeface="Source Code Pro" panose="020B0509030403020204" pitchFamily="49" charset="0"/>
              </a:rPr>
              <a:t>    </a:t>
            </a:r>
            <a:r>
              <a:rPr lang="fr-FR" sz="1100" dirty="0" err="1">
                <a:solidFill>
                  <a:srgbClr val="9872A2"/>
                </a:solidFill>
                <a:effectLst/>
                <a:latin typeface="Source Code Pro" panose="020B0509030403020204" pitchFamily="49" charset="0"/>
                <a:ea typeface="Source Code Pro" panose="020B0509030403020204" pitchFamily="49" charset="0"/>
              </a:rPr>
              <a:t>def</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CE6700"/>
                </a:solidFill>
                <a:effectLst/>
                <a:latin typeface="Source Code Pro" panose="020B0509030403020204" pitchFamily="49" charset="0"/>
                <a:ea typeface="Source Code Pro" panose="020B0509030403020204" pitchFamily="49" charset="0"/>
              </a:rPr>
              <a:t>connaitrePlafond</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6089B4"/>
                </a:solidFill>
                <a:effectLst/>
                <a:latin typeface="Source Code Pro" panose="020B0509030403020204" pitchFamily="49" charset="0"/>
                <a:ea typeface="Source Code Pro" panose="020B0509030403020204" pitchFamily="49" charset="0"/>
              </a:rPr>
              <a:t>self</a:t>
            </a:r>
            <a:r>
              <a:rPr lang="fr-FR" sz="1100" dirty="0">
                <a:solidFill>
                  <a:srgbClr val="676867"/>
                </a:solidFill>
                <a:effectLst/>
                <a:latin typeface="Source Code Pro" panose="020B0509030403020204" pitchFamily="49" charset="0"/>
                <a:ea typeface="Source Code Pro" panose="020B0509030403020204" pitchFamily="49" charset="0"/>
              </a:rPr>
              <a:t>):</a:t>
            </a: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796DD8"/>
                </a:solidFill>
                <a:effectLst/>
                <a:latin typeface="Source Code Pro" panose="020B0509030403020204" pitchFamily="49" charset="0"/>
                <a:ea typeface="Source Code Pro" panose="020B0509030403020204" pitchFamily="49" charset="0"/>
              </a:rPr>
              <a:t>pass</a:t>
            </a:r>
            <a:endParaRPr lang="fr-FR" sz="1100" dirty="0">
              <a:solidFill>
                <a:srgbClr val="796DD8"/>
              </a:solidFill>
              <a:effectLst/>
              <a:latin typeface="Source Code Pro" panose="020B0509030403020204" pitchFamily="49" charset="0"/>
              <a:ea typeface="Source Code Pro" panose="020B0509030403020204" pitchFamily="49" charset="0"/>
            </a:endParaRPr>
          </a:p>
          <a:p>
            <a:br>
              <a:rPr lang="fr-FR" sz="1100" dirty="0">
                <a:solidFill>
                  <a:srgbClr val="C5C8C6"/>
                </a:solidFill>
                <a:effectLst/>
                <a:latin typeface="Source Code Pro" panose="020B0509030403020204" pitchFamily="49" charset="0"/>
                <a:ea typeface="Source Code Pro" panose="020B0509030403020204" pitchFamily="49" charset="0"/>
              </a:rPr>
            </a:br>
            <a:r>
              <a:rPr lang="fr-FR" sz="1100" dirty="0">
                <a:solidFill>
                  <a:srgbClr val="9872A2"/>
                </a:solidFill>
                <a:effectLst/>
                <a:latin typeface="Source Code Pro" panose="020B0509030403020204" pitchFamily="49" charset="0"/>
                <a:ea typeface="Source Code Pro" panose="020B0509030403020204" pitchFamily="49" charset="0"/>
              </a:rPr>
              <a:t>class</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B0000"/>
                </a:solidFill>
                <a:effectLst/>
                <a:latin typeface="Source Code Pro" panose="020B0509030403020204" pitchFamily="49" charset="0"/>
                <a:ea typeface="Source Code Pro" panose="020B0509030403020204" pitchFamily="49" charset="0"/>
              </a:rPr>
              <a:t>CompteEnfant</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err="1">
                <a:solidFill>
                  <a:srgbClr val="9B0000"/>
                </a:solidFill>
                <a:effectLst/>
                <a:latin typeface="Source Code Pro" panose="020B0509030403020204" pitchFamily="49" charset="0"/>
                <a:ea typeface="Source Code Pro" panose="020B0509030403020204" pitchFamily="49" charset="0"/>
              </a:rPr>
              <a:t>CompteBancaire</a:t>
            </a:r>
            <a:r>
              <a:rPr lang="fr-FR" sz="1100" dirty="0">
                <a:solidFill>
                  <a:srgbClr val="676867"/>
                </a:solidFill>
                <a:effectLst/>
                <a:latin typeface="Source Code Pro" panose="020B0509030403020204" pitchFamily="49" charset="0"/>
                <a:ea typeface="Source Code Pro" panose="020B0509030403020204" pitchFamily="49" charset="0"/>
              </a:rPr>
              <a:t>):</a:t>
            </a:r>
            <a:br>
              <a:rPr lang="fr-FR" sz="1100" dirty="0">
                <a:solidFill>
                  <a:srgbClr val="C5C8C6"/>
                </a:solidFill>
                <a:effectLst/>
                <a:latin typeface="Source Code Pro" panose="020B0509030403020204" pitchFamily="49" charset="0"/>
                <a:ea typeface="Source Code Pro" panose="020B0509030403020204" pitchFamily="49" charset="0"/>
              </a:rPr>
            </a:b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872A2"/>
                </a:solidFill>
                <a:effectLst/>
                <a:latin typeface="Source Code Pro" panose="020B0509030403020204" pitchFamily="49" charset="0"/>
                <a:ea typeface="Source Code Pro" panose="020B0509030403020204" pitchFamily="49" charset="0"/>
              </a:rPr>
              <a:t>def</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9872A2"/>
                </a:solidFill>
                <a:effectLst/>
                <a:latin typeface="Source Code Pro" panose="020B0509030403020204" pitchFamily="49" charset="0"/>
                <a:ea typeface="Source Code Pro" panose="020B0509030403020204" pitchFamily="49" charset="0"/>
              </a:rPr>
              <a:t>__init__</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6089B4"/>
                </a:solidFill>
                <a:effectLst/>
                <a:latin typeface="Source Code Pro" panose="020B0509030403020204" pitchFamily="49" charset="0"/>
                <a:ea typeface="Source Code Pro" panose="020B0509030403020204" pitchFamily="49" charset="0"/>
              </a:rPr>
              <a:t>self</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089B4"/>
                </a:solidFill>
                <a:effectLst/>
                <a:latin typeface="Source Code Pro" panose="020B0509030403020204" pitchFamily="49" charset="0"/>
                <a:ea typeface="Source Code Pro" panose="020B0509030403020204" pitchFamily="49" charset="0"/>
              </a:rPr>
              <a:t>solde</a:t>
            </a:r>
            <a:r>
              <a:rPr lang="fr-FR" sz="1100" dirty="0">
                <a:solidFill>
                  <a:srgbClr val="676867"/>
                </a:solidFill>
                <a:effectLst/>
                <a:latin typeface="Source Code Pro" panose="020B0509030403020204" pitchFamily="49" charset="0"/>
                <a:ea typeface="Source Code Pro" panose="020B0509030403020204" pitchFamily="49" charset="0"/>
              </a:rPr>
              <a:t>):</a:t>
            </a: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B0000"/>
                </a:solidFill>
                <a:effectLst/>
                <a:latin typeface="Source Code Pro" panose="020B0509030403020204" pitchFamily="49" charset="0"/>
                <a:ea typeface="Source Code Pro" panose="020B0509030403020204" pitchFamily="49" charset="0"/>
              </a:rPr>
              <a:t>CompteBancaire</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9872A2"/>
                </a:solidFill>
                <a:effectLst/>
                <a:latin typeface="Source Code Pro" panose="020B0509030403020204" pitchFamily="49" charset="0"/>
                <a:ea typeface="Source Code Pro" panose="020B0509030403020204" pitchFamily="49" charset="0"/>
              </a:rPr>
              <a:t>__init__</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6089B4"/>
                </a:solidFill>
                <a:effectLst/>
                <a:latin typeface="Source Code Pro" panose="020B0509030403020204" pitchFamily="49" charset="0"/>
                <a:ea typeface="Source Code Pro" panose="020B0509030403020204" pitchFamily="49" charset="0"/>
              </a:rPr>
              <a:t>self</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089B4"/>
                </a:solidFill>
                <a:effectLst/>
                <a:latin typeface="Source Code Pro" panose="020B0509030403020204" pitchFamily="49" charset="0"/>
                <a:ea typeface="Source Code Pro" panose="020B0509030403020204" pitchFamily="49" charset="0"/>
              </a:rPr>
              <a:t>solde</a:t>
            </a:r>
            <a:r>
              <a:rPr lang="fr-FR" sz="1100" dirty="0">
                <a:solidFill>
                  <a:srgbClr val="676867"/>
                </a:solidFill>
                <a:effectLst/>
                <a:latin typeface="Source Code Pro" panose="020B0509030403020204" pitchFamily="49" charset="0"/>
                <a:ea typeface="Source Code Pro" panose="020B0509030403020204" pitchFamily="49" charset="0"/>
              </a:rPr>
              <a:t>)</a:t>
            </a: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6089B4"/>
                </a:solidFill>
                <a:effectLst/>
                <a:latin typeface="Source Code Pro" panose="020B0509030403020204" pitchFamily="49" charset="0"/>
                <a:ea typeface="Source Code Pro" panose="020B0509030403020204" pitchFamily="49" charset="0"/>
              </a:rPr>
              <a:t>self</a:t>
            </a:r>
            <a:r>
              <a:rPr lang="fr-FR" sz="1100" dirty="0" err="1">
                <a:solidFill>
                  <a:srgbClr val="676867"/>
                </a:solidFill>
                <a:effectLst/>
                <a:latin typeface="Source Code Pro" panose="020B0509030403020204" pitchFamily="49" charset="0"/>
                <a:ea typeface="Source Code Pro" panose="020B0509030403020204" pitchFamily="49" charset="0"/>
              </a:rPr>
              <a:t>.</a:t>
            </a:r>
            <a:r>
              <a:rPr lang="fr-FR" sz="1100" dirty="0" err="1">
                <a:solidFill>
                  <a:srgbClr val="9872A2"/>
                </a:solidFill>
                <a:effectLst/>
                <a:latin typeface="Source Code Pro" panose="020B0509030403020204" pitchFamily="49" charset="0"/>
                <a:ea typeface="Source Code Pro" panose="020B0509030403020204" pitchFamily="49" charset="0"/>
              </a:rPr>
              <a:t>plafond</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089B4"/>
                </a:solidFill>
                <a:effectLst/>
                <a:latin typeface="Source Code Pro" panose="020B0509030403020204" pitchFamily="49" charset="0"/>
                <a:ea typeface="Source Code Pro" panose="020B0509030403020204" pitchFamily="49" charset="0"/>
              </a:rPr>
              <a:t>50</a:t>
            </a:r>
            <a:endParaRPr lang="fr-FR" sz="1100" dirty="0">
              <a:solidFill>
                <a:srgbClr val="C5C8C6"/>
              </a:solidFill>
              <a:effectLst/>
              <a:latin typeface="Source Code Pro" panose="020B0509030403020204" pitchFamily="49" charset="0"/>
              <a:ea typeface="Source Code Pro" panose="020B0509030403020204" pitchFamily="49" charset="0"/>
            </a:endParaRP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872A2"/>
                </a:solidFill>
                <a:effectLst/>
                <a:latin typeface="Source Code Pro" panose="020B0509030403020204" pitchFamily="49" charset="0"/>
                <a:ea typeface="Source Code Pro" panose="020B0509030403020204" pitchFamily="49" charset="0"/>
              </a:rPr>
              <a:t>def</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CE6700"/>
                </a:solidFill>
                <a:effectLst/>
                <a:latin typeface="Source Code Pro" panose="020B0509030403020204" pitchFamily="49" charset="0"/>
                <a:ea typeface="Source Code Pro" panose="020B0509030403020204" pitchFamily="49" charset="0"/>
              </a:rPr>
              <a:t>connaitrePlafond</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6089B4"/>
                </a:solidFill>
                <a:effectLst/>
                <a:latin typeface="Source Code Pro" panose="020B0509030403020204" pitchFamily="49" charset="0"/>
                <a:ea typeface="Source Code Pro" panose="020B0509030403020204" pitchFamily="49" charset="0"/>
              </a:rPr>
              <a:t>self</a:t>
            </a:r>
            <a:r>
              <a:rPr lang="fr-FR" sz="1100" dirty="0">
                <a:solidFill>
                  <a:srgbClr val="676867"/>
                </a:solidFill>
                <a:effectLst/>
                <a:latin typeface="Source Code Pro" panose="020B0509030403020204" pitchFamily="49" charset="0"/>
                <a:ea typeface="Source Code Pro" panose="020B0509030403020204" pitchFamily="49" charset="0"/>
              </a:rPr>
              <a:t>):</a:t>
            </a: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CE6700"/>
                </a:solidFill>
                <a:effectLst/>
                <a:latin typeface="Source Code Pro" panose="020B0509030403020204" pitchFamily="49" charset="0"/>
                <a:ea typeface="Source Code Pro" panose="020B0509030403020204" pitchFamily="49" charset="0"/>
              </a:rPr>
              <a:t>print</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9AA83A"/>
                </a:solidFill>
                <a:effectLst/>
                <a:latin typeface="Source Code Pro" panose="020B0509030403020204" pitchFamily="49" charset="0"/>
                <a:ea typeface="Source Code Pro" panose="020B0509030403020204" pitchFamily="49" charset="0"/>
              </a:rPr>
              <a:t>"Vous êtes limité à"</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6089B4"/>
                </a:solidFill>
                <a:effectLst/>
                <a:latin typeface="Source Code Pro" panose="020B0509030403020204" pitchFamily="49" charset="0"/>
                <a:ea typeface="Source Code Pro" panose="020B0509030403020204" pitchFamily="49" charset="0"/>
              </a:rPr>
              <a:t>self</a:t>
            </a:r>
            <a:r>
              <a:rPr lang="fr-FR" sz="1100" dirty="0" err="1">
                <a:solidFill>
                  <a:srgbClr val="C5C8C6"/>
                </a:solidFill>
                <a:effectLst/>
                <a:latin typeface="Source Code Pro" panose="020B0509030403020204" pitchFamily="49" charset="0"/>
                <a:ea typeface="Source Code Pro" panose="020B0509030403020204" pitchFamily="49" charset="0"/>
              </a:rPr>
              <a:t>.</a:t>
            </a:r>
            <a:r>
              <a:rPr lang="fr-FR" sz="1100" dirty="0" err="1">
                <a:solidFill>
                  <a:srgbClr val="9872A2"/>
                </a:solidFill>
                <a:effectLst/>
                <a:latin typeface="Source Code Pro" panose="020B0509030403020204" pitchFamily="49" charset="0"/>
                <a:ea typeface="Source Code Pro" panose="020B0509030403020204" pitchFamily="49" charset="0"/>
              </a:rPr>
              <a:t>plafond</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9AA83A"/>
                </a:solidFill>
                <a:effectLst/>
                <a:latin typeface="Source Code Pro" panose="020B0509030403020204" pitchFamily="49" charset="0"/>
                <a:ea typeface="Source Code Pro" panose="020B0509030403020204" pitchFamily="49" charset="0"/>
              </a:rPr>
              <a:t>"€."</a:t>
            </a:r>
            <a:r>
              <a:rPr lang="fr-FR" sz="1100" dirty="0">
                <a:solidFill>
                  <a:srgbClr val="676867"/>
                </a:solidFill>
                <a:effectLst/>
                <a:latin typeface="Source Code Pro" panose="020B0509030403020204" pitchFamily="49" charset="0"/>
                <a:ea typeface="Source Code Pro" panose="020B0509030403020204" pitchFamily="49" charset="0"/>
              </a:rPr>
              <a:t>)</a:t>
            </a:r>
          </a:p>
          <a:p>
            <a:endParaRPr lang="fr-FR" sz="1100" dirty="0">
              <a:solidFill>
                <a:srgbClr val="676867"/>
              </a:solidFill>
              <a:latin typeface="Source Code Pro" panose="020B0509030403020204" pitchFamily="49" charset="0"/>
              <a:ea typeface="Source Code Pro" panose="020B0509030403020204" pitchFamily="49" charset="0"/>
            </a:endParaRPr>
          </a:p>
          <a:p>
            <a:r>
              <a:rPr lang="fr-FR" sz="1100" dirty="0">
                <a:solidFill>
                  <a:srgbClr val="9872A2"/>
                </a:solidFill>
                <a:effectLst/>
                <a:latin typeface="Source Code Pro" panose="020B0509030403020204" pitchFamily="49" charset="0"/>
                <a:ea typeface="Source Code Pro" panose="020B0509030403020204" pitchFamily="49" charset="0"/>
              </a:rPr>
              <a:t>class</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B0000"/>
                </a:solidFill>
                <a:effectLst/>
                <a:latin typeface="Source Code Pro" panose="020B0509030403020204" pitchFamily="49" charset="0"/>
                <a:ea typeface="Source Code Pro" panose="020B0509030403020204" pitchFamily="49" charset="0"/>
              </a:rPr>
              <a:t>CompteEtudiant</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err="1">
                <a:solidFill>
                  <a:srgbClr val="9B0000"/>
                </a:solidFill>
                <a:effectLst/>
                <a:latin typeface="Source Code Pro" panose="020B0509030403020204" pitchFamily="49" charset="0"/>
                <a:ea typeface="Source Code Pro" panose="020B0509030403020204" pitchFamily="49" charset="0"/>
              </a:rPr>
              <a:t>CompteBancaire</a:t>
            </a:r>
            <a:r>
              <a:rPr lang="fr-FR" sz="1100" dirty="0">
                <a:solidFill>
                  <a:srgbClr val="676867"/>
                </a:solidFill>
                <a:effectLst/>
                <a:latin typeface="Source Code Pro" panose="020B0509030403020204" pitchFamily="49" charset="0"/>
                <a:ea typeface="Source Code Pro" panose="020B0509030403020204" pitchFamily="49" charset="0"/>
              </a:rPr>
              <a:t>):</a:t>
            </a:r>
            <a:br>
              <a:rPr lang="fr-FR" sz="1100" dirty="0">
                <a:solidFill>
                  <a:srgbClr val="C5C8C6"/>
                </a:solidFill>
                <a:effectLst/>
                <a:latin typeface="Source Code Pro" panose="020B0509030403020204" pitchFamily="49" charset="0"/>
                <a:ea typeface="Source Code Pro" panose="020B0509030403020204" pitchFamily="49" charset="0"/>
              </a:rPr>
            </a:b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872A2"/>
                </a:solidFill>
                <a:effectLst/>
                <a:latin typeface="Source Code Pro" panose="020B0509030403020204" pitchFamily="49" charset="0"/>
                <a:ea typeface="Source Code Pro" panose="020B0509030403020204" pitchFamily="49" charset="0"/>
              </a:rPr>
              <a:t>def</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9872A2"/>
                </a:solidFill>
                <a:effectLst/>
                <a:latin typeface="Source Code Pro" panose="020B0509030403020204" pitchFamily="49" charset="0"/>
                <a:ea typeface="Source Code Pro" panose="020B0509030403020204" pitchFamily="49" charset="0"/>
              </a:rPr>
              <a:t>__init__</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6089B4"/>
                </a:solidFill>
                <a:effectLst/>
                <a:latin typeface="Source Code Pro" panose="020B0509030403020204" pitchFamily="49" charset="0"/>
                <a:ea typeface="Source Code Pro" panose="020B0509030403020204" pitchFamily="49" charset="0"/>
              </a:rPr>
              <a:t>self</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089B4"/>
                </a:solidFill>
                <a:effectLst/>
                <a:latin typeface="Source Code Pro" panose="020B0509030403020204" pitchFamily="49" charset="0"/>
                <a:ea typeface="Source Code Pro" panose="020B0509030403020204" pitchFamily="49" charset="0"/>
              </a:rPr>
              <a:t>solde</a:t>
            </a:r>
            <a:r>
              <a:rPr lang="fr-FR" sz="1100" dirty="0">
                <a:solidFill>
                  <a:srgbClr val="676867"/>
                </a:solidFill>
                <a:effectLst/>
                <a:latin typeface="Source Code Pro" panose="020B0509030403020204" pitchFamily="49" charset="0"/>
                <a:ea typeface="Source Code Pro" panose="020B0509030403020204" pitchFamily="49" charset="0"/>
              </a:rPr>
              <a:t>):</a:t>
            </a: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B0000"/>
                </a:solidFill>
                <a:effectLst/>
                <a:latin typeface="Source Code Pro" panose="020B0509030403020204" pitchFamily="49" charset="0"/>
                <a:ea typeface="Source Code Pro" panose="020B0509030403020204" pitchFamily="49" charset="0"/>
              </a:rPr>
              <a:t>CompteBancaire</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9872A2"/>
                </a:solidFill>
                <a:effectLst/>
                <a:latin typeface="Source Code Pro" panose="020B0509030403020204" pitchFamily="49" charset="0"/>
                <a:ea typeface="Source Code Pro" panose="020B0509030403020204" pitchFamily="49" charset="0"/>
              </a:rPr>
              <a:t>__init__</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6089B4"/>
                </a:solidFill>
                <a:effectLst/>
                <a:latin typeface="Source Code Pro" panose="020B0509030403020204" pitchFamily="49" charset="0"/>
                <a:ea typeface="Source Code Pro" panose="020B0509030403020204" pitchFamily="49" charset="0"/>
              </a:rPr>
              <a:t>self</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089B4"/>
                </a:solidFill>
                <a:effectLst/>
                <a:latin typeface="Source Code Pro" panose="020B0509030403020204" pitchFamily="49" charset="0"/>
                <a:ea typeface="Source Code Pro" panose="020B0509030403020204" pitchFamily="49" charset="0"/>
              </a:rPr>
              <a:t>solde</a:t>
            </a:r>
            <a:r>
              <a:rPr lang="fr-FR" sz="1100" dirty="0">
                <a:solidFill>
                  <a:srgbClr val="676867"/>
                </a:solidFill>
                <a:effectLst/>
                <a:latin typeface="Source Code Pro" panose="020B0509030403020204" pitchFamily="49" charset="0"/>
                <a:ea typeface="Source Code Pro" panose="020B0509030403020204" pitchFamily="49" charset="0"/>
              </a:rPr>
              <a:t>)</a:t>
            </a: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6089B4"/>
                </a:solidFill>
                <a:effectLst/>
                <a:latin typeface="Source Code Pro" panose="020B0509030403020204" pitchFamily="49" charset="0"/>
                <a:ea typeface="Source Code Pro" panose="020B0509030403020204" pitchFamily="49" charset="0"/>
              </a:rPr>
              <a:t>self</a:t>
            </a:r>
            <a:r>
              <a:rPr lang="fr-FR" sz="1100" dirty="0" err="1">
                <a:solidFill>
                  <a:srgbClr val="676867"/>
                </a:solidFill>
                <a:effectLst/>
                <a:latin typeface="Source Code Pro" panose="020B0509030403020204" pitchFamily="49" charset="0"/>
                <a:ea typeface="Source Code Pro" panose="020B0509030403020204" pitchFamily="49" charset="0"/>
              </a:rPr>
              <a:t>.</a:t>
            </a:r>
            <a:r>
              <a:rPr lang="fr-FR" sz="1100" dirty="0" err="1">
                <a:solidFill>
                  <a:srgbClr val="9872A2"/>
                </a:solidFill>
                <a:effectLst/>
                <a:latin typeface="Source Code Pro" panose="020B0509030403020204" pitchFamily="49" charset="0"/>
                <a:ea typeface="Source Code Pro" panose="020B0509030403020204" pitchFamily="49" charset="0"/>
              </a:rPr>
              <a:t>plafond</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089B4"/>
                </a:solidFill>
                <a:effectLst/>
                <a:latin typeface="Source Code Pro" panose="020B0509030403020204" pitchFamily="49" charset="0"/>
                <a:ea typeface="Source Code Pro" panose="020B0509030403020204" pitchFamily="49" charset="0"/>
              </a:rPr>
              <a:t>500</a:t>
            </a:r>
            <a:endParaRPr lang="fr-FR" sz="1100" dirty="0">
              <a:solidFill>
                <a:srgbClr val="C5C8C6"/>
              </a:solidFill>
              <a:effectLst/>
              <a:latin typeface="Source Code Pro" panose="020B0509030403020204" pitchFamily="49" charset="0"/>
              <a:ea typeface="Source Code Pro" panose="020B0509030403020204" pitchFamily="49" charset="0"/>
            </a:endParaRP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872A2"/>
                </a:solidFill>
                <a:effectLst/>
                <a:latin typeface="Source Code Pro" panose="020B0509030403020204" pitchFamily="49" charset="0"/>
                <a:ea typeface="Source Code Pro" panose="020B0509030403020204" pitchFamily="49" charset="0"/>
              </a:rPr>
              <a:t>def</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CE6700"/>
                </a:solidFill>
                <a:effectLst/>
                <a:latin typeface="Source Code Pro" panose="020B0509030403020204" pitchFamily="49" charset="0"/>
                <a:ea typeface="Source Code Pro" panose="020B0509030403020204" pitchFamily="49" charset="0"/>
              </a:rPr>
              <a:t>connaitrePlafond</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6089B4"/>
                </a:solidFill>
                <a:effectLst/>
                <a:latin typeface="Source Code Pro" panose="020B0509030403020204" pitchFamily="49" charset="0"/>
                <a:ea typeface="Source Code Pro" panose="020B0509030403020204" pitchFamily="49" charset="0"/>
              </a:rPr>
              <a:t>self</a:t>
            </a:r>
            <a:r>
              <a:rPr lang="fr-FR" sz="1100" dirty="0">
                <a:solidFill>
                  <a:srgbClr val="676867"/>
                </a:solidFill>
                <a:effectLst/>
                <a:latin typeface="Source Code Pro" panose="020B0509030403020204" pitchFamily="49" charset="0"/>
                <a:ea typeface="Source Code Pro" panose="020B0509030403020204" pitchFamily="49" charset="0"/>
              </a:rPr>
              <a:t>):</a:t>
            </a: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CE6700"/>
                </a:solidFill>
                <a:effectLst/>
                <a:latin typeface="Source Code Pro" panose="020B0509030403020204" pitchFamily="49" charset="0"/>
                <a:ea typeface="Source Code Pro" panose="020B0509030403020204" pitchFamily="49" charset="0"/>
              </a:rPr>
              <a:t>print</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9AA83A"/>
                </a:solidFill>
                <a:effectLst/>
                <a:latin typeface="Source Code Pro" panose="020B0509030403020204" pitchFamily="49" charset="0"/>
                <a:ea typeface="Source Code Pro" panose="020B0509030403020204" pitchFamily="49" charset="0"/>
              </a:rPr>
              <a:t>"Vous êtes limité à"</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6089B4"/>
                </a:solidFill>
                <a:effectLst/>
                <a:latin typeface="Source Code Pro" panose="020B0509030403020204" pitchFamily="49" charset="0"/>
                <a:ea typeface="Source Code Pro" panose="020B0509030403020204" pitchFamily="49" charset="0"/>
              </a:rPr>
              <a:t>self</a:t>
            </a:r>
            <a:r>
              <a:rPr lang="fr-FR" sz="1100" dirty="0" err="1">
                <a:solidFill>
                  <a:srgbClr val="C5C8C6"/>
                </a:solidFill>
                <a:effectLst/>
                <a:latin typeface="Source Code Pro" panose="020B0509030403020204" pitchFamily="49" charset="0"/>
                <a:ea typeface="Source Code Pro" panose="020B0509030403020204" pitchFamily="49" charset="0"/>
              </a:rPr>
              <a:t>.</a:t>
            </a:r>
            <a:r>
              <a:rPr lang="fr-FR" sz="1100" dirty="0" err="1">
                <a:solidFill>
                  <a:srgbClr val="9872A2"/>
                </a:solidFill>
                <a:effectLst/>
                <a:latin typeface="Source Code Pro" panose="020B0509030403020204" pitchFamily="49" charset="0"/>
                <a:ea typeface="Source Code Pro" panose="020B0509030403020204" pitchFamily="49" charset="0"/>
              </a:rPr>
              <a:t>plafond</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9AA83A"/>
                </a:solidFill>
                <a:effectLst/>
                <a:latin typeface="Source Code Pro" panose="020B0509030403020204" pitchFamily="49" charset="0"/>
                <a:ea typeface="Source Code Pro" panose="020B0509030403020204" pitchFamily="49" charset="0"/>
              </a:rPr>
              <a:t>"€."</a:t>
            </a:r>
            <a:r>
              <a:rPr lang="fr-FR" sz="1100" dirty="0">
                <a:solidFill>
                  <a:srgbClr val="676867"/>
                </a:solidFill>
                <a:effectLst/>
                <a:latin typeface="Source Code Pro" panose="020B0509030403020204" pitchFamily="49" charset="0"/>
                <a:ea typeface="Source Code Pro" panose="020B0509030403020204" pitchFamily="49" charset="0"/>
              </a:rPr>
              <a:t>)</a:t>
            </a:r>
          </a:p>
          <a:p>
            <a:endParaRPr lang="fr-FR" sz="1100" b="0" dirty="0">
              <a:solidFill>
                <a:srgbClr val="676867"/>
              </a:solidFill>
              <a:effectLst/>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43124800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 duck typing</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646331"/>
          </a:xfrm>
          <a:prstGeom prst="rect">
            <a:avLst/>
          </a:prstGeom>
          <a:noFill/>
        </p:spPr>
        <p:txBody>
          <a:bodyPr wrap="square" rtlCol="0">
            <a:spAutoFit/>
          </a:bodyPr>
          <a:lstStyle/>
          <a:p>
            <a:r>
              <a:rPr lang="fr-FR" sz="1800" dirty="0">
                <a:solidFill>
                  <a:srgbClr val="333333"/>
                </a:solidFill>
                <a:latin typeface="Source Sans Pro" panose="020B0503030403020204" pitchFamily="34" charset="0"/>
                <a:ea typeface="Source Sans Pro" panose="020B0503030403020204" pitchFamily="34" charset="0"/>
              </a:rPr>
              <a:t>Il est possible d’</a:t>
            </a:r>
            <a:r>
              <a:rPr lang="fr-FR" sz="1800" b="1" dirty="0">
                <a:solidFill>
                  <a:srgbClr val="333333"/>
                </a:solidFill>
                <a:latin typeface="Source Sans Pro" panose="020B0503030403020204" pitchFamily="34" charset="0"/>
                <a:ea typeface="Source Sans Pro" panose="020B0503030403020204" pitchFamily="34" charset="0"/>
              </a:rPr>
              <a:t>appliquer</a:t>
            </a:r>
            <a:r>
              <a:rPr lang="fr-FR" sz="1800" dirty="0">
                <a:solidFill>
                  <a:srgbClr val="333333"/>
                </a:solidFill>
                <a:latin typeface="Source Sans Pro" panose="020B0503030403020204" pitchFamily="34" charset="0"/>
                <a:ea typeface="Source Sans Pro" panose="020B0503030403020204" pitchFamily="34" charset="0"/>
              </a:rPr>
              <a:t> le </a:t>
            </a:r>
            <a:r>
              <a:rPr lang="fr-FR" sz="1800" b="1" dirty="0">
                <a:solidFill>
                  <a:schemeClr val="accent1"/>
                </a:solidFill>
                <a:latin typeface="Source Sans Pro" panose="020B0503030403020204" pitchFamily="34" charset="0"/>
                <a:ea typeface="Source Sans Pro" panose="020B0503030403020204" pitchFamily="34" charset="0"/>
              </a:rPr>
              <a:t>polymorphisme</a:t>
            </a:r>
            <a:r>
              <a:rPr lang="fr-FR" sz="1800" dirty="0">
                <a:solidFill>
                  <a:srgbClr val="333333"/>
                </a:solidFill>
                <a:latin typeface="Source Sans Pro" panose="020B0503030403020204" pitchFamily="34" charset="0"/>
                <a:ea typeface="Source Sans Pro" panose="020B0503030403020204" pitchFamily="34" charset="0"/>
              </a:rPr>
              <a:t> à des </a:t>
            </a:r>
            <a:r>
              <a:rPr lang="fr-FR" sz="1800" b="1" dirty="0">
                <a:solidFill>
                  <a:schemeClr val="accent1"/>
                </a:solidFill>
                <a:latin typeface="Source Sans Pro" panose="020B0503030403020204" pitchFamily="34" charset="0"/>
                <a:ea typeface="Source Sans Pro" panose="020B0503030403020204" pitchFamily="34" charset="0"/>
              </a:rPr>
              <a:t>types de base </a:t>
            </a:r>
            <a:r>
              <a:rPr lang="fr-FR" sz="1800" dirty="0">
                <a:solidFill>
                  <a:srgbClr val="333333"/>
                </a:solidFill>
                <a:latin typeface="Source Sans Pro" panose="020B0503030403020204" pitchFamily="34" charset="0"/>
                <a:ea typeface="Source Sans Pro" panose="020B0503030403020204" pitchFamily="34" charset="0"/>
              </a:rPr>
              <a:t>en Python. On nomme cela le </a:t>
            </a:r>
            <a:r>
              <a:rPr lang="fr-FR" sz="1800" b="1" dirty="0" err="1">
                <a:solidFill>
                  <a:schemeClr val="accent1"/>
                </a:solidFill>
                <a:latin typeface="Source Sans Pro" panose="020B0503030403020204" pitchFamily="34" charset="0"/>
                <a:ea typeface="Source Sans Pro" panose="020B0503030403020204" pitchFamily="34" charset="0"/>
              </a:rPr>
              <a:t>duck</a:t>
            </a:r>
            <a:r>
              <a:rPr lang="fr-FR" sz="1800" b="1" dirty="0">
                <a:solidFill>
                  <a:schemeClr val="accent1"/>
                </a:solidFill>
                <a:latin typeface="Source Sans Pro" panose="020B0503030403020204" pitchFamily="34" charset="0"/>
                <a:ea typeface="Source Sans Pro" panose="020B0503030403020204" pitchFamily="34" charset="0"/>
              </a:rPr>
              <a:t> </a:t>
            </a:r>
            <a:r>
              <a:rPr lang="fr-FR" sz="1800" b="1" dirty="0" err="1">
                <a:solidFill>
                  <a:schemeClr val="accent1"/>
                </a:solidFill>
                <a:latin typeface="Source Sans Pro" panose="020B0503030403020204" pitchFamily="34" charset="0"/>
                <a:ea typeface="Source Sans Pro" panose="020B0503030403020204" pitchFamily="34" charset="0"/>
              </a:rPr>
              <a:t>typing</a:t>
            </a:r>
            <a:r>
              <a:rPr lang="fr-FR" sz="1800" dirty="0">
                <a:solidFill>
                  <a:srgbClr val="333333"/>
                </a:solidFill>
                <a:latin typeface="Source Sans Pro" panose="020B0503030403020204" pitchFamily="34" charset="0"/>
                <a:ea typeface="Source Sans Pro" panose="020B0503030403020204" pitchFamily="34" charset="0"/>
              </a:rPr>
              <a:t>.</a:t>
            </a: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132</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924301"/>
            <a:ext cx="4818014" cy="1815882"/>
          </a:xfrm>
          <a:prstGeom prst="rect">
            <a:avLst/>
          </a:prstGeom>
          <a:noFill/>
        </p:spPr>
        <p:txBody>
          <a:bodyPr wrap="square">
            <a:spAutoFit/>
          </a:bodyPr>
          <a:lstStyle/>
          <a:p>
            <a:r>
              <a:rPr lang="fr-FR" sz="1600" dirty="0">
                <a:solidFill>
                  <a:srgbClr val="333333"/>
                </a:solidFill>
                <a:latin typeface="Source Sans Pro" panose="020B0503030403020204" pitchFamily="34" charset="0"/>
                <a:ea typeface="Source Sans Pro" panose="020B0503030403020204" pitchFamily="34" charset="0"/>
              </a:rPr>
              <a:t>Exemple :</a:t>
            </a:r>
            <a:endParaRPr lang="en-GB" sz="1600" b="0" dirty="0">
              <a:solidFill>
                <a:srgbClr val="9872A2"/>
              </a:solidFill>
              <a:effectLst/>
              <a:latin typeface="Consolas" panose="020B0609020204030204" pitchFamily="49" charset="0"/>
            </a:endParaRPr>
          </a:p>
          <a:p>
            <a:r>
              <a:rPr lang="en-GB" sz="1600" b="0" dirty="0">
                <a:solidFill>
                  <a:srgbClr val="9872A2"/>
                </a:solidFill>
                <a:effectLst/>
                <a:latin typeface="Consolas" panose="020B0609020204030204" pitchFamily="49" charset="0"/>
              </a:rPr>
              <a:t>def</a:t>
            </a:r>
            <a:r>
              <a:rPr lang="en-GB" sz="1600" b="0" dirty="0">
                <a:solidFill>
                  <a:srgbClr val="C5C8C6"/>
                </a:solidFill>
                <a:effectLst/>
                <a:latin typeface="Consolas" panose="020B0609020204030204" pitchFamily="49" charset="0"/>
              </a:rPr>
              <a:t> </a:t>
            </a:r>
            <a:r>
              <a:rPr lang="en-GB" sz="1600" b="0" dirty="0" err="1">
                <a:solidFill>
                  <a:srgbClr val="CE6700"/>
                </a:solidFill>
                <a:effectLst/>
                <a:latin typeface="Consolas" panose="020B0609020204030204" pitchFamily="49" charset="0"/>
              </a:rPr>
              <a:t>ajouter</a:t>
            </a:r>
            <a:r>
              <a:rPr lang="en-GB" sz="1600" b="0" dirty="0">
                <a:solidFill>
                  <a:srgbClr val="676867"/>
                </a:solidFill>
                <a:effectLst/>
                <a:latin typeface="Consolas" panose="020B0609020204030204" pitchFamily="49" charset="0"/>
              </a:rPr>
              <a:t>(</a:t>
            </a:r>
            <a:r>
              <a:rPr lang="en-GB" sz="1600" b="0" dirty="0">
                <a:solidFill>
                  <a:srgbClr val="6089B4"/>
                </a:solidFill>
                <a:effectLst/>
                <a:latin typeface="Consolas" panose="020B0609020204030204" pitchFamily="49" charset="0"/>
              </a:rPr>
              <a:t>a</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a:solidFill>
                  <a:srgbClr val="6089B4"/>
                </a:solidFill>
                <a:effectLst/>
                <a:latin typeface="Consolas" panose="020B0609020204030204" pitchFamily="49" charset="0"/>
              </a:rPr>
              <a:t>b</a:t>
            </a:r>
            <a:r>
              <a:rPr lang="en-GB" sz="1600" b="0" dirty="0">
                <a:solidFill>
                  <a:srgbClr val="676867"/>
                </a:solidFill>
                <a:effectLst/>
                <a:latin typeface="Consolas" panose="020B0609020204030204" pitchFamily="49" charset="0"/>
              </a:rPr>
              <a:t>):</a:t>
            </a:r>
          </a:p>
          <a:p>
            <a:r>
              <a:rPr lang="en-GB" sz="1600" b="0" dirty="0">
                <a:solidFill>
                  <a:srgbClr val="C5C8C6"/>
                </a:solidFill>
                <a:effectLst/>
                <a:latin typeface="Consolas" panose="020B0609020204030204" pitchFamily="49" charset="0"/>
              </a:rPr>
              <a:t>    </a:t>
            </a:r>
            <a:r>
              <a:rPr lang="en-GB" sz="1600" b="0" dirty="0">
                <a:solidFill>
                  <a:srgbClr val="9872A2"/>
                </a:solidFill>
                <a:effectLst/>
                <a:latin typeface="Consolas" panose="020B0609020204030204" pitchFamily="49" charset="0"/>
              </a:rPr>
              <a:t>return</a:t>
            </a:r>
            <a:r>
              <a:rPr lang="en-GB" sz="1600" b="0" dirty="0">
                <a:solidFill>
                  <a:srgbClr val="C5C8C6"/>
                </a:solidFill>
                <a:effectLst/>
                <a:latin typeface="Consolas" panose="020B0609020204030204" pitchFamily="49" charset="0"/>
              </a:rPr>
              <a:t> </a:t>
            </a:r>
            <a:r>
              <a:rPr lang="en-GB" sz="1600" b="0" dirty="0">
                <a:solidFill>
                  <a:srgbClr val="6089B4"/>
                </a:solidFill>
                <a:effectLst/>
                <a:latin typeface="Consolas" panose="020B0609020204030204" pitchFamily="49" charset="0"/>
              </a:rPr>
              <a:t>a</a:t>
            </a:r>
            <a:r>
              <a:rPr lang="en-GB" sz="1600" b="0" dirty="0">
                <a:solidFill>
                  <a:srgbClr val="C5C8C6"/>
                </a:solidFill>
                <a:effectLst/>
                <a:latin typeface="Consolas" panose="020B0609020204030204" pitchFamily="49" charset="0"/>
              </a:rPr>
              <a:t> </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a:solidFill>
                  <a:srgbClr val="6089B4"/>
                </a:solidFill>
                <a:effectLst/>
                <a:latin typeface="Consolas" panose="020B0609020204030204" pitchFamily="49" charset="0"/>
              </a:rPr>
              <a:t>b</a:t>
            </a:r>
            <a:endParaRPr lang="en-GB" sz="1600" b="0" dirty="0">
              <a:solidFill>
                <a:srgbClr val="C5C8C6"/>
              </a:solidFill>
              <a:effectLst/>
              <a:latin typeface="Consolas" panose="020B0609020204030204" pitchFamily="49" charset="0"/>
            </a:endParaRPr>
          </a:p>
          <a:p>
            <a:br>
              <a:rPr lang="en-GB" sz="1600" b="0" dirty="0">
                <a:solidFill>
                  <a:srgbClr val="C5C8C6"/>
                </a:solidFill>
                <a:effectLst/>
                <a:latin typeface="Consolas" panose="020B0609020204030204" pitchFamily="49" charset="0"/>
              </a:rPr>
            </a:br>
            <a:r>
              <a:rPr lang="en-GB" sz="1600" b="0" dirty="0">
                <a:solidFill>
                  <a:srgbClr val="6089B4"/>
                </a:solidFill>
                <a:effectLst/>
                <a:latin typeface="Consolas" panose="020B0609020204030204" pitchFamily="49" charset="0"/>
              </a:rPr>
              <a:t>resultat1</a:t>
            </a:r>
            <a:r>
              <a:rPr lang="en-GB" sz="1600" b="0" dirty="0">
                <a:solidFill>
                  <a:srgbClr val="C5C8C6"/>
                </a:solidFill>
                <a:effectLst/>
                <a:latin typeface="Consolas" panose="020B0609020204030204" pitchFamily="49" charset="0"/>
              </a:rPr>
              <a:t> </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err="1">
                <a:solidFill>
                  <a:srgbClr val="CE6700"/>
                </a:solidFill>
                <a:effectLst/>
                <a:latin typeface="Consolas" panose="020B0609020204030204" pitchFamily="49" charset="0"/>
              </a:rPr>
              <a:t>ajouter</a:t>
            </a:r>
            <a:r>
              <a:rPr lang="en-GB" sz="1600" b="0" dirty="0">
                <a:solidFill>
                  <a:srgbClr val="676867"/>
                </a:solidFill>
                <a:effectLst/>
                <a:latin typeface="Consolas" panose="020B0609020204030204" pitchFamily="49" charset="0"/>
              </a:rPr>
              <a:t>(</a:t>
            </a:r>
            <a:r>
              <a:rPr lang="en-GB" sz="1600" b="0" dirty="0">
                <a:solidFill>
                  <a:srgbClr val="6089B4"/>
                </a:solidFill>
                <a:effectLst/>
                <a:latin typeface="Consolas" panose="020B0609020204030204" pitchFamily="49" charset="0"/>
              </a:rPr>
              <a:t>5</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a:solidFill>
                  <a:srgbClr val="6089B4"/>
                </a:solidFill>
                <a:effectLst/>
                <a:latin typeface="Consolas" panose="020B0609020204030204" pitchFamily="49" charset="0"/>
              </a:rPr>
              <a:t>10</a:t>
            </a:r>
            <a:r>
              <a:rPr lang="en-GB" sz="1600" b="0" dirty="0">
                <a:solidFill>
                  <a:srgbClr val="676867"/>
                </a:solidFill>
                <a:effectLst/>
                <a:latin typeface="Consolas" panose="020B0609020204030204" pitchFamily="49" charset="0"/>
              </a:rPr>
              <a:t>)</a:t>
            </a:r>
          </a:p>
          <a:p>
            <a:r>
              <a:rPr lang="en-GB" sz="1600" b="0" dirty="0">
                <a:solidFill>
                  <a:srgbClr val="6089B4"/>
                </a:solidFill>
                <a:effectLst/>
                <a:latin typeface="Consolas" panose="020B0609020204030204" pitchFamily="49" charset="0"/>
              </a:rPr>
              <a:t>resultat2</a:t>
            </a:r>
            <a:r>
              <a:rPr lang="en-GB" sz="1600" b="0" dirty="0">
                <a:solidFill>
                  <a:srgbClr val="C5C8C6"/>
                </a:solidFill>
                <a:effectLst/>
                <a:latin typeface="Consolas" panose="020B0609020204030204" pitchFamily="49" charset="0"/>
              </a:rPr>
              <a:t> </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err="1">
                <a:solidFill>
                  <a:srgbClr val="CE6700"/>
                </a:solidFill>
                <a:effectLst/>
                <a:latin typeface="Consolas" panose="020B0609020204030204" pitchFamily="49" charset="0"/>
              </a:rPr>
              <a:t>ajouter</a:t>
            </a:r>
            <a:r>
              <a:rPr lang="en-GB" sz="1600" b="0" dirty="0">
                <a:solidFill>
                  <a:srgbClr val="676867"/>
                </a:solidFill>
                <a:effectLst/>
                <a:latin typeface="Consolas" panose="020B0609020204030204" pitchFamily="49" charset="0"/>
              </a:rPr>
              <a:t>(</a:t>
            </a:r>
            <a:r>
              <a:rPr lang="en-GB" sz="1600" b="0" dirty="0">
                <a:solidFill>
                  <a:srgbClr val="9AA83A"/>
                </a:solidFill>
                <a:effectLst/>
                <a:latin typeface="Consolas" panose="020B0609020204030204" pitchFamily="49" charset="0"/>
              </a:rPr>
              <a:t>"Hello"</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a:solidFill>
                  <a:srgbClr val="9AA83A"/>
                </a:solidFill>
                <a:effectLst/>
                <a:latin typeface="Consolas" panose="020B0609020204030204" pitchFamily="49" charset="0"/>
              </a:rPr>
              <a:t>" World"</a:t>
            </a:r>
            <a:r>
              <a:rPr lang="en-GB" sz="1600" b="0" dirty="0">
                <a:solidFill>
                  <a:srgbClr val="676867"/>
                </a:solidFill>
                <a:effectLst/>
                <a:latin typeface="Consolas" panose="020B0609020204030204" pitchFamily="49" charset="0"/>
              </a:rPr>
              <a:t>)</a:t>
            </a:r>
          </a:p>
          <a:p>
            <a:r>
              <a:rPr lang="en-GB" sz="1600" b="0" dirty="0">
                <a:solidFill>
                  <a:srgbClr val="6089B4"/>
                </a:solidFill>
                <a:effectLst/>
                <a:latin typeface="Consolas" panose="020B0609020204030204" pitchFamily="49" charset="0"/>
              </a:rPr>
              <a:t>resultat3</a:t>
            </a:r>
            <a:r>
              <a:rPr lang="en-GB" sz="1600" b="0" dirty="0">
                <a:solidFill>
                  <a:srgbClr val="C5C8C6"/>
                </a:solidFill>
                <a:effectLst/>
                <a:latin typeface="Consolas" panose="020B0609020204030204" pitchFamily="49" charset="0"/>
              </a:rPr>
              <a:t> </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err="1">
                <a:solidFill>
                  <a:srgbClr val="CE6700"/>
                </a:solidFill>
                <a:effectLst/>
                <a:latin typeface="Consolas" panose="020B0609020204030204" pitchFamily="49" charset="0"/>
              </a:rPr>
              <a:t>ajouter</a:t>
            </a:r>
            <a:r>
              <a:rPr lang="en-GB" sz="1600" b="0" dirty="0">
                <a:solidFill>
                  <a:srgbClr val="676867"/>
                </a:solidFill>
                <a:effectLst/>
                <a:latin typeface="Consolas" panose="020B0609020204030204" pitchFamily="49" charset="0"/>
              </a:rPr>
              <a:t>([</a:t>
            </a:r>
            <a:r>
              <a:rPr lang="en-GB" sz="1600" b="0" dirty="0">
                <a:solidFill>
                  <a:srgbClr val="6089B4"/>
                </a:solidFill>
                <a:effectLst/>
                <a:latin typeface="Consolas" panose="020B0609020204030204" pitchFamily="49" charset="0"/>
              </a:rPr>
              <a:t>0</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a:solidFill>
                  <a:srgbClr val="6089B4"/>
                </a:solidFill>
                <a:effectLst/>
                <a:latin typeface="Consolas" panose="020B0609020204030204" pitchFamily="49" charset="0"/>
              </a:rPr>
              <a:t>2</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a:solidFill>
                  <a:srgbClr val="6089B4"/>
                </a:solidFill>
                <a:effectLst/>
                <a:latin typeface="Consolas" panose="020B0609020204030204" pitchFamily="49" charset="0"/>
              </a:rPr>
              <a:t>4</a:t>
            </a:r>
            <a:r>
              <a:rPr lang="en-GB" sz="1600" b="0" dirty="0">
                <a:solidFill>
                  <a:srgbClr val="676867"/>
                </a:solidFill>
                <a:effectLst/>
                <a:latin typeface="Consolas" panose="020B0609020204030204" pitchFamily="49" charset="0"/>
              </a:rPr>
              <a:t>], [</a:t>
            </a:r>
            <a:r>
              <a:rPr lang="en-GB" sz="1600" b="0" dirty="0">
                <a:solidFill>
                  <a:srgbClr val="6089B4"/>
                </a:solidFill>
                <a:effectLst/>
                <a:latin typeface="Consolas" panose="020B0609020204030204" pitchFamily="49" charset="0"/>
              </a:rPr>
              <a:t>1</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a:solidFill>
                  <a:srgbClr val="6089B4"/>
                </a:solidFill>
                <a:effectLst/>
                <a:latin typeface="Consolas" panose="020B0609020204030204" pitchFamily="49" charset="0"/>
              </a:rPr>
              <a:t>3</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a:solidFill>
                  <a:srgbClr val="6089B4"/>
                </a:solidFill>
                <a:effectLst/>
                <a:latin typeface="Consolas" panose="020B0609020204030204" pitchFamily="49" charset="0"/>
              </a:rPr>
              <a:t>5</a:t>
            </a:r>
            <a:r>
              <a:rPr lang="en-GB" sz="1600" b="0" dirty="0">
                <a:solidFill>
                  <a:srgbClr val="676867"/>
                </a:solidFill>
                <a:effectLst/>
                <a:latin typeface="Consolas" panose="020B0609020204030204" pitchFamily="49" charset="0"/>
              </a:rPr>
              <a:t>])</a:t>
            </a:r>
          </a:p>
        </p:txBody>
      </p:sp>
      <p:sp>
        <p:nvSpPr>
          <p:cNvPr id="5" name="ZoneTexte 4">
            <a:extLst>
              <a:ext uri="{FF2B5EF4-FFF2-40B4-BE49-F238E27FC236}">
                <a16:creationId xmlns:a16="http://schemas.microsoft.com/office/drawing/2014/main" id="{4EC613D4-0659-E4B7-0946-F2702D263994}"/>
              </a:ext>
            </a:extLst>
          </p:cNvPr>
          <p:cNvSpPr txBox="1"/>
          <p:nvPr/>
        </p:nvSpPr>
        <p:spPr>
          <a:xfrm>
            <a:off x="6664036" y="2882206"/>
            <a:ext cx="1390124" cy="830997"/>
          </a:xfrm>
          <a:prstGeom prst="rect">
            <a:avLst/>
          </a:prstGeom>
          <a:noFill/>
        </p:spPr>
        <p:txBody>
          <a:bodyPr wrap="none" rtlCol="0">
            <a:spAutoFit/>
          </a:bodyPr>
          <a:lstStyle/>
          <a:p>
            <a:r>
              <a:rPr lang="fr-FR" sz="1600" dirty="0">
                <a:latin typeface="Source Sans Pro" panose="020B0503030403020204" pitchFamily="34" charset="0"/>
                <a:ea typeface="Source Sans Pro" panose="020B0503030403020204" pitchFamily="34" charset="0"/>
              </a:rPr>
              <a:t>15</a:t>
            </a:r>
          </a:p>
          <a:p>
            <a:r>
              <a:rPr lang="fr-FR" sz="1600" dirty="0">
                <a:latin typeface="Source Sans Pro" panose="020B0503030403020204" pitchFamily="34" charset="0"/>
                <a:ea typeface="Source Sans Pro" panose="020B0503030403020204" pitchFamily="34" charset="0"/>
              </a:rPr>
              <a:t>Hello World</a:t>
            </a:r>
          </a:p>
          <a:p>
            <a:r>
              <a:rPr lang="fr-FR" sz="1600" dirty="0">
                <a:latin typeface="Source Sans Pro" panose="020B0503030403020204" pitchFamily="34" charset="0"/>
                <a:ea typeface="Source Sans Pro" panose="020B0503030403020204" pitchFamily="34" charset="0"/>
              </a:rPr>
              <a:t>[0, 2, 4, 1, 3, 5]</a:t>
            </a:r>
          </a:p>
        </p:txBody>
      </p:sp>
      <p:cxnSp>
        <p:nvCxnSpPr>
          <p:cNvPr id="7" name="Connecteur droit avec flèche 6">
            <a:extLst>
              <a:ext uri="{FF2B5EF4-FFF2-40B4-BE49-F238E27FC236}">
                <a16:creationId xmlns:a16="http://schemas.microsoft.com/office/drawing/2014/main" id="{92BA6352-AF95-351C-E516-AC34E1BD4974}"/>
              </a:ext>
            </a:extLst>
          </p:cNvPr>
          <p:cNvCxnSpPr>
            <a:cxnSpLocks/>
          </p:cNvCxnSpPr>
          <p:nvPr/>
        </p:nvCxnSpPr>
        <p:spPr>
          <a:xfrm flipH="1">
            <a:off x="5596575" y="3561693"/>
            <a:ext cx="9823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Connecteur droit avec flèche 7">
            <a:extLst>
              <a:ext uri="{FF2B5EF4-FFF2-40B4-BE49-F238E27FC236}">
                <a16:creationId xmlns:a16="http://schemas.microsoft.com/office/drawing/2014/main" id="{F58F240B-56FF-D8A8-2E98-0E645CB1B35B}"/>
              </a:ext>
            </a:extLst>
          </p:cNvPr>
          <p:cNvCxnSpPr>
            <a:cxnSpLocks/>
          </p:cNvCxnSpPr>
          <p:nvPr/>
        </p:nvCxnSpPr>
        <p:spPr>
          <a:xfrm flipH="1">
            <a:off x="5596575" y="3298049"/>
            <a:ext cx="9823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Connecteur droit avec flèche 9">
            <a:extLst>
              <a:ext uri="{FF2B5EF4-FFF2-40B4-BE49-F238E27FC236}">
                <a16:creationId xmlns:a16="http://schemas.microsoft.com/office/drawing/2014/main" id="{EC416668-913F-0BC0-9EF7-AB7C95A60B83}"/>
              </a:ext>
            </a:extLst>
          </p:cNvPr>
          <p:cNvCxnSpPr>
            <a:cxnSpLocks/>
          </p:cNvCxnSpPr>
          <p:nvPr/>
        </p:nvCxnSpPr>
        <p:spPr>
          <a:xfrm flipH="1">
            <a:off x="5596575" y="3049074"/>
            <a:ext cx="9823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73459271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133</a:t>
            </a:fld>
            <a:endParaRPr lang="fr-FR"/>
          </a:p>
        </p:txBody>
      </p:sp>
    </p:spTree>
    <p:extLst>
      <p:ext uri="{BB962C8B-B14F-4D97-AF65-F5344CB8AC3E}">
        <p14:creationId xmlns:p14="http://schemas.microsoft.com/office/powerpoint/2010/main" val="100279649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La POO</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134</a:t>
            </a:fld>
            <a:endParaRPr lang="fr-FR"/>
          </a:p>
        </p:txBody>
      </p:sp>
    </p:spTree>
    <p:extLst>
      <p:ext uri="{BB962C8B-B14F-4D97-AF65-F5344CB8AC3E}">
        <p14:creationId xmlns:p14="http://schemas.microsoft.com/office/powerpoint/2010/main" val="167165931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4.</a:t>
            </a:r>
            <a:endParaRPr lang="fr-FR" sz="6000" dirty="0">
              <a:solidFill>
                <a:schemeClr val="accent4"/>
              </a:solidFill>
            </a:endParaRPr>
          </a:p>
          <a:p>
            <a:pPr marL="0" lvl="0" indent="0" algn="l" rtl="0">
              <a:spcBef>
                <a:spcPts val="0"/>
              </a:spcBef>
              <a:spcAft>
                <a:spcPts val="0"/>
              </a:spcAft>
              <a:buNone/>
            </a:pPr>
            <a:r>
              <a:rPr lang="fr-FR" sz="4000" dirty="0"/>
              <a:t>Les expressions régulières</a:t>
            </a:r>
          </a:p>
        </p:txBody>
      </p:sp>
    </p:spTree>
    <p:extLst>
      <p:ext uri="{BB962C8B-B14F-4D97-AF65-F5344CB8AC3E}">
        <p14:creationId xmlns:p14="http://schemas.microsoft.com/office/powerpoint/2010/main" val="420648699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4.</a:t>
            </a:r>
            <a:r>
              <a:rPr lang="fr-FR" sz="4000" dirty="0">
                <a:solidFill>
                  <a:schemeClr val="accent4"/>
                </a:solidFill>
              </a:rPr>
              <a:t>1</a:t>
            </a:r>
          </a:p>
          <a:p>
            <a:pPr marL="0" lvl="0" indent="0" algn="l" rtl="0">
              <a:spcBef>
                <a:spcPts val="0"/>
              </a:spcBef>
              <a:spcAft>
                <a:spcPts val="0"/>
              </a:spcAft>
              <a:buNone/>
            </a:pPr>
            <a:r>
              <a:rPr lang="fr-FR" sz="2800" dirty="0"/>
              <a:t>Les généralités</a:t>
            </a:r>
          </a:p>
        </p:txBody>
      </p:sp>
    </p:spTree>
    <p:extLst>
      <p:ext uri="{BB962C8B-B14F-4D97-AF65-F5344CB8AC3E}">
        <p14:creationId xmlns:p14="http://schemas.microsoft.com/office/powerpoint/2010/main" val="233751058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8"/>
          <p:cNvSpPr txBox="1">
            <a:spLocks noGrp="1"/>
          </p:cNvSpPr>
          <p:nvPr>
            <p:ph type="ctrTitle" idx="4294967295"/>
          </p:nvPr>
        </p:nvSpPr>
        <p:spPr>
          <a:xfrm>
            <a:off x="983655" y="1252131"/>
            <a:ext cx="47796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b="1" dirty="0"/>
              <a:t>Définition</a:t>
            </a:r>
            <a:endParaRPr sz="6000" b="1" dirty="0"/>
          </a:p>
        </p:txBody>
      </p:sp>
      <p:sp>
        <p:nvSpPr>
          <p:cNvPr id="119" name="Google Shape;119;p18"/>
          <p:cNvSpPr txBox="1">
            <a:spLocks noGrp="1"/>
          </p:cNvSpPr>
          <p:nvPr>
            <p:ph type="subTitle" idx="4294967295"/>
          </p:nvPr>
        </p:nvSpPr>
        <p:spPr>
          <a:xfrm>
            <a:off x="643918" y="2900238"/>
            <a:ext cx="7904996" cy="1569294"/>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fr-FR" sz="2800" dirty="0"/>
              <a:t>Une </a:t>
            </a:r>
            <a:r>
              <a:rPr lang="fr-FR" sz="2800" b="1" dirty="0">
                <a:solidFill>
                  <a:schemeClr val="accent1"/>
                </a:solidFill>
              </a:rPr>
              <a:t>expression régulière </a:t>
            </a:r>
            <a:r>
              <a:rPr lang="fr-FR" sz="2800" dirty="0">
                <a:solidFill>
                  <a:schemeClr val="tx1"/>
                </a:solidFill>
              </a:rPr>
              <a:t>(</a:t>
            </a:r>
            <a:r>
              <a:rPr lang="fr-FR" sz="2800" b="1" dirty="0">
                <a:solidFill>
                  <a:schemeClr val="tx1"/>
                </a:solidFill>
              </a:rPr>
              <a:t>Regex</a:t>
            </a:r>
            <a:r>
              <a:rPr lang="fr-FR" sz="2800" dirty="0">
                <a:solidFill>
                  <a:schemeClr val="tx1"/>
                </a:solidFill>
              </a:rPr>
              <a:t>) </a:t>
            </a:r>
            <a:r>
              <a:rPr lang="fr-FR" sz="2800" dirty="0"/>
              <a:t>est une </a:t>
            </a:r>
            <a:r>
              <a:rPr lang="fr-FR" sz="2800" b="1" dirty="0"/>
              <a:t>suite de caractères </a:t>
            </a:r>
            <a:r>
              <a:rPr lang="fr-FR" sz="2800" dirty="0"/>
              <a:t>qui a pour </a:t>
            </a:r>
            <a:r>
              <a:rPr lang="fr-FR" sz="2800" b="1" dirty="0"/>
              <a:t>but</a:t>
            </a:r>
            <a:r>
              <a:rPr lang="fr-FR" sz="2800" dirty="0"/>
              <a:t> de </a:t>
            </a:r>
            <a:r>
              <a:rPr lang="fr-FR" sz="2800" b="1" dirty="0">
                <a:solidFill>
                  <a:schemeClr val="accent1"/>
                </a:solidFill>
              </a:rPr>
              <a:t>décrire</a:t>
            </a:r>
            <a:r>
              <a:rPr lang="fr-FR" sz="2800" dirty="0"/>
              <a:t> un </a:t>
            </a:r>
            <a:r>
              <a:rPr lang="fr-FR" sz="2800" b="1" dirty="0"/>
              <a:t>fragment de texte</a:t>
            </a:r>
            <a:r>
              <a:rPr lang="fr-FR" sz="2800" dirty="0"/>
              <a:t>.</a:t>
            </a:r>
            <a:endParaRPr sz="2800" dirty="0"/>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137</a:t>
            </a:fld>
            <a:endParaRPr/>
          </a:p>
        </p:txBody>
      </p:sp>
    </p:spTree>
    <p:extLst>
      <p:ext uri="{BB962C8B-B14F-4D97-AF65-F5344CB8AC3E}">
        <p14:creationId xmlns:p14="http://schemas.microsoft.com/office/powerpoint/2010/main" val="402779328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expressions </a:t>
            </a:r>
            <a:r>
              <a:rPr lang="en-GB" dirty="0" err="1"/>
              <a:t>régulière</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1631216"/>
          </a:xfrm>
          <a:prstGeom prst="rect">
            <a:avLst/>
          </a:prstGeom>
          <a:noFill/>
        </p:spPr>
        <p:txBody>
          <a:bodyPr wrap="square" rtlCol="0">
            <a:spAutoFit/>
          </a:bodyPr>
          <a:lstStyle/>
          <a:p>
            <a:pPr algn="just"/>
            <a:r>
              <a:rPr lang="fr-FR" sz="2000" dirty="0">
                <a:solidFill>
                  <a:srgbClr val="333333"/>
                </a:solidFill>
                <a:latin typeface="Source Sans Pro" panose="020B0503030403020204" pitchFamily="34" charset="0"/>
                <a:ea typeface="Source Sans Pro" panose="020B0503030403020204" pitchFamily="34" charset="0"/>
              </a:rPr>
              <a:t>Une </a:t>
            </a:r>
            <a:r>
              <a:rPr lang="fr-FR" sz="2000" b="1" dirty="0">
                <a:solidFill>
                  <a:schemeClr val="accent1"/>
                </a:solidFill>
                <a:latin typeface="Source Sans Pro" panose="020B0503030403020204" pitchFamily="34" charset="0"/>
                <a:ea typeface="Source Sans Pro" panose="020B0503030403020204" pitchFamily="34" charset="0"/>
              </a:rPr>
              <a:t>expression régulière </a:t>
            </a:r>
            <a:r>
              <a:rPr lang="fr-FR" sz="2000" dirty="0">
                <a:solidFill>
                  <a:srgbClr val="333333"/>
                </a:solidFill>
                <a:latin typeface="Source Sans Pro" panose="020B0503030403020204" pitchFamily="34" charset="0"/>
                <a:ea typeface="Source Sans Pro" panose="020B0503030403020204" pitchFamily="34" charset="0"/>
              </a:rPr>
              <a:t>est une </a:t>
            </a:r>
            <a:r>
              <a:rPr lang="fr-FR" sz="2000" b="1" dirty="0">
                <a:solidFill>
                  <a:srgbClr val="333333"/>
                </a:solidFill>
                <a:latin typeface="Source Sans Pro" panose="020B0503030403020204" pitchFamily="34" charset="0"/>
                <a:ea typeface="Source Sans Pro" panose="020B0503030403020204" pitchFamily="34" charset="0"/>
              </a:rPr>
              <a:t>suite de caractères </a:t>
            </a:r>
            <a:r>
              <a:rPr lang="fr-FR" sz="2000" dirty="0">
                <a:solidFill>
                  <a:srgbClr val="333333"/>
                </a:solidFill>
                <a:latin typeface="Source Sans Pro" panose="020B0503030403020204" pitchFamily="34" charset="0"/>
                <a:ea typeface="Source Sans Pro" panose="020B0503030403020204" pitchFamily="34" charset="0"/>
              </a:rPr>
              <a:t>que l’on appelle </a:t>
            </a:r>
            <a:r>
              <a:rPr lang="fr-FR" sz="2000" b="1" dirty="0">
                <a:solidFill>
                  <a:schemeClr val="accent1"/>
                </a:solidFill>
                <a:latin typeface="Source Sans Pro" panose="020B0503030403020204" pitchFamily="34" charset="0"/>
                <a:ea typeface="Source Sans Pro" panose="020B0503030403020204" pitchFamily="34" charset="0"/>
              </a:rPr>
              <a:t>motif</a:t>
            </a:r>
            <a:r>
              <a:rPr lang="fr-FR" sz="2000" dirty="0">
                <a:solidFill>
                  <a:srgbClr val="333333"/>
                </a:solidFill>
                <a:latin typeface="Source Sans Pro" panose="020B0503030403020204" pitchFamily="34" charset="0"/>
                <a:ea typeface="Source Sans Pro" panose="020B0503030403020204" pitchFamily="34" charset="0"/>
              </a:rPr>
              <a:t> (</a:t>
            </a:r>
            <a:r>
              <a:rPr lang="fr-FR" sz="2000" b="1" i="1" dirty="0">
                <a:solidFill>
                  <a:schemeClr val="accent1"/>
                </a:solidFill>
                <a:latin typeface="Source Sans Pro" panose="020B0503030403020204" pitchFamily="34" charset="0"/>
                <a:ea typeface="Source Sans Pro" panose="020B0503030403020204" pitchFamily="34" charset="0"/>
              </a:rPr>
              <a:t>pattern</a:t>
            </a:r>
            <a:r>
              <a:rPr lang="fr-FR" sz="2000" dirty="0">
                <a:solidFill>
                  <a:srgbClr val="333333"/>
                </a:solidFill>
                <a:latin typeface="Source Sans Pro" panose="020B0503030403020204" pitchFamily="34" charset="0"/>
                <a:ea typeface="Source Sans Pro" panose="020B0503030403020204" pitchFamily="34" charset="0"/>
              </a:rPr>
              <a:t> en anglais), </a:t>
            </a:r>
            <a:r>
              <a:rPr lang="fr-FR" sz="2000" b="1" dirty="0">
                <a:solidFill>
                  <a:schemeClr val="accent1"/>
                </a:solidFill>
                <a:latin typeface="Source Sans Pro" panose="020B0503030403020204" pitchFamily="34" charset="0"/>
                <a:ea typeface="Source Sans Pro" panose="020B0503030403020204" pitchFamily="34" charset="0"/>
              </a:rPr>
              <a:t>motif</a:t>
            </a:r>
            <a:r>
              <a:rPr lang="fr-FR" sz="2000" dirty="0">
                <a:solidFill>
                  <a:srgbClr val="333333"/>
                </a:solidFill>
                <a:latin typeface="Source Sans Pro" panose="020B0503030403020204" pitchFamily="34" charset="0"/>
                <a:ea typeface="Source Sans Pro" panose="020B0503030403020204" pitchFamily="34" charset="0"/>
              </a:rPr>
              <a:t> qui est </a:t>
            </a:r>
            <a:r>
              <a:rPr lang="fr-FR" sz="2000" b="1" dirty="0">
                <a:solidFill>
                  <a:srgbClr val="333333"/>
                </a:solidFill>
                <a:latin typeface="Source Sans Pro" panose="020B0503030403020204" pitchFamily="34" charset="0"/>
                <a:ea typeface="Source Sans Pro" panose="020B0503030403020204" pitchFamily="34" charset="0"/>
              </a:rPr>
              <a:t>constitué</a:t>
            </a:r>
            <a:r>
              <a:rPr lang="fr-FR" sz="2000" dirty="0">
                <a:solidFill>
                  <a:srgbClr val="333333"/>
                </a:solidFill>
                <a:latin typeface="Source Sans Pro" panose="020B0503030403020204" pitchFamily="34" charset="0"/>
                <a:ea typeface="Source Sans Pro" panose="020B0503030403020204" pitchFamily="34" charset="0"/>
              </a:rPr>
              <a:t> de deux </a:t>
            </a:r>
            <a:r>
              <a:rPr lang="fr-FR" sz="2000" b="1" dirty="0">
                <a:solidFill>
                  <a:srgbClr val="333333"/>
                </a:solidFill>
                <a:latin typeface="Source Sans Pro" panose="020B0503030403020204" pitchFamily="34" charset="0"/>
                <a:ea typeface="Source Sans Pro" panose="020B0503030403020204" pitchFamily="34" charset="0"/>
              </a:rPr>
              <a:t>types</a:t>
            </a:r>
            <a:r>
              <a:rPr lang="fr-FR" sz="2000" dirty="0">
                <a:solidFill>
                  <a:srgbClr val="333333"/>
                </a:solidFill>
                <a:latin typeface="Source Sans Pro" panose="020B0503030403020204" pitchFamily="34" charset="0"/>
                <a:ea typeface="Source Sans Pro" panose="020B0503030403020204" pitchFamily="34" charset="0"/>
              </a:rPr>
              <a:t> de </a:t>
            </a:r>
            <a:r>
              <a:rPr lang="fr-FR" sz="2000" b="1" dirty="0">
                <a:solidFill>
                  <a:srgbClr val="333333"/>
                </a:solidFill>
                <a:latin typeface="Source Sans Pro" panose="020B0503030403020204" pitchFamily="34" charset="0"/>
                <a:ea typeface="Source Sans Pro" panose="020B0503030403020204" pitchFamily="34" charset="0"/>
              </a:rPr>
              <a:t>caractères</a:t>
            </a:r>
            <a:r>
              <a:rPr lang="fr-FR" sz="2000" dirty="0">
                <a:solidFill>
                  <a:srgbClr val="333333"/>
                </a:solidFill>
                <a:latin typeface="Source Sans Pro" panose="020B0503030403020204" pitchFamily="34" charset="0"/>
                <a:ea typeface="Source Sans Pro" panose="020B0503030403020204" pitchFamily="34" charset="0"/>
              </a:rPr>
              <a:t> :</a:t>
            </a:r>
          </a:p>
          <a:p>
            <a:pPr marL="540000" indent="-360000" algn="just">
              <a:buFont typeface="Arial" panose="020B0604020202020204" pitchFamily="34" charset="0"/>
              <a:buChar char="•"/>
            </a:pPr>
            <a:r>
              <a:rPr lang="fr-FR" sz="2000" dirty="0">
                <a:solidFill>
                  <a:srgbClr val="333333"/>
                </a:solidFill>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caractères</a:t>
            </a:r>
            <a:r>
              <a:rPr lang="fr-FR" sz="2000" dirty="0">
                <a:solidFill>
                  <a:srgbClr val="333333"/>
                </a:solidFill>
                <a:latin typeface="Source Sans Pro" panose="020B0503030403020204" pitchFamily="34" charset="0"/>
                <a:ea typeface="Source Sans Pro" panose="020B0503030403020204" pitchFamily="34" charset="0"/>
              </a:rPr>
              <a:t> dits </a:t>
            </a:r>
            <a:r>
              <a:rPr lang="fr-FR" sz="2000" b="1" dirty="0">
                <a:solidFill>
                  <a:srgbClr val="333333"/>
                </a:solidFill>
                <a:latin typeface="Source Sans Pro" panose="020B0503030403020204" pitchFamily="34" charset="0"/>
                <a:ea typeface="Source Sans Pro" panose="020B0503030403020204" pitchFamily="34" charset="0"/>
              </a:rPr>
              <a:t>normaux</a:t>
            </a:r>
            <a:r>
              <a:rPr lang="fr-FR" sz="2000" dirty="0">
                <a:solidFill>
                  <a:srgbClr val="333333"/>
                </a:solidFill>
                <a:latin typeface="Source Sans Pro" panose="020B0503030403020204" pitchFamily="34" charset="0"/>
                <a:ea typeface="Source Sans Pro" panose="020B0503030403020204" pitchFamily="34" charset="0"/>
              </a:rPr>
              <a:t>.</a:t>
            </a:r>
          </a:p>
          <a:p>
            <a:pPr marL="540000" indent="-360000" algn="just">
              <a:buFont typeface="Arial" panose="020B0604020202020204" pitchFamily="34" charset="0"/>
              <a:buChar char="•"/>
            </a:pPr>
            <a:r>
              <a:rPr lang="fr-FR" sz="2000" dirty="0">
                <a:solidFill>
                  <a:srgbClr val="333333"/>
                </a:solidFill>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métacaractères</a:t>
            </a:r>
            <a:r>
              <a:rPr lang="fr-FR" sz="2000" dirty="0">
                <a:solidFill>
                  <a:srgbClr val="333333"/>
                </a:solidFill>
                <a:latin typeface="Source Sans Pro" panose="020B0503030403020204" pitchFamily="34" charset="0"/>
                <a:ea typeface="Source Sans Pro" panose="020B0503030403020204" pitchFamily="34" charset="0"/>
              </a:rPr>
              <a:t> ayant une </a:t>
            </a:r>
            <a:r>
              <a:rPr lang="fr-FR" sz="2000" b="1" dirty="0">
                <a:solidFill>
                  <a:srgbClr val="333333"/>
                </a:solidFill>
                <a:latin typeface="Source Sans Pro" panose="020B0503030403020204" pitchFamily="34" charset="0"/>
                <a:ea typeface="Source Sans Pro" panose="020B0503030403020204" pitchFamily="34" charset="0"/>
              </a:rPr>
              <a:t>signification particulière</a:t>
            </a:r>
            <a:r>
              <a:rPr lang="fr-FR" sz="2000" dirty="0">
                <a:solidFill>
                  <a:srgbClr val="333333"/>
                </a:solidFill>
                <a:latin typeface="Source Sans Pro" panose="020B0503030403020204" pitchFamily="34" charset="0"/>
                <a:ea typeface="Source Sans Pro" panose="020B0503030403020204" pitchFamily="34" charset="0"/>
              </a:rPr>
              <a:t>.</a:t>
            </a:r>
            <a:endParaRPr lang="en-GB" sz="2000" dirty="0">
              <a:solidFill>
                <a:srgbClr val="000000"/>
              </a:solidFill>
              <a:latin typeface="Source Sans Pro" panose="020B0503030403020204" pitchFamily="34" charset="0"/>
              <a:ea typeface="Source Sans Pro" panose="020B0503030403020204" pitchFamily="34" charset="0"/>
              <a:sym typeface="Arial"/>
            </a:endParaRP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138</a:t>
            </a:fld>
            <a:endParaRPr lang="fr-FR"/>
          </a:p>
        </p:txBody>
      </p:sp>
    </p:spTree>
    <p:extLst>
      <p:ext uri="{BB962C8B-B14F-4D97-AF65-F5344CB8AC3E}">
        <p14:creationId xmlns:p14="http://schemas.microsoft.com/office/powerpoint/2010/main" val="3051703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L’indentation</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13</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2246769"/>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L'</a:t>
            </a:r>
            <a:r>
              <a:rPr lang="fr-FR" sz="2000" b="1" dirty="0">
                <a:latin typeface="Source Sans Pro" panose="020B0503030403020204" pitchFamily="34" charset="0"/>
                <a:ea typeface="Source Sans Pro" panose="020B0503030403020204" pitchFamily="34" charset="0"/>
              </a:rPr>
              <a:t>indentation</a:t>
            </a:r>
            <a:r>
              <a:rPr lang="fr-FR" sz="2000" dirty="0">
                <a:latin typeface="Source Sans Pro" panose="020B0503030403020204" pitchFamily="34" charset="0"/>
                <a:ea typeface="Source Sans Pro" panose="020B0503030403020204" pitchFamily="34" charset="0"/>
              </a:rPr>
              <a:t> désigne les </a:t>
            </a:r>
            <a:r>
              <a:rPr lang="fr-FR" sz="2000" b="1" dirty="0">
                <a:latin typeface="Source Sans Pro" panose="020B0503030403020204" pitchFamily="34" charset="0"/>
                <a:ea typeface="Source Sans Pro" panose="020B0503030403020204" pitchFamily="34" charset="0"/>
              </a:rPr>
              <a:t>espaces ou tabulations</a:t>
            </a:r>
            <a:r>
              <a:rPr lang="fr-FR" sz="2000" dirty="0">
                <a:latin typeface="Source Sans Pro" panose="020B0503030403020204" pitchFamily="34" charset="0"/>
                <a:ea typeface="Source Sans Pro" panose="020B0503030403020204" pitchFamily="34" charset="0"/>
              </a:rPr>
              <a:t> situés au </a:t>
            </a:r>
            <a:r>
              <a:rPr lang="fr-FR" sz="2000" b="1" dirty="0">
                <a:latin typeface="Source Sans Pro" panose="020B0503030403020204" pitchFamily="34" charset="0"/>
                <a:ea typeface="Source Sans Pro" panose="020B0503030403020204" pitchFamily="34" charset="0"/>
              </a:rPr>
              <a:t>début</a:t>
            </a:r>
            <a:r>
              <a:rPr lang="fr-FR" sz="2000" dirty="0">
                <a:latin typeface="Source Sans Pro" panose="020B0503030403020204" pitchFamily="34" charset="0"/>
                <a:ea typeface="Source Sans Pro" panose="020B0503030403020204" pitchFamily="34" charset="0"/>
              </a:rPr>
              <a:t> d'une </a:t>
            </a:r>
            <a:r>
              <a:rPr lang="fr-FR" sz="2000" b="1" dirty="0">
                <a:latin typeface="Source Sans Pro" panose="020B0503030403020204" pitchFamily="34" charset="0"/>
                <a:ea typeface="Source Sans Pro" panose="020B0503030403020204" pitchFamily="34" charset="0"/>
              </a:rPr>
              <a:t>ligne</a:t>
            </a:r>
            <a:r>
              <a:rPr lang="fr-FR" sz="2000" dirty="0">
                <a:latin typeface="Source Sans Pro" panose="020B0503030403020204" pitchFamily="34" charset="0"/>
                <a:ea typeface="Source Sans Pro" panose="020B0503030403020204" pitchFamily="34" charset="0"/>
              </a:rPr>
              <a:t> de code.</a:t>
            </a:r>
          </a:p>
          <a:p>
            <a:pPr algn="just"/>
            <a:endParaRPr lang="fr-FR" sz="2000" dirty="0">
              <a:latin typeface="Source Sans Pro" panose="020B0503030403020204" pitchFamily="34" charset="0"/>
              <a:ea typeface="Source Sans Pro" panose="020B0503030403020204" pitchFamily="34" charset="0"/>
            </a:endParaRPr>
          </a:p>
          <a:p>
            <a:pPr algn="just"/>
            <a:r>
              <a:rPr lang="fr-FR" sz="2000" dirty="0">
                <a:latin typeface="Source Sans Pro" panose="020B0503030403020204" pitchFamily="34" charset="0"/>
                <a:ea typeface="Source Sans Pro" panose="020B0503030403020204" pitchFamily="34" charset="0"/>
              </a:rPr>
              <a:t>Alors que dans d'autres langages de programmation, l'</a:t>
            </a:r>
            <a:r>
              <a:rPr lang="fr-FR" sz="2000" b="1" dirty="0">
                <a:latin typeface="Source Sans Pro" panose="020B0503030403020204" pitchFamily="34" charset="0"/>
                <a:ea typeface="Source Sans Pro" panose="020B0503030403020204" pitchFamily="34" charset="0"/>
              </a:rPr>
              <a:t>indentation</a:t>
            </a:r>
            <a:r>
              <a:rPr lang="fr-FR" sz="2000" dirty="0">
                <a:latin typeface="Source Sans Pro" panose="020B0503030403020204" pitchFamily="34" charset="0"/>
                <a:ea typeface="Source Sans Pro" panose="020B0503030403020204" pitchFamily="34" charset="0"/>
              </a:rPr>
              <a:t> du code ne sert qu'à </a:t>
            </a:r>
            <a:r>
              <a:rPr lang="fr-FR" sz="2000" b="1" dirty="0">
                <a:latin typeface="Source Sans Pro" panose="020B0503030403020204" pitchFamily="34" charset="0"/>
                <a:ea typeface="Source Sans Pro" panose="020B0503030403020204" pitchFamily="34" charset="0"/>
              </a:rPr>
              <a:t>faciliter</a:t>
            </a:r>
            <a:r>
              <a:rPr lang="fr-FR" sz="2000" dirty="0">
                <a:latin typeface="Source Sans Pro" panose="020B0503030403020204" pitchFamily="34" charset="0"/>
                <a:ea typeface="Source Sans Pro" panose="020B0503030403020204" pitchFamily="34" charset="0"/>
              </a:rPr>
              <a:t> la </a:t>
            </a:r>
            <a:r>
              <a:rPr lang="fr-FR" sz="2000" b="1" dirty="0">
                <a:latin typeface="Source Sans Pro" panose="020B0503030403020204" pitchFamily="34" charset="0"/>
                <a:ea typeface="Source Sans Pro" panose="020B0503030403020204" pitchFamily="34" charset="0"/>
              </a:rPr>
              <a:t>lecture</a:t>
            </a:r>
            <a:r>
              <a:rPr lang="fr-FR" sz="2000" dirty="0">
                <a:latin typeface="Source Sans Pro" panose="020B0503030403020204" pitchFamily="34" charset="0"/>
                <a:ea typeface="Source Sans Pro" panose="020B0503030403020204" pitchFamily="34" charset="0"/>
              </a:rPr>
              <a:t>, l'indentation en Python est très importante. </a:t>
            </a:r>
            <a:r>
              <a:rPr lang="fr-FR" sz="2000" b="1" dirty="0">
                <a:latin typeface="Source Sans Pro" panose="020B0503030403020204" pitchFamily="34" charset="0"/>
                <a:ea typeface="Source Sans Pro" panose="020B0503030403020204" pitchFamily="34" charset="0"/>
              </a:rPr>
              <a:t>Python</a:t>
            </a:r>
            <a:r>
              <a:rPr lang="fr-FR" sz="2000" dirty="0">
                <a:latin typeface="Source Sans Pro" panose="020B0503030403020204" pitchFamily="34" charset="0"/>
                <a:ea typeface="Source Sans Pro" panose="020B0503030403020204" pitchFamily="34" charset="0"/>
              </a:rPr>
              <a:t> utilise l'</a:t>
            </a:r>
            <a:r>
              <a:rPr lang="fr-FR" sz="2000" b="1" dirty="0">
                <a:latin typeface="Source Sans Pro" panose="020B0503030403020204" pitchFamily="34" charset="0"/>
                <a:ea typeface="Source Sans Pro" panose="020B0503030403020204" pitchFamily="34" charset="0"/>
              </a:rPr>
              <a:t>indentation</a:t>
            </a:r>
            <a:r>
              <a:rPr lang="fr-FR" sz="2000" dirty="0">
                <a:latin typeface="Source Sans Pro" panose="020B0503030403020204" pitchFamily="34" charset="0"/>
                <a:ea typeface="Source Sans Pro" panose="020B0503030403020204" pitchFamily="34" charset="0"/>
              </a:rPr>
              <a:t> pour </a:t>
            </a:r>
            <a:r>
              <a:rPr lang="fr-FR" sz="2000" b="1" dirty="0">
                <a:latin typeface="Source Sans Pro" panose="020B0503030403020204" pitchFamily="34" charset="0"/>
                <a:ea typeface="Source Sans Pro" panose="020B0503030403020204" pitchFamily="34" charset="0"/>
              </a:rPr>
              <a:t>délimiter</a:t>
            </a:r>
            <a:r>
              <a:rPr lang="fr-FR" sz="2000" dirty="0">
                <a:latin typeface="Source Sans Pro" panose="020B0503030403020204" pitchFamily="34" charset="0"/>
                <a:ea typeface="Source Sans Pro" panose="020B0503030403020204" pitchFamily="34" charset="0"/>
              </a:rPr>
              <a:t> les </a:t>
            </a:r>
            <a:r>
              <a:rPr lang="fr-FR" sz="2000" b="1" dirty="0">
                <a:latin typeface="Source Sans Pro" panose="020B0503030403020204" pitchFamily="34" charset="0"/>
                <a:ea typeface="Source Sans Pro" panose="020B0503030403020204" pitchFamily="34" charset="0"/>
              </a:rPr>
              <a:t>blocs de code</a:t>
            </a:r>
            <a:r>
              <a:rPr lang="fr-FR" sz="2000" dirty="0">
                <a:latin typeface="Source Sans Pro" panose="020B0503030403020204" pitchFamily="34" charset="0"/>
                <a:ea typeface="Source Sans Pro" panose="020B0503030403020204" pitchFamily="34" charset="0"/>
              </a:rPr>
              <a:t>.</a:t>
            </a:r>
            <a:endParaRPr lang="fr-FR" sz="2000" dirty="0"/>
          </a:p>
        </p:txBody>
      </p:sp>
    </p:spTree>
    <p:extLst>
      <p:ext uri="{BB962C8B-B14F-4D97-AF65-F5344CB8AC3E}">
        <p14:creationId xmlns:p14="http://schemas.microsoft.com/office/powerpoint/2010/main" val="135401886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139</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extLst>
              <p:ext uri="{D42A27DB-BD31-4B8C-83A1-F6EECF244321}">
                <p14:modId xmlns:p14="http://schemas.microsoft.com/office/powerpoint/2010/main" val="4055472816"/>
              </p:ext>
            </p:extLst>
          </p:nvPr>
        </p:nvGraphicFramePr>
        <p:xfrm>
          <a:off x="786150" y="1131140"/>
          <a:ext cx="7711964" cy="3493680"/>
        </p:xfrm>
        <a:graphic>
          <a:graphicData uri="http://schemas.openxmlformats.org/drawingml/2006/table">
            <a:tbl>
              <a:tblPr firstRow="1" bandRow="1">
                <a:tableStyleId>{5C22544A-7EE6-4342-B048-85BDC9FD1C3A}</a:tableStyleId>
              </a:tblPr>
              <a:tblGrid>
                <a:gridCol w="1492593">
                  <a:extLst>
                    <a:ext uri="{9D8B030D-6E8A-4147-A177-3AD203B41FA5}">
                      <a16:colId xmlns:a16="http://schemas.microsoft.com/office/drawing/2014/main" val="825223540"/>
                    </a:ext>
                  </a:extLst>
                </a:gridCol>
                <a:gridCol w="6219371">
                  <a:extLst>
                    <a:ext uri="{9D8B030D-6E8A-4147-A177-3AD203B41FA5}">
                      <a16:colId xmlns:a16="http://schemas.microsoft.com/office/drawing/2014/main" val="87640179"/>
                    </a:ext>
                  </a:extLst>
                </a:gridCol>
              </a:tblGrid>
              <a:tr h="332509">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Métacaractère</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Description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anchor="ctr" horzOverflow="overflow"/>
                </a:tc>
                <a:extLst>
                  <a:ext uri="{0D108BD9-81ED-4DB2-BD59-A6C34878D82A}">
                    <a16:rowId xmlns:a16="http://schemas.microsoft.com/office/drawing/2014/main" val="1568338193"/>
                  </a:ext>
                </a:extLst>
              </a:tr>
              <a:tr h="151982">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Début de chaîne de caractères ou de ligne.</a:t>
                      </a:r>
                    </a:p>
                  </a:txBody>
                  <a:tcPr marL="91448" marR="91448" marT="36000" marB="36000" anchor="ctr" horzOverflow="overflow"/>
                </a:tc>
                <a:extLst>
                  <a:ext uri="{0D108BD9-81ED-4DB2-BD59-A6C34878D82A}">
                    <a16:rowId xmlns:a16="http://schemas.microsoft.com/office/drawing/2014/main" val="3172455278"/>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Fin de chaîne de caractères ou de ligne.</a:t>
                      </a:r>
                    </a:p>
                  </a:txBody>
                  <a:tcPr marL="91448" marR="91448" marT="36000" marB="36000" anchor="ctr" horzOverflow="overflow"/>
                </a:tc>
                <a:extLst>
                  <a:ext uri="{0D108BD9-81ED-4DB2-BD59-A6C34878D82A}">
                    <a16:rowId xmlns:a16="http://schemas.microsoft.com/office/drawing/2014/main" val="102826561"/>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N'importe quel caractère (sauf le saut de ligne).</a:t>
                      </a:r>
                    </a:p>
                  </a:txBody>
                  <a:tcPr marL="91448" marR="91448" marT="36000" marB="36000" anchor="ctr" horzOverflow="overflow"/>
                </a:tc>
                <a:extLst>
                  <a:ext uri="{0D108BD9-81ED-4DB2-BD59-A6C34878D82A}">
                    <a16:rowId xmlns:a16="http://schemas.microsoft.com/office/drawing/2014/main" val="972999373"/>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[ABC]</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Le caractère A, B, ou C (un seul caractère).</a:t>
                      </a:r>
                    </a:p>
                  </a:txBody>
                  <a:tcPr marL="91448" marR="91448" marT="36000" marB="36000" anchor="ctr" horzOverflow="overflow"/>
                </a:tc>
                <a:extLst>
                  <a:ext uri="{0D108BD9-81ED-4DB2-BD59-A6C34878D82A}">
                    <a16:rowId xmlns:a16="http://schemas.microsoft.com/office/drawing/2014/main" val="1871776834"/>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[A-Z]</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N'importe quelle lettre majuscule.</a:t>
                      </a:r>
                    </a:p>
                  </a:txBody>
                  <a:tcPr marL="91448" marR="91448" marT="36000" marB="36000" anchor="ctr" horzOverflow="overflow"/>
                </a:tc>
                <a:extLst>
                  <a:ext uri="{0D108BD9-81ED-4DB2-BD59-A6C34878D82A}">
                    <a16:rowId xmlns:a16="http://schemas.microsoft.com/office/drawing/2014/main" val="152993572"/>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[a-z]</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N'importe quelle lettre minuscule.</a:t>
                      </a:r>
                    </a:p>
                  </a:txBody>
                  <a:tcPr marL="91448" marR="91448" marT="36000" marB="36000" anchor="ctr" horzOverflow="overflow"/>
                </a:tc>
                <a:extLst>
                  <a:ext uri="{0D108BD9-81ED-4DB2-BD59-A6C34878D82A}">
                    <a16:rowId xmlns:a16="http://schemas.microsoft.com/office/drawing/2014/main" val="1963896122"/>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[0-9]</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N'importe quel chiffre.</a:t>
                      </a:r>
                    </a:p>
                  </a:txBody>
                  <a:tcPr marL="91448" marR="91448" marT="36000" marB="36000" anchor="ctr" horzOverflow="overflow"/>
                </a:tc>
                <a:extLst>
                  <a:ext uri="{0D108BD9-81ED-4DB2-BD59-A6C34878D82A}">
                    <a16:rowId xmlns:a16="http://schemas.microsoft.com/office/drawing/2014/main" val="1345358949"/>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[A-Za-z0-9]</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N'importe quel caractère alphanumérique.</a:t>
                      </a:r>
                    </a:p>
                  </a:txBody>
                  <a:tcPr marL="91448" marR="91448" marT="36000" marB="36000" anchor="ctr" horzOverflow="overflow"/>
                </a:tc>
                <a:extLst>
                  <a:ext uri="{0D108BD9-81ED-4DB2-BD59-A6C34878D82A}">
                    <a16:rowId xmlns:a16="http://schemas.microsoft.com/office/drawing/2014/main" val="829869465"/>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[^AB]</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N'importe quel caractère sauf A et B.</a:t>
                      </a:r>
                    </a:p>
                  </a:txBody>
                  <a:tcPr marL="91448" marR="91448" marT="36000" marB="36000" anchor="ctr" horzOverflow="overflow"/>
                </a:tc>
                <a:extLst>
                  <a:ext uri="{0D108BD9-81ED-4DB2-BD59-A6C34878D82A}">
                    <a16:rowId xmlns:a16="http://schemas.microsoft.com/office/drawing/2014/main" val="2218346674"/>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Caractère d'échappement.</a:t>
                      </a:r>
                    </a:p>
                  </a:txBody>
                  <a:tcPr marL="91448" marR="91448" marT="36000" marB="36000" anchor="ctr" horzOverflow="overflow"/>
                </a:tc>
                <a:extLst>
                  <a:ext uri="{0D108BD9-81ED-4DB2-BD59-A6C34878D82A}">
                    <a16:rowId xmlns:a16="http://schemas.microsoft.com/office/drawing/2014/main" val="3784492424"/>
                  </a:ext>
                </a:extLst>
              </a:tr>
            </a:tbl>
          </a:graphicData>
        </a:graphic>
      </p:graphicFrame>
      <p:sp>
        <p:nvSpPr>
          <p:cNvPr id="5" name="Title 5">
            <a:extLst>
              <a:ext uri="{FF2B5EF4-FFF2-40B4-BE49-F238E27FC236}">
                <a16:creationId xmlns:a16="http://schemas.microsoft.com/office/drawing/2014/main" id="{060A0982-2B5B-D3C4-EF4C-8B062DBA3A96}"/>
              </a:ext>
            </a:extLst>
          </p:cNvPr>
          <p:cNvSpPr>
            <a:spLocks noGrp="1"/>
          </p:cNvSpPr>
          <p:nvPr>
            <p:ph type="title"/>
          </p:nvPr>
        </p:nvSpPr>
        <p:spPr>
          <a:xfrm>
            <a:off x="786150" y="308120"/>
            <a:ext cx="7571700" cy="702600"/>
          </a:xfrm>
        </p:spPr>
        <p:txBody>
          <a:bodyPr/>
          <a:lstStyle/>
          <a:p>
            <a:r>
              <a:rPr lang="en-GB" dirty="0"/>
              <a:t>Les </a:t>
            </a:r>
            <a:r>
              <a:rPr lang="en-GB" dirty="0" err="1"/>
              <a:t>métacaractères</a:t>
            </a:r>
            <a:r>
              <a:rPr lang="en-GB" dirty="0"/>
              <a:t> – </a:t>
            </a:r>
            <a:r>
              <a:rPr lang="en-GB" dirty="0" err="1"/>
              <a:t>Partie</a:t>
            </a:r>
            <a:r>
              <a:rPr lang="en-GB" dirty="0"/>
              <a:t> 1</a:t>
            </a:r>
            <a:endParaRPr lang="fr-FR" dirty="0"/>
          </a:p>
        </p:txBody>
      </p:sp>
    </p:spTree>
    <p:extLst>
      <p:ext uri="{BB962C8B-B14F-4D97-AF65-F5344CB8AC3E}">
        <p14:creationId xmlns:p14="http://schemas.microsoft.com/office/powerpoint/2010/main" val="296329652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140</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extLst>
              <p:ext uri="{D42A27DB-BD31-4B8C-83A1-F6EECF244321}">
                <p14:modId xmlns:p14="http://schemas.microsoft.com/office/powerpoint/2010/main" val="1828362058"/>
              </p:ext>
            </p:extLst>
          </p:nvPr>
        </p:nvGraphicFramePr>
        <p:xfrm>
          <a:off x="786150" y="1131140"/>
          <a:ext cx="7707086" cy="3809520"/>
        </p:xfrm>
        <a:graphic>
          <a:graphicData uri="http://schemas.openxmlformats.org/drawingml/2006/table">
            <a:tbl>
              <a:tblPr firstRow="1" bandRow="1">
                <a:tableStyleId>{5C22544A-7EE6-4342-B048-85BDC9FD1C3A}</a:tableStyleId>
              </a:tblPr>
              <a:tblGrid>
                <a:gridCol w="1492593">
                  <a:extLst>
                    <a:ext uri="{9D8B030D-6E8A-4147-A177-3AD203B41FA5}">
                      <a16:colId xmlns:a16="http://schemas.microsoft.com/office/drawing/2014/main" val="825223540"/>
                    </a:ext>
                  </a:extLst>
                </a:gridCol>
                <a:gridCol w="6214493">
                  <a:extLst>
                    <a:ext uri="{9D8B030D-6E8A-4147-A177-3AD203B41FA5}">
                      <a16:colId xmlns:a16="http://schemas.microsoft.com/office/drawing/2014/main" val="87640179"/>
                    </a:ext>
                  </a:extLst>
                </a:gridCol>
              </a:tblGrid>
              <a:tr h="332509">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Métacaractère</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Description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anchor="ctr" horzOverflow="overflow"/>
                </a:tc>
                <a:extLst>
                  <a:ext uri="{0D108BD9-81ED-4DB2-BD59-A6C34878D82A}">
                    <a16:rowId xmlns:a16="http://schemas.microsoft.com/office/drawing/2014/main" val="1568338193"/>
                  </a:ext>
                </a:extLst>
              </a:tr>
              <a:tr h="151982">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0 à n fois le caractère ou l'expression précédent.</a:t>
                      </a:r>
                    </a:p>
                  </a:txBody>
                  <a:tcPr marL="91448" marR="91448" marT="36000" marB="36000" anchor="ctr" horzOverflow="overflow"/>
                </a:tc>
                <a:extLst>
                  <a:ext uri="{0D108BD9-81ED-4DB2-BD59-A6C34878D82A}">
                    <a16:rowId xmlns:a16="http://schemas.microsoft.com/office/drawing/2014/main" val="3172455278"/>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1 à n fois le caractère ou l'expression précédent.</a:t>
                      </a:r>
                    </a:p>
                  </a:txBody>
                  <a:tcPr marL="91448" marR="91448" marT="36000" marB="36000" anchor="ctr" horzOverflow="overflow"/>
                </a:tc>
                <a:extLst>
                  <a:ext uri="{0D108BD9-81ED-4DB2-BD59-A6C34878D82A}">
                    <a16:rowId xmlns:a16="http://schemas.microsoft.com/office/drawing/2014/main" val="102826561"/>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0 à 1 fois le caractère ou l'expression précédent.</a:t>
                      </a:r>
                    </a:p>
                  </a:txBody>
                  <a:tcPr marL="91448" marR="91448" marT="36000" marB="36000" anchor="ctr" horzOverflow="overflow"/>
                </a:tc>
                <a:extLst>
                  <a:ext uri="{0D108BD9-81ED-4DB2-BD59-A6C34878D82A}">
                    <a16:rowId xmlns:a16="http://schemas.microsoft.com/office/drawing/2014/main" val="972999373"/>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 fois le caractère ou l'expression précédent.</a:t>
                      </a:r>
                    </a:p>
                  </a:txBody>
                  <a:tcPr marL="91448" marR="91448" marT="36000" marB="36000" anchor="ctr" horzOverflow="overflow"/>
                </a:tc>
                <a:extLst>
                  <a:ext uri="{0D108BD9-81ED-4DB2-BD59-A6C34878D82A}">
                    <a16:rowId xmlns:a16="http://schemas.microsoft.com/office/drawing/2014/main" val="1871776834"/>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 m}</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 à m fois le caractère ou l'expression précédent.</a:t>
                      </a:r>
                    </a:p>
                  </a:txBody>
                  <a:tcPr marL="91448" marR="91448" marT="36000" marB="36000" anchor="ctr" horzOverflow="overflow"/>
                </a:tc>
                <a:extLst>
                  <a:ext uri="{0D108BD9-81ED-4DB2-BD59-A6C34878D82A}">
                    <a16:rowId xmlns:a16="http://schemas.microsoft.com/office/drawing/2014/main" val="152993572"/>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 }</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Au moins n fois le caractère ou l'expression précédent.</a:t>
                      </a:r>
                    </a:p>
                  </a:txBody>
                  <a:tcPr marL="91448" marR="91448" marT="36000" marB="36000" anchor="ctr" horzOverflow="overflow"/>
                </a:tc>
                <a:extLst>
                  <a:ext uri="{0D108BD9-81ED-4DB2-BD59-A6C34878D82A}">
                    <a16:rowId xmlns:a16="http://schemas.microsoft.com/office/drawing/2014/main" val="1963896122"/>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{,m}</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Au plus n fois le caractère ou l'expression précédent.</a:t>
                      </a:r>
                    </a:p>
                  </a:txBody>
                  <a:tcPr marL="91448" marR="91448" marT="36000" marB="36000" anchor="ctr" horzOverflow="overflow"/>
                </a:tc>
                <a:extLst>
                  <a:ext uri="{0D108BD9-81ED-4DB2-BD59-A6C34878D82A}">
                    <a16:rowId xmlns:a16="http://schemas.microsoft.com/office/drawing/2014/main" val="1345358949"/>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(AB|CD)</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Les chaînes de caractères AB ou CD.</a:t>
                      </a:r>
                    </a:p>
                  </a:txBody>
                  <a:tcPr marL="91448" marR="91448" marT="36000" marB="36000" anchor="ctr" horzOverflow="overflow"/>
                </a:tc>
                <a:extLst>
                  <a:ext uri="{0D108BD9-81ED-4DB2-BD59-A6C34878D82A}">
                    <a16:rowId xmlns:a16="http://schemas.microsoft.com/office/drawing/2014/main" val="829869465"/>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\d</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N'importe quel chiffre (équivalent à [0-9]).</a:t>
                      </a:r>
                    </a:p>
                  </a:txBody>
                  <a:tcPr marL="91448" marR="91448" marT="36000" marB="36000" anchor="ctr" horzOverflow="overflow"/>
                </a:tc>
                <a:extLst>
                  <a:ext uri="{0D108BD9-81ED-4DB2-BD59-A6C34878D82A}">
                    <a16:rowId xmlns:a16="http://schemas.microsoft.com/office/drawing/2014/main" val="2218346674"/>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\w</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N'importe quel caractère alphanumérique et _(équivalent à [0-9A-Za-z_]).</a:t>
                      </a:r>
                    </a:p>
                  </a:txBody>
                  <a:tcPr marL="91448" marR="91448" marT="36000" marB="36000" anchor="ctr" horzOverflow="overflow"/>
                </a:tc>
                <a:extLst>
                  <a:ext uri="{0D108BD9-81ED-4DB2-BD59-A6C34878D82A}">
                    <a16:rowId xmlns:a16="http://schemas.microsoft.com/office/drawing/2014/main" val="3784492424"/>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N'importe quel « espace blanc » (équivalent à [ \t\n\r\f]).</a:t>
                      </a:r>
                    </a:p>
                  </a:txBody>
                  <a:tcPr marL="91448" marR="91448" marT="36000" marB="36000" anchor="ctr" horzOverflow="overflow"/>
                </a:tc>
                <a:extLst>
                  <a:ext uri="{0D108BD9-81ED-4DB2-BD59-A6C34878D82A}">
                    <a16:rowId xmlns:a16="http://schemas.microsoft.com/office/drawing/2014/main" val="1767028461"/>
                  </a:ext>
                </a:extLst>
              </a:tr>
            </a:tbl>
          </a:graphicData>
        </a:graphic>
      </p:graphicFrame>
      <p:sp>
        <p:nvSpPr>
          <p:cNvPr id="5" name="Title 5">
            <a:extLst>
              <a:ext uri="{FF2B5EF4-FFF2-40B4-BE49-F238E27FC236}">
                <a16:creationId xmlns:a16="http://schemas.microsoft.com/office/drawing/2014/main" id="{060A0982-2B5B-D3C4-EF4C-8B062DBA3A96}"/>
              </a:ext>
            </a:extLst>
          </p:cNvPr>
          <p:cNvSpPr>
            <a:spLocks noGrp="1"/>
          </p:cNvSpPr>
          <p:nvPr>
            <p:ph type="title"/>
          </p:nvPr>
        </p:nvSpPr>
        <p:spPr>
          <a:xfrm>
            <a:off x="786150" y="308120"/>
            <a:ext cx="7571700" cy="702600"/>
          </a:xfrm>
        </p:spPr>
        <p:txBody>
          <a:bodyPr/>
          <a:lstStyle/>
          <a:p>
            <a:r>
              <a:rPr lang="en-GB" dirty="0"/>
              <a:t>Les </a:t>
            </a:r>
            <a:r>
              <a:rPr lang="en-GB" dirty="0" err="1"/>
              <a:t>métacaractères</a:t>
            </a:r>
            <a:r>
              <a:rPr lang="en-GB" dirty="0"/>
              <a:t> – </a:t>
            </a:r>
            <a:r>
              <a:rPr lang="en-GB" dirty="0" err="1"/>
              <a:t>Partie</a:t>
            </a:r>
            <a:r>
              <a:rPr lang="en-GB" dirty="0"/>
              <a:t> 2</a:t>
            </a:r>
            <a:endParaRPr lang="fr-FR" dirty="0"/>
          </a:p>
        </p:txBody>
      </p:sp>
    </p:spTree>
    <p:extLst>
      <p:ext uri="{BB962C8B-B14F-4D97-AF65-F5344CB8AC3E}">
        <p14:creationId xmlns:p14="http://schemas.microsoft.com/office/powerpoint/2010/main" val="262589308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4.</a:t>
            </a:r>
            <a:r>
              <a:rPr lang="fr-FR" sz="4000" dirty="0">
                <a:solidFill>
                  <a:schemeClr val="accent4"/>
                </a:solidFill>
              </a:rPr>
              <a:t>2</a:t>
            </a:r>
          </a:p>
          <a:p>
            <a:pPr marL="0" lvl="0" indent="0" algn="l" rtl="0">
              <a:spcBef>
                <a:spcPts val="0"/>
              </a:spcBef>
              <a:spcAft>
                <a:spcPts val="0"/>
              </a:spcAft>
              <a:buNone/>
            </a:pPr>
            <a:r>
              <a:rPr lang="fr-FR" sz="2800" dirty="0"/>
              <a:t>Le module </a:t>
            </a:r>
            <a:r>
              <a:rPr lang="fr-FR" sz="2800" i="1" dirty="0"/>
              <a:t>re</a:t>
            </a:r>
          </a:p>
        </p:txBody>
      </p:sp>
    </p:spTree>
    <p:extLst>
      <p:ext uri="{BB962C8B-B14F-4D97-AF65-F5344CB8AC3E}">
        <p14:creationId xmlns:p14="http://schemas.microsoft.com/office/powerpoint/2010/main" val="82115905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 module </a:t>
            </a:r>
            <a:r>
              <a:rPr lang="en-GB" b="1" dirty="0"/>
              <a:t>re</a:t>
            </a:r>
            <a:endParaRPr lang="fr-FR" b="1"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707886"/>
          </a:xfrm>
          <a:prstGeom prst="rect">
            <a:avLst/>
          </a:prstGeom>
          <a:noFill/>
        </p:spPr>
        <p:txBody>
          <a:bodyPr wrap="square" rtlCol="0">
            <a:spAutoFit/>
          </a:bodyPr>
          <a:lstStyle/>
          <a:p>
            <a:pPr algn="just"/>
            <a:r>
              <a:rPr lang="fr-FR" sz="2000" dirty="0">
                <a:solidFill>
                  <a:srgbClr val="333333"/>
                </a:solidFill>
                <a:latin typeface="Source Sans Pro" panose="020B0503030403020204" pitchFamily="34" charset="0"/>
                <a:ea typeface="Source Sans Pro" panose="020B0503030403020204" pitchFamily="34" charset="0"/>
              </a:rPr>
              <a:t>Le </a:t>
            </a:r>
            <a:r>
              <a:rPr lang="fr-FR" sz="2000" b="1" dirty="0">
                <a:solidFill>
                  <a:srgbClr val="333333"/>
                </a:solidFill>
                <a:latin typeface="Source Sans Pro" panose="020B0503030403020204" pitchFamily="34" charset="0"/>
                <a:ea typeface="Source Sans Pro" panose="020B0503030403020204" pitchFamily="34" charset="0"/>
              </a:rPr>
              <a:t>module</a:t>
            </a:r>
            <a:r>
              <a:rPr lang="fr-FR" sz="2000" dirty="0">
                <a:solidFill>
                  <a:srgbClr val="333333"/>
                </a:solidFill>
                <a:latin typeface="Source Sans Pro" panose="020B0503030403020204" pitchFamily="34" charset="0"/>
                <a:ea typeface="Source Sans Pro" panose="020B0503030403020204" pitchFamily="34" charset="0"/>
              </a:rPr>
              <a:t> </a:t>
            </a:r>
            <a:r>
              <a:rPr lang="fr-FR" sz="2000" b="1" dirty="0">
                <a:solidFill>
                  <a:schemeClr val="accent1"/>
                </a:solidFill>
                <a:latin typeface="Source Sans Pro" panose="020B0503030403020204" pitchFamily="34" charset="0"/>
                <a:ea typeface="Source Sans Pro" panose="020B0503030403020204" pitchFamily="34" charset="0"/>
              </a:rPr>
              <a:t>re</a:t>
            </a:r>
            <a:r>
              <a:rPr lang="fr-FR" sz="2000" dirty="0">
                <a:solidFill>
                  <a:srgbClr val="333333"/>
                </a:solidFill>
                <a:latin typeface="Source Sans Pro" panose="020B0503030403020204" pitchFamily="34" charset="0"/>
                <a:ea typeface="Source Sans Pro" panose="020B0503030403020204" pitchFamily="34" charset="0"/>
              </a:rPr>
              <a:t> permet l’</a:t>
            </a:r>
            <a:r>
              <a:rPr lang="fr-FR" sz="2000" b="1" dirty="0">
                <a:solidFill>
                  <a:srgbClr val="333333"/>
                </a:solidFill>
                <a:latin typeface="Source Sans Pro" panose="020B0503030403020204" pitchFamily="34" charset="0"/>
                <a:ea typeface="Source Sans Pro" panose="020B0503030403020204" pitchFamily="34" charset="0"/>
              </a:rPr>
              <a:t>utilisation</a:t>
            </a:r>
            <a:r>
              <a:rPr lang="fr-FR" sz="2000" dirty="0">
                <a:solidFill>
                  <a:srgbClr val="333333"/>
                </a:solidFill>
                <a:latin typeface="Source Sans Pro" panose="020B0503030403020204" pitchFamily="34" charset="0"/>
                <a:ea typeface="Source Sans Pro" panose="020B0503030403020204" pitchFamily="34" charset="0"/>
              </a:rPr>
              <a:t> d’</a:t>
            </a:r>
            <a:r>
              <a:rPr lang="fr-FR" sz="2000" b="1" dirty="0">
                <a:solidFill>
                  <a:schemeClr val="accent1"/>
                </a:solidFill>
                <a:latin typeface="Source Sans Pro" panose="020B0503030403020204" pitchFamily="34" charset="0"/>
                <a:ea typeface="Source Sans Pro" panose="020B0503030403020204" pitchFamily="34" charset="0"/>
              </a:rPr>
              <a:t>expressions</a:t>
            </a:r>
            <a:r>
              <a:rPr lang="fr-FR" sz="2000" dirty="0">
                <a:solidFill>
                  <a:srgbClr val="333333"/>
                </a:solidFill>
                <a:latin typeface="Source Sans Pro" panose="020B0503030403020204" pitchFamily="34" charset="0"/>
                <a:ea typeface="Source Sans Pro" panose="020B0503030403020204" pitchFamily="34" charset="0"/>
              </a:rPr>
              <a:t> </a:t>
            </a:r>
            <a:r>
              <a:rPr lang="fr-FR" sz="2000" b="1" dirty="0">
                <a:solidFill>
                  <a:schemeClr val="accent1"/>
                </a:solidFill>
                <a:latin typeface="Source Sans Pro" panose="020B0503030403020204" pitchFamily="34" charset="0"/>
                <a:ea typeface="Source Sans Pro" panose="020B0503030403020204" pitchFamily="34" charset="0"/>
              </a:rPr>
              <a:t>régulières</a:t>
            </a:r>
            <a:r>
              <a:rPr lang="fr-FR" sz="2000" dirty="0">
                <a:solidFill>
                  <a:srgbClr val="333333"/>
                </a:solidFill>
                <a:latin typeface="Source Sans Pro" panose="020B0503030403020204" pitchFamily="34" charset="0"/>
                <a:ea typeface="Source Sans Pro" panose="020B0503030403020204" pitchFamily="34" charset="0"/>
              </a:rPr>
              <a:t> avec </a:t>
            </a:r>
            <a:r>
              <a:rPr lang="fr-FR" sz="2000" b="1" dirty="0">
                <a:solidFill>
                  <a:srgbClr val="333333"/>
                </a:solidFill>
                <a:latin typeface="Source Sans Pro" panose="020B0503030403020204" pitchFamily="34" charset="0"/>
                <a:ea typeface="Source Sans Pro" panose="020B0503030403020204" pitchFamily="34" charset="0"/>
              </a:rPr>
              <a:t>Python</a:t>
            </a:r>
            <a:r>
              <a:rPr lang="fr-FR" sz="2000" dirty="0">
                <a:solidFill>
                  <a:srgbClr val="333333"/>
                </a:solidFill>
                <a:latin typeface="Source Sans Pro" panose="020B0503030403020204" pitchFamily="34" charset="0"/>
                <a:ea typeface="Source Sans Pro" panose="020B0503030403020204" pitchFamily="34" charset="0"/>
              </a:rPr>
              <a:t>.</a:t>
            </a:r>
            <a:endParaRPr lang="en-GB" sz="2000" dirty="0">
              <a:solidFill>
                <a:srgbClr val="000000"/>
              </a:solidFill>
              <a:latin typeface="Source Sans Pro" panose="020B0503030403020204" pitchFamily="34" charset="0"/>
              <a:ea typeface="Source Sans Pro" panose="020B0503030403020204" pitchFamily="34" charset="0"/>
              <a:sym typeface="Arial"/>
            </a:endParaRP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142</a:t>
            </a:fld>
            <a:endParaRPr lang="fr-FR"/>
          </a:p>
        </p:txBody>
      </p:sp>
    </p:spTree>
    <p:extLst>
      <p:ext uri="{BB962C8B-B14F-4D97-AF65-F5344CB8AC3E}">
        <p14:creationId xmlns:p14="http://schemas.microsoft.com/office/powerpoint/2010/main" val="385013656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a:t>
            </a:r>
            <a:r>
              <a:rPr lang="en-GB" dirty="0" err="1"/>
              <a:t>fonction</a:t>
            </a:r>
            <a:r>
              <a:rPr lang="en-GB" dirty="0"/>
              <a:t> </a:t>
            </a:r>
            <a:r>
              <a:rPr lang="en-GB" b="1" dirty="0"/>
              <a:t>search() </a:t>
            </a:r>
            <a:endParaRPr lang="fr-FR" b="1"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646331"/>
          </a:xfrm>
          <a:prstGeom prst="rect">
            <a:avLst/>
          </a:prstGeom>
          <a:noFill/>
        </p:spPr>
        <p:txBody>
          <a:bodyPr wrap="square" rtlCol="0">
            <a:spAutoFit/>
          </a:bodyPr>
          <a:lstStyle/>
          <a:p>
            <a:pPr algn="just"/>
            <a:r>
              <a:rPr lang="fr-FR" sz="1800" dirty="0">
                <a:solidFill>
                  <a:srgbClr val="333333"/>
                </a:solidFill>
                <a:latin typeface="Source Sans Pro" panose="020B0503030403020204" pitchFamily="34" charset="0"/>
                <a:ea typeface="Source Sans Pro" panose="020B0503030403020204" pitchFamily="34" charset="0"/>
              </a:rPr>
              <a:t>Dans le </a:t>
            </a:r>
            <a:r>
              <a:rPr lang="fr-FR" sz="1800" b="1" dirty="0">
                <a:solidFill>
                  <a:srgbClr val="333333"/>
                </a:solidFill>
                <a:latin typeface="Source Sans Pro" panose="020B0503030403020204" pitchFamily="34" charset="0"/>
                <a:ea typeface="Source Sans Pro" panose="020B0503030403020204" pitchFamily="34" charset="0"/>
              </a:rPr>
              <a:t>module</a:t>
            </a:r>
            <a:r>
              <a:rPr lang="fr-FR" sz="1800" dirty="0">
                <a:solidFill>
                  <a:srgbClr val="333333"/>
                </a:solidFill>
                <a:latin typeface="Source Sans Pro" panose="020B0503030403020204" pitchFamily="34" charset="0"/>
                <a:ea typeface="Source Sans Pro" panose="020B0503030403020204" pitchFamily="34" charset="0"/>
              </a:rPr>
              <a:t> </a:t>
            </a:r>
            <a:r>
              <a:rPr lang="fr-FR" sz="1800" b="1" dirty="0">
                <a:solidFill>
                  <a:schemeClr val="accent1"/>
                </a:solidFill>
                <a:latin typeface="Source Sans Pro" panose="020B0503030403020204" pitchFamily="34" charset="0"/>
                <a:ea typeface="Source Sans Pro" panose="020B0503030403020204" pitchFamily="34" charset="0"/>
              </a:rPr>
              <a:t>re</a:t>
            </a:r>
            <a:r>
              <a:rPr lang="fr-FR" sz="1800" dirty="0">
                <a:solidFill>
                  <a:srgbClr val="333333"/>
                </a:solidFill>
                <a:latin typeface="Source Sans Pro" panose="020B0503030403020204" pitchFamily="34" charset="0"/>
                <a:ea typeface="Source Sans Pro" panose="020B0503030403020204" pitchFamily="34" charset="0"/>
              </a:rPr>
              <a:t>, la fonction </a:t>
            </a:r>
            <a:r>
              <a:rPr lang="fr-FR" sz="1800" b="1" dirty="0" err="1">
                <a:solidFill>
                  <a:schemeClr val="accent1"/>
                </a:solidFill>
                <a:latin typeface="Source Sans Pro" panose="020B0503030403020204" pitchFamily="34" charset="0"/>
                <a:ea typeface="Source Sans Pro" panose="020B0503030403020204" pitchFamily="34" charset="0"/>
              </a:rPr>
              <a:t>search</a:t>
            </a:r>
            <a:r>
              <a:rPr lang="fr-FR" sz="1800" b="1" dirty="0">
                <a:solidFill>
                  <a:schemeClr val="accent1"/>
                </a:solidFill>
                <a:latin typeface="Source Sans Pro" panose="020B0503030403020204" pitchFamily="34" charset="0"/>
                <a:ea typeface="Source Sans Pro" panose="020B0503030403020204" pitchFamily="34" charset="0"/>
              </a:rPr>
              <a:t>() </a:t>
            </a:r>
            <a:r>
              <a:rPr lang="fr-FR" sz="1800" dirty="0">
                <a:solidFill>
                  <a:srgbClr val="333333"/>
                </a:solidFill>
                <a:latin typeface="Source Sans Pro" panose="020B0503030403020204" pitchFamily="34" charset="0"/>
                <a:ea typeface="Source Sans Pro" panose="020B0503030403020204" pitchFamily="34" charset="0"/>
              </a:rPr>
              <a:t>est incontournable. Elle permet de </a:t>
            </a:r>
            <a:r>
              <a:rPr lang="fr-FR" sz="1800" b="1" dirty="0">
                <a:solidFill>
                  <a:srgbClr val="333333"/>
                </a:solidFill>
                <a:latin typeface="Source Sans Pro" panose="020B0503030403020204" pitchFamily="34" charset="0"/>
                <a:ea typeface="Source Sans Pro" panose="020B0503030403020204" pitchFamily="34" charset="0"/>
              </a:rPr>
              <a:t>rechercher</a:t>
            </a:r>
            <a:r>
              <a:rPr lang="fr-FR" sz="1800" dirty="0">
                <a:solidFill>
                  <a:srgbClr val="333333"/>
                </a:solidFill>
                <a:latin typeface="Source Sans Pro" panose="020B0503030403020204" pitchFamily="34" charset="0"/>
                <a:ea typeface="Source Sans Pro" panose="020B0503030403020204" pitchFamily="34" charset="0"/>
              </a:rPr>
              <a:t> un </a:t>
            </a:r>
            <a:r>
              <a:rPr lang="fr-FR" sz="1800" b="1" dirty="0">
                <a:solidFill>
                  <a:schemeClr val="accent1"/>
                </a:solidFill>
                <a:latin typeface="Source Sans Pro" panose="020B0503030403020204" pitchFamily="34" charset="0"/>
                <a:ea typeface="Source Sans Pro" panose="020B0503030403020204" pitchFamily="34" charset="0"/>
              </a:rPr>
              <a:t>motif</a:t>
            </a:r>
            <a:r>
              <a:rPr lang="fr-FR" sz="1800" dirty="0">
                <a:solidFill>
                  <a:srgbClr val="333333"/>
                </a:solidFill>
                <a:latin typeface="Source Sans Pro" panose="020B0503030403020204" pitchFamily="34" charset="0"/>
                <a:ea typeface="Source Sans Pro" panose="020B0503030403020204" pitchFamily="34" charset="0"/>
              </a:rPr>
              <a:t>, au </a:t>
            </a:r>
            <a:r>
              <a:rPr lang="fr-FR" sz="1800" b="1" dirty="0">
                <a:solidFill>
                  <a:srgbClr val="333333"/>
                </a:solidFill>
                <a:latin typeface="Source Sans Pro" panose="020B0503030403020204" pitchFamily="34" charset="0"/>
                <a:ea typeface="Source Sans Pro" panose="020B0503030403020204" pitchFamily="34" charset="0"/>
              </a:rPr>
              <a:t>sein</a:t>
            </a:r>
            <a:r>
              <a:rPr lang="fr-FR" sz="1800" dirty="0">
                <a:solidFill>
                  <a:srgbClr val="333333"/>
                </a:solidFill>
                <a:latin typeface="Source Sans Pro" panose="020B0503030403020204" pitchFamily="34" charset="0"/>
                <a:ea typeface="Source Sans Pro" panose="020B0503030403020204" pitchFamily="34" charset="0"/>
              </a:rPr>
              <a:t> d’une </a:t>
            </a:r>
            <a:r>
              <a:rPr lang="fr-FR" sz="1800" b="1" dirty="0">
                <a:solidFill>
                  <a:schemeClr val="accent1"/>
                </a:solidFill>
                <a:latin typeface="Source Sans Pro" panose="020B0503030403020204" pitchFamily="34" charset="0"/>
                <a:ea typeface="Source Sans Pro" panose="020B0503030403020204" pitchFamily="34" charset="0"/>
              </a:rPr>
              <a:t>chaîne de caractères</a:t>
            </a:r>
            <a:r>
              <a:rPr lang="fr-FR" sz="1800" dirty="0">
                <a:solidFill>
                  <a:srgbClr val="333333"/>
                </a:solidFill>
                <a:latin typeface="Source Sans Pro" panose="020B0503030403020204" pitchFamily="34" charset="0"/>
                <a:ea typeface="Source Sans Pro" panose="020B0503030403020204" pitchFamily="34" charset="0"/>
              </a:rPr>
              <a:t>.</a:t>
            </a: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143</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921814"/>
            <a:ext cx="7618233" cy="1754326"/>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fr-FR" sz="1800" b="0" dirty="0">
                <a:solidFill>
                  <a:srgbClr val="9872A2"/>
                </a:solidFill>
                <a:effectLst/>
                <a:latin typeface="Source Code Pro" panose="020B0509030403020204" pitchFamily="49" charset="0"/>
                <a:ea typeface="Source Code Pro" panose="020B0509030403020204" pitchFamily="49" charset="0"/>
              </a:rPr>
              <a:t>import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B0000"/>
                </a:solidFill>
                <a:effectLst/>
                <a:latin typeface="Source Code Pro" panose="020B0509030403020204" pitchFamily="49" charset="0"/>
                <a:ea typeface="Source Code Pro" panose="020B0509030403020204" pitchFamily="49" charset="0"/>
              </a:rPr>
              <a:t>re</a:t>
            </a:r>
            <a:endParaRPr lang="fr-FR" sz="1800" b="0" dirty="0">
              <a:solidFill>
                <a:srgbClr val="C5C8C6"/>
              </a:solidFill>
              <a:effectLst/>
              <a:latin typeface="Source Code Pro" panose="020B0509030403020204" pitchFamily="49" charset="0"/>
              <a:ea typeface="Source Code Pro" panose="020B0509030403020204" pitchFamily="49" charset="0"/>
            </a:endParaRPr>
          </a:p>
          <a:p>
            <a:r>
              <a:rPr lang="fr-FR" sz="1800" b="0" dirty="0">
                <a:solidFill>
                  <a:srgbClr val="6089B4"/>
                </a:solidFill>
                <a:effectLst/>
                <a:latin typeface="Source Code Pro" panose="020B0509030403020204" pitchFamily="49" charset="0"/>
                <a:ea typeface="Source Code Pro" panose="020B0509030403020204" pitchFamily="49" charset="0"/>
              </a:rPr>
              <a:t>animaux</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AA83A"/>
                </a:solidFill>
                <a:effectLst/>
                <a:latin typeface="Source Code Pro" panose="020B0509030403020204" pitchFamily="49" charset="0"/>
                <a:ea typeface="Source Code Pro" panose="020B0509030403020204" pitchFamily="49" charset="0"/>
              </a:rPr>
              <a:t>"girafe tigre singe"</a:t>
            </a:r>
            <a:endParaRPr lang="fr-FR" sz="1800" b="0" dirty="0">
              <a:solidFill>
                <a:srgbClr val="C5C8C6"/>
              </a:solidFill>
              <a:effectLst/>
              <a:latin typeface="Source Code Pro" panose="020B0509030403020204" pitchFamily="49" charset="0"/>
              <a:ea typeface="Source Code Pro" panose="020B0509030403020204" pitchFamily="49" charset="0"/>
            </a:endParaRPr>
          </a:p>
          <a:p>
            <a:r>
              <a:rPr lang="fr-FR" sz="1800" b="0" dirty="0" err="1">
                <a:solidFill>
                  <a:srgbClr val="9B0000"/>
                </a:solidFill>
                <a:effectLst/>
                <a:latin typeface="Source Code Pro" panose="020B0509030403020204" pitchFamily="49" charset="0"/>
                <a:ea typeface="Source Code Pro" panose="020B0509030403020204" pitchFamily="49" charset="0"/>
              </a:rPr>
              <a:t>re</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E6700"/>
                </a:solidFill>
                <a:effectLst/>
                <a:latin typeface="Source Code Pro" panose="020B0509030403020204" pitchFamily="49" charset="0"/>
                <a:ea typeface="Source Code Pro" panose="020B0509030403020204" pitchFamily="49" charset="0"/>
              </a:rPr>
              <a:t>search</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AA83A"/>
                </a:solidFill>
                <a:effectLst/>
                <a:latin typeface="Source Code Pro" panose="020B0509030403020204" pitchFamily="49" charset="0"/>
                <a:ea typeface="Source Code Pro" panose="020B0509030403020204" pitchFamily="49" charset="0"/>
              </a:rPr>
              <a:t>"tigre"</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animaux</a:t>
            </a:r>
            <a:r>
              <a:rPr lang="fr-FR" sz="1800" b="0" dirty="0">
                <a:solidFill>
                  <a:srgbClr val="676867"/>
                </a:solidFill>
                <a:effectLst/>
                <a:latin typeface="Source Code Pro" panose="020B0509030403020204" pitchFamily="49" charset="0"/>
                <a:ea typeface="Source Code Pro" panose="020B0509030403020204" pitchFamily="49" charset="0"/>
              </a:rPr>
              <a:t>)</a:t>
            </a:r>
          </a:p>
          <a:p>
            <a:r>
              <a:rPr lang="fr-FR" sz="1800" b="0" dirty="0">
                <a:solidFill>
                  <a:srgbClr val="9872A2"/>
                </a:solidFill>
                <a:effectLst/>
                <a:latin typeface="Source Code Pro" panose="020B0509030403020204" pitchFamily="49" charset="0"/>
                <a:ea typeface="Source Code Pro" panose="020B0509030403020204" pitchFamily="49" charset="0"/>
              </a:rPr>
              <a:t>if</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9B0000"/>
                </a:solidFill>
                <a:effectLst/>
                <a:latin typeface="Source Code Pro" panose="020B0509030403020204" pitchFamily="49" charset="0"/>
                <a:ea typeface="Source Code Pro" panose="020B0509030403020204" pitchFamily="49" charset="0"/>
              </a:rPr>
              <a:t>re</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E6700"/>
                </a:solidFill>
                <a:effectLst/>
                <a:latin typeface="Source Code Pro" panose="020B0509030403020204" pitchFamily="49" charset="0"/>
                <a:ea typeface="Source Code Pro" panose="020B0509030403020204" pitchFamily="49" charset="0"/>
              </a:rPr>
              <a:t>search</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AA83A"/>
                </a:solidFill>
                <a:effectLst/>
                <a:latin typeface="Source Code Pro" panose="020B0509030403020204" pitchFamily="49" charset="0"/>
                <a:ea typeface="Source Code Pro" panose="020B0509030403020204" pitchFamily="49" charset="0"/>
              </a:rPr>
              <a:t>"tigre"</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animaux</a:t>
            </a:r>
            <a:r>
              <a:rPr lang="fr-FR" sz="1800" b="0" dirty="0">
                <a:solidFill>
                  <a:srgbClr val="676867"/>
                </a:solidFill>
                <a:effectLst/>
                <a:latin typeface="Source Code Pro" panose="020B0509030403020204" pitchFamily="49" charset="0"/>
                <a:ea typeface="Source Code Pro" panose="020B0509030403020204" pitchFamily="49" charset="0"/>
              </a:rPr>
              <a:t>):</a:t>
            </a:r>
          </a:p>
          <a:p>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CE6700"/>
                </a:solidFill>
                <a:effectLst/>
                <a:latin typeface="Source Code Pro" panose="020B0509030403020204" pitchFamily="49" charset="0"/>
                <a:ea typeface="Source Code Pro" panose="020B0509030403020204" pitchFamily="49" charset="0"/>
              </a:rPr>
              <a:t>print</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AA83A"/>
                </a:solidFill>
                <a:effectLst/>
                <a:latin typeface="Source Code Pro" panose="020B0509030403020204" pitchFamily="49" charset="0"/>
                <a:ea typeface="Source Code Pro" panose="020B0509030403020204" pitchFamily="49" charset="0"/>
              </a:rPr>
              <a:t>"OK"</a:t>
            </a:r>
            <a:r>
              <a:rPr lang="fr-FR" sz="18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95369807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fonctions</a:t>
            </a:r>
            <a:r>
              <a:rPr lang="en-GB" dirty="0"/>
              <a:t> </a:t>
            </a:r>
            <a:r>
              <a:rPr lang="en-GB" b="1" dirty="0"/>
              <a:t>match()</a:t>
            </a:r>
            <a:r>
              <a:rPr lang="en-GB" dirty="0"/>
              <a:t> et </a:t>
            </a:r>
            <a:r>
              <a:rPr lang="en-GB" b="1" dirty="0" err="1"/>
              <a:t>fullmatch</a:t>
            </a:r>
            <a:r>
              <a:rPr lang="en-GB" b="1" dirty="0"/>
              <a:t>()</a:t>
            </a:r>
            <a:endParaRPr lang="fr-FR" b="1"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923330"/>
          </a:xfrm>
          <a:prstGeom prst="rect">
            <a:avLst/>
          </a:prstGeom>
          <a:noFill/>
        </p:spPr>
        <p:txBody>
          <a:bodyPr wrap="square" rtlCol="0">
            <a:spAutoFit/>
          </a:bodyPr>
          <a:lstStyle/>
          <a:p>
            <a:pPr algn="just"/>
            <a:r>
              <a:rPr lang="fr-FR" sz="1800" dirty="0">
                <a:solidFill>
                  <a:srgbClr val="333333"/>
                </a:solidFill>
                <a:latin typeface="Source Sans Pro" panose="020B0503030403020204" pitchFamily="34" charset="0"/>
                <a:ea typeface="Source Sans Pro" panose="020B0503030403020204" pitchFamily="34" charset="0"/>
              </a:rPr>
              <a:t>Il existe aussi la fonction </a:t>
            </a:r>
            <a:r>
              <a:rPr lang="fr-FR" sz="1800" b="1" dirty="0">
                <a:solidFill>
                  <a:schemeClr val="accent1"/>
                </a:solidFill>
                <a:latin typeface="Source Sans Pro" panose="020B0503030403020204" pitchFamily="34" charset="0"/>
                <a:ea typeface="Source Sans Pro" panose="020B0503030403020204" pitchFamily="34" charset="0"/>
              </a:rPr>
              <a:t>match() </a:t>
            </a:r>
            <a:r>
              <a:rPr lang="fr-FR" sz="1800" dirty="0">
                <a:solidFill>
                  <a:srgbClr val="333333"/>
                </a:solidFill>
                <a:latin typeface="Source Sans Pro" panose="020B0503030403020204" pitchFamily="34" charset="0"/>
                <a:ea typeface="Source Sans Pro" panose="020B0503030403020204" pitchFamily="34" charset="0"/>
              </a:rPr>
              <a:t>dans le </a:t>
            </a:r>
            <a:r>
              <a:rPr lang="fr-FR" sz="1800" b="1" dirty="0">
                <a:solidFill>
                  <a:srgbClr val="333333"/>
                </a:solidFill>
                <a:latin typeface="Source Sans Pro" panose="020B0503030403020204" pitchFamily="34" charset="0"/>
                <a:ea typeface="Source Sans Pro" panose="020B0503030403020204" pitchFamily="34" charset="0"/>
              </a:rPr>
              <a:t>module</a:t>
            </a:r>
            <a:r>
              <a:rPr lang="fr-FR" sz="1800" dirty="0">
                <a:solidFill>
                  <a:srgbClr val="333333"/>
                </a:solidFill>
                <a:latin typeface="Source Sans Pro" panose="020B0503030403020204" pitchFamily="34" charset="0"/>
                <a:ea typeface="Source Sans Pro" panose="020B0503030403020204" pitchFamily="34" charset="0"/>
              </a:rPr>
              <a:t> </a:t>
            </a:r>
            <a:r>
              <a:rPr lang="fr-FR" sz="1800" b="1" dirty="0">
                <a:solidFill>
                  <a:schemeClr val="accent1"/>
                </a:solidFill>
                <a:latin typeface="Source Sans Pro" panose="020B0503030403020204" pitchFamily="34" charset="0"/>
                <a:ea typeface="Source Sans Pro" panose="020B0503030403020204" pitchFamily="34" charset="0"/>
              </a:rPr>
              <a:t>re</a:t>
            </a:r>
            <a:r>
              <a:rPr lang="fr-FR" sz="1800" dirty="0">
                <a:solidFill>
                  <a:srgbClr val="333333"/>
                </a:solidFill>
                <a:latin typeface="Source Sans Pro" panose="020B0503030403020204" pitchFamily="34" charset="0"/>
                <a:ea typeface="Source Sans Pro" panose="020B0503030403020204" pitchFamily="34" charset="0"/>
              </a:rPr>
              <a:t> qui </a:t>
            </a:r>
            <a:r>
              <a:rPr lang="fr-FR" sz="1800" b="1" dirty="0">
                <a:solidFill>
                  <a:srgbClr val="333333"/>
                </a:solidFill>
                <a:latin typeface="Source Sans Pro" panose="020B0503030403020204" pitchFamily="34" charset="0"/>
                <a:ea typeface="Source Sans Pro" panose="020B0503030403020204" pitchFamily="34" charset="0"/>
              </a:rPr>
              <a:t>fonctionne</a:t>
            </a:r>
            <a:r>
              <a:rPr lang="fr-FR" sz="1800" dirty="0">
                <a:solidFill>
                  <a:srgbClr val="333333"/>
                </a:solidFill>
                <a:latin typeface="Source Sans Pro" panose="020B0503030403020204" pitchFamily="34" charset="0"/>
                <a:ea typeface="Source Sans Pro" panose="020B0503030403020204" pitchFamily="34" charset="0"/>
              </a:rPr>
              <a:t> sur le </a:t>
            </a:r>
            <a:r>
              <a:rPr lang="fr-FR" sz="1800" b="1" dirty="0">
                <a:solidFill>
                  <a:srgbClr val="333333"/>
                </a:solidFill>
                <a:latin typeface="Source Sans Pro" panose="020B0503030403020204" pitchFamily="34" charset="0"/>
                <a:ea typeface="Source Sans Pro" panose="020B0503030403020204" pitchFamily="34" charset="0"/>
              </a:rPr>
              <a:t>modèle</a:t>
            </a:r>
            <a:r>
              <a:rPr lang="fr-FR" sz="1800" dirty="0">
                <a:solidFill>
                  <a:srgbClr val="333333"/>
                </a:solidFill>
                <a:latin typeface="Source Sans Pro" panose="020B0503030403020204" pitchFamily="34" charset="0"/>
                <a:ea typeface="Source Sans Pro" panose="020B0503030403020204" pitchFamily="34" charset="0"/>
              </a:rPr>
              <a:t> de </a:t>
            </a:r>
            <a:r>
              <a:rPr lang="fr-FR" sz="1800" b="1" dirty="0" err="1">
                <a:solidFill>
                  <a:schemeClr val="accent1"/>
                </a:solidFill>
                <a:latin typeface="Source Sans Pro" panose="020B0503030403020204" pitchFamily="34" charset="0"/>
                <a:ea typeface="Source Sans Pro" panose="020B0503030403020204" pitchFamily="34" charset="0"/>
              </a:rPr>
              <a:t>search</a:t>
            </a:r>
            <a:r>
              <a:rPr lang="fr-FR" sz="1800" b="1" dirty="0">
                <a:solidFill>
                  <a:schemeClr val="accent1"/>
                </a:solidFill>
                <a:latin typeface="Source Sans Pro" panose="020B0503030403020204" pitchFamily="34" charset="0"/>
                <a:ea typeface="Source Sans Pro" panose="020B0503030403020204" pitchFamily="34" charset="0"/>
              </a:rPr>
              <a:t>()</a:t>
            </a:r>
            <a:r>
              <a:rPr lang="fr-FR" sz="1800" dirty="0">
                <a:solidFill>
                  <a:srgbClr val="333333"/>
                </a:solidFill>
                <a:latin typeface="Source Sans Pro" panose="020B0503030403020204" pitchFamily="34" charset="0"/>
                <a:ea typeface="Source Sans Pro" panose="020B0503030403020204" pitchFamily="34" charset="0"/>
              </a:rPr>
              <a:t>. La </a:t>
            </a:r>
            <a:r>
              <a:rPr lang="fr-FR" sz="1800" b="1" dirty="0">
                <a:solidFill>
                  <a:srgbClr val="333333"/>
                </a:solidFill>
                <a:latin typeface="Source Sans Pro" panose="020B0503030403020204" pitchFamily="34" charset="0"/>
                <a:ea typeface="Source Sans Pro" panose="020B0503030403020204" pitchFamily="34" charset="0"/>
              </a:rPr>
              <a:t>différence</a:t>
            </a:r>
            <a:r>
              <a:rPr lang="fr-FR" sz="1800" dirty="0">
                <a:solidFill>
                  <a:srgbClr val="333333"/>
                </a:solidFill>
                <a:latin typeface="Source Sans Pro" panose="020B0503030403020204" pitchFamily="34" charset="0"/>
                <a:ea typeface="Source Sans Pro" panose="020B0503030403020204" pitchFamily="34" charset="0"/>
              </a:rPr>
              <a:t> est que </a:t>
            </a:r>
            <a:r>
              <a:rPr lang="fr-FR" sz="1800" b="1" dirty="0">
                <a:solidFill>
                  <a:schemeClr val="accent1"/>
                </a:solidFill>
                <a:latin typeface="Source Sans Pro" panose="020B0503030403020204" pitchFamily="34" charset="0"/>
                <a:ea typeface="Source Sans Pro" panose="020B0503030403020204" pitchFamily="34" charset="0"/>
              </a:rPr>
              <a:t>match()</a:t>
            </a:r>
            <a:r>
              <a:rPr lang="fr-FR" sz="1800" dirty="0">
                <a:solidFill>
                  <a:srgbClr val="333333"/>
                </a:solidFill>
                <a:latin typeface="Source Sans Pro" panose="020B0503030403020204" pitchFamily="34" charset="0"/>
                <a:ea typeface="Source Sans Pro" panose="020B0503030403020204" pitchFamily="34" charset="0"/>
              </a:rPr>
              <a:t> </a:t>
            </a:r>
            <a:r>
              <a:rPr lang="fr-FR" sz="1800" b="1" dirty="0">
                <a:solidFill>
                  <a:srgbClr val="333333"/>
                </a:solidFill>
                <a:latin typeface="Source Sans Pro" panose="020B0503030403020204" pitchFamily="34" charset="0"/>
                <a:ea typeface="Source Sans Pro" panose="020B0503030403020204" pitchFamily="34" charset="0"/>
              </a:rPr>
              <a:t>ne fonctionne que </a:t>
            </a:r>
            <a:r>
              <a:rPr lang="fr-FR" sz="1800" dirty="0">
                <a:solidFill>
                  <a:srgbClr val="333333"/>
                </a:solidFill>
                <a:latin typeface="Source Sans Pro" panose="020B0503030403020204" pitchFamily="34" charset="0"/>
                <a:ea typeface="Source Sans Pro" panose="020B0503030403020204" pitchFamily="34" charset="0"/>
              </a:rPr>
              <a:t>si la </a:t>
            </a:r>
            <a:r>
              <a:rPr lang="fr-FR" sz="1800" b="1" dirty="0">
                <a:solidFill>
                  <a:schemeClr val="accent1"/>
                </a:solidFill>
                <a:latin typeface="Source Sans Pro" panose="020B0503030403020204" pitchFamily="34" charset="0"/>
                <a:ea typeface="Source Sans Pro" panose="020B0503030403020204" pitchFamily="34" charset="0"/>
              </a:rPr>
              <a:t>regex</a:t>
            </a:r>
            <a:r>
              <a:rPr lang="fr-FR" sz="1800" dirty="0">
                <a:solidFill>
                  <a:srgbClr val="333333"/>
                </a:solidFill>
                <a:latin typeface="Source Sans Pro" panose="020B0503030403020204" pitchFamily="34" charset="0"/>
                <a:ea typeface="Source Sans Pro" panose="020B0503030403020204" pitchFamily="34" charset="0"/>
              </a:rPr>
              <a:t> </a:t>
            </a:r>
            <a:r>
              <a:rPr lang="fr-FR" sz="1800" b="1" dirty="0">
                <a:solidFill>
                  <a:srgbClr val="333333"/>
                </a:solidFill>
                <a:latin typeface="Source Sans Pro" panose="020B0503030403020204" pitchFamily="34" charset="0"/>
                <a:ea typeface="Source Sans Pro" panose="020B0503030403020204" pitchFamily="34" charset="0"/>
              </a:rPr>
              <a:t>correspond</a:t>
            </a:r>
            <a:r>
              <a:rPr lang="fr-FR" sz="1800" dirty="0">
                <a:solidFill>
                  <a:srgbClr val="333333"/>
                </a:solidFill>
                <a:latin typeface="Source Sans Pro" panose="020B0503030403020204" pitchFamily="34" charset="0"/>
                <a:ea typeface="Source Sans Pro" panose="020B0503030403020204" pitchFamily="34" charset="0"/>
              </a:rPr>
              <a:t> au </a:t>
            </a:r>
            <a:r>
              <a:rPr lang="fr-FR" sz="1800" b="1" dirty="0">
                <a:solidFill>
                  <a:schemeClr val="accent1"/>
                </a:solidFill>
                <a:latin typeface="Source Sans Pro" panose="020B0503030403020204" pitchFamily="34" charset="0"/>
                <a:ea typeface="Source Sans Pro" panose="020B0503030403020204" pitchFamily="34" charset="0"/>
              </a:rPr>
              <a:t>début</a:t>
            </a:r>
            <a:r>
              <a:rPr lang="fr-FR" sz="1800" dirty="0">
                <a:solidFill>
                  <a:srgbClr val="333333"/>
                </a:solidFill>
                <a:latin typeface="Source Sans Pro" panose="020B0503030403020204" pitchFamily="34" charset="0"/>
                <a:ea typeface="Source Sans Pro" panose="020B0503030403020204" pitchFamily="34" charset="0"/>
              </a:rPr>
              <a:t> de la </a:t>
            </a:r>
            <a:r>
              <a:rPr lang="fr-FR" sz="1800" b="1" dirty="0">
                <a:solidFill>
                  <a:srgbClr val="333333"/>
                </a:solidFill>
                <a:latin typeface="Source Sans Pro" panose="020B0503030403020204" pitchFamily="34" charset="0"/>
                <a:ea typeface="Source Sans Pro" panose="020B0503030403020204" pitchFamily="34" charset="0"/>
              </a:rPr>
              <a:t>chaîne de caractères</a:t>
            </a:r>
            <a:r>
              <a:rPr lang="fr-FR" sz="1800" dirty="0">
                <a:solidFill>
                  <a:srgbClr val="333333"/>
                </a:solidFill>
                <a:latin typeface="Source Sans Pro" panose="020B0503030403020204" pitchFamily="34" charset="0"/>
                <a:ea typeface="Source Sans Pro" panose="020B0503030403020204" pitchFamily="34" charset="0"/>
              </a:rPr>
              <a:t>.</a:t>
            </a: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144</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2116101"/>
            <a:ext cx="7618233" cy="2585323"/>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fr-FR" sz="1800" b="0" dirty="0">
                <a:solidFill>
                  <a:srgbClr val="9872A2"/>
                </a:solidFill>
                <a:effectLst/>
                <a:latin typeface="Source Code Pro" panose="020B0509030403020204" pitchFamily="49" charset="0"/>
                <a:ea typeface="Source Code Pro" panose="020B0509030403020204" pitchFamily="49" charset="0"/>
              </a:rPr>
              <a:t>import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B0000"/>
                </a:solidFill>
                <a:effectLst/>
                <a:latin typeface="Source Code Pro" panose="020B0509030403020204" pitchFamily="49" charset="0"/>
                <a:ea typeface="Source Code Pro" panose="020B0509030403020204" pitchFamily="49" charset="0"/>
              </a:rPr>
              <a:t>re</a:t>
            </a:r>
            <a:br>
              <a:rPr lang="fr-FR" sz="1800" b="0" dirty="0">
                <a:solidFill>
                  <a:srgbClr val="C5C8C6"/>
                </a:solidFill>
                <a:effectLst/>
                <a:latin typeface="Source Code Pro" panose="020B0509030403020204" pitchFamily="49" charset="0"/>
                <a:ea typeface="Source Code Pro" panose="020B0509030403020204" pitchFamily="49" charset="0"/>
              </a:rPr>
            </a:br>
            <a:r>
              <a:rPr lang="fr-FR" sz="1800" b="0" dirty="0">
                <a:solidFill>
                  <a:srgbClr val="6089B4"/>
                </a:solidFill>
                <a:effectLst/>
                <a:latin typeface="Source Code Pro" panose="020B0509030403020204" pitchFamily="49" charset="0"/>
                <a:ea typeface="Source Code Pro" panose="020B0509030403020204" pitchFamily="49" charset="0"/>
              </a:rPr>
              <a:t>animaux</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AA83A"/>
                </a:solidFill>
                <a:effectLst/>
                <a:latin typeface="Source Code Pro" panose="020B0509030403020204" pitchFamily="49" charset="0"/>
                <a:ea typeface="Source Code Pro" panose="020B0509030403020204" pitchFamily="49" charset="0"/>
              </a:rPr>
              <a:t>"girafe tigre singe"</a:t>
            </a:r>
            <a:endParaRPr lang="fr-FR" sz="1800" b="0" dirty="0">
              <a:solidFill>
                <a:srgbClr val="C5C8C6"/>
              </a:solidFill>
              <a:effectLst/>
              <a:latin typeface="Source Code Pro" panose="020B0509030403020204" pitchFamily="49" charset="0"/>
              <a:ea typeface="Source Code Pro" panose="020B0509030403020204" pitchFamily="49" charset="0"/>
            </a:endParaRPr>
          </a:p>
          <a:p>
            <a:r>
              <a:rPr lang="fr-FR" sz="1800" b="0" dirty="0" err="1">
                <a:solidFill>
                  <a:srgbClr val="9B0000"/>
                </a:solidFill>
                <a:effectLst/>
                <a:latin typeface="Source Code Pro" panose="020B0509030403020204" pitchFamily="49" charset="0"/>
                <a:ea typeface="Source Code Pro" panose="020B0509030403020204" pitchFamily="49" charset="0"/>
              </a:rPr>
              <a:t>re</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E6700"/>
                </a:solidFill>
                <a:effectLst/>
                <a:latin typeface="Source Code Pro" panose="020B0509030403020204" pitchFamily="49" charset="0"/>
                <a:ea typeface="Source Code Pro" panose="020B0509030403020204" pitchFamily="49" charset="0"/>
              </a:rPr>
              <a:t>search</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AA83A"/>
                </a:solidFill>
                <a:effectLst/>
                <a:latin typeface="Source Code Pro" panose="020B0509030403020204" pitchFamily="49" charset="0"/>
                <a:ea typeface="Source Code Pro" panose="020B0509030403020204" pitchFamily="49" charset="0"/>
              </a:rPr>
              <a:t>"tigre"</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animaux</a:t>
            </a:r>
            <a:r>
              <a:rPr lang="fr-FR" sz="1800" b="0" dirty="0">
                <a:solidFill>
                  <a:srgbClr val="676867"/>
                </a:solidFill>
                <a:effectLst/>
                <a:latin typeface="Source Code Pro" panose="020B0509030403020204" pitchFamily="49" charset="0"/>
                <a:ea typeface="Source Code Pro" panose="020B0509030403020204" pitchFamily="49" charset="0"/>
              </a:rPr>
              <a:t>)</a:t>
            </a:r>
          </a:p>
          <a:p>
            <a:endParaRPr lang="fr-FR" sz="1800" b="0" dirty="0">
              <a:solidFill>
                <a:srgbClr val="676867"/>
              </a:solidFill>
              <a:effectLst/>
              <a:latin typeface="Source Code Pro" panose="020B0509030403020204" pitchFamily="49" charset="0"/>
              <a:ea typeface="Source Code Pro" panose="020B0509030403020204" pitchFamily="49" charset="0"/>
            </a:endParaRPr>
          </a:p>
          <a:p>
            <a:r>
              <a:rPr lang="fr-FR" sz="1800" b="0" dirty="0" err="1">
                <a:solidFill>
                  <a:srgbClr val="9B0000"/>
                </a:solidFill>
                <a:effectLst/>
                <a:latin typeface="Source Code Pro" panose="020B0509030403020204" pitchFamily="49" charset="0"/>
                <a:ea typeface="Source Code Pro" panose="020B0509030403020204" pitchFamily="49" charset="0"/>
              </a:rPr>
              <a:t>re</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E6700"/>
                </a:solidFill>
                <a:effectLst/>
                <a:latin typeface="Source Code Pro" panose="020B0509030403020204" pitchFamily="49" charset="0"/>
                <a:ea typeface="Source Code Pro" panose="020B0509030403020204" pitchFamily="49" charset="0"/>
              </a:rPr>
              <a:t>match</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AA83A"/>
                </a:solidFill>
                <a:effectLst/>
                <a:latin typeface="Source Code Pro" panose="020B0509030403020204" pitchFamily="49" charset="0"/>
                <a:ea typeface="Source Code Pro" panose="020B0509030403020204" pitchFamily="49" charset="0"/>
              </a:rPr>
              <a:t>"tigre"</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animaux</a:t>
            </a:r>
            <a:r>
              <a:rPr lang="fr-FR" sz="1800" b="0" dirty="0">
                <a:solidFill>
                  <a:srgbClr val="676867"/>
                </a:solidFill>
                <a:effectLst/>
                <a:latin typeface="Source Code Pro" panose="020B0509030403020204" pitchFamily="49" charset="0"/>
                <a:ea typeface="Source Code Pro" panose="020B0509030403020204" pitchFamily="49" charset="0"/>
              </a:rPr>
              <a:t>)</a:t>
            </a:r>
          </a:p>
          <a:p>
            <a:endParaRPr lang="fr-FR" sz="1800" dirty="0">
              <a:solidFill>
                <a:srgbClr val="676867"/>
              </a:solidFill>
              <a:latin typeface="Source Code Pro" panose="020B0509030403020204" pitchFamily="49" charset="0"/>
              <a:ea typeface="Source Code Pro" panose="020B0509030403020204" pitchFamily="49" charset="0"/>
            </a:endParaRPr>
          </a:p>
          <a:p>
            <a:r>
              <a:rPr lang="fr-FR" sz="1800" b="0" dirty="0">
                <a:solidFill>
                  <a:srgbClr val="6089B4"/>
                </a:solidFill>
                <a:effectLst/>
                <a:latin typeface="Source Code Pro" panose="020B0509030403020204" pitchFamily="49" charset="0"/>
                <a:ea typeface="Source Code Pro" panose="020B0509030403020204" pitchFamily="49" charset="0"/>
              </a:rPr>
              <a:t>animaux</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AA83A"/>
                </a:solidFill>
                <a:effectLst/>
                <a:latin typeface="Source Code Pro" panose="020B0509030403020204" pitchFamily="49" charset="0"/>
                <a:ea typeface="Source Code Pro" panose="020B0509030403020204" pitchFamily="49" charset="0"/>
              </a:rPr>
              <a:t>"tigre singe"</a:t>
            </a:r>
            <a:endParaRPr lang="fr-FR" sz="1800" b="0" dirty="0">
              <a:solidFill>
                <a:srgbClr val="C5C8C6"/>
              </a:solidFill>
              <a:effectLst/>
              <a:latin typeface="Source Code Pro" panose="020B0509030403020204" pitchFamily="49" charset="0"/>
              <a:ea typeface="Source Code Pro" panose="020B0509030403020204" pitchFamily="49" charset="0"/>
            </a:endParaRPr>
          </a:p>
          <a:p>
            <a:r>
              <a:rPr lang="fr-FR" sz="1800" b="0" dirty="0" err="1">
                <a:solidFill>
                  <a:srgbClr val="9B0000"/>
                </a:solidFill>
                <a:effectLst/>
                <a:latin typeface="Source Code Pro" panose="020B0509030403020204" pitchFamily="49" charset="0"/>
                <a:ea typeface="Source Code Pro" panose="020B0509030403020204" pitchFamily="49" charset="0"/>
              </a:rPr>
              <a:t>re</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E6700"/>
                </a:solidFill>
                <a:effectLst/>
                <a:latin typeface="Source Code Pro" panose="020B0509030403020204" pitchFamily="49" charset="0"/>
                <a:ea typeface="Source Code Pro" panose="020B0509030403020204" pitchFamily="49" charset="0"/>
              </a:rPr>
              <a:t>match</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AA83A"/>
                </a:solidFill>
                <a:effectLst/>
                <a:latin typeface="Source Code Pro" panose="020B0509030403020204" pitchFamily="49" charset="0"/>
                <a:ea typeface="Source Code Pro" panose="020B0509030403020204" pitchFamily="49" charset="0"/>
              </a:rPr>
              <a:t>"tigre"</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animaux</a:t>
            </a:r>
            <a:r>
              <a:rPr lang="fr-FR" sz="1800" b="0" dirty="0">
                <a:solidFill>
                  <a:srgbClr val="676867"/>
                </a:solidFill>
                <a:effectLst/>
                <a:latin typeface="Source Code Pro" panose="020B0509030403020204" pitchFamily="49" charset="0"/>
                <a:ea typeface="Source Code Pro" panose="020B0509030403020204" pitchFamily="49" charset="0"/>
              </a:rPr>
              <a:t>)</a:t>
            </a:r>
          </a:p>
        </p:txBody>
      </p:sp>
      <p:sp>
        <p:nvSpPr>
          <p:cNvPr id="3" name="ZoneTexte 2">
            <a:extLst>
              <a:ext uri="{FF2B5EF4-FFF2-40B4-BE49-F238E27FC236}">
                <a16:creationId xmlns:a16="http://schemas.microsoft.com/office/drawing/2014/main" id="{4B842B40-1B47-35DA-FA75-973C7083005E}"/>
              </a:ext>
            </a:extLst>
          </p:cNvPr>
          <p:cNvSpPr txBox="1"/>
          <p:nvPr/>
        </p:nvSpPr>
        <p:spPr>
          <a:xfrm>
            <a:off x="6489865" y="2934087"/>
            <a:ext cx="684803" cy="1754326"/>
          </a:xfrm>
          <a:prstGeom prst="rect">
            <a:avLst/>
          </a:prstGeom>
          <a:noFill/>
        </p:spPr>
        <p:txBody>
          <a:bodyPr wrap="none" rtlCol="0">
            <a:spAutoFit/>
          </a:bodyPr>
          <a:lstStyle/>
          <a:p>
            <a:r>
              <a:rPr lang="fr-FR" sz="1800" dirty="0" err="1">
                <a:latin typeface="Source Sans Pro" panose="020B0503030403020204" pitchFamily="34" charset="0"/>
                <a:ea typeface="Source Sans Pro" panose="020B0503030403020204" pitchFamily="34" charset="0"/>
              </a:rPr>
              <a:t>True</a:t>
            </a:r>
            <a:endParaRPr lang="fr-FR" sz="1800" dirty="0">
              <a:latin typeface="Source Sans Pro" panose="020B0503030403020204" pitchFamily="34" charset="0"/>
              <a:ea typeface="Source Sans Pro" panose="020B0503030403020204" pitchFamily="34" charset="0"/>
            </a:endParaRPr>
          </a:p>
          <a:p>
            <a:endParaRPr lang="fr-FR" sz="1800" dirty="0">
              <a:latin typeface="Source Sans Pro" panose="020B0503030403020204" pitchFamily="34" charset="0"/>
              <a:ea typeface="Source Sans Pro" panose="020B0503030403020204" pitchFamily="34" charset="0"/>
            </a:endParaRPr>
          </a:p>
          <a:p>
            <a:r>
              <a:rPr lang="fr-FR" sz="1800" dirty="0">
                <a:latin typeface="Source Sans Pro" panose="020B0503030403020204" pitchFamily="34" charset="0"/>
                <a:ea typeface="Source Sans Pro" panose="020B0503030403020204" pitchFamily="34" charset="0"/>
              </a:rPr>
              <a:t>False</a:t>
            </a:r>
          </a:p>
          <a:p>
            <a:endParaRPr lang="fr-FR" sz="1800" dirty="0">
              <a:latin typeface="Source Sans Pro" panose="020B0503030403020204" pitchFamily="34" charset="0"/>
              <a:ea typeface="Source Sans Pro" panose="020B0503030403020204" pitchFamily="34" charset="0"/>
            </a:endParaRPr>
          </a:p>
          <a:p>
            <a:endParaRPr lang="fr-FR" sz="1800" dirty="0">
              <a:latin typeface="Source Sans Pro" panose="020B0503030403020204" pitchFamily="34" charset="0"/>
              <a:ea typeface="Source Sans Pro" panose="020B0503030403020204" pitchFamily="34" charset="0"/>
            </a:endParaRPr>
          </a:p>
          <a:p>
            <a:r>
              <a:rPr lang="fr-FR" sz="1800" dirty="0" err="1">
                <a:latin typeface="Source Sans Pro" panose="020B0503030403020204" pitchFamily="34" charset="0"/>
                <a:ea typeface="Source Sans Pro" panose="020B0503030403020204" pitchFamily="34" charset="0"/>
              </a:rPr>
              <a:t>True</a:t>
            </a:r>
            <a:endParaRPr lang="fr-FR" sz="1800" dirty="0">
              <a:latin typeface="Source Sans Pro" panose="020B0503030403020204" pitchFamily="34" charset="0"/>
              <a:ea typeface="Source Sans Pro" panose="020B0503030403020204" pitchFamily="34" charset="0"/>
            </a:endParaRPr>
          </a:p>
        </p:txBody>
      </p:sp>
      <p:cxnSp>
        <p:nvCxnSpPr>
          <p:cNvPr id="5" name="Connecteur droit avec flèche 4">
            <a:extLst>
              <a:ext uri="{FF2B5EF4-FFF2-40B4-BE49-F238E27FC236}">
                <a16:creationId xmlns:a16="http://schemas.microsoft.com/office/drawing/2014/main" id="{60A21B63-3923-97A9-F99A-5B73157C0E14}"/>
              </a:ext>
            </a:extLst>
          </p:cNvPr>
          <p:cNvCxnSpPr>
            <a:cxnSpLocks/>
          </p:cNvCxnSpPr>
          <p:nvPr/>
        </p:nvCxnSpPr>
        <p:spPr>
          <a:xfrm flipH="1">
            <a:off x="5008747" y="3687265"/>
            <a:ext cx="9823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 name="Connecteur droit avec flèche 6">
            <a:extLst>
              <a:ext uri="{FF2B5EF4-FFF2-40B4-BE49-F238E27FC236}">
                <a16:creationId xmlns:a16="http://schemas.microsoft.com/office/drawing/2014/main" id="{C000D045-9BDE-EB8A-35A2-13A3567CFCF3}"/>
              </a:ext>
            </a:extLst>
          </p:cNvPr>
          <p:cNvCxnSpPr>
            <a:cxnSpLocks/>
          </p:cNvCxnSpPr>
          <p:nvPr/>
        </p:nvCxnSpPr>
        <p:spPr>
          <a:xfrm flipH="1">
            <a:off x="5008747" y="4526707"/>
            <a:ext cx="9823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Connecteur droit avec flèche 7">
            <a:extLst>
              <a:ext uri="{FF2B5EF4-FFF2-40B4-BE49-F238E27FC236}">
                <a16:creationId xmlns:a16="http://schemas.microsoft.com/office/drawing/2014/main" id="{84E66512-3FD2-4338-1702-1CA233AF31DA}"/>
              </a:ext>
            </a:extLst>
          </p:cNvPr>
          <p:cNvCxnSpPr>
            <a:cxnSpLocks/>
          </p:cNvCxnSpPr>
          <p:nvPr/>
        </p:nvCxnSpPr>
        <p:spPr>
          <a:xfrm flipH="1">
            <a:off x="5008747" y="3145618"/>
            <a:ext cx="9823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8781347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a:t>
            </a:r>
            <a:r>
              <a:rPr lang="en-GB" dirty="0" err="1"/>
              <a:t>fonction</a:t>
            </a:r>
            <a:r>
              <a:rPr lang="en-GB" dirty="0"/>
              <a:t> </a:t>
            </a:r>
            <a:r>
              <a:rPr lang="en-GB" b="1" dirty="0" err="1"/>
              <a:t>findall</a:t>
            </a:r>
            <a:r>
              <a:rPr lang="en-GB" b="1" dirty="0"/>
              <a:t>() </a:t>
            </a:r>
            <a:endParaRPr lang="fr-FR" b="1"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646331"/>
          </a:xfrm>
          <a:prstGeom prst="rect">
            <a:avLst/>
          </a:prstGeom>
          <a:noFill/>
        </p:spPr>
        <p:txBody>
          <a:bodyPr wrap="square" rtlCol="0">
            <a:spAutoFit/>
          </a:bodyPr>
          <a:lstStyle/>
          <a:p>
            <a:pPr algn="just"/>
            <a:r>
              <a:rPr lang="fr-FR" sz="1800" dirty="0">
                <a:solidFill>
                  <a:srgbClr val="333333"/>
                </a:solidFill>
                <a:latin typeface="Source Sans Pro" panose="020B0503030403020204" pitchFamily="34" charset="0"/>
                <a:ea typeface="Source Sans Pro" panose="020B0503030403020204" pitchFamily="34" charset="0"/>
              </a:rPr>
              <a:t>Pour </a:t>
            </a:r>
            <a:r>
              <a:rPr lang="fr-FR" sz="1800" b="1" dirty="0">
                <a:solidFill>
                  <a:srgbClr val="333333"/>
                </a:solidFill>
                <a:latin typeface="Source Sans Pro" panose="020B0503030403020204" pitchFamily="34" charset="0"/>
                <a:ea typeface="Source Sans Pro" panose="020B0503030403020204" pitchFamily="34" charset="0"/>
              </a:rPr>
              <a:t>récupérer</a:t>
            </a:r>
            <a:r>
              <a:rPr lang="fr-FR" sz="1800" dirty="0">
                <a:solidFill>
                  <a:srgbClr val="333333"/>
                </a:solidFill>
                <a:latin typeface="Source Sans Pro" panose="020B0503030403020204" pitchFamily="34" charset="0"/>
                <a:ea typeface="Source Sans Pro" panose="020B0503030403020204" pitchFamily="34" charset="0"/>
              </a:rPr>
              <a:t> </a:t>
            </a:r>
            <a:r>
              <a:rPr lang="fr-FR" sz="1800" b="1" dirty="0">
                <a:solidFill>
                  <a:srgbClr val="333333"/>
                </a:solidFill>
                <a:latin typeface="Source Sans Pro" panose="020B0503030403020204" pitchFamily="34" charset="0"/>
                <a:ea typeface="Source Sans Pro" panose="020B0503030403020204" pitchFamily="34" charset="0"/>
              </a:rPr>
              <a:t>chaque zone</a:t>
            </a:r>
            <a:r>
              <a:rPr lang="fr-FR" sz="1800" dirty="0">
                <a:solidFill>
                  <a:srgbClr val="333333"/>
                </a:solidFill>
                <a:latin typeface="Source Sans Pro" panose="020B0503030403020204" pitchFamily="34" charset="0"/>
                <a:ea typeface="Source Sans Pro" panose="020B0503030403020204" pitchFamily="34" charset="0"/>
              </a:rPr>
              <a:t>, vous pouvez utiliser la </a:t>
            </a:r>
            <a:r>
              <a:rPr lang="fr-FR" sz="1800" b="1" dirty="0">
                <a:solidFill>
                  <a:srgbClr val="333333"/>
                </a:solidFill>
                <a:latin typeface="Source Sans Pro" panose="020B0503030403020204" pitchFamily="34" charset="0"/>
                <a:ea typeface="Source Sans Pro" panose="020B0503030403020204" pitchFamily="34" charset="0"/>
              </a:rPr>
              <a:t>méthode</a:t>
            </a:r>
            <a:r>
              <a:rPr lang="fr-FR" sz="1800" dirty="0">
                <a:solidFill>
                  <a:srgbClr val="333333"/>
                </a:solidFill>
                <a:latin typeface="Source Sans Pro" panose="020B0503030403020204" pitchFamily="34" charset="0"/>
                <a:ea typeface="Source Sans Pro" panose="020B0503030403020204" pitchFamily="34" charset="0"/>
              </a:rPr>
              <a:t> </a:t>
            </a:r>
            <a:r>
              <a:rPr lang="fr-FR" sz="1800" b="1" dirty="0" err="1">
                <a:solidFill>
                  <a:schemeClr val="accent1"/>
                </a:solidFill>
                <a:latin typeface="Source Sans Pro" panose="020B0503030403020204" pitchFamily="34" charset="0"/>
                <a:ea typeface="Source Sans Pro" panose="020B0503030403020204" pitchFamily="34" charset="0"/>
              </a:rPr>
              <a:t>findall</a:t>
            </a:r>
            <a:r>
              <a:rPr lang="fr-FR" sz="1800" b="1" dirty="0">
                <a:solidFill>
                  <a:schemeClr val="accent1"/>
                </a:solidFill>
                <a:latin typeface="Source Sans Pro" panose="020B0503030403020204" pitchFamily="34" charset="0"/>
                <a:ea typeface="Source Sans Pro" panose="020B0503030403020204" pitchFamily="34" charset="0"/>
              </a:rPr>
              <a:t>()</a:t>
            </a:r>
            <a:r>
              <a:rPr lang="fr-FR" sz="1800" dirty="0">
                <a:solidFill>
                  <a:srgbClr val="333333"/>
                </a:solidFill>
                <a:latin typeface="Source Sans Pro" panose="020B0503030403020204" pitchFamily="34" charset="0"/>
                <a:ea typeface="Source Sans Pro" panose="020B0503030403020204" pitchFamily="34" charset="0"/>
              </a:rPr>
              <a:t> qui </a:t>
            </a:r>
            <a:r>
              <a:rPr lang="fr-FR" sz="1800" b="1" dirty="0">
                <a:solidFill>
                  <a:srgbClr val="333333"/>
                </a:solidFill>
                <a:latin typeface="Source Sans Pro" panose="020B0503030403020204" pitchFamily="34" charset="0"/>
                <a:ea typeface="Source Sans Pro" panose="020B0503030403020204" pitchFamily="34" charset="0"/>
              </a:rPr>
              <a:t>renvoie</a:t>
            </a:r>
            <a:r>
              <a:rPr lang="fr-FR" sz="1800" dirty="0">
                <a:solidFill>
                  <a:srgbClr val="333333"/>
                </a:solidFill>
                <a:latin typeface="Source Sans Pro" panose="020B0503030403020204" pitchFamily="34" charset="0"/>
                <a:ea typeface="Source Sans Pro" panose="020B0503030403020204" pitchFamily="34" charset="0"/>
              </a:rPr>
              <a:t> une </a:t>
            </a:r>
            <a:r>
              <a:rPr lang="fr-FR" sz="1800" b="1" dirty="0">
                <a:solidFill>
                  <a:schemeClr val="accent1"/>
                </a:solidFill>
                <a:latin typeface="Source Sans Pro" panose="020B0503030403020204" pitchFamily="34" charset="0"/>
                <a:ea typeface="Source Sans Pro" panose="020B0503030403020204" pitchFamily="34" charset="0"/>
              </a:rPr>
              <a:t>liste des éléments </a:t>
            </a:r>
            <a:r>
              <a:rPr lang="fr-FR" sz="1800" dirty="0">
                <a:solidFill>
                  <a:srgbClr val="333333"/>
                </a:solidFill>
                <a:latin typeface="Source Sans Pro" panose="020B0503030403020204" pitchFamily="34" charset="0"/>
                <a:ea typeface="Source Sans Pro" panose="020B0503030403020204" pitchFamily="34" charset="0"/>
              </a:rPr>
              <a:t>en </a:t>
            </a:r>
            <a:r>
              <a:rPr lang="fr-FR" sz="1800" b="1" dirty="0">
                <a:solidFill>
                  <a:srgbClr val="333333"/>
                </a:solidFill>
                <a:latin typeface="Source Sans Pro" panose="020B0503030403020204" pitchFamily="34" charset="0"/>
                <a:ea typeface="Source Sans Pro" panose="020B0503030403020204" pitchFamily="34" charset="0"/>
              </a:rPr>
              <a:t>correspondance</a:t>
            </a:r>
            <a:r>
              <a:rPr lang="fr-FR" sz="1800" dirty="0">
                <a:solidFill>
                  <a:srgbClr val="333333"/>
                </a:solidFill>
                <a:latin typeface="Source Sans Pro" panose="020B0503030403020204" pitchFamily="34" charset="0"/>
                <a:ea typeface="Source Sans Pro" panose="020B0503030403020204" pitchFamily="34" charset="0"/>
              </a:rPr>
              <a:t>.</a:t>
            </a: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145</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921814"/>
            <a:ext cx="6804821" cy="1200329"/>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fr-FR" sz="1800" b="0" dirty="0">
                <a:solidFill>
                  <a:srgbClr val="9872A2"/>
                </a:solidFill>
                <a:effectLst/>
                <a:latin typeface="Source Code Pro" panose="020B0509030403020204" pitchFamily="49" charset="0"/>
                <a:ea typeface="Source Code Pro" panose="020B0509030403020204" pitchFamily="49" charset="0"/>
              </a:rPr>
              <a:t>import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B0000"/>
                </a:solidFill>
                <a:effectLst/>
                <a:latin typeface="Source Code Pro" panose="020B0509030403020204" pitchFamily="49" charset="0"/>
                <a:ea typeface="Source Code Pro" panose="020B0509030403020204" pitchFamily="49" charset="0"/>
              </a:rPr>
              <a:t>re</a:t>
            </a:r>
          </a:p>
          <a:p>
            <a:r>
              <a:rPr lang="fr-FR" sz="1800" b="0" dirty="0">
                <a:solidFill>
                  <a:srgbClr val="6089B4"/>
                </a:solidFill>
                <a:effectLst/>
                <a:latin typeface="Source Code Pro" panose="020B0509030403020204" pitchFamily="49" charset="0"/>
                <a:ea typeface="Source Code Pro" panose="020B0509030403020204" pitchFamily="49" charset="0"/>
              </a:rPr>
              <a:t>chaine</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AA83A"/>
                </a:solidFill>
                <a:effectLst/>
                <a:latin typeface="Source Code Pro" panose="020B0509030403020204" pitchFamily="49" charset="0"/>
                <a:ea typeface="Source Code Pro" panose="020B0509030403020204" pitchFamily="49" charset="0"/>
              </a:rPr>
              <a:t>"pi vaut 3.14 et e vaut 2.72"</a:t>
            </a:r>
            <a:endParaRPr lang="fr-FR" sz="1800" b="0" dirty="0">
              <a:solidFill>
                <a:srgbClr val="C5C8C6"/>
              </a:solidFill>
              <a:effectLst/>
              <a:latin typeface="Source Code Pro" panose="020B0509030403020204" pitchFamily="49" charset="0"/>
              <a:ea typeface="Source Code Pro" panose="020B0509030403020204" pitchFamily="49" charset="0"/>
            </a:endParaRPr>
          </a:p>
          <a:p>
            <a:r>
              <a:rPr lang="fr-FR" sz="1800" b="0" dirty="0" err="1">
                <a:solidFill>
                  <a:srgbClr val="6089B4"/>
                </a:solidFill>
                <a:effectLst/>
                <a:latin typeface="Source Code Pro" panose="020B0509030403020204" pitchFamily="49" charset="0"/>
                <a:ea typeface="Source Code Pro" panose="020B0509030403020204" pitchFamily="49" charset="0"/>
              </a:rPr>
              <a:t>resultat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9B0000"/>
                </a:solidFill>
                <a:effectLst/>
                <a:latin typeface="Source Code Pro" panose="020B0509030403020204" pitchFamily="49" charset="0"/>
                <a:ea typeface="Source Code Pro" panose="020B0509030403020204" pitchFamily="49" charset="0"/>
              </a:rPr>
              <a:t>re</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E6700"/>
                </a:solidFill>
                <a:effectLst/>
                <a:latin typeface="Source Code Pro" panose="020B0509030403020204" pitchFamily="49" charset="0"/>
                <a:ea typeface="Source Code Pro" panose="020B0509030403020204" pitchFamily="49" charset="0"/>
              </a:rPr>
              <a:t>findall</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AA83A"/>
                </a:solidFill>
                <a:effectLst/>
                <a:latin typeface="Source Code Pro" panose="020B0509030403020204" pitchFamily="49" charset="0"/>
                <a:ea typeface="Source Code Pro" panose="020B0509030403020204" pitchFamily="49" charset="0"/>
              </a:rPr>
              <a:t>"[0-9]+\.[0-9]+"</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chaine</a:t>
            </a:r>
            <a:r>
              <a:rPr lang="fr-FR" sz="1800" b="0" dirty="0">
                <a:solidFill>
                  <a:srgbClr val="676867"/>
                </a:solidFill>
                <a:effectLst/>
                <a:latin typeface="Source Code Pro" panose="020B0509030403020204" pitchFamily="49" charset="0"/>
                <a:ea typeface="Source Code Pro" panose="020B0509030403020204" pitchFamily="49" charset="0"/>
              </a:rPr>
              <a:t>)</a:t>
            </a:r>
          </a:p>
        </p:txBody>
      </p:sp>
      <p:cxnSp>
        <p:nvCxnSpPr>
          <p:cNvPr id="7" name="Connecteur : en angle 6">
            <a:extLst>
              <a:ext uri="{FF2B5EF4-FFF2-40B4-BE49-F238E27FC236}">
                <a16:creationId xmlns:a16="http://schemas.microsoft.com/office/drawing/2014/main" id="{499DCF24-2FAB-FBBC-2DF2-1F5C21DE0DAA}"/>
              </a:ext>
            </a:extLst>
          </p:cNvPr>
          <p:cNvCxnSpPr>
            <a:cxnSpLocks/>
          </p:cNvCxnSpPr>
          <p:nvPr/>
        </p:nvCxnSpPr>
        <p:spPr>
          <a:xfrm>
            <a:off x="1262743" y="3187967"/>
            <a:ext cx="827314" cy="600262"/>
          </a:xfrm>
          <a:prstGeom prst="bentConnector3">
            <a:avLst>
              <a:gd name="adj1" fmla="val 0"/>
            </a:avLst>
          </a:prstGeom>
          <a:ln>
            <a:tailEnd type="triangle"/>
          </a:ln>
        </p:spPr>
        <p:style>
          <a:lnRef idx="2">
            <a:schemeClr val="dk1"/>
          </a:lnRef>
          <a:fillRef idx="0">
            <a:schemeClr val="dk1"/>
          </a:fillRef>
          <a:effectRef idx="1">
            <a:schemeClr val="dk1"/>
          </a:effectRef>
          <a:fontRef idx="minor">
            <a:schemeClr val="tx1"/>
          </a:fontRef>
        </p:style>
      </p:cxnSp>
      <p:sp>
        <p:nvSpPr>
          <p:cNvPr id="12" name="ZoneTexte 11">
            <a:extLst>
              <a:ext uri="{FF2B5EF4-FFF2-40B4-BE49-F238E27FC236}">
                <a16:creationId xmlns:a16="http://schemas.microsoft.com/office/drawing/2014/main" id="{A597DE79-EC5E-FF8E-4094-B3ECBA486EDC}"/>
              </a:ext>
            </a:extLst>
          </p:cNvPr>
          <p:cNvSpPr txBox="1"/>
          <p:nvPr/>
        </p:nvSpPr>
        <p:spPr>
          <a:xfrm>
            <a:off x="2155371" y="3603563"/>
            <a:ext cx="1515158" cy="369332"/>
          </a:xfrm>
          <a:prstGeom prst="rect">
            <a:avLst/>
          </a:prstGeom>
          <a:noFill/>
        </p:spPr>
        <p:txBody>
          <a:bodyPr wrap="none" rtlCol="0">
            <a:spAutoFit/>
          </a:bodyPr>
          <a:lstStyle/>
          <a:p>
            <a:r>
              <a:rPr lang="fr-FR" sz="1800" dirty="0">
                <a:latin typeface="Source Sans Pro" panose="020B0503030403020204" pitchFamily="34" charset="0"/>
                <a:ea typeface="Source Sans Pro" panose="020B0503030403020204" pitchFamily="34" charset="0"/>
              </a:rPr>
              <a:t>['3.14', '2.72'] </a:t>
            </a:r>
          </a:p>
        </p:txBody>
      </p:sp>
    </p:spTree>
    <p:extLst>
      <p:ext uri="{BB962C8B-B14F-4D97-AF65-F5344CB8AC3E}">
        <p14:creationId xmlns:p14="http://schemas.microsoft.com/office/powerpoint/2010/main" val="55534228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a:t>
            </a:r>
            <a:r>
              <a:rPr lang="en-GB" dirty="0" err="1"/>
              <a:t>fonction</a:t>
            </a:r>
            <a:r>
              <a:rPr lang="en-GB" dirty="0"/>
              <a:t> </a:t>
            </a:r>
            <a:r>
              <a:rPr lang="en-GB" b="1" dirty="0"/>
              <a:t>sub() </a:t>
            </a:r>
            <a:endParaRPr lang="fr-FR" b="1"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1477328"/>
          </a:xfrm>
          <a:prstGeom prst="rect">
            <a:avLst/>
          </a:prstGeom>
          <a:noFill/>
        </p:spPr>
        <p:txBody>
          <a:bodyPr wrap="square" rtlCol="0">
            <a:spAutoFit/>
          </a:bodyPr>
          <a:lstStyle/>
          <a:p>
            <a:pPr algn="just"/>
            <a:r>
              <a:rPr lang="fr-FR" sz="1800" b="0" i="0" u="none" strike="noStrike" baseline="0" dirty="0">
                <a:latin typeface="Source Sans Pro" panose="020B0503030403020204" pitchFamily="34" charset="0"/>
                <a:ea typeface="Source Sans Pro" panose="020B0503030403020204" pitchFamily="34" charset="0"/>
              </a:rPr>
              <a:t>Enfin, la </a:t>
            </a:r>
            <a:r>
              <a:rPr lang="fr-FR" sz="1800" b="1" i="0" u="none" strike="noStrike" baseline="0" dirty="0">
                <a:latin typeface="Source Sans Pro" panose="020B0503030403020204" pitchFamily="34" charset="0"/>
                <a:ea typeface="Source Sans Pro" panose="020B0503030403020204" pitchFamily="34" charset="0"/>
              </a:rPr>
              <a:t>méthode</a:t>
            </a:r>
            <a:r>
              <a:rPr lang="fr-FR" sz="1800" b="0" i="0" u="none" strike="noStrike" baseline="0" dirty="0">
                <a:latin typeface="Source Sans Pro" panose="020B0503030403020204" pitchFamily="34" charset="0"/>
                <a:ea typeface="Source Sans Pro" panose="020B0503030403020204" pitchFamily="34" charset="0"/>
              </a:rPr>
              <a:t> </a:t>
            </a:r>
            <a:r>
              <a:rPr lang="fr-FR" sz="1800" b="1" i="0" u="none" strike="noStrike" baseline="0" dirty="0" err="1">
                <a:solidFill>
                  <a:schemeClr val="accent1"/>
                </a:solidFill>
                <a:latin typeface="Source Sans Pro" panose="020B0503030403020204" pitchFamily="34" charset="0"/>
                <a:ea typeface="Source Sans Pro" panose="020B0503030403020204" pitchFamily="34" charset="0"/>
              </a:rPr>
              <a:t>sub</a:t>
            </a:r>
            <a:r>
              <a:rPr lang="fr-FR" sz="1800" b="1" i="0" u="none" strike="noStrike" baseline="0" dirty="0">
                <a:solidFill>
                  <a:schemeClr val="accent1"/>
                </a:solidFill>
                <a:latin typeface="Source Sans Pro" panose="020B0503030403020204" pitchFamily="34" charset="0"/>
                <a:ea typeface="Source Sans Pro" panose="020B0503030403020204" pitchFamily="34" charset="0"/>
              </a:rPr>
              <a:t>() </a:t>
            </a:r>
            <a:r>
              <a:rPr lang="fr-FR" sz="1800" b="0" i="0" u="none" strike="noStrike" baseline="0" dirty="0">
                <a:latin typeface="Source Sans Pro" panose="020B0503030403020204" pitchFamily="34" charset="0"/>
                <a:ea typeface="Source Sans Pro" panose="020B0503030403020204" pitchFamily="34" charset="0"/>
              </a:rPr>
              <a:t>permet d’effectuer des </a:t>
            </a:r>
            <a:r>
              <a:rPr lang="fr-FR" sz="1800" b="1" i="0" u="none" strike="noStrike" baseline="0" dirty="0">
                <a:latin typeface="Source Sans Pro" panose="020B0503030403020204" pitchFamily="34" charset="0"/>
                <a:ea typeface="Source Sans Pro" panose="020B0503030403020204" pitchFamily="34" charset="0"/>
              </a:rPr>
              <a:t>remplacements</a:t>
            </a:r>
            <a:r>
              <a:rPr lang="fr-FR" sz="1800" b="0" i="0" u="none" strike="noStrike" baseline="0" dirty="0">
                <a:latin typeface="Source Sans Pro" panose="020B0503030403020204" pitchFamily="34" charset="0"/>
                <a:ea typeface="Source Sans Pro" panose="020B0503030403020204" pitchFamily="34" charset="0"/>
              </a:rPr>
              <a:t>. Par défaut la </a:t>
            </a:r>
            <a:r>
              <a:rPr lang="fr-FR" sz="1800" b="1" i="0" u="none" strike="noStrike" baseline="0" dirty="0">
                <a:latin typeface="Source Sans Pro" panose="020B0503030403020204" pitchFamily="34" charset="0"/>
                <a:ea typeface="Source Sans Pro" panose="020B0503030403020204" pitchFamily="34" charset="0"/>
              </a:rPr>
              <a:t>méthode</a:t>
            </a:r>
            <a:r>
              <a:rPr lang="fr-FR" sz="1800" b="0" i="0" u="none" strike="noStrike" baseline="0" dirty="0">
                <a:latin typeface="Source Sans Pro" panose="020B0503030403020204" pitchFamily="34" charset="0"/>
                <a:ea typeface="Source Sans Pro" panose="020B0503030403020204" pitchFamily="34" charset="0"/>
              </a:rPr>
              <a:t> </a:t>
            </a:r>
            <a:r>
              <a:rPr lang="fr-FR" sz="1800" b="1" i="0" u="none" strike="noStrike" baseline="0" dirty="0" err="1">
                <a:solidFill>
                  <a:schemeClr val="accent1"/>
                </a:solidFill>
                <a:latin typeface="Source Sans Pro" panose="020B0503030403020204" pitchFamily="34" charset="0"/>
                <a:ea typeface="Source Sans Pro" panose="020B0503030403020204" pitchFamily="34" charset="0"/>
              </a:rPr>
              <a:t>sub</a:t>
            </a:r>
            <a:r>
              <a:rPr lang="fr-FR" sz="1800" b="1" i="0" u="none" strike="noStrike" baseline="0" dirty="0">
                <a:solidFill>
                  <a:schemeClr val="accent1"/>
                </a:solidFill>
                <a:latin typeface="Source Sans Pro" panose="020B0503030403020204" pitchFamily="34" charset="0"/>
                <a:ea typeface="Source Sans Pro" panose="020B0503030403020204" pitchFamily="34" charset="0"/>
              </a:rPr>
              <a:t>(chaine1, chaine2) </a:t>
            </a:r>
            <a:r>
              <a:rPr lang="fr-FR" sz="1800" b="1" i="0" u="none" strike="noStrike" baseline="0" dirty="0">
                <a:latin typeface="Source Sans Pro" panose="020B0503030403020204" pitchFamily="34" charset="0"/>
                <a:ea typeface="Source Sans Pro" panose="020B0503030403020204" pitchFamily="34" charset="0"/>
              </a:rPr>
              <a:t>remplace</a:t>
            </a:r>
            <a:r>
              <a:rPr lang="fr-FR" sz="1800" b="0" i="0" u="none" strike="noStrike" baseline="0" dirty="0">
                <a:latin typeface="Source Sans Pro" panose="020B0503030403020204" pitchFamily="34" charset="0"/>
                <a:ea typeface="Source Sans Pro" panose="020B0503030403020204" pitchFamily="34" charset="0"/>
              </a:rPr>
              <a:t> toutes les </a:t>
            </a:r>
            <a:r>
              <a:rPr lang="fr-FR" sz="1800" b="1" i="0" u="none" strike="noStrike" baseline="0" dirty="0">
                <a:latin typeface="Source Sans Pro" panose="020B0503030403020204" pitchFamily="34" charset="0"/>
                <a:ea typeface="Source Sans Pro" panose="020B0503030403020204" pitchFamily="34" charset="0"/>
              </a:rPr>
              <a:t>occurrences</a:t>
            </a:r>
            <a:r>
              <a:rPr lang="fr-FR" sz="1800" b="0" i="0" u="none" strike="noStrike" baseline="0" dirty="0">
                <a:latin typeface="Source Sans Pro" panose="020B0503030403020204" pitchFamily="34" charset="0"/>
                <a:ea typeface="Source Sans Pro" panose="020B0503030403020204" pitchFamily="34" charset="0"/>
              </a:rPr>
              <a:t> </a:t>
            </a:r>
            <a:r>
              <a:rPr lang="fr-FR" sz="1800" b="1" i="0" u="none" strike="noStrike" baseline="0" dirty="0">
                <a:latin typeface="Source Sans Pro" panose="020B0503030403020204" pitchFamily="34" charset="0"/>
                <a:ea typeface="Source Sans Pro" panose="020B0503030403020204" pitchFamily="34" charset="0"/>
              </a:rPr>
              <a:t>trouvées</a:t>
            </a:r>
            <a:r>
              <a:rPr lang="fr-FR" sz="1800" b="0" i="0" u="none" strike="noStrike" baseline="0" dirty="0">
                <a:latin typeface="Source Sans Pro" panose="020B0503030403020204" pitchFamily="34" charset="0"/>
                <a:ea typeface="Source Sans Pro" panose="020B0503030403020204" pitchFamily="34" charset="0"/>
              </a:rPr>
              <a:t> par l’</a:t>
            </a:r>
            <a:r>
              <a:rPr lang="fr-FR" sz="1800" b="1" i="0" u="none" strike="noStrike" baseline="0" dirty="0">
                <a:latin typeface="Source Sans Pro" panose="020B0503030403020204" pitchFamily="34" charset="0"/>
                <a:ea typeface="Source Sans Pro" panose="020B0503030403020204" pitchFamily="34" charset="0"/>
              </a:rPr>
              <a:t>expression régulière </a:t>
            </a:r>
            <a:r>
              <a:rPr lang="fr-FR" sz="1800" b="0" i="0" u="none" strike="noStrike" baseline="0" dirty="0">
                <a:latin typeface="Source Sans Pro" panose="020B0503030403020204" pitchFamily="34" charset="0"/>
                <a:ea typeface="Source Sans Pro" panose="020B0503030403020204" pitchFamily="34" charset="0"/>
              </a:rPr>
              <a:t>dans </a:t>
            </a:r>
            <a:r>
              <a:rPr lang="fr-FR" sz="1800" b="1" i="1" u="none" strike="noStrike" baseline="0" dirty="0">
                <a:latin typeface="Source Sans Pro" panose="020B0503030403020204" pitchFamily="34" charset="0"/>
                <a:ea typeface="Source Sans Pro" panose="020B0503030403020204" pitchFamily="34" charset="0"/>
              </a:rPr>
              <a:t>chaine2</a:t>
            </a:r>
            <a:r>
              <a:rPr lang="fr-FR" sz="1800" b="0" i="0" u="none" strike="noStrike" baseline="0" dirty="0">
                <a:latin typeface="Source Sans Pro" panose="020B0503030403020204" pitchFamily="34" charset="0"/>
                <a:ea typeface="Source Sans Pro" panose="020B0503030403020204" pitchFamily="34" charset="0"/>
              </a:rPr>
              <a:t> par </a:t>
            </a:r>
            <a:r>
              <a:rPr lang="fr-FR" sz="1800" b="1" i="1" u="none" strike="noStrike" baseline="0" dirty="0">
                <a:latin typeface="Source Sans Pro" panose="020B0503030403020204" pitchFamily="34" charset="0"/>
                <a:ea typeface="Source Sans Pro" panose="020B0503030403020204" pitchFamily="34" charset="0"/>
              </a:rPr>
              <a:t>chaine1</a:t>
            </a:r>
            <a:r>
              <a:rPr lang="fr-FR" sz="1800" b="0" i="0" u="none" strike="noStrike" baseline="0" dirty="0">
                <a:latin typeface="Source Sans Pro" panose="020B0503030403020204" pitchFamily="34" charset="0"/>
                <a:ea typeface="Source Sans Pro" panose="020B0503030403020204" pitchFamily="34" charset="0"/>
              </a:rPr>
              <a:t>. Si vous souhaitez ne remplacer que les </a:t>
            </a:r>
            <a:r>
              <a:rPr lang="fr-FR" sz="1800" b="1" i="1" u="none" strike="noStrike" baseline="0" dirty="0">
                <a:latin typeface="Source Sans Pro" panose="020B0503030403020204" pitchFamily="34" charset="0"/>
                <a:ea typeface="Source Sans Pro" panose="020B0503030403020204" pitchFamily="34" charset="0"/>
              </a:rPr>
              <a:t>n </a:t>
            </a:r>
            <a:r>
              <a:rPr lang="fr-FR" sz="1800" b="1" i="0" u="none" strike="noStrike" baseline="0" dirty="0">
                <a:latin typeface="Source Sans Pro" panose="020B0503030403020204" pitchFamily="34" charset="0"/>
                <a:ea typeface="Source Sans Pro" panose="020B0503030403020204" pitchFamily="34" charset="0"/>
              </a:rPr>
              <a:t>premières occurrences</a:t>
            </a:r>
            <a:r>
              <a:rPr lang="fr-FR" sz="1800" b="0" i="0" u="none" strike="noStrike" baseline="0" dirty="0">
                <a:latin typeface="Source Sans Pro" panose="020B0503030403020204" pitchFamily="34" charset="0"/>
                <a:ea typeface="Source Sans Pro" panose="020B0503030403020204" pitchFamily="34" charset="0"/>
              </a:rPr>
              <a:t>, utilisez l’</a:t>
            </a:r>
            <a:r>
              <a:rPr lang="fr-FR" sz="1800" b="1" i="0" u="none" strike="noStrike" baseline="0" dirty="0">
                <a:latin typeface="Source Sans Pro" panose="020B0503030403020204" pitchFamily="34" charset="0"/>
                <a:ea typeface="Source Sans Pro" panose="020B0503030403020204" pitchFamily="34" charset="0"/>
              </a:rPr>
              <a:t>argument</a:t>
            </a:r>
            <a:r>
              <a:rPr lang="fr-FR" sz="1800" b="0" i="0" u="none" strike="noStrike" baseline="0" dirty="0">
                <a:latin typeface="Source Sans Pro" panose="020B0503030403020204" pitchFamily="34" charset="0"/>
                <a:ea typeface="Source Sans Pro" panose="020B0503030403020204" pitchFamily="34" charset="0"/>
              </a:rPr>
              <a:t> </a:t>
            </a:r>
            <a:r>
              <a:rPr lang="fr-FR" sz="1800" b="1" i="0" u="none" strike="noStrike" baseline="0" dirty="0">
                <a:solidFill>
                  <a:schemeClr val="accent1"/>
                </a:solidFill>
                <a:latin typeface="Source Sans Pro" panose="020B0503030403020204" pitchFamily="34" charset="0"/>
                <a:ea typeface="Source Sans Pro" panose="020B0503030403020204" pitchFamily="34" charset="0"/>
              </a:rPr>
              <a:t>count=n</a:t>
            </a:r>
            <a:r>
              <a:rPr lang="fr-FR" sz="1800" b="0" i="0" u="none" strike="noStrike" baseline="0" dirty="0">
                <a:latin typeface="Source Sans Pro" panose="020B0503030403020204" pitchFamily="34" charset="0"/>
                <a:ea typeface="Source Sans Pro" panose="020B0503030403020204" pitchFamily="34" charset="0"/>
              </a:rPr>
              <a:t>.</a:t>
            </a:r>
            <a:endParaRPr lang="fr-FR" sz="1800" dirty="0">
              <a:solidFill>
                <a:srgbClr val="333333"/>
              </a:solidFill>
              <a:latin typeface="Source Sans Pro" panose="020B0503030403020204" pitchFamily="34" charset="0"/>
              <a:ea typeface="Source Sans Pro" panose="020B0503030403020204" pitchFamily="34" charset="0"/>
            </a:endParaRP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146</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2696698"/>
            <a:ext cx="6804821" cy="1200329"/>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fr-FR" sz="1800" b="0" dirty="0">
                <a:solidFill>
                  <a:srgbClr val="9872A2"/>
                </a:solidFill>
                <a:effectLst/>
                <a:latin typeface="Source Code Pro" panose="020B0509030403020204" pitchFamily="49" charset="0"/>
                <a:ea typeface="Source Code Pro" panose="020B0509030403020204" pitchFamily="49" charset="0"/>
              </a:rPr>
              <a:t>import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B0000"/>
                </a:solidFill>
                <a:effectLst/>
                <a:latin typeface="Source Code Pro" panose="020B0509030403020204" pitchFamily="49" charset="0"/>
                <a:ea typeface="Source Code Pro" panose="020B0509030403020204" pitchFamily="49" charset="0"/>
              </a:rPr>
              <a:t>re</a:t>
            </a:r>
          </a:p>
          <a:p>
            <a:r>
              <a:rPr lang="fr-FR" sz="1800" b="0" dirty="0">
                <a:solidFill>
                  <a:srgbClr val="6089B4"/>
                </a:solidFill>
                <a:effectLst/>
                <a:latin typeface="Source Code Pro" panose="020B0509030403020204" pitchFamily="49" charset="0"/>
                <a:ea typeface="Source Code Pro" panose="020B0509030403020204" pitchFamily="49" charset="0"/>
              </a:rPr>
              <a:t>chaine</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AA83A"/>
                </a:solidFill>
                <a:effectLst/>
                <a:latin typeface="Source Code Pro" panose="020B0509030403020204" pitchFamily="49" charset="0"/>
                <a:ea typeface="Source Code Pro" panose="020B0509030403020204" pitchFamily="49" charset="0"/>
              </a:rPr>
              <a:t>"pi vaut 3.14 et e vaut 2.72"</a:t>
            </a:r>
            <a:endParaRPr lang="fr-FR" sz="1800" b="0" dirty="0">
              <a:solidFill>
                <a:srgbClr val="C5C8C6"/>
              </a:solidFill>
              <a:effectLst/>
              <a:latin typeface="Source Code Pro" panose="020B0509030403020204" pitchFamily="49" charset="0"/>
              <a:ea typeface="Source Code Pro" panose="020B0509030403020204" pitchFamily="49" charset="0"/>
            </a:endParaRPr>
          </a:p>
          <a:p>
            <a:r>
              <a:rPr lang="fr-FR" sz="1800" b="0" dirty="0" err="1">
                <a:solidFill>
                  <a:srgbClr val="6089B4"/>
                </a:solidFill>
                <a:effectLst/>
                <a:latin typeface="Source Code Pro" panose="020B0509030403020204" pitchFamily="49" charset="0"/>
                <a:ea typeface="Source Code Pro" panose="020B0509030403020204" pitchFamily="49" charset="0"/>
              </a:rPr>
              <a:t>resultat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9B0000"/>
                </a:solidFill>
                <a:effectLst/>
                <a:latin typeface="Source Code Pro" panose="020B0509030403020204" pitchFamily="49" charset="0"/>
                <a:ea typeface="Source Code Pro" panose="020B0509030403020204" pitchFamily="49" charset="0"/>
              </a:rPr>
              <a:t>re</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E6700"/>
                </a:solidFill>
                <a:effectLst/>
                <a:latin typeface="Source Code Pro" panose="020B0509030403020204" pitchFamily="49" charset="0"/>
                <a:ea typeface="Source Code Pro" panose="020B0509030403020204" pitchFamily="49" charset="0"/>
              </a:rPr>
              <a:t>sub</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AA83A"/>
                </a:solidFill>
                <a:effectLst/>
                <a:latin typeface="Source Code Pro" panose="020B0509030403020204" pitchFamily="49" charset="0"/>
                <a:ea typeface="Source Code Pro" panose="020B0509030403020204" pitchFamily="49" charset="0"/>
              </a:rPr>
              <a:t>"."</a:t>
            </a:r>
            <a:r>
              <a:rPr lang="fr-FR" sz="1800" b="0" dirty="0">
                <a:solidFill>
                  <a:srgbClr val="676867"/>
                </a:solidFill>
                <a:effectLst/>
                <a:latin typeface="Source Code Pro" panose="020B0509030403020204" pitchFamily="49" charset="0"/>
                <a:ea typeface="Source Code Pro" panose="020B0509030403020204" pitchFamily="49" charset="0"/>
              </a:rPr>
              <a:t>, </a:t>
            </a:r>
            <a:r>
              <a:rPr lang="fr-FR" sz="1800" b="0" dirty="0">
                <a:solidFill>
                  <a:srgbClr val="9AA83A"/>
                </a:solidFill>
                <a:effectLst/>
                <a:latin typeface="Source Code Pro" panose="020B0509030403020204" pitchFamily="49" charset="0"/>
                <a:ea typeface="Source Code Pro" panose="020B0509030403020204" pitchFamily="49" charset="0"/>
              </a:rPr>
              <a:t>","</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chaine</a:t>
            </a:r>
            <a:r>
              <a:rPr lang="fr-FR" sz="1800" b="0" dirty="0">
                <a:solidFill>
                  <a:srgbClr val="676867"/>
                </a:solidFill>
                <a:effectLst/>
                <a:latin typeface="Source Code Pro" panose="020B0509030403020204" pitchFamily="49" charset="0"/>
                <a:ea typeface="Source Code Pro" panose="020B0509030403020204" pitchFamily="49" charset="0"/>
              </a:rPr>
              <a:t>)</a:t>
            </a:r>
          </a:p>
        </p:txBody>
      </p:sp>
      <p:cxnSp>
        <p:nvCxnSpPr>
          <p:cNvPr id="7" name="Connecteur : en angle 6">
            <a:extLst>
              <a:ext uri="{FF2B5EF4-FFF2-40B4-BE49-F238E27FC236}">
                <a16:creationId xmlns:a16="http://schemas.microsoft.com/office/drawing/2014/main" id="{499DCF24-2FAB-FBBC-2DF2-1F5C21DE0DAA}"/>
              </a:ext>
            </a:extLst>
          </p:cNvPr>
          <p:cNvCxnSpPr>
            <a:cxnSpLocks/>
          </p:cNvCxnSpPr>
          <p:nvPr/>
        </p:nvCxnSpPr>
        <p:spPr>
          <a:xfrm>
            <a:off x="1168400" y="3972052"/>
            <a:ext cx="849086" cy="382489"/>
          </a:xfrm>
          <a:prstGeom prst="bentConnector3">
            <a:avLst>
              <a:gd name="adj1" fmla="val 1282"/>
            </a:avLst>
          </a:prstGeom>
          <a:ln>
            <a:tailEnd type="triangle"/>
          </a:ln>
        </p:spPr>
        <p:style>
          <a:lnRef idx="2">
            <a:schemeClr val="dk1"/>
          </a:lnRef>
          <a:fillRef idx="0">
            <a:schemeClr val="dk1"/>
          </a:fillRef>
          <a:effectRef idx="1">
            <a:schemeClr val="dk1"/>
          </a:effectRef>
          <a:fontRef idx="minor">
            <a:schemeClr val="tx1"/>
          </a:fontRef>
        </p:style>
      </p:cxnSp>
      <p:sp>
        <p:nvSpPr>
          <p:cNvPr id="12" name="ZoneTexte 11">
            <a:extLst>
              <a:ext uri="{FF2B5EF4-FFF2-40B4-BE49-F238E27FC236}">
                <a16:creationId xmlns:a16="http://schemas.microsoft.com/office/drawing/2014/main" id="{A597DE79-EC5E-FF8E-4094-B3ECBA486EDC}"/>
              </a:ext>
            </a:extLst>
          </p:cNvPr>
          <p:cNvSpPr txBox="1"/>
          <p:nvPr/>
        </p:nvSpPr>
        <p:spPr>
          <a:xfrm>
            <a:off x="2119085" y="4169875"/>
            <a:ext cx="2618024" cy="369332"/>
          </a:xfrm>
          <a:prstGeom prst="rect">
            <a:avLst/>
          </a:prstGeom>
          <a:noFill/>
        </p:spPr>
        <p:txBody>
          <a:bodyPr wrap="none" rtlCol="0">
            <a:spAutoFit/>
          </a:bodyPr>
          <a:lstStyle/>
          <a:p>
            <a:r>
              <a:rPr lang="fr-FR" sz="1800" b="0" dirty="0">
                <a:solidFill>
                  <a:schemeClr val="tx1"/>
                </a:solidFill>
                <a:effectLst/>
                <a:latin typeface="Source Sans Pro" panose="020B0503030403020204" pitchFamily="34" charset="0"/>
                <a:ea typeface="Source Sans Pro" panose="020B0503030403020204" pitchFamily="34" charset="0"/>
              </a:rPr>
              <a:t>pi vaut 3,14 et e vaut 2,72</a:t>
            </a:r>
            <a:endParaRPr lang="fr-FR" sz="1800" dirty="0">
              <a:solidFill>
                <a:schemeClr val="tx1"/>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60656407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147</a:t>
            </a:fld>
            <a:endParaRPr lang="fr-FR"/>
          </a:p>
        </p:txBody>
      </p:sp>
    </p:spTree>
    <p:extLst>
      <p:ext uri="{BB962C8B-B14F-4D97-AF65-F5344CB8AC3E}">
        <p14:creationId xmlns:p14="http://schemas.microsoft.com/office/powerpoint/2010/main" val="237007493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t>Les regex</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148</a:t>
            </a:fld>
            <a:endParaRPr lang="fr-FR"/>
          </a:p>
        </p:txBody>
      </p:sp>
    </p:spTree>
    <p:extLst>
      <p:ext uri="{BB962C8B-B14F-4D97-AF65-F5344CB8AC3E}">
        <p14:creationId xmlns:p14="http://schemas.microsoft.com/office/powerpoint/2010/main" val="2892404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avantages</a:t>
            </a:r>
            <a:r>
              <a:rPr lang="en-GB" dirty="0"/>
              <a:t> et </a:t>
            </a:r>
            <a:r>
              <a:rPr lang="en-GB" dirty="0" err="1"/>
              <a:t>inconvénients</a:t>
            </a:r>
            <a:r>
              <a:rPr lang="en-GB" dirty="0"/>
              <a:t> de Python</a:t>
            </a:r>
            <a:endParaRPr lang="fr-FR" dirty="0"/>
          </a:p>
        </p:txBody>
      </p:sp>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a:t>
            </a:fld>
            <a:endParaRPr lang="fr-FR"/>
          </a:p>
        </p:txBody>
      </p:sp>
      <p:sp>
        <p:nvSpPr>
          <p:cNvPr id="3" name="Google Shape;132;p19">
            <a:extLst>
              <a:ext uri="{FF2B5EF4-FFF2-40B4-BE49-F238E27FC236}">
                <a16:creationId xmlns:a16="http://schemas.microsoft.com/office/drawing/2014/main" id="{D52A7B96-9702-519A-60B2-755D87021263}"/>
              </a:ext>
            </a:extLst>
          </p:cNvPr>
          <p:cNvSpPr txBox="1">
            <a:spLocks/>
          </p:cNvSpPr>
          <p:nvPr/>
        </p:nvSpPr>
        <p:spPr>
          <a:xfrm>
            <a:off x="786137"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sz="1600" b="1" dirty="0">
                <a:solidFill>
                  <a:srgbClr val="00B050"/>
                </a:solidFill>
                <a:latin typeface="Source Sans Pro" panose="020B0503030403020204" pitchFamily="34" charset="0"/>
                <a:ea typeface="Source Sans Pro" panose="020B0503030403020204" pitchFamily="34" charset="0"/>
              </a:rPr>
              <a:t>Forces</a:t>
            </a:r>
          </a:p>
          <a:p>
            <a:pPr>
              <a:spcBef>
                <a:spcPts val="600"/>
              </a:spcBef>
            </a:pPr>
            <a:r>
              <a:rPr lang="fr-FR" sz="1600" dirty="0">
                <a:latin typeface="Source Sans Pro" panose="020B0503030403020204" pitchFamily="34" charset="0"/>
                <a:ea typeface="Source Sans Pro" panose="020B0503030403020204" pitchFamily="34" charset="0"/>
              </a:rPr>
              <a:t>Stable</a:t>
            </a:r>
          </a:p>
          <a:p>
            <a:pPr>
              <a:spcBef>
                <a:spcPts val="600"/>
              </a:spcBef>
            </a:pPr>
            <a:r>
              <a:rPr lang="fr-FR" sz="1600" dirty="0">
                <a:latin typeface="Source Sans Pro" panose="020B0503030403020204" pitchFamily="34" charset="0"/>
                <a:ea typeface="Source Sans Pro" panose="020B0503030403020204" pitchFamily="34" charset="0"/>
              </a:rPr>
              <a:t>Cross-plateforme</a:t>
            </a:r>
          </a:p>
          <a:p>
            <a:pPr>
              <a:spcBef>
                <a:spcPts val="600"/>
              </a:spcBef>
            </a:pPr>
            <a:r>
              <a:rPr lang="fr-FR" sz="1600" dirty="0">
                <a:latin typeface="Source Sans Pro" panose="020B0503030403020204" pitchFamily="34" charset="0"/>
                <a:ea typeface="Source Sans Pro" panose="020B0503030403020204" pitchFamily="34" charset="0"/>
              </a:rPr>
              <a:t>Facile à apprendre</a:t>
            </a:r>
          </a:p>
          <a:p>
            <a:pPr>
              <a:spcBef>
                <a:spcPts val="600"/>
              </a:spcBef>
            </a:pPr>
            <a:r>
              <a:rPr lang="fr-FR" sz="1600" dirty="0">
                <a:latin typeface="Source Sans Pro" panose="020B0503030403020204" pitchFamily="34" charset="0"/>
                <a:ea typeface="Source Sans Pro" panose="020B0503030403020204" pitchFamily="34" charset="0"/>
              </a:rPr>
              <a:t>Grande communauté</a:t>
            </a:r>
          </a:p>
          <a:p>
            <a:pPr>
              <a:spcBef>
                <a:spcPts val="600"/>
              </a:spcBef>
            </a:pPr>
            <a:r>
              <a:rPr lang="fr-FR" sz="1600" dirty="0">
                <a:latin typeface="Source Sans Pro" panose="020B0503030403020204" pitchFamily="34" charset="0"/>
                <a:ea typeface="Source Sans Pro" panose="020B0503030403020204" pitchFamily="34" charset="0"/>
              </a:rPr>
              <a:t>Grand nombre de module</a:t>
            </a:r>
          </a:p>
          <a:p>
            <a:pPr>
              <a:spcBef>
                <a:spcPts val="600"/>
              </a:spcBef>
            </a:pPr>
            <a:endParaRPr lang="en-GB" dirty="0">
              <a:latin typeface="Source Sans Pro" panose="020B0503030403020204" pitchFamily="34" charset="0"/>
              <a:ea typeface="Source Sans Pro" panose="020B0503030403020204" pitchFamily="34" charset="0"/>
            </a:endParaRPr>
          </a:p>
        </p:txBody>
      </p:sp>
      <p:sp>
        <p:nvSpPr>
          <p:cNvPr id="4" name="Google Shape;134;p19">
            <a:extLst>
              <a:ext uri="{FF2B5EF4-FFF2-40B4-BE49-F238E27FC236}">
                <a16:creationId xmlns:a16="http://schemas.microsoft.com/office/drawing/2014/main" id="{7B10F3D1-6AE3-EB39-43BD-A94DC2D8623A}"/>
              </a:ext>
            </a:extLst>
          </p:cNvPr>
          <p:cNvSpPr txBox="1">
            <a:spLocks/>
          </p:cNvSpPr>
          <p:nvPr/>
        </p:nvSpPr>
        <p:spPr>
          <a:xfrm>
            <a:off x="4682659"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fr-FR" sz="1600" b="1" dirty="0">
                <a:solidFill>
                  <a:srgbClr val="FF0000"/>
                </a:solidFill>
                <a:latin typeface="Source Sans Pro" panose="020B0503030403020204" pitchFamily="34" charset="0"/>
                <a:ea typeface="Source Sans Pro" panose="020B0503030403020204" pitchFamily="34" charset="0"/>
              </a:rPr>
              <a:t>Faiblesses</a:t>
            </a:r>
          </a:p>
          <a:p>
            <a:pPr>
              <a:spcBef>
                <a:spcPts val="600"/>
              </a:spcBef>
            </a:pPr>
            <a:r>
              <a:rPr lang="fr-FR" sz="1600" dirty="0">
                <a:latin typeface="Source Sans Pro" panose="020B0503030403020204" pitchFamily="34" charset="0"/>
                <a:ea typeface="Source Sans Pro" panose="020B0503030403020204" pitchFamily="34" charset="0"/>
              </a:rPr>
              <a:t>Pas entièrement compilé, donc plus lent</a:t>
            </a:r>
          </a:p>
          <a:p>
            <a:pPr>
              <a:spcBef>
                <a:spcPts val="600"/>
              </a:spcBef>
            </a:pPr>
            <a:r>
              <a:rPr lang="fr-FR" sz="1600" dirty="0">
                <a:latin typeface="Source Sans Pro" panose="020B0503030403020204" pitchFamily="34" charset="0"/>
                <a:ea typeface="Source Sans Pro" panose="020B0503030403020204" pitchFamily="34" charset="0"/>
              </a:rPr>
              <a:t>L’optimisation est complexe à apprendre </a:t>
            </a:r>
          </a:p>
        </p:txBody>
      </p:sp>
    </p:spTree>
    <p:extLst>
      <p:ext uri="{BB962C8B-B14F-4D97-AF65-F5344CB8AC3E}">
        <p14:creationId xmlns:p14="http://schemas.microsoft.com/office/powerpoint/2010/main" val="287073735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5.</a:t>
            </a:r>
            <a:endParaRPr lang="fr-FR" sz="6000" dirty="0">
              <a:solidFill>
                <a:schemeClr val="accent4"/>
              </a:solidFill>
            </a:endParaRPr>
          </a:p>
          <a:p>
            <a:pPr marL="0" lvl="0" indent="0" algn="l" rtl="0">
              <a:spcBef>
                <a:spcPts val="0"/>
              </a:spcBef>
              <a:spcAft>
                <a:spcPts val="0"/>
              </a:spcAft>
              <a:buNone/>
            </a:pPr>
            <a:r>
              <a:rPr lang="fr-FR" sz="4000" dirty="0"/>
              <a:t>La récursivité</a:t>
            </a:r>
          </a:p>
        </p:txBody>
      </p:sp>
    </p:spTree>
    <p:extLst>
      <p:ext uri="{BB962C8B-B14F-4D97-AF65-F5344CB8AC3E}">
        <p14:creationId xmlns:p14="http://schemas.microsoft.com/office/powerpoint/2010/main" val="298541339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5.</a:t>
            </a:r>
            <a:r>
              <a:rPr lang="fr-FR" sz="4000" dirty="0">
                <a:solidFill>
                  <a:schemeClr val="accent4"/>
                </a:solidFill>
              </a:rPr>
              <a:t>1</a:t>
            </a:r>
          </a:p>
          <a:p>
            <a:pPr marL="0" lvl="0" indent="0" algn="l" rtl="0">
              <a:spcBef>
                <a:spcPts val="0"/>
              </a:spcBef>
              <a:spcAft>
                <a:spcPts val="0"/>
              </a:spcAft>
              <a:buNone/>
            </a:pPr>
            <a:r>
              <a:rPr lang="fr-FR" sz="2800" dirty="0"/>
              <a:t>La récursivité “simple”</a:t>
            </a:r>
          </a:p>
        </p:txBody>
      </p:sp>
    </p:spTree>
    <p:extLst>
      <p:ext uri="{BB962C8B-B14F-4D97-AF65-F5344CB8AC3E}">
        <p14:creationId xmlns:p14="http://schemas.microsoft.com/office/powerpoint/2010/main" val="59643899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6000" b="1" dirty="0"/>
              <a:t>Définition</a:t>
            </a:r>
            <a:endParaRPr sz="6000" b="1" dirty="0"/>
          </a:p>
        </p:txBody>
      </p:sp>
      <p:sp>
        <p:nvSpPr>
          <p:cNvPr id="119" name="Google Shape;119;p18"/>
          <p:cNvSpPr txBox="1">
            <a:spLocks noGrp="1"/>
          </p:cNvSpPr>
          <p:nvPr>
            <p:ph type="subTitle" idx="4294967295"/>
          </p:nvPr>
        </p:nvSpPr>
        <p:spPr>
          <a:xfrm>
            <a:off x="256031" y="3056620"/>
            <a:ext cx="8473753" cy="1015508"/>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2400" dirty="0"/>
              <a:t>Une fonction est dite </a:t>
            </a:r>
            <a:r>
              <a:rPr lang="en" sz="2400" b="1" dirty="0"/>
              <a:t>récursive</a:t>
            </a:r>
            <a:r>
              <a:rPr lang="en" sz="2400" dirty="0"/>
              <a:t> si elle </a:t>
            </a:r>
            <a:r>
              <a:rPr lang="en" sz="2400" b="1" dirty="0"/>
              <a:t>s’appelle elle même</a:t>
            </a:r>
            <a:r>
              <a:rPr lang="en" sz="2400" dirty="0"/>
              <a:t>.</a:t>
            </a:r>
            <a:endParaRPr sz="2400" dirty="0"/>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6224310" y="1351742"/>
            <a:ext cx="878284" cy="816182"/>
            <a:chOff x="5972700" y="2330200"/>
            <a:chExt cx="411625" cy="387275"/>
          </a:xfrm>
        </p:grpSpPr>
        <p:sp>
          <p:nvSpPr>
            <p:cNvPr id="125" name="Google Shape;125;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26" name="Google Shape;126;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151</a:t>
            </a:fld>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b="1" dirty="0"/>
              <a:t>Objectif</a:t>
            </a:r>
            <a:endParaRPr sz="6000" b="1" dirty="0"/>
          </a:p>
        </p:txBody>
      </p:sp>
      <p:sp>
        <p:nvSpPr>
          <p:cNvPr id="119" name="Google Shape;119;p18"/>
          <p:cNvSpPr txBox="1">
            <a:spLocks noGrp="1"/>
          </p:cNvSpPr>
          <p:nvPr>
            <p:ph type="subTitle" idx="4294967295"/>
          </p:nvPr>
        </p:nvSpPr>
        <p:spPr>
          <a:xfrm>
            <a:off x="533400" y="2923673"/>
            <a:ext cx="8065950" cy="1728429"/>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fr-FR" sz="2400" dirty="0"/>
              <a:t>Pour effectuer une tâche ou un calcul, on se ramène à la réalisation d’une tâche similaire mais de </a:t>
            </a:r>
            <a:r>
              <a:rPr lang="fr-FR" sz="2400" b="1" dirty="0"/>
              <a:t>complexité moindre</a:t>
            </a:r>
            <a:r>
              <a:rPr lang="fr-FR" sz="2400" dirty="0"/>
              <a:t>. On recommence jusqu’à obtenir une </a:t>
            </a:r>
            <a:r>
              <a:rPr lang="fr-FR" sz="2400" b="1" dirty="0"/>
              <a:t>tâche élémentaire</a:t>
            </a:r>
            <a:r>
              <a:rPr lang="fr-FR" sz="2400" dirty="0"/>
              <a:t>.</a:t>
            </a:r>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152</a:t>
            </a:fld>
            <a:endParaRPr/>
          </a:p>
        </p:txBody>
      </p:sp>
      <p:grpSp>
        <p:nvGrpSpPr>
          <p:cNvPr id="13" name="Google Shape;807;p48">
            <a:extLst>
              <a:ext uri="{FF2B5EF4-FFF2-40B4-BE49-F238E27FC236}">
                <a16:creationId xmlns:a16="http://schemas.microsoft.com/office/drawing/2014/main" id="{213F6495-4365-456D-B862-6E4B8914790B}"/>
              </a:ext>
            </a:extLst>
          </p:cNvPr>
          <p:cNvGrpSpPr/>
          <p:nvPr/>
        </p:nvGrpSpPr>
        <p:grpSpPr>
          <a:xfrm>
            <a:off x="6249458" y="1344485"/>
            <a:ext cx="864000" cy="864000"/>
            <a:chOff x="5961125" y="1623900"/>
            <a:chExt cx="427450" cy="448175"/>
          </a:xfrm>
        </p:grpSpPr>
        <p:sp>
          <p:nvSpPr>
            <p:cNvPr id="14" name="Google Shape;808;p48">
              <a:extLst>
                <a:ext uri="{FF2B5EF4-FFF2-40B4-BE49-F238E27FC236}">
                  <a16:creationId xmlns:a16="http://schemas.microsoft.com/office/drawing/2014/main" id="{E9893E14-4BBC-4F71-B763-5D572324A2AE}"/>
                </a:ext>
              </a:extLst>
            </p:cNvPr>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5" name="Google Shape;809;p48">
              <a:extLst>
                <a:ext uri="{FF2B5EF4-FFF2-40B4-BE49-F238E27FC236}">
                  <a16:creationId xmlns:a16="http://schemas.microsoft.com/office/drawing/2014/main" id="{9E52DE5E-1D56-4419-B669-8B2957352078}"/>
                </a:ext>
              </a:extLst>
            </p:cNvPr>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6" name="Google Shape;810;p48">
              <a:extLst>
                <a:ext uri="{FF2B5EF4-FFF2-40B4-BE49-F238E27FC236}">
                  <a16:creationId xmlns:a16="http://schemas.microsoft.com/office/drawing/2014/main" id="{A27D8787-FF5F-4E9D-84E5-C479AE7E7493}"/>
                </a:ext>
              </a:extLst>
            </p:cNvPr>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7" name="Google Shape;811;p48">
              <a:extLst>
                <a:ext uri="{FF2B5EF4-FFF2-40B4-BE49-F238E27FC236}">
                  <a16:creationId xmlns:a16="http://schemas.microsoft.com/office/drawing/2014/main" id="{8A006233-A753-44E3-A857-23520D7B93AE}"/>
                </a:ext>
              </a:extLst>
            </p:cNvPr>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8" name="Google Shape;812;p48">
              <a:extLst>
                <a:ext uri="{FF2B5EF4-FFF2-40B4-BE49-F238E27FC236}">
                  <a16:creationId xmlns:a16="http://schemas.microsoft.com/office/drawing/2014/main" id="{7DBE34A5-8F42-45C7-A87E-04218CB1E0DA}"/>
                </a:ext>
              </a:extLst>
            </p:cNvPr>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9" name="Google Shape;813;p48">
              <a:extLst>
                <a:ext uri="{FF2B5EF4-FFF2-40B4-BE49-F238E27FC236}">
                  <a16:creationId xmlns:a16="http://schemas.microsoft.com/office/drawing/2014/main" id="{85D008E4-9968-4A09-9F7B-8A455491DB8F}"/>
                </a:ext>
              </a:extLst>
            </p:cNvPr>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0" name="Google Shape;814;p48">
              <a:extLst>
                <a:ext uri="{FF2B5EF4-FFF2-40B4-BE49-F238E27FC236}">
                  <a16:creationId xmlns:a16="http://schemas.microsoft.com/office/drawing/2014/main" id="{4796D5B5-1C48-474A-A5D1-9E29D7B1B5BB}"/>
                </a:ext>
              </a:extLst>
            </p:cNvPr>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b="1" dirty="0">
                <a:solidFill>
                  <a:srgbClr val="FF0000"/>
                </a:solidFill>
              </a:rPr>
              <a:t>Attention</a:t>
            </a:r>
            <a:endParaRPr sz="6000" b="1" dirty="0">
              <a:solidFill>
                <a:srgbClr val="FF0000"/>
              </a:solidFill>
            </a:endParaRPr>
          </a:p>
        </p:txBody>
      </p:sp>
      <p:sp>
        <p:nvSpPr>
          <p:cNvPr id="119" name="Google Shape;119;p18"/>
          <p:cNvSpPr txBox="1">
            <a:spLocks noGrp="1"/>
          </p:cNvSpPr>
          <p:nvPr>
            <p:ph type="subTitle" idx="4294967295"/>
          </p:nvPr>
        </p:nvSpPr>
        <p:spPr>
          <a:xfrm>
            <a:off x="533400" y="2923673"/>
            <a:ext cx="8065950" cy="1728429"/>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fr-FR" sz="2400" dirty="0"/>
              <a:t>Il est indispensable de prévoir une condition d’arrêt à la récursion sinon la programme ne se termine jamais.</a:t>
            </a:r>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153</a:t>
            </a:fld>
            <a:endParaRPr/>
          </a:p>
        </p:txBody>
      </p:sp>
      <p:grpSp>
        <p:nvGrpSpPr>
          <p:cNvPr id="21" name="Google Shape;1086;p48">
            <a:extLst>
              <a:ext uri="{FF2B5EF4-FFF2-40B4-BE49-F238E27FC236}">
                <a16:creationId xmlns:a16="http://schemas.microsoft.com/office/drawing/2014/main" id="{17CC3D82-1BB6-4F84-9E72-6048C7B6CFB2}"/>
              </a:ext>
            </a:extLst>
          </p:cNvPr>
          <p:cNvGrpSpPr/>
          <p:nvPr/>
        </p:nvGrpSpPr>
        <p:grpSpPr>
          <a:xfrm>
            <a:off x="6230429" y="1562031"/>
            <a:ext cx="864000" cy="540000"/>
            <a:chOff x="3269900" y="3064500"/>
            <a:chExt cx="432325" cy="263075"/>
          </a:xfrm>
        </p:grpSpPr>
        <p:sp>
          <p:nvSpPr>
            <p:cNvPr id="22" name="Google Shape;1087;p48">
              <a:extLst>
                <a:ext uri="{FF2B5EF4-FFF2-40B4-BE49-F238E27FC236}">
                  <a16:creationId xmlns:a16="http://schemas.microsoft.com/office/drawing/2014/main" id="{5905A25B-A846-41FB-9701-D0CBF896C9FC}"/>
                </a:ext>
              </a:extLst>
            </p:cNvPr>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3" name="Google Shape;1088;p48">
              <a:extLst>
                <a:ext uri="{FF2B5EF4-FFF2-40B4-BE49-F238E27FC236}">
                  <a16:creationId xmlns:a16="http://schemas.microsoft.com/office/drawing/2014/main" id="{BDBFC5F2-90F4-46EC-BEA0-01EC64443E0C}"/>
                </a:ext>
              </a:extLst>
            </p:cNvPr>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4" name="Google Shape;1089;p48">
              <a:extLst>
                <a:ext uri="{FF2B5EF4-FFF2-40B4-BE49-F238E27FC236}">
                  <a16:creationId xmlns:a16="http://schemas.microsoft.com/office/drawing/2014/main" id="{CF0B2DF6-4426-4941-A096-9BA6635F2EC9}"/>
                </a:ext>
              </a:extLst>
            </p:cNvPr>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extLst>
      <p:ext uri="{BB962C8B-B14F-4D97-AF65-F5344CB8AC3E}">
        <p14:creationId xmlns:p14="http://schemas.microsoft.com/office/powerpoint/2010/main" val="342196629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Exemple avec le calcul de la factorielle</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Pour rappel : </a:t>
            </a:r>
            <a:r>
              <a:rPr lang="en" b="1" dirty="0"/>
              <a:t>n! = 1 x 2 x 3 x … x n-1 x n</a:t>
            </a:r>
            <a:r>
              <a:rPr lang="en" dirty="0"/>
              <a:t>.</a:t>
            </a:r>
          </a:p>
          <a:p>
            <a:pPr marL="0" lvl="0" indent="0" algn="l" rtl="0">
              <a:spcBef>
                <a:spcPts val="600"/>
              </a:spcBef>
              <a:spcAft>
                <a:spcPts val="0"/>
              </a:spcAft>
              <a:buNone/>
            </a:pPr>
            <a:endParaRPr lang="en" sz="1000" dirty="0"/>
          </a:p>
          <a:p>
            <a:pPr marL="0" lvl="0" indent="0" algn="l" rtl="0">
              <a:spcBef>
                <a:spcPts val="600"/>
              </a:spcBef>
              <a:spcAft>
                <a:spcPts val="0"/>
              </a:spcAft>
              <a:buNone/>
            </a:pPr>
            <a:r>
              <a:rPr lang="en" dirty="0"/>
              <a:t>On obtient facilement la relation suivante : </a:t>
            </a:r>
            <a:r>
              <a:rPr lang="en" b="1" dirty="0"/>
              <a:t>n! = n x (n-1)!</a:t>
            </a:r>
          </a:p>
          <a:p>
            <a:pPr marL="0" lvl="0" indent="0" algn="l" rtl="0">
              <a:spcBef>
                <a:spcPts val="600"/>
              </a:spcBef>
              <a:spcAft>
                <a:spcPts val="0"/>
              </a:spcAft>
              <a:buNone/>
            </a:pPr>
            <a:r>
              <a:rPr lang="en" dirty="0"/>
              <a:t>Ainsi en calculant </a:t>
            </a:r>
            <a:r>
              <a:rPr lang="en" b="1" dirty="0"/>
              <a:t>(n-1)! </a:t>
            </a:r>
            <a:r>
              <a:rPr lang="fr-FR" dirty="0"/>
              <a:t>on sera en mesure d’obtenir </a:t>
            </a:r>
            <a:r>
              <a:rPr lang="fr-FR" b="1" dirty="0"/>
              <a:t>n!</a:t>
            </a:r>
          </a:p>
          <a:p>
            <a:pPr marL="0" lvl="0" indent="0" algn="l" rtl="0">
              <a:spcBef>
                <a:spcPts val="600"/>
              </a:spcBef>
              <a:spcAft>
                <a:spcPts val="0"/>
              </a:spcAft>
              <a:buNone/>
            </a:pPr>
            <a:r>
              <a:rPr lang="fr-FR" dirty="0"/>
              <a:t>Mais </a:t>
            </a:r>
            <a:r>
              <a:rPr lang="fr-FR" b="1" dirty="0"/>
              <a:t>(n-1)! = (n-1) x (n-2)!</a:t>
            </a:r>
            <a:r>
              <a:rPr lang="fr-FR" dirty="0"/>
              <a:t>, on est donc ramené au calcul de </a:t>
            </a:r>
            <a:r>
              <a:rPr lang="fr-FR" b="1" dirty="0"/>
              <a:t>(n-2)!</a:t>
            </a:r>
          </a:p>
          <a:p>
            <a:pPr marL="0" lvl="0" indent="0" algn="l" rtl="0">
              <a:spcBef>
                <a:spcPts val="600"/>
              </a:spcBef>
              <a:spcAft>
                <a:spcPts val="0"/>
              </a:spcAft>
              <a:buNone/>
            </a:pPr>
            <a:r>
              <a:rPr lang="fr-FR" dirty="0"/>
              <a:t>Ainsi de suite jusqu’à </a:t>
            </a:r>
            <a:r>
              <a:rPr lang="fr-FR" b="1" dirty="0"/>
              <a:t>1! </a:t>
            </a:r>
            <a:r>
              <a:rPr lang="fr-FR" dirty="0"/>
              <a:t>dont on connaît la valeur : 1</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154</a:t>
            </a:fld>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Exemple avec le calcul de la factorielle</a:t>
            </a:r>
            <a:endParaRPr dirty="0"/>
          </a:p>
        </p:txBody>
      </p:sp>
      <p:sp>
        <p:nvSpPr>
          <p:cNvPr id="111" name="Google Shape;111;p17"/>
          <p:cNvSpPr txBox="1">
            <a:spLocks noGrp="1"/>
          </p:cNvSpPr>
          <p:nvPr>
            <p:ph type="body" idx="1"/>
          </p:nvPr>
        </p:nvSpPr>
        <p:spPr>
          <a:xfrm>
            <a:off x="786150" y="1261700"/>
            <a:ext cx="7571700" cy="2536577"/>
          </a:xfrm>
          <a:prstGeom prst="rect">
            <a:avLst/>
          </a:prstGeom>
        </p:spPr>
        <p:txBody>
          <a:bodyPr spcFirstLastPara="1" wrap="square" lIns="91425" tIns="91425" rIns="91425" bIns="91425" anchor="t" anchorCtr="0">
            <a:noAutofit/>
          </a:bodyPr>
          <a:lstStyle/>
          <a:p>
            <a:pPr marL="38100" indent="0">
              <a:buFont typeface="Source Sans Pro"/>
              <a:buNone/>
            </a:pPr>
            <a:r>
              <a:rPr lang="fr-FR" sz="1600" b="0" dirty="0" err="1">
                <a:solidFill>
                  <a:srgbClr val="796DD8"/>
                </a:solidFill>
                <a:effectLst/>
                <a:latin typeface="Source Sans Pro" panose="020B0503030403020204" pitchFamily="34" charset="0"/>
                <a:ea typeface="Source Sans Pro" panose="020B0503030403020204" pitchFamily="34" charset="0"/>
              </a:rPr>
              <a:t>def</a:t>
            </a:r>
            <a:r>
              <a:rPr lang="fr-FR" sz="1600" b="0" dirty="0">
                <a:solidFill>
                  <a:srgbClr val="796DD8"/>
                </a:solidFill>
                <a:effectLst/>
                <a:latin typeface="Source Sans Pro" panose="020B0503030403020204" pitchFamily="34" charset="0"/>
                <a:ea typeface="Source Sans Pro" panose="020B0503030403020204" pitchFamily="34" charset="0"/>
              </a:rPr>
              <a:t> </a:t>
            </a:r>
            <a:r>
              <a:rPr lang="fr-FR" sz="1600" dirty="0">
                <a:solidFill>
                  <a:srgbClr val="CC4B19"/>
                </a:solidFill>
                <a:latin typeface="Source Sans Pro" panose="020B0503030403020204" pitchFamily="34" charset="0"/>
                <a:ea typeface="Source Sans Pro" panose="020B0503030403020204" pitchFamily="34" charset="0"/>
              </a:rPr>
              <a:t>factorielle</a:t>
            </a:r>
            <a:r>
              <a:rPr lang="fr-FR" sz="1600" b="0" dirty="0">
                <a:solidFill>
                  <a:schemeClr val="tx1"/>
                </a:solidFill>
                <a:effectLst/>
                <a:latin typeface="Source Sans Pro" panose="020B0503030403020204" pitchFamily="34" charset="0"/>
                <a:ea typeface="Source Sans Pro" panose="020B0503030403020204" pitchFamily="34" charset="0"/>
              </a:rPr>
              <a:t>(</a:t>
            </a:r>
            <a:r>
              <a:rPr lang="fr-FR" sz="1600" b="0" dirty="0">
                <a:solidFill>
                  <a:srgbClr val="638CB5"/>
                </a:solidFill>
                <a:effectLst/>
                <a:latin typeface="Source Sans Pro" panose="020B0503030403020204" pitchFamily="34" charset="0"/>
                <a:ea typeface="Source Sans Pro" panose="020B0503030403020204" pitchFamily="34" charset="0"/>
              </a:rPr>
              <a:t>n</a:t>
            </a:r>
            <a:r>
              <a:rPr lang="fr-FR" sz="1600" b="0" dirty="0">
                <a:solidFill>
                  <a:schemeClr val="tx1"/>
                </a:solidFill>
                <a:effectLst/>
                <a:latin typeface="Source Sans Pro" panose="020B0503030403020204" pitchFamily="34" charset="0"/>
                <a:ea typeface="Source Sans Pro" panose="020B0503030403020204" pitchFamily="34" charset="0"/>
              </a:rPr>
              <a:t>):</a:t>
            </a:r>
          </a:p>
          <a:p>
            <a:pPr marL="76200" indent="0">
              <a:buNone/>
            </a:pPr>
            <a:r>
              <a:rPr lang="fr-FR" sz="1600" dirty="0">
                <a:solidFill>
                  <a:schemeClr val="tx1"/>
                </a:solidFill>
                <a:latin typeface="Source Sans Pro" panose="020B0503030403020204" pitchFamily="34" charset="0"/>
                <a:ea typeface="Source Sans Pro" panose="020B0503030403020204" pitchFamily="34" charset="0"/>
              </a:rPr>
              <a:t>     </a:t>
            </a:r>
            <a:r>
              <a:rPr lang="fr-FR" sz="1600" b="0" dirty="0">
                <a:solidFill>
                  <a:srgbClr val="796DD8"/>
                </a:solidFill>
                <a:effectLst/>
                <a:latin typeface="Source Sans Pro" panose="020B0503030403020204" pitchFamily="34" charset="0"/>
                <a:ea typeface="Source Sans Pro" panose="020B0503030403020204" pitchFamily="34" charset="0"/>
              </a:rPr>
              <a:t>if </a:t>
            </a:r>
            <a:r>
              <a:rPr lang="fr-FR" sz="1600" b="0" dirty="0">
                <a:solidFill>
                  <a:srgbClr val="638CB5"/>
                </a:solidFill>
                <a:effectLst/>
                <a:latin typeface="Source Sans Pro" panose="020B0503030403020204" pitchFamily="34" charset="0"/>
                <a:ea typeface="Source Sans Pro" panose="020B0503030403020204" pitchFamily="34" charset="0"/>
              </a:rPr>
              <a:t>n</a:t>
            </a:r>
            <a:r>
              <a:rPr lang="fr-FR" sz="1600" b="0" dirty="0">
                <a:solidFill>
                  <a:schemeClr val="tx1"/>
                </a:solidFill>
                <a:effectLst/>
                <a:latin typeface="Source Sans Pro" panose="020B0503030403020204" pitchFamily="34" charset="0"/>
                <a:ea typeface="Source Sans Pro" panose="020B0503030403020204" pitchFamily="34" charset="0"/>
              </a:rPr>
              <a:t> == </a:t>
            </a:r>
            <a:r>
              <a:rPr lang="fr-FR" sz="1600" b="0" dirty="0">
                <a:solidFill>
                  <a:srgbClr val="638CB5"/>
                </a:solidFill>
                <a:effectLst/>
                <a:latin typeface="Source Sans Pro" panose="020B0503030403020204" pitchFamily="34" charset="0"/>
                <a:ea typeface="Source Sans Pro" panose="020B0503030403020204" pitchFamily="34" charset="0"/>
              </a:rPr>
              <a:t>0 </a:t>
            </a:r>
            <a:r>
              <a:rPr lang="fr-FR" sz="1600" b="0" dirty="0">
                <a:solidFill>
                  <a:schemeClr val="tx1"/>
                </a:solidFill>
                <a:effectLst/>
                <a:latin typeface="Source Sans Pro" panose="020B0503030403020204" pitchFamily="34" charset="0"/>
                <a:ea typeface="Source Sans Pro" panose="020B0503030403020204" pitchFamily="34" charset="0"/>
              </a:rPr>
              <a:t>or</a:t>
            </a:r>
            <a:r>
              <a:rPr lang="fr-FR" sz="1600" b="0" dirty="0">
                <a:solidFill>
                  <a:srgbClr val="638CB5"/>
                </a:solidFill>
                <a:effectLst/>
                <a:latin typeface="Source Sans Pro" panose="020B0503030403020204" pitchFamily="34" charset="0"/>
                <a:ea typeface="Source Sans Pro" panose="020B0503030403020204" pitchFamily="34" charset="0"/>
              </a:rPr>
              <a:t> n </a:t>
            </a:r>
            <a:r>
              <a:rPr lang="fr-FR" sz="1600" b="0" dirty="0">
                <a:solidFill>
                  <a:schemeClr val="tx1"/>
                </a:solidFill>
                <a:effectLst/>
                <a:latin typeface="Source Sans Pro" panose="020B0503030403020204" pitchFamily="34" charset="0"/>
                <a:ea typeface="Source Sans Pro" panose="020B0503030403020204" pitchFamily="34" charset="0"/>
              </a:rPr>
              <a:t>==</a:t>
            </a:r>
            <a:r>
              <a:rPr lang="fr-FR" sz="1600" b="0" dirty="0">
                <a:solidFill>
                  <a:srgbClr val="638CB5"/>
                </a:solidFill>
                <a:effectLst/>
                <a:latin typeface="Source Sans Pro" panose="020B0503030403020204" pitchFamily="34" charset="0"/>
                <a:ea typeface="Source Sans Pro" panose="020B0503030403020204" pitchFamily="34" charset="0"/>
              </a:rPr>
              <a:t> 1</a:t>
            </a:r>
            <a:r>
              <a:rPr lang="fr-FR" sz="1600" b="0" dirty="0">
                <a:solidFill>
                  <a:schemeClr val="tx1"/>
                </a:solidFill>
                <a:effectLst/>
                <a:latin typeface="Source Sans Pro" panose="020B0503030403020204" pitchFamily="34" charset="0"/>
                <a:ea typeface="Source Sans Pro" panose="020B0503030403020204" pitchFamily="34" charset="0"/>
              </a:rPr>
              <a:t>:</a:t>
            </a:r>
          </a:p>
          <a:p>
            <a:pPr marL="76200" indent="0">
              <a:buNone/>
            </a:pPr>
            <a:r>
              <a:rPr lang="fr-FR" sz="1600" dirty="0">
                <a:solidFill>
                  <a:schemeClr val="tx1"/>
                </a:solidFill>
                <a:latin typeface="Source Sans Pro" panose="020B0503030403020204" pitchFamily="34" charset="0"/>
                <a:ea typeface="Source Sans Pro" panose="020B0503030403020204" pitchFamily="34" charset="0"/>
              </a:rPr>
              <a:t>          </a:t>
            </a:r>
            <a:r>
              <a:rPr lang="fr-FR" sz="1600" b="0" dirty="0">
                <a:solidFill>
                  <a:srgbClr val="796DD8"/>
                </a:solidFill>
                <a:effectLst/>
                <a:latin typeface="Source Sans Pro" panose="020B0503030403020204" pitchFamily="34" charset="0"/>
                <a:ea typeface="Source Sans Pro" panose="020B0503030403020204" pitchFamily="34" charset="0"/>
              </a:rPr>
              <a:t>return </a:t>
            </a:r>
            <a:r>
              <a:rPr lang="fr-FR" sz="1600" dirty="0">
                <a:solidFill>
                  <a:srgbClr val="638CB5"/>
                </a:solidFill>
                <a:latin typeface="Source Sans Pro" panose="020B0503030403020204" pitchFamily="34" charset="0"/>
                <a:ea typeface="Source Sans Pro" panose="020B0503030403020204" pitchFamily="34" charset="0"/>
              </a:rPr>
              <a:t>1</a:t>
            </a:r>
            <a:endParaRPr lang="fr-FR" sz="1600" dirty="0">
              <a:solidFill>
                <a:schemeClr val="tx1"/>
              </a:solidFill>
              <a:latin typeface="Source Sans Pro" panose="020B0503030403020204" pitchFamily="34" charset="0"/>
              <a:ea typeface="Source Sans Pro" panose="020B0503030403020204" pitchFamily="34" charset="0"/>
            </a:endParaRPr>
          </a:p>
          <a:p>
            <a:pPr marL="76200" indent="0">
              <a:buNone/>
            </a:pPr>
            <a:r>
              <a:rPr lang="fr-FR" sz="1600" b="0" dirty="0">
                <a:solidFill>
                  <a:schemeClr val="tx1"/>
                </a:solidFill>
                <a:effectLst/>
                <a:latin typeface="Source Sans Pro" panose="020B0503030403020204" pitchFamily="34" charset="0"/>
                <a:ea typeface="Source Sans Pro" panose="020B0503030403020204" pitchFamily="34" charset="0"/>
              </a:rPr>
              <a:t>     </a:t>
            </a:r>
            <a:r>
              <a:rPr lang="fr-FR" sz="1600" b="0" dirty="0" err="1">
                <a:solidFill>
                  <a:srgbClr val="796DD8"/>
                </a:solidFill>
                <a:effectLst/>
                <a:latin typeface="Source Sans Pro" panose="020B0503030403020204" pitchFamily="34" charset="0"/>
                <a:ea typeface="Source Sans Pro" panose="020B0503030403020204" pitchFamily="34" charset="0"/>
              </a:rPr>
              <a:t>else</a:t>
            </a:r>
            <a:r>
              <a:rPr lang="fr-FR" sz="1600" b="0" dirty="0">
                <a:solidFill>
                  <a:schemeClr val="tx1"/>
                </a:solidFill>
                <a:effectLst/>
                <a:latin typeface="Source Sans Pro" panose="020B0503030403020204" pitchFamily="34" charset="0"/>
                <a:ea typeface="Source Sans Pro" panose="020B0503030403020204" pitchFamily="34" charset="0"/>
              </a:rPr>
              <a:t>:</a:t>
            </a:r>
            <a:endParaRPr lang="fr-FR" sz="1600" b="0" dirty="0">
              <a:solidFill>
                <a:srgbClr val="796DD8"/>
              </a:solidFill>
              <a:effectLst/>
              <a:latin typeface="Source Sans Pro" panose="020B0503030403020204" pitchFamily="34" charset="0"/>
              <a:ea typeface="Source Sans Pro" panose="020B0503030403020204" pitchFamily="34" charset="0"/>
            </a:endParaRPr>
          </a:p>
          <a:p>
            <a:pPr marL="76200" indent="0">
              <a:buNone/>
            </a:pPr>
            <a:r>
              <a:rPr lang="fr-FR" sz="1600" dirty="0">
                <a:solidFill>
                  <a:schemeClr val="tx1"/>
                </a:solidFill>
                <a:latin typeface="Source Sans Pro" panose="020B0503030403020204" pitchFamily="34" charset="0"/>
                <a:ea typeface="Source Sans Pro" panose="020B0503030403020204" pitchFamily="34" charset="0"/>
              </a:rPr>
              <a:t>          </a:t>
            </a:r>
            <a:r>
              <a:rPr lang="fr-FR" sz="1600" b="0" dirty="0">
                <a:solidFill>
                  <a:srgbClr val="796DD8"/>
                </a:solidFill>
                <a:effectLst/>
                <a:latin typeface="Source Sans Pro" panose="020B0503030403020204" pitchFamily="34" charset="0"/>
                <a:ea typeface="Source Sans Pro" panose="020B0503030403020204" pitchFamily="34" charset="0"/>
              </a:rPr>
              <a:t>return</a:t>
            </a:r>
            <a:r>
              <a:rPr lang="fr-FR" sz="1600" b="0" dirty="0">
                <a:solidFill>
                  <a:srgbClr val="C5C8C6"/>
                </a:solidFill>
                <a:effectLst/>
                <a:latin typeface="Source Sans Pro" panose="020B0503030403020204" pitchFamily="34" charset="0"/>
                <a:ea typeface="Source Sans Pro" panose="020B0503030403020204" pitchFamily="34" charset="0"/>
              </a:rPr>
              <a:t> </a:t>
            </a:r>
            <a:r>
              <a:rPr lang="fr-FR" sz="1600" b="0" dirty="0">
                <a:solidFill>
                  <a:srgbClr val="638CB5"/>
                </a:solidFill>
                <a:effectLst/>
                <a:latin typeface="Source Sans Pro" panose="020B0503030403020204" pitchFamily="34" charset="0"/>
                <a:ea typeface="Source Sans Pro" panose="020B0503030403020204" pitchFamily="34" charset="0"/>
              </a:rPr>
              <a:t>n </a:t>
            </a:r>
            <a:r>
              <a:rPr lang="fr-FR" sz="1600" b="0" dirty="0">
                <a:solidFill>
                  <a:schemeClr val="tx1"/>
                </a:solidFill>
                <a:effectLst/>
                <a:latin typeface="Source Sans Pro" panose="020B0503030403020204" pitchFamily="34" charset="0"/>
                <a:ea typeface="Source Sans Pro" panose="020B0503030403020204" pitchFamily="34" charset="0"/>
              </a:rPr>
              <a:t>*</a:t>
            </a:r>
            <a:r>
              <a:rPr lang="fr-FR" sz="1600" b="0" dirty="0">
                <a:solidFill>
                  <a:srgbClr val="638CB5"/>
                </a:solidFill>
                <a:effectLst/>
                <a:latin typeface="Source Sans Pro" panose="020B0503030403020204" pitchFamily="34" charset="0"/>
                <a:ea typeface="Source Sans Pro" panose="020B0503030403020204" pitchFamily="34" charset="0"/>
              </a:rPr>
              <a:t> </a:t>
            </a:r>
            <a:r>
              <a:rPr lang="fr-FR" sz="1600" dirty="0">
                <a:solidFill>
                  <a:srgbClr val="CC4B19"/>
                </a:solidFill>
                <a:latin typeface="Source Sans Pro" panose="020B0503030403020204" pitchFamily="34" charset="0"/>
                <a:ea typeface="Source Sans Pro" panose="020B0503030403020204" pitchFamily="34" charset="0"/>
              </a:rPr>
              <a:t>factorielle</a:t>
            </a:r>
            <a:r>
              <a:rPr lang="fr-FR" sz="1600" dirty="0">
                <a:solidFill>
                  <a:schemeClr val="tx1"/>
                </a:solidFill>
                <a:latin typeface="Source Sans Pro" panose="020B0503030403020204" pitchFamily="34" charset="0"/>
                <a:ea typeface="Source Sans Pro" panose="020B0503030403020204" pitchFamily="34" charset="0"/>
              </a:rPr>
              <a:t>(</a:t>
            </a:r>
            <a:r>
              <a:rPr lang="fr-FR" sz="1600" dirty="0">
                <a:solidFill>
                  <a:srgbClr val="638CB5"/>
                </a:solidFill>
                <a:latin typeface="Source Sans Pro" panose="020B0503030403020204" pitchFamily="34" charset="0"/>
                <a:ea typeface="Source Sans Pro" panose="020B0503030403020204" pitchFamily="34" charset="0"/>
              </a:rPr>
              <a:t>n-1</a:t>
            </a:r>
            <a:r>
              <a:rPr lang="fr-FR" sz="1600" dirty="0">
                <a:solidFill>
                  <a:schemeClr val="tx1"/>
                </a:solidFill>
                <a:latin typeface="Source Sans Pro" panose="020B0503030403020204" pitchFamily="34" charset="0"/>
                <a:ea typeface="Source Sans Pro" panose="020B0503030403020204" pitchFamily="34" charset="0"/>
              </a:rPr>
              <a:t>)</a:t>
            </a:r>
            <a:endParaRPr lang="fr-FR" sz="1600" b="0" dirty="0">
              <a:solidFill>
                <a:schemeClr val="tx1"/>
              </a:solidFill>
              <a:effectLst/>
              <a:latin typeface="Source Sans Pro" panose="020B0503030403020204" pitchFamily="34" charset="0"/>
              <a:ea typeface="Source Sans Pro" panose="020B0503030403020204" pitchFamily="34" charset="0"/>
            </a:endParaRP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155</a:t>
            </a:fld>
            <a:endParaRPr/>
          </a:p>
        </p:txBody>
      </p:sp>
    </p:spTree>
    <p:extLst>
      <p:ext uri="{BB962C8B-B14F-4D97-AF65-F5344CB8AC3E}">
        <p14:creationId xmlns:p14="http://schemas.microsoft.com/office/powerpoint/2010/main" val="369084644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Exemple avec le calcul de la factorielle</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sz="2000" dirty="0"/>
              <a:t>Déroulement du programme dans le cas où n = 4 :</a:t>
            </a:r>
          </a:p>
          <a:p>
            <a:pPr marL="0" lvl="0" indent="0" algn="l" rtl="0">
              <a:spcBef>
                <a:spcPts val="600"/>
              </a:spcBef>
              <a:spcAft>
                <a:spcPts val="0"/>
              </a:spcAft>
              <a:buNone/>
            </a:pPr>
            <a:endParaRPr lang="fr-FR" sz="2000" dirty="0"/>
          </a:p>
          <a:p>
            <a:pPr marL="0" lvl="0" indent="0" algn="l" rtl="0">
              <a:spcBef>
                <a:spcPts val="600"/>
              </a:spcBef>
              <a:spcAft>
                <a:spcPts val="0"/>
              </a:spcAft>
              <a:buNone/>
            </a:pPr>
            <a:r>
              <a:rPr lang="fr-FR" sz="2000" dirty="0"/>
              <a:t>factorielle(4) = 4 x factorielle(3)		factorielle(4) = 4 x 6 = 24</a:t>
            </a:r>
          </a:p>
          <a:p>
            <a:pPr marL="0" indent="0">
              <a:buNone/>
            </a:pPr>
            <a:r>
              <a:rPr lang="fr-FR" sz="2000" dirty="0"/>
              <a:t>factorielle(3) = 3 x factorielle(2)		factorielle(3) = 3 x 2 = 6</a:t>
            </a:r>
          </a:p>
          <a:p>
            <a:pPr marL="0" indent="0">
              <a:buNone/>
            </a:pPr>
            <a:r>
              <a:rPr lang="fr-FR" sz="2000" dirty="0"/>
              <a:t>factorielle(2) = 2 x factorielle(1)		factorielle(2) = 2 x 1 = 2</a:t>
            </a:r>
          </a:p>
          <a:p>
            <a:pPr marL="0" indent="0">
              <a:buNone/>
            </a:pPr>
            <a:r>
              <a:rPr lang="fr-FR" sz="2000" dirty="0"/>
              <a:t>factorielle(1) = 1</a:t>
            </a:r>
          </a:p>
          <a:p>
            <a:pPr marL="0" lvl="0" indent="0" algn="l" rtl="0">
              <a:spcBef>
                <a:spcPts val="600"/>
              </a:spcBef>
              <a:spcAft>
                <a:spcPts val="0"/>
              </a:spcAft>
              <a:buNone/>
            </a:pP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156</a:t>
            </a:fld>
            <a:endParaRPr/>
          </a:p>
        </p:txBody>
      </p:sp>
      <p:sp>
        <p:nvSpPr>
          <p:cNvPr id="4" name="Arrow: Down 3">
            <a:extLst>
              <a:ext uri="{FF2B5EF4-FFF2-40B4-BE49-F238E27FC236}">
                <a16:creationId xmlns:a16="http://schemas.microsoft.com/office/drawing/2014/main" id="{BA4EDAB1-9348-481A-89B6-8894C630DC27}"/>
              </a:ext>
            </a:extLst>
          </p:cNvPr>
          <p:cNvSpPr/>
          <p:nvPr/>
        </p:nvSpPr>
        <p:spPr>
          <a:xfrm>
            <a:off x="317507" y="2305538"/>
            <a:ext cx="338985" cy="1220685"/>
          </a:xfrm>
          <a:prstGeom prst="downArrow">
            <a:avLst>
              <a:gd name="adj1" fmla="val 2742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Arrow: Bent-Up 4">
            <a:extLst>
              <a:ext uri="{FF2B5EF4-FFF2-40B4-BE49-F238E27FC236}">
                <a16:creationId xmlns:a16="http://schemas.microsoft.com/office/drawing/2014/main" id="{EC87924B-A818-4ABC-84A1-E60A804AC366}"/>
              </a:ext>
            </a:extLst>
          </p:cNvPr>
          <p:cNvSpPr/>
          <p:nvPr/>
        </p:nvSpPr>
        <p:spPr>
          <a:xfrm>
            <a:off x="2883877" y="2236923"/>
            <a:ext cx="5520507" cy="1289300"/>
          </a:xfrm>
          <a:prstGeom prst="bentUpArrow">
            <a:avLst>
              <a:gd name="adj1" fmla="val 4464"/>
              <a:gd name="adj2" fmla="val 8185"/>
              <a:gd name="adj3" fmla="val 107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extBox 5">
            <a:extLst>
              <a:ext uri="{FF2B5EF4-FFF2-40B4-BE49-F238E27FC236}">
                <a16:creationId xmlns:a16="http://schemas.microsoft.com/office/drawing/2014/main" id="{3F089482-A7F2-45AB-B53E-FBFFC098FB75}"/>
              </a:ext>
            </a:extLst>
          </p:cNvPr>
          <p:cNvSpPr txBox="1"/>
          <p:nvPr/>
        </p:nvSpPr>
        <p:spPr>
          <a:xfrm>
            <a:off x="101600" y="2881573"/>
            <a:ext cx="184731" cy="307777"/>
          </a:xfrm>
          <a:prstGeom prst="rect">
            <a:avLst/>
          </a:prstGeom>
          <a:noFill/>
        </p:spPr>
        <p:txBody>
          <a:bodyPr wrap="none" rtlCol="0">
            <a:spAutoFit/>
          </a:bodyPr>
          <a:lstStyle/>
          <a:p>
            <a:endParaRPr lang="fr-FR" dirty="0"/>
          </a:p>
        </p:txBody>
      </p:sp>
    </p:spTree>
    <p:extLst>
      <p:ext uri="{BB962C8B-B14F-4D97-AF65-F5344CB8AC3E}">
        <p14:creationId xmlns:p14="http://schemas.microsoft.com/office/powerpoint/2010/main" val="159858948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b="1" dirty="0">
                <a:solidFill>
                  <a:srgbClr val="00B050"/>
                </a:solidFill>
              </a:rPr>
              <a:t>Avantages</a:t>
            </a:r>
            <a:endParaRPr b="1" dirty="0">
              <a:solidFill>
                <a:srgbClr val="00B050"/>
              </a:solidFill>
            </a:endParaRPr>
          </a:p>
          <a:p>
            <a:pPr marL="0" lvl="0" indent="0" algn="l" rtl="0">
              <a:spcBef>
                <a:spcPts val="600"/>
              </a:spcBef>
              <a:spcAft>
                <a:spcPts val="0"/>
              </a:spcAft>
              <a:buNone/>
            </a:pPr>
            <a:r>
              <a:rPr lang="en" dirty="0"/>
              <a:t>Elle est tès utile pour concevoir des algorithmes sur des structures complexes comme les </a:t>
            </a:r>
            <a:r>
              <a:rPr lang="en" b="1" dirty="0"/>
              <a:t>listes</a:t>
            </a:r>
            <a:r>
              <a:rPr lang="en" dirty="0"/>
              <a:t>, les </a:t>
            </a:r>
            <a:r>
              <a:rPr lang="en" b="1" dirty="0"/>
              <a:t>arbres</a:t>
            </a:r>
            <a:r>
              <a:rPr lang="en" dirty="0"/>
              <a:t> et les </a:t>
            </a:r>
            <a:r>
              <a:rPr lang="en" b="1" dirty="0"/>
              <a:t>graphes</a:t>
            </a:r>
            <a:r>
              <a:rPr lang="en" dirty="0"/>
              <a:t>.</a:t>
            </a:r>
          </a:p>
          <a:p>
            <a:pPr marL="0" lvl="0" indent="0" algn="l" rtl="0">
              <a:spcBef>
                <a:spcPts val="600"/>
              </a:spcBef>
              <a:spcAft>
                <a:spcPts val="0"/>
              </a:spcAft>
              <a:buNone/>
            </a:pPr>
            <a:endParaRPr lang="en" dirty="0"/>
          </a:p>
          <a:p>
            <a:pPr marL="0" lvl="0" indent="0" algn="l" rtl="0">
              <a:spcBef>
                <a:spcPts val="600"/>
              </a:spcBef>
              <a:spcAft>
                <a:spcPts val="0"/>
              </a:spcAft>
              <a:buNone/>
            </a:pPr>
            <a:r>
              <a:rPr lang="en" dirty="0"/>
              <a:t>Technique de programmation plus </a:t>
            </a:r>
            <a:r>
              <a:rPr lang="en" b="1" dirty="0"/>
              <a:t>lisible</a:t>
            </a:r>
            <a:r>
              <a:rPr lang="en" dirty="0"/>
              <a:t>.</a:t>
            </a:r>
            <a:endParaRPr dirty="0"/>
          </a:p>
        </p:txBody>
      </p:sp>
      <p:sp>
        <p:nvSpPr>
          <p:cNvPr id="133" name="Google Shape;133;p19"/>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Les avantages et les inconvénients de la récursivité</a:t>
            </a:r>
            <a:endParaRPr dirty="0"/>
          </a:p>
        </p:txBody>
      </p:sp>
      <p:sp>
        <p:nvSpPr>
          <p:cNvPr id="134" name="Google Shape;134;p19"/>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b="1" dirty="0">
                <a:solidFill>
                  <a:srgbClr val="FF0000"/>
                </a:solidFill>
              </a:rPr>
              <a:t>Inconvénients</a:t>
            </a:r>
            <a:endParaRPr b="1" dirty="0">
              <a:solidFill>
                <a:srgbClr val="FF0000"/>
              </a:solidFill>
            </a:endParaRPr>
          </a:p>
          <a:p>
            <a:pPr marL="0" lvl="0" indent="0" algn="l" rtl="0">
              <a:spcBef>
                <a:spcPts val="600"/>
              </a:spcBef>
              <a:spcAft>
                <a:spcPts val="0"/>
              </a:spcAft>
              <a:buNone/>
            </a:pPr>
            <a:r>
              <a:rPr lang="en" dirty="0"/>
              <a:t>Elle est plus </a:t>
            </a:r>
            <a:r>
              <a:rPr lang="en" b="1" dirty="0"/>
              <a:t>gourmande</a:t>
            </a:r>
            <a:r>
              <a:rPr lang="en" dirty="0"/>
              <a:t> en </a:t>
            </a:r>
            <a:r>
              <a:rPr lang="en" b="1" dirty="0"/>
              <a:t>espace</a:t>
            </a:r>
            <a:r>
              <a:rPr lang="en" dirty="0"/>
              <a:t> </a:t>
            </a:r>
            <a:r>
              <a:rPr lang="en" b="1" dirty="0"/>
              <a:t>mémoire</a:t>
            </a:r>
            <a:r>
              <a:rPr lang="en" dirty="0"/>
              <a:t>, pouvant même générer des débordements de capacité.</a:t>
            </a:r>
          </a:p>
          <a:p>
            <a:pPr marL="0" lvl="0" indent="0" algn="l" rtl="0">
              <a:spcBef>
                <a:spcPts val="600"/>
              </a:spcBef>
              <a:spcAft>
                <a:spcPts val="0"/>
              </a:spcAft>
              <a:buNone/>
            </a:pPr>
            <a:endParaRPr lang="en" dirty="0"/>
          </a:p>
          <a:p>
            <a:pPr marL="0" lvl="0" indent="0" algn="l" rtl="0">
              <a:spcBef>
                <a:spcPts val="600"/>
              </a:spcBef>
              <a:spcAft>
                <a:spcPts val="0"/>
              </a:spcAft>
              <a:buNone/>
            </a:pPr>
            <a:r>
              <a:rPr lang="fr-FR" dirty="0"/>
              <a:t>Technique de programmation plus </a:t>
            </a:r>
            <a:r>
              <a:rPr lang="fr-FR" b="1" dirty="0"/>
              <a:t>complexe</a:t>
            </a:r>
            <a:r>
              <a:rPr lang="fr-FR" dirty="0"/>
              <a:t>.</a:t>
            </a:r>
            <a:endParaRPr dirty="0"/>
          </a:p>
        </p:txBody>
      </p:sp>
      <p:sp>
        <p:nvSpPr>
          <p:cNvPr id="135" name="Google Shape;135;p1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157</a:t>
            </a:fld>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5.</a:t>
            </a:r>
            <a:r>
              <a:rPr lang="fr-FR" sz="4000" dirty="0">
                <a:solidFill>
                  <a:schemeClr val="accent4"/>
                </a:solidFill>
              </a:rPr>
              <a:t>2</a:t>
            </a:r>
          </a:p>
          <a:p>
            <a:pPr marL="0" lvl="0" indent="0" algn="l" rtl="0">
              <a:spcBef>
                <a:spcPts val="0"/>
              </a:spcBef>
              <a:spcAft>
                <a:spcPts val="0"/>
              </a:spcAft>
              <a:buNone/>
            </a:pPr>
            <a:r>
              <a:rPr lang="fr-FR" sz="2800" dirty="0"/>
              <a:t>Paradigme “diviser pour régner”</a:t>
            </a:r>
          </a:p>
        </p:txBody>
      </p:sp>
    </p:spTree>
    <p:extLst>
      <p:ext uri="{BB962C8B-B14F-4D97-AF65-F5344CB8AC3E}">
        <p14:creationId xmlns:p14="http://schemas.microsoft.com/office/powerpoint/2010/main" val="1498515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plateformes</a:t>
            </a:r>
            <a:r>
              <a:rPr lang="en-GB" dirty="0"/>
              <a:t> </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62883" y="1910030"/>
            <a:ext cx="7618234" cy="1323439"/>
          </a:xfrm>
          <a:prstGeom prst="rect">
            <a:avLst/>
          </a:prstGeom>
          <a:noFill/>
        </p:spPr>
        <p:txBody>
          <a:bodyPr wrap="square" rtlCol="0">
            <a:spAutoFit/>
          </a:bodyPr>
          <a:lstStyle/>
          <a:p>
            <a:r>
              <a:rPr lang="fr-FR" sz="2000" dirty="0">
                <a:solidFill>
                  <a:srgbClr val="000000"/>
                </a:solidFill>
                <a:latin typeface="Source Sans Pro" panose="020B0503030403020204" pitchFamily="34" charset="0"/>
                <a:ea typeface="Source Sans Pro" panose="020B0503030403020204" pitchFamily="34" charset="0"/>
                <a:sym typeface="Arial"/>
              </a:rPr>
              <a:t>Il existe </a:t>
            </a:r>
            <a:r>
              <a:rPr lang="fr-FR" sz="2000" b="1" dirty="0">
                <a:solidFill>
                  <a:srgbClr val="000000"/>
                </a:solidFill>
                <a:latin typeface="Source Sans Pro" panose="020B0503030403020204" pitchFamily="34" charset="0"/>
                <a:ea typeface="Source Sans Pro" panose="020B0503030403020204" pitchFamily="34" charset="0"/>
                <a:sym typeface="Arial"/>
              </a:rPr>
              <a:t>différents interpréteurs </a:t>
            </a:r>
            <a:r>
              <a:rPr lang="fr-FR" sz="2000" dirty="0">
                <a:solidFill>
                  <a:srgbClr val="000000"/>
                </a:solidFill>
                <a:latin typeface="Source Sans Pro" panose="020B0503030403020204" pitchFamily="34" charset="0"/>
                <a:ea typeface="Source Sans Pro" panose="020B0503030403020204" pitchFamily="34" charset="0"/>
                <a:sym typeface="Arial"/>
              </a:rPr>
              <a:t>pour </a:t>
            </a:r>
            <a:r>
              <a:rPr lang="fr-FR" sz="2000" b="1" dirty="0">
                <a:solidFill>
                  <a:schemeClr val="accent1"/>
                </a:solidFill>
                <a:latin typeface="Source Sans Pro" panose="020B0503030403020204" pitchFamily="34" charset="0"/>
                <a:ea typeface="Source Sans Pro" panose="020B0503030403020204" pitchFamily="34" charset="0"/>
                <a:sym typeface="Arial"/>
              </a:rPr>
              <a:t>Python</a:t>
            </a:r>
            <a:r>
              <a:rPr lang="fr-FR" sz="2000" dirty="0">
                <a:solidFill>
                  <a:srgbClr val="000000"/>
                </a:solidFill>
                <a:latin typeface="Source Sans Pro" panose="020B0503030403020204" pitchFamily="34" charset="0"/>
                <a:ea typeface="Source Sans Pro" panose="020B0503030403020204" pitchFamily="34" charset="0"/>
                <a:sym typeface="Arial"/>
              </a:rPr>
              <a:t> :</a:t>
            </a:r>
          </a:p>
          <a:p>
            <a:pPr marL="540000" indent="-342900">
              <a:buFont typeface="Arial" panose="020B0604020202020204" pitchFamily="34" charset="0"/>
              <a:buChar char="•"/>
            </a:pPr>
            <a:r>
              <a:rPr lang="fr-FR" sz="2000" dirty="0" err="1">
                <a:latin typeface="Source Sans Pro" panose="020B0503030403020204" pitchFamily="34" charset="0"/>
                <a:ea typeface="Source Sans Pro" panose="020B0503030403020204" pitchFamily="34" charset="0"/>
              </a:rPr>
              <a:t>CPython</a:t>
            </a:r>
            <a:r>
              <a:rPr lang="fr-FR" sz="2000" dirty="0">
                <a:latin typeface="Source Sans Pro" panose="020B0503030403020204" pitchFamily="34" charset="0"/>
                <a:ea typeface="Source Sans Pro" panose="020B0503030403020204" pitchFamily="34" charset="0"/>
              </a:rPr>
              <a:t>/</a:t>
            </a:r>
            <a:r>
              <a:rPr lang="fr-FR" sz="2000" dirty="0" err="1">
                <a:latin typeface="Source Sans Pro" panose="020B0503030403020204" pitchFamily="34" charset="0"/>
                <a:ea typeface="Source Sans Pro" panose="020B0503030403020204" pitchFamily="34" charset="0"/>
              </a:rPr>
              <a:t>Pypy</a:t>
            </a:r>
            <a:r>
              <a:rPr lang="fr-FR" sz="2000" dirty="0">
                <a:latin typeface="Source Sans Pro" panose="020B0503030403020204" pitchFamily="34" charset="0"/>
                <a:ea typeface="Source Sans Pro" panose="020B0503030403020204" pitchFamily="34" charset="0"/>
              </a:rPr>
              <a:t> </a:t>
            </a:r>
            <a:r>
              <a:rPr lang="fr-FR" sz="2000" b="1" i="0" dirty="0">
                <a:solidFill>
                  <a:srgbClr val="686868"/>
                </a:solidFill>
                <a:effectLst/>
                <a:latin typeface="Source Sans Pro" panose="020B0503030403020204" pitchFamily="34" charset="0"/>
                <a:ea typeface="Source Sans Pro" panose="020B0503030403020204" pitchFamily="34" charset="0"/>
              </a:rPr>
              <a:t>⇒</a:t>
            </a:r>
            <a:r>
              <a:rPr lang="fr-FR" sz="2000" dirty="0">
                <a:latin typeface="Source Sans Pro" panose="020B0503030403020204" pitchFamily="34" charset="0"/>
                <a:ea typeface="Source Sans Pro" panose="020B0503030403020204" pitchFamily="34" charset="0"/>
              </a:rPr>
              <a:t> C/C++</a:t>
            </a:r>
          </a:p>
          <a:p>
            <a:pPr marL="540000" indent="-342900">
              <a:buFont typeface="Arial" panose="020B0604020202020204" pitchFamily="34" charset="0"/>
              <a:buChar char="•"/>
            </a:pPr>
            <a:r>
              <a:rPr lang="fr-FR" sz="2000" dirty="0" err="1">
                <a:latin typeface="Source Sans Pro" panose="020B0503030403020204" pitchFamily="34" charset="0"/>
                <a:ea typeface="Source Sans Pro" panose="020B0503030403020204" pitchFamily="34" charset="0"/>
              </a:rPr>
              <a:t>Jython</a:t>
            </a:r>
            <a:r>
              <a:rPr lang="fr-FR" sz="2000" dirty="0">
                <a:latin typeface="Source Sans Pro" panose="020B0503030403020204" pitchFamily="34" charset="0"/>
                <a:ea typeface="Source Sans Pro" panose="020B0503030403020204" pitchFamily="34" charset="0"/>
              </a:rPr>
              <a:t> </a:t>
            </a:r>
            <a:r>
              <a:rPr lang="fr-FR" sz="2000" b="1" i="0" dirty="0">
                <a:solidFill>
                  <a:srgbClr val="686868"/>
                </a:solidFill>
                <a:effectLst/>
                <a:latin typeface="Source Sans Pro" panose="020B0503030403020204" pitchFamily="34" charset="0"/>
                <a:ea typeface="Source Sans Pro" panose="020B0503030403020204" pitchFamily="34" charset="0"/>
              </a:rPr>
              <a:t>⇒</a:t>
            </a:r>
            <a:r>
              <a:rPr lang="fr-FR" sz="2000" dirty="0">
                <a:latin typeface="Source Sans Pro" panose="020B0503030403020204" pitchFamily="34" charset="0"/>
                <a:ea typeface="Source Sans Pro" panose="020B0503030403020204" pitchFamily="34" charset="0"/>
              </a:rPr>
              <a:t> JVM</a:t>
            </a:r>
            <a:endParaRPr lang="fr-FR" sz="2000" dirty="0">
              <a:solidFill>
                <a:srgbClr val="000000"/>
              </a:solidFill>
              <a:latin typeface="Source Sans Pro" panose="020B0503030403020204" pitchFamily="34" charset="0"/>
              <a:ea typeface="Source Sans Pro" panose="020B0503030403020204" pitchFamily="34" charset="0"/>
              <a:sym typeface="Arial"/>
            </a:endParaRPr>
          </a:p>
          <a:p>
            <a:pPr marL="540000" indent="-342900">
              <a:buFont typeface="Arial" panose="020B0604020202020204" pitchFamily="34" charset="0"/>
              <a:buChar char="•"/>
            </a:pPr>
            <a:r>
              <a:rPr lang="fr-FR" sz="2000" dirty="0" err="1">
                <a:latin typeface="Source Sans Pro" panose="020B0503030403020204" pitchFamily="34" charset="0"/>
                <a:ea typeface="Source Sans Pro" panose="020B0503030403020204" pitchFamily="34" charset="0"/>
              </a:rPr>
              <a:t>IronPython</a:t>
            </a:r>
            <a:r>
              <a:rPr lang="fr-FR" sz="2000" dirty="0">
                <a:latin typeface="Source Sans Pro" panose="020B0503030403020204" pitchFamily="34" charset="0"/>
                <a:ea typeface="Source Sans Pro" panose="020B0503030403020204" pitchFamily="34" charset="0"/>
              </a:rPr>
              <a:t> </a:t>
            </a:r>
            <a:r>
              <a:rPr lang="fr-FR" sz="2000" b="1" i="0" dirty="0">
                <a:solidFill>
                  <a:srgbClr val="686868"/>
                </a:solidFill>
                <a:effectLst/>
                <a:latin typeface="Source Sans Pro" panose="020B0503030403020204" pitchFamily="34" charset="0"/>
                <a:ea typeface="Source Sans Pro" panose="020B0503030403020204" pitchFamily="34" charset="0"/>
              </a:rPr>
              <a:t>⇒</a:t>
            </a:r>
            <a:r>
              <a:rPr lang="fr-FR" sz="2000" dirty="0">
                <a:latin typeface="Source Sans Pro" panose="020B0503030403020204" pitchFamily="34" charset="0"/>
                <a:ea typeface="Source Sans Pro" panose="020B0503030403020204" pitchFamily="34" charset="0"/>
              </a:rPr>
              <a:t> .Net</a:t>
            </a:r>
            <a:endParaRPr lang="fr-FR" sz="2000" dirty="0">
              <a:solidFill>
                <a:srgbClr val="000000"/>
              </a:solidFill>
              <a:latin typeface="Source Sans Pro" panose="020B0503030403020204" pitchFamily="34" charset="0"/>
              <a:ea typeface="Source Sans Pro" panose="020B0503030403020204" pitchFamily="34" charset="0"/>
              <a:sym typeface="Arial"/>
            </a:endParaRPr>
          </a:p>
        </p:txBody>
      </p:sp>
      <p:sp>
        <p:nvSpPr>
          <p:cNvPr id="2" name="Espace réservé du numéro de diapositive 1">
            <a:extLst>
              <a:ext uri="{FF2B5EF4-FFF2-40B4-BE49-F238E27FC236}">
                <a16:creationId xmlns:a16="http://schemas.microsoft.com/office/drawing/2014/main" id="{22A8B2B2-61F4-346C-DF96-06080E6E08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15</a:t>
            </a:fld>
            <a:endParaRPr lang="fr-FR"/>
          </a:p>
        </p:txBody>
      </p:sp>
      <p:sp>
        <p:nvSpPr>
          <p:cNvPr id="4" name="Rectangle 1">
            <a:extLst>
              <a:ext uri="{FF2B5EF4-FFF2-40B4-BE49-F238E27FC236}">
                <a16:creationId xmlns:a16="http://schemas.microsoft.com/office/drawing/2014/main" id="{435A504D-6BD3-302D-CB2E-C807E7F5EBBA}"/>
              </a:ext>
            </a:extLst>
          </p:cNvPr>
          <p:cNvSpPr>
            <a:spLocks noChangeArrowheads="1"/>
          </p:cNvSpPr>
          <p:nvPr/>
        </p:nvSpPr>
        <p:spPr bwMode="auto">
          <a:xfrm>
            <a:off x="785813" y="2922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800" b="0" i="0" u="none" strike="noStrike" cap="none" normalizeH="0" baseline="0">
                <a:ln>
                  <a:noFill/>
                </a:ln>
                <a:solidFill>
                  <a:schemeClr val="tx1"/>
                </a:solidFill>
                <a:effectLst/>
                <a:latin typeface="Arial" panose="020B0604020202020204" pitchFamily="34" charset="0"/>
              </a:rPr>
            </a:b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832568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0"/>
          <p:cNvSpPr/>
          <p:nvPr/>
        </p:nvSpPr>
        <p:spPr>
          <a:xfrm>
            <a:off x="839750" y="1521425"/>
            <a:ext cx="1866600" cy="18456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0"/>
          <p:cNvSpPr txBox="1">
            <a:spLocks noGrp="1"/>
          </p:cNvSpPr>
          <p:nvPr>
            <p:ph type="title"/>
          </p:nvPr>
        </p:nvSpPr>
        <p:spPr>
          <a:xfrm>
            <a:off x="786150" y="308120"/>
            <a:ext cx="7571700" cy="46087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 principe du paradigme “diviser pour régner”</a:t>
            </a:r>
            <a:endParaRPr dirty="0"/>
          </a:p>
        </p:txBody>
      </p:sp>
      <p:sp>
        <p:nvSpPr>
          <p:cNvPr id="275" name="Google Shape;275;p30"/>
          <p:cNvSpPr/>
          <p:nvPr/>
        </p:nvSpPr>
        <p:spPr>
          <a:xfrm>
            <a:off x="1003719" y="1683588"/>
            <a:ext cx="1538100" cy="1521300"/>
          </a:xfrm>
          <a:prstGeom prst="ellipse">
            <a:avLst/>
          </a:prstGeom>
          <a:noFill/>
          <a:ln w="9525"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FR" sz="1800" b="1" dirty="0">
                <a:solidFill>
                  <a:srgbClr val="263238"/>
                </a:solidFill>
                <a:latin typeface="Source Sans Pro"/>
                <a:ea typeface="Source Sans Pro"/>
                <a:cs typeface="Source Sans Pro"/>
                <a:sym typeface="Source Sans Pro"/>
              </a:rPr>
              <a:t>Diviser</a:t>
            </a:r>
            <a:endParaRPr sz="1800" b="1" dirty="0">
              <a:solidFill>
                <a:srgbClr val="263238"/>
              </a:solidFill>
              <a:latin typeface="Source Sans Pro"/>
              <a:ea typeface="Source Sans Pro"/>
              <a:cs typeface="Source Sans Pro"/>
              <a:sym typeface="Source Sans Pro"/>
            </a:endParaRPr>
          </a:p>
        </p:txBody>
      </p:sp>
      <p:sp>
        <p:nvSpPr>
          <p:cNvPr id="276" name="Google Shape;276;p30"/>
          <p:cNvSpPr/>
          <p:nvPr/>
        </p:nvSpPr>
        <p:spPr>
          <a:xfrm>
            <a:off x="3065788" y="2590735"/>
            <a:ext cx="2002800" cy="19806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0"/>
          <p:cNvSpPr/>
          <p:nvPr/>
        </p:nvSpPr>
        <p:spPr>
          <a:xfrm>
            <a:off x="3241755" y="2764764"/>
            <a:ext cx="1650900" cy="1632900"/>
          </a:xfrm>
          <a:prstGeom prst="ellipse">
            <a:avLst/>
          </a:prstGeom>
          <a:noFill/>
          <a:ln w="28575"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FR" sz="1800" b="1" dirty="0">
                <a:solidFill>
                  <a:srgbClr val="263238"/>
                </a:solidFill>
                <a:latin typeface="Source Sans Pro"/>
                <a:ea typeface="Source Sans Pro"/>
                <a:cs typeface="Source Sans Pro"/>
                <a:sym typeface="Source Sans Pro"/>
              </a:rPr>
              <a:t>Régner</a:t>
            </a:r>
            <a:endParaRPr sz="1800" b="1" dirty="0">
              <a:solidFill>
                <a:srgbClr val="263238"/>
              </a:solidFill>
              <a:latin typeface="Source Sans Pro"/>
              <a:ea typeface="Source Sans Pro"/>
              <a:cs typeface="Source Sans Pro"/>
              <a:sym typeface="Source Sans Pro"/>
            </a:endParaRPr>
          </a:p>
        </p:txBody>
      </p:sp>
      <p:sp>
        <p:nvSpPr>
          <p:cNvPr id="278" name="Google Shape;278;p30"/>
          <p:cNvSpPr/>
          <p:nvPr/>
        </p:nvSpPr>
        <p:spPr>
          <a:xfrm>
            <a:off x="5147112" y="829519"/>
            <a:ext cx="2211300" cy="21867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0"/>
          <p:cNvSpPr/>
          <p:nvPr/>
        </p:nvSpPr>
        <p:spPr>
          <a:xfrm>
            <a:off x="5341423" y="1021565"/>
            <a:ext cx="1822500" cy="1802400"/>
          </a:xfrm>
          <a:prstGeom prst="ellipse">
            <a:avLst/>
          </a:prstGeom>
          <a:noFill/>
          <a:ln w="7620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FR" sz="1800" b="1" dirty="0">
                <a:solidFill>
                  <a:srgbClr val="263238"/>
                </a:solidFill>
                <a:latin typeface="Source Sans Pro"/>
                <a:ea typeface="Source Sans Pro"/>
                <a:cs typeface="Source Sans Pro"/>
                <a:sym typeface="Source Sans Pro"/>
              </a:rPr>
              <a:t>Combiner</a:t>
            </a:r>
            <a:endParaRPr sz="1800" b="1" dirty="0">
              <a:solidFill>
                <a:srgbClr val="263238"/>
              </a:solidFill>
              <a:latin typeface="Source Sans Pro"/>
              <a:ea typeface="Source Sans Pro"/>
              <a:cs typeface="Source Sans Pro"/>
              <a:sym typeface="Source Sans Pro"/>
            </a:endParaRPr>
          </a:p>
        </p:txBody>
      </p:sp>
      <p:cxnSp>
        <p:nvCxnSpPr>
          <p:cNvPr id="280" name="Google Shape;280;p30"/>
          <p:cNvCxnSpPr/>
          <p:nvPr/>
        </p:nvCxnSpPr>
        <p:spPr>
          <a:xfrm>
            <a:off x="2479899" y="2770108"/>
            <a:ext cx="819000" cy="495300"/>
          </a:xfrm>
          <a:prstGeom prst="straightConnector1">
            <a:avLst/>
          </a:prstGeom>
          <a:noFill/>
          <a:ln w="9525" cap="flat" cmpd="sng">
            <a:solidFill>
              <a:srgbClr val="CFD8DC"/>
            </a:solidFill>
            <a:prstDash val="solid"/>
            <a:round/>
            <a:headEnd type="none" w="med" len="med"/>
            <a:tailEnd type="none" w="med" len="med"/>
          </a:ln>
        </p:spPr>
      </p:cxnSp>
      <p:cxnSp>
        <p:nvCxnSpPr>
          <p:cNvPr id="281" name="Google Shape;281;p30"/>
          <p:cNvCxnSpPr/>
          <p:nvPr/>
        </p:nvCxnSpPr>
        <p:spPr>
          <a:xfrm rot="10800000" flipH="1">
            <a:off x="4746543" y="2402177"/>
            <a:ext cx="717300" cy="709200"/>
          </a:xfrm>
          <a:prstGeom prst="straightConnector1">
            <a:avLst/>
          </a:prstGeom>
          <a:noFill/>
          <a:ln w="28575" cap="flat" cmpd="sng">
            <a:solidFill>
              <a:srgbClr val="CFD8DC"/>
            </a:solidFill>
            <a:prstDash val="solid"/>
            <a:round/>
            <a:headEnd type="none" w="med" len="med"/>
            <a:tailEnd type="none" w="med" len="med"/>
          </a:ln>
        </p:spPr>
      </p:cxnSp>
      <p:sp>
        <p:nvSpPr>
          <p:cNvPr id="282" name="Google Shape;282;p3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159</a:t>
            </a:fld>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Paradigme “diviser pour régner”</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76200" indent="0">
              <a:buNone/>
            </a:pPr>
            <a:r>
              <a:rPr lang="en-US" sz="2200" b="1" dirty="0" err="1"/>
              <a:t>Enoncé</a:t>
            </a:r>
            <a:r>
              <a:rPr lang="en-US" sz="2200" dirty="0"/>
              <a:t> : </a:t>
            </a:r>
            <a:r>
              <a:rPr lang="en-US" sz="2200" dirty="0" err="1"/>
              <a:t>Calculer</a:t>
            </a:r>
            <a:r>
              <a:rPr lang="en-US" sz="2200" dirty="0"/>
              <a:t> le maximum d’un tableau de </a:t>
            </a:r>
            <a:r>
              <a:rPr lang="en-US" sz="2200" dirty="0" err="1"/>
              <a:t>nombres</a:t>
            </a:r>
            <a:endParaRPr lang="en-US" sz="2200" dirty="0"/>
          </a:p>
          <a:p>
            <a:pPr marL="76200" lvl="0" indent="0" algn="l" rtl="0">
              <a:spcBef>
                <a:spcPts val="600"/>
              </a:spcBef>
              <a:spcAft>
                <a:spcPts val="0"/>
              </a:spcAft>
              <a:buSzPts val="2400"/>
              <a:buNone/>
            </a:pPr>
            <a:endParaRPr lang="en" sz="2200" dirty="0"/>
          </a:p>
          <a:p>
            <a:pPr marL="76200" lvl="0" indent="0" algn="l" rtl="0">
              <a:spcBef>
                <a:spcPts val="600"/>
              </a:spcBef>
              <a:spcAft>
                <a:spcPts val="0"/>
              </a:spcAft>
              <a:buSzPts val="2400"/>
              <a:buNone/>
            </a:pPr>
            <a:r>
              <a:rPr lang="en" sz="2200" b="1" dirty="0"/>
              <a:t>Résolution</a:t>
            </a:r>
            <a:r>
              <a:rPr lang="en" sz="2200" dirty="0"/>
              <a:t> :</a:t>
            </a:r>
          </a:p>
          <a:p>
            <a:pPr marL="533400" lvl="0" indent="-457200" algn="l" rtl="0">
              <a:spcBef>
                <a:spcPts val="600"/>
              </a:spcBef>
              <a:spcAft>
                <a:spcPts val="0"/>
              </a:spcAft>
              <a:buSzPts val="2400"/>
              <a:buFont typeface="+mj-lt"/>
              <a:buAutoNum type="arabicPeriod"/>
            </a:pPr>
            <a:r>
              <a:rPr lang="fr-FR" sz="2200" dirty="0"/>
              <a:t>Diviser le tableau en deux sous-tableaux en le « coupant » par la moitié.</a:t>
            </a:r>
            <a:endParaRPr sz="2200" dirty="0"/>
          </a:p>
          <a:p>
            <a:pPr marL="533400" lvl="0" indent="-457200" algn="l" rtl="0">
              <a:spcBef>
                <a:spcPts val="0"/>
              </a:spcBef>
              <a:spcAft>
                <a:spcPts val="0"/>
              </a:spcAft>
              <a:buSzPts val="2400"/>
              <a:buFont typeface="+mj-lt"/>
              <a:buAutoNum type="arabicPeriod"/>
            </a:pPr>
            <a:r>
              <a:rPr lang="fr-FR" sz="2200" dirty="0"/>
              <a:t>Rechercher le maximum de chacune de ces sous-tableaux.</a:t>
            </a:r>
            <a:endParaRPr sz="2200" dirty="0"/>
          </a:p>
          <a:p>
            <a:pPr marL="533400" lvl="0" indent="-457200" algn="l" rtl="0">
              <a:spcBef>
                <a:spcPts val="0"/>
              </a:spcBef>
              <a:spcAft>
                <a:spcPts val="0"/>
              </a:spcAft>
              <a:buSzPts val="2400"/>
              <a:buFont typeface="+mj-lt"/>
              <a:buAutoNum type="arabicPeriod"/>
            </a:pPr>
            <a:r>
              <a:rPr lang="en" sz="2200" dirty="0"/>
              <a:t>Comparer les résultats obtenus.</a:t>
            </a:r>
            <a:endParaRPr sz="2200"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160</a:t>
            </a:fld>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Paradigme “diviser pour régner”</a:t>
            </a:r>
            <a:endParaRPr dirty="0"/>
          </a:p>
        </p:txBody>
      </p:sp>
      <p:sp>
        <p:nvSpPr>
          <p:cNvPr id="111" name="Google Shape;111;p17"/>
          <p:cNvSpPr txBox="1">
            <a:spLocks noGrp="1"/>
          </p:cNvSpPr>
          <p:nvPr>
            <p:ph type="body" idx="1"/>
          </p:nvPr>
        </p:nvSpPr>
        <p:spPr>
          <a:xfrm>
            <a:off x="786150" y="1010720"/>
            <a:ext cx="7571700" cy="2436423"/>
          </a:xfrm>
          <a:prstGeom prst="rect">
            <a:avLst/>
          </a:prstGeom>
        </p:spPr>
        <p:txBody>
          <a:bodyPr spcFirstLastPara="1" wrap="square" lIns="91425" tIns="91425" rIns="91425" bIns="91425" anchor="t" anchorCtr="0">
            <a:noAutofit/>
          </a:bodyPr>
          <a:lstStyle/>
          <a:p>
            <a:pPr marL="0" indent="0">
              <a:spcBef>
                <a:spcPts val="0"/>
              </a:spcBef>
              <a:buNone/>
            </a:pPr>
            <a:r>
              <a:rPr lang="fr-FR" sz="1600" dirty="0" err="1">
                <a:solidFill>
                  <a:srgbClr val="796DD8"/>
                </a:solidFill>
                <a:latin typeface="Source Code Pro" panose="020B0509030403020204" pitchFamily="49" charset="0"/>
                <a:ea typeface="Source Code Pro" panose="020B0509030403020204" pitchFamily="49" charset="0"/>
              </a:rPr>
              <a:t>def</a:t>
            </a: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CC4B19"/>
                </a:solidFill>
                <a:latin typeface="Source Code Pro" panose="020B0509030403020204" pitchFamily="49" charset="0"/>
                <a:ea typeface="Source Code Pro" panose="020B0509030403020204" pitchFamily="49" charset="0"/>
              </a:rPr>
              <a:t>maximum</a:t>
            </a:r>
            <a:r>
              <a:rPr lang="fr-FR" sz="1600" dirty="0">
                <a:solidFill>
                  <a:schemeClr val="tx1"/>
                </a:solidFill>
                <a:latin typeface="Source Code Pro" panose="020B0509030403020204" pitchFamily="49" charset="0"/>
                <a:ea typeface="Source Code Pro" panose="020B0509030403020204" pitchFamily="49" charset="0"/>
              </a:rPr>
              <a:t>(</a:t>
            </a:r>
            <a:r>
              <a:rPr lang="fr-FR" sz="1600" dirty="0">
                <a:solidFill>
                  <a:srgbClr val="638CB5"/>
                </a:solidFill>
                <a:latin typeface="Source Code Pro" panose="020B0509030403020204" pitchFamily="49" charset="0"/>
                <a:ea typeface="Source Code Pro" panose="020B0509030403020204" pitchFamily="49" charset="0"/>
              </a:rPr>
              <a:t>tab</a:t>
            </a: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d</a:t>
            </a: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f</a:t>
            </a:r>
            <a:r>
              <a:rPr lang="fr-FR" sz="1600" dirty="0">
                <a:solidFill>
                  <a:schemeClr val="tx1"/>
                </a:solidFill>
                <a:latin typeface="Source Code Pro" panose="020B0509030403020204" pitchFamily="49" charset="0"/>
                <a:ea typeface="Source Code Pro" panose="020B0509030403020204" pitchFamily="49" charset="0"/>
              </a:rPr>
              <a:t>):</a:t>
            </a:r>
          </a:p>
          <a:p>
            <a:pPr marL="0" indent="0">
              <a:spcBef>
                <a:spcPts val="0"/>
              </a:spcBef>
              <a:buNone/>
            </a:pP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796DD8"/>
                </a:solidFill>
                <a:latin typeface="Source Code Pro" panose="020B0509030403020204" pitchFamily="49" charset="0"/>
                <a:ea typeface="Source Code Pro" panose="020B0509030403020204" pitchFamily="49" charset="0"/>
              </a:rPr>
              <a:t>if</a:t>
            </a: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d</a:t>
            </a:r>
            <a:r>
              <a:rPr lang="fr-FR" sz="1600" dirty="0">
                <a:solidFill>
                  <a:schemeClr val="tx1"/>
                </a:solidFill>
                <a:latin typeface="Source Code Pro" panose="020B0509030403020204" pitchFamily="49" charset="0"/>
                <a:ea typeface="Source Code Pro" panose="020B0509030403020204" pitchFamily="49" charset="0"/>
              </a:rPr>
              <a:t> == </a:t>
            </a:r>
            <a:r>
              <a:rPr lang="fr-FR" sz="1600" dirty="0">
                <a:solidFill>
                  <a:srgbClr val="638CB5"/>
                </a:solidFill>
                <a:latin typeface="Source Code Pro" panose="020B0509030403020204" pitchFamily="49" charset="0"/>
                <a:ea typeface="Source Code Pro" panose="020B0509030403020204" pitchFamily="49" charset="0"/>
              </a:rPr>
              <a:t>f</a:t>
            </a:r>
            <a:r>
              <a:rPr lang="fr-FR" sz="1600" dirty="0">
                <a:solidFill>
                  <a:schemeClr val="tx1"/>
                </a:solidFill>
                <a:latin typeface="Source Code Pro" panose="020B0509030403020204" pitchFamily="49" charset="0"/>
                <a:ea typeface="Source Code Pro" panose="020B0509030403020204" pitchFamily="49" charset="0"/>
              </a:rPr>
              <a:t>:</a:t>
            </a:r>
          </a:p>
          <a:p>
            <a:pPr marL="0" indent="0">
              <a:spcBef>
                <a:spcPts val="0"/>
              </a:spcBef>
              <a:buNone/>
            </a:pP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796DD8"/>
                </a:solidFill>
                <a:latin typeface="Source Code Pro" panose="020B0509030403020204" pitchFamily="49" charset="0"/>
                <a:ea typeface="Source Code Pro" panose="020B0509030403020204" pitchFamily="49" charset="0"/>
              </a:rPr>
              <a:t>return</a:t>
            </a: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tab</a:t>
            </a:r>
            <a:r>
              <a:rPr lang="fr-FR" sz="1600" dirty="0">
                <a:solidFill>
                  <a:schemeClr val="tx1"/>
                </a:solidFill>
                <a:latin typeface="Source Code Pro" panose="020B0509030403020204" pitchFamily="49" charset="0"/>
                <a:ea typeface="Source Code Pro" panose="020B0509030403020204" pitchFamily="49" charset="0"/>
              </a:rPr>
              <a:t>[</a:t>
            </a:r>
            <a:r>
              <a:rPr lang="fr-FR" sz="1600" dirty="0">
                <a:solidFill>
                  <a:srgbClr val="638CB5"/>
                </a:solidFill>
                <a:latin typeface="Source Code Pro" panose="020B0509030403020204" pitchFamily="49" charset="0"/>
                <a:ea typeface="Source Code Pro" panose="020B0509030403020204" pitchFamily="49" charset="0"/>
              </a:rPr>
              <a:t>d</a:t>
            </a:r>
            <a:r>
              <a:rPr lang="fr-FR" sz="1600" dirty="0">
                <a:solidFill>
                  <a:schemeClr val="tx1"/>
                </a:solidFill>
                <a:latin typeface="Source Code Pro" panose="020B0509030403020204" pitchFamily="49" charset="0"/>
                <a:ea typeface="Source Code Pro" panose="020B0509030403020204" pitchFamily="49" charset="0"/>
              </a:rPr>
              <a:t>]</a:t>
            </a:r>
          </a:p>
          <a:p>
            <a:pPr marL="0" indent="0">
              <a:spcBef>
                <a:spcPts val="0"/>
              </a:spcBef>
              <a:buNone/>
            </a:pPr>
            <a:r>
              <a:rPr lang="fr-FR" sz="1600" dirty="0">
                <a:solidFill>
                  <a:schemeClr val="tx1"/>
                </a:solidFill>
                <a:latin typeface="Source Code Pro" panose="020B0509030403020204" pitchFamily="49" charset="0"/>
                <a:ea typeface="Source Code Pro" panose="020B0509030403020204" pitchFamily="49" charset="0"/>
              </a:rPr>
              <a:t>    </a:t>
            </a:r>
          </a:p>
          <a:p>
            <a:pPr marL="0" indent="0">
              <a:spcBef>
                <a:spcPts val="0"/>
              </a:spcBef>
              <a:buNone/>
            </a:pPr>
            <a:r>
              <a:rPr lang="fr-FR" sz="1600" dirty="0">
                <a:solidFill>
                  <a:srgbClr val="638CB5"/>
                </a:solidFill>
                <a:latin typeface="Source Code Pro" panose="020B0509030403020204" pitchFamily="49" charset="0"/>
                <a:ea typeface="Source Code Pro" panose="020B0509030403020204" pitchFamily="49" charset="0"/>
              </a:rPr>
              <a:t>    m</a:t>
            </a:r>
            <a:r>
              <a:rPr lang="fr-FR" sz="1600" dirty="0">
                <a:solidFill>
                  <a:schemeClr val="tx1"/>
                </a:solidFill>
                <a:latin typeface="Source Code Pro" panose="020B0509030403020204" pitchFamily="49" charset="0"/>
                <a:ea typeface="Source Code Pro" panose="020B0509030403020204" pitchFamily="49" charset="0"/>
              </a:rPr>
              <a:t> = (</a:t>
            </a:r>
            <a:r>
              <a:rPr lang="fr-FR" sz="1600" dirty="0" err="1">
                <a:solidFill>
                  <a:srgbClr val="638CB5"/>
                </a:solidFill>
                <a:latin typeface="Source Code Pro" panose="020B0509030403020204" pitchFamily="49" charset="0"/>
                <a:ea typeface="Source Code Pro" panose="020B0509030403020204" pitchFamily="49" charset="0"/>
              </a:rPr>
              <a:t>d</a:t>
            </a:r>
            <a:r>
              <a:rPr lang="fr-FR" sz="1600" dirty="0" err="1">
                <a:solidFill>
                  <a:schemeClr val="tx1"/>
                </a:solidFill>
                <a:latin typeface="Source Code Pro" panose="020B0509030403020204" pitchFamily="49" charset="0"/>
                <a:ea typeface="Source Code Pro" panose="020B0509030403020204" pitchFamily="49" charset="0"/>
              </a:rPr>
              <a:t>+</a:t>
            </a:r>
            <a:r>
              <a:rPr lang="fr-FR" sz="1600" dirty="0" err="1">
                <a:solidFill>
                  <a:srgbClr val="638CB5"/>
                </a:solidFill>
                <a:latin typeface="Source Code Pro" panose="020B0509030403020204" pitchFamily="49" charset="0"/>
                <a:ea typeface="Source Code Pro" panose="020B0509030403020204" pitchFamily="49" charset="0"/>
              </a:rPr>
              <a:t>f</a:t>
            </a:r>
            <a:r>
              <a:rPr lang="fr-FR" sz="1600" dirty="0">
                <a:solidFill>
                  <a:schemeClr val="tx1"/>
                </a:solidFill>
                <a:latin typeface="Source Code Pro" panose="020B0509030403020204" pitchFamily="49" charset="0"/>
                <a:ea typeface="Source Code Pro" panose="020B0509030403020204" pitchFamily="49" charset="0"/>
              </a:rPr>
              <a:t>) // </a:t>
            </a:r>
            <a:r>
              <a:rPr lang="fr-FR" sz="1600" dirty="0">
                <a:solidFill>
                  <a:srgbClr val="638CB5"/>
                </a:solidFill>
                <a:latin typeface="Source Code Pro" panose="020B0509030403020204" pitchFamily="49" charset="0"/>
                <a:ea typeface="Source Code Pro" panose="020B0509030403020204" pitchFamily="49" charset="0"/>
              </a:rPr>
              <a:t>2</a:t>
            </a:r>
            <a:endParaRPr lang="fr-FR" sz="1600" dirty="0">
              <a:solidFill>
                <a:schemeClr val="tx1"/>
              </a:solidFill>
              <a:latin typeface="Source Code Pro" panose="020B0509030403020204" pitchFamily="49" charset="0"/>
              <a:ea typeface="Source Code Pro" panose="020B0509030403020204" pitchFamily="49" charset="0"/>
            </a:endParaRPr>
          </a:p>
          <a:p>
            <a:pPr marL="0" indent="0">
              <a:spcBef>
                <a:spcPts val="0"/>
              </a:spcBef>
              <a:buNone/>
            </a:pP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x</a:t>
            </a:r>
            <a:r>
              <a:rPr lang="fr-FR" sz="1600" dirty="0">
                <a:solidFill>
                  <a:schemeClr val="tx1"/>
                </a:solidFill>
                <a:latin typeface="Source Code Pro" panose="020B0509030403020204" pitchFamily="49" charset="0"/>
                <a:ea typeface="Source Code Pro" panose="020B0509030403020204" pitchFamily="49" charset="0"/>
              </a:rPr>
              <a:t> = </a:t>
            </a:r>
            <a:r>
              <a:rPr lang="fr-FR" sz="1600" dirty="0">
                <a:solidFill>
                  <a:srgbClr val="CC4B19"/>
                </a:solidFill>
                <a:latin typeface="Source Code Pro" panose="020B0509030403020204" pitchFamily="49" charset="0"/>
                <a:ea typeface="Source Code Pro" panose="020B0509030403020204" pitchFamily="49" charset="0"/>
              </a:rPr>
              <a:t>maximum</a:t>
            </a:r>
            <a:r>
              <a:rPr lang="fr-FR" sz="1600" dirty="0">
                <a:solidFill>
                  <a:schemeClr val="tx1"/>
                </a:solidFill>
                <a:latin typeface="Source Code Pro" panose="020B0509030403020204" pitchFamily="49" charset="0"/>
                <a:ea typeface="Source Code Pro" panose="020B0509030403020204" pitchFamily="49" charset="0"/>
              </a:rPr>
              <a:t>(</a:t>
            </a:r>
            <a:r>
              <a:rPr lang="fr-FR" sz="1600" dirty="0">
                <a:solidFill>
                  <a:srgbClr val="638CB5"/>
                </a:solidFill>
                <a:latin typeface="Source Code Pro" panose="020B0509030403020204" pitchFamily="49" charset="0"/>
                <a:ea typeface="Source Code Pro" panose="020B0509030403020204" pitchFamily="49" charset="0"/>
              </a:rPr>
              <a:t>tab</a:t>
            </a: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d</a:t>
            </a: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m</a:t>
            </a:r>
            <a:r>
              <a:rPr lang="fr-FR" sz="1600" dirty="0">
                <a:solidFill>
                  <a:schemeClr val="tx1"/>
                </a:solidFill>
                <a:latin typeface="Source Code Pro" panose="020B0509030403020204" pitchFamily="49" charset="0"/>
                <a:ea typeface="Source Code Pro" panose="020B0509030403020204" pitchFamily="49" charset="0"/>
              </a:rPr>
              <a:t>)</a:t>
            </a:r>
          </a:p>
          <a:p>
            <a:pPr marL="0" indent="0">
              <a:spcBef>
                <a:spcPts val="0"/>
              </a:spcBef>
              <a:buNone/>
            </a:pP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y</a:t>
            </a:r>
            <a:r>
              <a:rPr lang="fr-FR" sz="1600" dirty="0">
                <a:solidFill>
                  <a:schemeClr val="tx1"/>
                </a:solidFill>
                <a:latin typeface="Source Code Pro" panose="020B0509030403020204" pitchFamily="49" charset="0"/>
                <a:ea typeface="Source Code Pro" panose="020B0509030403020204" pitchFamily="49" charset="0"/>
              </a:rPr>
              <a:t> = </a:t>
            </a:r>
            <a:r>
              <a:rPr lang="fr-FR" sz="1600" dirty="0">
                <a:solidFill>
                  <a:srgbClr val="CC4B19"/>
                </a:solidFill>
                <a:latin typeface="Source Code Pro" panose="020B0509030403020204" pitchFamily="49" charset="0"/>
                <a:ea typeface="Source Code Pro" panose="020B0509030403020204" pitchFamily="49" charset="0"/>
              </a:rPr>
              <a:t>maximum</a:t>
            </a:r>
            <a:r>
              <a:rPr lang="fr-FR" sz="1600" dirty="0">
                <a:solidFill>
                  <a:schemeClr val="tx1"/>
                </a:solidFill>
                <a:latin typeface="Source Code Pro" panose="020B0509030403020204" pitchFamily="49" charset="0"/>
                <a:ea typeface="Source Code Pro" panose="020B0509030403020204" pitchFamily="49" charset="0"/>
              </a:rPr>
              <a:t>(</a:t>
            </a:r>
            <a:r>
              <a:rPr lang="fr-FR" sz="1600" dirty="0">
                <a:solidFill>
                  <a:srgbClr val="638CB5"/>
                </a:solidFill>
                <a:latin typeface="Source Code Pro" panose="020B0509030403020204" pitchFamily="49" charset="0"/>
                <a:ea typeface="Source Code Pro" panose="020B0509030403020204" pitchFamily="49" charset="0"/>
              </a:rPr>
              <a:t>tab</a:t>
            </a: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m</a:t>
            </a:r>
            <a:r>
              <a:rPr lang="fr-FR" sz="1600" dirty="0">
                <a:solidFill>
                  <a:schemeClr val="tx1"/>
                </a:solidFill>
                <a:latin typeface="Source Code Pro" panose="020B0509030403020204" pitchFamily="49" charset="0"/>
                <a:ea typeface="Source Code Pro" panose="020B0509030403020204" pitchFamily="49" charset="0"/>
              </a:rPr>
              <a:t>+</a:t>
            </a:r>
            <a:r>
              <a:rPr lang="fr-FR" sz="1600" dirty="0">
                <a:solidFill>
                  <a:srgbClr val="638CB5"/>
                </a:solidFill>
                <a:latin typeface="Source Code Pro" panose="020B0509030403020204" pitchFamily="49" charset="0"/>
                <a:ea typeface="Source Code Pro" panose="020B0509030403020204" pitchFamily="49" charset="0"/>
              </a:rPr>
              <a:t>1</a:t>
            </a: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f</a:t>
            </a:r>
            <a:r>
              <a:rPr lang="fr-FR" sz="1600" dirty="0">
                <a:solidFill>
                  <a:schemeClr val="tx1"/>
                </a:solidFill>
                <a:latin typeface="Source Code Pro" panose="020B0509030403020204" pitchFamily="49" charset="0"/>
                <a:ea typeface="Source Code Pro" panose="020B0509030403020204" pitchFamily="49" charset="0"/>
              </a:rPr>
              <a:t>)</a:t>
            </a:r>
          </a:p>
          <a:p>
            <a:pPr marL="0" indent="0">
              <a:spcBef>
                <a:spcPts val="0"/>
              </a:spcBef>
              <a:buNone/>
            </a:pPr>
            <a:endParaRPr lang="fr-FR" sz="1600" dirty="0">
              <a:solidFill>
                <a:schemeClr val="tx1"/>
              </a:solidFill>
              <a:latin typeface="Source Code Pro" panose="020B0509030403020204" pitchFamily="49" charset="0"/>
              <a:ea typeface="Source Code Pro" panose="020B0509030403020204" pitchFamily="49" charset="0"/>
            </a:endParaRPr>
          </a:p>
          <a:p>
            <a:pPr marL="0" indent="0">
              <a:spcBef>
                <a:spcPts val="0"/>
              </a:spcBef>
              <a:buNone/>
            </a:pP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796DD8"/>
                </a:solidFill>
                <a:latin typeface="Source Code Pro" panose="020B0509030403020204" pitchFamily="49" charset="0"/>
                <a:ea typeface="Source Code Pro" panose="020B0509030403020204" pitchFamily="49" charset="0"/>
              </a:rPr>
              <a:t>return</a:t>
            </a:r>
            <a:r>
              <a:rPr lang="fr-FR" sz="1600" dirty="0">
                <a:solidFill>
                  <a:schemeClr val="tx1"/>
                </a:solidFill>
                <a:latin typeface="Source Code Pro" panose="020B0509030403020204" pitchFamily="49" charset="0"/>
                <a:ea typeface="Source Code Pro" panose="020B0509030403020204" pitchFamily="49" charset="0"/>
              </a:rPr>
              <a:t> </a:t>
            </a:r>
            <a:r>
              <a:rPr lang="es-ES" sz="1600" b="0" dirty="0">
                <a:solidFill>
                  <a:srgbClr val="6089B4"/>
                </a:solidFill>
                <a:effectLst/>
                <a:latin typeface="Source Code Pro" panose="020B0509030403020204" pitchFamily="49" charset="0"/>
                <a:ea typeface="Source Code Pro" panose="020B0509030403020204" pitchFamily="49" charset="0"/>
              </a:rPr>
              <a:t>x</a:t>
            </a:r>
            <a:r>
              <a:rPr lang="es-ES" sz="1600" b="0" dirty="0">
                <a:solidFill>
                  <a:srgbClr val="C5C8C6"/>
                </a:solidFill>
                <a:effectLst/>
                <a:latin typeface="Source Code Pro" panose="020B0509030403020204" pitchFamily="49" charset="0"/>
                <a:ea typeface="Source Code Pro" panose="020B0509030403020204" pitchFamily="49" charset="0"/>
              </a:rPr>
              <a:t> </a:t>
            </a:r>
            <a:r>
              <a:rPr lang="es-ES" sz="1600" b="0" dirty="0" err="1">
                <a:solidFill>
                  <a:srgbClr val="9872A2"/>
                </a:solidFill>
                <a:effectLst/>
                <a:latin typeface="Source Code Pro" panose="020B0509030403020204" pitchFamily="49" charset="0"/>
                <a:ea typeface="Source Code Pro" panose="020B0509030403020204" pitchFamily="49" charset="0"/>
              </a:rPr>
              <a:t>if</a:t>
            </a:r>
            <a:r>
              <a:rPr lang="es-ES" sz="1600" b="0" dirty="0">
                <a:solidFill>
                  <a:srgbClr val="C5C8C6"/>
                </a:solidFill>
                <a:effectLst/>
                <a:latin typeface="Source Code Pro" panose="020B0509030403020204" pitchFamily="49" charset="0"/>
                <a:ea typeface="Source Code Pro" panose="020B0509030403020204" pitchFamily="49" charset="0"/>
              </a:rPr>
              <a:t> </a:t>
            </a:r>
            <a:r>
              <a:rPr lang="es-ES" sz="1600" b="0" dirty="0">
                <a:solidFill>
                  <a:srgbClr val="6089B4"/>
                </a:solidFill>
                <a:effectLst/>
                <a:latin typeface="Source Code Pro" panose="020B0509030403020204" pitchFamily="49" charset="0"/>
                <a:ea typeface="Source Code Pro" panose="020B0509030403020204" pitchFamily="49" charset="0"/>
              </a:rPr>
              <a:t>x</a:t>
            </a:r>
            <a:r>
              <a:rPr lang="es-ES" sz="1600" b="0" dirty="0">
                <a:solidFill>
                  <a:srgbClr val="C5C8C6"/>
                </a:solidFill>
                <a:effectLst/>
                <a:latin typeface="Source Code Pro" panose="020B0509030403020204" pitchFamily="49" charset="0"/>
                <a:ea typeface="Source Code Pro" panose="020B0509030403020204" pitchFamily="49" charset="0"/>
              </a:rPr>
              <a:t> </a:t>
            </a:r>
            <a:r>
              <a:rPr lang="es-ES" sz="1600" b="0" dirty="0">
                <a:solidFill>
                  <a:srgbClr val="676867"/>
                </a:solidFill>
                <a:effectLst/>
                <a:latin typeface="Source Code Pro" panose="020B0509030403020204" pitchFamily="49" charset="0"/>
                <a:ea typeface="Source Code Pro" panose="020B0509030403020204" pitchFamily="49" charset="0"/>
              </a:rPr>
              <a:t>&gt;</a:t>
            </a:r>
            <a:r>
              <a:rPr lang="es-ES" sz="1600" b="0" dirty="0">
                <a:solidFill>
                  <a:srgbClr val="C5C8C6"/>
                </a:solidFill>
                <a:effectLst/>
                <a:latin typeface="Source Code Pro" panose="020B0509030403020204" pitchFamily="49" charset="0"/>
                <a:ea typeface="Source Code Pro" panose="020B0509030403020204" pitchFamily="49" charset="0"/>
              </a:rPr>
              <a:t> </a:t>
            </a:r>
            <a:r>
              <a:rPr lang="es-ES" sz="1600" b="0" dirty="0">
                <a:solidFill>
                  <a:srgbClr val="6089B4"/>
                </a:solidFill>
                <a:effectLst/>
                <a:latin typeface="Source Code Pro" panose="020B0509030403020204" pitchFamily="49" charset="0"/>
                <a:ea typeface="Source Code Pro" panose="020B0509030403020204" pitchFamily="49" charset="0"/>
              </a:rPr>
              <a:t>y</a:t>
            </a:r>
            <a:r>
              <a:rPr lang="es-ES" sz="1600" b="0" dirty="0">
                <a:solidFill>
                  <a:srgbClr val="C5C8C6"/>
                </a:solidFill>
                <a:effectLst/>
                <a:latin typeface="Source Code Pro" panose="020B0509030403020204" pitchFamily="49" charset="0"/>
                <a:ea typeface="Source Code Pro" panose="020B0509030403020204" pitchFamily="49" charset="0"/>
              </a:rPr>
              <a:t> </a:t>
            </a:r>
            <a:r>
              <a:rPr lang="es-ES" sz="1600" b="0" dirty="0" err="1">
                <a:solidFill>
                  <a:srgbClr val="9872A2"/>
                </a:solidFill>
                <a:effectLst/>
                <a:latin typeface="Source Code Pro" panose="020B0509030403020204" pitchFamily="49" charset="0"/>
                <a:ea typeface="Source Code Pro" panose="020B0509030403020204" pitchFamily="49" charset="0"/>
              </a:rPr>
              <a:t>else</a:t>
            </a:r>
            <a:r>
              <a:rPr lang="es-ES" sz="1600" b="0" dirty="0">
                <a:solidFill>
                  <a:srgbClr val="C5C8C6"/>
                </a:solidFill>
                <a:effectLst/>
                <a:latin typeface="Source Code Pro" panose="020B0509030403020204" pitchFamily="49" charset="0"/>
                <a:ea typeface="Source Code Pro" panose="020B0509030403020204" pitchFamily="49" charset="0"/>
              </a:rPr>
              <a:t> </a:t>
            </a:r>
            <a:r>
              <a:rPr lang="es-ES" sz="1600" b="0" dirty="0">
                <a:solidFill>
                  <a:srgbClr val="6089B4"/>
                </a:solidFill>
                <a:effectLst/>
                <a:latin typeface="Source Code Pro" panose="020B0509030403020204" pitchFamily="49" charset="0"/>
                <a:ea typeface="Source Code Pro" panose="020B0509030403020204" pitchFamily="49" charset="0"/>
              </a:rPr>
              <a:t>y</a:t>
            </a:r>
            <a:endParaRPr lang="es-ES" sz="1600" b="0" dirty="0">
              <a:solidFill>
                <a:srgbClr val="C5C8C6"/>
              </a:solidFill>
              <a:effectLst/>
              <a:latin typeface="Source Code Pro" panose="020B0509030403020204" pitchFamily="49" charset="0"/>
              <a:ea typeface="Source Code Pro" panose="020B0509030403020204" pitchFamily="49" charset="0"/>
            </a:endParaRP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161</a:t>
            </a:fld>
            <a:endParaRPr/>
          </a:p>
        </p:txBody>
      </p:sp>
    </p:spTree>
    <p:extLst>
      <p:ext uri="{BB962C8B-B14F-4D97-AF65-F5344CB8AC3E}">
        <p14:creationId xmlns:p14="http://schemas.microsoft.com/office/powerpoint/2010/main" val="360191506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162</a:t>
            </a:fld>
            <a:endParaRPr lang="fr-FR"/>
          </a:p>
        </p:txBody>
      </p:sp>
    </p:spTree>
    <p:extLst>
      <p:ext uri="{BB962C8B-B14F-4D97-AF65-F5344CB8AC3E}">
        <p14:creationId xmlns:p14="http://schemas.microsoft.com/office/powerpoint/2010/main" val="154038485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t>La récursivité</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163</a:t>
            </a:fld>
            <a:endParaRPr lang="fr-FR"/>
          </a:p>
        </p:txBody>
      </p:sp>
    </p:spTree>
    <p:extLst>
      <p:ext uri="{BB962C8B-B14F-4D97-AF65-F5344CB8AC3E}">
        <p14:creationId xmlns:p14="http://schemas.microsoft.com/office/powerpoint/2010/main" val="66602941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6.</a:t>
            </a:r>
            <a:endParaRPr lang="fr-FR" sz="6000" dirty="0">
              <a:solidFill>
                <a:schemeClr val="accent4"/>
              </a:solidFill>
            </a:endParaRPr>
          </a:p>
          <a:p>
            <a:pPr marL="0" lvl="0" indent="0" algn="l" rtl="0">
              <a:spcBef>
                <a:spcPts val="0"/>
              </a:spcBef>
              <a:spcAft>
                <a:spcPts val="0"/>
              </a:spcAft>
              <a:buNone/>
            </a:pPr>
            <a:r>
              <a:rPr lang="fr-FR" sz="4000" dirty="0"/>
              <a:t>Les bases de données</a:t>
            </a:r>
          </a:p>
        </p:txBody>
      </p:sp>
    </p:spTree>
    <p:extLst>
      <p:ext uri="{BB962C8B-B14F-4D97-AF65-F5344CB8AC3E}">
        <p14:creationId xmlns:p14="http://schemas.microsoft.com/office/powerpoint/2010/main" val="387020278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6.</a:t>
            </a:r>
            <a:r>
              <a:rPr lang="fr-FR" sz="4000" dirty="0">
                <a:solidFill>
                  <a:schemeClr val="accent4"/>
                </a:solidFill>
              </a:rPr>
              <a:t>1</a:t>
            </a:r>
          </a:p>
          <a:p>
            <a:pPr marL="0" lvl="0" indent="0" algn="l" rtl="0">
              <a:spcBef>
                <a:spcPts val="0"/>
              </a:spcBef>
              <a:spcAft>
                <a:spcPts val="0"/>
              </a:spcAft>
              <a:buNone/>
            </a:pPr>
            <a:r>
              <a:rPr lang="fr-FR" sz="2800" dirty="0"/>
              <a:t>SQLite</a:t>
            </a:r>
          </a:p>
        </p:txBody>
      </p:sp>
    </p:spTree>
    <p:extLst>
      <p:ext uri="{BB962C8B-B14F-4D97-AF65-F5344CB8AC3E}">
        <p14:creationId xmlns:p14="http://schemas.microsoft.com/office/powerpoint/2010/main" val="272909935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6000" b="1" dirty="0"/>
              <a:t>Définition</a:t>
            </a:r>
            <a:endParaRPr sz="6000" b="1" dirty="0"/>
          </a:p>
        </p:txBody>
      </p:sp>
      <p:sp>
        <p:nvSpPr>
          <p:cNvPr id="119" name="Google Shape;119;p18"/>
          <p:cNvSpPr txBox="1">
            <a:spLocks noGrp="1"/>
          </p:cNvSpPr>
          <p:nvPr>
            <p:ph type="subTitle" idx="4294967295"/>
          </p:nvPr>
        </p:nvSpPr>
        <p:spPr>
          <a:xfrm>
            <a:off x="256031" y="3056620"/>
            <a:ext cx="8473753" cy="1015508"/>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2400" b="1" dirty="0">
                <a:solidFill>
                  <a:schemeClr val="accent1"/>
                </a:solidFill>
              </a:rPr>
              <a:t>SQLite</a:t>
            </a:r>
            <a:r>
              <a:rPr lang="en" sz="2400" dirty="0"/>
              <a:t> est un </a:t>
            </a:r>
            <a:r>
              <a:rPr lang="en" sz="2400" b="1" dirty="0"/>
              <a:t>système de gestion de base de données relationnelle</a:t>
            </a:r>
            <a:r>
              <a:rPr lang="en" sz="2400" dirty="0"/>
              <a:t> </a:t>
            </a:r>
            <a:r>
              <a:rPr lang="en" sz="2400" b="1" dirty="0"/>
              <a:t>embarqué</a:t>
            </a:r>
            <a:r>
              <a:rPr lang="en" sz="2400" dirty="0"/>
              <a:t>.</a:t>
            </a:r>
            <a:endParaRPr sz="2400" dirty="0"/>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6224310" y="1351742"/>
            <a:ext cx="878284" cy="816182"/>
            <a:chOff x="5972700" y="2330200"/>
            <a:chExt cx="411625" cy="387275"/>
          </a:xfrm>
        </p:grpSpPr>
        <p:sp>
          <p:nvSpPr>
            <p:cNvPr id="125" name="Google Shape;125;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26" name="Google Shape;126;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166</a:t>
            </a:fld>
            <a:endParaRPr/>
          </a:p>
        </p:txBody>
      </p:sp>
    </p:spTree>
    <p:extLst>
      <p:ext uri="{BB962C8B-B14F-4D97-AF65-F5344CB8AC3E}">
        <p14:creationId xmlns:p14="http://schemas.microsoft.com/office/powerpoint/2010/main" val="404801033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Les caractéristiques</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342900" indent="-342900">
              <a:buFont typeface="Arial" panose="020B0604020202020204" pitchFamily="34" charset="0"/>
              <a:buChar char="•"/>
            </a:pPr>
            <a:r>
              <a:rPr lang="fr-FR" dirty="0"/>
              <a:t>Aucun serveur requis.</a:t>
            </a:r>
          </a:p>
          <a:p>
            <a:pPr marL="342900" indent="-342900">
              <a:buFont typeface="Arial" panose="020B0604020202020204" pitchFamily="34" charset="0"/>
              <a:buChar char="•"/>
            </a:pPr>
            <a:r>
              <a:rPr lang="fr-FR" dirty="0"/>
              <a:t>Stockage dans un seul fichier.</a:t>
            </a:r>
          </a:p>
          <a:p>
            <a:pPr marL="342900" indent="-342900">
              <a:buFont typeface="Arial" panose="020B0604020202020204" pitchFamily="34" charset="0"/>
              <a:buChar char="•"/>
            </a:pPr>
            <a:r>
              <a:rPr lang="fr-FR" dirty="0"/>
              <a:t>Idéal pour des applications légères.</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167</a:t>
            </a:fld>
            <a:endParaRPr/>
          </a:p>
        </p:txBody>
      </p:sp>
    </p:spTree>
    <p:extLst>
      <p:ext uri="{BB962C8B-B14F-4D97-AF65-F5344CB8AC3E}">
        <p14:creationId xmlns:p14="http://schemas.microsoft.com/office/powerpoint/2010/main" val="291968127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Les avantages de l’intégration SQLite avec Python</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342900" indent="-342900" algn="just">
              <a:buFont typeface="Arial" panose="020B0604020202020204" pitchFamily="34" charset="0"/>
              <a:buChar char="•"/>
            </a:pPr>
            <a:r>
              <a:rPr lang="fr-FR" b="1" dirty="0">
                <a:solidFill>
                  <a:schemeClr val="accent1"/>
                </a:solidFill>
              </a:rPr>
              <a:t>Simplicité</a:t>
            </a:r>
            <a:r>
              <a:rPr lang="fr-FR" dirty="0"/>
              <a:t> : </a:t>
            </a:r>
            <a:r>
              <a:rPr lang="fr-FR" b="1" dirty="0"/>
              <a:t>SQLite</a:t>
            </a:r>
            <a:r>
              <a:rPr lang="fr-FR" dirty="0"/>
              <a:t> est </a:t>
            </a:r>
            <a:r>
              <a:rPr lang="fr-FR" b="1" dirty="0"/>
              <a:t>facile</a:t>
            </a:r>
            <a:r>
              <a:rPr lang="fr-FR" dirty="0"/>
              <a:t> à </a:t>
            </a:r>
            <a:r>
              <a:rPr lang="fr-FR" b="1" dirty="0"/>
              <a:t>utiliser</a:t>
            </a:r>
            <a:r>
              <a:rPr lang="fr-FR" dirty="0"/>
              <a:t> et s’</a:t>
            </a:r>
            <a:r>
              <a:rPr lang="fr-FR" b="1" dirty="0"/>
              <a:t>intègre</a:t>
            </a:r>
            <a:r>
              <a:rPr lang="fr-FR" dirty="0"/>
              <a:t> </a:t>
            </a:r>
            <a:r>
              <a:rPr lang="fr-FR" b="1" dirty="0"/>
              <a:t>bien</a:t>
            </a:r>
            <a:r>
              <a:rPr lang="fr-FR" dirty="0"/>
              <a:t> avec </a:t>
            </a:r>
            <a:r>
              <a:rPr lang="fr-FR" b="1" dirty="0">
                <a:solidFill>
                  <a:schemeClr val="accent1"/>
                </a:solidFill>
              </a:rPr>
              <a:t>Python</a:t>
            </a:r>
            <a:r>
              <a:rPr lang="fr-FR" dirty="0"/>
              <a:t>.</a:t>
            </a:r>
          </a:p>
          <a:p>
            <a:pPr marL="342900" indent="-342900" algn="just">
              <a:buFont typeface="Arial" panose="020B0604020202020204" pitchFamily="34" charset="0"/>
              <a:buChar char="•"/>
            </a:pPr>
            <a:r>
              <a:rPr lang="fr-FR" b="1" dirty="0">
                <a:solidFill>
                  <a:schemeClr val="accent1"/>
                </a:solidFill>
              </a:rPr>
              <a:t>Légèreté</a:t>
            </a:r>
            <a:r>
              <a:rPr lang="fr-FR" dirty="0"/>
              <a:t> : Parfait pour les </a:t>
            </a:r>
            <a:r>
              <a:rPr lang="fr-FR" b="1" dirty="0"/>
              <a:t>projets</a:t>
            </a:r>
            <a:r>
              <a:rPr lang="fr-FR" dirty="0"/>
              <a:t> nécessitant une </a:t>
            </a:r>
            <a:r>
              <a:rPr lang="fr-FR" b="1" dirty="0"/>
              <a:t>gestion de données simple </a:t>
            </a:r>
            <a:r>
              <a:rPr lang="fr-FR" b="1" dirty="0">
                <a:solidFill>
                  <a:schemeClr val="accent1"/>
                </a:solidFill>
              </a:rPr>
              <a:t>sans</a:t>
            </a:r>
            <a:r>
              <a:rPr lang="fr-FR" dirty="0"/>
              <a:t> </a:t>
            </a:r>
            <a:r>
              <a:rPr lang="fr-FR" b="1" dirty="0"/>
              <a:t>nécessité</a:t>
            </a:r>
            <a:r>
              <a:rPr lang="fr-FR" dirty="0"/>
              <a:t> d'un </a:t>
            </a:r>
            <a:r>
              <a:rPr lang="fr-FR" b="1" dirty="0"/>
              <a:t>serveur de base de données</a:t>
            </a:r>
            <a:r>
              <a:rPr lang="fr-FR" dirty="0"/>
              <a:t>.</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168</a:t>
            </a:fld>
            <a:endParaRPr/>
          </a:p>
        </p:txBody>
      </p:sp>
    </p:spTree>
    <p:extLst>
      <p:ext uri="{BB962C8B-B14F-4D97-AF65-F5344CB8AC3E}">
        <p14:creationId xmlns:p14="http://schemas.microsoft.com/office/powerpoint/2010/main" val="716392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domaines</a:t>
            </a:r>
            <a:r>
              <a:rPr lang="en-GB" dirty="0"/>
              <a:t> </a:t>
            </a:r>
            <a:r>
              <a:rPr lang="en-GB" dirty="0" err="1"/>
              <a:t>d’exploitation</a:t>
            </a:r>
            <a:r>
              <a:rPr lang="en-GB" dirty="0"/>
              <a:t> de Python</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49" y="1144345"/>
            <a:ext cx="7699759" cy="2031325"/>
          </a:xfrm>
          <a:prstGeom prst="rect">
            <a:avLst/>
          </a:prstGeom>
          <a:noFill/>
        </p:spPr>
        <p:txBody>
          <a:bodyPr wrap="square" rtlCol="0">
            <a:spAutoFit/>
          </a:bodyPr>
          <a:lstStyle/>
          <a:p>
            <a:r>
              <a:rPr lang="fr-FR" sz="1800" dirty="0">
                <a:solidFill>
                  <a:srgbClr val="000000"/>
                </a:solidFill>
                <a:latin typeface="Source Sans Pro" panose="020B0503030403020204" pitchFamily="34" charset="0"/>
                <a:ea typeface="Source Sans Pro" panose="020B0503030403020204" pitchFamily="34" charset="0"/>
                <a:cs typeface="Arial"/>
                <a:sym typeface="Arial"/>
              </a:rPr>
              <a:t>Les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domaines d’application </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de </a:t>
            </a: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Python</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540000" indent="-285750">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rPr>
              <a:t>Sciences</a:t>
            </a:r>
            <a:r>
              <a:rPr lang="fr-FR" sz="1800" dirty="0">
                <a:latin typeface="Source Sans Pro" panose="020B0503030403020204" pitchFamily="34" charset="0"/>
                <a:ea typeface="Source Sans Pro" panose="020B0503030403020204" pitchFamily="34" charset="0"/>
              </a:rPr>
              <a:t> : Data </a:t>
            </a:r>
            <a:r>
              <a:rPr lang="fr-FR" sz="1800" dirty="0" err="1">
                <a:latin typeface="Source Sans Pro" panose="020B0503030403020204" pitchFamily="34" charset="0"/>
                <a:ea typeface="Source Sans Pro" panose="020B0503030403020204" pitchFamily="34" charset="0"/>
              </a:rPr>
              <a:t>mining</a:t>
            </a:r>
            <a:r>
              <a:rPr lang="fr-FR" sz="1800" dirty="0">
                <a:latin typeface="Source Sans Pro" panose="020B0503030403020204" pitchFamily="34" charset="0"/>
                <a:ea typeface="Source Sans Pro" panose="020B0503030403020204" pitchFamily="34" charset="0"/>
              </a:rPr>
              <a:t>, Machine Learning, Physiques, Mathématiques, …</a:t>
            </a:r>
          </a:p>
          <a:p>
            <a:pPr marL="540000" indent="-285750">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OS</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 Linux, Raspberry Pi, </a:t>
            </a:r>
            <a:r>
              <a:rPr lang="fr-FR" sz="1800" dirty="0" err="1">
                <a:solidFill>
                  <a:srgbClr val="000000"/>
                </a:solidFill>
                <a:latin typeface="Source Sans Pro" panose="020B0503030403020204" pitchFamily="34" charset="0"/>
                <a:ea typeface="Source Sans Pro" panose="020B0503030403020204" pitchFamily="34" charset="0"/>
                <a:cs typeface="Arial"/>
                <a:sym typeface="Arial"/>
              </a:rPr>
              <a:t>scripting</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pour l’administration système.</a:t>
            </a:r>
          </a:p>
          <a:p>
            <a:pPr marL="540000" indent="-285750">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rPr>
              <a:t>Education</a:t>
            </a:r>
            <a:r>
              <a:rPr lang="fr-FR" sz="1800" dirty="0">
                <a:latin typeface="Source Sans Pro" panose="020B0503030403020204" pitchFamily="34" charset="0"/>
                <a:ea typeface="Source Sans Pro" panose="020B0503030403020204" pitchFamily="34" charset="0"/>
              </a:rPr>
              <a:t> : Introduction à la programmation.</a:t>
            </a:r>
          </a:p>
          <a:p>
            <a:pPr marL="540000" indent="-285750">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W</a:t>
            </a:r>
            <a:r>
              <a:rPr lang="fr-FR" sz="1800" b="1" dirty="0">
                <a:solidFill>
                  <a:schemeClr val="accent1"/>
                </a:solidFill>
                <a:latin typeface="Source Sans Pro" panose="020B0503030403020204" pitchFamily="34" charset="0"/>
                <a:ea typeface="Source Sans Pro" panose="020B0503030403020204" pitchFamily="34" charset="0"/>
              </a:rPr>
              <a:t>eb</a:t>
            </a:r>
            <a:r>
              <a:rPr lang="fr-FR" sz="1800" dirty="0">
                <a:latin typeface="Source Sans Pro" panose="020B0503030403020204" pitchFamily="34" charset="0"/>
                <a:ea typeface="Source Sans Pro" panose="020B0503030403020204" pitchFamily="34" charset="0"/>
              </a:rPr>
              <a:t> : Django, Flask, …</a:t>
            </a:r>
          </a:p>
          <a:p>
            <a:pPr marL="540000" indent="-285750">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3D CAD</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 </a:t>
            </a:r>
            <a:r>
              <a:rPr lang="fr-FR" sz="1800" dirty="0" err="1">
                <a:solidFill>
                  <a:srgbClr val="000000"/>
                </a:solidFill>
                <a:latin typeface="Source Sans Pro" panose="020B0503030403020204" pitchFamily="34" charset="0"/>
                <a:ea typeface="Source Sans Pro" panose="020B0503030403020204" pitchFamily="34" charset="0"/>
                <a:cs typeface="Arial"/>
                <a:sym typeface="Arial"/>
              </a:rPr>
              <a:t>FreeCAD</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a:t>
            </a:r>
            <a:r>
              <a:rPr lang="fr-FR" sz="1800" dirty="0" err="1">
                <a:solidFill>
                  <a:srgbClr val="000000"/>
                </a:solidFill>
                <a:latin typeface="Source Sans Pro" panose="020B0503030403020204" pitchFamily="34" charset="0"/>
                <a:ea typeface="Source Sans Pro" panose="020B0503030403020204" pitchFamily="34" charset="0"/>
                <a:cs typeface="Arial"/>
                <a:sym typeface="Arial"/>
              </a:rPr>
              <a:t>pythonCAD</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540000" indent="-285750">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rPr>
              <a:t>Multimédia</a:t>
            </a:r>
            <a:r>
              <a:rPr lang="fr-FR" sz="1800" dirty="0">
                <a:latin typeface="Source Sans Pro" panose="020B0503030403020204" pitchFamily="34" charset="0"/>
                <a:ea typeface="Source Sans Pro" panose="020B0503030403020204" pitchFamily="34" charset="0"/>
              </a:rPr>
              <a:t> : </a:t>
            </a:r>
            <a:r>
              <a:rPr lang="fr-FR" sz="1800" dirty="0" err="1">
                <a:latin typeface="Source Sans Pro" panose="020B0503030403020204" pitchFamily="34" charset="0"/>
                <a:ea typeface="Source Sans Pro" panose="020B0503030403020204" pitchFamily="34" charset="0"/>
              </a:rPr>
              <a:t>Kodi</a:t>
            </a:r>
            <a:r>
              <a:rPr lang="fr-FR" sz="1800" dirty="0">
                <a:latin typeface="Source Sans Pro" panose="020B0503030403020204" pitchFamily="34" charset="0"/>
                <a:ea typeface="Source Sans Pro" panose="020B0503030403020204" pitchFamily="34" charset="0"/>
              </a:rPr>
              <a:t>, …</a:t>
            </a:r>
            <a:endParaRPr lang="fr-FR"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2" name="Espace réservé du numéro de diapositive 1">
            <a:extLst>
              <a:ext uri="{FF2B5EF4-FFF2-40B4-BE49-F238E27FC236}">
                <a16:creationId xmlns:a16="http://schemas.microsoft.com/office/drawing/2014/main" id="{22A8B2B2-61F4-346C-DF96-06080E6E08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16</a:t>
            </a:fld>
            <a:endParaRPr lang="fr-FR"/>
          </a:p>
        </p:txBody>
      </p:sp>
    </p:spTree>
    <p:extLst>
      <p:ext uri="{BB962C8B-B14F-4D97-AF65-F5344CB8AC3E}">
        <p14:creationId xmlns:p14="http://schemas.microsoft.com/office/powerpoint/2010/main" val="3911882871"/>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Comment utiliser SQLite avec Python</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342900" indent="-342900" algn="just">
              <a:buFont typeface="Arial" panose="020B0604020202020204" pitchFamily="34" charset="0"/>
              <a:buChar char="•"/>
            </a:pPr>
            <a:r>
              <a:rPr lang="fr-FR" b="1" dirty="0">
                <a:solidFill>
                  <a:schemeClr val="accent1"/>
                </a:solidFill>
              </a:rPr>
              <a:t>'sqlite3'</a:t>
            </a:r>
            <a:r>
              <a:rPr lang="fr-FR" dirty="0"/>
              <a:t> est le </a:t>
            </a:r>
            <a:r>
              <a:rPr lang="fr-FR" b="1" dirty="0"/>
              <a:t>module</a:t>
            </a:r>
            <a:r>
              <a:rPr lang="fr-FR" dirty="0"/>
              <a:t> </a:t>
            </a:r>
            <a:r>
              <a:rPr lang="fr-FR" b="1" dirty="0"/>
              <a:t>intégré</a:t>
            </a:r>
            <a:r>
              <a:rPr lang="fr-FR" dirty="0"/>
              <a:t> à </a:t>
            </a:r>
            <a:r>
              <a:rPr lang="fr-FR" b="1" dirty="0">
                <a:solidFill>
                  <a:schemeClr val="accent1"/>
                </a:solidFill>
              </a:rPr>
              <a:t>Python</a:t>
            </a:r>
            <a:r>
              <a:rPr lang="fr-FR" dirty="0"/>
              <a:t> pour </a:t>
            </a:r>
            <a:r>
              <a:rPr lang="fr-FR" b="1" dirty="0"/>
              <a:t>travailler</a:t>
            </a:r>
            <a:r>
              <a:rPr lang="fr-FR" dirty="0"/>
              <a:t> avec </a:t>
            </a:r>
            <a:r>
              <a:rPr lang="fr-FR" b="1" dirty="0">
                <a:solidFill>
                  <a:schemeClr val="accent1"/>
                </a:solidFill>
              </a:rPr>
              <a:t>SQLite</a:t>
            </a:r>
            <a:r>
              <a:rPr lang="fr-FR" dirty="0"/>
              <a:t>.</a:t>
            </a:r>
          </a:p>
          <a:p>
            <a:pPr marL="342900" indent="-342900" algn="just">
              <a:buFont typeface="Arial" panose="020B0604020202020204" pitchFamily="34" charset="0"/>
              <a:buChar char="•"/>
            </a:pPr>
            <a:r>
              <a:rPr lang="fr-FR" b="1" dirty="0"/>
              <a:t>Pas besoin </a:t>
            </a:r>
            <a:r>
              <a:rPr lang="fr-FR" dirty="0"/>
              <a:t>d'</a:t>
            </a:r>
            <a:r>
              <a:rPr lang="fr-FR" b="1" dirty="0"/>
              <a:t>installation </a:t>
            </a:r>
            <a:r>
              <a:rPr lang="fr-FR" b="1" dirty="0">
                <a:solidFill>
                  <a:schemeClr val="accent1"/>
                </a:solidFill>
              </a:rPr>
              <a:t>externe</a:t>
            </a:r>
            <a:r>
              <a:rPr lang="fr-FR" dirty="0"/>
              <a:t>, il est </a:t>
            </a:r>
            <a:r>
              <a:rPr lang="fr-FR" b="1" dirty="0"/>
              <a:t>inclus</a:t>
            </a:r>
            <a:r>
              <a:rPr lang="fr-FR" dirty="0"/>
              <a:t> dans la </a:t>
            </a:r>
            <a:r>
              <a:rPr lang="fr-FR" b="1" dirty="0"/>
              <a:t>bibliothèque standard</a:t>
            </a:r>
            <a:r>
              <a:rPr lang="fr-FR" dirty="0"/>
              <a:t>.</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169</a:t>
            </a:fld>
            <a:endParaRPr/>
          </a:p>
        </p:txBody>
      </p:sp>
    </p:spTree>
    <p:extLst>
      <p:ext uri="{BB962C8B-B14F-4D97-AF65-F5344CB8AC3E}">
        <p14:creationId xmlns:p14="http://schemas.microsoft.com/office/powerpoint/2010/main" val="50796929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Connexion à </a:t>
            </a:r>
            <a:r>
              <a:rPr lang="en-GB" dirty="0" err="1"/>
              <a:t>une</a:t>
            </a:r>
            <a:r>
              <a:rPr lang="en-GB" dirty="0"/>
              <a:t> base de </a:t>
            </a:r>
            <a:r>
              <a:rPr lang="en-GB" dirty="0" err="1"/>
              <a:t>données</a:t>
            </a:r>
            <a:r>
              <a:rPr lang="en-GB" dirty="0"/>
              <a:t> SQLite</a:t>
            </a:r>
            <a:endParaRPr lang="fr-FR" b="1"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2907025"/>
            <a:ext cx="7618234" cy="923330"/>
          </a:xfrm>
          <a:prstGeom prst="rect">
            <a:avLst/>
          </a:prstGeom>
          <a:noFill/>
        </p:spPr>
        <p:txBody>
          <a:bodyPr wrap="square" rtlCol="0">
            <a:spAutoFit/>
          </a:bodyPr>
          <a:lstStyle/>
          <a:p>
            <a:pPr algn="just"/>
            <a:r>
              <a:rPr lang="fr-FR" sz="1800" dirty="0">
                <a:solidFill>
                  <a:srgbClr val="333333"/>
                </a:solidFill>
                <a:latin typeface="Source Sans Pro" panose="020B0503030403020204" pitchFamily="34" charset="0"/>
                <a:ea typeface="Source Sans Pro" panose="020B0503030403020204" pitchFamily="34" charset="0"/>
              </a:rPr>
              <a:t>Si la </a:t>
            </a:r>
            <a:r>
              <a:rPr lang="fr-FR" sz="1800" b="1" dirty="0">
                <a:solidFill>
                  <a:schemeClr val="accent1"/>
                </a:solidFill>
                <a:latin typeface="Source Sans Pro" panose="020B0503030403020204" pitchFamily="34" charset="0"/>
                <a:ea typeface="Source Sans Pro" panose="020B0503030403020204" pitchFamily="34" charset="0"/>
              </a:rPr>
              <a:t>base de données </a:t>
            </a:r>
            <a:r>
              <a:rPr lang="fr-FR" sz="1800" b="1" dirty="0">
                <a:solidFill>
                  <a:srgbClr val="333333"/>
                </a:solidFill>
                <a:latin typeface="Source Sans Pro" panose="020B0503030403020204" pitchFamily="34" charset="0"/>
                <a:ea typeface="Source Sans Pro" panose="020B0503030403020204" pitchFamily="34" charset="0"/>
              </a:rPr>
              <a:t>n'existe pas</a:t>
            </a:r>
            <a:r>
              <a:rPr lang="fr-FR" sz="1800" dirty="0">
                <a:solidFill>
                  <a:srgbClr val="333333"/>
                </a:solidFill>
                <a:latin typeface="Source Sans Pro" panose="020B0503030403020204" pitchFamily="34" charset="0"/>
                <a:ea typeface="Source Sans Pro" panose="020B0503030403020204" pitchFamily="34" charset="0"/>
              </a:rPr>
              <a:t>, un </a:t>
            </a:r>
            <a:r>
              <a:rPr lang="fr-FR" sz="1800" b="1" dirty="0">
                <a:solidFill>
                  <a:srgbClr val="333333"/>
                </a:solidFill>
                <a:latin typeface="Source Sans Pro" panose="020B0503030403020204" pitchFamily="34" charset="0"/>
                <a:ea typeface="Source Sans Pro" panose="020B0503030403020204" pitchFamily="34" charset="0"/>
              </a:rPr>
              <a:t>fichier</a:t>
            </a:r>
            <a:r>
              <a:rPr lang="fr-FR" sz="1800" dirty="0">
                <a:solidFill>
                  <a:srgbClr val="333333"/>
                </a:solidFill>
                <a:latin typeface="Source Sans Pro" panose="020B0503030403020204" pitchFamily="34" charset="0"/>
                <a:ea typeface="Source Sans Pro" panose="020B0503030403020204" pitchFamily="34" charset="0"/>
              </a:rPr>
              <a:t> sera </a:t>
            </a:r>
            <a:r>
              <a:rPr lang="fr-FR" sz="1800" b="1" dirty="0">
                <a:solidFill>
                  <a:schemeClr val="accent1"/>
                </a:solidFill>
                <a:latin typeface="Source Sans Pro" panose="020B0503030403020204" pitchFamily="34" charset="0"/>
                <a:ea typeface="Source Sans Pro" panose="020B0503030403020204" pitchFamily="34" charset="0"/>
              </a:rPr>
              <a:t>crée</a:t>
            </a:r>
            <a:r>
              <a:rPr lang="fr-FR" sz="1800" dirty="0">
                <a:solidFill>
                  <a:srgbClr val="333333"/>
                </a:solidFill>
                <a:latin typeface="Source Sans Pro" panose="020B0503030403020204" pitchFamily="34" charset="0"/>
                <a:ea typeface="Source Sans Pro" panose="020B0503030403020204" pitchFamily="34" charset="0"/>
              </a:rPr>
              <a:t> dans le dossier de votre programme. Dans le cas contraire, le </a:t>
            </a:r>
            <a:r>
              <a:rPr lang="fr-FR" sz="1800" b="1" dirty="0">
                <a:solidFill>
                  <a:srgbClr val="333333"/>
                </a:solidFill>
                <a:latin typeface="Source Sans Pro" panose="020B0503030403020204" pitchFamily="34" charset="0"/>
                <a:ea typeface="Source Sans Pro" panose="020B0503030403020204" pitchFamily="34" charset="0"/>
              </a:rPr>
              <a:t>fichier déjà existant </a:t>
            </a:r>
            <a:r>
              <a:rPr lang="fr-FR" sz="1800" dirty="0">
                <a:solidFill>
                  <a:srgbClr val="333333"/>
                </a:solidFill>
                <a:latin typeface="Source Sans Pro" panose="020B0503030403020204" pitchFamily="34" charset="0"/>
                <a:ea typeface="Source Sans Pro" panose="020B0503030403020204" pitchFamily="34" charset="0"/>
              </a:rPr>
              <a:t>sera </a:t>
            </a:r>
            <a:r>
              <a:rPr lang="fr-FR" sz="1800" b="1" dirty="0">
                <a:solidFill>
                  <a:schemeClr val="accent1"/>
                </a:solidFill>
                <a:latin typeface="Source Sans Pro" panose="020B0503030403020204" pitchFamily="34" charset="0"/>
                <a:ea typeface="Source Sans Pro" panose="020B0503030403020204" pitchFamily="34" charset="0"/>
              </a:rPr>
              <a:t>réutilisé</a:t>
            </a:r>
            <a:r>
              <a:rPr lang="fr-FR" sz="1800" dirty="0">
                <a:solidFill>
                  <a:srgbClr val="333333"/>
                </a:solidFill>
                <a:latin typeface="Source Sans Pro" panose="020B0503030403020204" pitchFamily="34" charset="0"/>
                <a:ea typeface="Source Sans Pro" panose="020B0503030403020204" pitchFamily="34" charset="0"/>
              </a:rPr>
              <a:t>.</a:t>
            </a: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170</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152699"/>
            <a:ext cx="6804821" cy="1754326"/>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fr-FR" sz="1800" b="0" dirty="0">
                <a:solidFill>
                  <a:srgbClr val="9872A2"/>
                </a:solidFill>
                <a:effectLst/>
                <a:latin typeface="Source Code Pro" panose="020B0509030403020204" pitchFamily="49" charset="0"/>
                <a:ea typeface="Source Code Pro" panose="020B0509030403020204" pitchFamily="49" charset="0"/>
              </a:rPr>
              <a:t>import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B0000"/>
                </a:solidFill>
                <a:effectLst/>
                <a:latin typeface="Source Code Pro" panose="020B0509030403020204" pitchFamily="49" charset="0"/>
                <a:ea typeface="Source Code Pro" panose="020B0509030403020204" pitchFamily="49" charset="0"/>
              </a:rPr>
              <a:t>sqlite3</a:t>
            </a:r>
          </a:p>
          <a:p>
            <a:r>
              <a:rPr lang="fr-FR" sz="1800" b="0" dirty="0" err="1">
                <a:solidFill>
                  <a:srgbClr val="6089B4"/>
                </a:solidFill>
                <a:effectLst/>
                <a:latin typeface="Source Code Pro" panose="020B0509030403020204" pitchFamily="49" charset="0"/>
                <a:ea typeface="Source Code Pro" panose="020B0509030403020204" pitchFamily="49" charset="0"/>
              </a:rPr>
              <a:t>conn</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B0000"/>
                </a:solidFill>
                <a:effectLst/>
                <a:latin typeface="Source Code Pro" panose="020B0509030403020204" pitchFamily="49" charset="0"/>
                <a:ea typeface="Source Code Pro" panose="020B0509030403020204" pitchFamily="49" charset="0"/>
              </a:rPr>
              <a:t>sqlite3</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E6700"/>
                </a:solidFill>
                <a:effectLst/>
                <a:latin typeface="Source Code Pro" panose="020B0509030403020204" pitchFamily="49" charset="0"/>
                <a:ea typeface="Source Code Pro" panose="020B0509030403020204" pitchFamily="49" charset="0"/>
              </a:rPr>
              <a:t>connect</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AA83A"/>
                </a:solidFill>
                <a:effectLst/>
                <a:latin typeface="Source Code Pro" panose="020B0509030403020204" pitchFamily="49" charset="0"/>
                <a:ea typeface="Source Code Pro" panose="020B0509030403020204" pitchFamily="49" charset="0"/>
              </a:rPr>
              <a:t>'</a:t>
            </a:r>
            <a:r>
              <a:rPr lang="fr-FR" sz="1800" b="0" dirty="0" err="1">
                <a:solidFill>
                  <a:srgbClr val="9AA83A"/>
                </a:solidFill>
                <a:effectLst/>
                <a:latin typeface="Source Code Pro" panose="020B0509030403020204" pitchFamily="49" charset="0"/>
                <a:ea typeface="Source Code Pro" panose="020B0509030403020204" pitchFamily="49" charset="0"/>
              </a:rPr>
              <a:t>ma_base_de_donnees.db</a:t>
            </a:r>
            <a:r>
              <a:rPr lang="fr-FR" sz="1800" b="0" dirty="0">
                <a:solidFill>
                  <a:srgbClr val="9AA83A"/>
                </a:solidFill>
                <a:effectLst/>
                <a:latin typeface="Source Code Pro" panose="020B0509030403020204" pitchFamily="49" charset="0"/>
                <a:ea typeface="Source Code Pro" panose="020B0509030403020204" pitchFamily="49" charset="0"/>
              </a:rPr>
              <a:t>’</a:t>
            </a:r>
            <a:r>
              <a:rPr lang="fr-FR" sz="1800" b="0" dirty="0">
                <a:solidFill>
                  <a:srgbClr val="676867"/>
                </a:solidFill>
                <a:effectLst/>
                <a:latin typeface="Source Code Pro" panose="020B0509030403020204" pitchFamily="49" charset="0"/>
                <a:ea typeface="Source Code Pro" panose="020B0509030403020204" pitchFamily="49" charset="0"/>
              </a:rPr>
              <a:t>)</a:t>
            </a:r>
          </a:p>
          <a:p>
            <a:r>
              <a:rPr lang="fr-FR" sz="1800" dirty="0">
                <a:solidFill>
                  <a:srgbClr val="676867"/>
                </a:solidFill>
                <a:latin typeface="Source Code Pro" panose="020B0509030403020204" pitchFamily="49" charset="0"/>
                <a:ea typeface="Source Code Pro" panose="020B0509030403020204" pitchFamily="49" charset="0"/>
              </a:rPr>
              <a:t>…</a:t>
            </a:r>
          </a:p>
          <a:p>
            <a:r>
              <a:rPr lang="fr-FR" sz="1800" dirty="0" err="1">
                <a:solidFill>
                  <a:srgbClr val="638CB5"/>
                </a:solidFill>
                <a:latin typeface="Source Code Pro" panose="020B0509030403020204" pitchFamily="49" charset="0"/>
                <a:ea typeface="Source Code Pro" panose="020B0509030403020204" pitchFamily="49" charset="0"/>
              </a:rPr>
              <a:t>c</a:t>
            </a:r>
            <a:r>
              <a:rPr lang="fr-FR" sz="1800" b="0" dirty="0" err="1">
                <a:solidFill>
                  <a:srgbClr val="638CB5"/>
                </a:solidFill>
                <a:effectLst/>
                <a:latin typeface="Source Code Pro" panose="020B0509030403020204" pitchFamily="49" charset="0"/>
                <a:ea typeface="Source Code Pro" panose="020B0509030403020204" pitchFamily="49" charset="0"/>
              </a:rPr>
              <a:t>onn</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C4B19"/>
                </a:solidFill>
                <a:effectLst/>
                <a:latin typeface="Source Code Pro" panose="020B0509030403020204" pitchFamily="49" charset="0"/>
                <a:ea typeface="Source Code Pro" panose="020B0509030403020204" pitchFamily="49" charset="0"/>
              </a:rPr>
              <a:t>close</a:t>
            </a:r>
            <a:r>
              <a:rPr lang="fr-FR" sz="1800" b="0" dirty="0">
                <a:solidFill>
                  <a:srgbClr val="676867"/>
                </a:solidFill>
                <a:effectLst/>
                <a:latin typeface="Source Code Pro" panose="020B0509030403020204" pitchFamily="49" charset="0"/>
                <a:ea typeface="Source Code Pro" panose="020B0509030403020204" pitchFamily="49" charset="0"/>
              </a:rPr>
              <a:t>()</a:t>
            </a:r>
          </a:p>
          <a:p>
            <a:endParaRPr lang="fr-FR" sz="1800" b="0" dirty="0">
              <a:solidFill>
                <a:srgbClr val="9B0000"/>
              </a:solidFill>
              <a:effectLst/>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53364769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Manipulation de </a:t>
            </a:r>
            <a:r>
              <a:rPr lang="en-GB" dirty="0" err="1"/>
              <a:t>données</a:t>
            </a:r>
            <a:r>
              <a:rPr lang="en-GB" dirty="0"/>
              <a:t> – </a:t>
            </a:r>
            <a:r>
              <a:rPr lang="en-GB" dirty="0" err="1"/>
              <a:t>Création</a:t>
            </a:r>
            <a:r>
              <a:rPr lang="en-GB" dirty="0"/>
              <a:t> de Table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171</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152699"/>
            <a:ext cx="7174936" cy="2862322"/>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en-GB" sz="1800" b="0" dirty="0">
                <a:solidFill>
                  <a:srgbClr val="6089B4"/>
                </a:solidFill>
                <a:effectLst/>
                <a:latin typeface="Source Code Pro" panose="020B0509030403020204" pitchFamily="49" charset="0"/>
                <a:ea typeface="Source Code Pro" panose="020B0509030403020204" pitchFamily="49" charset="0"/>
              </a:rPr>
              <a:t>cursor</a:t>
            </a:r>
            <a:r>
              <a:rPr lang="en-GB" sz="1800" b="0" dirty="0">
                <a:solidFill>
                  <a:srgbClr val="C5C8C6"/>
                </a:solidFill>
                <a:effectLst/>
                <a:latin typeface="Source Code Pro" panose="020B0509030403020204" pitchFamily="49" charset="0"/>
                <a:ea typeface="Source Code Pro" panose="020B0509030403020204" pitchFamily="49" charset="0"/>
              </a:rPr>
              <a:t> </a:t>
            </a:r>
            <a:r>
              <a:rPr lang="en-GB" sz="1800" b="0" dirty="0">
                <a:solidFill>
                  <a:srgbClr val="676867"/>
                </a:solidFill>
                <a:effectLst/>
                <a:latin typeface="Source Code Pro" panose="020B0509030403020204" pitchFamily="49" charset="0"/>
                <a:ea typeface="Source Code Pro" panose="020B0509030403020204" pitchFamily="49" charset="0"/>
              </a:rPr>
              <a:t>=</a:t>
            </a:r>
            <a:r>
              <a:rPr lang="en-GB" sz="1800" b="0" dirty="0">
                <a:solidFill>
                  <a:srgbClr val="C5C8C6"/>
                </a:solidFill>
                <a:effectLst/>
                <a:latin typeface="Source Code Pro" panose="020B0509030403020204" pitchFamily="49" charset="0"/>
                <a:ea typeface="Source Code Pro" panose="020B0509030403020204" pitchFamily="49" charset="0"/>
              </a:rPr>
              <a:t> </a:t>
            </a:r>
            <a:r>
              <a:rPr lang="en-GB" sz="1800" b="0" dirty="0" err="1">
                <a:solidFill>
                  <a:srgbClr val="6089B4"/>
                </a:solidFill>
                <a:effectLst/>
                <a:latin typeface="Source Code Pro" panose="020B0509030403020204" pitchFamily="49" charset="0"/>
                <a:ea typeface="Source Code Pro" panose="020B0509030403020204" pitchFamily="49" charset="0"/>
              </a:rPr>
              <a:t>conn</a:t>
            </a:r>
            <a:r>
              <a:rPr lang="en-GB" sz="1800" b="0" dirty="0" err="1">
                <a:solidFill>
                  <a:srgbClr val="676867"/>
                </a:solidFill>
                <a:effectLst/>
                <a:latin typeface="Source Code Pro" panose="020B0509030403020204" pitchFamily="49" charset="0"/>
                <a:ea typeface="Source Code Pro" panose="020B0509030403020204" pitchFamily="49" charset="0"/>
              </a:rPr>
              <a:t>.</a:t>
            </a:r>
            <a:r>
              <a:rPr lang="en-GB" sz="1800" b="0" dirty="0" err="1">
                <a:solidFill>
                  <a:srgbClr val="CE6700"/>
                </a:solidFill>
                <a:effectLst/>
                <a:latin typeface="Source Code Pro" panose="020B0509030403020204" pitchFamily="49" charset="0"/>
                <a:ea typeface="Source Code Pro" panose="020B0509030403020204" pitchFamily="49" charset="0"/>
              </a:rPr>
              <a:t>cursor</a:t>
            </a:r>
            <a:r>
              <a:rPr lang="en-GB" sz="1800" b="0" dirty="0">
                <a:solidFill>
                  <a:srgbClr val="676867"/>
                </a:solidFill>
                <a:effectLst/>
                <a:latin typeface="Source Code Pro" panose="020B0509030403020204" pitchFamily="49" charset="0"/>
                <a:ea typeface="Source Code Pro" panose="020B0509030403020204" pitchFamily="49" charset="0"/>
              </a:rPr>
              <a:t>()</a:t>
            </a:r>
          </a:p>
          <a:p>
            <a:r>
              <a:rPr lang="en-GB" sz="1800" b="0" dirty="0" err="1">
                <a:solidFill>
                  <a:srgbClr val="6089B4"/>
                </a:solidFill>
                <a:effectLst/>
                <a:latin typeface="Source Code Pro" panose="020B0509030403020204" pitchFamily="49" charset="0"/>
                <a:ea typeface="Source Code Pro" panose="020B0509030403020204" pitchFamily="49" charset="0"/>
              </a:rPr>
              <a:t>cursor</a:t>
            </a:r>
            <a:r>
              <a:rPr lang="en-GB" sz="1800" b="0" dirty="0" err="1">
                <a:solidFill>
                  <a:srgbClr val="676867"/>
                </a:solidFill>
                <a:effectLst/>
                <a:latin typeface="Source Code Pro" panose="020B0509030403020204" pitchFamily="49" charset="0"/>
                <a:ea typeface="Source Code Pro" panose="020B0509030403020204" pitchFamily="49" charset="0"/>
              </a:rPr>
              <a:t>.</a:t>
            </a:r>
            <a:r>
              <a:rPr lang="en-GB" sz="1800" b="0" dirty="0" err="1">
                <a:solidFill>
                  <a:srgbClr val="CE6700"/>
                </a:solidFill>
                <a:effectLst/>
                <a:latin typeface="Source Code Pro" panose="020B0509030403020204" pitchFamily="49" charset="0"/>
                <a:ea typeface="Source Code Pro" panose="020B0509030403020204" pitchFamily="49" charset="0"/>
              </a:rPr>
              <a:t>execute</a:t>
            </a:r>
            <a:r>
              <a:rPr lang="en-GB" sz="1800" b="0" dirty="0">
                <a:solidFill>
                  <a:srgbClr val="676867"/>
                </a:solidFill>
                <a:effectLst/>
                <a:latin typeface="Source Code Pro" panose="020B0509030403020204" pitchFamily="49" charset="0"/>
                <a:ea typeface="Source Code Pro" panose="020B0509030403020204" pitchFamily="49" charset="0"/>
              </a:rPr>
              <a:t>(</a:t>
            </a:r>
            <a:r>
              <a:rPr lang="en-GB" sz="1800" b="0" dirty="0">
                <a:solidFill>
                  <a:srgbClr val="9AA83A"/>
                </a:solidFill>
                <a:effectLst/>
                <a:latin typeface="Source Code Pro" panose="020B0509030403020204" pitchFamily="49" charset="0"/>
                <a:ea typeface="Source Code Pro" panose="020B0509030403020204" pitchFamily="49" charset="0"/>
              </a:rPr>
              <a:t>"""</a:t>
            </a:r>
            <a:endParaRPr lang="en-GB" sz="1800" b="0" dirty="0">
              <a:solidFill>
                <a:srgbClr val="C5C8C6"/>
              </a:solidFill>
              <a:effectLst/>
              <a:latin typeface="Source Code Pro" panose="020B0509030403020204" pitchFamily="49" charset="0"/>
              <a:ea typeface="Source Code Pro" panose="020B0509030403020204" pitchFamily="49" charset="0"/>
            </a:endParaRPr>
          </a:p>
          <a:p>
            <a:r>
              <a:rPr lang="en-GB" sz="1800" b="0" dirty="0">
                <a:solidFill>
                  <a:srgbClr val="9AA83A"/>
                </a:solidFill>
                <a:effectLst/>
                <a:latin typeface="Source Code Pro" panose="020B0509030403020204" pitchFamily="49" charset="0"/>
                <a:ea typeface="Source Code Pro" panose="020B0509030403020204" pitchFamily="49" charset="0"/>
              </a:rPr>
              <a:t>CREATE TABLE IF NOT EXISTS users(</a:t>
            </a:r>
            <a:endParaRPr lang="en-GB" sz="1800" b="0" dirty="0">
              <a:solidFill>
                <a:srgbClr val="C5C8C6"/>
              </a:solidFill>
              <a:effectLst/>
              <a:latin typeface="Source Code Pro" panose="020B0509030403020204" pitchFamily="49" charset="0"/>
              <a:ea typeface="Source Code Pro" panose="020B0509030403020204" pitchFamily="49" charset="0"/>
            </a:endParaRPr>
          </a:p>
          <a:p>
            <a:r>
              <a:rPr lang="en-GB" sz="1800" b="0" dirty="0">
                <a:solidFill>
                  <a:srgbClr val="9AA83A"/>
                </a:solidFill>
                <a:effectLst/>
                <a:latin typeface="Source Code Pro" panose="020B0509030403020204" pitchFamily="49" charset="0"/>
                <a:ea typeface="Source Code Pro" panose="020B0509030403020204" pitchFamily="49" charset="0"/>
              </a:rPr>
              <a:t>     id INTEGER PRIMARY KEY AUTOINCREMENT UNIQUE,</a:t>
            </a:r>
            <a:endParaRPr lang="en-GB" sz="1800" b="0" dirty="0">
              <a:solidFill>
                <a:srgbClr val="C5C8C6"/>
              </a:solidFill>
              <a:effectLst/>
              <a:latin typeface="Source Code Pro" panose="020B0509030403020204" pitchFamily="49" charset="0"/>
              <a:ea typeface="Source Code Pro" panose="020B0509030403020204" pitchFamily="49" charset="0"/>
            </a:endParaRPr>
          </a:p>
          <a:p>
            <a:r>
              <a:rPr lang="en-GB" sz="1800" b="0" dirty="0">
                <a:solidFill>
                  <a:srgbClr val="9AA83A"/>
                </a:solidFill>
                <a:effectLst/>
                <a:latin typeface="Source Code Pro" panose="020B0509030403020204" pitchFamily="49" charset="0"/>
                <a:ea typeface="Source Code Pro" panose="020B0509030403020204" pitchFamily="49" charset="0"/>
              </a:rPr>
              <a:t>     name TEXT,</a:t>
            </a:r>
            <a:endParaRPr lang="en-GB" sz="1800" b="0" dirty="0">
              <a:solidFill>
                <a:srgbClr val="C5C8C6"/>
              </a:solidFill>
              <a:effectLst/>
              <a:latin typeface="Source Code Pro" panose="020B0509030403020204" pitchFamily="49" charset="0"/>
              <a:ea typeface="Source Code Pro" panose="020B0509030403020204" pitchFamily="49" charset="0"/>
            </a:endParaRPr>
          </a:p>
          <a:p>
            <a:r>
              <a:rPr lang="en-GB" sz="1800" b="0" dirty="0">
                <a:solidFill>
                  <a:srgbClr val="9AA83A"/>
                </a:solidFill>
                <a:effectLst/>
                <a:latin typeface="Source Code Pro" panose="020B0509030403020204" pitchFamily="49" charset="0"/>
                <a:ea typeface="Source Code Pro" panose="020B0509030403020204" pitchFamily="49" charset="0"/>
              </a:rPr>
              <a:t>     age INTERGER</a:t>
            </a:r>
            <a:endParaRPr lang="en-GB" sz="1800" b="0" dirty="0">
              <a:solidFill>
                <a:srgbClr val="C5C8C6"/>
              </a:solidFill>
              <a:effectLst/>
              <a:latin typeface="Source Code Pro" panose="020B0509030403020204" pitchFamily="49" charset="0"/>
              <a:ea typeface="Source Code Pro" panose="020B0509030403020204" pitchFamily="49" charset="0"/>
            </a:endParaRPr>
          </a:p>
          <a:p>
            <a:r>
              <a:rPr lang="en-GB" sz="1800" b="0" dirty="0">
                <a:solidFill>
                  <a:srgbClr val="9AA83A"/>
                </a:solidFill>
                <a:effectLst/>
                <a:latin typeface="Source Code Pro" panose="020B0509030403020204" pitchFamily="49" charset="0"/>
                <a:ea typeface="Source Code Pro" panose="020B0509030403020204" pitchFamily="49" charset="0"/>
              </a:rPr>
              <a:t>)</a:t>
            </a:r>
            <a:endParaRPr lang="en-GB" sz="1800" b="0" dirty="0">
              <a:solidFill>
                <a:srgbClr val="C5C8C6"/>
              </a:solidFill>
              <a:effectLst/>
              <a:latin typeface="Source Code Pro" panose="020B0509030403020204" pitchFamily="49" charset="0"/>
              <a:ea typeface="Source Code Pro" panose="020B0509030403020204" pitchFamily="49" charset="0"/>
            </a:endParaRPr>
          </a:p>
          <a:p>
            <a:r>
              <a:rPr lang="en-GB" sz="1800" b="0" dirty="0">
                <a:solidFill>
                  <a:srgbClr val="9AA83A"/>
                </a:solidFill>
                <a:effectLst/>
                <a:latin typeface="Source Code Pro" panose="020B0509030403020204" pitchFamily="49" charset="0"/>
                <a:ea typeface="Source Code Pro" panose="020B0509030403020204" pitchFamily="49" charset="0"/>
              </a:rPr>
              <a:t>"""</a:t>
            </a:r>
            <a:r>
              <a:rPr lang="en-GB" sz="1800" b="0" dirty="0">
                <a:solidFill>
                  <a:srgbClr val="676867"/>
                </a:solidFill>
                <a:effectLst/>
                <a:latin typeface="Source Code Pro" panose="020B0509030403020204" pitchFamily="49" charset="0"/>
                <a:ea typeface="Source Code Pro" panose="020B0509030403020204" pitchFamily="49" charset="0"/>
              </a:rPr>
              <a:t>)</a:t>
            </a:r>
          </a:p>
          <a:p>
            <a:r>
              <a:rPr lang="en-GB" sz="1800" b="0" dirty="0" err="1">
                <a:solidFill>
                  <a:srgbClr val="6089B4"/>
                </a:solidFill>
                <a:effectLst/>
                <a:latin typeface="Source Code Pro" panose="020B0509030403020204" pitchFamily="49" charset="0"/>
                <a:ea typeface="Source Code Pro" panose="020B0509030403020204" pitchFamily="49" charset="0"/>
              </a:rPr>
              <a:t>conn</a:t>
            </a:r>
            <a:r>
              <a:rPr lang="en-GB" sz="1800" b="0" dirty="0" err="1">
                <a:solidFill>
                  <a:srgbClr val="676867"/>
                </a:solidFill>
                <a:effectLst/>
                <a:latin typeface="Source Code Pro" panose="020B0509030403020204" pitchFamily="49" charset="0"/>
                <a:ea typeface="Source Code Pro" panose="020B0509030403020204" pitchFamily="49" charset="0"/>
              </a:rPr>
              <a:t>.</a:t>
            </a:r>
            <a:r>
              <a:rPr lang="en-GB" sz="1800" b="0" dirty="0" err="1">
                <a:solidFill>
                  <a:srgbClr val="CE6700"/>
                </a:solidFill>
                <a:effectLst/>
                <a:latin typeface="Source Code Pro" panose="020B0509030403020204" pitchFamily="49" charset="0"/>
                <a:ea typeface="Source Code Pro" panose="020B0509030403020204" pitchFamily="49" charset="0"/>
              </a:rPr>
              <a:t>commit</a:t>
            </a:r>
            <a:r>
              <a:rPr lang="en-GB" sz="18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5319981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Manipulation de </a:t>
            </a:r>
            <a:r>
              <a:rPr lang="en-GB" dirty="0" err="1"/>
              <a:t>données</a:t>
            </a:r>
            <a:r>
              <a:rPr lang="en-GB" dirty="0"/>
              <a:t> – </a:t>
            </a:r>
            <a:r>
              <a:rPr lang="en-GB" dirty="0" err="1"/>
              <a:t>Supression</a:t>
            </a:r>
            <a:r>
              <a:rPr lang="en-GB" dirty="0"/>
              <a:t> de Table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172</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152699"/>
            <a:ext cx="7174936" cy="1200329"/>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en-GB" sz="1800" b="0" dirty="0">
                <a:solidFill>
                  <a:srgbClr val="6089B4"/>
                </a:solidFill>
                <a:effectLst/>
                <a:latin typeface="Source Code Pro" panose="020B0509030403020204" pitchFamily="49" charset="0"/>
                <a:ea typeface="Source Code Pro" panose="020B0509030403020204" pitchFamily="49" charset="0"/>
              </a:rPr>
              <a:t>cursor</a:t>
            </a:r>
            <a:r>
              <a:rPr lang="en-GB" sz="1800" b="0" dirty="0">
                <a:solidFill>
                  <a:srgbClr val="C5C8C6"/>
                </a:solidFill>
                <a:effectLst/>
                <a:latin typeface="Source Code Pro" panose="020B0509030403020204" pitchFamily="49" charset="0"/>
                <a:ea typeface="Source Code Pro" panose="020B0509030403020204" pitchFamily="49" charset="0"/>
              </a:rPr>
              <a:t> </a:t>
            </a:r>
            <a:r>
              <a:rPr lang="en-GB" sz="1800" b="0" dirty="0">
                <a:solidFill>
                  <a:srgbClr val="676867"/>
                </a:solidFill>
                <a:effectLst/>
                <a:latin typeface="Source Code Pro" panose="020B0509030403020204" pitchFamily="49" charset="0"/>
                <a:ea typeface="Source Code Pro" panose="020B0509030403020204" pitchFamily="49" charset="0"/>
              </a:rPr>
              <a:t>=</a:t>
            </a:r>
            <a:r>
              <a:rPr lang="en-GB" sz="1800" b="0" dirty="0">
                <a:solidFill>
                  <a:srgbClr val="C5C8C6"/>
                </a:solidFill>
                <a:effectLst/>
                <a:latin typeface="Source Code Pro" panose="020B0509030403020204" pitchFamily="49" charset="0"/>
                <a:ea typeface="Source Code Pro" panose="020B0509030403020204" pitchFamily="49" charset="0"/>
              </a:rPr>
              <a:t> </a:t>
            </a:r>
            <a:r>
              <a:rPr lang="en-GB" sz="1800" b="0" dirty="0" err="1">
                <a:solidFill>
                  <a:srgbClr val="6089B4"/>
                </a:solidFill>
                <a:effectLst/>
                <a:latin typeface="Source Code Pro" panose="020B0509030403020204" pitchFamily="49" charset="0"/>
                <a:ea typeface="Source Code Pro" panose="020B0509030403020204" pitchFamily="49" charset="0"/>
              </a:rPr>
              <a:t>conn</a:t>
            </a:r>
            <a:r>
              <a:rPr lang="en-GB" sz="1800" b="0" dirty="0" err="1">
                <a:solidFill>
                  <a:srgbClr val="676867"/>
                </a:solidFill>
                <a:effectLst/>
                <a:latin typeface="Source Code Pro" panose="020B0509030403020204" pitchFamily="49" charset="0"/>
                <a:ea typeface="Source Code Pro" panose="020B0509030403020204" pitchFamily="49" charset="0"/>
              </a:rPr>
              <a:t>.</a:t>
            </a:r>
            <a:r>
              <a:rPr lang="en-GB" sz="1800" b="0" dirty="0" err="1">
                <a:solidFill>
                  <a:srgbClr val="CE6700"/>
                </a:solidFill>
                <a:effectLst/>
                <a:latin typeface="Source Code Pro" panose="020B0509030403020204" pitchFamily="49" charset="0"/>
                <a:ea typeface="Source Code Pro" panose="020B0509030403020204" pitchFamily="49" charset="0"/>
              </a:rPr>
              <a:t>cursor</a:t>
            </a:r>
            <a:r>
              <a:rPr lang="en-GB" sz="1800" b="0" dirty="0">
                <a:solidFill>
                  <a:srgbClr val="676867"/>
                </a:solidFill>
                <a:effectLst/>
                <a:latin typeface="Source Code Pro" panose="020B0509030403020204" pitchFamily="49" charset="0"/>
                <a:ea typeface="Source Code Pro" panose="020B0509030403020204" pitchFamily="49" charset="0"/>
              </a:rPr>
              <a:t>()</a:t>
            </a:r>
          </a:p>
          <a:p>
            <a:r>
              <a:rPr lang="en-GB" sz="1800" b="0" dirty="0" err="1">
                <a:solidFill>
                  <a:srgbClr val="6089B4"/>
                </a:solidFill>
                <a:effectLst/>
                <a:latin typeface="Source Code Pro" panose="020B0509030403020204" pitchFamily="49" charset="0"/>
                <a:ea typeface="Source Code Pro" panose="020B0509030403020204" pitchFamily="49" charset="0"/>
              </a:rPr>
              <a:t>cursor</a:t>
            </a:r>
            <a:r>
              <a:rPr lang="en-GB" sz="1800" b="0" dirty="0" err="1">
                <a:solidFill>
                  <a:srgbClr val="676867"/>
                </a:solidFill>
                <a:effectLst/>
                <a:latin typeface="Source Code Pro" panose="020B0509030403020204" pitchFamily="49" charset="0"/>
                <a:ea typeface="Source Code Pro" panose="020B0509030403020204" pitchFamily="49" charset="0"/>
              </a:rPr>
              <a:t>.</a:t>
            </a:r>
            <a:r>
              <a:rPr lang="en-GB" sz="1800" b="0" dirty="0" err="1">
                <a:solidFill>
                  <a:srgbClr val="CE6700"/>
                </a:solidFill>
                <a:effectLst/>
                <a:latin typeface="Source Code Pro" panose="020B0509030403020204" pitchFamily="49" charset="0"/>
                <a:ea typeface="Source Code Pro" panose="020B0509030403020204" pitchFamily="49" charset="0"/>
              </a:rPr>
              <a:t>execute</a:t>
            </a:r>
            <a:r>
              <a:rPr lang="en-GB" sz="1800" b="0" dirty="0">
                <a:solidFill>
                  <a:srgbClr val="676867"/>
                </a:solidFill>
                <a:effectLst/>
                <a:latin typeface="Source Code Pro" panose="020B0509030403020204" pitchFamily="49" charset="0"/>
                <a:ea typeface="Source Code Pro" panose="020B0509030403020204" pitchFamily="49" charset="0"/>
              </a:rPr>
              <a:t>(</a:t>
            </a:r>
            <a:r>
              <a:rPr lang="en-GB" sz="1800" b="0" dirty="0">
                <a:solidFill>
                  <a:srgbClr val="9AA83A"/>
                </a:solidFill>
                <a:effectLst/>
                <a:latin typeface="Source Code Pro" panose="020B0509030403020204" pitchFamily="49" charset="0"/>
                <a:ea typeface="Source Code Pro" panose="020B0509030403020204" pitchFamily="49" charset="0"/>
              </a:rPr>
              <a:t>"""DROP TABLE users"""</a:t>
            </a:r>
            <a:r>
              <a:rPr lang="en-GB" sz="1800" b="0" dirty="0">
                <a:solidFill>
                  <a:srgbClr val="676867"/>
                </a:solidFill>
                <a:effectLst/>
                <a:latin typeface="Source Code Pro" panose="020B0509030403020204" pitchFamily="49" charset="0"/>
                <a:ea typeface="Source Code Pro" panose="020B0509030403020204" pitchFamily="49" charset="0"/>
              </a:rPr>
              <a:t>)</a:t>
            </a:r>
          </a:p>
          <a:p>
            <a:r>
              <a:rPr lang="en-GB" sz="1800" b="0" dirty="0" err="1">
                <a:solidFill>
                  <a:srgbClr val="6089B4"/>
                </a:solidFill>
                <a:effectLst/>
                <a:latin typeface="Source Code Pro" panose="020B0509030403020204" pitchFamily="49" charset="0"/>
                <a:ea typeface="Source Code Pro" panose="020B0509030403020204" pitchFamily="49" charset="0"/>
              </a:rPr>
              <a:t>conn</a:t>
            </a:r>
            <a:r>
              <a:rPr lang="en-GB" sz="1800" b="0" dirty="0" err="1">
                <a:solidFill>
                  <a:srgbClr val="676867"/>
                </a:solidFill>
                <a:effectLst/>
                <a:latin typeface="Source Code Pro" panose="020B0509030403020204" pitchFamily="49" charset="0"/>
                <a:ea typeface="Source Code Pro" panose="020B0509030403020204" pitchFamily="49" charset="0"/>
              </a:rPr>
              <a:t>.</a:t>
            </a:r>
            <a:r>
              <a:rPr lang="en-GB" sz="1800" b="0" dirty="0" err="1">
                <a:solidFill>
                  <a:srgbClr val="CE6700"/>
                </a:solidFill>
                <a:effectLst/>
                <a:latin typeface="Source Code Pro" panose="020B0509030403020204" pitchFamily="49" charset="0"/>
                <a:ea typeface="Source Code Pro" panose="020B0509030403020204" pitchFamily="49" charset="0"/>
              </a:rPr>
              <a:t>commit</a:t>
            </a:r>
            <a:r>
              <a:rPr lang="en-GB" sz="18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60431294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Manipulation de </a:t>
            </a:r>
            <a:r>
              <a:rPr lang="en-GB" dirty="0" err="1"/>
              <a:t>données</a:t>
            </a:r>
            <a:r>
              <a:rPr lang="en-GB" dirty="0"/>
              <a:t> – Insertion des </a:t>
            </a:r>
            <a:r>
              <a:rPr lang="en-GB" dirty="0" err="1"/>
              <a:t>données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173</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1354217"/>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en-GB" sz="1600" b="0" dirty="0">
                <a:solidFill>
                  <a:srgbClr val="6089B4"/>
                </a:solidFill>
                <a:effectLst/>
                <a:latin typeface="Source Code Pro" panose="020B0509030403020204" pitchFamily="49" charset="0"/>
                <a:ea typeface="Source Code Pro" panose="020B0509030403020204" pitchFamily="49" charset="0"/>
              </a:rPr>
              <a:t>cursor</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conn</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cursor</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err="1">
                <a:solidFill>
                  <a:srgbClr val="6089B4"/>
                </a:solidFill>
                <a:effectLst/>
                <a:latin typeface="Source Code Pro" panose="020B0509030403020204" pitchFamily="49" charset="0"/>
                <a:ea typeface="Source Code Pro" panose="020B0509030403020204" pitchFamily="49" charset="0"/>
              </a:rPr>
              <a:t>cursor</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execute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"""INSERT INTO users(name, age) VALUES(?, ?)"""</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a:t>
            </a:r>
            <a:r>
              <a:rPr lang="en-GB" sz="1600" b="0" dirty="0" err="1">
                <a:solidFill>
                  <a:srgbClr val="9AA83A"/>
                </a:solidFill>
                <a:effectLst/>
                <a:latin typeface="Source Code Pro" panose="020B0509030403020204" pitchFamily="49" charset="0"/>
                <a:ea typeface="Source Code Pro" panose="020B0509030403020204" pitchFamily="49" charset="0"/>
              </a:rPr>
              <a:t>olivier</a:t>
            </a:r>
            <a:r>
              <a:rPr lang="en-GB" sz="1600" b="0" dirty="0">
                <a:solidFill>
                  <a:srgbClr val="9AA83A"/>
                </a:solidFill>
                <a:effectLst/>
                <a:latin typeface="Source Code Pro" panose="020B0509030403020204" pitchFamily="49" charset="0"/>
                <a:ea typeface="Source Code Pro" panose="020B0509030403020204" pitchFamily="49" charset="0"/>
              </a:rPr>
              <a:t>"</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089B4"/>
                </a:solidFill>
                <a:effectLst/>
                <a:latin typeface="Source Code Pro" panose="020B0509030403020204" pitchFamily="49" charset="0"/>
                <a:ea typeface="Source Code Pro" panose="020B0509030403020204" pitchFamily="49" charset="0"/>
              </a:rPr>
              <a:t>30</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err="1">
                <a:solidFill>
                  <a:srgbClr val="6089B4"/>
                </a:solidFill>
                <a:effectLst/>
                <a:latin typeface="Source Code Pro" panose="020B0509030403020204" pitchFamily="49" charset="0"/>
                <a:ea typeface="Source Code Pro" panose="020B0509030403020204" pitchFamily="49" charset="0"/>
              </a:rPr>
              <a:t>conn</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commit</a:t>
            </a:r>
            <a:r>
              <a:rPr lang="en-GB" sz="16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82799997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Manipulation de </a:t>
            </a:r>
            <a:r>
              <a:rPr lang="en-GB" dirty="0" err="1"/>
              <a:t>données</a:t>
            </a:r>
            <a:r>
              <a:rPr lang="en-GB" dirty="0"/>
              <a:t> – </a:t>
            </a:r>
            <a:r>
              <a:rPr lang="en-GB" dirty="0" err="1"/>
              <a:t>Récupération</a:t>
            </a:r>
            <a:r>
              <a:rPr lang="en-GB" dirty="0"/>
              <a:t> des </a:t>
            </a:r>
            <a:r>
              <a:rPr lang="en-GB" dirty="0" err="1"/>
              <a:t>données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174</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1107996"/>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en-GB" sz="1600" b="0" dirty="0">
                <a:solidFill>
                  <a:srgbClr val="6089B4"/>
                </a:solidFill>
                <a:effectLst/>
                <a:latin typeface="Source Code Pro" panose="020B0509030403020204" pitchFamily="49" charset="0"/>
                <a:ea typeface="Source Code Pro" panose="020B0509030403020204" pitchFamily="49" charset="0"/>
              </a:rPr>
              <a:t>cursor</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conn</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cursor</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err="1">
                <a:solidFill>
                  <a:srgbClr val="6089B4"/>
                </a:solidFill>
                <a:effectLst/>
                <a:latin typeface="Source Code Pro" panose="020B0509030403020204" pitchFamily="49" charset="0"/>
                <a:ea typeface="Source Code Pro" panose="020B0509030403020204" pitchFamily="49" charset="0"/>
              </a:rPr>
              <a:t>cursor</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execute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"""SELECT * FROM users"""</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a:solidFill>
                  <a:srgbClr val="6089B4"/>
                </a:solidFill>
                <a:effectLst/>
                <a:latin typeface="Source Code Pro" panose="020B0509030403020204" pitchFamily="49" charset="0"/>
                <a:ea typeface="Source Code Pro" panose="020B0509030403020204" pitchFamily="49" charset="0"/>
              </a:rPr>
              <a:t>users</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cursor</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fetchall</a:t>
            </a:r>
            <a:r>
              <a:rPr lang="en-GB" sz="16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9176777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Manipulation de </a:t>
            </a:r>
            <a:r>
              <a:rPr lang="en-GB" dirty="0" err="1"/>
              <a:t>données</a:t>
            </a:r>
            <a:r>
              <a:rPr lang="en-GB" dirty="0"/>
              <a:t> – </a:t>
            </a:r>
            <a:r>
              <a:rPr lang="en-GB" dirty="0" err="1"/>
              <a:t>Récupération</a:t>
            </a:r>
            <a:r>
              <a:rPr lang="en-GB" dirty="0"/>
              <a:t> des </a:t>
            </a:r>
            <a:r>
              <a:rPr lang="en-GB" dirty="0" err="1"/>
              <a:t>données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175</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1107996"/>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en-GB" sz="1600" b="0" dirty="0">
                <a:solidFill>
                  <a:srgbClr val="6089B4"/>
                </a:solidFill>
                <a:effectLst/>
                <a:latin typeface="Source Code Pro" panose="020B0509030403020204" pitchFamily="49" charset="0"/>
                <a:ea typeface="Source Code Pro" panose="020B0509030403020204" pitchFamily="49" charset="0"/>
              </a:rPr>
              <a:t>cursor</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conn</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cursor</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err="1">
                <a:solidFill>
                  <a:srgbClr val="6089B4"/>
                </a:solidFill>
                <a:effectLst/>
                <a:latin typeface="Source Code Pro" panose="020B0509030403020204" pitchFamily="49" charset="0"/>
                <a:ea typeface="Source Code Pro" panose="020B0509030403020204" pitchFamily="49" charset="0"/>
              </a:rPr>
              <a:t>cursor</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execute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"""SELECT * FROM users WHERE NAME = 'Jones'"""</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a:solidFill>
                  <a:srgbClr val="6089B4"/>
                </a:solidFill>
                <a:effectLst/>
                <a:latin typeface="Source Code Pro" panose="020B0509030403020204" pitchFamily="49" charset="0"/>
                <a:ea typeface="Source Code Pro" panose="020B0509030403020204" pitchFamily="49" charset="0"/>
              </a:rPr>
              <a:t>jones</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cursor</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fetchone</a:t>
            </a:r>
            <a:r>
              <a:rPr lang="en-GB" sz="16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33290935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Manipulation de </a:t>
            </a:r>
            <a:r>
              <a:rPr lang="en-GB" dirty="0" err="1"/>
              <a:t>données</a:t>
            </a:r>
            <a:r>
              <a:rPr lang="en-GB" dirty="0"/>
              <a:t> – Modification des </a:t>
            </a:r>
            <a:r>
              <a:rPr lang="en-GB" dirty="0" err="1"/>
              <a:t>données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176</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1107996"/>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en-GB" sz="1600" b="0" dirty="0">
                <a:solidFill>
                  <a:srgbClr val="6089B4"/>
                </a:solidFill>
                <a:effectLst/>
                <a:latin typeface="Source Code Pro" panose="020B0509030403020204" pitchFamily="49" charset="0"/>
                <a:ea typeface="Source Code Pro" panose="020B0509030403020204" pitchFamily="49" charset="0"/>
              </a:rPr>
              <a:t>cursor</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conn</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cursor</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err="1">
                <a:solidFill>
                  <a:srgbClr val="6089B4"/>
                </a:solidFill>
                <a:effectLst/>
                <a:latin typeface="Source Code Pro" panose="020B0509030403020204" pitchFamily="49" charset="0"/>
                <a:ea typeface="Source Code Pro" panose="020B0509030403020204" pitchFamily="49" charset="0"/>
              </a:rPr>
              <a:t>cursor</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execute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"""UPDATE users SET age = ? WHERE id = 2"""</a:t>
            </a:r>
            <a:r>
              <a:rPr lang="en-GB" sz="1600" b="0" dirty="0">
                <a:solidFill>
                  <a:srgbClr val="676867"/>
                </a:solidFill>
                <a:effectLst/>
                <a:latin typeface="Source Code Pro" panose="020B0509030403020204" pitchFamily="49" charset="0"/>
                <a:ea typeface="Source Code Pro" panose="020B0509030403020204" pitchFamily="49" charset="0"/>
              </a:rPr>
              <a:t>, (</a:t>
            </a:r>
            <a:r>
              <a:rPr lang="en-GB" sz="1600" b="0" dirty="0">
                <a:solidFill>
                  <a:srgbClr val="6089B4"/>
                </a:solidFill>
                <a:effectLst/>
                <a:latin typeface="Source Code Pro" panose="020B0509030403020204" pitchFamily="49" charset="0"/>
                <a:ea typeface="Source Code Pro" panose="020B0509030403020204" pitchFamily="49" charset="0"/>
              </a:rPr>
              <a:t>31</a:t>
            </a:r>
            <a:r>
              <a:rPr lang="en-GB" sz="16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41296383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Rollback</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177</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707886"/>
          </a:xfrm>
          <a:prstGeom prst="rect">
            <a:avLst/>
          </a:prstGeom>
          <a:noFill/>
        </p:spPr>
        <p:txBody>
          <a:bodyPr wrap="square">
            <a:spAutoFit/>
          </a:bodyPr>
          <a:lstStyle/>
          <a:p>
            <a:r>
              <a:rPr lang="fr-FR" sz="2000" dirty="0">
                <a:solidFill>
                  <a:srgbClr val="333333"/>
                </a:solidFill>
                <a:latin typeface="Source Sans Pro" panose="020B0503030403020204" pitchFamily="34" charset="0"/>
                <a:ea typeface="Source Sans Pro" panose="020B0503030403020204" pitchFamily="34" charset="0"/>
              </a:rPr>
              <a:t>Exemple :</a:t>
            </a:r>
            <a:endParaRPr lang="en-GB" sz="2000" b="0" dirty="0">
              <a:solidFill>
                <a:srgbClr val="9872A2"/>
              </a:solidFill>
              <a:effectLst/>
              <a:latin typeface="Consolas" panose="020B0609020204030204" pitchFamily="49" charset="0"/>
            </a:endParaRPr>
          </a:p>
          <a:p>
            <a:r>
              <a:rPr lang="en-GB" sz="2000" b="0" dirty="0" err="1">
                <a:solidFill>
                  <a:srgbClr val="6089B4"/>
                </a:solidFill>
                <a:effectLst/>
                <a:latin typeface="Source Code Pro" panose="020B0509030403020204" pitchFamily="49" charset="0"/>
                <a:ea typeface="Source Code Pro" panose="020B0509030403020204" pitchFamily="49" charset="0"/>
              </a:rPr>
              <a:t>conn</a:t>
            </a:r>
            <a:r>
              <a:rPr lang="en-GB" sz="2000" b="0" dirty="0" err="1">
                <a:solidFill>
                  <a:srgbClr val="676867"/>
                </a:solidFill>
                <a:effectLst/>
                <a:latin typeface="Source Code Pro" panose="020B0509030403020204" pitchFamily="49" charset="0"/>
                <a:ea typeface="Source Code Pro" panose="020B0509030403020204" pitchFamily="49" charset="0"/>
              </a:rPr>
              <a:t>.</a:t>
            </a:r>
            <a:r>
              <a:rPr lang="en-GB" sz="2000" b="0" dirty="0" err="1">
                <a:solidFill>
                  <a:srgbClr val="CE6700"/>
                </a:solidFill>
                <a:effectLst/>
                <a:latin typeface="Source Code Pro" panose="020B0509030403020204" pitchFamily="49" charset="0"/>
                <a:ea typeface="Source Code Pro" panose="020B0509030403020204" pitchFamily="49" charset="0"/>
              </a:rPr>
              <a:t>rollback</a:t>
            </a:r>
            <a:r>
              <a:rPr lang="en-GB" sz="2000" b="0" dirty="0">
                <a:solidFill>
                  <a:srgbClr val="676867"/>
                </a:solidFill>
                <a:effectLst/>
                <a:latin typeface="Source Code Pro" panose="020B0509030403020204" pitchFamily="49" charset="0"/>
                <a:ea typeface="Source Code Pro" panose="020B0509030403020204" pitchFamily="49" charset="0"/>
              </a:rPr>
              <a:t>()</a:t>
            </a:r>
          </a:p>
        </p:txBody>
      </p:sp>
      <p:sp>
        <p:nvSpPr>
          <p:cNvPr id="3" name="TextBox 4">
            <a:extLst>
              <a:ext uri="{FF2B5EF4-FFF2-40B4-BE49-F238E27FC236}">
                <a16:creationId xmlns:a16="http://schemas.microsoft.com/office/drawing/2014/main" id="{7E1D53FA-4DC5-B2D7-AC58-66900EC5D3FC}"/>
              </a:ext>
            </a:extLst>
          </p:cNvPr>
          <p:cNvSpPr txBox="1"/>
          <p:nvPr/>
        </p:nvSpPr>
        <p:spPr>
          <a:xfrm>
            <a:off x="786150" y="2178828"/>
            <a:ext cx="7618234" cy="830997"/>
          </a:xfrm>
          <a:prstGeom prst="rect">
            <a:avLst/>
          </a:prstGeom>
          <a:noFill/>
        </p:spPr>
        <p:txBody>
          <a:bodyPr wrap="square" rtlCol="0">
            <a:spAutoFit/>
          </a:bodyPr>
          <a:lstStyle/>
          <a:p>
            <a:pPr algn="just"/>
            <a:r>
              <a:rPr lang="fr-FR" sz="2400" dirty="0">
                <a:solidFill>
                  <a:srgbClr val="333333"/>
                </a:solidFill>
                <a:latin typeface="Source Sans Pro" panose="020B0503030403020204" pitchFamily="34" charset="0"/>
                <a:ea typeface="Source Sans Pro" panose="020B0503030403020204" pitchFamily="34" charset="0"/>
              </a:rPr>
              <a:t>La </a:t>
            </a:r>
            <a:r>
              <a:rPr lang="fr-FR" sz="2400" b="1" dirty="0">
                <a:solidFill>
                  <a:srgbClr val="333333"/>
                </a:solidFill>
                <a:latin typeface="Source Sans Pro" panose="020B0503030403020204" pitchFamily="34" charset="0"/>
                <a:ea typeface="Source Sans Pro" panose="020B0503030403020204" pitchFamily="34" charset="0"/>
              </a:rPr>
              <a:t>commande</a:t>
            </a:r>
            <a:r>
              <a:rPr lang="fr-FR" sz="2400" dirty="0">
                <a:solidFill>
                  <a:srgbClr val="333333"/>
                </a:solidFill>
                <a:latin typeface="Source Sans Pro" panose="020B0503030403020204" pitchFamily="34" charset="0"/>
                <a:ea typeface="Source Sans Pro" panose="020B0503030403020204" pitchFamily="34" charset="0"/>
              </a:rPr>
              <a:t> </a:t>
            </a:r>
            <a:r>
              <a:rPr lang="fr-FR" sz="2400" b="1" dirty="0">
                <a:solidFill>
                  <a:schemeClr val="accent1"/>
                </a:solidFill>
                <a:latin typeface="Source Sans Pro" panose="020B0503030403020204" pitchFamily="34" charset="0"/>
                <a:ea typeface="Source Sans Pro" panose="020B0503030403020204" pitchFamily="34" charset="0"/>
              </a:rPr>
              <a:t>rollback</a:t>
            </a:r>
            <a:r>
              <a:rPr lang="fr-FR" sz="2400" dirty="0">
                <a:solidFill>
                  <a:srgbClr val="333333"/>
                </a:solidFill>
                <a:latin typeface="Source Sans Pro" panose="020B0503030403020204" pitchFamily="34" charset="0"/>
                <a:ea typeface="Source Sans Pro" panose="020B0503030403020204" pitchFamily="34" charset="0"/>
              </a:rPr>
              <a:t> permet de </a:t>
            </a:r>
            <a:r>
              <a:rPr lang="fr-FR" sz="2400" b="1" dirty="0">
                <a:solidFill>
                  <a:srgbClr val="333333"/>
                </a:solidFill>
                <a:latin typeface="Source Sans Pro" panose="020B0503030403020204" pitchFamily="34" charset="0"/>
                <a:ea typeface="Source Sans Pro" panose="020B0503030403020204" pitchFamily="34" charset="0"/>
              </a:rPr>
              <a:t>revenir au dernier </a:t>
            </a:r>
            <a:r>
              <a:rPr lang="fr-FR" sz="2400" b="1" dirty="0">
                <a:solidFill>
                  <a:schemeClr val="accent1"/>
                </a:solidFill>
                <a:latin typeface="Source Sans Pro" panose="020B0503030403020204" pitchFamily="34" charset="0"/>
                <a:ea typeface="Source Sans Pro" panose="020B0503030403020204" pitchFamily="34" charset="0"/>
              </a:rPr>
              <a:t>commit</a:t>
            </a:r>
            <a:r>
              <a:rPr lang="fr-FR" sz="2400" dirty="0">
                <a:solidFill>
                  <a:srgbClr val="333333"/>
                </a:solidFill>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852503682"/>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6.</a:t>
            </a:r>
            <a:r>
              <a:rPr lang="fr-FR" sz="4000" dirty="0">
                <a:solidFill>
                  <a:schemeClr val="accent4"/>
                </a:solidFill>
              </a:rPr>
              <a:t>2</a:t>
            </a:r>
          </a:p>
          <a:p>
            <a:pPr marL="0" lvl="0" indent="0" algn="l" rtl="0">
              <a:spcBef>
                <a:spcPts val="0"/>
              </a:spcBef>
              <a:spcAft>
                <a:spcPts val="0"/>
              </a:spcAft>
              <a:buNone/>
            </a:pPr>
            <a:r>
              <a:rPr lang="fr-FR" sz="2800" dirty="0" err="1"/>
              <a:t>SQLAlchemy</a:t>
            </a:r>
            <a:endParaRPr lang="fr-FR" sz="2800" dirty="0"/>
          </a:p>
        </p:txBody>
      </p:sp>
    </p:spTree>
    <p:extLst>
      <p:ext uri="{BB962C8B-B14F-4D97-AF65-F5344CB8AC3E}">
        <p14:creationId xmlns:p14="http://schemas.microsoft.com/office/powerpoint/2010/main" val="1946456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a:t>
            </a:fld>
            <a:endParaRPr lang="fr-FR"/>
          </a:p>
        </p:txBody>
      </p:sp>
    </p:spTree>
    <p:extLst>
      <p:ext uri="{BB962C8B-B14F-4D97-AF65-F5344CB8AC3E}">
        <p14:creationId xmlns:p14="http://schemas.microsoft.com/office/powerpoint/2010/main" val="744126354"/>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179</a:t>
            </a:fld>
            <a:endParaRPr lang="fr-FR"/>
          </a:p>
        </p:txBody>
      </p:sp>
    </p:spTree>
    <p:extLst>
      <p:ext uri="{BB962C8B-B14F-4D97-AF65-F5344CB8AC3E}">
        <p14:creationId xmlns:p14="http://schemas.microsoft.com/office/powerpoint/2010/main" val="386896297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t>Les bases de données</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180</a:t>
            </a:fld>
            <a:endParaRPr lang="fr-FR"/>
          </a:p>
        </p:txBody>
      </p:sp>
    </p:spTree>
    <p:extLst>
      <p:ext uri="{BB962C8B-B14F-4D97-AF65-F5344CB8AC3E}">
        <p14:creationId xmlns:p14="http://schemas.microsoft.com/office/powerpoint/2010/main" val="247255563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7.</a:t>
            </a:r>
            <a:endParaRPr lang="fr-FR" sz="6000" dirty="0">
              <a:solidFill>
                <a:schemeClr val="accent4"/>
              </a:solidFill>
            </a:endParaRPr>
          </a:p>
          <a:p>
            <a:pPr marL="0" lvl="0" indent="0" algn="l" rtl="0">
              <a:spcBef>
                <a:spcPts val="0"/>
              </a:spcBef>
              <a:spcAft>
                <a:spcPts val="0"/>
              </a:spcAft>
              <a:buNone/>
            </a:pPr>
            <a:r>
              <a:rPr lang="fr-FR" sz="4000" dirty="0" err="1"/>
              <a:t>Tkinter</a:t>
            </a:r>
            <a:r>
              <a:rPr lang="fr-FR" sz="4000" dirty="0"/>
              <a:t> </a:t>
            </a:r>
          </a:p>
        </p:txBody>
      </p:sp>
    </p:spTree>
    <p:extLst>
      <p:ext uri="{BB962C8B-B14F-4D97-AF65-F5344CB8AC3E}">
        <p14:creationId xmlns:p14="http://schemas.microsoft.com/office/powerpoint/2010/main" val="2326569069"/>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6000" b="1" dirty="0"/>
              <a:t>Définition</a:t>
            </a:r>
            <a:endParaRPr sz="6000" b="1" dirty="0"/>
          </a:p>
        </p:txBody>
      </p:sp>
      <p:sp>
        <p:nvSpPr>
          <p:cNvPr id="119" name="Google Shape;119;p18"/>
          <p:cNvSpPr txBox="1">
            <a:spLocks noGrp="1"/>
          </p:cNvSpPr>
          <p:nvPr>
            <p:ph type="subTitle" idx="4294967295"/>
          </p:nvPr>
        </p:nvSpPr>
        <p:spPr>
          <a:xfrm>
            <a:off x="256031" y="3056620"/>
            <a:ext cx="8473753" cy="1015508"/>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fr-FR" sz="2400" b="1" dirty="0" err="1">
                <a:solidFill>
                  <a:schemeClr val="accent1"/>
                </a:solidFill>
              </a:rPr>
              <a:t>Tkinter</a:t>
            </a:r>
            <a:r>
              <a:rPr lang="fr-FR" sz="2400" dirty="0"/>
              <a:t> est un </a:t>
            </a:r>
            <a:r>
              <a:rPr lang="fr-FR" sz="2400" b="1" dirty="0"/>
              <a:t>module</a:t>
            </a:r>
            <a:r>
              <a:rPr lang="fr-FR" sz="2400" dirty="0"/>
              <a:t> de </a:t>
            </a:r>
            <a:r>
              <a:rPr lang="fr-FR" sz="2400" b="1" dirty="0"/>
              <a:t>base</a:t>
            </a:r>
            <a:r>
              <a:rPr lang="fr-FR" sz="2400" dirty="0"/>
              <a:t> </a:t>
            </a:r>
            <a:r>
              <a:rPr lang="fr-FR" sz="2400" b="1" dirty="0"/>
              <a:t>intégré</a:t>
            </a:r>
            <a:r>
              <a:rPr lang="fr-FR" sz="2400" dirty="0"/>
              <a:t> dans </a:t>
            </a:r>
            <a:r>
              <a:rPr lang="fr-FR" sz="2400" b="1" dirty="0">
                <a:solidFill>
                  <a:schemeClr val="accent1"/>
                </a:solidFill>
              </a:rPr>
              <a:t>Python</a:t>
            </a:r>
            <a:r>
              <a:rPr lang="fr-FR" sz="2400" dirty="0"/>
              <a:t> qui permet de </a:t>
            </a:r>
            <a:r>
              <a:rPr lang="fr-FR" sz="2400" b="1" dirty="0"/>
              <a:t>réaliser</a:t>
            </a:r>
            <a:r>
              <a:rPr lang="fr-FR" sz="2400" dirty="0"/>
              <a:t> des </a:t>
            </a:r>
            <a:r>
              <a:rPr lang="fr-FR" sz="2400" b="1" dirty="0">
                <a:solidFill>
                  <a:schemeClr val="accent1"/>
                </a:solidFill>
              </a:rPr>
              <a:t>interfaces graphiques</a:t>
            </a:r>
            <a:r>
              <a:rPr lang="fr-FR" sz="2400" dirty="0"/>
              <a:t>.</a:t>
            </a:r>
            <a:endParaRPr sz="2400" dirty="0"/>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6224310" y="1351742"/>
            <a:ext cx="878284" cy="816182"/>
            <a:chOff x="5972700" y="2330200"/>
            <a:chExt cx="411625" cy="387275"/>
          </a:xfrm>
        </p:grpSpPr>
        <p:sp>
          <p:nvSpPr>
            <p:cNvPr id="125" name="Google Shape;125;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26" name="Google Shape;126;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182</a:t>
            </a:fld>
            <a:endParaRPr/>
          </a:p>
        </p:txBody>
      </p:sp>
    </p:spTree>
    <p:extLst>
      <p:ext uri="{BB962C8B-B14F-4D97-AF65-F5344CB8AC3E}">
        <p14:creationId xmlns:p14="http://schemas.microsoft.com/office/powerpoint/2010/main" val="320903929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7.</a:t>
            </a:r>
            <a:r>
              <a:rPr lang="fr-FR" sz="4000" dirty="0">
                <a:solidFill>
                  <a:schemeClr val="accent4"/>
                </a:solidFill>
              </a:rPr>
              <a:t>1</a:t>
            </a:r>
          </a:p>
          <a:p>
            <a:pPr marL="0" lvl="0" indent="0" algn="l" rtl="0">
              <a:spcBef>
                <a:spcPts val="0"/>
              </a:spcBef>
              <a:spcAft>
                <a:spcPts val="0"/>
              </a:spcAft>
              <a:buNone/>
            </a:pPr>
            <a:r>
              <a:rPr lang="fr-FR" sz="2800" dirty="0"/>
              <a:t>Les widgets</a:t>
            </a:r>
          </a:p>
        </p:txBody>
      </p:sp>
    </p:spTree>
    <p:extLst>
      <p:ext uri="{BB962C8B-B14F-4D97-AF65-F5344CB8AC3E}">
        <p14:creationId xmlns:p14="http://schemas.microsoft.com/office/powerpoint/2010/main" val="146774186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Notre premier programme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184</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369880"/>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600" b="0" dirty="0" err="1">
                <a:solidFill>
                  <a:srgbClr val="9872A2"/>
                </a:solidFill>
                <a:effectLst/>
                <a:latin typeface="Source Code Pro" panose="020B0509030403020204" pitchFamily="49" charset="0"/>
                <a:ea typeface="Source Code Pro" panose="020B0509030403020204" pitchFamily="49" charset="0"/>
              </a:rPr>
              <a:t>from</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tkinter</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872A2"/>
                </a:solidFill>
                <a:effectLst/>
                <a:latin typeface="Source Code Pro" panose="020B0509030403020204" pitchFamily="49" charset="0"/>
                <a:ea typeface="Source Code Pro" panose="020B0509030403020204" pitchFamily="49" charset="0"/>
              </a:rPr>
              <a:t>import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a:solidFill>
                  <a:srgbClr val="6089B4"/>
                </a:solidFill>
                <a:effectLst/>
                <a:latin typeface="Source Code Pro" panose="020B0509030403020204" pitchFamily="49" charset="0"/>
                <a:ea typeface="Source Code Pro" panose="020B0509030403020204" pitchFamily="49" charset="0"/>
              </a:rPr>
              <a:t>label</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B0000"/>
                </a:solidFill>
                <a:effectLst/>
                <a:latin typeface="Source Code Pro" panose="020B0509030403020204" pitchFamily="49" charset="0"/>
                <a:ea typeface="Source Code Pro" panose="020B0509030403020204" pitchFamily="49" charset="0"/>
              </a:rPr>
              <a:t>Label</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text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"Hello World"</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6089B4"/>
                </a:solidFill>
                <a:effectLst/>
                <a:latin typeface="Source Code Pro" panose="020B0509030403020204" pitchFamily="49" charset="0"/>
                <a:ea typeface="Source Code Pro" panose="020B0509030403020204" pitchFamily="49" charset="0"/>
              </a:rPr>
              <a:t>label</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9872A2"/>
                </a:solidFill>
                <a:effectLst/>
                <a:latin typeface="Source Code Pro" panose="020B0509030403020204" pitchFamily="49" charset="0"/>
                <a:ea typeface="Source Code Pro" panose="020B0509030403020204" pitchFamily="49" charset="0"/>
              </a:rPr>
              <a:t>pack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mainloop</a:t>
            </a:r>
            <a:r>
              <a:rPr lang="fr-FR" sz="1600" b="0" dirty="0">
                <a:solidFill>
                  <a:srgbClr val="676867"/>
                </a:solidFill>
                <a:effectLst/>
                <a:latin typeface="Source Code Pro" panose="020B0509030403020204" pitchFamily="49" charset="0"/>
                <a:ea typeface="Source Code Pro" panose="020B0509030403020204" pitchFamily="49" charset="0"/>
              </a:rPr>
              <a:t>()</a:t>
            </a: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559" y="3926665"/>
            <a:ext cx="638175" cy="41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466084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boutons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185</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339102"/>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600" b="0" dirty="0" err="1">
                <a:solidFill>
                  <a:srgbClr val="9872A2"/>
                </a:solidFill>
                <a:effectLst/>
                <a:latin typeface="Source Code Pro" panose="020B0509030403020204" pitchFamily="49" charset="0"/>
                <a:ea typeface="Source Code Pro" panose="020B0509030403020204" pitchFamily="49" charset="0"/>
              </a:rPr>
              <a:t>from</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tkinter</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872A2"/>
                </a:solidFill>
                <a:effectLst/>
                <a:latin typeface="Source Code Pro" panose="020B0509030403020204" pitchFamily="49" charset="0"/>
                <a:ea typeface="Source Code Pro" panose="020B0509030403020204" pitchFamily="49" charset="0"/>
              </a:rPr>
              <a:t>import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a:solidFill>
                  <a:srgbClr val="6089B4"/>
                </a:solidFill>
                <a:effectLst/>
                <a:latin typeface="Source Code Pro" panose="020B0509030403020204" pitchFamily="49" charset="0"/>
                <a:ea typeface="Source Code Pro" panose="020B0509030403020204" pitchFamily="49" charset="0"/>
              </a:rPr>
              <a:t>bouton </a:t>
            </a:r>
            <a:r>
              <a:rPr lang="fr-FR" sz="1600" b="0" dirty="0">
                <a:solidFill>
                  <a:srgbClr val="676867"/>
                </a:solidFill>
                <a:effectLst/>
                <a:latin typeface="Source Code Pro" panose="020B0509030403020204" pitchFamily="49" charset="0"/>
                <a:ea typeface="Source Code Pro" panose="020B0509030403020204" pitchFamily="49" charset="0"/>
              </a:rPr>
              <a:t>= </a:t>
            </a:r>
            <a:r>
              <a:rPr lang="fr-FR" sz="1600" b="0" dirty="0">
                <a:solidFill>
                  <a:srgbClr val="9B0000"/>
                </a:solidFill>
                <a:effectLst/>
                <a:latin typeface="Source Code Pro" panose="020B0509030403020204" pitchFamily="49" charset="0"/>
                <a:ea typeface="Source Code Pro" panose="020B0509030403020204" pitchFamily="49" charset="0"/>
              </a:rPr>
              <a:t>Button</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text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"Fermer"</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089B4"/>
                </a:solidFill>
                <a:effectLst/>
                <a:latin typeface="Source Code Pro" panose="020B0509030403020204" pitchFamily="49" charset="0"/>
                <a:ea typeface="Source Code Pro" panose="020B0509030403020204" pitchFamily="49" charset="0"/>
              </a:rPr>
              <a:t>command</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quit</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6089B4"/>
                </a:solidFill>
                <a:effectLst/>
                <a:latin typeface="Source Code Pro" panose="020B0509030403020204" pitchFamily="49" charset="0"/>
                <a:ea typeface="Source Code Pro" panose="020B0509030403020204" pitchFamily="49" charset="0"/>
              </a:rPr>
              <a:t>bouton</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9872A2"/>
                </a:solidFill>
                <a:effectLst/>
                <a:latin typeface="Source Code Pro" panose="020B0509030403020204" pitchFamily="49" charset="0"/>
                <a:ea typeface="Source Code Pro" panose="020B0509030403020204" pitchFamily="49" charset="0"/>
              </a:rPr>
              <a:t>pack</a:t>
            </a:r>
            <a:r>
              <a:rPr lang="fr-FR" sz="1600" b="0" dirty="0">
                <a:solidFill>
                  <a:srgbClr val="676867"/>
                </a:solidFill>
                <a:effectLst/>
                <a:latin typeface="Source Code Pro" panose="020B0509030403020204" pitchFamily="49" charset="0"/>
                <a:ea typeface="Source Code Pro" panose="020B0509030403020204" pitchFamily="49" charset="0"/>
              </a:rPr>
              <a:t>()</a:t>
            </a:r>
          </a:p>
          <a:p>
            <a:endParaRPr lang="fr-FR" sz="1600" dirty="0">
              <a:solidFill>
                <a:srgbClr val="676867"/>
              </a:solidFill>
              <a:latin typeface="Source Code Pro" panose="020B0509030403020204" pitchFamily="49" charset="0"/>
              <a:ea typeface="Source Code Pro" panose="020B0509030403020204" pitchFamily="49" charset="0"/>
            </a:endParaRPr>
          </a:p>
          <a:p>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mainloop</a:t>
            </a:r>
            <a:r>
              <a:rPr lang="fr-FR" sz="1600" b="0" dirty="0">
                <a:solidFill>
                  <a:srgbClr val="676867"/>
                </a:solidFill>
                <a:effectLst/>
                <a:latin typeface="Source Code Pro" panose="020B0509030403020204" pitchFamily="49" charset="0"/>
                <a:ea typeface="Source Code Pro" panose="020B0509030403020204" pitchFamily="49" charset="0"/>
              </a:rPr>
              <a:t>()</a:t>
            </a: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8166501" y="3911276"/>
            <a:ext cx="512233" cy="41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05808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labels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186</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339102"/>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600" b="0" dirty="0" err="1">
                <a:solidFill>
                  <a:srgbClr val="9872A2"/>
                </a:solidFill>
                <a:effectLst/>
                <a:latin typeface="Source Code Pro" panose="020B0509030403020204" pitchFamily="49" charset="0"/>
                <a:ea typeface="Source Code Pro" panose="020B0509030403020204" pitchFamily="49" charset="0"/>
              </a:rPr>
              <a:t>from</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tkinter</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872A2"/>
                </a:solidFill>
                <a:effectLst/>
                <a:latin typeface="Source Code Pro" panose="020B0509030403020204" pitchFamily="49" charset="0"/>
                <a:ea typeface="Source Code Pro" panose="020B0509030403020204" pitchFamily="49" charset="0"/>
              </a:rPr>
              <a:t>import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a:solidFill>
                  <a:srgbClr val="6089B4"/>
                </a:solidFill>
                <a:effectLst/>
                <a:latin typeface="Source Code Pro" panose="020B0509030403020204" pitchFamily="49" charset="0"/>
                <a:ea typeface="Source Code Pro" panose="020B0509030403020204" pitchFamily="49" charset="0"/>
              </a:rPr>
              <a:t>label </a:t>
            </a:r>
            <a:r>
              <a:rPr lang="fr-FR" sz="1600" b="0" dirty="0">
                <a:solidFill>
                  <a:srgbClr val="676867"/>
                </a:solidFill>
                <a:effectLst/>
                <a:latin typeface="Source Code Pro" panose="020B0509030403020204" pitchFamily="49" charset="0"/>
                <a:ea typeface="Source Code Pro" panose="020B0509030403020204" pitchFamily="49" charset="0"/>
              </a:rPr>
              <a:t>= </a:t>
            </a:r>
            <a:r>
              <a:rPr lang="fr-FR" sz="1600" b="0" dirty="0">
                <a:solidFill>
                  <a:srgbClr val="9B0000"/>
                </a:solidFill>
                <a:effectLst/>
                <a:latin typeface="Source Code Pro" panose="020B0509030403020204" pitchFamily="49" charset="0"/>
                <a:ea typeface="Source Code Pro" panose="020B0509030403020204" pitchFamily="49" charset="0"/>
              </a:rPr>
              <a:t>Label</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text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"Texte par défaut"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bg</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a:t>
            </a:r>
            <a:r>
              <a:rPr lang="fr-FR" sz="1600" b="0" dirty="0" err="1">
                <a:solidFill>
                  <a:srgbClr val="9AA83A"/>
                </a:solidFill>
                <a:effectLst/>
                <a:latin typeface="Source Code Pro" panose="020B0509030403020204" pitchFamily="49" charset="0"/>
                <a:ea typeface="Source Code Pro" panose="020B0509030403020204" pitchFamily="49" charset="0"/>
              </a:rPr>
              <a:t>yellow</a:t>
            </a:r>
            <a:r>
              <a:rPr lang="fr-FR" sz="1600" b="0" dirty="0">
                <a:solidFill>
                  <a:srgbClr val="9AA83A"/>
                </a:solidFill>
                <a:effectLst/>
                <a:latin typeface="Source Code Pro" panose="020B0509030403020204" pitchFamily="49" charset="0"/>
                <a:ea typeface="Source Code Pro" panose="020B0509030403020204" pitchFamily="49" charset="0"/>
              </a:rPr>
              <a:t>"</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6089B4"/>
                </a:solidFill>
                <a:effectLst/>
                <a:latin typeface="Source Code Pro" panose="020B0509030403020204" pitchFamily="49" charset="0"/>
                <a:ea typeface="Source Code Pro" panose="020B0509030403020204" pitchFamily="49" charset="0"/>
              </a:rPr>
              <a:t>label</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9872A2"/>
                </a:solidFill>
                <a:effectLst/>
                <a:latin typeface="Source Code Pro" panose="020B0509030403020204" pitchFamily="49" charset="0"/>
                <a:ea typeface="Source Code Pro" panose="020B0509030403020204" pitchFamily="49" charset="0"/>
              </a:rPr>
              <a:t>pack</a:t>
            </a:r>
            <a:r>
              <a:rPr lang="fr-FR" sz="1600" b="0" dirty="0">
                <a:solidFill>
                  <a:srgbClr val="676867"/>
                </a:solidFill>
                <a:effectLst/>
                <a:latin typeface="Source Code Pro" panose="020B0509030403020204" pitchFamily="49" charset="0"/>
                <a:ea typeface="Source Code Pro" panose="020B0509030403020204" pitchFamily="49" charset="0"/>
              </a:rPr>
              <a:t>()</a:t>
            </a:r>
          </a:p>
          <a:p>
            <a:endParaRPr lang="fr-FR" sz="1600" dirty="0">
              <a:solidFill>
                <a:srgbClr val="676867"/>
              </a:solidFill>
              <a:latin typeface="Source Code Pro" panose="020B0509030403020204" pitchFamily="49" charset="0"/>
              <a:ea typeface="Source Code Pro" panose="020B0509030403020204" pitchFamily="49" charset="0"/>
            </a:endParaRPr>
          </a:p>
          <a:p>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mainloop</a:t>
            </a:r>
            <a:r>
              <a:rPr lang="fr-FR" sz="1600" b="0" dirty="0">
                <a:solidFill>
                  <a:srgbClr val="676867"/>
                </a:solidFill>
                <a:effectLst/>
                <a:latin typeface="Source Code Pro" panose="020B0509030403020204" pitchFamily="49" charset="0"/>
                <a:ea typeface="Source Code Pro" panose="020B0509030403020204" pitchFamily="49" charset="0"/>
              </a:rPr>
              <a:t>()</a:t>
            </a: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7778635" y="3979228"/>
            <a:ext cx="900907" cy="39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500095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Entrée / Input</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187</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3077766"/>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600" b="0" dirty="0" err="1">
                <a:solidFill>
                  <a:srgbClr val="9872A2"/>
                </a:solidFill>
                <a:effectLst/>
                <a:latin typeface="Source Code Pro" panose="020B0509030403020204" pitchFamily="49" charset="0"/>
                <a:ea typeface="Source Code Pro" panose="020B0509030403020204" pitchFamily="49" charset="0"/>
              </a:rPr>
              <a:t>from</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tkinter</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872A2"/>
                </a:solidFill>
                <a:effectLst/>
                <a:latin typeface="Source Code Pro" panose="020B0509030403020204" pitchFamily="49" charset="0"/>
                <a:ea typeface="Source Code Pro" panose="020B0509030403020204" pitchFamily="49" charset="0"/>
              </a:rPr>
              <a:t>import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en-GB" sz="1600" b="0" dirty="0">
                <a:solidFill>
                  <a:srgbClr val="6089B4"/>
                </a:solidFill>
                <a:effectLst/>
                <a:latin typeface="Source Code Pro" panose="020B0509030403020204" pitchFamily="49" charset="0"/>
                <a:ea typeface="Source Code Pro" panose="020B0509030403020204" pitchFamily="49" charset="0"/>
              </a:rPr>
              <a:t>value</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9B0000"/>
                </a:solidFill>
                <a:effectLst/>
                <a:latin typeface="Source Code Pro" panose="020B0509030403020204" pitchFamily="49" charset="0"/>
                <a:ea typeface="Source Code Pro" panose="020B0509030403020204" pitchFamily="49" charset="0"/>
              </a:rPr>
              <a:t>StringVar</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p>
          <a:p>
            <a:r>
              <a:rPr lang="en-GB" sz="1600" b="0" dirty="0" err="1">
                <a:solidFill>
                  <a:srgbClr val="6089B4"/>
                </a:solidFill>
                <a:effectLst/>
                <a:latin typeface="Source Code Pro" panose="020B0509030403020204" pitchFamily="49" charset="0"/>
                <a:ea typeface="Source Code Pro" panose="020B0509030403020204" pitchFamily="49" charset="0"/>
              </a:rPr>
              <a:t>value</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set</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a:t>
            </a:r>
            <a:r>
              <a:rPr lang="en-GB" sz="1600" b="0" dirty="0" err="1">
                <a:solidFill>
                  <a:srgbClr val="9AA83A"/>
                </a:solidFill>
                <a:effectLst/>
                <a:latin typeface="Source Code Pro" panose="020B0509030403020204" pitchFamily="49" charset="0"/>
                <a:ea typeface="Source Code Pro" panose="020B0509030403020204" pitchFamily="49" charset="0"/>
              </a:rPr>
              <a:t>texte</a:t>
            </a:r>
            <a:r>
              <a:rPr lang="en-GB" sz="1600" b="0" dirty="0">
                <a:solidFill>
                  <a:srgbClr val="9AA83A"/>
                </a:solidFill>
                <a:effectLst/>
                <a:latin typeface="Source Code Pro" panose="020B0509030403020204" pitchFamily="49" charset="0"/>
                <a:ea typeface="Source Code Pro" panose="020B0509030403020204" pitchFamily="49" charset="0"/>
              </a:rPr>
              <a:t> par </a:t>
            </a:r>
            <a:r>
              <a:rPr lang="en-GB" sz="1600" b="0" dirty="0" err="1">
                <a:solidFill>
                  <a:srgbClr val="9AA83A"/>
                </a:solidFill>
                <a:effectLst/>
                <a:latin typeface="Source Code Pro" panose="020B0509030403020204" pitchFamily="49" charset="0"/>
                <a:ea typeface="Source Code Pro" panose="020B0509030403020204" pitchFamily="49" charset="0"/>
              </a:rPr>
              <a:t>défaut</a:t>
            </a:r>
            <a:r>
              <a:rPr lang="en-GB" sz="1600" b="0" dirty="0">
                <a:solidFill>
                  <a:srgbClr val="9AA83A"/>
                </a:solidFill>
                <a:effectLst/>
                <a:latin typeface="Source Code Pro" panose="020B0509030403020204" pitchFamily="49" charset="0"/>
                <a:ea typeface="Source Code Pro" panose="020B0509030403020204" pitchFamily="49" charset="0"/>
              </a:rPr>
              <a:t>"</a:t>
            </a:r>
            <a:r>
              <a:rPr lang="en-GB" sz="1600" b="0" dirty="0">
                <a:solidFill>
                  <a:srgbClr val="676867"/>
                </a:solidFill>
                <a:effectLst/>
                <a:latin typeface="Source Code Pro" panose="020B0509030403020204" pitchFamily="49" charset="0"/>
                <a:ea typeface="Source Code Pro" panose="020B0509030403020204" pitchFamily="49" charset="0"/>
              </a:rPr>
              <a:t>)</a:t>
            </a:r>
          </a:p>
          <a:p>
            <a:endParaRPr lang="en-GB" sz="1600" b="0" dirty="0">
              <a:solidFill>
                <a:srgbClr val="676867"/>
              </a:solidFill>
              <a:effectLst/>
              <a:latin typeface="Source Code Pro" panose="020B0509030403020204" pitchFamily="49" charset="0"/>
              <a:ea typeface="Source Code Pro" panose="020B0509030403020204" pitchFamily="49" charset="0"/>
            </a:endParaRPr>
          </a:p>
          <a:p>
            <a:r>
              <a:rPr lang="en-GB" sz="1600" b="0" dirty="0">
                <a:solidFill>
                  <a:srgbClr val="6089B4"/>
                </a:solidFill>
                <a:effectLst/>
                <a:latin typeface="Source Code Pro" panose="020B0509030403020204" pitchFamily="49" charset="0"/>
                <a:ea typeface="Source Code Pro" panose="020B0509030403020204" pitchFamily="49" charset="0"/>
              </a:rPr>
              <a:t>entree</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9B0000"/>
                </a:solidFill>
                <a:effectLst/>
                <a:latin typeface="Source Code Pro" panose="020B0509030403020204" pitchFamily="49" charset="0"/>
                <a:ea typeface="Source Code Pro" panose="020B0509030403020204" pitchFamily="49" charset="0"/>
              </a:rPr>
              <a:t>Entry</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6089B4"/>
                </a:solidFill>
                <a:effectLst/>
                <a:latin typeface="Source Code Pro" panose="020B0509030403020204" pitchFamily="49" charset="0"/>
                <a:ea typeface="Source Code Pro" panose="020B0509030403020204" pitchFamily="49" charset="0"/>
              </a:rPr>
              <a:t>fenetre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textvariable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6089B4"/>
                </a:solidFill>
                <a:effectLst/>
                <a:latin typeface="Source Code Pro" panose="020B0509030403020204" pitchFamily="49" charset="0"/>
                <a:ea typeface="Source Code Pro" panose="020B0509030403020204" pitchFamily="49" charset="0"/>
              </a:rPr>
              <a:t>value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089B4"/>
                </a:solidFill>
                <a:effectLst/>
                <a:latin typeface="Source Code Pro" panose="020B0509030403020204" pitchFamily="49" charset="0"/>
                <a:ea typeface="Source Code Pro" panose="020B0509030403020204" pitchFamily="49" charset="0"/>
              </a:rPr>
              <a:t>width</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6089B4"/>
                </a:solidFill>
                <a:effectLst/>
                <a:latin typeface="Source Code Pro" panose="020B0509030403020204" pitchFamily="49" charset="0"/>
                <a:ea typeface="Source Code Pro" panose="020B0509030403020204" pitchFamily="49" charset="0"/>
              </a:rPr>
              <a:t>30</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err="1">
                <a:solidFill>
                  <a:srgbClr val="6089B4"/>
                </a:solidFill>
                <a:effectLst/>
                <a:latin typeface="Source Code Pro" panose="020B0509030403020204" pitchFamily="49" charset="0"/>
                <a:ea typeface="Source Code Pro" panose="020B0509030403020204" pitchFamily="49" charset="0"/>
              </a:rPr>
              <a:t>entree</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9872A2"/>
                </a:solidFill>
                <a:effectLst/>
                <a:latin typeface="Source Code Pro" panose="020B0509030403020204" pitchFamily="49" charset="0"/>
                <a:ea typeface="Source Code Pro" panose="020B0509030403020204" pitchFamily="49" charset="0"/>
              </a:rPr>
              <a:t>pack</a:t>
            </a:r>
            <a:r>
              <a:rPr lang="en-GB" sz="1600" b="0" dirty="0">
                <a:solidFill>
                  <a:srgbClr val="676867"/>
                </a:solidFill>
                <a:effectLst/>
                <a:latin typeface="Source Code Pro" panose="020B0509030403020204" pitchFamily="49" charset="0"/>
                <a:ea typeface="Source Code Pro" panose="020B0509030403020204" pitchFamily="49" charset="0"/>
              </a:rPr>
              <a:t>()</a:t>
            </a:r>
          </a:p>
          <a:p>
            <a:endParaRPr lang="en-GB" sz="1600" dirty="0">
              <a:solidFill>
                <a:srgbClr val="676867"/>
              </a:solidFill>
              <a:latin typeface="Source Code Pro" panose="020B0509030403020204" pitchFamily="49" charset="0"/>
              <a:ea typeface="Source Code Pro" panose="020B0509030403020204" pitchFamily="49" charset="0"/>
            </a:endParaRPr>
          </a:p>
          <a:p>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mainloop</a:t>
            </a:r>
            <a:r>
              <a:rPr lang="fr-FR" sz="1600" b="0" dirty="0">
                <a:solidFill>
                  <a:srgbClr val="676867"/>
                </a:solidFill>
                <a:effectLst/>
                <a:latin typeface="Source Code Pro" panose="020B0509030403020204" pitchFamily="49" charset="0"/>
                <a:ea typeface="Source Code Pro" panose="020B0509030403020204" pitchFamily="49" charset="0"/>
              </a:rPr>
              <a:t>()</a:t>
            </a:r>
            <a:endParaRPr lang="en-GB" sz="1600" b="0" dirty="0">
              <a:solidFill>
                <a:srgbClr val="676867"/>
              </a:solidFill>
              <a:effectLst/>
              <a:latin typeface="Source Code Pro" panose="020B0509030403020204" pitchFamily="49" charset="0"/>
              <a:ea typeface="Source Code Pro" panose="020B0509030403020204" pitchFamily="49" charset="0"/>
            </a:endParaRP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6966154" y="4015599"/>
            <a:ext cx="1712580" cy="311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016613"/>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Case à </a:t>
            </a:r>
            <a:r>
              <a:rPr lang="en-GB" dirty="0" err="1"/>
              <a:t>cocher</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188</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339102"/>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600" b="0" dirty="0" err="1">
                <a:solidFill>
                  <a:srgbClr val="9872A2"/>
                </a:solidFill>
                <a:effectLst/>
                <a:latin typeface="Source Code Pro" panose="020B0509030403020204" pitchFamily="49" charset="0"/>
                <a:ea typeface="Source Code Pro" panose="020B0509030403020204" pitchFamily="49" charset="0"/>
              </a:rPr>
              <a:t>from</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tkinter</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872A2"/>
                </a:solidFill>
                <a:effectLst/>
                <a:latin typeface="Source Code Pro" panose="020B0509030403020204" pitchFamily="49" charset="0"/>
                <a:ea typeface="Source Code Pro" panose="020B0509030403020204" pitchFamily="49" charset="0"/>
              </a:rPr>
              <a:t>import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a:solidFill>
                  <a:srgbClr val="6089B4"/>
                </a:solidFill>
                <a:effectLst/>
                <a:latin typeface="Source Code Pro" panose="020B0509030403020204" pitchFamily="49" charset="0"/>
                <a:ea typeface="Source Code Pro" panose="020B0509030403020204" pitchFamily="49" charset="0"/>
              </a:rPr>
              <a:t>bouton</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Checkbutton</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text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"Nouveau?"</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6089B4"/>
                </a:solidFill>
                <a:effectLst/>
                <a:latin typeface="Source Code Pro" panose="020B0509030403020204" pitchFamily="49" charset="0"/>
                <a:ea typeface="Source Code Pro" panose="020B0509030403020204" pitchFamily="49" charset="0"/>
              </a:rPr>
              <a:t>bouton</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9872A2"/>
                </a:solidFill>
                <a:effectLst/>
                <a:latin typeface="Source Code Pro" panose="020B0509030403020204" pitchFamily="49" charset="0"/>
                <a:ea typeface="Source Code Pro" panose="020B0509030403020204" pitchFamily="49" charset="0"/>
              </a:rPr>
              <a:t>pack</a:t>
            </a:r>
            <a:r>
              <a:rPr lang="fr-FR" sz="1600" b="0" dirty="0">
                <a:solidFill>
                  <a:srgbClr val="676867"/>
                </a:solidFill>
                <a:effectLst/>
                <a:latin typeface="Source Code Pro" panose="020B0509030403020204" pitchFamily="49" charset="0"/>
                <a:ea typeface="Source Code Pro" panose="020B0509030403020204" pitchFamily="49" charset="0"/>
              </a:rPr>
              <a:t>()</a:t>
            </a:r>
          </a:p>
          <a:p>
            <a:endParaRPr lang="en-GB" sz="1600" dirty="0">
              <a:solidFill>
                <a:srgbClr val="676867"/>
              </a:solidFill>
              <a:latin typeface="Source Code Pro" panose="020B0509030403020204" pitchFamily="49" charset="0"/>
              <a:ea typeface="Source Code Pro" panose="020B0509030403020204" pitchFamily="49" charset="0"/>
            </a:endParaRPr>
          </a:p>
          <a:p>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mainloop</a:t>
            </a:r>
            <a:r>
              <a:rPr lang="fr-FR" sz="1600" b="0" dirty="0">
                <a:solidFill>
                  <a:srgbClr val="676867"/>
                </a:solidFill>
                <a:effectLst/>
                <a:latin typeface="Source Code Pro" panose="020B0509030403020204" pitchFamily="49" charset="0"/>
                <a:ea typeface="Source Code Pro" panose="020B0509030403020204" pitchFamily="49" charset="0"/>
              </a:rPr>
              <a:t>()</a:t>
            </a:r>
            <a:endParaRPr lang="en-GB" sz="1600" b="0" dirty="0">
              <a:solidFill>
                <a:srgbClr val="676867"/>
              </a:solidFill>
              <a:effectLst/>
              <a:latin typeface="Source Code Pro" panose="020B0509030403020204" pitchFamily="49" charset="0"/>
              <a:ea typeface="Source Code Pro" panose="020B0509030403020204" pitchFamily="49" charset="0"/>
            </a:endParaRP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7998415" y="3990801"/>
            <a:ext cx="680319" cy="381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1373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2.</a:t>
            </a:r>
            <a:endParaRPr lang="fr-FR" sz="6000" dirty="0">
              <a:solidFill>
                <a:schemeClr val="accent4"/>
              </a:solidFill>
            </a:endParaRPr>
          </a:p>
          <a:p>
            <a:pPr marL="0" lvl="0" indent="0" algn="l" rtl="0">
              <a:spcBef>
                <a:spcPts val="0"/>
              </a:spcBef>
              <a:spcAft>
                <a:spcPts val="0"/>
              </a:spcAft>
              <a:buNone/>
            </a:pPr>
            <a:r>
              <a:rPr lang="fr-FR" sz="4000" dirty="0"/>
              <a:t>Les fondamentaux de Python</a:t>
            </a:r>
          </a:p>
        </p:txBody>
      </p:sp>
    </p:spTree>
    <p:extLst>
      <p:ext uri="{BB962C8B-B14F-4D97-AF65-F5344CB8AC3E}">
        <p14:creationId xmlns:p14="http://schemas.microsoft.com/office/powerpoint/2010/main" val="538416746"/>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Boutons radio</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189</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3170099"/>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b="0" dirty="0" err="1">
                <a:solidFill>
                  <a:srgbClr val="9872A2"/>
                </a:solidFill>
                <a:effectLst/>
                <a:latin typeface="Source Code Pro" panose="020B0509030403020204" pitchFamily="49" charset="0"/>
                <a:ea typeface="Source Code Pro" panose="020B0509030403020204" pitchFamily="49" charset="0"/>
              </a:rPr>
              <a:t>from</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tkinter</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872A2"/>
                </a:solidFill>
                <a:effectLst/>
                <a:latin typeface="Source Code Pro" panose="020B0509030403020204" pitchFamily="49" charset="0"/>
                <a:ea typeface="Source Code Pro" panose="020B0509030403020204" pitchFamily="49" charset="0"/>
              </a:rPr>
              <a:t>import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Tk</a:t>
            </a:r>
            <a:r>
              <a:rPr lang="fr-FR" b="0" dirty="0">
                <a:solidFill>
                  <a:srgbClr val="676867"/>
                </a:solidFill>
                <a:effectLst/>
                <a:latin typeface="Source Code Pro" panose="020B0509030403020204" pitchFamily="49" charset="0"/>
                <a:ea typeface="Source Code Pro" panose="020B0509030403020204" pitchFamily="49" charset="0"/>
              </a:rPr>
              <a:t>()</a:t>
            </a: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a:solidFill>
                  <a:srgbClr val="6089B4"/>
                </a:solidFill>
                <a:effectLst/>
                <a:latin typeface="Source Code Pro" panose="020B0509030403020204" pitchFamily="49" charset="0"/>
                <a:ea typeface="Source Code Pro" panose="020B0509030403020204" pitchFamily="49" charset="0"/>
              </a:rPr>
              <a:t>value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StringVar</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p>
          <a:p>
            <a:r>
              <a:rPr lang="fr-FR" b="0" dirty="0">
                <a:solidFill>
                  <a:srgbClr val="6089B4"/>
                </a:solidFill>
                <a:effectLst/>
                <a:latin typeface="Source Code Pro" panose="020B0509030403020204" pitchFamily="49" charset="0"/>
                <a:ea typeface="Source Code Pro" panose="020B0509030403020204" pitchFamily="49" charset="0"/>
              </a:rPr>
              <a:t>bouton1</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Radiobutton</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text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AA83A"/>
                </a:solidFill>
                <a:effectLst/>
                <a:latin typeface="Source Code Pro" panose="020B0509030403020204" pitchFamily="49" charset="0"/>
                <a:ea typeface="Source Code Pro" panose="020B0509030403020204" pitchFamily="49" charset="0"/>
              </a:rPr>
              <a:t>"Oui"</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variable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value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value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1</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a:solidFill>
                  <a:srgbClr val="6089B4"/>
                </a:solidFill>
                <a:effectLst/>
                <a:latin typeface="Source Code Pro" panose="020B0509030403020204" pitchFamily="49" charset="0"/>
                <a:ea typeface="Source Code Pro" panose="020B0509030403020204" pitchFamily="49" charset="0"/>
              </a:rPr>
              <a:t>bouton2</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Radiobutton</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text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AA83A"/>
                </a:solidFill>
                <a:effectLst/>
                <a:latin typeface="Source Code Pro" panose="020B0509030403020204" pitchFamily="49" charset="0"/>
                <a:ea typeface="Source Code Pro" panose="020B0509030403020204" pitchFamily="49" charset="0"/>
              </a:rPr>
              <a:t>"Non"</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variable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value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value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2</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a:solidFill>
                  <a:srgbClr val="6089B4"/>
                </a:solidFill>
                <a:effectLst/>
                <a:latin typeface="Source Code Pro" panose="020B0509030403020204" pitchFamily="49" charset="0"/>
                <a:ea typeface="Source Code Pro" panose="020B0509030403020204" pitchFamily="49" charset="0"/>
              </a:rPr>
              <a:t>bouton3</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Radiobutton</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text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AA83A"/>
                </a:solidFill>
                <a:effectLst/>
                <a:latin typeface="Source Code Pro" panose="020B0509030403020204" pitchFamily="49" charset="0"/>
                <a:ea typeface="Source Code Pro" panose="020B0509030403020204" pitchFamily="49" charset="0"/>
              </a:rPr>
              <a:t>"Peu être"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variable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value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value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3</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a:solidFill>
                  <a:srgbClr val="6089B4"/>
                </a:solidFill>
                <a:effectLst/>
                <a:latin typeface="Source Code Pro" panose="020B0509030403020204" pitchFamily="49" charset="0"/>
                <a:ea typeface="Source Code Pro" panose="020B0509030403020204" pitchFamily="49" charset="0"/>
              </a:rPr>
              <a:t>bouton1</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872A2"/>
                </a:solidFill>
                <a:effectLst/>
                <a:latin typeface="Source Code Pro" panose="020B0509030403020204" pitchFamily="49" charset="0"/>
                <a:ea typeface="Source Code Pro" panose="020B0509030403020204" pitchFamily="49" charset="0"/>
              </a:rPr>
              <a:t>pack</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a:solidFill>
                  <a:srgbClr val="6089B4"/>
                </a:solidFill>
                <a:effectLst/>
                <a:latin typeface="Source Code Pro" panose="020B0509030403020204" pitchFamily="49" charset="0"/>
                <a:ea typeface="Source Code Pro" panose="020B0509030403020204" pitchFamily="49" charset="0"/>
              </a:rPr>
              <a:t>bouton2</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872A2"/>
                </a:solidFill>
                <a:effectLst/>
                <a:latin typeface="Source Code Pro" panose="020B0509030403020204" pitchFamily="49" charset="0"/>
                <a:ea typeface="Source Code Pro" panose="020B0509030403020204" pitchFamily="49" charset="0"/>
              </a:rPr>
              <a:t>pack</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a:solidFill>
                  <a:srgbClr val="6089B4"/>
                </a:solidFill>
                <a:effectLst/>
                <a:latin typeface="Source Code Pro" panose="020B0509030403020204" pitchFamily="49" charset="0"/>
                <a:ea typeface="Source Code Pro" panose="020B0509030403020204" pitchFamily="49" charset="0"/>
              </a:rPr>
              <a:t>bouton3</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872A2"/>
                </a:solidFill>
                <a:effectLst/>
                <a:latin typeface="Source Code Pro" panose="020B0509030403020204" pitchFamily="49" charset="0"/>
                <a:ea typeface="Source Code Pro" panose="020B0509030403020204" pitchFamily="49" charset="0"/>
              </a:rPr>
              <a:t>pack</a:t>
            </a:r>
            <a:r>
              <a:rPr lang="fr-FR" b="0" dirty="0">
                <a:solidFill>
                  <a:srgbClr val="676867"/>
                </a:solidFill>
                <a:effectLst/>
                <a:latin typeface="Source Code Pro" panose="020B0509030403020204" pitchFamily="49" charset="0"/>
                <a:ea typeface="Source Code Pro" panose="020B0509030403020204" pitchFamily="49" charset="0"/>
              </a:rPr>
              <a:t>()</a:t>
            </a:r>
          </a:p>
          <a:p>
            <a:endParaRPr lang="en-GB" dirty="0">
              <a:solidFill>
                <a:srgbClr val="676867"/>
              </a:solidFill>
              <a:latin typeface="Source Code Pro" panose="020B0509030403020204" pitchFamily="49" charset="0"/>
              <a:ea typeface="Source Code Pro" panose="020B0509030403020204" pitchFamily="49" charset="0"/>
            </a:endParaRPr>
          </a:p>
          <a:p>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mainloop</a:t>
            </a:r>
            <a:r>
              <a:rPr lang="fr-FR" b="0" dirty="0">
                <a:solidFill>
                  <a:srgbClr val="676867"/>
                </a:solidFill>
                <a:effectLst/>
                <a:latin typeface="Source Code Pro" panose="020B0509030403020204" pitchFamily="49" charset="0"/>
                <a:ea typeface="Source Code Pro" panose="020B0509030403020204" pitchFamily="49" charset="0"/>
              </a:rPr>
              <a:t>()</a:t>
            </a:r>
            <a:endParaRPr lang="en-GB" b="0" dirty="0">
              <a:solidFill>
                <a:srgbClr val="676867"/>
              </a:solidFill>
              <a:effectLst/>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55506134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Liste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190</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3385542"/>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b="0" dirty="0" err="1">
                <a:solidFill>
                  <a:srgbClr val="9872A2"/>
                </a:solidFill>
                <a:effectLst/>
                <a:latin typeface="Source Code Pro" panose="020B0509030403020204" pitchFamily="49" charset="0"/>
                <a:ea typeface="Source Code Pro" panose="020B0509030403020204" pitchFamily="49" charset="0"/>
              </a:rPr>
              <a:t>from</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tkinter</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872A2"/>
                </a:solidFill>
                <a:effectLst/>
                <a:latin typeface="Source Code Pro" panose="020B0509030403020204" pitchFamily="49" charset="0"/>
                <a:ea typeface="Source Code Pro" panose="020B0509030403020204" pitchFamily="49" charset="0"/>
              </a:rPr>
              <a:t>import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Tk</a:t>
            </a:r>
            <a:r>
              <a:rPr lang="fr-FR" b="0" dirty="0">
                <a:solidFill>
                  <a:srgbClr val="676867"/>
                </a:solidFill>
                <a:effectLst/>
                <a:latin typeface="Source Code Pro" panose="020B0509030403020204" pitchFamily="49" charset="0"/>
                <a:ea typeface="Source Code Pro" panose="020B0509030403020204" pitchFamily="49" charset="0"/>
              </a:rPr>
              <a:t>()</a:t>
            </a: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a:solidFill>
                  <a:srgbClr val="6089B4"/>
                </a:solidFill>
                <a:effectLst/>
                <a:latin typeface="Source Code Pro" panose="020B0509030403020204" pitchFamily="49" charset="0"/>
                <a:ea typeface="Source Code Pro" panose="020B0509030403020204" pitchFamily="49" charset="0"/>
              </a:rPr>
              <a:t>liste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Listbox</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6089B4"/>
                </a:solidFill>
                <a:effectLst/>
                <a:latin typeface="Source Code Pro" panose="020B0509030403020204" pitchFamily="49" charset="0"/>
                <a:ea typeface="Source Code Pro" panose="020B0509030403020204" pitchFamily="49" charset="0"/>
              </a:rPr>
              <a:t>liste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insert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1</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"Python"</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6089B4"/>
                </a:solidFill>
                <a:effectLst/>
                <a:latin typeface="Source Code Pro" panose="020B0509030403020204" pitchFamily="49" charset="0"/>
                <a:ea typeface="Source Code Pro" panose="020B0509030403020204" pitchFamily="49" charset="0"/>
              </a:rPr>
              <a:t>liste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insert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2</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"PHP"</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6089B4"/>
                </a:solidFill>
                <a:effectLst/>
                <a:latin typeface="Source Code Pro" panose="020B0509030403020204" pitchFamily="49" charset="0"/>
                <a:ea typeface="Source Code Pro" panose="020B0509030403020204" pitchFamily="49" charset="0"/>
              </a:rPr>
              <a:t>liste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insert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3</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"jQuery"</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6089B4"/>
                </a:solidFill>
                <a:effectLst/>
                <a:latin typeface="Source Code Pro" panose="020B0509030403020204" pitchFamily="49" charset="0"/>
                <a:ea typeface="Source Code Pro" panose="020B0509030403020204" pitchFamily="49" charset="0"/>
              </a:rPr>
              <a:t>liste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insert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4</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"CSS"</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6089B4"/>
                </a:solidFill>
                <a:effectLst/>
                <a:latin typeface="Source Code Pro" panose="020B0509030403020204" pitchFamily="49" charset="0"/>
                <a:ea typeface="Source Code Pro" panose="020B0509030403020204" pitchFamily="49" charset="0"/>
              </a:rPr>
              <a:t>liste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insert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5</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"Javascript"</a:t>
            </a:r>
            <a:r>
              <a:rPr lang="fr-FR" b="0" dirty="0">
                <a:solidFill>
                  <a:srgbClr val="676867"/>
                </a:solidFill>
                <a:effectLst/>
                <a:latin typeface="Source Code Pro" panose="020B0509030403020204" pitchFamily="49" charset="0"/>
                <a:ea typeface="Source Code Pro" panose="020B0509030403020204" pitchFamily="49" charset="0"/>
              </a:rPr>
              <a:t>)</a:t>
            </a: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err="1">
                <a:solidFill>
                  <a:srgbClr val="6089B4"/>
                </a:solidFill>
                <a:effectLst/>
                <a:latin typeface="Source Code Pro" panose="020B0509030403020204" pitchFamily="49" charset="0"/>
                <a:ea typeface="Source Code Pro" panose="020B0509030403020204" pitchFamily="49" charset="0"/>
              </a:rPr>
              <a:t>liste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9872A2"/>
                </a:solidFill>
                <a:effectLst/>
                <a:latin typeface="Source Code Pro" panose="020B0509030403020204" pitchFamily="49" charset="0"/>
                <a:ea typeface="Source Code Pro" panose="020B0509030403020204" pitchFamily="49" charset="0"/>
              </a:rPr>
              <a:t>pack</a:t>
            </a:r>
            <a:r>
              <a:rPr lang="fr-FR" b="0" dirty="0">
                <a:solidFill>
                  <a:srgbClr val="676867"/>
                </a:solidFill>
                <a:effectLst/>
                <a:latin typeface="Source Code Pro" panose="020B0509030403020204" pitchFamily="49" charset="0"/>
                <a:ea typeface="Source Code Pro" panose="020B0509030403020204" pitchFamily="49" charset="0"/>
              </a:rPr>
              <a:t>()</a:t>
            </a:r>
          </a:p>
          <a:p>
            <a:endParaRPr lang="en-GB" dirty="0">
              <a:solidFill>
                <a:srgbClr val="676867"/>
              </a:solidFill>
              <a:latin typeface="Source Code Pro" panose="020B0509030403020204" pitchFamily="49" charset="0"/>
              <a:ea typeface="Source Code Pro" panose="020B0509030403020204" pitchFamily="49" charset="0"/>
            </a:endParaRPr>
          </a:p>
          <a:p>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mainloop</a:t>
            </a:r>
            <a:r>
              <a:rPr lang="fr-FR" b="0" dirty="0">
                <a:solidFill>
                  <a:srgbClr val="676867"/>
                </a:solidFill>
                <a:effectLst/>
                <a:latin typeface="Source Code Pro" panose="020B0509030403020204" pitchFamily="49" charset="0"/>
                <a:ea typeface="Source Code Pro" panose="020B0509030403020204" pitchFamily="49" charset="0"/>
              </a:rPr>
              <a:t>()</a:t>
            </a:r>
            <a:endParaRPr lang="en-GB" b="0" dirty="0">
              <a:solidFill>
                <a:srgbClr val="676867"/>
              </a:solidFill>
              <a:effectLst/>
              <a:latin typeface="Source Code Pro" panose="020B0509030403020204" pitchFamily="49" charset="0"/>
              <a:ea typeface="Source Code Pro" panose="020B0509030403020204" pitchFamily="49" charset="0"/>
            </a:endParaRP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7737905" y="3286644"/>
            <a:ext cx="940829" cy="1105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643831"/>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Canvas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191</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400657"/>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200" b="0" dirty="0" err="1">
                <a:solidFill>
                  <a:srgbClr val="9872A2"/>
                </a:solidFill>
                <a:effectLst/>
                <a:latin typeface="Source Code Pro" panose="020B0509030403020204" pitchFamily="49" charset="0"/>
                <a:ea typeface="Source Code Pro" panose="020B0509030403020204" pitchFamily="49" charset="0"/>
              </a:rPr>
              <a:t>from</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tkinter</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import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Tk</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6089B4"/>
                </a:solidFill>
                <a:effectLst/>
                <a:latin typeface="Source Code Pro" panose="020B0509030403020204" pitchFamily="49" charset="0"/>
                <a:ea typeface="Source Code Pro" panose="020B0509030403020204" pitchFamily="49" charset="0"/>
              </a:rPr>
              <a:t>canvas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B0000"/>
                </a:solidFill>
                <a:effectLst/>
                <a:latin typeface="Source Code Pro" panose="020B0509030403020204" pitchFamily="49" charset="0"/>
                <a:ea typeface="Source Code Pro" panose="020B0509030403020204" pitchFamily="49" charset="0"/>
              </a:rPr>
              <a:t>Canvas</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width</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150</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height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120</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background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yellow</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6089B4"/>
                </a:solidFill>
                <a:effectLst/>
                <a:latin typeface="Source Code Pro" panose="020B0509030403020204" pitchFamily="49" charset="0"/>
                <a:ea typeface="Source Code Pro" panose="020B0509030403020204" pitchFamily="49" charset="0"/>
              </a:rPr>
              <a:t>ligne1</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canvas</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create_line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75</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0</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75</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120</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6089B4"/>
                </a:solidFill>
                <a:effectLst/>
                <a:latin typeface="Source Code Pro" panose="020B0509030403020204" pitchFamily="49" charset="0"/>
                <a:ea typeface="Source Code Pro" panose="020B0509030403020204" pitchFamily="49" charset="0"/>
              </a:rPr>
              <a:t>ligne2</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canvas</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create_line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0</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60</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150</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60</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6089B4"/>
                </a:solidFill>
                <a:effectLst/>
                <a:latin typeface="Source Code Pro" panose="020B0509030403020204" pitchFamily="49" charset="0"/>
                <a:ea typeface="Source Code Pro" panose="020B0509030403020204" pitchFamily="49" charset="0"/>
              </a:rPr>
              <a:t>txt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canvas</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create_text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75</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60</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"Cible"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font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"Arial 16 </a:t>
            </a:r>
            <a:r>
              <a:rPr lang="fr-FR" sz="1200" b="0" dirty="0" err="1">
                <a:solidFill>
                  <a:srgbClr val="9AA83A"/>
                </a:solidFill>
                <a:effectLst/>
                <a:latin typeface="Source Code Pro" panose="020B0509030403020204" pitchFamily="49" charset="0"/>
                <a:ea typeface="Source Code Pro" panose="020B0509030403020204" pitchFamily="49" charset="0"/>
              </a:rPr>
              <a:t>italic</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fill</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blue</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6089B4"/>
                </a:solidFill>
                <a:effectLst/>
                <a:latin typeface="Source Code Pro" panose="020B0509030403020204" pitchFamily="49" charset="0"/>
                <a:ea typeface="Source Code Pro" panose="020B0509030403020204" pitchFamily="49" charset="0"/>
              </a:rPr>
              <a:t>canvas</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pack</a:t>
            </a:r>
            <a:r>
              <a:rPr lang="fr-FR" sz="1200" b="0" dirty="0">
                <a:solidFill>
                  <a:srgbClr val="676867"/>
                </a:solidFill>
                <a:effectLst/>
                <a:latin typeface="Source Code Pro" panose="020B0509030403020204" pitchFamily="49" charset="0"/>
                <a:ea typeface="Source Code Pro" panose="020B0509030403020204" pitchFamily="49" charset="0"/>
              </a:rPr>
              <a:t>()</a:t>
            </a:r>
          </a:p>
          <a:p>
            <a:endParaRPr lang="en-GB" sz="1200" dirty="0">
              <a:solidFill>
                <a:srgbClr val="676867"/>
              </a:solidFill>
              <a:latin typeface="Source Code Pro" panose="020B0509030403020204" pitchFamily="49" charset="0"/>
              <a:ea typeface="Source Code Pro" panose="020B0509030403020204" pitchFamily="49" charset="0"/>
            </a:endParaRPr>
          </a:p>
          <a:p>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mainloop</a:t>
            </a:r>
            <a:r>
              <a:rPr lang="fr-FR" sz="1200" b="0" dirty="0">
                <a:solidFill>
                  <a:srgbClr val="676867"/>
                </a:solidFill>
                <a:effectLst/>
                <a:latin typeface="Source Code Pro" panose="020B0509030403020204" pitchFamily="49" charset="0"/>
                <a:ea typeface="Source Code Pro" panose="020B0509030403020204" pitchFamily="49" charset="0"/>
              </a:rPr>
              <a:t>()</a:t>
            </a:r>
            <a:endParaRPr lang="en-GB" sz="1200" b="0" dirty="0">
              <a:solidFill>
                <a:srgbClr val="676867"/>
              </a:solidFill>
              <a:effectLst/>
              <a:latin typeface="Source Code Pro" panose="020B0509030403020204" pitchFamily="49" charset="0"/>
              <a:ea typeface="Source Code Pro" panose="020B0509030403020204" pitchFamily="49" charset="0"/>
            </a:endParaRP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7737905" y="3462153"/>
            <a:ext cx="940829" cy="934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21078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Scale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192</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585323"/>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600" b="0" dirty="0" err="1">
                <a:solidFill>
                  <a:srgbClr val="9872A2"/>
                </a:solidFill>
                <a:effectLst/>
                <a:latin typeface="Source Code Pro" panose="020B0509030403020204" pitchFamily="49" charset="0"/>
                <a:ea typeface="Source Code Pro" panose="020B0509030403020204" pitchFamily="49" charset="0"/>
              </a:rPr>
              <a:t>from</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tkinter</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872A2"/>
                </a:solidFill>
                <a:effectLst/>
                <a:latin typeface="Source Code Pro" panose="020B0509030403020204" pitchFamily="49" charset="0"/>
                <a:ea typeface="Source Code Pro" panose="020B0509030403020204" pitchFamily="49" charset="0"/>
              </a:rPr>
              <a:t>import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a:solidFill>
                  <a:srgbClr val="6089B4"/>
                </a:solidFill>
                <a:effectLst/>
                <a:latin typeface="Source Code Pro" panose="020B0509030403020204" pitchFamily="49" charset="0"/>
                <a:ea typeface="Source Code Pro" panose="020B0509030403020204" pitchFamily="49" charset="0"/>
              </a:rPr>
              <a:t>value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DoubleVar</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6089B4"/>
                </a:solidFill>
                <a:effectLst/>
                <a:latin typeface="Source Code Pro" panose="020B0509030403020204" pitchFamily="49" charset="0"/>
                <a:ea typeface="Source Code Pro" panose="020B0509030403020204" pitchFamily="49" charset="0"/>
              </a:rPr>
              <a:t>scale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Scale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089B4"/>
                </a:solidFill>
                <a:effectLst/>
                <a:latin typeface="Source Code Pro" panose="020B0509030403020204" pitchFamily="49" charset="0"/>
                <a:ea typeface="Source Code Pro" panose="020B0509030403020204" pitchFamily="49" charset="0"/>
              </a:rPr>
              <a:t>variable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value</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6089B4"/>
                </a:solidFill>
                <a:effectLst/>
                <a:latin typeface="Source Code Pro" panose="020B0509030403020204" pitchFamily="49" charset="0"/>
                <a:ea typeface="Source Code Pro" panose="020B0509030403020204" pitchFamily="49" charset="0"/>
              </a:rPr>
              <a:t>scale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9872A2"/>
                </a:solidFill>
                <a:effectLst/>
                <a:latin typeface="Source Code Pro" panose="020B0509030403020204" pitchFamily="49" charset="0"/>
                <a:ea typeface="Source Code Pro" panose="020B0509030403020204" pitchFamily="49" charset="0"/>
              </a:rPr>
              <a:t>pack</a:t>
            </a:r>
            <a:r>
              <a:rPr lang="fr-FR" sz="1600" b="0" dirty="0">
                <a:solidFill>
                  <a:srgbClr val="676867"/>
                </a:solidFill>
                <a:effectLst/>
                <a:latin typeface="Source Code Pro" panose="020B0509030403020204" pitchFamily="49" charset="0"/>
                <a:ea typeface="Source Code Pro" panose="020B0509030403020204" pitchFamily="49" charset="0"/>
              </a:rPr>
              <a:t>()</a:t>
            </a:r>
          </a:p>
          <a:p>
            <a:endParaRPr lang="en-GB" sz="1600" dirty="0">
              <a:solidFill>
                <a:srgbClr val="676867"/>
              </a:solidFill>
              <a:latin typeface="Source Code Pro" panose="020B0509030403020204" pitchFamily="49" charset="0"/>
              <a:ea typeface="Source Code Pro" panose="020B0509030403020204" pitchFamily="49" charset="0"/>
            </a:endParaRPr>
          </a:p>
          <a:p>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mainloop</a:t>
            </a:r>
            <a:r>
              <a:rPr lang="fr-FR" sz="1600" b="0" dirty="0">
                <a:solidFill>
                  <a:srgbClr val="676867"/>
                </a:solidFill>
                <a:effectLst/>
                <a:latin typeface="Source Code Pro" panose="020B0509030403020204" pitchFamily="49" charset="0"/>
                <a:ea typeface="Source Code Pro" panose="020B0509030403020204" pitchFamily="49" charset="0"/>
              </a:rPr>
              <a:t>()</a:t>
            </a:r>
            <a:endParaRPr lang="en-GB" sz="1600" b="0" dirty="0">
              <a:solidFill>
                <a:srgbClr val="676867"/>
              </a:solidFill>
              <a:effectLst/>
              <a:latin typeface="Source Code Pro" panose="020B0509030403020204" pitchFamily="49" charset="0"/>
              <a:ea typeface="Source Code Pro" panose="020B0509030403020204" pitchFamily="49" charset="0"/>
            </a:endParaRP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8338974" y="3447163"/>
            <a:ext cx="339760" cy="934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4453762"/>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Frames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193</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3431709"/>
          </a:xfrm>
          <a:prstGeom prst="rect">
            <a:avLst/>
          </a:prstGeom>
          <a:noFill/>
        </p:spPr>
        <p:txBody>
          <a:bodyPr wrap="square">
            <a:spAutoFit/>
          </a:bodyPr>
          <a:lstStyle/>
          <a:p>
            <a:r>
              <a:rPr lang="fr-FR" sz="1000" dirty="0">
                <a:solidFill>
                  <a:srgbClr val="333333"/>
                </a:solidFill>
                <a:latin typeface="Source Code Pro" panose="020B0509030403020204" pitchFamily="49" charset="0"/>
                <a:ea typeface="Source Code Pro" panose="020B0509030403020204" pitchFamily="49" charset="0"/>
              </a:rPr>
              <a:t>Exemple :</a:t>
            </a:r>
            <a:endParaRPr lang="en-GB" sz="1000" b="0" dirty="0">
              <a:solidFill>
                <a:srgbClr val="9872A2"/>
              </a:solidFill>
              <a:effectLst/>
              <a:latin typeface="Source Code Pro" panose="020B0509030403020204" pitchFamily="49" charset="0"/>
              <a:ea typeface="Source Code Pro" panose="020B0509030403020204" pitchFamily="49" charset="0"/>
            </a:endParaRPr>
          </a:p>
          <a:p>
            <a:r>
              <a:rPr lang="fr-FR" sz="900" b="0" dirty="0" err="1">
                <a:solidFill>
                  <a:srgbClr val="9872A2"/>
                </a:solidFill>
                <a:effectLst/>
                <a:latin typeface="Source Code Pro" panose="020B0509030403020204" pitchFamily="49" charset="0"/>
                <a:ea typeface="Source Code Pro" panose="020B0509030403020204" pitchFamily="49" charset="0"/>
              </a:rPr>
              <a:t>from</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9B0000"/>
                </a:solidFill>
                <a:effectLst/>
                <a:latin typeface="Source Code Pro" panose="020B0509030403020204" pitchFamily="49" charset="0"/>
                <a:ea typeface="Source Code Pro" panose="020B0509030403020204" pitchFamily="49" charset="0"/>
              </a:rPr>
              <a:t>tkinter</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9872A2"/>
                </a:solidFill>
                <a:effectLst/>
                <a:latin typeface="Source Code Pro" panose="020B0509030403020204" pitchFamily="49" charset="0"/>
                <a:ea typeface="Source Code Pro" panose="020B0509030403020204" pitchFamily="49" charset="0"/>
              </a:rPr>
              <a:t>import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p>
          <a:p>
            <a:r>
              <a:rPr lang="fr-FR" sz="900" b="0" dirty="0" err="1">
                <a:solidFill>
                  <a:srgbClr val="6089B4"/>
                </a:solidFill>
                <a:effectLst/>
                <a:latin typeface="Source Code Pro" panose="020B0509030403020204" pitchFamily="49" charset="0"/>
                <a:ea typeface="Source Code Pro" panose="020B0509030403020204" pitchFamily="49" charset="0"/>
              </a:rPr>
              <a:t>fenetre</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9B0000"/>
                </a:solidFill>
                <a:effectLst/>
                <a:latin typeface="Source Code Pro" panose="020B0509030403020204" pitchFamily="49" charset="0"/>
                <a:ea typeface="Source Code Pro" panose="020B0509030403020204" pitchFamily="49" charset="0"/>
              </a:rPr>
              <a:t>Tk</a:t>
            </a:r>
            <a:r>
              <a:rPr lang="fr-FR" sz="900" b="0" dirty="0">
                <a:solidFill>
                  <a:srgbClr val="676867"/>
                </a:solidFill>
                <a:effectLst/>
                <a:latin typeface="Source Code Pro" panose="020B0509030403020204" pitchFamily="49" charset="0"/>
                <a:ea typeface="Source Code Pro" panose="020B0509030403020204" pitchFamily="49" charset="0"/>
              </a:rPr>
              <a:t>()</a:t>
            </a:r>
          </a:p>
          <a:p>
            <a:br>
              <a:rPr lang="fr-FR" sz="900" b="0" dirty="0">
                <a:solidFill>
                  <a:srgbClr val="C5C8C6"/>
                </a:solidFill>
                <a:effectLst/>
                <a:latin typeface="Source Code Pro" panose="020B0509030403020204" pitchFamily="49" charset="0"/>
                <a:ea typeface="Source Code Pro" panose="020B0509030403020204" pitchFamily="49" charset="0"/>
              </a:rPr>
            </a:br>
            <a:r>
              <a:rPr lang="fr-FR" sz="900" b="0" dirty="0" err="1">
                <a:solidFill>
                  <a:srgbClr val="6089B4"/>
                </a:solidFill>
                <a:effectLst/>
                <a:latin typeface="Source Code Pro" panose="020B0509030403020204" pitchFamily="49" charset="0"/>
                <a:ea typeface="Source Code Pro" panose="020B0509030403020204" pitchFamily="49" charset="0"/>
              </a:rPr>
              <a:t>fenetre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AA83A"/>
                </a:solidFill>
                <a:effectLst/>
                <a:latin typeface="Source Code Pro" panose="020B0509030403020204" pitchFamily="49" charset="0"/>
                <a:ea typeface="Source Code Pro" panose="020B0509030403020204" pitchFamily="49" charset="0"/>
              </a:rPr>
              <a:t>'</a:t>
            </a:r>
            <a:r>
              <a:rPr lang="fr-FR" sz="900" b="0" dirty="0" err="1">
                <a:solidFill>
                  <a:srgbClr val="9AA83A"/>
                </a:solidFill>
                <a:effectLst/>
                <a:latin typeface="Source Code Pro" panose="020B0509030403020204" pitchFamily="49" charset="0"/>
                <a:ea typeface="Source Code Pro" panose="020B0509030403020204" pitchFamily="49" charset="0"/>
              </a:rPr>
              <a:t>bg</a:t>
            </a:r>
            <a:r>
              <a:rPr lang="fr-FR" sz="900" b="0" dirty="0">
                <a:solidFill>
                  <a:srgbClr val="9AA83A"/>
                </a:solidFill>
                <a:effectLst/>
                <a:latin typeface="Source Code Pro" panose="020B0509030403020204" pitchFamily="49" charset="0"/>
                <a:ea typeface="Source Code Pro" panose="020B0509030403020204" pitchFamily="49" charset="0"/>
              </a:rPr>
              <a:t>'</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AA83A"/>
                </a:solidFill>
                <a:effectLst/>
                <a:latin typeface="Source Code Pro" panose="020B0509030403020204" pitchFamily="49" charset="0"/>
                <a:ea typeface="Source Code Pro" panose="020B0509030403020204" pitchFamily="49" charset="0"/>
              </a:rPr>
              <a:t>'white'</a:t>
            </a:r>
            <a:endParaRPr lang="fr-FR" sz="900" b="0" dirty="0">
              <a:solidFill>
                <a:srgbClr val="C5C8C6"/>
              </a:solidFill>
              <a:effectLst/>
              <a:latin typeface="Source Code Pro" panose="020B0509030403020204" pitchFamily="49" charset="0"/>
              <a:ea typeface="Source Code Pro" panose="020B0509030403020204" pitchFamily="49" charset="0"/>
            </a:endParaRPr>
          </a:p>
          <a:p>
            <a:br>
              <a:rPr lang="fr-FR" sz="900" b="0" dirty="0">
                <a:solidFill>
                  <a:srgbClr val="C5C8C6"/>
                </a:solidFill>
                <a:effectLst/>
                <a:latin typeface="Source Code Pro" panose="020B0509030403020204" pitchFamily="49" charset="0"/>
                <a:ea typeface="Source Code Pro" panose="020B0509030403020204" pitchFamily="49" charset="0"/>
              </a:rPr>
            </a:br>
            <a:r>
              <a:rPr lang="fr-FR" sz="900" b="0" dirty="0">
                <a:solidFill>
                  <a:srgbClr val="9A9B99"/>
                </a:solidFill>
                <a:effectLst/>
                <a:latin typeface="Source Code Pro" panose="020B0509030403020204" pitchFamily="49" charset="0"/>
                <a:ea typeface="Source Code Pro" panose="020B0509030403020204" pitchFamily="49" charset="0"/>
              </a:rPr>
              <a:t># frame 1</a:t>
            </a:r>
            <a:endParaRPr lang="fr-FR" sz="900" b="0" dirty="0">
              <a:solidFill>
                <a:srgbClr val="C5C8C6"/>
              </a:solidFill>
              <a:effectLst/>
              <a:latin typeface="Source Code Pro" panose="020B0509030403020204" pitchFamily="49" charset="0"/>
              <a:ea typeface="Source Code Pro" panose="020B0509030403020204" pitchFamily="49" charset="0"/>
            </a:endParaRPr>
          </a:p>
          <a:p>
            <a:r>
              <a:rPr lang="fr-FR" sz="900" b="0" dirty="0">
                <a:solidFill>
                  <a:srgbClr val="6089B4"/>
                </a:solidFill>
                <a:effectLst/>
                <a:latin typeface="Source Code Pro" panose="020B0509030403020204" pitchFamily="49" charset="0"/>
                <a:ea typeface="Source Code Pro" panose="020B0509030403020204" pitchFamily="49" charset="0"/>
              </a:rPr>
              <a:t>Frame1</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9B0000"/>
                </a:solidFill>
                <a:effectLst/>
                <a:latin typeface="Source Code Pro" panose="020B0509030403020204" pitchFamily="49" charset="0"/>
                <a:ea typeface="Source Code Pro" panose="020B0509030403020204" pitchFamily="49" charset="0"/>
              </a:rPr>
              <a:t>Frame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err="1">
                <a:solidFill>
                  <a:srgbClr val="6089B4"/>
                </a:solidFill>
                <a:effectLst/>
                <a:latin typeface="Source Code Pro" panose="020B0509030403020204" pitchFamily="49" charset="0"/>
                <a:ea typeface="Source Code Pro" panose="020B0509030403020204" pitchFamily="49" charset="0"/>
              </a:rPr>
              <a:t>fenetre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borderwidth</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2</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6089B4"/>
                </a:solidFill>
                <a:effectLst/>
                <a:latin typeface="Source Code Pro" panose="020B0509030403020204" pitchFamily="49" charset="0"/>
                <a:ea typeface="Source Code Pro" panose="020B0509030403020204" pitchFamily="49" charset="0"/>
              </a:rPr>
              <a:t>relief</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GROOVE</a:t>
            </a:r>
            <a:r>
              <a:rPr lang="fr-FR" sz="900" b="0" dirty="0">
                <a:solidFill>
                  <a:srgbClr val="676867"/>
                </a:solidFill>
                <a:effectLst/>
                <a:latin typeface="Source Code Pro" panose="020B0509030403020204" pitchFamily="49" charset="0"/>
                <a:ea typeface="Source Code Pro" panose="020B0509030403020204" pitchFamily="49" charset="0"/>
              </a:rPr>
              <a:t>)</a:t>
            </a:r>
          </a:p>
          <a:p>
            <a:r>
              <a:rPr lang="fr-FR" sz="900" b="0" dirty="0">
                <a:solidFill>
                  <a:srgbClr val="6089B4"/>
                </a:solidFill>
                <a:effectLst/>
                <a:latin typeface="Source Code Pro" panose="020B0509030403020204" pitchFamily="49" charset="0"/>
                <a:ea typeface="Source Code Pro" panose="020B0509030403020204" pitchFamily="49" charset="0"/>
              </a:rPr>
              <a:t>Frame1</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872A2"/>
                </a:solidFill>
                <a:effectLst/>
                <a:latin typeface="Source Code Pro" panose="020B0509030403020204" pitchFamily="49" charset="0"/>
                <a:ea typeface="Source Code Pro" panose="020B0509030403020204" pitchFamily="49" charset="0"/>
              </a:rPr>
              <a:t>pack</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err="1">
                <a:solidFill>
                  <a:srgbClr val="6089B4"/>
                </a:solidFill>
                <a:effectLst/>
                <a:latin typeface="Source Code Pro" panose="020B0509030403020204" pitchFamily="49" charset="0"/>
                <a:ea typeface="Source Code Pro" panose="020B0509030403020204" pitchFamily="49" charset="0"/>
              </a:rPr>
              <a:t>side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LEFT</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padx</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30</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pady</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30</a:t>
            </a:r>
            <a:r>
              <a:rPr lang="fr-FR" sz="900" b="0" dirty="0">
                <a:solidFill>
                  <a:srgbClr val="676867"/>
                </a:solidFill>
                <a:effectLst/>
                <a:latin typeface="Source Code Pro" panose="020B0509030403020204" pitchFamily="49" charset="0"/>
                <a:ea typeface="Source Code Pro" panose="020B0509030403020204" pitchFamily="49" charset="0"/>
              </a:rPr>
              <a:t>)</a:t>
            </a:r>
          </a:p>
          <a:p>
            <a:br>
              <a:rPr lang="fr-FR" sz="900" b="0" dirty="0">
                <a:solidFill>
                  <a:srgbClr val="C5C8C6"/>
                </a:solidFill>
                <a:effectLst/>
                <a:latin typeface="Source Code Pro" panose="020B0509030403020204" pitchFamily="49" charset="0"/>
                <a:ea typeface="Source Code Pro" panose="020B0509030403020204" pitchFamily="49" charset="0"/>
              </a:rPr>
            </a:br>
            <a:r>
              <a:rPr lang="fr-FR" sz="900" b="0" dirty="0">
                <a:solidFill>
                  <a:srgbClr val="9A9B99"/>
                </a:solidFill>
                <a:effectLst/>
                <a:latin typeface="Source Code Pro" panose="020B0509030403020204" pitchFamily="49" charset="0"/>
                <a:ea typeface="Source Code Pro" panose="020B0509030403020204" pitchFamily="49" charset="0"/>
              </a:rPr>
              <a:t># frame 2</a:t>
            </a:r>
            <a:endParaRPr lang="fr-FR" sz="900" b="0" dirty="0">
              <a:solidFill>
                <a:srgbClr val="C5C8C6"/>
              </a:solidFill>
              <a:effectLst/>
              <a:latin typeface="Source Code Pro" panose="020B0509030403020204" pitchFamily="49" charset="0"/>
              <a:ea typeface="Source Code Pro" panose="020B0509030403020204" pitchFamily="49" charset="0"/>
            </a:endParaRPr>
          </a:p>
          <a:p>
            <a:r>
              <a:rPr lang="fr-FR" sz="900" b="0" dirty="0">
                <a:solidFill>
                  <a:srgbClr val="6089B4"/>
                </a:solidFill>
                <a:effectLst/>
                <a:latin typeface="Source Code Pro" panose="020B0509030403020204" pitchFamily="49" charset="0"/>
                <a:ea typeface="Source Code Pro" panose="020B0509030403020204" pitchFamily="49" charset="0"/>
              </a:rPr>
              <a:t>Frame2</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9B0000"/>
                </a:solidFill>
                <a:effectLst/>
                <a:latin typeface="Source Code Pro" panose="020B0509030403020204" pitchFamily="49" charset="0"/>
                <a:ea typeface="Source Code Pro" panose="020B0509030403020204" pitchFamily="49" charset="0"/>
              </a:rPr>
              <a:t>Frame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err="1">
                <a:solidFill>
                  <a:srgbClr val="6089B4"/>
                </a:solidFill>
                <a:effectLst/>
                <a:latin typeface="Source Code Pro" panose="020B0509030403020204" pitchFamily="49" charset="0"/>
                <a:ea typeface="Source Code Pro" panose="020B0509030403020204" pitchFamily="49" charset="0"/>
              </a:rPr>
              <a:t>fenetre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borderwidth</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2</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6089B4"/>
                </a:solidFill>
                <a:effectLst/>
                <a:latin typeface="Source Code Pro" panose="020B0509030403020204" pitchFamily="49" charset="0"/>
                <a:ea typeface="Source Code Pro" panose="020B0509030403020204" pitchFamily="49" charset="0"/>
              </a:rPr>
              <a:t>relief</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GROOVE</a:t>
            </a:r>
            <a:r>
              <a:rPr lang="fr-FR" sz="900" b="0" dirty="0">
                <a:solidFill>
                  <a:srgbClr val="676867"/>
                </a:solidFill>
                <a:effectLst/>
                <a:latin typeface="Source Code Pro" panose="020B0509030403020204" pitchFamily="49" charset="0"/>
                <a:ea typeface="Source Code Pro" panose="020B0509030403020204" pitchFamily="49" charset="0"/>
              </a:rPr>
              <a:t>)</a:t>
            </a:r>
          </a:p>
          <a:p>
            <a:r>
              <a:rPr lang="fr-FR" sz="900" b="0" dirty="0">
                <a:solidFill>
                  <a:srgbClr val="6089B4"/>
                </a:solidFill>
                <a:effectLst/>
                <a:latin typeface="Source Code Pro" panose="020B0509030403020204" pitchFamily="49" charset="0"/>
                <a:ea typeface="Source Code Pro" panose="020B0509030403020204" pitchFamily="49" charset="0"/>
              </a:rPr>
              <a:t>Frame2</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872A2"/>
                </a:solidFill>
                <a:effectLst/>
                <a:latin typeface="Source Code Pro" panose="020B0509030403020204" pitchFamily="49" charset="0"/>
                <a:ea typeface="Source Code Pro" panose="020B0509030403020204" pitchFamily="49" charset="0"/>
              </a:rPr>
              <a:t>pack</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err="1">
                <a:solidFill>
                  <a:srgbClr val="6089B4"/>
                </a:solidFill>
                <a:effectLst/>
                <a:latin typeface="Source Code Pro" panose="020B0509030403020204" pitchFamily="49" charset="0"/>
                <a:ea typeface="Source Code Pro" panose="020B0509030403020204" pitchFamily="49" charset="0"/>
              </a:rPr>
              <a:t>side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LEFT</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padx</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10</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pady</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10</a:t>
            </a:r>
            <a:r>
              <a:rPr lang="fr-FR" sz="900" b="0" dirty="0">
                <a:solidFill>
                  <a:srgbClr val="676867"/>
                </a:solidFill>
                <a:effectLst/>
                <a:latin typeface="Source Code Pro" panose="020B0509030403020204" pitchFamily="49" charset="0"/>
                <a:ea typeface="Source Code Pro" panose="020B0509030403020204" pitchFamily="49" charset="0"/>
              </a:rPr>
              <a:t>)</a:t>
            </a:r>
          </a:p>
          <a:p>
            <a:br>
              <a:rPr lang="fr-FR" sz="900" b="0" dirty="0">
                <a:solidFill>
                  <a:srgbClr val="C5C8C6"/>
                </a:solidFill>
                <a:effectLst/>
                <a:latin typeface="Source Code Pro" panose="020B0509030403020204" pitchFamily="49" charset="0"/>
                <a:ea typeface="Source Code Pro" panose="020B0509030403020204" pitchFamily="49" charset="0"/>
              </a:rPr>
            </a:br>
            <a:r>
              <a:rPr lang="fr-FR" sz="900" b="0" dirty="0">
                <a:solidFill>
                  <a:srgbClr val="9A9B99"/>
                </a:solidFill>
                <a:effectLst/>
                <a:latin typeface="Source Code Pro" panose="020B0509030403020204" pitchFamily="49" charset="0"/>
                <a:ea typeface="Source Code Pro" panose="020B0509030403020204" pitchFamily="49" charset="0"/>
              </a:rPr>
              <a:t># frame 3 dans frame 2</a:t>
            </a:r>
            <a:endParaRPr lang="fr-FR" sz="900" b="0" dirty="0">
              <a:solidFill>
                <a:srgbClr val="C5C8C6"/>
              </a:solidFill>
              <a:effectLst/>
              <a:latin typeface="Source Code Pro" panose="020B0509030403020204" pitchFamily="49" charset="0"/>
              <a:ea typeface="Source Code Pro" panose="020B0509030403020204" pitchFamily="49" charset="0"/>
            </a:endParaRPr>
          </a:p>
          <a:p>
            <a:r>
              <a:rPr lang="fr-FR" sz="900" b="0" dirty="0">
                <a:solidFill>
                  <a:srgbClr val="6089B4"/>
                </a:solidFill>
                <a:effectLst/>
                <a:latin typeface="Source Code Pro" panose="020B0509030403020204" pitchFamily="49" charset="0"/>
                <a:ea typeface="Source Code Pro" panose="020B0509030403020204" pitchFamily="49" charset="0"/>
              </a:rPr>
              <a:t>Frame3</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9B0000"/>
                </a:solidFill>
                <a:effectLst/>
                <a:latin typeface="Source Code Pro" panose="020B0509030403020204" pitchFamily="49" charset="0"/>
                <a:ea typeface="Source Code Pro" panose="020B0509030403020204" pitchFamily="49" charset="0"/>
              </a:rPr>
              <a:t>Frame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Frame2</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bg</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AA83A"/>
                </a:solidFill>
                <a:effectLst/>
                <a:latin typeface="Source Code Pro" panose="020B0509030403020204" pitchFamily="49" charset="0"/>
                <a:ea typeface="Source Code Pro" panose="020B0509030403020204" pitchFamily="49" charset="0"/>
              </a:rPr>
              <a:t>"white"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borderwidth</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2</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6089B4"/>
                </a:solidFill>
                <a:effectLst/>
                <a:latin typeface="Source Code Pro" panose="020B0509030403020204" pitchFamily="49" charset="0"/>
                <a:ea typeface="Source Code Pro" panose="020B0509030403020204" pitchFamily="49" charset="0"/>
              </a:rPr>
              <a:t>relief</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GROOVE</a:t>
            </a:r>
            <a:r>
              <a:rPr lang="fr-FR" sz="900" b="0" dirty="0">
                <a:solidFill>
                  <a:srgbClr val="676867"/>
                </a:solidFill>
                <a:effectLst/>
                <a:latin typeface="Source Code Pro" panose="020B0509030403020204" pitchFamily="49" charset="0"/>
                <a:ea typeface="Source Code Pro" panose="020B0509030403020204" pitchFamily="49" charset="0"/>
              </a:rPr>
              <a:t>)</a:t>
            </a:r>
          </a:p>
          <a:p>
            <a:r>
              <a:rPr lang="fr-FR" sz="900" b="0" dirty="0">
                <a:solidFill>
                  <a:srgbClr val="6089B4"/>
                </a:solidFill>
                <a:effectLst/>
                <a:latin typeface="Source Code Pro" panose="020B0509030403020204" pitchFamily="49" charset="0"/>
                <a:ea typeface="Source Code Pro" panose="020B0509030403020204" pitchFamily="49" charset="0"/>
              </a:rPr>
              <a:t>Frame3</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872A2"/>
                </a:solidFill>
                <a:effectLst/>
                <a:latin typeface="Source Code Pro" panose="020B0509030403020204" pitchFamily="49" charset="0"/>
                <a:ea typeface="Source Code Pro" panose="020B0509030403020204" pitchFamily="49" charset="0"/>
              </a:rPr>
              <a:t>pack</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err="1">
                <a:solidFill>
                  <a:srgbClr val="6089B4"/>
                </a:solidFill>
                <a:effectLst/>
                <a:latin typeface="Source Code Pro" panose="020B0509030403020204" pitchFamily="49" charset="0"/>
                <a:ea typeface="Source Code Pro" panose="020B0509030403020204" pitchFamily="49" charset="0"/>
              </a:rPr>
              <a:t>side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RIGHT</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padx</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5</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pady</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5</a:t>
            </a:r>
            <a:r>
              <a:rPr lang="fr-FR" sz="900" b="0" dirty="0">
                <a:solidFill>
                  <a:srgbClr val="676867"/>
                </a:solidFill>
                <a:effectLst/>
                <a:latin typeface="Source Code Pro" panose="020B0509030403020204" pitchFamily="49" charset="0"/>
                <a:ea typeface="Source Code Pro" panose="020B0509030403020204" pitchFamily="49" charset="0"/>
              </a:rPr>
              <a:t>)</a:t>
            </a:r>
          </a:p>
          <a:p>
            <a:br>
              <a:rPr lang="fr-FR" sz="900" b="0" dirty="0">
                <a:solidFill>
                  <a:srgbClr val="C5C8C6"/>
                </a:solidFill>
                <a:effectLst/>
                <a:latin typeface="Source Code Pro" panose="020B0509030403020204" pitchFamily="49" charset="0"/>
                <a:ea typeface="Source Code Pro" panose="020B0509030403020204" pitchFamily="49" charset="0"/>
              </a:rPr>
            </a:br>
            <a:r>
              <a:rPr lang="fr-FR" sz="900" b="0" dirty="0">
                <a:solidFill>
                  <a:srgbClr val="9A9B99"/>
                </a:solidFill>
                <a:effectLst/>
                <a:latin typeface="Source Code Pro" panose="020B0509030403020204" pitchFamily="49" charset="0"/>
                <a:ea typeface="Source Code Pro" panose="020B0509030403020204" pitchFamily="49" charset="0"/>
              </a:rPr>
              <a:t># Ajout de labels</a:t>
            </a:r>
            <a:endParaRPr lang="fr-FR" sz="900" b="0" dirty="0">
              <a:solidFill>
                <a:srgbClr val="C5C8C6"/>
              </a:solidFill>
              <a:effectLst/>
              <a:latin typeface="Source Code Pro" panose="020B0509030403020204" pitchFamily="49" charset="0"/>
              <a:ea typeface="Source Code Pro" panose="020B0509030403020204" pitchFamily="49" charset="0"/>
            </a:endParaRPr>
          </a:p>
          <a:p>
            <a:r>
              <a:rPr lang="fr-FR" sz="900" b="0" dirty="0">
                <a:solidFill>
                  <a:srgbClr val="9B0000"/>
                </a:solidFill>
                <a:effectLst/>
                <a:latin typeface="Source Code Pro" panose="020B0509030403020204" pitchFamily="49" charset="0"/>
                <a:ea typeface="Source Code Pro" panose="020B0509030403020204" pitchFamily="49" charset="0"/>
              </a:rPr>
              <a:t>Label</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Frame1</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text</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AA83A"/>
                </a:solidFill>
                <a:effectLst/>
                <a:latin typeface="Source Code Pro" panose="020B0509030403020204" pitchFamily="49" charset="0"/>
                <a:ea typeface="Source Code Pro" panose="020B0509030403020204" pitchFamily="49" charset="0"/>
              </a:rPr>
              <a:t>"Frame 1"</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872A2"/>
                </a:solidFill>
                <a:effectLst/>
                <a:latin typeface="Source Code Pro" panose="020B0509030403020204" pitchFamily="49" charset="0"/>
                <a:ea typeface="Source Code Pro" panose="020B0509030403020204" pitchFamily="49" charset="0"/>
              </a:rPr>
              <a:t>pack</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err="1">
                <a:solidFill>
                  <a:srgbClr val="6089B4"/>
                </a:solidFill>
                <a:effectLst/>
                <a:latin typeface="Source Code Pro" panose="020B0509030403020204" pitchFamily="49" charset="0"/>
                <a:ea typeface="Source Code Pro" panose="020B0509030403020204" pitchFamily="49" charset="0"/>
              </a:rPr>
              <a:t>padx</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10</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pady</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10</a:t>
            </a:r>
            <a:r>
              <a:rPr lang="fr-FR" sz="900" b="0" dirty="0">
                <a:solidFill>
                  <a:srgbClr val="676867"/>
                </a:solidFill>
                <a:effectLst/>
                <a:latin typeface="Source Code Pro" panose="020B0509030403020204" pitchFamily="49" charset="0"/>
                <a:ea typeface="Source Code Pro" panose="020B0509030403020204" pitchFamily="49" charset="0"/>
              </a:rPr>
              <a:t>)</a:t>
            </a:r>
          </a:p>
          <a:p>
            <a:r>
              <a:rPr lang="fr-FR" sz="900" b="0" dirty="0">
                <a:solidFill>
                  <a:srgbClr val="9B0000"/>
                </a:solidFill>
                <a:effectLst/>
                <a:latin typeface="Source Code Pro" panose="020B0509030403020204" pitchFamily="49" charset="0"/>
                <a:ea typeface="Source Code Pro" panose="020B0509030403020204" pitchFamily="49" charset="0"/>
              </a:rPr>
              <a:t>Label</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Frame2</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text</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AA83A"/>
                </a:solidFill>
                <a:effectLst/>
                <a:latin typeface="Source Code Pro" panose="020B0509030403020204" pitchFamily="49" charset="0"/>
                <a:ea typeface="Source Code Pro" panose="020B0509030403020204" pitchFamily="49" charset="0"/>
              </a:rPr>
              <a:t>"Frame 2"</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872A2"/>
                </a:solidFill>
                <a:effectLst/>
                <a:latin typeface="Source Code Pro" panose="020B0509030403020204" pitchFamily="49" charset="0"/>
                <a:ea typeface="Source Code Pro" panose="020B0509030403020204" pitchFamily="49" charset="0"/>
              </a:rPr>
              <a:t>pack</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err="1">
                <a:solidFill>
                  <a:srgbClr val="6089B4"/>
                </a:solidFill>
                <a:effectLst/>
                <a:latin typeface="Source Code Pro" panose="020B0509030403020204" pitchFamily="49" charset="0"/>
                <a:ea typeface="Source Code Pro" panose="020B0509030403020204" pitchFamily="49" charset="0"/>
              </a:rPr>
              <a:t>padx</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10</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pady</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10</a:t>
            </a:r>
            <a:r>
              <a:rPr lang="fr-FR" sz="900" b="0" dirty="0">
                <a:solidFill>
                  <a:srgbClr val="676867"/>
                </a:solidFill>
                <a:effectLst/>
                <a:latin typeface="Source Code Pro" panose="020B0509030403020204" pitchFamily="49" charset="0"/>
                <a:ea typeface="Source Code Pro" panose="020B0509030403020204" pitchFamily="49" charset="0"/>
              </a:rPr>
              <a:t>)</a:t>
            </a:r>
          </a:p>
          <a:p>
            <a:r>
              <a:rPr lang="fr-FR" sz="900" b="0" dirty="0">
                <a:solidFill>
                  <a:srgbClr val="9B0000"/>
                </a:solidFill>
                <a:effectLst/>
                <a:latin typeface="Source Code Pro" panose="020B0509030403020204" pitchFamily="49" charset="0"/>
                <a:ea typeface="Source Code Pro" panose="020B0509030403020204" pitchFamily="49" charset="0"/>
              </a:rPr>
              <a:t>Label</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Frame3</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text</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AA83A"/>
                </a:solidFill>
                <a:effectLst/>
                <a:latin typeface="Source Code Pro" panose="020B0509030403020204" pitchFamily="49" charset="0"/>
                <a:ea typeface="Source Code Pro" panose="020B0509030403020204" pitchFamily="49" charset="0"/>
              </a:rPr>
              <a:t>"Frame 3"</a:t>
            </a:r>
            <a:r>
              <a:rPr lang="fr-FR" sz="900" b="0" dirty="0">
                <a:solidFill>
                  <a:srgbClr val="676867"/>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bg</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AA83A"/>
                </a:solidFill>
                <a:effectLst/>
                <a:latin typeface="Source Code Pro" panose="020B0509030403020204" pitchFamily="49" charset="0"/>
                <a:ea typeface="Source Code Pro" panose="020B0509030403020204" pitchFamily="49" charset="0"/>
              </a:rPr>
              <a:t>"white"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872A2"/>
                </a:solidFill>
                <a:effectLst/>
                <a:latin typeface="Source Code Pro" panose="020B0509030403020204" pitchFamily="49" charset="0"/>
                <a:ea typeface="Source Code Pro" panose="020B0509030403020204" pitchFamily="49" charset="0"/>
              </a:rPr>
              <a:t>pack</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err="1">
                <a:solidFill>
                  <a:srgbClr val="6089B4"/>
                </a:solidFill>
                <a:effectLst/>
                <a:latin typeface="Source Code Pro" panose="020B0509030403020204" pitchFamily="49" charset="0"/>
                <a:ea typeface="Source Code Pro" panose="020B0509030403020204" pitchFamily="49" charset="0"/>
              </a:rPr>
              <a:t>padx</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10</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pady</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10</a:t>
            </a:r>
            <a:r>
              <a:rPr lang="fr-FR" sz="900" b="0" dirty="0">
                <a:solidFill>
                  <a:srgbClr val="676867"/>
                </a:solidFill>
                <a:effectLst/>
                <a:latin typeface="Source Code Pro" panose="020B0509030403020204" pitchFamily="49" charset="0"/>
                <a:ea typeface="Source Code Pro" panose="020B0509030403020204" pitchFamily="49" charset="0"/>
              </a:rPr>
              <a:t>)</a:t>
            </a:r>
          </a:p>
          <a:p>
            <a:br>
              <a:rPr lang="fr-FR" sz="900" b="0" dirty="0">
                <a:solidFill>
                  <a:srgbClr val="C5C8C6"/>
                </a:solidFill>
                <a:effectLst/>
                <a:latin typeface="Source Code Pro" panose="020B0509030403020204" pitchFamily="49" charset="0"/>
                <a:ea typeface="Source Code Pro" panose="020B0509030403020204" pitchFamily="49" charset="0"/>
              </a:rPr>
            </a:br>
            <a:r>
              <a:rPr lang="fr-FR" sz="900" b="0" dirty="0" err="1">
                <a:solidFill>
                  <a:srgbClr val="6089B4"/>
                </a:solidFill>
                <a:effectLst/>
                <a:latin typeface="Source Code Pro" panose="020B0509030403020204" pitchFamily="49" charset="0"/>
                <a:ea typeface="Source Code Pro" panose="020B0509030403020204" pitchFamily="49" charset="0"/>
              </a:rPr>
              <a:t>fenetre</a:t>
            </a:r>
            <a:r>
              <a:rPr lang="fr-FR" sz="900" b="0" dirty="0" err="1">
                <a:solidFill>
                  <a:srgbClr val="676867"/>
                </a:solidFill>
                <a:effectLst/>
                <a:latin typeface="Source Code Pro" panose="020B0509030403020204" pitchFamily="49" charset="0"/>
                <a:ea typeface="Source Code Pro" panose="020B0509030403020204" pitchFamily="49" charset="0"/>
              </a:rPr>
              <a:t>.</a:t>
            </a:r>
            <a:r>
              <a:rPr lang="fr-FR" sz="900" b="0" dirty="0" err="1">
                <a:solidFill>
                  <a:srgbClr val="CE6700"/>
                </a:solidFill>
                <a:effectLst/>
                <a:latin typeface="Source Code Pro" panose="020B0509030403020204" pitchFamily="49" charset="0"/>
                <a:ea typeface="Source Code Pro" panose="020B0509030403020204" pitchFamily="49" charset="0"/>
              </a:rPr>
              <a:t>mainloop</a:t>
            </a:r>
            <a:r>
              <a:rPr lang="fr-FR" sz="900" b="0" dirty="0">
                <a:solidFill>
                  <a:srgbClr val="676867"/>
                </a:solidFill>
                <a:effectLst/>
                <a:latin typeface="Source Code Pro" panose="020B0509030403020204" pitchFamily="49" charset="0"/>
                <a:ea typeface="Source Code Pro" panose="020B0509030403020204" pitchFamily="49" charset="0"/>
              </a:rPr>
              <a:t>()</a:t>
            </a: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6588177" y="3575286"/>
            <a:ext cx="2090557" cy="831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5394190"/>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PanedWindow</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194</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277547"/>
          </a:xfrm>
          <a:prstGeom prst="rect">
            <a:avLst/>
          </a:prstGeom>
          <a:noFill/>
        </p:spPr>
        <p:txBody>
          <a:bodyPr wrap="square">
            <a:spAutoFit/>
          </a:bodyPr>
          <a:lstStyle/>
          <a:p>
            <a:r>
              <a:rPr lang="fr-FR" sz="1000" dirty="0">
                <a:solidFill>
                  <a:srgbClr val="333333"/>
                </a:solidFill>
                <a:latin typeface="Source Code Pro" panose="020B0509030403020204" pitchFamily="49" charset="0"/>
                <a:ea typeface="Source Code Pro" panose="020B0509030403020204" pitchFamily="49" charset="0"/>
              </a:rPr>
              <a:t>Exemple :</a:t>
            </a:r>
            <a:endParaRPr lang="en-GB" sz="1000" b="0" dirty="0">
              <a:solidFill>
                <a:srgbClr val="9872A2"/>
              </a:solidFill>
              <a:effectLst/>
              <a:latin typeface="Source Code Pro" panose="020B0509030403020204" pitchFamily="49" charset="0"/>
              <a:ea typeface="Source Code Pro" panose="020B0509030403020204" pitchFamily="49" charset="0"/>
            </a:endParaRPr>
          </a:p>
          <a:p>
            <a:r>
              <a:rPr lang="fr-FR" sz="1200" b="0" dirty="0" err="1">
                <a:solidFill>
                  <a:srgbClr val="9872A2"/>
                </a:solidFill>
                <a:effectLst/>
                <a:latin typeface="Source Code Pro" panose="020B0509030403020204" pitchFamily="49" charset="0"/>
                <a:ea typeface="Source Code Pro" panose="020B0509030403020204" pitchFamily="49" charset="0"/>
              </a:rPr>
              <a:t>from</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tkinter</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import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p>
          <a:p>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Tk</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6089B4"/>
                </a:solidFill>
                <a:effectLst/>
                <a:latin typeface="Source Code Pro" panose="020B0509030403020204" pitchFamily="49" charset="0"/>
                <a:ea typeface="Source Code Pro" panose="020B0509030403020204" pitchFamily="49" charset="0"/>
              </a:rPr>
              <a:t>p</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PanedWindow</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orient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HORIZONTAL</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6089B4"/>
                </a:solidFill>
                <a:effectLst/>
                <a:latin typeface="Source Code Pro" panose="020B0509030403020204" pitchFamily="49" charset="0"/>
                <a:ea typeface="Source Code Pro" panose="020B0509030403020204" pitchFamily="49" charset="0"/>
              </a:rPr>
              <a:t>p</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pack</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side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TOP</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expand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Y</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fill</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BOTH</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pady</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2</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padx</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2</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6089B4"/>
                </a:solidFill>
                <a:effectLst/>
                <a:latin typeface="Source Code Pro" panose="020B0509030403020204" pitchFamily="49" charset="0"/>
                <a:ea typeface="Source Code Pro" panose="020B0509030403020204" pitchFamily="49" charset="0"/>
              </a:rPr>
              <a:t>p</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add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B0000"/>
                </a:solidFill>
                <a:effectLst/>
                <a:latin typeface="Source Code Pro" panose="020B0509030403020204" pitchFamily="49" charset="0"/>
                <a:ea typeface="Source Code Pro" panose="020B0509030403020204" pitchFamily="49" charset="0"/>
              </a:rPr>
              <a:t>Label</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p</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'Volet 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background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blue</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anchor</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CENTER</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6089B4"/>
                </a:solidFill>
                <a:effectLst/>
                <a:latin typeface="Source Code Pro" panose="020B0509030403020204" pitchFamily="49" charset="0"/>
                <a:ea typeface="Source Code Pro" panose="020B0509030403020204" pitchFamily="49" charset="0"/>
              </a:rPr>
              <a:t>p</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add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B0000"/>
                </a:solidFill>
                <a:effectLst/>
                <a:latin typeface="Source Code Pro" panose="020B0509030403020204" pitchFamily="49" charset="0"/>
                <a:ea typeface="Source Code Pro" panose="020B0509030403020204" pitchFamily="49" charset="0"/>
              </a:rPr>
              <a:t>Label</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p</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'Volet 2'</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background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'white'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anchor</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CENTER</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6089B4"/>
                </a:solidFill>
                <a:effectLst/>
                <a:latin typeface="Source Code Pro" panose="020B0509030403020204" pitchFamily="49" charset="0"/>
                <a:ea typeface="Source Code Pro" panose="020B0509030403020204" pitchFamily="49" charset="0"/>
              </a:rPr>
              <a:t>p</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add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B0000"/>
                </a:solidFill>
                <a:effectLst/>
                <a:latin typeface="Source Code Pro" panose="020B0509030403020204" pitchFamily="49" charset="0"/>
                <a:ea typeface="Source Code Pro" panose="020B0509030403020204" pitchFamily="49" charset="0"/>
              </a:rPr>
              <a:t>Label</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p</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'Volet 3'</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background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red</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anchor</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CENTER</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6089B4"/>
                </a:solidFill>
                <a:effectLst/>
                <a:latin typeface="Source Code Pro" panose="020B0509030403020204" pitchFamily="49" charset="0"/>
                <a:ea typeface="Source Code Pro" panose="020B0509030403020204" pitchFamily="49" charset="0"/>
              </a:rPr>
              <a:t>p</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pack</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mainloop</a:t>
            </a:r>
            <a:r>
              <a:rPr lang="fr-FR" sz="1200" b="0" dirty="0">
                <a:solidFill>
                  <a:srgbClr val="676867"/>
                </a:solidFill>
                <a:effectLst/>
                <a:latin typeface="Source Code Pro" panose="020B0509030403020204" pitchFamily="49" charset="0"/>
                <a:ea typeface="Source Code Pro" panose="020B0509030403020204" pitchFamily="49" charset="0"/>
              </a:rPr>
              <a:t>()</a:t>
            </a: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5454978" y="3196149"/>
            <a:ext cx="2196929" cy="12601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847C652-FF61-EEAF-7A98-9C83E83166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2361" y="2976711"/>
            <a:ext cx="846373" cy="1479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62680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Spinbox</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195</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339102"/>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600" b="0" dirty="0" err="1">
                <a:solidFill>
                  <a:srgbClr val="9872A2"/>
                </a:solidFill>
                <a:effectLst/>
                <a:latin typeface="Source Code Pro" panose="020B0509030403020204" pitchFamily="49" charset="0"/>
                <a:ea typeface="Source Code Pro" panose="020B0509030403020204" pitchFamily="49" charset="0"/>
              </a:rPr>
              <a:t>from</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tkinter</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872A2"/>
                </a:solidFill>
                <a:effectLst/>
                <a:latin typeface="Source Code Pro" panose="020B0509030403020204" pitchFamily="49" charset="0"/>
                <a:ea typeface="Source Code Pro" panose="020B0509030403020204" pitchFamily="49" charset="0"/>
              </a:rPr>
              <a:t>import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en-GB" sz="1600" b="0" dirty="0">
                <a:solidFill>
                  <a:srgbClr val="6089B4"/>
                </a:solidFill>
                <a:effectLst/>
                <a:latin typeface="Source Code Pro" panose="020B0509030403020204" pitchFamily="49" charset="0"/>
                <a:ea typeface="Source Code Pro" panose="020B0509030403020204" pitchFamily="49" charset="0"/>
              </a:rPr>
              <a:t>s</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9B0000"/>
                </a:solidFill>
                <a:effectLst/>
                <a:latin typeface="Source Code Pro" panose="020B0509030403020204" pitchFamily="49" charset="0"/>
                <a:ea typeface="Source Code Pro" panose="020B0509030403020204" pitchFamily="49" charset="0"/>
              </a:rPr>
              <a:t>Spinbox</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6089B4"/>
                </a:solidFill>
                <a:effectLst/>
                <a:latin typeface="Source Code Pro" panose="020B0509030403020204" pitchFamily="49" charset="0"/>
                <a:ea typeface="Source Code Pro" panose="020B0509030403020204" pitchFamily="49" charset="0"/>
              </a:rPr>
              <a:t>fenetre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089B4"/>
                </a:solidFill>
                <a:effectLst/>
                <a:latin typeface="Source Code Pro" panose="020B0509030403020204" pitchFamily="49" charset="0"/>
                <a:ea typeface="Source Code Pro" panose="020B0509030403020204" pitchFamily="49" charset="0"/>
              </a:rPr>
              <a:t>from_</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6089B4"/>
                </a:solidFill>
                <a:effectLst/>
                <a:latin typeface="Source Code Pro" panose="020B0509030403020204" pitchFamily="49" charset="0"/>
                <a:ea typeface="Source Code Pro" panose="020B0509030403020204" pitchFamily="49" charset="0"/>
              </a:rPr>
              <a:t>0</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089B4"/>
                </a:solidFill>
                <a:effectLst/>
                <a:latin typeface="Source Code Pro" panose="020B0509030403020204" pitchFamily="49" charset="0"/>
                <a:ea typeface="Source Code Pro" panose="020B0509030403020204" pitchFamily="49" charset="0"/>
              </a:rPr>
              <a:t>to</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6089B4"/>
                </a:solidFill>
                <a:effectLst/>
                <a:latin typeface="Source Code Pro" panose="020B0509030403020204" pitchFamily="49" charset="0"/>
                <a:ea typeface="Source Code Pro" panose="020B0509030403020204" pitchFamily="49" charset="0"/>
              </a:rPr>
              <a:t>10</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err="1">
                <a:solidFill>
                  <a:srgbClr val="6089B4"/>
                </a:solidFill>
                <a:effectLst/>
                <a:latin typeface="Source Code Pro" panose="020B0509030403020204" pitchFamily="49" charset="0"/>
                <a:ea typeface="Source Code Pro" panose="020B0509030403020204" pitchFamily="49" charset="0"/>
              </a:rPr>
              <a:t>s</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9872A2"/>
                </a:solidFill>
                <a:effectLst/>
                <a:latin typeface="Source Code Pro" panose="020B0509030403020204" pitchFamily="49" charset="0"/>
                <a:ea typeface="Source Code Pro" panose="020B0509030403020204" pitchFamily="49" charset="0"/>
              </a:rPr>
              <a:t>pack</a:t>
            </a:r>
            <a:r>
              <a:rPr lang="en-GB" sz="1600" b="0" dirty="0">
                <a:solidFill>
                  <a:srgbClr val="676867"/>
                </a:solidFill>
                <a:effectLst/>
                <a:latin typeface="Source Code Pro" panose="020B0509030403020204" pitchFamily="49" charset="0"/>
                <a:ea typeface="Source Code Pro" panose="020B0509030403020204" pitchFamily="49" charset="0"/>
              </a:rPr>
              <a:t>()</a:t>
            </a:r>
          </a:p>
          <a:p>
            <a:endParaRPr lang="en-GB" sz="1600" dirty="0">
              <a:solidFill>
                <a:srgbClr val="676867"/>
              </a:solidFill>
              <a:latin typeface="Source Code Pro" panose="020B0509030403020204" pitchFamily="49" charset="0"/>
              <a:ea typeface="Source Code Pro" panose="020B0509030403020204" pitchFamily="49" charset="0"/>
            </a:endParaRPr>
          </a:p>
          <a:p>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mainloop</a:t>
            </a:r>
            <a:r>
              <a:rPr lang="fr-FR" sz="1600" b="0" dirty="0">
                <a:solidFill>
                  <a:srgbClr val="676867"/>
                </a:solidFill>
                <a:effectLst/>
                <a:latin typeface="Source Code Pro" panose="020B0509030403020204" pitchFamily="49" charset="0"/>
                <a:ea typeface="Source Code Pro" panose="020B0509030403020204" pitchFamily="49" charset="0"/>
              </a:rPr>
              <a:t>()</a:t>
            </a:r>
            <a:endParaRPr lang="en-GB" sz="1600" b="0" dirty="0">
              <a:solidFill>
                <a:srgbClr val="676867"/>
              </a:solidFill>
              <a:effectLst/>
              <a:latin typeface="Source Code Pro" panose="020B0509030403020204" pitchFamily="49" charset="0"/>
              <a:ea typeface="Source Code Pro" panose="020B0509030403020204" pitchFamily="49" charset="0"/>
            </a:endParaRP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7424194" y="3990801"/>
            <a:ext cx="1255348" cy="327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61767"/>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LabelFrame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196</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523768"/>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b="0" dirty="0" err="1">
                <a:solidFill>
                  <a:srgbClr val="9872A2"/>
                </a:solidFill>
                <a:effectLst/>
                <a:latin typeface="Source Code Pro" panose="020B0509030403020204" pitchFamily="49" charset="0"/>
                <a:ea typeface="Source Code Pro" panose="020B0509030403020204" pitchFamily="49" charset="0"/>
              </a:rPr>
              <a:t>from</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tkinter</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872A2"/>
                </a:solidFill>
                <a:effectLst/>
                <a:latin typeface="Source Code Pro" panose="020B0509030403020204" pitchFamily="49" charset="0"/>
                <a:ea typeface="Source Code Pro" panose="020B0509030403020204" pitchFamily="49" charset="0"/>
              </a:rPr>
              <a:t>import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Tk</a:t>
            </a:r>
            <a:r>
              <a:rPr lang="fr-FR" b="0" dirty="0">
                <a:solidFill>
                  <a:srgbClr val="676867"/>
                </a:solidFill>
                <a:effectLst/>
                <a:latin typeface="Source Code Pro" panose="020B0509030403020204" pitchFamily="49" charset="0"/>
                <a:ea typeface="Source Code Pro" panose="020B0509030403020204" pitchFamily="49" charset="0"/>
              </a:rPr>
              <a:t>()</a:t>
            </a: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a:solidFill>
                  <a:srgbClr val="6089B4"/>
                </a:solidFill>
                <a:effectLst/>
                <a:latin typeface="Source Code Pro" panose="020B0509030403020204" pitchFamily="49" charset="0"/>
                <a:ea typeface="Source Code Pro" panose="020B0509030403020204" pitchFamily="49" charset="0"/>
              </a:rPr>
              <a:t>l</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LabelFrame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text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AA83A"/>
                </a:solidFill>
                <a:effectLst/>
                <a:latin typeface="Source Code Pro" panose="020B0509030403020204" pitchFamily="49" charset="0"/>
                <a:ea typeface="Source Code Pro" panose="020B0509030403020204" pitchFamily="49" charset="0"/>
              </a:rPr>
              <a:t>"Titre de la frame"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padx</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20</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pady</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20</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6089B4"/>
                </a:solidFill>
                <a:effectLst/>
                <a:latin typeface="Source Code Pro" panose="020B0509030403020204" pitchFamily="49" charset="0"/>
                <a:ea typeface="Source Code Pro" panose="020B0509030403020204" pitchFamily="49" charset="0"/>
              </a:rPr>
              <a:t>l</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9872A2"/>
                </a:solidFill>
                <a:effectLst/>
                <a:latin typeface="Source Code Pro" panose="020B0509030403020204" pitchFamily="49" charset="0"/>
                <a:ea typeface="Source Code Pro" panose="020B0509030403020204" pitchFamily="49" charset="0"/>
              </a:rPr>
              <a:t>pack</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fill</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AA83A"/>
                </a:solidFill>
                <a:effectLst/>
                <a:latin typeface="Source Code Pro" panose="020B0509030403020204" pitchFamily="49" charset="0"/>
                <a:ea typeface="Source Code Pro" panose="020B0509030403020204" pitchFamily="49" charset="0"/>
              </a:rPr>
              <a:t>"</a:t>
            </a:r>
            <a:r>
              <a:rPr lang="fr-FR" b="0" dirty="0" err="1">
                <a:solidFill>
                  <a:srgbClr val="9AA83A"/>
                </a:solidFill>
                <a:effectLst/>
                <a:latin typeface="Source Code Pro" panose="020B0509030403020204" pitchFamily="49" charset="0"/>
                <a:ea typeface="Source Code Pro" panose="020B0509030403020204" pitchFamily="49" charset="0"/>
              </a:rPr>
              <a:t>both</a:t>
            </a:r>
            <a:r>
              <a:rPr lang="fr-FR" b="0" dirty="0">
                <a:solidFill>
                  <a:srgbClr val="9AA83A"/>
                </a:solidFill>
                <a:effectLst/>
                <a:latin typeface="Source Code Pro" panose="020B0509030403020204" pitchFamily="49" charset="0"/>
                <a:ea typeface="Source Code Pro" panose="020B0509030403020204" pitchFamily="49" charset="0"/>
              </a:rPr>
              <a: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expand</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AA83A"/>
                </a:solidFill>
                <a:effectLst/>
                <a:latin typeface="Source Code Pro" panose="020B0509030403020204" pitchFamily="49" charset="0"/>
                <a:ea typeface="Source Code Pro" panose="020B0509030403020204" pitchFamily="49" charset="0"/>
              </a:rPr>
              <a:t>"yes"</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a:solidFill>
                  <a:srgbClr val="C5C8C6"/>
                </a:solidFill>
                <a:effectLst/>
                <a:latin typeface="Source Code Pro" panose="020B0509030403020204" pitchFamily="49" charset="0"/>
                <a:ea typeface="Source Code Pro" panose="020B0509030403020204" pitchFamily="49" charset="0"/>
              </a:rPr>
              <a:t> </a:t>
            </a:r>
          </a:p>
          <a:p>
            <a:r>
              <a:rPr lang="fr-FR" b="0" dirty="0">
                <a:solidFill>
                  <a:srgbClr val="9B0000"/>
                </a:solidFill>
                <a:effectLst/>
                <a:latin typeface="Source Code Pro" panose="020B0509030403020204" pitchFamily="49" charset="0"/>
                <a:ea typeface="Source Code Pro" panose="020B0509030403020204" pitchFamily="49" charset="0"/>
              </a:rPr>
              <a:t>Label</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l</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text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AA83A"/>
                </a:solidFill>
                <a:effectLst/>
                <a:latin typeface="Source Code Pro" panose="020B0509030403020204" pitchFamily="49" charset="0"/>
                <a:ea typeface="Source Code Pro" panose="020B0509030403020204" pitchFamily="49" charset="0"/>
              </a:rPr>
              <a:t>"A l'intérieure de la frame"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872A2"/>
                </a:solidFill>
                <a:effectLst/>
                <a:latin typeface="Source Code Pro" panose="020B0509030403020204" pitchFamily="49" charset="0"/>
                <a:ea typeface="Source Code Pro" panose="020B0509030403020204" pitchFamily="49" charset="0"/>
              </a:rPr>
              <a:t>pack</a:t>
            </a:r>
            <a:r>
              <a:rPr lang="fr-FR" b="0" dirty="0">
                <a:solidFill>
                  <a:srgbClr val="676867"/>
                </a:solidFill>
                <a:effectLst/>
                <a:latin typeface="Source Code Pro" panose="020B0509030403020204" pitchFamily="49" charset="0"/>
                <a:ea typeface="Source Code Pro" panose="020B0509030403020204" pitchFamily="49" charset="0"/>
              </a:rPr>
              <a:t>()</a:t>
            </a:r>
          </a:p>
          <a:p>
            <a:endParaRPr lang="en-GB" dirty="0">
              <a:solidFill>
                <a:srgbClr val="676867"/>
              </a:solidFill>
              <a:latin typeface="Source Code Pro" panose="020B0509030403020204" pitchFamily="49" charset="0"/>
              <a:ea typeface="Source Code Pro" panose="020B0509030403020204" pitchFamily="49" charset="0"/>
            </a:endParaRPr>
          </a:p>
          <a:p>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mainloop</a:t>
            </a:r>
            <a:r>
              <a:rPr lang="fr-FR" b="0" dirty="0">
                <a:solidFill>
                  <a:srgbClr val="676867"/>
                </a:solidFill>
                <a:effectLst/>
                <a:latin typeface="Source Code Pro" panose="020B0509030403020204" pitchFamily="49" charset="0"/>
                <a:ea typeface="Source Code Pro" panose="020B0509030403020204" pitchFamily="49" charset="0"/>
              </a:rPr>
              <a:t>()</a:t>
            </a:r>
            <a:endParaRPr lang="en-GB" b="0" dirty="0">
              <a:solidFill>
                <a:srgbClr val="676867"/>
              </a:solidFill>
              <a:effectLst/>
              <a:latin typeface="Source Code Pro" panose="020B0509030403020204" pitchFamily="49" charset="0"/>
              <a:ea typeface="Source Code Pro" panose="020B0509030403020204" pitchFamily="49" charset="0"/>
            </a:endParaRPr>
          </a:p>
        </p:txBody>
      </p:sp>
      <p:pic>
        <p:nvPicPr>
          <p:cNvPr id="2052" name="Picture 4">
            <a:extLst>
              <a:ext uri="{FF2B5EF4-FFF2-40B4-BE49-F238E27FC236}">
                <a16:creationId xmlns:a16="http://schemas.microsoft.com/office/drawing/2014/main" id="{DCC353B8-F3C7-37F8-3F93-162475BA6E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2975" y="3757241"/>
            <a:ext cx="1225759" cy="650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2212684"/>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Alertes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197</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3139321"/>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200" b="0" dirty="0" err="1">
                <a:solidFill>
                  <a:srgbClr val="9872A2"/>
                </a:solidFill>
                <a:effectLst/>
                <a:latin typeface="Source Code Pro" panose="020B0509030403020204" pitchFamily="49" charset="0"/>
                <a:ea typeface="Source Code Pro" panose="020B0509030403020204" pitchFamily="49" charset="0"/>
              </a:rPr>
              <a:t>from</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tkinter</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import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endParaRPr lang="fr-FR" sz="1200" b="0" dirty="0">
              <a:solidFill>
                <a:srgbClr val="C5C8C6"/>
              </a:solidFill>
              <a:effectLst/>
              <a:latin typeface="Source Code Pro" panose="020B0509030403020204" pitchFamily="49" charset="0"/>
              <a:ea typeface="Source Code Pro" panose="020B0509030403020204" pitchFamily="49" charset="0"/>
            </a:endParaRPr>
          </a:p>
          <a:p>
            <a:r>
              <a:rPr lang="fr-FR" sz="1200" b="0" dirty="0" err="1">
                <a:solidFill>
                  <a:srgbClr val="9872A2"/>
                </a:solidFill>
                <a:effectLst/>
                <a:latin typeface="Source Code Pro" panose="020B0509030403020204" pitchFamily="49" charset="0"/>
                <a:ea typeface="Source Code Pro" panose="020B0509030403020204" pitchFamily="49" charset="0"/>
              </a:rPr>
              <a:t>from</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tkinter</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B0000"/>
                </a:solidFill>
                <a:effectLst/>
                <a:latin typeface="Source Code Pro" panose="020B0509030403020204" pitchFamily="49" charset="0"/>
                <a:ea typeface="Source Code Pro" panose="020B0509030403020204" pitchFamily="49" charset="0"/>
              </a:rPr>
              <a:t>messagebox</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import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endParaRPr lang="fr-FR" sz="1200" b="0" dirty="0">
              <a:solidFill>
                <a:srgbClr val="C5C8C6"/>
              </a:solidFill>
              <a:effectLst/>
              <a:latin typeface="Source Code Pro" panose="020B0509030403020204" pitchFamily="49" charset="0"/>
              <a:ea typeface="Source Code Pro" panose="020B0509030403020204" pitchFamily="49" charset="0"/>
            </a:endParaRP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Tk</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9872A2"/>
                </a:solidFill>
                <a:effectLst/>
                <a:latin typeface="Source Code Pro" panose="020B0509030403020204" pitchFamily="49" charset="0"/>
                <a:ea typeface="Source Code Pro" panose="020B0509030403020204" pitchFamily="49" charset="0"/>
              </a:rPr>
              <a:t>def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CE6700"/>
                </a:solidFill>
                <a:effectLst/>
                <a:latin typeface="Source Code Pro" panose="020B0509030403020204" pitchFamily="49" charset="0"/>
                <a:ea typeface="Source Code Pro" panose="020B0509030403020204" pitchFamily="49" charset="0"/>
              </a:rPr>
              <a:t>callback</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if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askyesno</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'Titre 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'Êtes-vous sûr de vouloir faire ça?'</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showwarning</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'Titre 2'</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'Tant pis...'</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else</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showinfo</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'Titre 3'</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'Vous avez peur!'</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showerror</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"Titre 4"</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Aha</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9B0000"/>
                </a:solidFill>
                <a:effectLst/>
                <a:latin typeface="Source Code Pro" panose="020B0509030403020204" pitchFamily="49" charset="0"/>
                <a:ea typeface="Source Code Pro" panose="020B0509030403020204" pitchFamily="49" charset="0"/>
              </a:rPr>
              <a:t>Button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'Action'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command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E6700"/>
                </a:solidFill>
                <a:effectLst/>
                <a:latin typeface="Source Code Pro" panose="020B0509030403020204" pitchFamily="49" charset="0"/>
                <a:ea typeface="Source Code Pro" panose="020B0509030403020204" pitchFamily="49" charset="0"/>
              </a:rPr>
              <a:t>callback</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872A2"/>
                </a:solidFill>
                <a:effectLst/>
                <a:latin typeface="Source Code Pro" panose="020B0509030403020204" pitchFamily="49" charset="0"/>
                <a:ea typeface="Source Code Pro" panose="020B0509030403020204" pitchFamily="49" charset="0"/>
              </a:rPr>
              <a:t>pack</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mainloop</a:t>
            </a:r>
            <a:r>
              <a:rPr lang="fr-FR" sz="1200" b="0" dirty="0">
                <a:solidFill>
                  <a:srgbClr val="676867"/>
                </a:solidFill>
                <a:effectLst/>
                <a:latin typeface="Source Code Pro" panose="020B0509030403020204" pitchFamily="49" charset="0"/>
                <a:ea typeface="Source Code Pro" panose="020B0509030403020204" pitchFamily="49" charset="0"/>
              </a:rPr>
              <a:t>()</a:t>
            </a:r>
          </a:p>
        </p:txBody>
      </p:sp>
      <p:pic>
        <p:nvPicPr>
          <p:cNvPr id="2052" name="Picture 4">
            <a:extLst>
              <a:ext uri="{FF2B5EF4-FFF2-40B4-BE49-F238E27FC236}">
                <a16:creationId xmlns:a16="http://schemas.microsoft.com/office/drawing/2014/main" id="{DCC353B8-F3C7-37F8-3F93-162475BA6EE7}"/>
              </a:ext>
            </a:extLst>
          </p:cNvPr>
          <p:cNvPicPr>
            <a:picLocks noChangeAspect="1" noChangeArrowheads="1"/>
          </p:cNvPicPr>
          <p:nvPr/>
        </p:nvPicPr>
        <p:blipFill>
          <a:blip r:embed="rId2"/>
          <a:srcRect/>
          <a:stretch/>
        </p:blipFill>
        <p:spPr bwMode="auto">
          <a:xfrm>
            <a:off x="6756625" y="3292585"/>
            <a:ext cx="1922109" cy="1051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1964437"/>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Barre de menu</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198</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3600986"/>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700" b="0" dirty="0" err="1">
                <a:solidFill>
                  <a:srgbClr val="9872A2"/>
                </a:solidFill>
                <a:effectLst/>
                <a:latin typeface="Source Code Pro" panose="020B0509030403020204" pitchFamily="49" charset="0"/>
                <a:ea typeface="Source Code Pro" panose="020B0509030403020204" pitchFamily="49" charset="0"/>
              </a:rPr>
              <a:t>from</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9B0000"/>
                </a:solidFill>
                <a:effectLst/>
                <a:latin typeface="Source Code Pro" panose="020B0509030403020204" pitchFamily="49" charset="0"/>
                <a:ea typeface="Source Code Pro" panose="020B0509030403020204" pitchFamily="49" charset="0"/>
              </a:rPr>
              <a:t>tkinter</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872A2"/>
                </a:solidFill>
                <a:effectLst/>
                <a:latin typeface="Source Code Pro" panose="020B0509030403020204" pitchFamily="49" charset="0"/>
                <a:ea typeface="Source Code Pro" panose="020B0509030403020204" pitchFamily="49" charset="0"/>
              </a:rPr>
              <a:t>import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endParaRPr lang="fr-FR" sz="700" b="0" dirty="0">
              <a:solidFill>
                <a:srgbClr val="C5C8C6"/>
              </a:solidFill>
              <a:effectLst/>
              <a:latin typeface="Source Code Pro" panose="020B0509030403020204" pitchFamily="49" charset="0"/>
              <a:ea typeface="Source Code Pro" panose="020B0509030403020204" pitchFamily="49" charset="0"/>
            </a:endParaRPr>
          </a:p>
          <a:p>
            <a:r>
              <a:rPr lang="fr-FR" sz="700" b="0" dirty="0" err="1">
                <a:solidFill>
                  <a:srgbClr val="9872A2"/>
                </a:solidFill>
                <a:effectLst/>
                <a:latin typeface="Source Code Pro" panose="020B0509030403020204" pitchFamily="49" charset="0"/>
                <a:ea typeface="Source Code Pro" panose="020B0509030403020204" pitchFamily="49" charset="0"/>
              </a:rPr>
              <a:t>from</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9B0000"/>
                </a:solidFill>
                <a:effectLst/>
                <a:latin typeface="Source Code Pro" panose="020B0509030403020204" pitchFamily="49" charset="0"/>
                <a:ea typeface="Source Code Pro" panose="020B0509030403020204" pitchFamily="49" charset="0"/>
              </a:rPr>
              <a:t>tkinter</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9B0000"/>
                </a:solidFill>
                <a:effectLst/>
                <a:latin typeface="Source Code Pro" panose="020B0509030403020204" pitchFamily="49" charset="0"/>
                <a:ea typeface="Source Code Pro" panose="020B0509030403020204" pitchFamily="49" charset="0"/>
              </a:rPr>
              <a:t>messagebox</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872A2"/>
                </a:solidFill>
                <a:effectLst/>
                <a:latin typeface="Source Code Pro" panose="020B0509030403020204" pitchFamily="49" charset="0"/>
                <a:ea typeface="Source Code Pro" panose="020B0509030403020204" pitchFamily="49" charset="0"/>
              </a:rPr>
              <a:t>import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endParaRPr lang="fr-FR" sz="700" b="0" dirty="0">
              <a:solidFill>
                <a:srgbClr val="C5C8C6"/>
              </a:solidFill>
              <a:effectLst/>
              <a:latin typeface="Source Code Pro" panose="020B0509030403020204" pitchFamily="49" charset="0"/>
              <a:ea typeface="Source Code Pro" panose="020B0509030403020204" pitchFamily="49" charset="0"/>
            </a:endParaRP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err="1">
                <a:solidFill>
                  <a:srgbClr val="6089B4"/>
                </a:solidFill>
                <a:effectLst/>
                <a:latin typeface="Source Code Pro" panose="020B0509030403020204" pitchFamily="49" charset="0"/>
                <a:ea typeface="Source Code Pro" panose="020B0509030403020204" pitchFamily="49" charset="0"/>
              </a:rPr>
              <a:t>fenetre</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9B0000"/>
                </a:solidFill>
                <a:effectLst/>
                <a:latin typeface="Source Code Pro" panose="020B0509030403020204" pitchFamily="49" charset="0"/>
                <a:ea typeface="Source Code Pro" panose="020B0509030403020204" pitchFamily="49" charset="0"/>
              </a:rPr>
              <a:t>Tk</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err="1">
                <a:solidFill>
                  <a:srgbClr val="9872A2"/>
                </a:solidFill>
                <a:effectLst/>
                <a:latin typeface="Source Code Pro" panose="020B0509030403020204" pitchFamily="49" charset="0"/>
                <a:ea typeface="Source Code Pro" panose="020B0509030403020204" pitchFamily="49" charset="0"/>
              </a:rPr>
              <a:t>def</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CE6700"/>
                </a:solidFill>
                <a:effectLst/>
                <a:latin typeface="Source Code Pro" panose="020B0509030403020204" pitchFamily="49" charset="0"/>
                <a:ea typeface="Source Code Pro" panose="020B0509030403020204" pitchFamily="49" charset="0"/>
              </a:rPr>
              <a:t>alert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CE6700"/>
                </a:solidFill>
                <a:effectLst/>
                <a:latin typeface="Source Code Pro" panose="020B0509030403020204" pitchFamily="49" charset="0"/>
                <a:ea typeface="Source Code Pro" panose="020B0509030403020204" pitchFamily="49" charset="0"/>
              </a:rPr>
              <a:t>showinfo</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"alerte"</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AA83A"/>
                </a:solidFill>
                <a:effectLst/>
                <a:latin typeface="Source Code Pro" panose="020B0509030403020204" pitchFamily="49" charset="0"/>
                <a:ea typeface="Source Code Pro" panose="020B0509030403020204" pitchFamily="49" charset="0"/>
              </a:rPr>
              <a:t>"Bravo!"</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err="1">
                <a:solidFill>
                  <a:srgbClr val="6089B4"/>
                </a:solidFill>
                <a:effectLst/>
                <a:latin typeface="Source Code Pro" panose="020B0509030403020204" pitchFamily="49" charset="0"/>
                <a:ea typeface="Source Code Pro" panose="020B0509030403020204" pitchFamily="49" charset="0"/>
              </a:rPr>
              <a:t>menubar</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B0000"/>
                </a:solidFill>
                <a:effectLst/>
                <a:latin typeface="Source Code Pro" panose="020B0509030403020204" pitchFamily="49" charset="0"/>
                <a:ea typeface="Source Code Pro" panose="020B0509030403020204" pitchFamily="49" charset="0"/>
              </a:rPr>
              <a:t>Menu</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fenetre</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a:solidFill>
                  <a:srgbClr val="6089B4"/>
                </a:solidFill>
                <a:effectLst/>
                <a:latin typeface="Source Code Pro" panose="020B0509030403020204" pitchFamily="49" charset="0"/>
                <a:ea typeface="Source Code Pro" panose="020B0509030403020204" pitchFamily="49" charset="0"/>
              </a:rPr>
              <a:t>menu1</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B0000"/>
                </a:solidFill>
                <a:effectLst/>
                <a:latin typeface="Source Code Pro" panose="020B0509030403020204" pitchFamily="49" charset="0"/>
                <a:ea typeface="Source Code Pro" panose="020B0509030403020204" pitchFamily="49" charset="0"/>
              </a:rPr>
              <a:t>Menu</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menubar</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tearoff</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6089B4"/>
                </a:solidFill>
                <a:effectLst/>
                <a:latin typeface="Source Code Pro" panose="020B0509030403020204" pitchFamily="49" charset="0"/>
                <a:ea typeface="Source Code Pro" panose="020B0509030403020204" pitchFamily="49" charset="0"/>
              </a:rPr>
              <a:t>menu1</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E6700"/>
                </a:solidFill>
                <a:effectLst/>
                <a:latin typeface="Source Code Pro" panose="020B0509030403020204" pitchFamily="49" charset="0"/>
                <a:ea typeface="Source Code Pro" panose="020B0509030403020204" pitchFamily="49" charset="0"/>
              </a:rPr>
              <a:t>add_command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"Créer"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alert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6089B4"/>
                </a:solidFill>
                <a:effectLst/>
                <a:latin typeface="Source Code Pro" panose="020B0509030403020204" pitchFamily="49" charset="0"/>
                <a:ea typeface="Source Code Pro" panose="020B0509030403020204" pitchFamily="49" charset="0"/>
              </a:rPr>
              <a:t>menu1</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E6700"/>
                </a:solidFill>
                <a:effectLst/>
                <a:latin typeface="Source Code Pro" panose="020B0509030403020204" pitchFamily="49" charset="0"/>
                <a:ea typeface="Source Code Pro" panose="020B0509030403020204" pitchFamily="49" charset="0"/>
              </a:rPr>
              <a:t>add_command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"Editer"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alert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6089B4"/>
                </a:solidFill>
                <a:effectLst/>
                <a:latin typeface="Source Code Pro" panose="020B0509030403020204" pitchFamily="49" charset="0"/>
                <a:ea typeface="Source Code Pro" panose="020B0509030403020204" pitchFamily="49" charset="0"/>
              </a:rPr>
              <a:t>menu1</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E6700"/>
                </a:solidFill>
                <a:effectLst/>
                <a:latin typeface="Source Code Pro" panose="020B0509030403020204" pitchFamily="49" charset="0"/>
                <a:ea typeface="Source Code Pro" panose="020B0509030403020204" pitchFamily="49" charset="0"/>
              </a:rPr>
              <a:t>add_separator</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6089B4"/>
                </a:solidFill>
                <a:effectLst/>
                <a:latin typeface="Source Code Pro" panose="020B0509030403020204" pitchFamily="49" charset="0"/>
                <a:ea typeface="Source Code Pro" panose="020B0509030403020204" pitchFamily="49" charset="0"/>
              </a:rPr>
              <a:t>menu1</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E6700"/>
                </a:solidFill>
                <a:effectLst/>
                <a:latin typeface="Source Code Pro" panose="020B0509030403020204" pitchFamily="49" charset="0"/>
                <a:ea typeface="Source Code Pro" panose="020B0509030403020204" pitchFamily="49" charset="0"/>
              </a:rPr>
              <a:t>add_command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"Quitter"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fenetre</a:t>
            </a:r>
            <a:r>
              <a:rPr lang="fr-FR" sz="700" b="0" dirty="0" err="1">
                <a:solidFill>
                  <a:srgbClr val="C5C8C6"/>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quit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err="1">
                <a:solidFill>
                  <a:srgbClr val="6089B4"/>
                </a:solidFill>
                <a:effectLst/>
                <a:latin typeface="Source Code Pro" panose="020B0509030403020204" pitchFamily="49" charset="0"/>
                <a:ea typeface="Source Code Pro" panose="020B0509030403020204" pitchFamily="49" charset="0"/>
              </a:rPr>
              <a:t>menubar</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add_cascade</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"Fichier"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menu</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menu1</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a:solidFill>
                  <a:srgbClr val="6089B4"/>
                </a:solidFill>
                <a:effectLst/>
                <a:latin typeface="Source Code Pro" panose="020B0509030403020204" pitchFamily="49" charset="0"/>
                <a:ea typeface="Source Code Pro" panose="020B0509030403020204" pitchFamily="49" charset="0"/>
              </a:rPr>
              <a:t>menu2</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B0000"/>
                </a:solidFill>
                <a:effectLst/>
                <a:latin typeface="Source Code Pro" panose="020B0509030403020204" pitchFamily="49" charset="0"/>
                <a:ea typeface="Source Code Pro" panose="020B0509030403020204" pitchFamily="49" charset="0"/>
              </a:rPr>
              <a:t>Menu</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menubar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tearoff</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6089B4"/>
                </a:solidFill>
                <a:effectLst/>
                <a:latin typeface="Source Code Pro" panose="020B0509030403020204" pitchFamily="49" charset="0"/>
                <a:ea typeface="Source Code Pro" panose="020B0509030403020204" pitchFamily="49" charset="0"/>
              </a:rPr>
              <a:t>menu2</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E6700"/>
                </a:solidFill>
                <a:effectLst/>
                <a:latin typeface="Source Code Pro" panose="020B0509030403020204" pitchFamily="49" charset="0"/>
                <a:ea typeface="Source Code Pro" panose="020B0509030403020204" pitchFamily="49" charset="0"/>
              </a:rPr>
              <a:t>add_command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"Couper"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alert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6089B4"/>
                </a:solidFill>
                <a:effectLst/>
                <a:latin typeface="Source Code Pro" panose="020B0509030403020204" pitchFamily="49" charset="0"/>
                <a:ea typeface="Source Code Pro" panose="020B0509030403020204" pitchFamily="49" charset="0"/>
              </a:rPr>
              <a:t>menu2</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E6700"/>
                </a:solidFill>
                <a:effectLst/>
                <a:latin typeface="Source Code Pro" panose="020B0509030403020204" pitchFamily="49" charset="0"/>
                <a:ea typeface="Source Code Pro" panose="020B0509030403020204" pitchFamily="49" charset="0"/>
              </a:rPr>
              <a:t>add_command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"Copier"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alert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6089B4"/>
                </a:solidFill>
                <a:effectLst/>
                <a:latin typeface="Source Code Pro" panose="020B0509030403020204" pitchFamily="49" charset="0"/>
                <a:ea typeface="Source Code Pro" panose="020B0509030403020204" pitchFamily="49" charset="0"/>
              </a:rPr>
              <a:t>menu2</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E6700"/>
                </a:solidFill>
                <a:effectLst/>
                <a:latin typeface="Source Code Pro" panose="020B0509030403020204" pitchFamily="49" charset="0"/>
                <a:ea typeface="Source Code Pro" panose="020B0509030403020204" pitchFamily="49" charset="0"/>
              </a:rPr>
              <a:t>add_command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"Coller"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alert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err="1">
                <a:solidFill>
                  <a:srgbClr val="6089B4"/>
                </a:solidFill>
                <a:effectLst/>
                <a:latin typeface="Source Code Pro" panose="020B0509030403020204" pitchFamily="49" charset="0"/>
                <a:ea typeface="Source Code Pro" panose="020B0509030403020204" pitchFamily="49" charset="0"/>
              </a:rPr>
              <a:t>menubar</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add_cascade</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"Editer"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menu</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menu2</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a:solidFill>
                  <a:srgbClr val="6089B4"/>
                </a:solidFill>
                <a:effectLst/>
                <a:latin typeface="Source Code Pro" panose="020B0509030403020204" pitchFamily="49" charset="0"/>
                <a:ea typeface="Source Code Pro" panose="020B0509030403020204" pitchFamily="49" charset="0"/>
              </a:rPr>
              <a:t>menu3</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B0000"/>
                </a:solidFill>
                <a:effectLst/>
                <a:latin typeface="Source Code Pro" panose="020B0509030403020204" pitchFamily="49" charset="0"/>
                <a:ea typeface="Source Code Pro" panose="020B0509030403020204" pitchFamily="49" charset="0"/>
              </a:rPr>
              <a:t>Menu</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menubar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tearoff</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6089B4"/>
                </a:solidFill>
                <a:effectLst/>
                <a:latin typeface="Source Code Pro" panose="020B0509030403020204" pitchFamily="49" charset="0"/>
                <a:ea typeface="Source Code Pro" panose="020B0509030403020204" pitchFamily="49" charset="0"/>
              </a:rPr>
              <a:t>menu3</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E6700"/>
                </a:solidFill>
                <a:effectLst/>
                <a:latin typeface="Source Code Pro" panose="020B0509030403020204" pitchFamily="49" charset="0"/>
                <a:ea typeface="Source Code Pro" panose="020B0509030403020204" pitchFamily="49" charset="0"/>
              </a:rPr>
              <a:t>add_command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"A propos"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alert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err="1">
                <a:solidFill>
                  <a:srgbClr val="6089B4"/>
                </a:solidFill>
                <a:effectLst/>
                <a:latin typeface="Source Code Pro" panose="020B0509030403020204" pitchFamily="49" charset="0"/>
                <a:ea typeface="Source Code Pro" panose="020B0509030403020204" pitchFamily="49" charset="0"/>
              </a:rPr>
              <a:t>menubar</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add_cascade</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"Aide"</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menu</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menu3</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err="1">
                <a:solidFill>
                  <a:srgbClr val="6089B4"/>
                </a:solidFill>
                <a:effectLst/>
                <a:latin typeface="Source Code Pro" panose="020B0509030403020204" pitchFamily="49" charset="0"/>
                <a:ea typeface="Source Code Pro" panose="020B0509030403020204" pitchFamily="49" charset="0"/>
              </a:rPr>
              <a:t>fenetre</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9872A2"/>
                </a:solidFill>
                <a:effectLst/>
                <a:latin typeface="Source Code Pro" panose="020B0509030403020204" pitchFamily="49" charset="0"/>
                <a:ea typeface="Source Code Pro" panose="020B0509030403020204" pitchFamily="49" charset="0"/>
              </a:rPr>
              <a:t>config</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menu</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menubar</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err="1">
                <a:solidFill>
                  <a:srgbClr val="6089B4"/>
                </a:solidFill>
                <a:effectLst/>
                <a:latin typeface="Source Code Pro" panose="020B0509030403020204" pitchFamily="49" charset="0"/>
                <a:ea typeface="Source Code Pro" panose="020B0509030403020204" pitchFamily="49" charset="0"/>
              </a:rPr>
              <a:t>fenetre</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mainloop</a:t>
            </a:r>
            <a:r>
              <a:rPr lang="fr-FR" sz="700" b="0" dirty="0">
                <a:solidFill>
                  <a:srgbClr val="676867"/>
                </a:solidFill>
                <a:effectLst/>
                <a:latin typeface="Source Code Pro" panose="020B0509030403020204" pitchFamily="49" charset="0"/>
                <a:ea typeface="Source Code Pro" panose="020B0509030403020204" pitchFamily="49" charset="0"/>
              </a:rPr>
              <a:t>()</a:t>
            </a:r>
          </a:p>
        </p:txBody>
      </p:sp>
      <p:pic>
        <p:nvPicPr>
          <p:cNvPr id="2052" name="Picture 4">
            <a:extLst>
              <a:ext uri="{FF2B5EF4-FFF2-40B4-BE49-F238E27FC236}">
                <a16:creationId xmlns:a16="http://schemas.microsoft.com/office/drawing/2014/main" id="{DCC353B8-F3C7-37F8-3F93-162475BA6EE7}"/>
              </a:ext>
            </a:extLst>
          </p:cNvPr>
          <p:cNvPicPr>
            <a:picLocks noChangeAspect="1" noChangeArrowheads="1"/>
          </p:cNvPicPr>
          <p:nvPr/>
        </p:nvPicPr>
        <p:blipFill>
          <a:blip r:embed="rId2"/>
          <a:srcRect/>
          <a:stretch/>
        </p:blipFill>
        <p:spPr bwMode="auto">
          <a:xfrm>
            <a:off x="7474350" y="2858754"/>
            <a:ext cx="1204384" cy="1565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0647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5" name="Google Shape;85;p14"/>
          <p:cNvSpPr txBox="1">
            <a:spLocks noGrp="1"/>
          </p:cNvSpPr>
          <p:nvPr>
            <p:ph type="ctrTitle" idx="4294967295"/>
          </p:nvPr>
        </p:nvSpPr>
        <p:spPr>
          <a:xfrm>
            <a:off x="1637500" y="592744"/>
            <a:ext cx="564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t>Bonjour à tous !</a:t>
            </a:r>
            <a:endParaRPr sz="3600" b="1" dirty="0"/>
          </a:p>
        </p:txBody>
      </p:sp>
      <p:sp>
        <p:nvSpPr>
          <p:cNvPr id="86" name="Google Shape;86;p14"/>
          <p:cNvSpPr txBox="1">
            <a:spLocks noGrp="1"/>
          </p:cNvSpPr>
          <p:nvPr>
            <p:ph type="subTitle" idx="4294967295"/>
          </p:nvPr>
        </p:nvSpPr>
        <p:spPr>
          <a:xfrm>
            <a:off x="1637500" y="2088229"/>
            <a:ext cx="56421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800" b="1" dirty="0"/>
              <a:t>Florent COLLOT</a:t>
            </a:r>
            <a:endParaRPr sz="2800" b="1" dirty="0"/>
          </a:p>
        </p:txBody>
      </p:sp>
      <p:sp>
        <p:nvSpPr>
          <p:cNvPr id="87" name="Google Shape;87;p14"/>
          <p:cNvSpPr txBox="1">
            <a:spLocks noGrp="1"/>
          </p:cNvSpPr>
          <p:nvPr>
            <p:ph type="body" idx="4294967295"/>
          </p:nvPr>
        </p:nvSpPr>
        <p:spPr>
          <a:xfrm>
            <a:off x="1637500" y="3993514"/>
            <a:ext cx="4238474" cy="557242"/>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sz="1800" dirty="0">
                <a:hlinkClick r:id="rId4"/>
              </a:rPr>
              <a:t>https://www.profind.net</a:t>
            </a:r>
            <a:endParaRPr sz="1800" dirty="0"/>
          </a:p>
        </p:txBody>
      </p:sp>
      <p:pic>
        <p:nvPicPr>
          <p:cNvPr id="3" name="Image 2">
            <a:extLst>
              <a:ext uri="{FF2B5EF4-FFF2-40B4-BE49-F238E27FC236}">
                <a16:creationId xmlns:a16="http://schemas.microsoft.com/office/drawing/2014/main" id="{9CE469CC-194D-E9B8-C757-BD9E7AC3FEB2}"/>
              </a:ext>
            </a:extLst>
          </p:cNvPr>
          <p:cNvPicPr>
            <a:picLocks noChangeAspect="1"/>
          </p:cNvPicPr>
          <p:nvPr/>
        </p:nvPicPr>
        <p:blipFill>
          <a:blip r:embed="rId5"/>
          <a:stretch>
            <a:fillRect/>
          </a:stretch>
        </p:blipFill>
        <p:spPr>
          <a:xfrm>
            <a:off x="1729826" y="3506519"/>
            <a:ext cx="2967226" cy="60828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2.1</a:t>
            </a:r>
            <a:endParaRPr lang="fr-FR" sz="4000" dirty="0">
              <a:solidFill>
                <a:schemeClr val="accent4"/>
              </a:solidFill>
            </a:endParaRPr>
          </a:p>
          <a:p>
            <a:pPr marL="0" lvl="0" indent="0" algn="l" rtl="0">
              <a:spcBef>
                <a:spcPts val="0"/>
              </a:spcBef>
              <a:spcAft>
                <a:spcPts val="0"/>
              </a:spcAft>
              <a:buNone/>
            </a:pPr>
            <a:r>
              <a:rPr lang="fr-FR" sz="2800" dirty="0"/>
              <a:t>Les variables et les types de bases</a:t>
            </a:r>
          </a:p>
        </p:txBody>
      </p:sp>
    </p:spTree>
    <p:extLst>
      <p:ext uri="{BB962C8B-B14F-4D97-AF65-F5344CB8AC3E}">
        <p14:creationId xmlns:p14="http://schemas.microsoft.com/office/powerpoint/2010/main" val="3332970558"/>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7.</a:t>
            </a:r>
            <a:r>
              <a:rPr lang="fr-FR" sz="4000" dirty="0">
                <a:solidFill>
                  <a:schemeClr val="accent4"/>
                </a:solidFill>
              </a:rPr>
              <a:t>2</a:t>
            </a:r>
          </a:p>
          <a:p>
            <a:pPr marL="0" lvl="0" indent="0" algn="l" rtl="0">
              <a:spcBef>
                <a:spcPts val="0"/>
              </a:spcBef>
              <a:spcAft>
                <a:spcPts val="0"/>
              </a:spcAft>
              <a:buNone/>
            </a:pPr>
            <a:r>
              <a:rPr lang="fr-FR" sz="2800" dirty="0"/>
              <a:t>Les options</a:t>
            </a:r>
          </a:p>
        </p:txBody>
      </p:sp>
    </p:spTree>
    <p:extLst>
      <p:ext uri="{BB962C8B-B14F-4D97-AF65-F5344CB8AC3E}">
        <p14:creationId xmlns:p14="http://schemas.microsoft.com/office/powerpoint/2010/main" val="3545415546"/>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Help</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200</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291856"/>
            <a:ext cx="7893393" cy="400110"/>
          </a:xfrm>
          <a:prstGeom prst="rect">
            <a:avLst/>
          </a:prstGeom>
          <a:noFill/>
        </p:spPr>
        <p:txBody>
          <a:bodyPr wrap="square">
            <a:spAutoFit/>
          </a:bodyPr>
          <a:lstStyle/>
          <a:p>
            <a:r>
              <a:rPr lang="fr-FR" sz="2000" b="0" dirty="0" err="1">
                <a:solidFill>
                  <a:srgbClr val="CE6700"/>
                </a:solidFill>
                <a:effectLst/>
                <a:latin typeface="Source Code Pro" panose="020B0509030403020204" pitchFamily="49" charset="0"/>
                <a:ea typeface="Source Code Pro" panose="020B0509030403020204" pitchFamily="49" charset="0"/>
              </a:rPr>
              <a:t>print</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err="1">
                <a:solidFill>
                  <a:srgbClr val="CE6700"/>
                </a:solidFill>
                <a:effectLst/>
                <a:latin typeface="Source Code Pro" panose="020B0509030403020204" pitchFamily="49" charset="0"/>
                <a:ea typeface="Source Code Pro" panose="020B0509030403020204" pitchFamily="49" charset="0"/>
              </a:rPr>
              <a:t>dir</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9B0000"/>
                </a:solidFill>
                <a:effectLst/>
                <a:latin typeface="Source Code Pro" panose="020B0509030403020204" pitchFamily="49" charset="0"/>
                <a:ea typeface="Source Code Pro" panose="020B0509030403020204" pitchFamily="49" charset="0"/>
              </a:rPr>
              <a:t>Button</a:t>
            </a:r>
            <a:r>
              <a:rPr lang="fr-FR" sz="2000" b="0" dirty="0">
                <a:solidFill>
                  <a:srgbClr val="676867"/>
                </a:solidFill>
                <a:effectLst/>
                <a:latin typeface="Source Code Pro" panose="020B0509030403020204" pitchFamily="49" charset="0"/>
                <a:ea typeface="Source Code Pro" panose="020B0509030403020204" pitchFamily="49" charset="0"/>
              </a:rPr>
              <a:t>()))</a:t>
            </a:r>
          </a:p>
        </p:txBody>
      </p:sp>
      <p:sp>
        <p:nvSpPr>
          <p:cNvPr id="3" name="TextBox 4">
            <a:extLst>
              <a:ext uri="{FF2B5EF4-FFF2-40B4-BE49-F238E27FC236}">
                <a16:creationId xmlns:a16="http://schemas.microsoft.com/office/drawing/2014/main" id="{7E1D53FA-4DC5-B2D7-AC58-66900EC5D3FC}"/>
              </a:ext>
            </a:extLst>
          </p:cNvPr>
          <p:cNvSpPr txBox="1"/>
          <p:nvPr/>
        </p:nvSpPr>
        <p:spPr>
          <a:xfrm>
            <a:off x="786150" y="2156251"/>
            <a:ext cx="7618234" cy="830997"/>
          </a:xfrm>
          <a:prstGeom prst="rect">
            <a:avLst/>
          </a:prstGeom>
          <a:noFill/>
        </p:spPr>
        <p:txBody>
          <a:bodyPr wrap="square" rtlCol="0">
            <a:spAutoFit/>
          </a:bodyPr>
          <a:lstStyle/>
          <a:p>
            <a:pPr algn="just"/>
            <a:r>
              <a:rPr lang="fr-FR" sz="2400" dirty="0">
                <a:solidFill>
                  <a:srgbClr val="333333"/>
                </a:solidFill>
                <a:latin typeface="Source Sans Pro" panose="020B0503030403020204" pitchFamily="34" charset="0"/>
                <a:ea typeface="Source Sans Pro" panose="020B0503030403020204" pitchFamily="34" charset="0"/>
              </a:rPr>
              <a:t>Permet de </a:t>
            </a:r>
            <a:r>
              <a:rPr lang="fr-FR" sz="2400" b="1" dirty="0">
                <a:solidFill>
                  <a:srgbClr val="333333"/>
                </a:solidFill>
                <a:latin typeface="Source Sans Pro" panose="020B0503030403020204" pitchFamily="34" charset="0"/>
                <a:ea typeface="Source Sans Pro" panose="020B0503030403020204" pitchFamily="34" charset="0"/>
              </a:rPr>
              <a:t>connaître</a:t>
            </a:r>
            <a:r>
              <a:rPr lang="fr-FR" sz="2400" dirty="0">
                <a:solidFill>
                  <a:srgbClr val="333333"/>
                </a:solidFill>
                <a:latin typeface="Source Sans Pro" panose="020B0503030403020204" pitchFamily="34" charset="0"/>
                <a:ea typeface="Source Sans Pro" panose="020B0503030403020204" pitchFamily="34" charset="0"/>
              </a:rPr>
              <a:t> toutes les </a:t>
            </a:r>
            <a:r>
              <a:rPr lang="fr-FR" sz="2400" b="1" dirty="0">
                <a:solidFill>
                  <a:schemeClr val="accent1"/>
                </a:solidFill>
                <a:latin typeface="Source Sans Pro" panose="020B0503030403020204" pitchFamily="34" charset="0"/>
                <a:ea typeface="Source Sans Pro" panose="020B0503030403020204" pitchFamily="34" charset="0"/>
              </a:rPr>
              <a:t>méthodes/options</a:t>
            </a:r>
            <a:r>
              <a:rPr lang="fr-FR" sz="2400" dirty="0">
                <a:solidFill>
                  <a:srgbClr val="333333"/>
                </a:solidFill>
                <a:latin typeface="Source Sans Pro" panose="020B0503030403020204" pitchFamily="34" charset="0"/>
                <a:ea typeface="Source Sans Pro" panose="020B0503030403020204" pitchFamily="34" charset="0"/>
              </a:rPr>
              <a:t> d’un </a:t>
            </a:r>
            <a:r>
              <a:rPr lang="fr-FR" sz="2400" b="1" dirty="0">
                <a:solidFill>
                  <a:schemeClr val="accent1"/>
                </a:solidFill>
                <a:latin typeface="Source Sans Pro" panose="020B0503030403020204" pitchFamily="34" charset="0"/>
                <a:ea typeface="Source Sans Pro" panose="020B0503030403020204" pitchFamily="34" charset="0"/>
              </a:rPr>
              <a:t>widget</a:t>
            </a:r>
            <a:r>
              <a:rPr lang="fr-FR" sz="2400" dirty="0">
                <a:solidFill>
                  <a:srgbClr val="333333"/>
                </a:solidFill>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1397367697"/>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Side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201</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152699"/>
            <a:ext cx="7121162" cy="2769989"/>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200" b="0" dirty="0" err="1">
                <a:solidFill>
                  <a:srgbClr val="9872A2"/>
                </a:solidFill>
                <a:effectLst/>
                <a:latin typeface="Consolas" panose="020B0609020204030204" pitchFamily="49" charset="0"/>
              </a:rPr>
              <a:t>from</a:t>
            </a:r>
            <a:r>
              <a:rPr lang="fr-FR" sz="1200" b="0" dirty="0">
                <a:solidFill>
                  <a:srgbClr val="C5C8C6"/>
                </a:solidFill>
                <a:effectLst/>
                <a:latin typeface="Consolas" panose="020B0609020204030204" pitchFamily="49" charset="0"/>
              </a:rPr>
              <a:t> </a:t>
            </a:r>
            <a:r>
              <a:rPr lang="fr-FR" sz="1200" b="0" dirty="0" err="1">
                <a:solidFill>
                  <a:srgbClr val="9B0000"/>
                </a:solidFill>
                <a:effectLst/>
                <a:latin typeface="Consolas" panose="020B0609020204030204" pitchFamily="49" charset="0"/>
              </a:rPr>
              <a:t>tkinter</a:t>
            </a:r>
            <a:r>
              <a:rPr lang="fr-FR" sz="1200" b="0" dirty="0">
                <a:solidFill>
                  <a:srgbClr val="C5C8C6"/>
                </a:solidFill>
                <a:effectLst/>
                <a:latin typeface="Consolas" panose="020B0609020204030204" pitchFamily="49" charset="0"/>
              </a:rPr>
              <a:t> </a:t>
            </a:r>
            <a:r>
              <a:rPr lang="fr-FR" sz="1200" b="0" dirty="0">
                <a:solidFill>
                  <a:srgbClr val="9872A2"/>
                </a:solidFill>
                <a:effectLst/>
                <a:latin typeface="Consolas" panose="020B0609020204030204" pitchFamily="49" charset="0"/>
              </a:rPr>
              <a:t>import</a:t>
            </a:r>
            <a:r>
              <a:rPr lang="fr-FR" sz="1200" b="0" dirty="0">
                <a:solidFill>
                  <a:srgbClr val="C5C8C6"/>
                </a:solidFill>
                <a:effectLst/>
                <a:latin typeface="Consolas" panose="020B0609020204030204" pitchFamily="49" charset="0"/>
              </a:rPr>
              <a:t> </a:t>
            </a:r>
            <a:r>
              <a:rPr lang="fr-FR" sz="1200" b="0" dirty="0">
                <a:solidFill>
                  <a:srgbClr val="676867"/>
                </a:solidFill>
                <a:effectLst/>
                <a:latin typeface="Consolas" panose="020B0609020204030204" pitchFamily="49" charset="0"/>
              </a:rPr>
              <a:t>*</a:t>
            </a:r>
            <a:endParaRPr lang="fr-FR" sz="1200" b="0" dirty="0">
              <a:solidFill>
                <a:srgbClr val="C5C8C6"/>
              </a:solidFill>
              <a:effectLst/>
              <a:latin typeface="Consolas" panose="020B0609020204030204" pitchFamily="49" charset="0"/>
            </a:endParaRPr>
          </a:p>
          <a:p>
            <a:br>
              <a:rPr lang="fr-FR" sz="1200" b="0" dirty="0">
                <a:solidFill>
                  <a:srgbClr val="C5C8C6"/>
                </a:solidFill>
                <a:effectLst/>
                <a:latin typeface="Consolas" panose="020B0609020204030204" pitchFamily="49" charset="0"/>
              </a:rPr>
            </a:br>
            <a:r>
              <a:rPr lang="fr-FR" sz="1200" b="0" dirty="0" err="1">
                <a:solidFill>
                  <a:srgbClr val="6089B4"/>
                </a:solidFill>
                <a:effectLst/>
                <a:latin typeface="Consolas" panose="020B0609020204030204" pitchFamily="49" charset="0"/>
              </a:rPr>
              <a:t>fenetre</a:t>
            </a:r>
            <a:r>
              <a:rPr lang="fr-FR" sz="1200" b="0" dirty="0">
                <a:solidFill>
                  <a:srgbClr val="C5C8C6"/>
                </a:solidFill>
                <a:effectLst/>
                <a:latin typeface="Consolas" panose="020B0609020204030204" pitchFamily="49" charset="0"/>
              </a:rPr>
              <a:t> </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9B0000"/>
                </a:solidFill>
                <a:effectLst/>
                <a:latin typeface="Consolas" panose="020B0609020204030204" pitchFamily="49" charset="0"/>
              </a:rPr>
              <a:t>Tk</a:t>
            </a:r>
            <a:r>
              <a:rPr lang="fr-FR" sz="1200" b="0" dirty="0">
                <a:solidFill>
                  <a:srgbClr val="676867"/>
                </a:solidFill>
                <a:effectLst/>
                <a:latin typeface="Consolas" panose="020B0609020204030204" pitchFamily="49" charset="0"/>
              </a:rPr>
              <a:t>()</a:t>
            </a:r>
          </a:p>
          <a:p>
            <a:br>
              <a:rPr lang="fr-FR" sz="1200" b="0" dirty="0">
                <a:solidFill>
                  <a:srgbClr val="C5C8C6"/>
                </a:solidFill>
                <a:effectLst/>
                <a:latin typeface="Consolas" panose="020B0609020204030204" pitchFamily="49" charset="0"/>
              </a:rPr>
            </a:br>
            <a:r>
              <a:rPr lang="fr-FR" sz="1200" b="0" dirty="0">
                <a:solidFill>
                  <a:srgbClr val="9B0000"/>
                </a:solidFill>
                <a:effectLst/>
                <a:latin typeface="Consolas" panose="020B0609020204030204" pitchFamily="49" charset="0"/>
              </a:rPr>
              <a:t>Canvas</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fenetre</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width</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250</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height</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100</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bg</a:t>
            </a:r>
            <a:r>
              <a:rPr lang="fr-FR" sz="1200" b="0" dirty="0">
                <a:solidFill>
                  <a:srgbClr val="676867"/>
                </a:solidFill>
                <a:effectLst/>
                <a:latin typeface="Consolas" panose="020B0609020204030204" pitchFamily="49" charset="0"/>
              </a:rPr>
              <a:t>=</a:t>
            </a:r>
            <a:r>
              <a:rPr lang="fr-FR" sz="1200" b="0" dirty="0">
                <a:solidFill>
                  <a:srgbClr val="9AA83A"/>
                </a:solidFill>
                <a:effectLst/>
                <a:latin typeface="Consolas" panose="020B0609020204030204" pitchFamily="49" charset="0"/>
              </a:rPr>
              <a:t>'</a:t>
            </a:r>
            <a:r>
              <a:rPr lang="fr-FR" sz="1200" b="0" dirty="0" err="1">
                <a:solidFill>
                  <a:srgbClr val="9AA83A"/>
                </a:solidFill>
                <a:effectLst/>
                <a:latin typeface="Consolas" panose="020B0609020204030204" pitchFamily="49" charset="0"/>
              </a:rPr>
              <a:t>ivory</a:t>
            </a:r>
            <a:r>
              <a:rPr lang="fr-FR" sz="1200" b="0" dirty="0">
                <a:solidFill>
                  <a:srgbClr val="9AA83A"/>
                </a:solidFill>
                <a:effectLst/>
                <a:latin typeface="Consolas" panose="020B0609020204030204" pitchFamily="49" charset="0"/>
              </a:rPr>
              <a:t>'</a:t>
            </a:r>
            <a:r>
              <a:rPr lang="fr-FR" sz="1200" b="0" dirty="0">
                <a:solidFill>
                  <a:srgbClr val="676867"/>
                </a:solidFill>
                <a:effectLst/>
                <a:latin typeface="Consolas" panose="020B0609020204030204" pitchFamily="49" charset="0"/>
              </a:rPr>
              <a:t>).</a:t>
            </a:r>
            <a:r>
              <a:rPr lang="fr-FR" sz="1200" b="0" dirty="0">
                <a:solidFill>
                  <a:srgbClr val="9872A2"/>
                </a:solidFill>
                <a:effectLst/>
                <a:latin typeface="Consolas" panose="020B0609020204030204" pitchFamily="49" charset="0"/>
              </a:rPr>
              <a:t>pack</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side</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TOP</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padx</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pady</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p>
          <a:p>
            <a:r>
              <a:rPr lang="fr-FR" sz="1200" b="0" dirty="0">
                <a:solidFill>
                  <a:srgbClr val="9B0000"/>
                </a:solidFill>
                <a:effectLst/>
                <a:latin typeface="Consolas" panose="020B0609020204030204" pitchFamily="49" charset="0"/>
              </a:rPr>
              <a:t>Button</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fenetre</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text</a:t>
            </a:r>
            <a:r>
              <a:rPr lang="fr-FR" sz="1200" b="0" dirty="0">
                <a:solidFill>
                  <a:srgbClr val="C5C8C6"/>
                </a:solidFill>
                <a:effectLst/>
                <a:latin typeface="Consolas" panose="020B0609020204030204" pitchFamily="49" charset="0"/>
              </a:rPr>
              <a:t> </a:t>
            </a:r>
            <a:r>
              <a:rPr lang="fr-FR" sz="1200" b="0" dirty="0">
                <a:solidFill>
                  <a:srgbClr val="676867"/>
                </a:solidFill>
                <a:effectLst/>
                <a:latin typeface="Consolas" panose="020B0609020204030204" pitchFamily="49" charset="0"/>
              </a:rPr>
              <a:t>=</a:t>
            </a:r>
            <a:r>
              <a:rPr lang="fr-FR" sz="1200" b="0" dirty="0">
                <a:solidFill>
                  <a:srgbClr val="9AA83A"/>
                </a:solidFill>
                <a:effectLst/>
                <a:latin typeface="Consolas" panose="020B0609020204030204" pitchFamily="49" charset="0"/>
              </a:rPr>
              <a:t>'Bouton 1'</a:t>
            </a:r>
            <a:r>
              <a:rPr lang="fr-FR" sz="1200" b="0" dirty="0">
                <a:solidFill>
                  <a:srgbClr val="676867"/>
                </a:solidFill>
                <a:effectLst/>
                <a:latin typeface="Consolas" panose="020B0609020204030204" pitchFamily="49" charset="0"/>
              </a:rPr>
              <a:t>).</a:t>
            </a:r>
            <a:r>
              <a:rPr lang="fr-FR" sz="1200" b="0" dirty="0">
                <a:solidFill>
                  <a:srgbClr val="9872A2"/>
                </a:solidFill>
                <a:effectLst/>
                <a:latin typeface="Consolas" panose="020B0609020204030204" pitchFamily="49" charset="0"/>
              </a:rPr>
              <a:t>pack</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side</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LEFT</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padx</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pady</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endParaRPr lang="fr-FR" sz="1200" b="0" dirty="0">
              <a:solidFill>
                <a:srgbClr val="C5C8C6"/>
              </a:solidFill>
              <a:effectLst/>
              <a:latin typeface="Consolas" panose="020B0609020204030204" pitchFamily="49" charset="0"/>
            </a:endParaRPr>
          </a:p>
          <a:p>
            <a:r>
              <a:rPr lang="fr-FR" sz="1200" b="0" dirty="0">
                <a:solidFill>
                  <a:srgbClr val="9B0000"/>
                </a:solidFill>
                <a:effectLst/>
                <a:latin typeface="Consolas" panose="020B0609020204030204" pitchFamily="49" charset="0"/>
              </a:rPr>
              <a:t>Button</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fenetre</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text</a:t>
            </a:r>
            <a:r>
              <a:rPr lang="fr-FR" sz="1200" b="0" dirty="0">
                <a:solidFill>
                  <a:srgbClr val="C5C8C6"/>
                </a:solidFill>
                <a:effectLst/>
                <a:latin typeface="Consolas" panose="020B0609020204030204" pitchFamily="49" charset="0"/>
              </a:rPr>
              <a:t> </a:t>
            </a:r>
            <a:r>
              <a:rPr lang="fr-FR" sz="1200" b="0" dirty="0">
                <a:solidFill>
                  <a:srgbClr val="676867"/>
                </a:solidFill>
                <a:effectLst/>
                <a:latin typeface="Consolas" panose="020B0609020204030204" pitchFamily="49" charset="0"/>
              </a:rPr>
              <a:t>=</a:t>
            </a:r>
            <a:r>
              <a:rPr lang="fr-FR" sz="1200" b="0" dirty="0">
                <a:solidFill>
                  <a:srgbClr val="9AA83A"/>
                </a:solidFill>
                <a:effectLst/>
                <a:latin typeface="Consolas" panose="020B0609020204030204" pitchFamily="49" charset="0"/>
              </a:rPr>
              <a:t>'Bouton 2'</a:t>
            </a:r>
            <a:r>
              <a:rPr lang="fr-FR" sz="1200" b="0" dirty="0">
                <a:solidFill>
                  <a:srgbClr val="676867"/>
                </a:solidFill>
                <a:effectLst/>
                <a:latin typeface="Consolas" panose="020B0609020204030204" pitchFamily="49" charset="0"/>
              </a:rPr>
              <a:t>).</a:t>
            </a:r>
            <a:r>
              <a:rPr lang="fr-FR" sz="1200" b="0" dirty="0">
                <a:solidFill>
                  <a:srgbClr val="9872A2"/>
                </a:solidFill>
                <a:effectLst/>
                <a:latin typeface="Consolas" panose="020B0609020204030204" pitchFamily="49" charset="0"/>
              </a:rPr>
              <a:t>pack</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side</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RIGHT</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padx</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pady</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p>
          <a:p>
            <a:br>
              <a:rPr lang="fr-FR" sz="1200" b="0" dirty="0">
                <a:solidFill>
                  <a:srgbClr val="C5C8C6"/>
                </a:solidFill>
                <a:effectLst/>
                <a:latin typeface="Consolas" panose="020B0609020204030204" pitchFamily="49" charset="0"/>
              </a:rPr>
            </a:br>
            <a:r>
              <a:rPr lang="fr-FR" sz="1200" b="0" dirty="0">
                <a:solidFill>
                  <a:srgbClr val="9B0000"/>
                </a:solidFill>
                <a:effectLst/>
                <a:latin typeface="Consolas" panose="020B0609020204030204" pitchFamily="49" charset="0"/>
              </a:rPr>
              <a:t>Canvas</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fenetre</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width</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250</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height</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100</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bg</a:t>
            </a:r>
            <a:r>
              <a:rPr lang="fr-FR" sz="1200" b="0" dirty="0">
                <a:solidFill>
                  <a:srgbClr val="676867"/>
                </a:solidFill>
                <a:effectLst/>
                <a:latin typeface="Consolas" panose="020B0609020204030204" pitchFamily="49" charset="0"/>
              </a:rPr>
              <a:t>=</a:t>
            </a:r>
            <a:r>
              <a:rPr lang="fr-FR" sz="1200" b="0" dirty="0">
                <a:solidFill>
                  <a:srgbClr val="9AA83A"/>
                </a:solidFill>
                <a:effectLst/>
                <a:latin typeface="Consolas" panose="020B0609020204030204" pitchFamily="49" charset="0"/>
              </a:rPr>
              <a:t>'</a:t>
            </a:r>
            <a:r>
              <a:rPr lang="fr-FR" sz="1200" b="0" dirty="0" err="1">
                <a:solidFill>
                  <a:srgbClr val="9AA83A"/>
                </a:solidFill>
                <a:effectLst/>
                <a:latin typeface="Consolas" panose="020B0609020204030204" pitchFamily="49" charset="0"/>
              </a:rPr>
              <a:t>ivory</a:t>
            </a:r>
            <a:r>
              <a:rPr lang="fr-FR" sz="1200" b="0" dirty="0">
                <a:solidFill>
                  <a:srgbClr val="9AA83A"/>
                </a:solidFill>
                <a:effectLst/>
                <a:latin typeface="Consolas" panose="020B0609020204030204" pitchFamily="49" charset="0"/>
              </a:rPr>
              <a:t>'</a:t>
            </a:r>
            <a:r>
              <a:rPr lang="fr-FR" sz="1200" b="0" dirty="0">
                <a:solidFill>
                  <a:srgbClr val="676867"/>
                </a:solidFill>
                <a:effectLst/>
                <a:latin typeface="Consolas" panose="020B0609020204030204" pitchFamily="49" charset="0"/>
              </a:rPr>
              <a:t>).</a:t>
            </a:r>
            <a:r>
              <a:rPr lang="fr-FR" sz="1200" b="0" dirty="0">
                <a:solidFill>
                  <a:srgbClr val="9872A2"/>
                </a:solidFill>
                <a:effectLst/>
                <a:latin typeface="Consolas" panose="020B0609020204030204" pitchFamily="49" charset="0"/>
              </a:rPr>
              <a:t>pack</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side</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TOP</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padx</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pady</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p>
          <a:p>
            <a:r>
              <a:rPr lang="fr-FR" sz="1200" b="0" dirty="0">
                <a:solidFill>
                  <a:srgbClr val="9B0000"/>
                </a:solidFill>
                <a:effectLst/>
                <a:latin typeface="Consolas" panose="020B0609020204030204" pitchFamily="49" charset="0"/>
              </a:rPr>
              <a:t>Button</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fenetre</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text</a:t>
            </a:r>
            <a:r>
              <a:rPr lang="fr-FR" sz="1200" b="0" dirty="0">
                <a:solidFill>
                  <a:srgbClr val="C5C8C6"/>
                </a:solidFill>
                <a:effectLst/>
                <a:latin typeface="Consolas" panose="020B0609020204030204" pitchFamily="49" charset="0"/>
              </a:rPr>
              <a:t> </a:t>
            </a:r>
            <a:r>
              <a:rPr lang="fr-FR" sz="1200" b="0" dirty="0">
                <a:solidFill>
                  <a:srgbClr val="676867"/>
                </a:solidFill>
                <a:effectLst/>
                <a:latin typeface="Consolas" panose="020B0609020204030204" pitchFamily="49" charset="0"/>
              </a:rPr>
              <a:t>=</a:t>
            </a:r>
            <a:r>
              <a:rPr lang="fr-FR" sz="1200" b="0" dirty="0">
                <a:solidFill>
                  <a:srgbClr val="9AA83A"/>
                </a:solidFill>
                <a:effectLst/>
                <a:latin typeface="Consolas" panose="020B0609020204030204" pitchFamily="49" charset="0"/>
              </a:rPr>
              <a:t>'Bouton 1'</a:t>
            </a:r>
            <a:r>
              <a:rPr lang="fr-FR" sz="1200" b="0" dirty="0">
                <a:solidFill>
                  <a:srgbClr val="676867"/>
                </a:solidFill>
                <a:effectLst/>
                <a:latin typeface="Consolas" panose="020B0609020204030204" pitchFamily="49" charset="0"/>
              </a:rPr>
              <a:t>).</a:t>
            </a:r>
            <a:r>
              <a:rPr lang="fr-FR" sz="1200" b="0" dirty="0">
                <a:solidFill>
                  <a:srgbClr val="9872A2"/>
                </a:solidFill>
                <a:effectLst/>
                <a:latin typeface="Consolas" panose="020B0609020204030204" pitchFamily="49" charset="0"/>
              </a:rPr>
              <a:t>pack</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side</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TOP</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padx</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pady</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endParaRPr lang="fr-FR" sz="1200" b="0" dirty="0">
              <a:solidFill>
                <a:srgbClr val="C5C8C6"/>
              </a:solidFill>
              <a:effectLst/>
              <a:latin typeface="Consolas" panose="020B0609020204030204" pitchFamily="49" charset="0"/>
            </a:endParaRPr>
          </a:p>
          <a:p>
            <a:r>
              <a:rPr lang="fr-FR" sz="1200" b="0" dirty="0">
                <a:solidFill>
                  <a:srgbClr val="9B0000"/>
                </a:solidFill>
                <a:effectLst/>
                <a:latin typeface="Consolas" panose="020B0609020204030204" pitchFamily="49" charset="0"/>
              </a:rPr>
              <a:t>Button</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fenetre</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text</a:t>
            </a:r>
            <a:r>
              <a:rPr lang="fr-FR" sz="1200" b="0" dirty="0">
                <a:solidFill>
                  <a:srgbClr val="C5C8C6"/>
                </a:solidFill>
                <a:effectLst/>
                <a:latin typeface="Consolas" panose="020B0609020204030204" pitchFamily="49" charset="0"/>
              </a:rPr>
              <a:t> </a:t>
            </a:r>
            <a:r>
              <a:rPr lang="fr-FR" sz="1200" b="0" dirty="0">
                <a:solidFill>
                  <a:srgbClr val="676867"/>
                </a:solidFill>
                <a:effectLst/>
                <a:latin typeface="Consolas" panose="020B0609020204030204" pitchFamily="49" charset="0"/>
              </a:rPr>
              <a:t>=</a:t>
            </a:r>
            <a:r>
              <a:rPr lang="fr-FR" sz="1200" b="0" dirty="0">
                <a:solidFill>
                  <a:srgbClr val="9AA83A"/>
                </a:solidFill>
                <a:effectLst/>
                <a:latin typeface="Consolas" panose="020B0609020204030204" pitchFamily="49" charset="0"/>
              </a:rPr>
              <a:t>'Bouton 2'</a:t>
            </a:r>
            <a:r>
              <a:rPr lang="fr-FR" sz="1200" b="0" dirty="0">
                <a:solidFill>
                  <a:srgbClr val="676867"/>
                </a:solidFill>
                <a:effectLst/>
                <a:latin typeface="Consolas" panose="020B0609020204030204" pitchFamily="49" charset="0"/>
              </a:rPr>
              <a:t>).</a:t>
            </a:r>
            <a:r>
              <a:rPr lang="fr-FR" sz="1200" b="0" dirty="0">
                <a:solidFill>
                  <a:srgbClr val="9872A2"/>
                </a:solidFill>
                <a:effectLst/>
                <a:latin typeface="Consolas" panose="020B0609020204030204" pitchFamily="49" charset="0"/>
              </a:rPr>
              <a:t>pack</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side</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BOTTOM</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padx</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pady</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p>
          <a:p>
            <a:br>
              <a:rPr lang="fr-FR" sz="1200" b="0" dirty="0">
                <a:solidFill>
                  <a:srgbClr val="C5C8C6"/>
                </a:solidFill>
                <a:effectLst/>
                <a:latin typeface="Consolas" panose="020B0609020204030204" pitchFamily="49" charset="0"/>
              </a:rPr>
            </a:br>
            <a:r>
              <a:rPr lang="fr-FR" sz="1200" b="0" dirty="0" err="1">
                <a:solidFill>
                  <a:srgbClr val="6089B4"/>
                </a:solidFill>
                <a:effectLst/>
                <a:latin typeface="Consolas" panose="020B0609020204030204" pitchFamily="49" charset="0"/>
              </a:rPr>
              <a:t>fenetre</a:t>
            </a:r>
            <a:r>
              <a:rPr lang="fr-FR" sz="1200" b="0" dirty="0" err="1">
                <a:solidFill>
                  <a:srgbClr val="676867"/>
                </a:solidFill>
                <a:effectLst/>
                <a:latin typeface="Consolas" panose="020B0609020204030204" pitchFamily="49" charset="0"/>
              </a:rPr>
              <a:t>.</a:t>
            </a:r>
            <a:r>
              <a:rPr lang="fr-FR" sz="1200" b="0" dirty="0" err="1">
                <a:solidFill>
                  <a:srgbClr val="CE6700"/>
                </a:solidFill>
                <a:effectLst/>
                <a:latin typeface="Consolas" panose="020B0609020204030204" pitchFamily="49" charset="0"/>
              </a:rPr>
              <a:t>mainloop</a:t>
            </a:r>
            <a:r>
              <a:rPr lang="fr-FR" sz="1200" b="0" dirty="0">
                <a:solidFill>
                  <a:srgbClr val="676867"/>
                </a:solidFill>
                <a:effectLst/>
                <a:latin typeface="Consolas" panose="020B0609020204030204" pitchFamily="49" charset="0"/>
              </a:rPr>
              <a:t>()</a:t>
            </a:r>
          </a:p>
        </p:txBody>
      </p:sp>
      <p:pic>
        <p:nvPicPr>
          <p:cNvPr id="3074" name="Picture 2">
            <a:extLst>
              <a:ext uri="{FF2B5EF4-FFF2-40B4-BE49-F238E27FC236}">
                <a16:creationId xmlns:a16="http://schemas.microsoft.com/office/drawing/2014/main" id="{AA6C41F2-38AD-11A1-1F64-318CEE2B84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9718" y="2226973"/>
            <a:ext cx="843405" cy="57984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77EDD2E-F1C1-A7A2-E21C-2DA8D6A4BC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9717" y="2953757"/>
            <a:ext cx="843405" cy="579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99662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Unités</a:t>
            </a:r>
            <a:r>
              <a:rPr lang="en-GB" dirty="0"/>
              <a:t> de dimensions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202</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152699"/>
            <a:ext cx="7618234" cy="830997"/>
          </a:xfrm>
          <a:prstGeom prst="rect">
            <a:avLst/>
          </a:prstGeom>
          <a:solidFill>
            <a:schemeClr val="accent3">
              <a:lumMod val="20000"/>
              <a:lumOff val="80000"/>
            </a:schemeClr>
          </a:solidFill>
        </p:spPr>
        <p:txBody>
          <a:bodyPr wrap="square">
            <a:spAutoFit/>
          </a:bodyPr>
          <a:lstStyle/>
          <a:p>
            <a:r>
              <a:rPr lang="fr-FR" sz="1600" b="1" dirty="0">
                <a:solidFill>
                  <a:schemeClr val="tx1"/>
                </a:solidFill>
                <a:effectLst/>
                <a:latin typeface="Source Sans Pro" panose="020B0503030403020204" pitchFamily="34" charset="0"/>
                <a:ea typeface="Source Sans Pro" panose="020B0503030403020204" pitchFamily="34" charset="0"/>
              </a:rPr>
              <a:t>i</a:t>
            </a:r>
            <a:r>
              <a:rPr lang="fr-FR" sz="1600" b="0" dirty="0">
                <a:solidFill>
                  <a:schemeClr val="tx1"/>
                </a:solidFill>
                <a:effectLst/>
                <a:latin typeface="Source Sans Pro" panose="020B0503030403020204" pitchFamily="34" charset="0"/>
                <a:ea typeface="Source Sans Pro" panose="020B0503030403020204" pitchFamily="34" charset="0"/>
              </a:rPr>
              <a:t>    : pouces</a:t>
            </a:r>
          </a:p>
          <a:p>
            <a:r>
              <a:rPr lang="fr-FR" sz="1600" b="1" dirty="0">
                <a:solidFill>
                  <a:schemeClr val="tx1"/>
                </a:solidFill>
                <a:effectLst/>
                <a:latin typeface="Source Sans Pro" panose="020B0503030403020204" pitchFamily="34" charset="0"/>
                <a:ea typeface="Source Sans Pro" panose="020B0503030403020204" pitchFamily="34" charset="0"/>
              </a:rPr>
              <a:t>m</a:t>
            </a:r>
            <a:r>
              <a:rPr lang="fr-FR" sz="1600" b="0" dirty="0">
                <a:solidFill>
                  <a:schemeClr val="tx1"/>
                </a:solidFill>
                <a:effectLst/>
                <a:latin typeface="Source Sans Pro" panose="020B0503030403020204" pitchFamily="34" charset="0"/>
                <a:ea typeface="Source Sans Pro" panose="020B0503030403020204" pitchFamily="34" charset="0"/>
              </a:rPr>
              <a:t> : millimètre</a:t>
            </a:r>
          </a:p>
          <a:p>
            <a:r>
              <a:rPr lang="fr-FR" sz="1600" b="1" dirty="0">
                <a:solidFill>
                  <a:schemeClr val="tx1"/>
                </a:solidFill>
                <a:effectLst/>
                <a:latin typeface="Source Sans Pro" panose="020B0503030403020204" pitchFamily="34" charset="0"/>
                <a:ea typeface="Source Sans Pro" panose="020B0503030403020204" pitchFamily="34" charset="0"/>
              </a:rPr>
              <a:t>c</a:t>
            </a:r>
            <a:r>
              <a:rPr lang="fr-FR" sz="1600" b="0" dirty="0">
                <a:solidFill>
                  <a:schemeClr val="tx1"/>
                </a:solidFill>
                <a:effectLst/>
                <a:latin typeface="Source Sans Pro" panose="020B0503030403020204" pitchFamily="34" charset="0"/>
                <a:ea typeface="Source Sans Pro" panose="020B0503030403020204" pitchFamily="34" charset="0"/>
              </a:rPr>
              <a:t>   : centimètre</a:t>
            </a:r>
          </a:p>
        </p:txBody>
      </p:sp>
    </p:spTree>
    <p:extLst>
      <p:ext uri="{BB962C8B-B14F-4D97-AF65-F5344CB8AC3E}">
        <p14:creationId xmlns:p14="http://schemas.microsoft.com/office/powerpoint/2010/main" val="341706563"/>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Options de dimensions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203</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152699"/>
            <a:ext cx="7618234" cy="1600438"/>
          </a:xfrm>
          <a:prstGeom prst="rect">
            <a:avLst/>
          </a:prstGeom>
          <a:solidFill>
            <a:schemeClr val="accent3">
              <a:lumMod val="20000"/>
              <a:lumOff val="80000"/>
            </a:schemeClr>
          </a:solidFill>
        </p:spPr>
        <p:txBody>
          <a:bodyPr wrap="square">
            <a:spAutoFit/>
          </a:bodyPr>
          <a:lstStyle/>
          <a:p>
            <a:r>
              <a:rPr lang="fr-FR" b="1" dirty="0" err="1">
                <a:solidFill>
                  <a:schemeClr val="tx1"/>
                </a:solidFill>
                <a:effectLst/>
                <a:latin typeface="Source Sans Pro" panose="020B0503030403020204" pitchFamily="34" charset="0"/>
                <a:ea typeface="Source Sans Pro" panose="020B0503030403020204" pitchFamily="34" charset="0"/>
              </a:rPr>
              <a:t>height</a:t>
            </a:r>
            <a:r>
              <a:rPr lang="fr-FR" b="0" dirty="0">
                <a:solidFill>
                  <a:schemeClr val="tx1"/>
                </a:solidFill>
                <a:effectLst/>
                <a:latin typeface="Source Sans Pro" panose="020B0503030403020204" pitchFamily="34" charset="0"/>
                <a:ea typeface="Source Sans Pro" panose="020B0503030403020204" pitchFamily="34" charset="0"/>
              </a:rPr>
              <a:t>                             : Hauteur du widget.</a:t>
            </a:r>
          </a:p>
          <a:p>
            <a:r>
              <a:rPr lang="fr-FR" b="1" dirty="0" err="1">
                <a:solidFill>
                  <a:schemeClr val="tx1"/>
                </a:solidFill>
                <a:effectLst/>
                <a:latin typeface="Source Sans Pro" panose="020B0503030403020204" pitchFamily="34" charset="0"/>
                <a:ea typeface="Source Sans Pro" panose="020B0503030403020204" pitchFamily="34" charset="0"/>
              </a:rPr>
              <a:t>width</a:t>
            </a:r>
            <a:r>
              <a:rPr lang="fr-FR" b="0" dirty="0">
                <a:solidFill>
                  <a:schemeClr val="tx1"/>
                </a:solidFill>
                <a:effectLst/>
                <a:latin typeface="Source Sans Pro" panose="020B0503030403020204" pitchFamily="34" charset="0"/>
                <a:ea typeface="Source Sans Pro" panose="020B0503030403020204" pitchFamily="34" charset="0"/>
              </a:rPr>
              <a:t>                               : Largeur du widget.</a:t>
            </a:r>
          </a:p>
          <a:p>
            <a:r>
              <a:rPr lang="fr-FR" b="1" dirty="0" err="1">
                <a:solidFill>
                  <a:schemeClr val="tx1"/>
                </a:solidFill>
                <a:effectLst/>
                <a:latin typeface="Source Sans Pro" panose="020B0503030403020204" pitchFamily="34" charset="0"/>
                <a:ea typeface="Source Sans Pro" panose="020B0503030403020204" pitchFamily="34" charset="0"/>
              </a:rPr>
              <a:t>padx</a:t>
            </a:r>
            <a:r>
              <a:rPr lang="fr-FR" b="1" dirty="0">
                <a:solidFill>
                  <a:schemeClr val="tx1"/>
                </a:solidFill>
                <a:effectLst/>
                <a:latin typeface="Source Sans Pro" panose="020B0503030403020204" pitchFamily="34" charset="0"/>
                <a:ea typeface="Source Sans Pro" panose="020B0503030403020204" pitchFamily="34" charset="0"/>
              </a:rPr>
              <a:t>, </a:t>
            </a:r>
            <a:r>
              <a:rPr lang="fr-FR" b="1" dirty="0" err="1">
                <a:solidFill>
                  <a:schemeClr val="tx1"/>
                </a:solidFill>
                <a:effectLst/>
                <a:latin typeface="Source Sans Pro" panose="020B0503030403020204" pitchFamily="34" charset="0"/>
                <a:ea typeface="Source Sans Pro" panose="020B0503030403020204" pitchFamily="34" charset="0"/>
              </a:rPr>
              <a:t>pady</a:t>
            </a:r>
            <a:r>
              <a:rPr lang="fr-FR" dirty="0">
                <a:solidFill>
                  <a:schemeClr val="tx1"/>
                </a:solidFill>
                <a:effectLst/>
                <a:latin typeface="Source Sans Pro" panose="020B0503030403020204" pitchFamily="34" charset="0"/>
                <a:ea typeface="Source Sans Pro" panose="020B0503030403020204" pitchFamily="34" charset="0"/>
              </a:rPr>
              <a:t>                   </a:t>
            </a:r>
            <a:r>
              <a:rPr lang="fr-FR" b="0" dirty="0">
                <a:solidFill>
                  <a:schemeClr val="tx1"/>
                </a:solidFill>
                <a:effectLst/>
                <a:latin typeface="Source Sans Pro" panose="020B0503030403020204" pitchFamily="34" charset="0"/>
                <a:ea typeface="Source Sans Pro" panose="020B0503030403020204" pitchFamily="34" charset="0"/>
              </a:rPr>
              <a:t>: Espace supplémentaire autour du widget. X pour horizontal et V pour vertical.</a:t>
            </a:r>
          </a:p>
          <a:p>
            <a:r>
              <a:rPr lang="fr-FR" b="1" dirty="0" err="1">
                <a:solidFill>
                  <a:schemeClr val="tx1"/>
                </a:solidFill>
                <a:effectLst/>
                <a:latin typeface="Source Sans Pro" panose="020B0503030403020204" pitchFamily="34" charset="0"/>
                <a:ea typeface="Source Sans Pro" panose="020B0503030403020204" pitchFamily="34" charset="0"/>
              </a:rPr>
              <a:t>borderwidth</a:t>
            </a:r>
            <a:r>
              <a:rPr lang="fr-FR" b="0" dirty="0">
                <a:solidFill>
                  <a:schemeClr val="tx1"/>
                </a:solidFill>
                <a:effectLst/>
                <a:latin typeface="Source Sans Pro" panose="020B0503030403020204" pitchFamily="34" charset="0"/>
                <a:ea typeface="Source Sans Pro" panose="020B0503030403020204" pitchFamily="34" charset="0"/>
              </a:rPr>
              <a:t>               : Taille de la bordure.</a:t>
            </a:r>
          </a:p>
          <a:p>
            <a:r>
              <a:rPr lang="fr-FR" b="1" dirty="0" err="1">
                <a:solidFill>
                  <a:schemeClr val="tx1"/>
                </a:solidFill>
                <a:effectLst/>
                <a:latin typeface="Source Sans Pro" panose="020B0503030403020204" pitchFamily="34" charset="0"/>
                <a:ea typeface="Source Sans Pro" panose="020B0503030403020204" pitchFamily="34" charset="0"/>
              </a:rPr>
              <a:t>highlightthickness</a:t>
            </a:r>
            <a:r>
              <a:rPr lang="fr-FR" b="0" dirty="0">
                <a:solidFill>
                  <a:schemeClr val="tx1"/>
                </a:solidFill>
                <a:effectLst/>
                <a:latin typeface="Source Sans Pro" panose="020B0503030403020204" pitchFamily="34" charset="0"/>
                <a:ea typeface="Source Sans Pro" panose="020B0503030403020204" pitchFamily="34" charset="0"/>
              </a:rPr>
              <a:t>  : Largeur du rectangle lorsque le widget a le focus.</a:t>
            </a:r>
          </a:p>
          <a:p>
            <a:r>
              <a:rPr lang="fr-FR" b="1" dirty="0" err="1">
                <a:solidFill>
                  <a:schemeClr val="tx1"/>
                </a:solidFill>
                <a:effectLst/>
                <a:latin typeface="Source Sans Pro" panose="020B0503030403020204" pitchFamily="34" charset="0"/>
                <a:ea typeface="Source Sans Pro" panose="020B0503030403020204" pitchFamily="34" charset="0"/>
              </a:rPr>
              <a:t>selectborderwidth</a:t>
            </a:r>
            <a:r>
              <a:rPr lang="fr-FR" b="0" dirty="0">
                <a:solidFill>
                  <a:schemeClr val="tx1"/>
                </a:solidFill>
                <a:effectLst/>
                <a:latin typeface="Source Sans Pro" panose="020B0503030403020204" pitchFamily="34" charset="0"/>
                <a:ea typeface="Source Sans Pro" panose="020B0503030403020204" pitchFamily="34" charset="0"/>
              </a:rPr>
              <a:t>  : Largeur de la bordure tridimensionnel autour du widget sélectionné.</a:t>
            </a:r>
          </a:p>
          <a:p>
            <a:r>
              <a:rPr lang="fr-FR" b="1" dirty="0" err="1">
                <a:solidFill>
                  <a:schemeClr val="tx1"/>
                </a:solidFill>
                <a:effectLst/>
                <a:latin typeface="Source Sans Pro" panose="020B0503030403020204" pitchFamily="34" charset="0"/>
                <a:ea typeface="Source Sans Pro" panose="020B0503030403020204" pitchFamily="34" charset="0"/>
              </a:rPr>
              <a:t>wraplength</a:t>
            </a:r>
            <a:r>
              <a:rPr lang="fr-FR" b="0" dirty="0">
                <a:solidFill>
                  <a:schemeClr val="tx1"/>
                </a:solidFill>
                <a:effectLst/>
                <a:latin typeface="Source Sans Pro" panose="020B0503030403020204" pitchFamily="34" charset="0"/>
                <a:ea typeface="Source Sans Pro" panose="020B0503030403020204" pitchFamily="34" charset="0"/>
              </a:rPr>
              <a:t>                  : Nombre de ligne maximum pour les widget en mode "</a:t>
            </a:r>
            <a:r>
              <a:rPr lang="fr-FR" b="0" dirty="0" err="1">
                <a:solidFill>
                  <a:schemeClr val="tx1"/>
                </a:solidFill>
                <a:effectLst/>
                <a:latin typeface="Source Sans Pro" panose="020B0503030403020204" pitchFamily="34" charset="0"/>
                <a:ea typeface="Source Sans Pro" panose="020B0503030403020204" pitchFamily="34" charset="0"/>
              </a:rPr>
              <a:t>word</a:t>
            </a:r>
            <a:r>
              <a:rPr lang="fr-FR" b="0" dirty="0">
                <a:solidFill>
                  <a:schemeClr val="tx1"/>
                </a:solidFill>
                <a:effectLst/>
                <a:latin typeface="Source Sans Pro" panose="020B0503030403020204" pitchFamily="34" charset="0"/>
                <a:ea typeface="Source Sans Pro" panose="020B0503030403020204" pitchFamily="34" charset="0"/>
              </a:rPr>
              <a:t> </a:t>
            </a:r>
            <a:r>
              <a:rPr lang="fr-FR" b="0" dirty="0" err="1">
                <a:solidFill>
                  <a:schemeClr val="tx1"/>
                </a:solidFill>
                <a:effectLst/>
                <a:latin typeface="Source Sans Pro" panose="020B0503030403020204" pitchFamily="34" charset="0"/>
                <a:ea typeface="Source Sans Pro" panose="020B0503030403020204" pitchFamily="34" charset="0"/>
              </a:rPr>
              <a:t>wrapping</a:t>
            </a:r>
            <a:r>
              <a:rPr lang="fr-FR" b="0" dirty="0">
                <a:solidFill>
                  <a:schemeClr val="tx1"/>
                </a:solidFill>
                <a:effectLst/>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325911636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Options de couleurs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204</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152699"/>
            <a:ext cx="7618234" cy="1892826"/>
          </a:xfrm>
          <a:prstGeom prst="rect">
            <a:avLst/>
          </a:prstGeom>
          <a:solidFill>
            <a:schemeClr val="accent3">
              <a:lumMod val="20000"/>
              <a:lumOff val="80000"/>
            </a:schemeClr>
          </a:solidFill>
        </p:spPr>
        <p:txBody>
          <a:bodyPr wrap="square">
            <a:spAutoFit/>
          </a:bodyPr>
          <a:lstStyle/>
          <a:p>
            <a:r>
              <a:rPr lang="fr-FR" sz="1300" b="1" dirty="0">
                <a:solidFill>
                  <a:schemeClr val="tx1"/>
                </a:solidFill>
                <a:effectLst/>
                <a:latin typeface="Source Sans Pro" panose="020B0503030403020204" pitchFamily="34" charset="0"/>
                <a:ea typeface="Source Sans Pro" panose="020B0503030403020204" pitchFamily="34" charset="0"/>
              </a:rPr>
              <a:t>background</a:t>
            </a:r>
            <a:r>
              <a:rPr lang="fr-FR" sz="1300" b="0" dirty="0">
                <a:solidFill>
                  <a:schemeClr val="tx1"/>
                </a:solidFill>
                <a:effectLst/>
                <a:latin typeface="Source Sans Pro" panose="020B0503030403020204" pitchFamily="34" charset="0"/>
                <a:ea typeface="Source Sans Pro" panose="020B0503030403020204" pitchFamily="34" charset="0"/>
              </a:rPr>
              <a:t> (ou </a:t>
            </a:r>
            <a:r>
              <a:rPr lang="fr-FR" sz="1300" b="0" dirty="0" err="1">
                <a:solidFill>
                  <a:schemeClr val="tx1"/>
                </a:solidFill>
                <a:effectLst/>
                <a:latin typeface="Source Sans Pro" panose="020B0503030403020204" pitchFamily="34" charset="0"/>
                <a:ea typeface="Source Sans Pro" panose="020B0503030403020204" pitchFamily="34" charset="0"/>
              </a:rPr>
              <a:t>bg</a:t>
            </a:r>
            <a:r>
              <a:rPr lang="fr-FR" sz="1300" b="0" dirty="0">
                <a:solidFill>
                  <a:schemeClr val="tx1"/>
                </a:solidFill>
                <a:effectLst/>
                <a:latin typeface="Source Sans Pro" panose="020B0503030403020204" pitchFamily="34" charset="0"/>
                <a:ea typeface="Source Sans Pro" panose="020B0503030403020204" pitchFamily="34" charset="0"/>
              </a:rPr>
              <a:t>)      : couleur de fond du widget.</a:t>
            </a:r>
          </a:p>
          <a:p>
            <a:r>
              <a:rPr lang="fr-FR" sz="1300" b="1" dirty="0" err="1">
                <a:solidFill>
                  <a:schemeClr val="tx1"/>
                </a:solidFill>
                <a:effectLst/>
                <a:latin typeface="Source Sans Pro" panose="020B0503030403020204" pitchFamily="34" charset="0"/>
                <a:ea typeface="Source Sans Pro" panose="020B0503030403020204" pitchFamily="34" charset="0"/>
              </a:rPr>
              <a:t>foreground</a:t>
            </a:r>
            <a:r>
              <a:rPr lang="fr-FR" sz="1300" b="0" dirty="0">
                <a:solidFill>
                  <a:schemeClr val="tx1"/>
                </a:solidFill>
                <a:effectLst/>
                <a:latin typeface="Source Sans Pro" panose="020B0503030403020204" pitchFamily="34" charset="0"/>
                <a:ea typeface="Source Sans Pro" panose="020B0503030403020204" pitchFamily="34" charset="0"/>
              </a:rPr>
              <a:t> (ou fg)         : couleur de premier plan du widget.</a:t>
            </a:r>
          </a:p>
          <a:p>
            <a:r>
              <a:rPr lang="fr-FR" sz="1300" b="1" dirty="0" err="1">
                <a:solidFill>
                  <a:schemeClr val="tx1"/>
                </a:solidFill>
                <a:effectLst/>
                <a:latin typeface="Source Sans Pro" panose="020B0503030403020204" pitchFamily="34" charset="0"/>
                <a:ea typeface="Source Sans Pro" panose="020B0503030403020204" pitchFamily="34" charset="0"/>
              </a:rPr>
              <a:t>activebackground</a:t>
            </a:r>
            <a:r>
              <a:rPr lang="fr-FR" sz="1300" b="0" dirty="0">
                <a:solidFill>
                  <a:schemeClr val="tx1"/>
                </a:solidFill>
                <a:effectLst/>
                <a:latin typeface="Source Sans Pro" panose="020B0503030403020204" pitchFamily="34" charset="0"/>
                <a:ea typeface="Source Sans Pro" panose="020B0503030403020204" pitchFamily="34" charset="0"/>
              </a:rPr>
              <a:t>        : couleur de fond du widget lorsque celui-ci est actif. </a:t>
            </a:r>
          </a:p>
          <a:p>
            <a:r>
              <a:rPr lang="fr-FR" sz="1300" b="1" dirty="0" err="1">
                <a:solidFill>
                  <a:schemeClr val="tx1"/>
                </a:solidFill>
                <a:effectLst/>
                <a:latin typeface="Source Sans Pro" panose="020B0503030403020204" pitchFamily="34" charset="0"/>
                <a:ea typeface="Source Sans Pro" panose="020B0503030403020204" pitchFamily="34" charset="0"/>
              </a:rPr>
              <a:t>activeForeground</a:t>
            </a:r>
            <a:r>
              <a:rPr lang="fr-FR" sz="1300" b="0" dirty="0">
                <a:solidFill>
                  <a:schemeClr val="tx1"/>
                </a:solidFill>
                <a:effectLst/>
                <a:latin typeface="Source Sans Pro" panose="020B0503030403020204" pitchFamily="34" charset="0"/>
                <a:ea typeface="Source Sans Pro" panose="020B0503030403020204" pitchFamily="34" charset="0"/>
              </a:rPr>
              <a:t>         : couleur de premier plan du widget lorsque le widget est actif. </a:t>
            </a:r>
          </a:p>
          <a:p>
            <a:r>
              <a:rPr lang="fr-FR" sz="1300" b="1" dirty="0" err="1">
                <a:solidFill>
                  <a:schemeClr val="tx1"/>
                </a:solidFill>
                <a:effectLst/>
                <a:latin typeface="Source Sans Pro" panose="020B0503030403020204" pitchFamily="34" charset="0"/>
                <a:ea typeface="Source Sans Pro" panose="020B0503030403020204" pitchFamily="34" charset="0"/>
              </a:rPr>
              <a:t>disabledForeground</a:t>
            </a:r>
            <a:r>
              <a:rPr lang="fr-FR" sz="1300" b="0" dirty="0">
                <a:solidFill>
                  <a:schemeClr val="tx1"/>
                </a:solidFill>
                <a:effectLst/>
                <a:latin typeface="Source Sans Pro" panose="020B0503030403020204" pitchFamily="34" charset="0"/>
                <a:ea typeface="Source Sans Pro" panose="020B0503030403020204" pitchFamily="34" charset="0"/>
              </a:rPr>
              <a:t>   : couleur de premier plan du widget lorsque le widget est désactivé. </a:t>
            </a:r>
          </a:p>
          <a:p>
            <a:r>
              <a:rPr lang="fr-FR" sz="1300" b="1" dirty="0" err="1">
                <a:solidFill>
                  <a:schemeClr val="tx1"/>
                </a:solidFill>
                <a:effectLst/>
                <a:latin typeface="Source Sans Pro" panose="020B0503030403020204" pitchFamily="34" charset="0"/>
                <a:ea typeface="Source Sans Pro" panose="020B0503030403020204" pitchFamily="34" charset="0"/>
              </a:rPr>
              <a:t>highlightbackground</a:t>
            </a:r>
            <a:r>
              <a:rPr lang="fr-FR" sz="1300" b="0" dirty="0">
                <a:solidFill>
                  <a:schemeClr val="tx1"/>
                </a:solidFill>
                <a:effectLst/>
                <a:latin typeface="Source Sans Pro" panose="020B0503030403020204" pitchFamily="34" charset="0"/>
                <a:ea typeface="Source Sans Pro" panose="020B0503030403020204" pitchFamily="34" charset="0"/>
              </a:rPr>
              <a:t>  : Couleur de fond de la région de surbrillance lorsque le widget a le focus. </a:t>
            </a:r>
          </a:p>
          <a:p>
            <a:r>
              <a:rPr lang="fr-FR" sz="1300" b="1" dirty="0" err="1">
                <a:solidFill>
                  <a:schemeClr val="tx1"/>
                </a:solidFill>
                <a:effectLst/>
                <a:latin typeface="Source Sans Pro" panose="020B0503030403020204" pitchFamily="34" charset="0"/>
                <a:ea typeface="Source Sans Pro" panose="020B0503030403020204" pitchFamily="34" charset="0"/>
              </a:rPr>
              <a:t>highlightcolor</a:t>
            </a:r>
            <a:r>
              <a:rPr lang="fr-FR" sz="1300" b="0" dirty="0">
                <a:solidFill>
                  <a:schemeClr val="tx1"/>
                </a:solidFill>
                <a:effectLst/>
                <a:latin typeface="Source Sans Pro" panose="020B0503030403020204" pitchFamily="34" charset="0"/>
                <a:ea typeface="Source Sans Pro" panose="020B0503030403020204" pitchFamily="34" charset="0"/>
              </a:rPr>
              <a:t>                 : couleur de premier plan de la région en surbrillance lorsque le widget a le focus. </a:t>
            </a:r>
          </a:p>
          <a:p>
            <a:r>
              <a:rPr lang="fr-FR" sz="1300" b="1" dirty="0" err="1">
                <a:solidFill>
                  <a:schemeClr val="tx1"/>
                </a:solidFill>
                <a:effectLst/>
                <a:latin typeface="Source Sans Pro" panose="020B0503030403020204" pitchFamily="34" charset="0"/>
                <a:ea typeface="Source Sans Pro" panose="020B0503030403020204" pitchFamily="34" charset="0"/>
              </a:rPr>
              <a:t>selectbackground</a:t>
            </a:r>
            <a:r>
              <a:rPr lang="fr-FR" sz="1300" b="0" dirty="0">
                <a:solidFill>
                  <a:schemeClr val="tx1"/>
                </a:solidFill>
                <a:effectLst/>
                <a:latin typeface="Source Sans Pro" panose="020B0503030403020204" pitchFamily="34" charset="0"/>
                <a:ea typeface="Source Sans Pro" panose="020B0503030403020204" pitchFamily="34" charset="0"/>
              </a:rPr>
              <a:t>         : Couleur de fond pour les éléments sélectionnés. </a:t>
            </a:r>
          </a:p>
          <a:p>
            <a:r>
              <a:rPr lang="fr-FR" sz="1300" b="1" dirty="0" err="1">
                <a:solidFill>
                  <a:schemeClr val="tx1"/>
                </a:solidFill>
                <a:effectLst/>
                <a:latin typeface="Source Sans Pro" panose="020B0503030403020204" pitchFamily="34" charset="0"/>
                <a:ea typeface="Source Sans Pro" panose="020B0503030403020204" pitchFamily="34" charset="0"/>
              </a:rPr>
              <a:t>selectforeground</a:t>
            </a:r>
            <a:r>
              <a:rPr lang="fr-FR" sz="1300" b="0" dirty="0">
                <a:solidFill>
                  <a:schemeClr val="tx1"/>
                </a:solidFill>
                <a:effectLst/>
                <a:latin typeface="Source Sans Pro" panose="020B0503030403020204" pitchFamily="34" charset="0"/>
                <a:ea typeface="Source Sans Pro" panose="020B0503030403020204" pitchFamily="34" charset="0"/>
              </a:rPr>
              <a:t>          : couleur de premier plan pour les éléments sélectionnés.</a:t>
            </a:r>
          </a:p>
        </p:txBody>
      </p:sp>
    </p:spTree>
    <p:extLst>
      <p:ext uri="{BB962C8B-B14F-4D97-AF65-F5344CB8AC3E}">
        <p14:creationId xmlns:p14="http://schemas.microsoft.com/office/powerpoint/2010/main" val="394102565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Relief</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205</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739211"/>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b="0" dirty="0" err="1">
                <a:solidFill>
                  <a:srgbClr val="9872A2"/>
                </a:solidFill>
                <a:effectLst/>
                <a:latin typeface="Consolas" panose="020B0609020204030204" pitchFamily="49" charset="0"/>
              </a:rPr>
              <a:t>from</a:t>
            </a:r>
            <a:r>
              <a:rPr lang="fr-FR" b="0" dirty="0">
                <a:solidFill>
                  <a:srgbClr val="C5C8C6"/>
                </a:solidFill>
                <a:effectLst/>
                <a:latin typeface="Consolas" panose="020B0609020204030204" pitchFamily="49" charset="0"/>
              </a:rPr>
              <a:t> </a:t>
            </a:r>
            <a:r>
              <a:rPr lang="fr-FR" b="0" dirty="0" err="1">
                <a:solidFill>
                  <a:srgbClr val="9B0000"/>
                </a:solidFill>
                <a:effectLst/>
                <a:latin typeface="Consolas" panose="020B0609020204030204" pitchFamily="49" charset="0"/>
              </a:rPr>
              <a:t>tkinter</a:t>
            </a:r>
            <a:r>
              <a:rPr lang="fr-FR" b="0" dirty="0">
                <a:solidFill>
                  <a:srgbClr val="C5C8C6"/>
                </a:solidFill>
                <a:effectLst/>
                <a:latin typeface="Consolas" panose="020B0609020204030204" pitchFamily="49" charset="0"/>
              </a:rPr>
              <a:t> </a:t>
            </a:r>
            <a:r>
              <a:rPr lang="fr-FR" b="0" dirty="0">
                <a:solidFill>
                  <a:srgbClr val="9872A2"/>
                </a:solidFill>
                <a:effectLst/>
                <a:latin typeface="Consolas" panose="020B0609020204030204" pitchFamily="49" charset="0"/>
              </a:rPr>
              <a:t>import</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endParaRPr lang="fr-FR" b="0" dirty="0">
              <a:solidFill>
                <a:srgbClr val="C5C8C6"/>
              </a:solidFill>
              <a:effectLst/>
              <a:latin typeface="Consolas" panose="020B0609020204030204" pitchFamily="49" charset="0"/>
            </a:endParaRPr>
          </a:p>
          <a:p>
            <a:br>
              <a:rPr lang="fr-FR" b="0" dirty="0">
                <a:solidFill>
                  <a:srgbClr val="C5C8C6"/>
                </a:solidFill>
                <a:effectLst/>
                <a:latin typeface="Consolas" panose="020B0609020204030204" pitchFamily="49" charset="0"/>
              </a:rPr>
            </a:br>
            <a:r>
              <a:rPr lang="fr-FR" b="0" dirty="0" err="1">
                <a:solidFill>
                  <a:srgbClr val="6089B4"/>
                </a:solidFill>
                <a:effectLst/>
                <a:latin typeface="Consolas" panose="020B0609020204030204" pitchFamily="49" charset="0"/>
              </a:rPr>
              <a:t>fenetre</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err="1">
                <a:solidFill>
                  <a:srgbClr val="9B0000"/>
                </a:solidFill>
                <a:effectLst/>
                <a:latin typeface="Consolas" panose="020B0609020204030204" pitchFamily="49" charset="0"/>
              </a:rPr>
              <a:t>Tk</a:t>
            </a:r>
            <a:r>
              <a:rPr lang="fr-FR" b="0" dirty="0">
                <a:solidFill>
                  <a:srgbClr val="676867"/>
                </a:solidFill>
                <a:effectLst/>
                <a:latin typeface="Consolas" panose="020B0609020204030204" pitchFamily="49" charset="0"/>
              </a:rPr>
              <a:t>()</a:t>
            </a:r>
          </a:p>
          <a:p>
            <a:br>
              <a:rPr lang="fr-FR" b="0" dirty="0">
                <a:solidFill>
                  <a:srgbClr val="C5C8C6"/>
                </a:solidFill>
                <a:effectLst/>
                <a:latin typeface="Consolas" panose="020B0609020204030204" pitchFamily="49" charset="0"/>
              </a:rPr>
            </a:br>
            <a:r>
              <a:rPr lang="fr-FR" b="0" dirty="0">
                <a:solidFill>
                  <a:srgbClr val="6089B4"/>
                </a:solidFill>
                <a:effectLst/>
                <a:latin typeface="Consolas" panose="020B0609020204030204" pitchFamily="49" charset="0"/>
              </a:rPr>
              <a:t>b1</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9B0000"/>
                </a:solidFill>
                <a:effectLst/>
                <a:latin typeface="Consolas" panose="020B0609020204030204" pitchFamily="49" charset="0"/>
              </a:rPr>
              <a:t>Button</a:t>
            </a:r>
            <a:r>
              <a:rPr lang="fr-FR" b="0" dirty="0">
                <a:solidFill>
                  <a:srgbClr val="676867"/>
                </a:solidFill>
                <a:effectLst/>
                <a:latin typeface="Consolas" panose="020B0609020204030204" pitchFamily="49" charset="0"/>
              </a:rPr>
              <a:t>(</a:t>
            </a:r>
            <a:r>
              <a:rPr lang="fr-FR" b="0" dirty="0" err="1">
                <a:solidFill>
                  <a:srgbClr val="6089B4"/>
                </a:solidFill>
                <a:effectLst/>
                <a:latin typeface="Consolas" panose="020B0609020204030204" pitchFamily="49" charset="0"/>
              </a:rPr>
              <a:t>fenetre</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err="1">
                <a:solidFill>
                  <a:srgbClr val="6089B4"/>
                </a:solidFill>
                <a:effectLst/>
                <a:latin typeface="Consolas" panose="020B0609020204030204" pitchFamily="49" charset="0"/>
              </a:rPr>
              <a:t>text</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9AA83A"/>
                </a:solidFill>
                <a:effectLst/>
                <a:latin typeface="Consolas" panose="020B0609020204030204" pitchFamily="49" charset="0"/>
              </a:rPr>
              <a:t>"FLAT"</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6089B4"/>
                </a:solidFill>
                <a:effectLst/>
                <a:latin typeface="Consolas" panose="020B0609020204030204" pitchFamily="49" charset="0"/>
              </a:rPr>
              <a:t>relief</a:t>
            </a:r>
            <a:r>
              <a:rPr lang="fr-FR" b="0" dirty="0">
                <a:solidFill>
                  <a:srgbClr val="676867"/>
                </a:solidFill>
                <a:effectLst/>
                <a:latin typeface="Consolas" panose="020B0609020204030204" pitchFamily="49" charset="0"/>
              </a:rPr>
              <a:t>=</a:t>
            </a:r>
            <a:r>
              <a:rPr lang="fr-FR" b="0" dirty="0">
                <a:solidFill>
                  <a:srgbClr val="6089B4"/>
                </a:solidFill>
                <a:effectLst/>
                <a:latin typeface="Consolas" panose="020B0609020204030204" pitchFamily="49" charset="0"/>
              </a:rPr>
              <a:t>FLAT</a:t>
            </a:r>
            <a:r>
              <a:rPr lang="fr-FR" b="0" dirty="0">
                <a:solidFill>
                  <a:srgbClr val="676867"/>
                </a:solidFill>
                <a:effectLst/>
                <a:latin typeface="Consolas" panose="020B0609020204030204" pitchFamily="49" charset="0"/>
              </a:rPr>
              <a:t>).</a:t>
            </a:r>
            <a:r>
              <a:rPr lang="fr-FR" b="0" dirty="0">
                <a:solidFill>
                  <a:srgbClr val="9872A2"/>
                </a:solidFill>
                <a:effectLst/>
                <a:latin typeface="Consolas" panose="020B0609020204030204" pitchFamily="49" charset="0"/>
              </a:rPr>
              <a:t>pack</a:t>
            </a:r>
            <a:r>
              <a:rPr lang="fr-FR" b="0" dirty="0">
                <a:solidFill>
                  <a:srgbClr val="676867"/>
                </a:solidFill>
                <a:effectLst/>
                <a:latin typeface="Consolas" panose="020B0609020204030204" pitchFamily="49" charset="0"/>
              </a:rPr>
              <a:t>()</a:t>
            </a:r>
          </a:p>
          <a:p>
            <a:r>
              <a:rPr lang="fr-FR" b="0" dirty="0">
                <a:solidFill>
                  <a:srgbClr val="6089B4"/>
                </a:solidFill>
                <a:effectLst/>
                <a:latin typeface="Consolas" panose="020B0609020204030204" pitchFamily="49" charset="0"/>
              </a:rPr>
              <a:t>b2</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9B0000"/>
                </a:solidFill>
                <a:effectLst/>
                <a:latin typeface="Consolas" panose="020B0609020204030204" pitchFamily="49" charset="0"/>
              </a:rPr>
              <a:t>Button</a:t>
            </a:r>
            <a:r>
              <a:rPr lang="fr-FR" b="0" dirty="0">
                <a:solidFill>
                  <a:srgbClr val="676867"/>
                </a:solidFill>
                <a:effectLst/>
                <a:latin typeface="Consolas" panose="020B0609020204030204" pitchFamily="49" charset="0"/>
              </a:rPr>
              <a:t>(</a:t>
            </a:r>
            <a:r>
              <a:rPr lang="fr-FR" b="0" dirty="0" err="1">
                <a:solidFill>
                  <a:srgbClr val="6089B4"/>
                </a:solidFill>
                <a:effectLst/>
                <a:latin typeface="Consolas" panose="020B0609020204030204" pitchFamily="49" charset="0"/>
              </a:rPr>
              <a:t>fenetre</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err="1">
                <a:solidFill>
                  <a:srgbClr val="6089B4"/>
                </a:solidFill>
                <a:effectLst/>
                <a:latin typeface="Consolas" panose="020B0609020204030204" pitchFamily="49" charset="0"/>
              </a:rPr>
              <a:t>text</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9AA83A"/>
                </a:solidFill>
                <a:effectLst/>
                <a:latin typeface="Consolas" panose="020B0609020204030204" pitchFamily="49" charset="0"/>
              </a:rPr>
              <a:t>"RAISED"</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6089B4"/>
                </a:solidFill>
                <a:effectLst/>
                <a:latin typeface="Consolas" panose="020B0609020204030204" pitchFamily="49" charset="0"/>
              </a:rPr>
              <a:t>relief</a:t>
            </a:r>
            <a:r>
              <a:rPr lang="fr-FR" b="0" dirty="0">
                <a:solidFill>
                  <a:srgbClr val="676867"/>
                </a:solidFill>
                <a:effectLst/>
                <a:latin typeface="Consolas" panose="020B0609020204030204" pitchFamily="49" charset="0"/>
              </a:rPr>
              <a:t>=</a:t>
            </a:r>
            <a:r>
              <a:rPr lang="fr-FR" b="0" dirty="0">
                <a:solidFill>
                  <a:srgbClr val="6089B4"/>
                </a:solidFill>
                <a:effectLst/>
                <a:latin typeface="Consolas" panose="020B0609020204030204" pitchFamily="49" charset="0"/>
              </a:rPr>
              <a:t>RAISED</a:t>
            </a:r>
            <a:r>
              <a:rPr lang="fr-FR" b="0" dirty="0">
                <a:solidFill>
                  <a:srgbClr val="676867"/>
                </a:solidFill>
                <a:effectLst/>
                <a:latin typeface="Consolas" panose="020B0609020204030204" pitchFamily="49" charset="0"/>
              </a:rPr>
              <a:t>).</a:t>
            </a:r>
            <a:r>
              <a:rPr lang="fr-FR" b="0" dirty="0">
                <a:solidFill>
                  <a:srgbClr val="9872A2"/>
                </a:solidFill>
                <a:effectLst/>
                <a:latin typeface="Consolas" panose="020B0609020204030204" pitchFamily="49" charset="0"/>
              </a:rPr>
              <a:t>pack</a:t>
            </a:r>
            <a:r>
              <a:rPr lang="fr-FR" b="0" dirty="0">
                <a:solidFill>
                  <a:srgbClr val="676867"/>
                </a:solidFill>
                <a:effectLst/>
                <a:latin typeface="Consolas" panose="020B0609020204030204" pitchFamily="49" charset="0"/>
              </a:rPr>
              <a:t>()</a:t>
            </a:r>
          </a:p>
          <a:p>
            <a:r>
              <a:rPr lang="fr-FR" b="0" dirty="0">
                <a:solidFill>
                  <a:srgbClr val="6089B4"/>
                </a:solidFill>
                <a:effectLst/>
                <a:latin typeface="Consolas" panose="020B0609020204030204" pitchFamily="49" charset="0"/>
              </a:rPr>
              <a:t>b3</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9B0000"/>
                </a:solidFill>
                <a:effectLst/>
                <a:latin typeface="Consolas" panose="020B0609020204030204" pitchFamily="49" charset="0"/>
              </a:rPr>
              <a:t>Button</a:t>
            </a:r>
            <a:r>
              <a:rPr lang="fr-FR" b="0" dirty="0">
                <a:solidFill>
                  <a:srgbClr val="676867"/>
                </a:solidFill>
                <a:effectLst/>
                <a:latin typeface="Consolas" panose="020B0609020204030204" pitchFamily="49" charset="0"/>
              </a:rPr>
              <a:t>(</a:t>
            </a:r>
            <a:r>
              <a:rPr lang="fr-FR" b="0" dirty="0" err="1">
                <a:solidFill>
                  <a:srgbClr val="6089B4"/>
                </a:solidFill>
                <a:effectLst/>
                <a:latin typeface="Consolas" panose="020B0609020204030204" pitchFamily="49" charset="0"/>
              </a:rPr>
              <a:t>fenetre</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err="1">
                <a:solidFill>
                  <a:srgbClr val="6089B4"/>
                </a:solidFill>
                <a:effectLst/>
                <a:latin typeface="Consolas" panose="020B0609020204030204" pitchFamily="49" charset="0"/>
              </a:rPr>
              <a:t>text</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9AA83A"/>
                </a:solidFill>
                <a:effectLst/>
                <a:latin typeface="Consolas" panose="020B0609020204030204" pitchFamily="49" charset="0"/>
              </a:rPr>
              <a:t>"SUNKEN"</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6089B4"/>
                </a:solidFill>
                <a:effectLst/>
                <a:latin typeface="Consolas" panose="020B0609020204030204" pitchFamily="49" charset="0"/>
              </a:rPr>
              <a:t>relief</a:t>
            </a:r>
            <a:r>
              <a:rPr lang="fr-FR" b="0" dirty="0">
                <a:solidFill>
                  <a:srgbClr val="676867"/>
                </a:solidFill>
                <a:effectLst/>
                <a:latin typeface="Consolas" panose="020B0609020204030204" pitchFamily="49" charset="0"/>
              </a:rPr>
              <a:t>=</a:t>
            </a:r>
            <a:r>
              <a:rPr lang="fr-FR" b="0" dirty="0">
                <a:solidFill>
                  <a:srgbClr val="6089B4"/>
                </a:solidFill>
                <a:effectLst/>
                <a:latin typeface="Consolas" panose="020B0609020204030204" pitchFamily="49" charset="0"/>
              </a:rPr>
              <a:t>SUNKEN</a:t>
            </a:r>
            <a:r>
              <a:rPr lang="fr-FR" b="0" dirty="0">
                <a:solidFill>
                  <a:srgbClr val="676867"/>
                </a:solidFill>
                <a:effectLst/>
                <a:latin typeface="Consolas" panose="020B0609020204030204" pitchFamily="49" charset="0"/>
              </a:rPr>
              <a:t>).</a:t>
            </a:r>
            <a:r>
              <a:rPr lang="fr-FR" b="0" dirty="0">
                <a:solidFill>
                  <a:srgbClr val="9872A2"/>
                </a:solidFill>
                <a:effectLst/>
                <a:latin typeface="Consolas" panose="020B0609020204030204" pitchFamily="49" charset="0"/>
              </a:rPr>
              <a:t>pack</a:t>
            </a:r>
            <a:r>
              <a:rPr lang="fr-FR" b="0" dirty="0">
                <a:solidFill>
                  <a:srgbClr val="676867"/>
                </a:solidFill>
                <a:effectLst/>
                <a:latin typeface="Consolas" panose="020B0609020204030204" pitchFamily="49" charset="0"/>
              </a:rPr>
              <a:t>()</a:t>
            </a:r>
          </a:p>
          <a:p>
            <a:r>
              <a:rPr lang="fr-FR" b="0" dirty="0">
                <a:solidFill>
                  <a:srgbClr val="6089B4"/>
                </a:solidFill>
                <a:effectLst/>
                <a:latin typeface="Consolas" panose="020B0609020204030204" pitchFamily="49" charset="0"/>
              </a:rPr>
              <a:t>b4</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9B0000"/>
                </a:solidFill>
                <a:effectLst/>
                <a:latin typeface="Consolas" panose="020B0609020204030204" pitchFamily="49" charset="0"/>
              </a:rPr>
              <a:t>Button</a:t>
            </a:r>
            <a:r>
              <a:rPr lang="fr-FR" b="0" dirty="0">
                <a:solidFill>
                  <a:srgbClr val="676867"/>
                </a:solidFill>
                <a:effectLst/>
                <a:latin typeface="Consolas" panose="020B0609020204030204" pitchFamily="49" charset="0"/>
              </a:rPr>
              <a:t>(</a:t>
            </a:r>
            <a:r>
              <a:rPr lang="fr-FR" b="0" dirty="0" err="1">
                <a:solidFill>
                  <a:srgbClr val="6089B4"/>
                </a:solidFill>
                <a:effectLst/>
                <a:latin typeface="Consolas" panose="020B0609020204030204" pitchFamily="49" charset="0"/>
              </a:rPr>
              <a:t>fenetre</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err="1">
                <a:solidFill>
                  <a:srgbClr val="6089B4"/>
                </a:solidFill>
                <a:effectLst/>
                <a:latin typeface="Consolas" panose="020B0609020204030204" pitchFamily="49" charset="0"/>
              </a:rPr>
              <a:t>text</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9AA83A"/>
                </a:solidFill>
                <a:effectLst/>
                <a:latin typeface="Consolas" panose="020B0609020204030204" pitchFamily="49" charset="0"/>
              </a:rPr>
              <a:t>"GROOVE"</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6089B4"/>
                </a:solidFill>
                <a:effectLst/>
                <a:latin typeface="Consolas" panose="020B0609020204030204" pitchFamily="49" charset="0"/>
              </a:rPr>
              <a:t>relief</a:t>
            </a:r>
            <a:r>
              <a:rPr lang="fr-FR" b="0" dirty="0">
                <a:solidFill>
                  <a:srgbClr val="676867"/>
                </a:solidFill>
                <a:effectLst/>
                <a:latin typeface="Consolas" panose="020B0609020204030204" pitchFamily="49" charset="0"/>
              </a:rPr>
              <a:t>=</a:t>
            </a:r>
            <a:r>
              <a:rPr lang="fr-FR" b="0" dirty="0">
                <a:solidFill>
                  <a:srgbClr val="6089B4"/>
                </a:solidFill>
                <a:effectLst/>
                <a:latin typeface="Consolas" panose="020B0609020204030204" pitchFamily="49" charset="0"/>
              </a:rPr>
              <a:t>GROOVE</a:t>
            </a:r>
            <a:r>
              <a:rPr lang="fr-FR" b="0" dirty="0">
                <a:solidFill>
                  <a:srgbClr val="676867"/>
                </a:solidFill>
                <a:effectLst/>
                <a:latin typeface="Consolas" panose="020B0609020204030204" pitchFamily="49" charset="0"/>
              </a:rPr>
              <a:t>).</a:t>
            </a:r>
            <a:r>
              <a:rPr lang="fr-FR" b="0" dirty="0">
                <a:solidFill>
                  <a:srgbClr val="9872A2"/>
                </a:solidFill>
                <a:effectLst/>
                <a:latin typeface="Consolas" panose="020B0609020204030204" pitchFamily="49" charset="0"/>
              </a:rPr>
              <a:t>pack</a:t>
            </a:r>
            <a:r>
              <a:rPr lang="fr-FR" b="0" dirty="0">
                <a:solidFill>
                  <a:srgbClr val="676867"/>
                </a:solidFill>
                <a:effectLst/>
                <a:latin typeface="Consolas" panose="020B0609020204030204" pitchFamily="49" charset="0"/>
              </a:rPr>
              <a:t>()</a:t>
            </a:r>
          </a:p>
          <a:p>
            <a:r>
              <a:rPr lang="fr-FR" b="0" dirty="0">
                <a:solidFill>
                  <a:srgbClr val="6089B4"/>
                </a:solidFill>
                <a:effectLst/>
                <a:latin typeface="Consolas" panose="020B0609020204030204" pitchFamily="49" charset="0"/>
              </a:rPr>
              <a:t>b5</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9B0000"/>
                </a:solidFill>
                <a:effectLst/>
                <a:latin typeface="Consolas" panose="020B0609020204030204" pitchFamily="49" charset="0"/>
              </a:rPr>
              <a:t>Button</a:t>
            </a:r>
            <a:r>
              <a:rPr lang="fr-FR" b="0" dirty="0">
                <a:solidFill>
                  <a:srgbClr val="676867"/>
                </a:solidFill>
                <a:effectLst/>
                <a:latin typeface="Consolas" panose="020B0609020204030204" pitchFamily="49" charset="0"/>
              </a:rPr>
              <a:t>(</a:t>
            </a:r>
            <a:r>
              <a:rPr lang="fr-FR" b="0" dirty="0" err="1">
                <a:solidFill>
                  <a:srgbClr val="6089B4"/>
                </a:solidFill>
                <a:effectLst/>
                <a:latin typeface="Consolas" panose="020B0609020204030204" pitchFamily="49" charset="0"/>
              </a:rPr>
              <a:t>fenetre</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err="1">
                <a:solidFill>
                  <a:srgbClr val="6089B4"/>
                </a:solidFill>
                <a:effectLst/>
                <a:latin typeface="Consolas" panose="020B0609020204030204" pitchFamily="49" charset="0"/>
              </a:rPr>
              <a:t>text</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9AA83A"/>
                </a:solidFill>
                <a:effectLst/>
                <a:latin typeface="Consolas" panose="020B0609020204030204" pitchFamily="49" charset="0"/>
              </a:rPr>
              <a:t>"RIDGE"</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6089B4"/>
                </a:solidFill>
                <a:effectLst/>
                <a:latin typeface="Consolas" panose="020B0609020204030204" pitchFamily="49" charset="0"/>
              </a:rPr>
              <a:t>relief</a:t>
            </a:r>
            <a:r>
              <a:rPr lang="fr-FR" b="0" dirty="0">
                <a:solidFill>
                  <a:srgbClr val="676867"/>
                </a:solidFill>
                <a:effectLst/>
                <a:latin typeface="Consolas" panose="020B0609020204030204" pitchFamily="49" charset="0"/>
              </a:rPr>
              <a:t>=</a:t>
            </a:r>
            <a:r>
              <a:rPr lang="fr-FR" b="0" dirty="0">
                <a:solidFill>
                  <a:srgbClr val="6089B4"/>
                </a:solidFill>
                <a:effectLst/>
                <a:latin typeface="Consolas" panose="020B0609020204030204" pitchFamily="49" charset="0"/>
              </a:rPr>
              <a:t>RIDGE</a:t>
            </a:r>
            <a:r>
              <a:rPr lang="fr-FR" b="0" dirty="0">
                <a:solidFill>
                  <a:srgbClr val="676867"/>
                </a:solidFill>
                <a:effectLst/>
                <a:latin typeface="Consolas" panose="020B0609020204030204" pitchFamily="49" charset="0"/>
              </a:rPr>
              <a:t>).</a:t>
            </a:r>
            <a:r>
              <a:rPr lang="fr-FR" b="0" dirty="0">
                <a:solidFill>
                  <a:srgbClr val="9872A2"/>
                </a:solidFill>
                <a:effectLst/>
                <a:latin typeface="Consolas" panose="020B0609020204030204" pitchFamily="49" charset="0"/>
              </a:rPr>
              <a:t>pack</a:t>
            </a:r>
            <a:r>
              <a:rPr lang="fr-FR" b="0" dirty="0">
                <a:solidFill>
                  <a:srgbClr val="676867"/>
                </a:solidFill>
                <a:effectLst/>
                <a:latin typeface="Consolas" panose="020B0609020204030204" pitchFamily="49" charset="0"/>
              </a:rPr>
              <a:t>()</a:t>
            </a:r>
          </a:p>
          <a:p>
            <a:br>
              <a:rPr lang="fr-FR" b="0" dirty="0">
                <a:solidFill>
                  <a:srgbClr val="C5C8C6"/>
                </a:solidFill>
                <a:effectLst/>
                <a:latin typeface="Consolas" panose="020B0609020204030204" pitchFamily="49" charset="0"/>
              </a:rPr>
            </a:br>
            <a:r>
              <a:rPr lang="fr-FR" b="0" dirty="0" err="1">
                <a:solidFill>
                  <a:srgbClr val="6089B4"/>
                </a:solidFill>
                <a:effectLst/>
                <a:latin typeface="Consolas" panose="020B0609020204030204" pitchFamily="49" charset="0"/>
              </a:rPr>
              <a:t>fenetre</a:t>
            </a:r>
            <a:r>
              <a:rPr lang="fr-FR" b="0" dirty="0" err="1">
                <a:solidFill>
                  <a:srgbClr val="676867"/>
                </a:solidFill>
                <a:effectLst/>
                <a:latin typeface="Consolas" panose="020B0609020204030204" pitchFamily="49" charset="0"/>
              </a:rPr>
              <a:t>.</a:t>
            </a:r>
            <a:r>
              <a:rPr lang="fr-FR" b="0" dirty="0" err="1">
                <a:solidFill>
                  <a:srgbClr val="CE6700"/>
                </a:solidFill>
                <a:effectLst/>
                <a:latin typeface="Consolas" panose="020B0609020204030204" pitchFamily="49" charset="0"/>
              </a:rPr>
              <a:t>mainloop</a:t>
            </a:r>
            <a:r>
              <a:rPr lang="fr-FR" b="0" dirty="0">
                <a:solidFill>
                  <a:srgbClr val="676867"/>
                </a:solidFill>
                <a:effectLst/>
                <a:latin typeface="Consolas" panose="020B0609020204030204" pitchFamily="49" charset="0"/>
              </a:rPr>
              <a:t>()</a:t>
            </a:r>
          </a:p>
        </p:txBody>
      </p:sp>
      <p:pic>
        <p:nvPicPr>
          <p:cNvPr id="2052" name="Picture 4">
            <a:extLst>
              <a:ext uri="{FF2B5EF4-FFF2-40B4-BE49-F238E27FC236}">
                <a16:creationId xmlns:a16="http://schemas.microsoft.com/office/drawing/2014/main" id="{DCC353B8-F3C7-37F8-3F93-162475BA6EE7}"/>
              </a:ext>
            </a:extLst>
          </p:cNvPr>
          <p:cNvPicPr>
            <a:picLocks noChangeAspect="1" noChangeArrowheads="1"/>
          </p:cNvPicPr>
          <p:nvPr/>
        </p:nvPicPr>
        <p:blipFill>
          <a:blip r:embed="rId2"/>
          <a:srcRect/>
          <a:stretch/>
        </p:blipFill>
        <p:spPr bwMode="auto">
          <a:xfrm>
            <a:off x="7474350" y="3177601"/>
            <a:ext cx="1204384" cy="1122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4339072"/>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Grille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206</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954655"/>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Tk</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9872A2"/>
                </a:solidFill>
                <a:effectLst/>
                <a:latin typeface="Source Code Pro" panose="020B0509030403020204" pitchFamily="49" charset="0"/>
                <a:ea typeface="Source Code Pro" panose="020B0509030403020204" pitchFamily="49" charset="0"/>
              </a:rPr>
              <a:t>for</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ligne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in</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B0000"/>
                </a:solidFill>
                <a:effectLst/>
                <a:latin typeface="Source Code Pro" panose="020B0509030403020204" pitchFamily="49" charset="0"/>
                <a:ea typeface="Source Code Pro" panose="020B0509030403020204" pitchFamily="49" charset="0"/>
              </a:rPr>
              <a:t>range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5</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for</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colonne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in</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B0000"/>
                </a:solidFill>
                <a:effectLst/>
                <a:latin typeface="Source Code Pro" panose="020B0509030403020204" pitchFamily="49" charset="0"/>
                <a:ea typeface="Source Code Pro" panose="020B0509030403020204" pitchFamily="49" charset="0"/>
              </a:rPr>
              <a:t>range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5</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B0000"/>
                </a:solidFill>
                <a:effectLst/>
                <a:latin typeface="Source Code Pro" panose="020B0509030403020204" pitchFamily="49" charset="0"/>
                <a:ea typeface="Source Code Pro" panose="020B0509030403020204" pitchFamily="49" charset="0"/>
              </a:rPr>
              <a:t>Button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L</a:t>
            </a:r>
            <a:r>
              <a:rPr lang="fr-FR" sz="1200" b="0" dirty="0" err="1">
                <a:solidFill>
                  <a:srgbClr val="8080FF"/>
                </a:solidFill>
                <a:effectLst/>
                <a:latin typeface="Source Code Pro" panose="020B0509030403020204" pitchFamily="49" charset="0"/>
                <a:ea typeface="Source Code Pro" panose="020B0509030403020204" pitchFamily="49" charset="0"/>
              </a:rPr>
              <a:t>%s</a:t>
            </a:r>
            <a:r>
              <a:rPr lang="fr-FR" sz="1200" b="0" dirty="0" err="1">
                <a:solidFill>
                  <a:srgbClr val="9AA83A"/>
                </a:solidFill>
                <a:effectLst/>
                <a:latin typeface="Source Code Pro" panose="020B0509030403020204" pitchFamily="49" charset="0"/>
                <a:ea typeface="Source Code Pro" panose="020B0509030403020204" pitchFamily="49" charset="0"/>
              </a:rPr>
              <a:t>-C</a:t>
            </a:r>
            <a:r>
              <a:rPr lang="fr-FR" sz="1200" b="0" dirty="0" err="1">
                <a:solidFill>
                  <a:srgbClr val="8080FF"/>
                </a:solidFill>
                <a:effectLst/>
                <a:latin typeface="Source Code Pro" panose="020B0509030403020204" pitchFamily="49" charset="0"/>
                <a:ea typeface="Source Code Pro" panose="020B0509030403020204" pitchFamily="49" charset="0"/>
              </a:rPr>
              <a:t>%s</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ligne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colonne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borderwidth</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grid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row</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ligne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column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colonne</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9B0000"/>
                </a:solidFill>
                <a:effectLst/>
                <a:latin typeface="Source Code Pro" panose="020B0509030403020204" pitchFamily="49" charset="0"/>
                <a:ea typeface="Source Code Pro" panose="020B0509030403020204" pitchFamily="49" charset="0"/>
              </a:rPr>
              <a:t>Button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'L1-C1'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borderwidth</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grid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row</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column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9B0000"/>
                </a:solidFill>
                <a:effectLst/>
                <a:latin typeface="Source Code Pro" panose="020B0509030403020204" pitchFamily="49" charset="0"/>
                <a:ea typeface="Source Code Pro" panose="020B0509030403020204" pitchFamily="49" charset="0"/>
              </a:rPr>
              <a:t>Button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'L1-C2'</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borderwidth</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grid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row</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column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2</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9B0000"/>
                </a:solidFill>
                <a:effectLst/>
                <a:latin typeface="Source Code Pro" panose="020B0509030403020204" pitchFamily="49" charset="0"/>
                <a:ea typeface="Source Code Pro" panose="020B0509030403020204" pitchFamily="49" charset="0"/>
              </a:rPr>
              <a:t>Button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‘L2-C3'</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borderwidth</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grid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row</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2</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column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dirty="0">
                <a:solidFill>
                  <a:srgbClr val="6089B4"/>
                </a:solidFill>
                <a:latin typeface="Source Code Pro" panose="020B0509030403020204" pitchFamily="49" charset="0"/>
                <a:ea typeface="Source Code Pro" panose="020B0509030403020204" pitchFamily="49" charset="0"/>
              </a:rPr>
              <a:t>3</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9B0000"/>
                </a:solidFill>
                <a:effectLst/>
                <a:latin typeface="Source Code Pro" panose="020B0509030403020204" pitchFamily="49" charset="0"/>
                <a:ea typeface="Source Code Pro" panose="020B0509030403020204" pitchFamily="49" charset="0"/>
              </a:rPr>
              <a:t>Button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‘L2-C4'</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borderwidth</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grid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row</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2</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column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4</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9B0000"/>
                </a:solidFill>
                <a:effectLst/>
                <a:latin typeface="Source Code Pro" panose="020B0509030403020204" pitchFamily="49" charset="0"/>
                <a:ea typeface="Source Code Pro" panose="020B0509030403020204" pitchFamily="49" charset="0"/>
              </a:rPr>
              <a:t>Button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‘L3-C3'</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borderwidth</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grid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row</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3</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column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3</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mainloop</a:t>
            </a:r>
            <a:r>
              <a:rPr lang="fr-FR" sz="1200" b="0" dirty="0">
                <a:solidFill>
                  <a:srgbClr val="676867"/>
                </a:solidFill>
                <a:effectLst/>
                <a:latin typeface="Source Code Pro" panose="020B0509030403020204" pitchFamily="49" charset="0"/>
                <a:ea typeface="Source Code Pro" panose="020B0509030403020204" pitchFamily="49" charset="0"/>
              </a:rPr>
              <a:t>()</a:t>
            </a:r>
          </a:p>
        </p:txBody>
      </p:sp>
      <p:pic>
        <p:nvPicPr>
          <p:cNvPr id="10242" name="Picture 2">
            <a:extLst>
              <a:ext uri="{FF2B5EF4-FFF2-40B4-BE49-F238E27FC236}">
                <a16:creationId xmlns:a16="http://schemas.microsoft.com/office/drawing/2014/main" id="{EE5445F7-CBD7-AB9D-4A08-B69A0027C5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7725" y="1730349"/>
            <a:ext cx="1553356" cy="841401"/>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3F4AE058-7E0D-335B-986C-B428287B85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5380" y="2871502"/>
            <a:ext cx="1553356" cy="685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026387"/>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Image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207</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585323"/>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a:solidFill>
                  <a:srgbClr val="6089B4"/>
                </a:solidFill>
                <a:effectLst/>
                <a:latin typeface="Source Code Pro" panose="020B0509030403020204" pitchFamily="49" charset="0"/>
                <a:ea typeface="Source Code Pro" panose="020B0509030403020204" pitchFamily="49" charset="0"/>
              </a:rPr>
              <a:t>photo</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PhotoImage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file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"ma_photo.png"</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canvas</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B0000"/>
                </a:solidFill>
                <a:effectLst/>
                <a:latin typeface="Source Code Pro" panose="020B0509030403020204" pitchFamily="49" charset="0"/>
                <a:ea typeface="Source Code Pro" panose="020B0509030403020204" pitchFamily="49" charset="0"/>
              </a:rPr>
              <a:t>Canvas</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676867"/>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width</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350</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height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200</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6089B4"/>
                </a:solidFill>
                <a:effectLst/>
                <a:latin typeface="Source Code Pro" panose="020B0509030403020204" pitchFamily="49" charset="0"/>
                <a:ea typeface="Source Code Pro" panose="020B0509030403020204" pitchFamily="49" charset="0"/>
              </a:rPr>
              <a:t>canvas</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create_image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0</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089B4"/>
                </a:solidFill>
                <a:effectLst/>
                <a:latin typeface="Source Code Pro" panose="020B0509030403020204" pitchFamily="49" charset="0"/>
                <a:ea typeface="Source Code Pro" panose="020B0509030403020204" pitchFamily="49" charset="0"/>
              </a:rPr>
              <a:t>0</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anchor</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NW</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089B4"/>
                </a:solidFill>
                <a:effectLst/>
                <a:latin typeface="Source Code Pro" panose="020B0509030403020204" pitchFamily="49" charset="0"/>
                <a:ea typeface="Source Code Pro" panose="020B0509030403020204" pitchFamily="49" charset="0"/>
              </a:rPr>
              <a:t>image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photo</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6089B4"/>
                </a:solidFill>
                <a:effectLst/>
                <a:latin typeface="Source Code Pro" panose="020B0509030403020204" pitchFamily="49" charset="0"/>
                <a:ea typeface="Source Code Pro" panose="020B0509030403020204" pitchFamily="49" charset="0"/>
              </a:rPr>
              <a:t>canvas</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9872A2"/>
                </a:solidFill>
                <a:effectLst/>
                <a:latin typeface="Source Code Pro" panose="020B0509030403020204" pitchFamily="49" charset="0"/>
                <a:ea typeface="Source Code Pro" panose="020B0509030403020204" pitchFamily="49" charset="0"/>
              </a:rPr>
              <a:t>pack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mainloop</a:t>
            </a:r>
            <a:r>
              <a:rPr lang="fr-FR" sz="16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79105631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Récupérer</a:t>
            </a:r>
            <a:r>
              <a:rPr lang="en-GB" dirty="0"/>
              <a:t> un </a:t>
            </a:r>
            <a:r>
              <a:rPr lang="en-GB" dirty="0" err="1"/>
              <a:t>fichier</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208</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569934"/>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100" b="0" dirty="0" err="1">
                <a:solidFill>
                  <a:srgbClr val="9872A2"/>
                </a:solidFill>
                <a:effectLst/>
                <a:latin typeface="Source Code Pro" panose="020B0509030403020204" pitchFamily="49" charset="0"/>
                <a:ea typeface="Source Code Pro" panose="020B0509030403020204" pitchFamily="49" charset="0"/>
              </a:rPr>
              <a:t>from</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tkinter</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872A2"/>
                </a:solidFill>
                <a:effectLst/>
                <a:latin typeface="Source Code Pro" panose="020B0509030403020204" pitchFamily="49" charset="0"/>
                <a:ea typeface="Source Code Pro" panose="020B0509030403020204" pitchFamily="49" charset="0"/>
              </a:rPr>
              <a:t>import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endParaRPr lang="fr-FR" sz="1100" b="0" dirty="0">
              <a:solidFill>
                <a:srgbClr val="C5C8C6"/>
              </a:solidFill>
              <a:effectLst/>
              <a:latin typeface="Source Code Pro" panose="020B0509030403020204" pitchFamily="49" charset="0"/>
              <a:ea typeface="Source Code Pro" panose="020B0509030403020204" pitchFamily="49" charset="0"/>
            </a:endParaRPr>
          </a:p>
          <a:p>
            <a:r>
              <a:rPr lang="fr-FR" sz="1100" b="0" dirty="0" err="1">
                <a:solidFill>
                  <a:srgbClr val="9872A2"/>
                </a:solidFill>
                <a:effectLst/>
                <a:latin typeface="Source Code Pro" panose="020B0509030403020204" pitchFamily="49" charset="0"/>
                <a:ea typeface="Source Code Pro" panose="020B0509030403020204" pitchFamily="49" charset="0"/>
              </a:rPr>
              <a:t>from</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tkinter</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9B0000"/>
                </a:solidFill>
                <a:effectLst/>
                <a:latin typeface="Source Code Pro" panose="020B0509030403020204" pitchFamily="49" charset="0"/>
                <a:ea typeface="Source Code Pro" panose="020B0509030403020204" pitchFamily="49" charset="0"/>
              </a:rPr>
              <a:t>filedialog</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872A2"/>
                </a:solidFill>
                <a:effectLst/>
                <a:latin typeface="Source Code Pro" panose="020B0509030403020204" pitchFamily="49" charset="0"/>
                <a:ea typeface="Source Code Pro" panose="020B0509030403020204" pitchFamily="49" charset="0"/>
              </a:rPr>
              <a:t>import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endParaRPr lang="fr-FR" sz="1100" b="0" dirty="0">
              <a:solidFill>
                <a:srgbClr val="C5C8C6"/>
              </a:solidFill>
              <a:effectLst/>
              <a:latin typeface="Source Code Pro" panose="020B0509030403020204" pitchFamily="49" charset="0"/>
              <a:ea typeface="Source Code Pro" panose="020B0509030403020204" pitchFamily="49" charset="0"/>
            </a:endParaRPr>
          </a:p>
          <a:p>
            <a:br>
              <a:rPr lang="fr-FR" sz="1100" b="0" dirty="0">
                <a:solidFill>
                  <a:srgbClr val="C5C8C6"/>
                </a:solidFill>
                <a:effectLst/>
                <a:latin typeface="Source Code Pro" panose="020B0509030403020204" pitchFamily="49" charset="0"/>
                <a:ea typeface="Source Code Pro" panose="020B0509030403020204" pitchFamily="49" charset="0"/>
              </a:rPr>
            </a:br>
            <a:r>
              <a:rPr lang="fr-FR" sz="1100" b="0" dirty="0" err="1">
                <a:solidFill>
                  <a:srgbClr val="6089B4"/>
                </a:solidFill>
                <a:effectLst/>
                <a:latin typeface="Source Code Pro" panose="020B0509030403020204" pitchFamily="49" charset="0"/>
                <a:ea typeface="Source Code Pro" panose="020B0509030403020204" pitchFamily="49" charset="0"/>
              </a:rPr>
              <a:t>fenetre</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Tk</a:t>
            </a:r>
            <a:r>
              <a:rPr lang="fr-FR" sz="1100" b="0" dirty="0">
                <a:solidFill>
                  <a:srgbClr val="676867"/>
                </a:solidFill>
                <a:effectLst/>
                <a:latin typeface="Source Code Pro" panose="020B0509030403020204" pitchFamily="49" charset="0"/>
                <a:ea typeface="Source Code Pro" panose="020B0509030403020204" pitchFamily="49" charset="0"/>
              </a:rPr>
              <a:t>()</a:t>
            </a:r>
          </a:p>
          <a:p>
            <a:br>
              <a:rPr lang="fr-FR" sz="1100" b="0" dirty="0">
                <a:solidFill>
                  <a:srgbClr val="C5C8C6"/>
                </a:solidFill>
                <a:effectLst/>
                <a:latin typeface="Source Code Pro" panose="020B0509030403020204" pitchFamily="49" charset="0"/>
                <a:ea typeface="Source Code Pro" panose="020B0509030403020204" pitchFamily="49" charset="0"/>
              </a:rPr>
            </a:br>
            <a:r>
              <a:rPr lang="fr-FR" sz="1100" b="0" dirty="0" err="1">
                <a:solidFill>
                  <a:srgbClr val="6089B4"/>
                </a:solidFill>
                <a:effectLst/>
                <a:latin typeface="Source Code Pro" panose="020B0509030403020204" pitchFamily="49" charset="0"/>
                <a:ea typeface="Source Code Pro" panose="020B0509030403020204" pitchFamily="49" charset="0"/>
              </a:rPr>
              <a:t>filepath</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CE6700"/>
                </a:solidFill>
                <a:effectLst/>
                <a:latin typeface="Source Code Pro" panose="020B0509030403020204" pitchFamily="49" charset="0"/>
                <a:ea typeface="Source Code Pro" panose="020B0509030403020204" pitchFamily="49" charset="0"/>
              </a:rPr>
              <a:t>askopenfilename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6089B4"/>
                </a:solidFill>
                <a:effectLst/>
                <a:latin typeface="Source Code Pro" panose="020B0509030403020204" pitchFamily="49" charset="0"/>
                <a:ea typeface="Source Code Pro" panose="020B0509030403020204" pitchFamily="49" charset="0"/>
              </a:rPr>
              <a:t>title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9AA83A"/>
                </a:solidFill>
                <a:effectLst/>
                <a:latin typeface="Source Code Pro" panose="020B0509030403020204" pitchFamily="49" charset="0"/>
                <a:ea typeface="Source Code Pro" panose="020B0509030403020204" pitchFamily="49" charset="0"/>
              </a:rPr>
              <a:t>"Ouvrir une image"</a:t>
            </a:r>
            <a:r>
              <a:rPr lang="fr-FR" sz="1100" b="0" dirty="0">
                <a:solidFill>
                  <a:srgbClr val="676867"/>
                </a:solidFill>
                <a:effectLst/>
                <a:latin typeface="Source Code Pro" panose="020B0509030403020204" pitchFamily="49" charset="0"/>
                <a:ea typeface="Source Code Pro" panose="020B0509030403020204" pitchFamily="49" charset="0"/>
              </a:rPr>
              <a:t>, </a:t>
            </a:r>
            <a:r>
              <a:rPr lang="fr-FR" sz="1100" b="0" dirty="0" err="1">
                <a:solidFill>
                  <a:srgbClr val="6089B4"/>
                </a:solidFill>
                <a:effectLst/>
                <a:latin typeface="Source Code Pro" panose="020B0509030403020204" pitchFamily="49" charset="0"/>
                <a:ea typeface="Source Code Pro" panose="020B0509030403020204" pitchFamily="49" charset="0"/>
              </a:rPr>
              <a:t>filetypes</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9AA83A"/>
                </a:solidFill>
                <a:effectLst/>
                <a:latin typeface="Source Code Pro" panose="020B0509030403020204" pitchFamily="49" charset="0"/>
                <a:ea typeface="Source Code Pro" panose="020B0509030403020204" pitchFamily="49" charset="0"/>
              </a:rPr>
              <a:t>'png files'</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9AA83A"/>
                </a:solidFill>
                <a:effectLst/>
                <a:latin typeface="Source Code Pro" panose="020B0509030403020204" pitchFamily="49" charset="0"/>
                <a:ea typeface="Source Code Pro" panose="020B0509030403020204" pitchFamily="49" charset="0"/>
              </a:rPr>
              <a:t>'.png’</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9AA83A"/>
                </a:solidFill>
                <a:effectLst/>
                <a:latin typeface="Source Code Pro" panose="020B0509030403020204" pitchFamily="49" charset="0"/>
                <a:ea typeface="Source Code Pro" panose="020B0509030403020204" pitchFamily="49" charset="0"/>
              </a:rPr>
              <a:t>'all files'</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9AA83A"/>
                </a:solidFill>
                <a:effectLst/>
                <a:latin typeface="Source Code Pro" panose="020B0509030403020204" pitchFamily="49" charset="0"/>
                <a:ea typeface="Source Code Pro" panose="020B0509030403020204" pitchFamily="49" charset="0"/>
              </a:rPr>
              <a:t>'.*'</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a:solidFill>
                  <a:srgbClr val="6089B4"/>
                </a:solidFill>
                <a:effectLst/>
                <a:latin typeface="Source Code Pro" panose="020B0509030403020204" pitchFamily="49" charset="0"/>
                <a:ea typeface="Source Code Pro" panose="020B0509030403020204" pitchFamily="49" charset="0"/>
              </a:rPr>
              <a:t>photo</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PhotoImage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6089B4"/>
                </a:solidFill>
                <a:effectLst/>
                <a:latin typeface="Source Code Pro" panose="020B0509030403020204" pitchFamily="49" charset="0"/>
                <a:ea typeface="Source Code Pro" panose="020B0509030403020204" pitchFamily="49" charset="0"/>
              </a:rPr>
              <a:t>file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6089B4"/>
                </a:solidFill>
                <a:effectLst/>
                <a:latin typeface="Source Code Pro" panose="020B0509030403020204" pitchFamily="49" charset="0"/>
                <a:ea typeface="Source Code Pro" panose="020B0509030403020204" pitchFamily="49" charset="0"/>
              </a:rPr>
              <a:t>filepath</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err="1">
                <a:solidFill>
                  <a:srgbClr val="6089B4"/>
                </a:solidFill>
                <a:effectLst/>
                <a:latin typeface="Source Code Pro" panose="020B0509030403020204" pitchFamily="49" charset="0"/>
                <a:ea typeface="Source Code Pro" panose="020B0509030403020204" pitchFamily="49" charset="0"/>
              </a:rPr>
              <a:t>canvas</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B0000"/>
                </a:solidFill>
                <a:effectLst/>
                <a:latin typeface="Source Code Pro" panose="020B0509030403020204" pitchFamily="49" charset="0"/>
                <a:ea typeface="Source Code Pro" panose="020B0509030403020204" pitchFamily="49" charset="0"/>
              </a:rPr>
              <a:t>Canvas</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6089B4"/>
                </a:solidFill>
                <a:effectLst/>
                <a:latin typeface="Source Code Pro" panose="020B0509030403020204" pitchFamily="49" charset="0"/>
                <a:ea typeface="Source Code Pro" panose="020B0509030403020204" pitchFamily="49" charset="0"/>
              </a:rPr>
              <a:t>fenetre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6089B4"/>
                </a:solidFill>
                <a:effectLst/>
                <a:latin typeface="Source Code Pro" panose="020B0509030403020204" pitchFamily="49" charset="0"/>
                <a:ea typeface="Source Code Pro" panose="020B0509030403020204" pitchFamily="49" charset="0"/>
              </a:rPr>
              <a:t>width</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6089B4"/>
                </a:solidFill>
                <a:effectLst/>
                <a:latin typeface="Source Code Pro" panose="020B0509030403020204" pitchFamily="49" charset="0"/>
                <a:ea typeface="Source Code Pro" panose="020B0509030403020204" pitchFamily="49" charset="0"/>
              </a:rPr>
              <a:t>photo</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CE6700"/>
                </a:solidFill>
                <a:effectLst/>
                <a:latin typeface="Source Code Pro" panose="020B0509030403020204" pitchFamily="49" charset="0"/>
                <a:ea typeface="Source Code Pro" panose="020B0509030403020204" pitchFamily="49" charset="0"/>
              </a:rPr>
              <a:t>width</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6089B4"/>
                </a:solidFill>
                <a:effectLst/>
                <a:latin typeface="Source Code Pro" panose="020B0509030403020204" pitchFamily="49" charset="0"/>
                <a:ea typeface="Source Code Pro" panose="020B0509030403020204" pitchFamily="49" charset="0"/>
              </a:rPr>
              <a:t>height</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6089B4"/>
                </a:solidFill>
                <a:effectLst/>
                <a:latin typeface="Source Code Pro" panose="020B0509030403020204" pitchFamily="49" charset="0"/>
                <a:ea typeface="Source Code Pro" panose="020B0509030403020204" pitchFamily="49" charset="0"/>
              </a:rPr>
              <a:t>photo</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CE6700"/>
                </a:solidFill>
                <a:effectLst/>
                <a:latin typeface="Source Code Pro" panose="020B0509030403020204" pitchFamily="49" charset="0"/>
                <a:ea typeface="Source Code Pro" panose="020B0509030403020204" pitchFamily="49" charset="0"/>
              </a:rPr>
              <a:t>height</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6089B4"/>
                </a:solidFill>
                <a:effectLst/>
                <a:latin typeface="Source Code Pro" panose="020B0509030403020204" pitchFamily="49" charset="0"/>
                <a:ea typeface="Source Code Pro" panose="020B0509030403020204" pitchFamily="49" charset="0"/>
              </a:rPr>
              <a:t>bg</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9AA83A"/>
                </a:solidFill>
                <a:effectLst/>
                <a:latin typeface="Source Code Pro" panose="020B0509030403020204" pitchFamily="49" charset="0"/>
                <a:ea typeface="Source Code Pro" panose="020B0509030403020204" pitchFamily="49" charset="0"/>
              </a:rPr>
              <a:t>"</a:t>
            </a:r>
            <a:r>
              <a:rPr lang="fr-FR" sz="1100" b="0" dirty="0" err="1">
                <a:solidFill>
                  <a:srgbClr val="9AA83A"/>
                </a:solidFill>
                <a:effectLst/>
                <a:latin typeface="Source Code Pro" panose="020B0509030403020204" pitchFamily="49" charset="0"/>
                <a:ea typeface="Source Code Pro" panose="020B0509030403020204" pitchFamily="49" charset="0"/>
              </a:rPr>
              <a:t>yellow</a:t>
            </a:r>
            <a:r>
              <a:rPr lang="fr-FR" sz="1100" b="0" dirty="0">
                <a:solidFill>
                  <a:srgbClr val="9AA83A"/>
                </a:solidFill>
                <a:effectLst/>
                <a:latin typeface="Source Code Pro" panose="020B0509030403020204" pitchFamily="49" charset="0"/>
                <a:ea typeface="Source Code Pro" panose="020B0509030403020204" pitchFamily="49" charset="0"/>
              </a:rPr>
              <a:t>"</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err="1">
                <a:solidFill>
                  <a:srgbClr val="6089B4"/>
                </a:solidFill>
                <a:effectLst/>
                <a:latin typeface="Source Code Pro" panose="020B0509030403020204" pitchFamily="49" charset="0"/>
                <a:ea typeface="Source Code Pro" panose="020B0509030403020204" pitchFamily="49" charset="0"/>
              </a:rPr>
              <a:t>canvas</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CE6700"/>
                </a:solidFill>
                <a:effectLst/>
                <a:latin typeface="Source Code Pro" panose="020B0509030403020204" pitchFamily="49" charset="0"/>
                <a:ea typeface="Source Code Pro" panose="020B0509030403020204" pitchFamily="49" charset="0"/>
              </a:rPr>
              <a:t>create_image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6089B4"/>
                </a:solidFill>
                <a:effectLst/>
                <a:latin typeface="Source Code Pro" panose="020B0509030403020204" pitchFamily="49" charset="0"/>
                <a:ea typeface="Source Code Pro" panose="020B0509030403020204" pitchFamily="49" charset="0"/>
              </a:rPr>
              <a:t>0</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089B4"/>
                </a:solidFill>
                <a:effectLst/>
                <a:latin typeface="Source Code Pro" panose="020B0509030403020204" pitchFamily="49" charset="0"/>
                <a:ea typeface="Source Code Pro" panose="020B0509030403020204" pitchFamily="49" charset="0"/>
              </a:rPr>
              <a:t>0</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6089B4"/>
                </a:solidFill>
                <a:effectLst/>
                <a:latin typeface="Source Code Pro" panose="020B0509030403020204" pitchFamily="49" charset="0"/>
                <a:ea typeface="Source Code Pro" panose="020B0509030403020204" pitchFamily="49" charset="0"/>
              </a:rPr>
              <a:t>anchor</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6089B4"/>
                </a:solidFill>
                <a:effectLst/>
                <a:latin typeface="Source Code Pro" panose="020B0509030403020204" pitchFamily="49" charset="0"/>
                <a:ea typeface="Source Code Pro" panose="020B0509030403020204" pitchFamily="49" charset="0"/>
              </a:rPr>
              <a:t>NW</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089B4"/>
                </a:solidFill>
                <a:effectLst/>
                <a:latin typeface="Source Code Pro" panose="020B0509030403020204" pitchFamily="49" charset="0"/>
                <a:ea typeface="Source Code Pro" panose="020B0509030403020204" pitchFamily="49" charset="0"/>
              </a:rPr>
              <a:t>image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6089B4"/>
                </a:solidFill>
                <a:effectLst/>
                <a:latin typeface="Source Code Pro" panose="020B0509030403020204" pitchFamily="49" charset="0"/>
                <a:ea typeface="Source Code Pro" panose="020B0509030403020204" pitchFamily="49" charset="0"/>
              </a:rPr>
              <a:t>photo</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err="1">
                <a:solidFill>
                  <a:srgbClr val="6089B4"/>
                </a:solidFill>
                <a:effectLst/>
                <a:latin typeface="Source Code Pro" panose="020B0509030403020204" pitchFamily="49" charset="0"/>
                <a:ea typeface="Source Code Pro" panose="020B0509030403020204" pitchFamily="49" charset="0"/>
              </a:rPr>
              <a:t>canvas</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9872A2"/>
                </a:solidFill>
                <a:effectLst/>
                <a:latin typeface="Source Code Pro" panose="020B0509030403020204" pitchFamily="49" charset="0"/>
                <a:ea typeface="Source Code Pro" panose="020B0509030403020204" pitchFamily="49" charset="0"/>
              </a:rPr>
              <a:t>pack</a:t>
            </a:r>
            <a:r>
              <a:rPr lang="fr-FR" sz="1100" b="0" dirty="0">
                <a:solidFill>
                  <a:srgbClr val="676867"/>
                </a:solidFill>
                <a:effectLst/>
                <a:latin typeface="Source Code Pro" panose="020B0509030403020204" pitchFamily="49" charset="0"/>
                <a:ea typeface="Source Code Pro" panose="020B0509030403020204" pitchFamily="49" charset="0"/>
              </a:rPr>
              <a:t>()</a:t>
            </a:r>
          </a:p>
          <a:p>
            <a:br>
              <a:rPr lang="fr-FR" sz="1100" b="0" dirty="0">
                <a:solidFill>
                  <a:srgbClr val="C5C8C6"/>
                </a:solidFill>
                <a:effectLst/>
                <a:latin typeface="Source Code Pro" panose="020B0509030403020204" pitchFamily="49" charset="0"/>
                <a:ea typeface="Source Code Pro" panose="020B0509030403020204" pitchFamily="49" charset="0"/>
              </a:rPr>
            </a:br>
            <a:r>
              <a:rPr lang="fr-FR" sz="1100" b="0" dirty="0" err="1">
                <a:solidFill>
                  <a:srgbClr val="6089B4"/>
                </a:solidFill>
                <a:effectLst/>
                <a:latin typeface="Source Code Pro" panose="020B0509030403020204" pitchFamily="49" charset="0"/>
                <a:ea typeface="Source Code Pro" panose="020B0509030403020204" pitchFamily="49" charset="0"/>
              </a:rPr>
              <a:t>fenetre</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CE6700"/>
                </a:solidFill>
                <a:effectLst/>
                <a:latin typeface="Source Code Pro" panose="020B0509030403020204" pitchFamily="49" charset="0"/>
                <a:ea typeface="Source Code Pro" panose="020B0509030403020204" pitchFamily="49" charset="0"/>
              </a:rPr>
              <a:t>mainloop</a:t>
            </a:r>
            <a:r>
              <a:rPr lang="fr-FR" sz="1100" b="0" dirty="0">
                <a:solidFill>
                  <a:srgbClr val="676867"/>
                </a:solidFill>
                <a:effectLst/>
                <a:latin typeface="Source Code Pro" panose="020B0509030403020204" pitchFamily="49" charset="0"/>
                <a:ea typeface="Source Code Pro" panose="020B0509030403020204" pitchFamily="49" charset="0"/>
              </a:rPr>
              <a:t>()</a:t>
            </a:r>
          </a:p>
        </p:txBody>
      </p:sp>
      <p:pic>
        <p:nvPicPr>
          <p:cNvPr id="12290" name="Picture 2">
            <a:extLst>
              <a:ext uri="{FF2B5EF4-FFF2-40B4-BE49-F238E27FC236}">
                <a16:creationId xmlns:a16="http://schemas.microsoft.com/office/drawing/2014/main" id="{AF2F9ED3-FE3B-C396-A00C-E1F1250A9F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8020" y="3377227"/>
            <a:ext cx="1850714" cy="974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3112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variables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20</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264588"/>
            <a:ext cx="7618234" cy="1200329"/>
          </a:xfrm>
          <a:prstGeom prst="rect">
            <a:avLst/>
          </a:prstGeom>
          <a:noFill/>
        </p:spPr>
        <p:txBody>
          <a:bodyPr wrap="square" rtlCol="0">
            <a:spAutoFit/>
          </a:bodyPr>
          <a:lstStyle/>
          <a:p>
            <a:pPr algn="just"/>
            <a:r>
              <a:rPr lang="fr-FR" sz="1800" dirty="0">
                <a:solidFill>
                  <a:srgbClr val="000000"/>
                </a:solidFill>
                <a:latin typeface="Source Sans Pro" panose="020B0503030403020204" pitchFamily="34" charset="0"/>
                <a:ea typeface="Source Sans Pro" panose="020B0503030403020204" pitchFamily="34" charset="0"/>
                <a:cs typeface="Arial"/>
                <a:sym typeface="Arial"/>
              </a:rPr>
              <a:t>Une </a:t>
            </a:r>
            <a:r>
              <a:rPr lang="fr-FR" sz="1800" dirty="0">
                <a:solidFill>
                  <a:schemeClr val="tx1"/>
                </a:solidFill>
                <a:latin typeface="Source Sans Pro" panose="020B0503030403020204" pitchFamily="34" charset="0"/>
                <a:ea typeface="Source Sans Pro" panose="020B0503030403020204" pitchFamily="34" charset="0"/>
                <a:cs typeface="Arial"/>
                <a:sym typeface="Arial"/>
              </a:rPr>
              <a:t>variable permet </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de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stocker en mémoire</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le temps que le programme s’exécute, des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données</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a:t>
            </a:r>
          </a:p>
          <a:p>
            <a:pPr algn="just"/>
            <a:endParaRPr lang="fr-FR" sz="1800" dirty="0">
              <a:latin typeface="Source Sans Pro" panose="020B0503030403020204" pitchFamily="34" charset="0"/>
              <a:ea typeface="Source Sans Pro" panose="020B0503030403020204" pitchFamily="34" charset="0"/>
            </a:endParaRPr>
          </a:p>
          <a:p>
            <a:pPr algn="just"/>
            <a:r>
              <a:rPr lang="fr-FR" sz="1800" dirty="0">
                <a:latin typeface="Source Sans Pro" panose="020B0503030403020204" pitchFamily="34" charset="0"/>
                <a:ea typeface="Source Sans Pro" panose="020B0503030403020204" pitchFamily="34" charset="0"/>
              </a:rPr>
              <a:t>Pour </a:t>
            </a:r>
            <a:r>
              <a:rPr lang="fr-FR" sz="1800" b="1" dirty="0">
                <a:latin typeface="Source Sans Pro" panose="020B0503030403020204" pitchFamily="34" charset="0"/>
                <a:ea typeface="Source Sans Pro" panose="020B0503030403020204" pitchFamily="34" charset="0"/>
              </a:rPr>
              <a:t>stocker</a:t>
            </a:r>
            <a:r>
              <a:rPr lang="fr-FR" sz="1800" dirty="0">
                <a:latin typeface="Source Sans Pro" panose="020B0503030403020204" pitchFamily="34" charset="0"/>
                <a:ea typeface="Source Sans Pro" panose="020B0503030403020204" pitchFamily="34" charset="0"/>
              </a:rPr>
              <a:t> en mémoire une </a:t>
            </a:r>
            <a:r>
              <a:rPr lang="fr-FR" sz="1800" b="1" dirty="0">
                <a:latin typeface="Source Sans Pro" panose="020B0503030403020204" pitchFamily="34" charset="0"/>
                <a:ea typeface="Source Sans Pro" panose="020B0503030403020204" pitchFamily="34" charset="0"/>
              </a:rPr>
              <a:t>valeur</a:t>
            </a:r>
            <a:r>
              <a:rPr lang="fr-FR" sz="1800" dirty="0">
                <a:latin typeface="Source Sans Pro" panose="020B0503030403020204" pitchFamily="34" charset="0"/>
                <a:ea typeface="Source Sans Pro" panose="020B0503030403020204" pitchFamily="34" charset="0"/>
              </a:rPr>
              <a:t> dans une </a:t>
            </a:r>
            <a:r>
              <a:rPr lang="fr-FR" sz="1800" b="1" dirty="0">
                <a:latin typeface="Source Sans Pro" panose="020B0503030403020204" pitchFamily="34" charset="0"/>
                <a:ea typeface="Source Sans Pro" panose="020B0503030403020204" pitchFamily="34" charset="0"/>
              </a:rPr>
              <a:t>variable</a:t>
            </a:r>
            <a:r>
              <a:rPr lang="fr-FR" sz="1800" dirty="0">
                <a:latin typeface="Source Sans Pro" panose="020B0503030403020204" pitchFamily="34" charset="0"/>
                <a:ea typeface="Source Sans Pro" panose="020B0503030403020204" pitchFamily="34" charset="0"/>
              </a:rPr>
              <a:t>, on utilise le </a:t>
            </a:r>
            <a:r>
              <a:rPr lang="fr-FR" sz="1800" b="1" dirty="0">
                <a:latin typeface="Source Sans Pro" panose="020B0503030403020204" pitchFamily="34" charset="0"/>
                <a:ea typeface="Source Sans Pro" panose="020B0503030403020204" pitchFamily="34" charset="0"/>
              </a:rPr>
              <a:t>signe </a:t>
            </a:r>
            <a:r>
              <a:rPr lang="fr-FR" sz="1800" b="1" dirty="0">
                <a:solidFill>
                  <a:schemeClr val="accent1"/>
                </a:solidFill>
                <a:latin typeface="Source Sans Pro" panose="020B0503030403020204" pitchFamily="34" charset="0"/>
                <a:ea typeface="Source Sans Pro" panose="020B0503030403020204" pitchFamily="34" charset="0"/>
              </a:rPr>
              <a:t>=</a:t>
            </a:r>
            <a:r>
              <a:rPr lang="fr-FR" sz="1800" dirty="0">
                <a:latin typeface="Source Sans Pro" panose="020B0503030403020204" pitchFamily="34" charset="0"/>
                <a:ea typeface="Source Sans Pro" panose="020B0503030403020204" pitchFamily="34" charset="0"/>
              </a:rPr>
              <a:t>.</a:t>
            </a:r>
            <a:endParaRPr lang="fr-FR"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7" name="TextBox 4">
            <a:extLst>
              <a:ext uri="{FF2B5EF4-FFF2-40B4-BE49-F238E27FC236}">
                <a16:creationId xmlns:a16="http://schemas.microsoft.com/office/drawing/2014/main" id="{0EAD5075-FDA2-4DE3-B470-E50A13E9C37D}"/>
              </a:ext>
            </a:extLst>
          </p:cNvPr>
          <p:cNvSpPr txBox="1"/>
          <p:nvPr/>
        </p:nvSpPr>
        <p:spPr>
          <a:xfrm>
            <a:off x="2859191" y="2900986"/>
            <a:ext cx="3472151" cy="646331"/>
          </a:xfrm>
          <a:prstGeom prst="rect">
            <a:avLst/>
          </a:prstGeom>
          <a:noFill/>
        </p:spPr>
        <p:txBody>
          <a:bodyPr wrap="square" rtlCol="0">
            <a:spAutoFit/>
          </a:bodyPr>
          <a:lstStyle/>
          <a:p>
            <a:r>
              <a:rPr lang="en-GB" sz="1800" dirty="0" err="1">
                <a:solidFill>
                  <a:schemeClr val="tx1"/>
                </a:solidFill>
                <a:latin typeface="Source Sans Pro" panose="020B0503030403020204" pitchFamily="34" charset="0"/>
                <a:ea typeface="Source Sans Pro" panose="020B0503030403020204" pitchFamily="34" charset="0"/>
              </a:rPr>
              <a:t>Exemple</a:t>
            </a:r>
            <a:r>
              <a:rPr lang="en-GB" sz="1800" dirty="0">
                <a:solidFill>
                  <a:schemeClr val="tx1"/>
                </a:solidFill>
                <a:latin typeface="Source Sans Pro" panose="020B0503030403020204" pitchFamily="34" charset="0"/>
                <a:ea typeface="Source Sans Pro" panose="020B0503030403020204" pitchFamily="34" charset="0"/>
              </a:rPr>
              <a:t> :</a:t>
            </a:r>
          </a:p>
          <a:p>
            <a:r>
              <a:rPr lang="fr-FR" sz="1800" dirty="0" err="1">
                <a:solidFill>
                  <a:srgbClr val="6089B4"/>
                </a:solidFill>
                <a:latin typeface="Source Code Pro" panose="020B0309030403020204" pitchFamily="49" charset="0"/>
              </a:rPr>
              <a:t>nomVariable</a:t>
            </a:r>
            <a:r>
              <a:rPr lang="fr-FR" sz="1800" dirty="0">
                <a:solidFill>
                  <a:srgbClr val="C5C8C6"/>
                </a:solidFill>
                <a:latin typeface="Source Code Pro" panose="020B0309030403020204" pitchFamily="49" charset="0"/>
              </a:rPr>
              <a:t> </a:t>
            </a:r>
            <a:r>
              <a:rPr lang="fr-FR" sz="1800" dirty="0">
                <a:solidFill>
                  <a:schemeClr val="tx1"/>
                </a:solidFill>
                <a:latin typeface="Source Code Pro" panose="020B0309030403020204" pitchFamily="49" charset="0"/>
              </a:rPr>
              <a:t>=</a:t>
            </a:r>
            <a:r>
              <a:rPr lang="fr-FR" sz="1800" dirty="0">
                <a:solidFill>
                  <a:srgbClr val="C5C8C6"/>
                </a:solidFill>
                <a:latin typeface="Source Code Pro" panose="020B0309030403020204" pitchFamily="49" charset="0"/>
              </a:rPr>
              <a:t> </a:t>
            </a:r>
            <a:r>
              <a:rPr lang="fr-FR" sz="1800" dirty="0">
                <a:solidFill>
                  <a:srgbClr val="6089B4"/>
                </a:solidFill>
                <a:latin typeface="Source Code Pro" panose="020B0309030403020204" pitchFamily="49" charset="0"/>
              </a:rPr>
              <a:t>1</a:t>
            </a:r>
            <a:r>
              <a:rPr lang="fr-FR" sz="1800" dirty="0">
                <a:solidFill>
                  <a:srgbClr val="C5C8C6"/>
                </a:solidFill>
                <a:latin typeface="Source Code Pro" panose="020B0309030403020204" pitchFamily="49" charset="0"/>
              </a:rPr>
              <a:t> </a:t>
            </a:r>
          </a:p>
        </p:txBody>
      </p:sp>
    </p:spTree>
    <p:extLst>
      <p:ext uri="{BB962C8B-B14F-4D97-AF65-F5344CB8AC3E}">
        <p14:creationId xmlns:p14="http://schemas.microsoft.com/office/powerpoint/2010/main" val="3099525823"/>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7.3</a:t>
            </a:r>
            <a:endParaRPr lang="fr-FR" sz="4000" dirty="0">
              <a:solidFill>
                <a:schemeClr val="accent4"/>
              </a:solidFill>
            </a:endParaRPr>
          </a:p>
          <a:p>
            <a:pPr marL="0" lvl="0" indent="0" algn="l" rtl="0">
              <a:spcBef>
                <a:spcPts val="0"/>
              </a:spcBef>
              <a:spcAft>
                <a:spcPts val="0"/>
              </a:spcAft>
              <a:buNone/>
            </a:pPr>
            <a:r>
              <a:rPr lang="fr-FR" sz="2800" dirty="0"/>
              <a:t>Les évènements</a:t>
            </a:r>
          </a:p>
        </p:txBody>
      </p:sp>
    </p:spTree>
    <p:extLst>
      <p:ext uri="{BB962C8B-B14F-4D97-AF65-F5344CB8AC3E}">
        <p14:creationId xmlns:p14="http://schemas.microsoft.com/office/powerpoint/2010/main" val="174530592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Evènements</a:t>
            </a:r>
            <a:endParaRPr lang="fr-FR"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210</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152699"/>
            <a:ext cx="7618234" cy="3477875"/>
          </a:xfrm>
          <a:prstGeom prst="rect">
            <a:avLst/>
          </a:prstGeom>
          <a:solidFill>
            <a:schemeClr val="accent3">
              <a:lumMod val="20000"/>
              <a:lumOff val="80000"/>
            </a:schemeClr>
          </a:solidFill>
        </p:spPr>
        <p:txBody>
          <a:bodyPr wrap="square">
            <a:spAutoFit/>
          </a:bodyPr>
          <a:lstStyle/>
          <a:p>
            <a:r>
              <a:rPr lang="fr-FR" sz="1100" b="1" dirty="0">
                <a:solidFill>
                  <a:schemeClr val="tx1"/>
                </a:solidFill>
                <a:effectLst/>
                <a:latin typeface="Source Sans Pro" panose="020B0503030403020204" pitchFamily="34" charset="0"/>
                <a:ea typeface="Source Sans Pro" panose="020B0503030403020204" pitchFamily="34" charset="0"/>
              </a:rPr>
              <a:t>&lt;Button-1&gt;                   </a:t>
            </a:r>
            <a:r>
              <a:rPr lang="fr-FR" sz="1100" b="0" dirty="0">
                <a:solidFill>
                  <a:schemeClr val="tx1"/>
                </a:solidFill>
                <a:effectLst/>
                <a:latin typeface="Source Sans Pro" panose="020B0503030403020204" pitchFamily="34" charset="0"/>
                <a:ea typeface="Source Sans Pro" panose="020B0503030403020204" pitchFamily="34" charset="0"/>
              </a:rPr>
              <a:t>: Click gauche</a:t>
            </a:r>
          </a:p>
          <a:p>
            <a:r>
              <a:rPr lang="fr-FR" sz="1100" b="1" dirty="0">
                <a:solidFill>
                  <a:schemeClr val="tx1"/>
                </a:solidFill>
                <a:effectLst/>
                <a:latin typeface="Source Sans Pro" panose="020B0503030403020204" pitchFamily="34" charset="0"/>
                <a:ea typeface="Source Sans Pro" panose="020B0503030403020204" pitchFamily="34" charset="0"/>
              </a:rPr>
              <a:t>&lt;Button-2&gt;</a:t>
            </a:r>
            <a:r>
              <a:rPr lang="fr-FR" sz="1100" b="0" dirty="0">
                <a:solidFill>
                  <a:schemeClr val="tx1"/>
                </a:solidFill>
                <a:effectLst/>
                <a:latin typeface="Source Sans Pro" panose="020B0503030403020204" pitchFamily="34" charset="0"/>
                <a:ea typeface="Source Sans Pro" panose="020B0503030403020204" pitchFamily="34" charset="0"/>
              </a:rPr>
              <a:t>                   : Click milieu </a:t>
            </a:r>
          </a:p>
          <a:p>
            <a:r>
              <a:rPr lang="fr-FR" sz="1100" b="1" dirty="0">
                <a:solidFill>
                  <a:schemeClr val="tx1"/>
                </a:solidFill>
                <a:effectLst/>
                <a:latin typeface="Source Sans Pro" panose="020B0503030403020204" pitchFamily="34" charset="0"/>
                <a:ea typeface="Source Sans Pro" panose="020B0503030403020204" pitchFamily="34" charset="0"/>
              </a:rPr>
              <a:t>&lt;Button-3&gt;</a:t>
            </a:r>
            <a:r>
              <a:rPr lang="fr-FR" sz="1100" b="0" dirty="0">
                <a:solidFill>
                  <a:schemeClr val="tx1"/>
                </a:solidFill>
                <a:effectLst/>
                <a:latin typeface="Source Sans Pro" panose="020B0503030403020204" pitchFamily="34" charset="0"/>
                <a:ea typeface="Source Sans Pro" panose="020B0503030403020204" pitchFamily="34" charset="0"/>
              </a:rPr>
              <a:t>                   : Click droit</a:t>
            </a:r>
          </a:p>
          <a:p>
            <a:r>
              <a:rPr lang="fr-FR" sz="1100" b="1" dirty="0">
                <a:solidFill>
                  <a:schemeClr val="tx1"/>
                </a:solidFill>
                <a:effectLst/>
                <a:latin typeface="Source Sans Pro" panose="020B0503030403020204" pitchFamily="34" charset="0"/>
                <a:ea typeface="Source Sans Pro" panose="020B0503030403020204" pitchFamily="34" charset="0"/>
              </a:rPr>
              <a:t>&lt;Double-Button-1&gt;</a:t>
            </a:r>
            <a:r>
              <a:rPr lang="fr-FR" sz="1100" b="0" dirty="0">
                <a:solidFill>
                  <a:schemeClr val="tx1"/>
                </a:solidFill>
                <a:effectLst/>
                <a:latin typeface="Source Sans Pro" panose="020B0503030403020204" pitchFamily="34" charset="0"/>
                <a:ea typeface="Source Sans Pro" panose="020B0503030403020204" pitchFamily="34" charset="0"/>
              </a:rPr>
              <a:t>  : Double click droit</a:t>
            </a:r>
          </a:p>
          <a:p>
            <a:r>
              <a:rPr lang="fr-FR" sz="1100" b="1" dirty="0">
                <a:solidFill>
                  <a:schemeClr val="tx1"/>
                </a:solidFill>
                <a:effectLst/>
                <a:latin typeface="Source Sans Pro" panose="020B0503030403020204" pitchFamily="34" charset="0"/>
                <a:ea typeface="Source Sans Pro" panose="020B0503030403020204" pitchFamily="34" charset="0"/>
              </a:rPr>
              <a:t>&lt;Double-Button-2&gt;</a:t>
            </a:r>
            <a:r>
              <a:rPr lang="fr-FR" sz="1100" b="0" dirty="0">
                <a:solidFill>
                  <a:schemeClr val="tx1"/>
                </a:solidFill>
                <a:effectLst/>
                <a:latin typeface="Source Sans Pro" panose="020B0503030403020204" pitchFamily="34" charset="0"/>
                <a:ea typeface="Source Sans Pro" panose="020B0503030403020204" pitchFamily="34" charset="0"/>
              </a:rPr>
              <a:t>  : Double click gauche</a:t>
            </a:r>
          </a:p>
          <a:p>
            <a:r>
              <a:rPr lang="fr-FR" sz="1100" b="1" dirty="0">
                <a:solidFill>
                  <a:schemeClr val="tx1"/>
                </a:solidFill>
                <a:effectLst/>
                <a:latin typeface="Source Sans Pro" panose="020B0503030403020204" pitchFamily="34" charset="0"/>
                <a:ea typeface="Source Sans Pro" panose="020B0503030403020204" pitchFamily="34" charset="0"/>
              </a:rPr>
              <a:t>&lt;</a:t>
            </a:r>
            <a:r>
              <a:rPr lang="fr-FR" sz="1100" b="1" dirty="0" err="1">
                <a:solidFill>
                  <a:schemeClr val="tx1"/>
                </a:solidFill>
                <a:effectLst/>
                <a:latin typeface="Source Sans Pro" panose="020B0503030403020204" pitchFamily="34" charset="0"/>
                <a:ea typeface="Source Sans Pro" panose="020B0503030403020204" pitchFamily="34" charset="0"/>
              </a:rPr>
              <a:t>KeyPress</a:t>
            </a:r>
            <a:r>
              <a:rPr lang="fr-FR" sz="1100" b="1" dirty="0">
                <a:solidFill>
                  <a:schemeClr val="tx1"/>
                </a:solidFill>
                <a:effectLst/>
                <a:latin typeface="Source Sans Pro" panose="020B0503030403020204" pitchFamily="34" charset="0"/>
                <a:ea typeface="Source Sans Pro" panose="020B0503030403020204" pitchFamily="34" charset="0"/>
              </a:rPr>
              <a:t>&gt;	          </a:t>
            </a:r>
            <a:r>
              <a:rPr lang="fr-FR" sz="1100" b="0" dirty="0">
                <a:solidFill>
                  <a:schemeClr val="tx1"/>
                </a:solidFill>
                <a:effectLst/>
                <a:latin typeface="Source Sans Pro" panose="020B0503030403020204" pitchFamily="34" charset="0"/>
                <a:ea typeface="Source Sans Pro" panose="020B0503030403020204" pitchFamily="34" charset="0"/>
              </a:rPr>
              <a:t> : Pression sur une touche</a:t>
            </a:r>
          </a:p>
          <a:p>
            <a:r>
              <a:rPr lang="fr-FR" sz="1100" b="1" dirty="0">
                <a:solidFill>
                  <a:schemeClr val="tx1"/>
                </a:solidFill>
                <a:effectLst/>
                <a:latin typeface="Source Sans Pro" panose="020B0503030403020204" pitchFamily="34" charset="0"/>
                <a:ea typeface="Source Sans Pro" panose="020B0503030403020204" pitchFamily="34" charset="0"/>
              </a:rPr>
              <a:t>&lt;</a:t>
            </a:r>
            <a:r>
              <a:rPr lang="fr-FR" sz="1100" b="1" dirty="0" err="1">
                <a:solidFill>
                  <a:schemeClr val="tx1"/>
                </a:solidFill>
                <a:effectLst/>
                <a:latin typeface="Source Sans Pro" panose="020B0503030403020204" pitchFamily="34" charset="0"/>
                <a:ea typeface="Source Sans Pro" panose="020B0503030403020204" pitchFamily="34" charset="0"/>
              </a:rPr>
              <a:t>KeyPress</a:t>
            </a:r>
            <a:r>
              <a:rPr lang="fr-FR" sz="1100" b="1" dirty="0">
                <a:solidFill>
                  <a:schemeClr val="tx1"/>
                </a:solidFill>
                <a:effectLst/>
                <a:latin typeface="Source Sans Pro" panose="020B0503030403020204" pitchFamily="34" charset="0"/>
                <a:ea typeface="Source Sans Pro" panose="020B0503030403020204" pitchFamily="34" charset="0"/>
              </a:rPr>
              <a:t>-a&gt;</a:t>
            </a:r>
            <a:r>
              <a:rPr lang="fr-FR" sz="1100" dirty="0">
                <a:solidFill>
                  <a:schemeClr val="tx1"/>
                </a:solidFill>
                <a:effectLst/>
                <a:latin typeface="Source Sans Pro" panose="020B0503030403020204" pitchFamily="34" charset="0"/>
                <a:ea typeface="Source Sans Pro" panose="020B0503030403020204" pitchFamily="34" charset="0"/>
              </a:rPr>
              <a:t>              </a:t>
            </a:r>
            <a:r>
              <a:rPr lang="fr-FR" sz="1100" b="0" dirty="0">
                <a:solidFill>
                  <a:schemeClr val="tx1"/>
                </a:solidFill>
                <a:effectLst/>
                <a:latin typeface="Source Sans Pro" panose="020B0503030403020204" pitchFamily="34" charset="0"/>
                <a:ea typeface="Source Sans Pro" panose="020B0503030403020204" pitchFamily="34" charset="0"/>
              </a:rPr>
              <a:t>: Pression sur la touche A (minuscule)</a:t>
            </a:r>
          </a:p>
          <a:p>
            <a:r>
              <a:rPr lang="fr-FR" sz="1100" b="1" dirty="0">
                <a:solidFill>
                  <a:schemeClr val="tx1"/>
                </a:solidFill>
                <a:effectLst/>
                <a:latin typeface="Source Sans Pro" panose="020B0503030403020204" pitchFamily="34" charset="0"/>
                <a:ea typeface="Source Sans Pro" panose="020B0503030403020204" pitchFamily="34" charset="0"/>
              </a:rPr>
              <a:t>&lt;</a:t>
            </a:r>
            <a:r>
              <a:rPr lang="fr-FR" sz="1100" b="1" dirty="0" err="1">
                <a:solidFill>
                  <a:schemeClr val="tx1"/>
                </a:solidFill>
                <a:effectLst/>
                <a:latin typeface="Source Sans Pro" panose="020B0503030403020204" pitchFamily="34" charset="0"/>
                <a:ea typeface="Source Sans Pro" panose="020B0503030403020204" pitchFamily="34" charset="0"/>
              </a:rPr>
              <a:t>KeyPress</a:t>
            </a:r>
            <a:r>
              <a:rPr lang="fr-FR" sz="1100" b="1" dirty="0">
                <a:solidFill>
                  <a:schemeClr val="tx1"/>
                </a:solidFill>
                <a:effectLst/>
                <a:latin typeface="Source Sans Pro" panose="020B0503030403020204" pitchFamily="34" charset="0"/>
                <a:ea typeface="Source Sans Pro" panose="020B0503030403020204" pitchFamily="34" charset="0"/>
              </a:rPr>
              <a:t>-A&gt;</a:t>
            </a:r>
            <a:r>
              <a:rPr lang="fr-FR" sz="1100" b="0" dirty="0">
                <a:solidFill>
                  <a:schemeClr val="tx1"/>
                </a:solidFill>
                <a:effectLst/>
                <a:latin typeface="Source Sans Pro" panose="020B0503030403020204" pitchFamily="34" charset="0"/>
                <a:ea typeface="Source Sans Pro" panose="020B0503030403020204" pitchFamily="34" charset="0"/>
              </a:rPr>
              <a:t>              : Pression sur la touche A (majuscule)</a:t>
            </a:r>
          </a:p>
          <a:p>
            <a:r>
              <a:rPr lang="fr-FR" sz="1100" b="1" dirty="0">
                <a:solidFill>
                  <a:schemeClr val="tx1"/>
                </a:solidFill>
                <a:effectLst/>
                <a:latin typeface="Source Sans Pro" panose="020B0503030403020204" pitchFamily="34" charset="0"/>
                <a:ea typeface="Source Sans Pro" panose="020B0503030403020204" pitchFamily="34" charset="0"/>
              </a:rPr>
              <a:t>&lt;Return&gt;                       </a:t>
            </a:r>
            <a:r>
              <a:rPr lang="fr-FR" sz="1100" b="0" dirty="0">
                <a:solidFill>
                  <a:schemeClr val="tx1"/>
                </a:solidFill>
                <a:effectLst/>
                <a:latin typeface="Source Sans Pro" panose="020B0503030403020204" pitchFamily="34" charset="0"/>
                <a:ea typeface="Source Sans Pro" panose="020B0503030403020204" pitchFamily="34" charset="0"/>
              </a:rPr>
              <a:t>: Pression sur la touche entrée</a:t>
            </a:r>
          </a:p>
          <a:p>
            <a:r>
              <a:rPr lang="fr-FR" sz="1100" b="1" dirty="0">
                <a:solidFill>
                  <a:schemeClr val="tx1"/>
                </a:solidFill>
                <a:effectLst/>
                <a:latin typeface="Source Sans Pro" panose="020B0503030403020204" pitchFamily="34" charset="0"/>
                <a:ea typeface="Source Sans Pro" panose="020B0503030403020204" pitchFamily="34" charset="0"/>
              </a:rPr>
              <a:t>&lt;Escape&gt;                       </a:t>
            </a:r>
            <a:r>
              <a:rPr lang="fr-FR" sz="1100" b="0" dirty="0">
                <a:solidFill>
                  <a:schemeClr val="tx1"/>
                </a:solidFill>
                <a:effectLst/>
                <a:latin typeface="Source Sans Pro" panose="020B0503030403020204" pitchFamily="34" charset="0"/>
                <a:ea typeface="Source Sans Pro" panose="020B0503030403020204" pitchFamily="34" charset="0"/>
              </a:rPr>
              <a:t>: Touche Echap</a:t>
            </a:r>
          </a:p>
          <a:p>
            <a:r>
              <a:rPr lang="fr-FR" sz="1100" b="1" dirty="0">
                <a:solidFill>
                  <a:schemeClr val="tx1"/>
                </a:solidFill>
                <a:effectLst/>
                <a:latin typeface="Source Sans Pro" panose="020B0503030403020204" pitchFamily="34" charset="0"/>
                <a:ea typeface="Source Sans Pro" panose="020B0503030403020204" pitchFamily="34" charset="0"/>
              </a:rPr>
              <a:t>&lt;Up&gt;                                </a:t>
            </a:r>
            <a:r>
              <a:rPr lang="fr-FR" sz="1100" b="0" dirty="0">
                <a:solidFill>
                  <a:schemeClr val="tx1"/>
                </a:solidFill>
                <a:effectLst/>
                <a:latin typeface="Source Sans Pro" panose="020B0503030403020204" pitchFamily="34" charset="0"/>
                <a:ea typeface="Source Sans Pro" panose="020B0503030403020204" pitchFamily="34" charset="0"/>
              </a:rPr>
              <a:t>: Pression sur la flèche directionnelle haut</a:t>
            </a:r>
          </a:p>
          <a:p>
            <a:r>
              <a:rPr lang="fr-FR" sz="1100" b="1" dirty="0">
                <a:solidFill>
                  <a:schemeClr val="tx1"/>
                </a:solidFill>
                <a:effectLst/>
                <a:latin typeface="Source Sans Pro" panose="020B0503030403020204" pitchFamily="34" charset="0"/>
                <a:ea typeface="Source Sans Pro" panose="020B0503030403020204" pitchFamily="34" charset="0"/>
              </a:rPr>
              <a:t>&lt;Down&gt;                          </a:t>
            </a:r>
            <a:r>
              <a:rPr lang="fr-FR" sz="1100" b="0" dirty="0">
                <a:solidFill>
                  <a:schemeClr val="tx1"/>
                </a:solidFill>
                <a:effectLst/>
                <a:latin typeface="Source Sans Pro" panose="020B0503030403020204" pitchFamily="34" charset="0"/>
                <a:ea typeface="Source Sans Pro" panose="020B0503030403020204" pitchFamily="34" charset="0"/>
              </a:rPr>
              <a:t>: Pression sur la flèche directionnelle bas</a:t>
            </a:r>
          </a:p>
          <a:p>
            <a:r>
              <a:rPr lang="fr-FR" sz="1100" b="1" dirty="0">
                <a:solidFill>
                  <a:schemeClr val="tx1"/>
                </a:solidFill>
                <a:effectLst/>
                <a:latin typeface="Source Sans Pro" panose="020B0503030403020204" pitchFamily="34" charset="0"/>
                <a:ea typeface="Source Sans Pro" panose="020B0503030403020204" pitchFamily="34" charset="0"/>
              </a:rPr>
              <a:t>&lt;</a:t>
            </a:r>
            <a:r>
              <a:rPr lang="fr-FR" sz="1100" b="1" dirty="0" err="1">
                <a:solidFill>
                  <a:schemeClr val="tx1"/>
                </a:solidFill>
                <a:effectLst/>
                <a:latin typeface="Source Sans Pro" panose="020B0503030403020204" pitchFamily="34" charset="0"/>
                <a:ea typeface="Source Sans Pro" panose="020B0503030403020204" pitchFamily="34" charset="0"/>
              </a:rPr>
              <a:t>ButtonRelease</a:t>
            </a:r>
            <a:r>
              <a:rPr lang="fr-FR" sz="1100" b="1" dirty="0">
                <a:solidFill>
                  <a:schemeClr val="tx1"/>
                </a:solidFill>
                <a:effectLst/>
                <a:latin typeface="Source Sans Pro" panose="020B0503030403020204" pitchFamily="34" charset="0"/>
                <a:ea typeface="Source Sans Pro" panose="020B0503030403020204" pitchFamily="34" charset="0"/>
              </a:rPr>
              <a:t>&gt;      </a:t>
            </a:r>
            <a:r>
              <a:rPr lang="fr-FR" sz="1100" b="0" dirty="0">
                <a:solidFill>
                  <a:schemeClr val="tx1"/>
                </a:solidFill>
                <a:effectLst/>
                <a:latin typeface="Source Sans Pro" panose="020B0503030403020204" pitchFamily="34" charset="0"/>
                <a:ea typeface="Source Sans Pro" panose="020B0503030403020204" pitchFamily="34" charset="0"/>
              </a:rPr>
              <a:t>: Lorsque qu'on </a:t>
            </a:r>
            <a:r>
              <a:rPr lang="fr-FR" sz="1100" b="0" dirty="0" err="1">
                <a:solidFill>
                  <a:schemeClr val="tx1"/>
                </a:solidFill>
                <a:effectLst/>
                <a:latin typeface="Source Sans Pro" panose="020B0503030403020204" pitchFamily="34" charset="0"/>
                <a:ea typeface="Source Sans Pro" panose="020B0503030403020204" pitchFamily="34" charset="0"/>
              </a:rPr>
              <a:t>relache</a:t>
            </a:r>
            <a:r>
              <a:rPr lang="fr-FR" sz="1100" b="0" dirty="0">
                <a:solidFill>
                  <a:schemeClr val="tx1"/>
                </a:solidFill>
                <a:effectLst/>
                <a:latin typeface="Source Sans Pro" panose="020B0503030403020204" pitchFamily="34" charset="0"/>
                <a:ea typeface="Source Sans Pro" panose="020B0503030403020204" pitchFamily="34" charset="0"/>
              </a:rPr>
              <a:t> le click</a:t>
            </a:r>
          </a:p>
          <a:p>
            <a:r>
              <a:rPr lang="fr-FR" sz="1100" b="1" dirty="0">
                <a:solidFill>
                  <a:schemeClr val="tx1"/>
                </a:solidFill>
                <a:effectLst/>
                <a:latin typeface="Source Sans Pro" panose="020B0503030403020204" pitchFamily="34" charset="0"/>
                <a:ea typeface="Source Sans Pro" panose="020B0503030403020204" pitchFamily="34" charset="0"/>
              </a:rPr>
              <a:t>&lt;Motion&gt;                       </a:t>
            </a:r>
            <a:r>
              <a:rPr lang="fr-FR" sz="1100" b="0" dirty="0">
                <a:solidFill>
                  <a:schemeClr val="tx1"/>
                </a:solidFill>
                <a:effectLst/>
                <a:latin typeface="Source Sans Pro" panose="020B0503030403020204" pitchFamily="34" charset="0"/>
                <a:ea typeface="Source Sans Pro" panose="020B0503030403020204" pitchFamily="34" charset="0"/>
              </a:rPr>
              <a:t>: Mouvement de la souris</a:t>
            </a:r>
          </a:p>
          <a:p>
            <a:r>
              <a:rPr lang="fr-FR" sz="1100" b="1" dirty="0">
                <a:solidFill>
                  <a:schemeClr val="tx1"/>
                </a:solidFill>
                <a:effectLst/>
                <a:latin typeface="Source Sans Pro" panose="020B0503030403020204" pitchFamily="34" charset="0"/>
                <a:ea typeface="Source Sans Pro" panose="020B0503030403020204" pitchFamily="34" charset="0"/>
              </a:rPr>
              <a:t>&lt;B1-Motion&gt;                </a:t>
            </a:r>
            <a:r>
              <a:rPr lang="fr-FR" sz="1100" b="0" dirty="0">
                <a:solidFill>
                  <a:schemeClr val="tx1"/>
                </a:solidFill>
                <a:effectLst/>
                <a:latin typeface="Source Sans Pro" panose="020B0503030403020204" pitchFamily="34" charset="0"/>
                <a:ea typeface="Source Sans Pro" panose="020B0503030403020204" pitchFamily="34" charset="0"/>
              </a:rPr>
              <a:t>: Mouvement de la souris avec click gauche</a:t>
            </a:r>
          </a:p>
          <a:p>
            <a:r>
              <a:rPr lang="fr-FR" sz="1100" b="1" dirty="0">
                <a:solidFill>
                  <a:schemeClr val="tx1"/>
                </a:solidFill>
                <a:effectLst/>
                <a:latin typeface="Source Sans Pro" panose="020B0503030403020204" pitchFamily="34" charset="0"/>
                <a:ea typeface="Source Sans Pro" panose="020B0503030403020204" pitchFamily="34" charset="0"/>
              </a:rPr>
              <a:t>&lt;Enter&gt;                          </a:t>
            </a:r>
            <a:r>
              <a:rPr lang="fr-FR" sz="1100" b="0" dirty="0">
                <a:solidFill>
                  <a:schemeClr val="tx1"/>
                </a:solidFill>
                <a:effectLst/>
                <a:latin typeface="Source Sans Pro" panose="020B0503030403020204" pitchFamily="34" charset="0"/>
                <a:ea typeface="Source Sans Pro" panose="020B0503030403020204" pitchFamily="34" charset="0"/>
              </a:rPr>
              <a:t>: Entrée du curseur dans un widget</a:t>
            </a:r>
          </a:p>
          <a:p>
            <a:r>
              <a:rPr lang="fr-FR" sz="1100" b="1" dirty="0">
                <a:solidFill>
                  <a:schemeClr val="tx1"/>
                </a:solidFill>
                <a:effectLst/>
                <a:latin typeface="Source Sans Pro" panose="020B0503030403020204" pitchFamily="34" charset="0"/>
                <a:ea typeface="Source Sans Pro" panose="020B0503030403020204" pitchFamily="34" charset="0"/>
              </a:rPr>
              <a:t>&lt;</a:t>
            </a:r>
            <a:r>
              <a:rPr lang="fr-FR" sz="1100" b="1" dirty="0" err="1">
                <a:solidFill>
                  <a:schemeClr val="tx1"/>
                </a:solidFill>
                <a:effectLst/>
                <a:latin typeface="Source Sans Pro" panose="020B0503030403020204" pitchFamily="34" charset="0"/>
                <a:ea typeface="Source Sans Pro" panose="020B0503030403020204" pitchFamily="34" charset="0"/>
              </a:rPr>
              <a:t>Leave</a:t>
            </a:r>
            <a:r>
              <a:rPr lang="fr-FR" sz="1100" b="1" dirty="0">
                <a:solidFill>
                  <a:schemeClr val="tx1"/>
                </a:solidFill>
                <a:effectLst/>
                <a:latin typeface="Source Sans Pro" panose="020B0503030403020204" pitchFamily="34" charset="0"/>
                <a:ea typeface="Source Sans Pro" panose="020B0503030403020204" pitchFamily="34" charset="0"/>
              </a:rPr>
              <a:t>&gt;                         </a:t>
            </a:r>
            <a:r>
              <a:rPr lang="fr-FR" sz="1100" b="0" dirty="0">
                <a:solidFill>
                  <a:schemeClr val="tx1"/>
                </a:solidFill>
                <a:effectLst/>
                <a:latin typeface="Source Sans Pro" panose="020B0503030403020204" pitchFamily="34" charset="0"/>
                <a:ea typeface="Source Sans Pro" panose="020B0503030403020204" pitchFamily="34" charset="0"/>
              </a:rPr>
              <a:t>: Sortie du curseur dans un widget</a:t>
            </a:r>
          </a:p>
          <a:p>
            <a:r>
              <a:rPr lang="fr-FR" sz="1100" b="1" dirty="0">
                <a:solidFill>
                  <a:schemeClr val="tx1"/>
                </a:solidFill>
                <a:effectLst/>
                <a:latin typeface="Source Sans Pro" panose="020B0503030403020204" pitchFamily="34" charset="0"/>
                <a:ea typeface="Source Sans Pro" panose="020B0503030403020204" pitchFamily="34" charset="0"/>
              </a:rPr>
              <a:t>&lt;Configure&gt;                </a:t>
            </a:r>
            <a:r>
              <a:rPr lang="fr-FR" sz="1100" b="0" dirty="0">
                <a:solidFill>
                  <a:schemeClr val="tx1"/>
                </a:solidFill>
                <a:effectLst/>
                <a:latin typeface="Source Sans Pro" panose="020B0503030403020204" pitchFamily="34" charset="0"/>
                <a:ea typeface="Source Sans Pro" panose="020B0503030403020204" pitchFamily="34" charset="0"/>
              </a:rPr>
              <a:t>: Redimensionnement de la fenêtre</a:t>
            </a:r>
          </a:p>
          <a:p>
            <a:r>
              <a:rPr lang="fr-FR" sz="1100" b="1" dirty="0">
                <a:solidFill>
                  <a:schemeClr val="tx1"/>
                </a:solidFill>
                <a:effectLst/>
                <a:latin typeface="Source Sans Pro" panose="020B0503030403020204" pitchFamily="34" charset="0"/>
                <a:ea typeface="Source Sans Pro" panose="020B0503030403020204" pitchFamily="34" charset="0"/>
              </a:rPr>
              <a:t>&lt;</a:t>
            </a:r>
            <a:r>
              <a:rPr lang="fr-FR" sz="1100" b="1" dirty="0" err="1">
                <a:solidFill>
                  <a:schemeClr val="tx1"/>
                </a:solidFill>
                <a:effectLst/>
                <a:latin typeface="Source Sans Pro" panose="020B0503030403020204" pitchFamily="34" charset="0"/>
                <a:ea typeface="Source Sans Pro" panose="020B0503030403020204" pitchFamily="34" charset="0"/>
              </a:rPr>
              <a:t>Map</a:t>
            </a:r>
            <a:r>
              <a:rPr lang="fr-FR" sz="1100" b="1" dirty="0">
                <a:solidFill>
                  <a:schemeClr val="tx1"/>
                </a:solidFill>
                <a:effectLst/>
                <a:latin typeface="Source Sans Pro" panose="020B0503030403020204" pitchFamily="34" charset="0"/>
                <a:ea typeface="Source Sans Pro" panose="020B0503030403020204" pitchFamily="34" charset="0"/>
              </a:rPr>
              <a:t>&gt; &lt;</a:t>
            </a:r>
            <a:r>
              <a:rPr lang="fr-FR" sz="1100" b="1" dirty="0" err="1">
                <a:solidFill>
                  <a:schemeClr val="tx1"/>
                </a:solidFill>
                <a:effectLst/>
                <a:latin typeface="Source Sans Pro" panose="020B0503030403020204" pitchFamily="34" charset="0"/>
                <a:ea typeface="Source Sans Pro" panose="020B0503030403020204" pitchFamily="34" charset="0"/>
              </a:rPr>
              <a:t>Unmap</a:t>
            </a:r>
            <a:r>
              <a:rPr lang="fr-FR" sz="1100" b="1" dirty="0">
                <a:solidFill>
                  <a:schemeClr val="tx1"/>
                </a:solidFill>
                <a:effectLst/>
                <a:latin typeface="Source Sans Pro" panose="020B0503030403020204" pitchFamily="34" charset="0"/>
                <a:ea typeface="Source Sans Pro" panose="020B0503030403020204" pitchFamily="34" charset="0"/>
              </a:rPr>
              <a:t>&gt;       </a:t>
            </a:r>
            <a:r>
              <a:rPr lang="fr-FR" sz="1100" b="0" dirty="0">
                <a:solidFill>
                  <a:schemeClr val="tx1"/>
                </a:solidFill>
                <a:effectLst/>
                <a:latin typeface="Source Sans Pro" panose="020B0503030403020204" pitchFamily="34" charset="0"/>
                <a:ea typeface="Source Sans Pro" panose="020B0503030403020204" pitchFamily="34" charset="0"/>
              </a:rPr>
              <a:t>: Ouverture et </a:t>
            </a:r>
            <a:r>
              <a:rPr lang="fr-FR" sz="1100" b="0" dirty="0" err="1">
                <a:solidFill>
                  <a:schemeClr val="tx1"/>
                </a:solidFill>
                <a:effectLst/>
                <a:latin typeface="Source Sans Pro" panose="020B0503030403020204" pitchFamily="34" charset="0"/>
                <a:ea typeface="Source Sans Pro" panose="020B0503030403020204" pitchFamily="34" charset="0"/>
              </a:rPr>
              <a:t>iconification</a:t>
            </a:r>
            <a:r>
              <a:rPr lang="fr-FR" sz="1100" b="0" dirty="0">
                <a:solidFill>
                  <a:schemeClr val="tx1"/>
                </a:solidFill>
                <a:effectLst/>
                <a:latin typeface="Source Sans Pro" panose="020B0503030403020204" pitchFamily="34" charset="0"/>
                <a:ea typeface="Source Sans Pro" panose="020B0503030403020204" pitchFamily="34" charset="0"/>
              </a:rPr>
              <a:t> de la fenêtre</a:t>
            </a:r>
          </a:p>
          <a:p>
            <a:r>
              <a:rPr lang="fr-FR" sz="1100" b="1" dirty="0">
                <a:solidFill>
                  <a:schemeClr val="tx1"/>
                </a:solidFill>
                <a:effectLst/>
                <a:latin typeface="Source Sans Pro" panose="020B0503030403020204" pitchFamily="34" charset="0"/>
                <a:ea typeface="Source Sans Pro" panose="020B0503030403020204" pitchFamily="34" charset="0"/>
              </a:rPr>
              <a:t>&lt;</a:t>
            </a:r>
            <a:r>
              <a:rPr lang="fr-FR" sz="1100" b="1" dirty="0" err="1">
                <a:solidFill>
                  <a:schemeClr val="tx1"/>
                </a:solidFill>
                <a:effectLst/>
                <a:latin typeface="Source Sans Pro" panose="020B0503030403020204" pitchFamily="34" charset="0"/>
                <a:ea typeface="Source Sans Pro" panose="020B0503030403020204" pitchFamily="34" charset="0"/>
              </a:rPr>
              <a:t>MouseWheel</a:t>
            </a:r>
            <a:r>
              <a:rPr lang="fr-FR" sz="1100" b="1" dirty="0">
                <a:solidFill>
                  <a:schemeClr val="tx1"/>
                </a:solidFill>
                <a:effectLst/>
                <a:latin typeface="Source Sans Pro" panose="020B0503030403020204" pitchFamily="34" charset="0"/>
                <a:ea typeface="Source Sans Pro" panose="020B0503030403020204" pitchFamily="34" charset="0"/>
              </a:rPr>
              <a:t>&gt;          </a:t>
            </a:r>
            <a:r>
              <a:rPr lang="fr-FR" sz="1100" b="0" dirty="0">
                <a:solidFill>
                  <a:schemeClr val="tx1"/>
                </a:solidFill>
                <a:effectLst/>
                <a:latin typeface="Source Sans Pro" panose="020B0503030403020204" pitchFamily="34" charset="0"/>
                <a:ea typeface="Source Sans Pro" panose="020B0503030403020204" pitchFamily="34" charset="0"/>
              </a:rPr>
              <a:t>: Utilisation de la roulette</a:t>
            </a:r>
          </a:p>
        </p:txBody>
      </p:sp>
    </p:spTree>
    <p:extLst>
      <p:ext uri="{BB962C8B-B14F-4D97-AF65-F5344CB8AC3E}">
        <p14:creationId xmlns:p14="http://schemas.microsoft.com/office/powerpoint/2010/main" val="2480472135"/>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Evènements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211</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3877985"/>
          </a:xfrm>
          <a:prstGeom prst="rect">
            <a:avLst/>
          </a:prstGeom>
          <a:noFill/>
        </p:spPr>
        <p:txBody>
          <a:bodyPr wrap="square">
            <a:spAutoFit/>
          </a:bodyPr>
          <a:lstStyle/>
          <a:p>
            <a:r>
              <a:rPr lang="fr-FR" sz="800" dirty="0">
                <a:solidFill>
                  <a:srgbClr val="333333"/>
                </a:solidFill>
                <a:latin typeface="Source Sans Pro" panose="020B0503030403020204" pitchFamily="34" charset="0"/>
                <a:ea typeface="Source Sans Pro" panose="020B0503030403020204" pitchFamily="34" charset="0"/>
              </a:rPr>
              <a:t>Exemple :</a:t>
            </a:r>
            <a:endParaRPr lang="en-GB" sz="800" b="0" dirty="0">
              <a:solidFill>
                <a:srgbClr val="9872A2"/>
              </a:solidFill>
              <a:effectLst/>
              <a:latin typeface="Source Sans Pro" panose="020B0503030403020204" pitchFamily="34" charset="0"/>
              <a:ea typeface="Source Sans Pro" panose="020B0503030403020204" pitchFamily="34" charset="0"/>
            </a:endParaRPr>
          </a:p>
          <a:p>
            <a:r>
              <a:rPr lang="fr-FR" sz="700" b="0" dirty="0" err="1">
                <a:solidFill>
                  <a:srgbClr val="9872A2"/>
                </a:solidFill>
                <a:effectLst/>
                <a:latin typeface="Source Code Pro" panose="020B0509030403020204" pitchFamily="49" charset="0"/>
                <a:ea typeface="Source Code Pro" panose="020B0509030403020204" pitchFamily="49" charset="0"/>
              </a:rPr>
              <a:t>from</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9B0000"/>
                </a:solidFill>
                <a:effectLst/>
                <a:latin typeface="Source Code Pro" panose="020B0509030403020204" pitchFamily="49" charset="0"/>
                <a:ea typeface="Source Code Pro" panose="020B0509030403020204" pitchFamily="49" charset="0"/>
              </a:rPr>
              <a:t>tkinter</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872A2"/>
                </a:solidFill>
                <a:effectLst/>
                <a:latin typeface="Source Code Pro" panose="020B0509030403020204" pitchFamily="49" charset="0"/>
                <a:ea typeface="Source Code Pro" panose="020B0509030403020204" pitchFamily="49" charset="0"/>
              </a:rPr>
              <a:t>import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endParaRPr lang="fr-FR" sz="700" b="0" dirty="0">
              <a:solidFill>
                <a:srgbClr val="C5C8C6"/>
              </a:solidFill>
              <a:effectLst/>
              <a:latin typeface="Source Code Pro" panose="020B0509030403020204" pitchFamily="49" charset="0"/>
              <a:ea typeface="Source Code Pro" panose="020B0509030403020204" pitchFamily="49" charset="0"/>
            </a:endParaRP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err="1">
                <a:solidFill>
                  <a:srgbClr val="6089B4"/>
                </a:solidFill>
                <a:effectLst/>
                <a:latin typeface="Source Code Pro" panose="020B0509030403020204" pitchFamily="49" charset="0"/>
                <a:ea typeface="Source Code Pro" panose="020B0509030403020204" pitchFamily="49" charset="0"/>
              </a:rPr>
              <a:t>fenetre</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9B0000"/>
                </a:solidFill>
                <a:effectLst/>
                <a:latin typeface="Source Code Pro" panose="020B0509030403020204" pitchFamily="49" charset="0"/>
                <a:ea typeface="Source Code Pro" panose="020B0509030403020204" pitchFamily="49" charset="0"/>
              </a:rPr>
              <a:t>Tk</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a:solidFill>
                  <a:srgbClr val="9A9B99"/>
                </a:solidFill>
                <a:effectLst/>
                <a:latin typeface="Source Code Pro" panose="020B0509030403020204" pitchFamily="49" charset="0"/>
                <a:ea typeface="Source Code Pro" panose="020B0509030403020204" pitchFamily="49" charset="0"/>
              </a:rPr>
              <a:t># fonction </a:t>
            </a:r>
            <a:r>
              <a:rPr lang="fr-FR" sz="700" b="0" dirty="0" err="1">
                <a:solidFill>
                  <a:srgbClr val="9A9B99"/>
                </a:solidFill>
                <a:effectLst/>
                <a:latin typeface="Source Code Pro" panose="020B0509030403020204" pitchFamily="49" charset="0"/>
                <a:ea typeface="Source Code Pro" panose="020B0509030403020204" pitchFamily="49" charset="0"/>
              </a:rPr>
              <a:t>appellée</a:t>
            </a:r>
            <a:r>
              <a:rPr lang="fr-FR" sz="700" b="0" dirty="0">
                <a:solidFill>
                  <a:srgbClr val="9A9B99"/>
                </a:solidFill>
                <a:effectLst/>
                <a:latin typeface="Source Code Pro" panose="020B0509030403020204" pitchFamily="49" charset="0"/>
                <a:ea typeface="Source Code Pro" panose="020B0509030403020204" pitchFamily="49" charset="0"/>
              </a:rPr>
              <a:t> lorsque l'utilisateur presse une touche</a:t>
            </a:r>
            <a:endParaRPr lang="fr-FR" sz="700" b="0" dirty="0">
              <a:solidFill>
                <a:srgbClr val="C5C8C6"/>
              </a:solidFill>
              <a:effectLst/>
              <a:latin typeface="Source Code Pro" panose="020B0509030403020204" pitchFamily="49" charset="0"/>
              <a:ea typeface="Source Code Pro" panose="020B0509030403020204" pitchFamily="49" charset="0"/>
            </a:endParaRPr>
          </a:p>
          <a:p>
            <a:r>
              <a:rPr lang="fr-FR" sz="700" b="0" dirty="0" err="1">
                <a:solidFill>
                  <a:srgbClr val="9872A2"/>
                </a:solidFill>
                <a:effectLst/>
                <a:latin typeface="Source Code Pro" panose="020B0509030403020204" pitchFamily="49" charset="0"/>
                <a:ea typeface="Source Code Pro" panose="020B0509030403020204" pitchFamily="49" charset="0"/>
              </a:rPr>
              <a:t>def</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CE6700"/>
                </a:solidFill>
                <a:effectLst/>
                <a:latin typeface="Source Code Pro" panose="020B0509030403020204" pitchFamily="49" charset="0"/>
                <a:ea typeface="Source Code Pro" panose="020B0509030403020204" pitchFamily="49" charset="0"/>
              </a:rPr>
              <a:t>clavier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event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872A2"/>
                </a:solidFill>
                <a:effectLst/>
                <a:latin typeface="Source Code Pro" panose="020B0509030403020204" pitchFamily="49" charset="0"/>
                <a:ea typeface="Source Code Pro" panose="020B0509030403020204" pitchFamily="49" charset="0"/>
              </a:rPr>
              <a:t>global</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endParaRPr lang="fr-FR" sz="700" b="0" dirty="0">
              <a:solidFill>
                <a:srgbClr val="C5C8C6"/>
              </a:solidFill>
              <a:effectLst/>
              <a:latin typeface="Source Code Pro" panose="020B0509030403020204" pitchFamily="49" charset="0"/>
              <a:ea typeface="Source Code Pro" panose="020B0509030403020204" pitchFamily="49" charset="0"/>
            </a:endParaRP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touche</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event</a:t>
            </a:r>
            <a:r>
              <a:rPr lang="fr-FR" sz="700" b="0" dirty="0" err="1">
                <a:solidFill>
                  <a:srgbClr val="676867"/>
                </a:solidFill>
                <a:effectLst/>
                <a:latin typeface="Source Code Pro" panose="020B0509030403020204" pitchFamily="49" charset="0"/>
                <a:ea typeface="Source Code Pro" panose="020B0509030403020204" pitchFamily="49" charset="0"/>
              </a:rPr>
              <a:t>.keysym</a:t>
            </a:r>
            <a:endParaRPr lang="fr-FR" sz="700" b="0" dirty="0">
              <a:solidFill>
                <a:srgbClr val="676867"/>
              </a:solidFill>
              <a:effectLst/>
              <a:latin typeface="Source Code Pro" panose="020B0509030403020204" pitchFamily="49" charset="0"/>
              <a:ea typeface="Source Code Pro" panose="020B0509030403020204" pitchFamily="49" charset="0"/>
            </a:endParaRP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872A2"/>
                </a:solidFill>
                <a:effectLst/>
                <a:latin typeface="Source Code Pro" panose="020B0509030403020204" pitchFamily="49" charset="0"/>
                <a:ea typeface="Source Code Pro" panose="020B0509030403020204" pitchFamily="49" charset="0"/>
              </a:rPr>
              <a:t>if</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touche</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AA83A"/>
                </a:solidFill>
                <a:effectLst/>
                <a:latin typeface="Source Code Pro" panose="020B0509030403020204" pitchFamily="49" charset="0"/>
                <a:ea typeface="Source Code Pro" panose="020B0509030403020204" pitchFamily="49" charset="0"/>
              </a:rPr>
              <a:t>"Up"</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1</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10</a:t>
            </a:r>
            <a:r>
              <a:rPr lang="fr-FR" sz="700" b="0" dirty="0">
                <a:solidFill>
                  <a:srgbClr val="C5C8C6"/>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9872A2"/>
                </a:solidFill>
                <a:effectLst/>
                <a:latin typeface="Source Code Pro" panose="020B0509030403020204" pitchFamily="49" charset="0"/>
                <a:ea typeface="Source Code Pro" panose="020B0509030403020204" pitchFamily="49" charset="0"/>
              </a:rPr>
              <a:t>elif</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touche</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AA83A"/>
                </a:solidFill>
                <a:effectLst/>
                <a:latin typeface="Source Code Pro" panose="020B0509030403020204" pitchFamily="49" charset="0"/>
                <a:ea typeface="Source Code Pro" panose="020B0509030403020204" pitchFamily="49" charset="0"/>
              </a:rPr>
              <a:t>"Down"</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1</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10</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9872A2"/>
                </a:solidFill>
                <a:effectLst/>
                <a:latin typeface="Source Code Pro" panose="020B0509030403020204" pitchFamily="49" charset="0"/>
                <a:ea typeface="Source Code Pro" panose="020B0509030403020204" pitchFamily="49" charset="0"/>
              </a:rPr>
              <a:t>elif</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touche</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AA83A"/>
                </a:solidFill>
                <a:effectLst/>
                <a:latin typeface="Source Code Pro" panose="020B0509030403020204" pitchFamily="49" charset="0"/>
                <a:ea typeface="Source Code Pro" panose="020B0509030403020204" pitchFamily="49" charset="0"/>
              </a:rPr>
              <a:t>"Right"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10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1</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9872A2"/>
                </a:solidFill>
                <a:effectLst/>
                <a:latin typeface="Source Code Pro" panose="020B0509030403020204" pitchFamily="49" charset="0"/>
                <a:ea typeface="Source Code Pro" panose="020B0509030403020204" pitchFamily="49" charset="0"/>
              </a:rPr>
              <a:t>elif</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touche</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AA83A"/>
                </a:solidFill>
                <a:effectLst/>
                <a:latin typeface="Source Code Pro" panose="020B0509030403020204" pitchFamily="49" charset="0"/>
                <a:ea typeface="Source Code Pro" panose="020B0509030403020204" pitchFamily="49" charset="0"/>
              </a:rPr>
              <a:t>"</a:t>
            </a:r>
            <a:r>
              <a:rPr lang="fr-FR" sz="700" b="0" dirty="0" err="1">
                <a:solidFill>
                  <a:srgbClr val="9AA83A"/>
                </a:solidFill>
                <a:effectLst/>
                <a:latin typeface="Source Code Pro" panose="020B0509030403020204" pitchFamily="49" charset="0"/>
                <a:ea typeface="Source Code Pro" panose="020B0509030403020204" pitchFamily="49" charset="0"/>
              </a:rPr>
              <a:t>Left</a:t>
            </a:r>
            <a:r>
              <a:rPr lang="fr-FR" sz="700" b="0" dirty="0">
                <a:solidFill>
                  <a:srgbClr val="9AA83A"/>
                </a:solidFill>
                <a:effectLst/>
                <a:latin typeface="Source Code Pro" panose="020B0509030403020204" pitchFamily="49" charset="0"/>
                <a:ea typeface="Source Code Pro" panose="020B0509030403020204" pitchFamily="49" charset="0"/>
              </a:rPr>
              <a: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10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1</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A9B99"/>
                </a:solidFill>
                <a:effectLst/>
                <a:latin typeface="Source Code Pro" panose="020B0509030403020204" pitchFamily="49" charset="0"/>
                <a:ea typeface="Source Code Pro" panose="020B0509030403020204" pitchFamily="49" charset="0"/>
              </a:rPr>
              <a:t># changement de coordonnées pour le rectangle</a:t>
            </a:r>
            <a:endParaRPr lang="fr-FR" sz="700" b="0" dirty="0">
              <a:solidFill>
                <a:srgbClr val="C5C8C6"/>
              </a:solidFill>
              <a:effectLst/>
              <a:latin typeface="Source Code Pro" panose="020B0509030403020204" pitchFamily="49" charset="0"/>
              <a:ea typeface="Source Code Pro" panose="020B0509030403020204" pitchFamily="49" charset="0"/>
            </a:endParaRP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canvas</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rectangle</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1</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25</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1</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25</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a:solidFill>
                  <a:srgbClr val="9A9B99"/>
                </a:solidFill>
                <a:effectLst/>
                <a:latin typeface="Source Code Pro" panose="020B0509030403020204" pitchFamily="49" charset="0"/>
                <a:ea typeface="Source Code Pro" panose="020B0509030403020204" pitchFamily="49" charset="0"/>
              </a:rPr>
              <a:t># création du </a:t>
            </a:r>
            <a:r>
              <a:rPr lang="fr-FR" sz="700" b="0" dirty="0" err="1">
                <a:solidFill>
                  <a:srgbClr val="9A9B99"/>
                </a:solidFill>
                <a:effectLst/>
                <a:latin typeface="Source Code Pro" panose="020B0509030403020204" pitchFamily="49" charset="0"/>
                <a:ea typeface="Source Code Pro" panose="020B0509030403020204" pitchFamily="49" charset="0"/>
              </a:rPr>
              <a:t>canvas</a:t>
            </a:r>
            <a:endParaRPr lang="fr-FR" sz="700" b="0" dirty="0">
              <a:solidFill>
                <a:srgbClr val="C5C8C6"/>
              </a:solidFill>
              <a:effectLst/>
              <a:latin typeface="Source Code Pro" panose="020B0509030403020204" pitchFamily="49" charset="0"/>
              <a:ea typeface="Source Code Pro" panose="020B0509030403020204" pitchFamily="49" charset="0"/>
            </a:endParaRPr>
          </a:p>
          <a:p>
            <a:r>
              <a:rPr lang="fr-FR" sz="700" b="0" dirty="0" err="1">
                <a:solidFill>
                  <a:srgbClr val="6089B4"/>
                </a:solidFill>
                <a:effectLst/>
                <a:latin typeface="Source Code Pro" panose="020B0509030403020204" pitchFamily="49" charset="0"/>
                <a:ea typeface="Source Code Pro" panose="020B0509030403020204" pitchFamily="49" charset="0"/>
              </a:rPr>
              <a:t>canvas</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B0000"/>
                </a:solidFill>
                <a:effectLst/>
                <a:latin typeface="Source Code Pro" panose="020B0509030403020204" pitchFamily="49" charset="0"/>
                <a:ea typeface="Source Code Pro" panose="020B0509030403020204" pitchFamily="49" charset="0"/>
              </a:rPr>
              <a:t>Canvas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fenetre</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width</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250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height</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250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bg</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a:t>
            </a:r>
            <a:r>
              <a:rPr lang="fr-FR" sz="700" b="0" dirty="0" err="1">
                <a:solidFill>
                  <a:srgbClr val="9AA83A"/>
                </a:solidFill>
                <a:effectLst/>
                <a:latin typeface="Source Code Pro" panose="020B0509030403020204" pitchFamily="49" charset="0"/>
                <a:ea typeface="Source Code Pro" panose="020B0509030403020204" pitchFamily="49" charset="0"/>
              </a:rPr>
              <a:t>ivory</a:t>
            </a:r>
            <a:r>
              <a:rPr lang="fr-FR" sz="700" b="0" dirty="0">
                <a:solidFill>
                  <a:srgbClr val="9AA83A"/>
                </a:solidFill>
                <a:effectLst/>
                <a:latin typeface="Source Code Pro" panose="020B0509030403020204" pitchFamily="49" charset="0"/>
                <a:ea typeface="Source Code Pro" panose="020B0509030403020204" pitchFamily="49" charset="0"/>
              </a:rPr>
              <a: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9A9B99"/>
                </a:solidFill>
                <a:effectLst/>
                <a:latin typeface="Source Code Pro" panose="020B0509030403020204" pitchFamily="49" charset="0"/>
                <a:ea typeface="Source Code Pro" panose="020B0509030403020204" pitchFamily="49" charset="0"/>
              </a:rPr>
              <a:t># coordonnées initiales</a:t>
            </a:r>
            <a:endParaRPr lang="fr-FR" sz="700" b="0" dirty="0">
              <a:solidFill>
                <a:srgbClr val="C5C8C6"/>
              </a:solidFill>
              <a:effectLst/>
              <a:latin typeface="Source Code Pro" panose="020B0509030403020204" pitchFamily="49" charset="0"/>
              <a:ea typeface="Source Code Pro" panose="020B0509030403020204" pitchFamily="49" charset="0"/>
            </a:endParaRPr>
          </a:p>
          <a:p>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9A9B99"/>
                </a:solidFill>
                <a:effectLst/>
                <a:latin typeface="Source Code Pro" panose="020B0509030403020204" pitchFamily="49" charset="0"/>
                <a:ea typeface="Source Code Pro" panose="020B0509030403020204" pitchFamily="49" charset="0"/>
              </a:rPr>
              <a:t># création du rectangle</a:t>
            </a:r>
            <a:endParaRPr lang="fr-FR" sz="700" b="0" dirty="0">
              <a:solidFill>
                <a:srgbClr val="C5C8C6"/>
              </a:solidFill>
              <a:effectLst/>
              <a:latin typeface="Source Code Pro" panose="020B0509030403020204" pitchFamily="49" charset="0"/>
              <a:ea typeface="Source Code Pro" panose="020B0509030403020204" pitchFamily="49" charset="0"/>
            </a:endParaRPr>
          </a:p>
          <a:p>
            <a:r>
              <a:rPr lang="fr-FR" sz="700" b="0" dirty="0">
                <a:solidFill>
                  <a:srgbClr val="6089B4"/>
                </a:solidFill>
                <a:effectLst/>
                <a:latin typeface="Source Code Pro" panose="020B0509030403020204" pitchFamily="49" charset="0"/>
                <a:ea typeface="Source Code Pro" panose="020B0509030403020204" pitchFamily="49" charset="0"/>
              </a:rPr>
              <a:t>rectangle</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canvas</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create_rectangle</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25</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25</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fill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"violet"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9A9B99"/>
                </a:solidFill>
                <a:effectLst/>
                <a:latin typeface="Source Code Pro" panose="020B0509030403020204" pitchFamily="49" charset="0"/>
                <a:ea typeface="Source Code Pro" panose="020B0509030403020204" pitchFamily="49" charset="0"/>
              </a:rPr>
              <a:t># ajout du bond sur les touches du clavier</a:t>
            </a:r>
            <a:endParaRPr lang="fr-FR" sz="700" b="0" dirty="0">
              <a:solidFill>
                <a:srgbClr val="C5C8C6"/>
              </a:solidFill>
              <a:effectLst/>
              <a:latin typeface="Source Code Pro" panose="020B0509030403020204" pitchFamily="49" charset="0"/>
              <a:ea typeface="Source Code Pro" panose="020B0509030403020204" pitchFamily="49" charset="0"/>
            </a:endParaRPr>
          </a:p>
          <a:p>
            <a:r>
              <a:rPr lang="fr-FR" sz="700" b="0" dirty="0" err="1">
                <a:solidFill>
                  <a:srgbClr val="6089B4"/>
                </a:solidFill>
                <a:effectLst/>
                <a:latin typeface="Source Code Pro" panose="020B0509030403020204" pitchFamily="49" charset="0"/>
                <a:ea typeface="Source Code Pro" panose="020B0509030403020204" pitchFamily="49" charset="0"/>
              </a:rPr>
              <a:t>canvas</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focus_set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err="1">
                <a:solidFill>
                  <a:srgbClr val="6089B4"/>
                </a:solidFill>
                <a:effectLst/>
                <a:latin typeface="Source Code Pro" panose="020B0509030403020204" pitchFamily="49" charset="0"/>
                <a:ea typeface="Source Code Pro" panose="020B0509030403020204" pitchFamily="49" charset="0"/>
              </a:rPr>
              <a:t>canvas</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bind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"&lt;Key&gt;"</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CE6700"/>
                </a:solidFill>
                <a:effectLst/>
                <a:latin typeface="Source Code Pro" panose="020B0509030403020204" pitchFamily="49" charset="0"/>
                <a:ea typeface="Source Code Pro" panose="020B0509030403020204" pitchFamily="49" charset="0"/>
              </a:rPr>
              <a:t>clavier</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9A9B99"/>
                </a:solidFill>
                <a:effectLst/>
                <a:latin typeface="Source Code Pro" panose="020B0509030403020204" pitchFamily="49" charset="0"/>
                <a:ea typeface="Source Code Pro" panose="020B0509030403020204" pitchFamily="49" charset="0"/>
              </a:rPr>
              <a:t># création du </a:t>
            </a:r>
            <a:r>
              <a:rPr lang="fr-FR" sz="700" b="0" dirty="0" err="1">
                <a:solidFill>
                  <a:srgbClr val="9A9B99"/>
                </a:solidFill>
                <a:effectLst/>
                <a:latin typeface="Source Code Pro" panose="020B0509030403020204" pitchFamily="49" charset="0"/>
                <a:ea typeface="Source Code Pro" panose="020B0509030403020204" pitchFamily="49" charset="0"/>
              </a:rPr>
              <a:t>canvas</a:t>
            </a:r>
            <a:endParaRPr lang="fr-FR" sz="700" b="0" dirty="0">
              <a:solidFill>
                <a:srgbClr val="C5C8C6"/>
              </a:solidFill>
              <a:effectLst/>
              <a:latin typeface="Source Code Pro" panose="020B0509030403020204" pitchFamily="49" charset="0"/>
              <a:ea typeface="Source Code Pro" panose="020B0509030403020204" pitchFamily="49" charset="0"/>
            </a:endParaRPr>
          </a:p>
          <a:p>
            <a:r>
              <a:rPr lang="fr-FR" sz="700" b="0" dirty="0" err="1">
                <a:solidFill>
                  <a:srgbClr val="6089B4"/>
                </a:solidFill>
                <a:effectLst/>
                <a:latin typeface="Source Code Pro" panose="020B0509030403020204" pitchFamily="49" charset="0"/>
                <a:ea typeface="Source Code Pro" panose="020B0509030403020204" pitchFamily="49" charset="0"/>
              </a:rPr>
              <a:t>canvas</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9872A2"/>
                </a:solidFill>
                <a:effectLst/>
                <a:latin typeface="Source Code Pro" panose="020B0509030403020204" pitchFamily="49" charset="0"/>
                <a:ea typeface="Source Code Pro" panose="020B0509030403020204" pitchFamily="49" charset="0"/>
              </a:rPr>
              <a:t>pack</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err="1">
                <a:solidFill>
                  <a:srgbClr val="6089B4"/>
                </a:solidFill>
                <a:effectLst/>
                <a:latin typeface="Source Code Pro" panose="020B0509030403020204" pitchFamily="49" charset="0"/>
                <a:ea typeface="Source Code Pro" panose="020B0509030403020204" pitchFamily="49" charset="0"/>
              </a:rPr>
              <a:t>fenetre</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mainloop</a:t>
            </a:r>
            <a:r>
              <a:rPr lang="fr-FR" sz="700" b="0" dirty="0">
                <a:solidFill>
                  <a:srgbClr val="676867"/>
                </a:solidFill>
                <a:effectLst/>
                <a:latin typeface="Source Code Pro" panose="020B0509030403020204" pitchFamily="49" charset="0"/>
                <a:ea typeface="Source Code Pro" panose="020B0509030403020204" pitchFamily="49" charset="0"/>
              </a:rPr>
              <a:t>()</a:t>
            </a:r>
          </a:p>
        </p:txBody>
      </p:sp>
      <p:pic>
        <p:nvPicPr>
          <p:cNvPr id="5" name="Image 4">
            <a:extLst>
              <a:ext uri="{FF2B5EF4-FFF2-40B4-BE49-F238E27FC236}">
                <a16:creationId xmlns:a16="http://schemas.microsoft.com/office/drawing/2014/main" id="{DE7536C3-EAB8-039E-A284-CE097245F7BB}"/>
              </a:ext>
            </a:extLst>
          </p:cNvPr>
          <p:cNvPicPr>
            <a:picLocks noChangeAspect="1"/>
          </p:cNvPicPr>
          <p:nvPr/>
        </p:nvPicPr>
        <p:blipFill>
          <a:blip r:embed="rId2"/>
          <a:stretch>
            <a:fillRect/>
          </a:stretch>
        </p:blipFill>
        <p:spPr>
          <a:xfrm>
            <a:off x="7427626" y="2902022"/>
            <a:ext cx="1251108" cy="1399461"/>
          </a:xfrm>
          <a:prstGeom prst="rect">
            <a:avLst/>
          </a:prstGeom>
        </p:spPr>
      </p:pic>
    </p:spTree>
    <p:extLst>
      <p:ext uri="{BB962C8B-B14F-4D97-AF65-F5344CB8AC3E}">
        <p14:creationId xmlns:p14="http://schemas.microsoft.com/office/powerpoint/2010/main" val="4235585273"/>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212</a:t>
            </a:fld>
            <a:endParaRPr lang="fr-FR"/>
          </a:p>
        </p:txBody>
      </p:sp>
    </p:spTree>
    <p:extLst>
      <p:ext uri="{BB962C8B-B14F-4D97-AF65-F5344CB8AC3E}">
        <p14:creationId xmlns:p14="http://schemas.microsoft.com/office/powerpoint/2010/main" val="1875398129"/>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t>Tkinter</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213</a:t>
            </a:fld>
            <a:endParaRPr lang="fr-FR"/>
          </a:p>
        </p:txBody>
      </p:sp>
    </p:spTree>
    <p:extLst>
      <p:ext uri="{BB962C8B-B14F-4D97-AF65-F5344CB8AC3E}">
        <p14:creationId xmlns:p14="http://schemas.microsoft.com/office/powerpoint/2010/main" val="3348317404"/>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8.</a:t>
            </a:r>
            <a:endParaRPr lang="fr-FR" sz="6000" dirty="0">
              <a:solidFill>
                <a:schemeClr val="accent4"/>
              </a:solidFill>
            </a:endParaRPr>
          </a:p>
          <a:p>
            <a:pPr marL="0" lvl="0" indent="0" algn="l" rtl="0">
              <a:spcBef>
                <a:spcPts val="0"/>
              </a:spcBef>
              <a:spcAft>
                <a:spcPts val="0"/>
              </a:spcAft>
              <a:buNone/>
            </a:pPr>
            <a:r>
              <a:rPr lang="fr-FR" sz="4000" dirty="0"/>
              <a:t>La programmation asynchrone </a:t>
            </a:r>
          </a:p>
        </p:txBody>
      </p:sp>
    </p:spTree>
    <p:extLst>
      <p:ext uri="{BB962C8B-B14F-4D97-AF65-F5344CB8AC3E}">
        <p14:creationId xmlns:p14="http://schemas.microsoft.com/office/powerpoint/2010/main" val="3892052296"/>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6000" b="1" dirty="0"/>
              <a:t>Définition</a:t>
            </a:r>
            <a:endParaRPr sz="6000" b="1" dirty="0"/>
          </a:p>
        </p:txBody>
      </p:sp>
      <p:sp>
        <p:nvSpPr>
          <p:cNvPr id="119" name="Google Shape;119;p18"/>
          <p:cNvSpPr txBox="1">
            <a:spLocks noGrp="1"/>
          </p:cNvSpPr>
          <p:nvPr>
            <p:ph type="subTitle" idx="4294967295"/>
          </p:nvPr>
        </p:nvSpPr>
        <p:spPr>
          <a:xfrm>
            <a:off x="256031" y="3056620"/>
            <a:ext cx="8473753" cy="1015508"/>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fr-FR" sz="2400" dirty="0">
                <a:latin typeface="Source Sans Pro" panose="020B0503030403020204" pitchFamily="34" charset="0"/>
                <a:ea typeface="Source Sans Pro" panose="020B0503030403020204" pitchFamily="34" charset="0"/>
              </a:rPr>
              <a:t>La </a:t>
            </a:r>
            <a:r>
              <a:rPr lang="fr-FR" sz="2400" b="1" dirty="0">
                <a:solidFill>
                  <a:schemeClr val="accent1"/>
                </a:solidFill>
                <a:latin typeface="Source Sans Pro" panose="020B0503030403020204" pitchFamily="34" charset="0"/>
                <a:ea typeface="Source Sans Pro" panose="020B0503030403020204" pitchFamily="34" charset="0"/>
              </a:rPr>
              <a:t>programmation asynchrone </a:t>
            </a:r>
            <a:r>
              <a:rPr lang="fr-FR" sz="2400" dirty="0">
                <a:latin typeface="Source Sans Pro" panose="020B0503030403020204" pitchFamily="34" charset="0"/>
                <a:ea typeface="Source Sans Pro" panose="020B0503030403020204" pitchFamily="34" charset="0"/>
              </a:rPr>
              <a:t>permet de </a:t>
            </a:r>
            <a:r>
              <a:rPr lang="fr-FR" sz="2400" b="1" dirty="0">
                <a:latin typeface="Source Sans Pro" panose="020B0503030403020204" pitchFamily="34" charset="0"/>
                <a:ea typeface="Source Sans Pro" panose="020B0503030403020204" pitchFamily="34" charset="0"/>
              </a:rPr>
              <a:t>lancer plusieurs processus </a:t>
            </a:r>
            <a:r>
              <a:rPr lang="fr-FR" sz="2400" b="1" dirty="0">
                <a:solidFill>
                  <a:schemeClr val="accent1"/>
                </a:solidFill>
                <a:latin typeface="Source Sans Pro" panose="020B0503030403020204" pitchFamily="34" charset="0"/>
                <a:ea typeface="Source Sans Pro" panose="020B0503030403020204" pitchFamily="34" charset="0"/>
              </a:rPr>
              <a:t>simultanément</a:t>
            </a:r>
            <a:r>
              <a:rPr lang="fr-FR" sz="2400" dirty="0">
                <a:latin typeface="Source Sans Pro" panose="020B0503030403020204" pitchFamily="34" charset="0"/>
                <a:ea typeface="Source Sans Pro" panose="020B0503030403020204" pitchFamily="34" charset="0"/>
              </a:rPr>
              <a:t>.</a:t>
            </a:r>
            <a:endParaRPr sz="2400" dirty="0">
              <a:latin typeface="Source Sans Pro" panose="020B0503030403020204" pitchFamily="34" charset="0"/>
              <a:ea typeface="Source Sans Pro" panose="020B0503030403020204" pitchFamily="34" charset="0"/>
            </a:endParaRPr>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6224310" y="1351742"/>
            <a:ext cx="878284" cy="816182"/>
            <a:chOff x="5972700" y="2330200"/>
            <a:chExt cx="411625" cy="387275"/>
          </a:xfrm>
        </p:grpSpPr>
        <p:sp>
          <p:nvSpPr>
            <p:cNvPr id="125" name="Google Shape;125;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26" name="Google Shape;126;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215</a:t>
            </a:fld>
            <a:endParaRPr/>
          </a:p>
        </p:txBody>
      </p:sp>
    </p:spTree>
    <p:extLst>
      <p:ext uri="{BB962C8B-B14F-4D97-AF65-F5344CB8AC3E}">
        <p14:creationId xmlns:p14="http://schemas.microsoft.com/office/powerpoint/2010/main" val="4141640093"/>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b="1" dirty="0"/>
              <a:t>Objectif</a:t>
            </a:r>
            <a:endParaRPr sz="6000" b="1" dirty="0"/>
          </a:p>
        </p:txBody>
      </p:sp>
      <p:sp>
        <p:nvSpPr>
          <p:cNvPr id="119" name="Google Shape;119;p18"/>
          <p:cNvSpPr txBox="1">
            <a:spLocks noGrp="1"/>
          </p:cNvSpPr>
          <p:nvPr>
            <p:ph type="subTitle" idx="4294967295"/>
          </p:nvPr>
        </p:nvSpPr>
        <p:spPr>
          <a:xfrm>
            <a:off x="533400" y="2923673"/>
            <a:ext cx="8065950" cy="1728429"/>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fr-FR" sz="2400" dirty="0">
                <a:latin typeface="Source Sans Pro" panose="020B0503030403020204" pitchFamily="34" charset="0"/>
                <a:ea typeface="Source Sans Pro" panose="020B0503030403020204" pitchFamily="34" charset="0"/>
              </a:rPr>
              <a:t>L’</a:t>
            </a:r>
            <a:r>
              <a:rPr lang="fr-FR" sz="2400" b="1" dirty="0">
                <a:latin typeface="Source Sans Pro" panose="020B0503030403020204" pitchFamily="34" charset="0"/>
                <a:ea typeface="Source Sans Pro" panose="020B0503030403020204" pitchFamily="34" charset="0"/>
              </a:rPr>
              <a:t>objectif </a:t>
            </a:r>
            <a:r>
              <a:rPr lang="fr-FR" sz="2400" dirty="0">
                <a:latin typeface="Source Sans Pro" panose="020B0503030403020204" pitchFamily="34" charset="0"/>
                <a:ea typeface="Source Sans Pro" panose="020B0503030403020204" pitchFamily="34" charset="0"/>
              </a:rPr>
              <a:t>de la </a:t>
            </a:r>
            <a:r>
              <a:rPr lang="fr-FR" sz="2400" b="1" dirty="0">
                <a:solidFill>
                  <a:schemeClr val="accent1"/>
                </a:solidFill>
                <a:latin typeface="Source Sans Pro" panose="020B0503030403020204" pitchFamily="34" charset="0"/>
                <a:ea typeface="Source Sans Pro" panose="020B0503030403020204" pitchFamily="34" charset="0"/>
              </a:rPr>
              <a:t>programmation asynchrone </a:t>
            </a:r>
            <a:r>
              <a:rPr lang="fr-FR" sz="2400" dirty="0">
                <a:latin typeface="Source Sans Pro" panose="020B0503030403020204" pitchFamily="34" charset="0"/>
                <a:ea typeface="Source Sans Pro" panose="020B0503030403020204" pitchFamily="34" charset="0"/>
              </a:rPr>
              <a:t>va être que votre </a:t>
            </a:r>
            <a:r>
              <a:rPr lang="fr-FR" sz="2400" b="1" dirty="0">
                <a:latin typeface="Source Sans Pro" panose="020B0503030403020204" pitchFamily="34" charset="0"/>
                <a:ea typeface="Source Sans Pro" panose="020B0503030403020204" pitchFamily="34" charset="0"/>
              </a:rPr>
              <a:t>programme</a:t>
            </a:r>
            <a:r>
              <a:rPr lang="fr-FR" sz="2400" dirty="0">
                <a:latin typeface="Source Sans Pro" panose="020B0503030403020204" pitchFamily="34" charset="0"/>
                <a:ea typeface="Source Sans Pro" panose="020B0503030403020204" pitchFamily="34" charset="0"/>
              </a:rPr>
              <a:t> puisse </a:t>
            </a:r>
            <a:r>
              <a:rPr lang="fr-FR" sz="2400" b="1" dirty="0">
                <a:latin typeface="Source Sans Pro" panose="020B0503030403020204" pitchFamily="34" charset="0"/>
                <a:ea typeface="Source Sans Pro" panose="020B0503030403020204" pitchFamily="34" charset="0"/>
              </a:rPr>
              <a:t>faire plusieurs choses en même temps</a:t>
            </a:r>
            <a:r>
              <a:rPr lang="fr-FR" sz="2400" dirty="0">
                <a:latin typeface="Source Sans Pro" panose="020B0503030403020204" pitchFamily="34" charset="0"/>
                <a:ea typeface="Source Sans Pro" panose="020B0503030403020204" pitchFamily="34" charset="0"/>
              </a:rPr>
              <a:t>, et ainsi un </a:t>
            </a:r>
            <a:r>
              <a:rPr lang="fr-FR" sz="2400" b="1" dirty="0">
                <a:solidFill>
                  <a:schemeClr val="accent1"/>
                </a:solidFill>
                <a:latin typeface="Source Sans Pro" panose="020B0503030403020204" pitchFamily="34" charset="0"/>
                <a:ea typeface="Source Sans Pro" panose="020B0503030403020204" pitchFamily="34" charset="0"/>
              </a:rPr>
              <a:t>gain de temps </a:t>
            </a:r>
            <a:r>
              <a:rPr lang="fr-FR" sz="2400" b="1" dirty="0">
                <a:latin typeface="Source Sans Pro" panose="020B0503030403020204" pitchFamily="34" charset="0"/>
                <a:ea typeface="Source Sans Pro" panose="020B0503030403020204" pitchFamily="34" charset="0"/>
              </a:rPr>
              <a:t>important</a:t>
            </a:r>
            <a:r>
              <a:rPr lang="fr-FR" sz="2400" dirty="0">
                <a:latin typeface="Source Sans Pro" panose="020B0503030403020204" pitchFamily="34" charset="0"/>
                <a:ea typeface="Source Sans Pro" panose="020B0503030403020204" pitchFamily="34" charset="0"/>
              </a:rPr>
              <a:t>.</a:t>
            </a:r>
            <a:endParaRPr lang="fr-FR" sz="2400" dirty="0"/>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216</a:t>
            </a:fld>
            <a:endParaRPr/>
          </a:p>
        </p:txBody>
      </p:sp>
      <p:grpSp>
        <p:nvGrpSpPr>
          <p:cNvPr id="13" name="Google Shape;807;p48">
            <a:extLst>
              <a:ext uri="{FF2B5EF4-FFF2-40B4-BE49-F238E27FC236}">
                <a16:creationId xmlns:a16="http://schemas.microsoft.com/office/drawing/2014/main" id="{213F6495-4365-456D-B862-6E4B8914790B}"/>
              </a:ext>
            </a:extLst>
          </p:cNvPr>
          <p:cNvGrpSpPr/>
          <p:nvPr/>
        </p:nvGrpSpPr>
        <p:grpSpPr>
          <a:xfrm>
            <a:off x="6249458" y="1344485"/>
            <a:ext cx="864000" cy="864000"/>
            <a:chOff x="5961125" y="1623900"/>
            <a:chExt cx="427450" cy="448175"/>
          </a:xfrm>
        </p:grpSpPr>
        <p:sp>
          <p:nvSpPr>
            <p:cNvPr id="14" name="Google Shape;808;p48">
              <a:extLst>
                <a:ext uri="{FF2B5EF4-FFF2-40B4-BE49-F238E27FC236}">
                  <a16:creationId xmlns:a16="http://schemas.microsoft.com/office/drawing/2014/main" id="{E9893E14-4BBC-4F71-B763-5D572324A2AE}"/>
                </a:ext>
              </a:extLst>
            </p:cNvPr>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5" name="Google Shape;809;p48">
              <a:extLst>
                <a:ext uri="{FF2B5EF4-FFF2-40B4-BE49-F238E27FC236}">
                  <a16:creationId xmlns:a16="http://schemas.microsoft.com/office/drawing/2014/main" id="{9E52DE5E-1D56-4419-B669-8B2957352078}"/>
                </a:ext>
              </a:extLst>
            </p:cNvPr>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6" name="Google Shape;810;p48">
              <a:extLst>
                <a:ext uri="{FF2B5EF4-FFF2-40B4-BE49-F238E27FC236}">
                  <a16:creationId xmlns:a16="http://schemas.microsoft.com/office/drawing/2014/main" id="{A27D8787-FF5F-4E9D-84E5-C479AE7E7493}"/>
                </a:ext>
              </a:extLst>
            </p:cNvPr>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7" name="Google Shape;811;p48">
              <a:extLst>
                <a:ext uri="{FF2B5EF4-FFF2-40B4-BE49-F238E27FC236}">
                  <a16:creationId xmlns:a16="http://schemas.microsoft.com/office/drawing/2014/main" id="{8A006233-A753-44E3-A857-23520D7B93AE}"/>
                </a:ext>
              </a:extLst>
            </p:cNvPr>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8" name="Google Shape;812;p48">
              <a:extLst>
                <a:ext uri="{FF2B5EF4-FFF2-40B4-BE49-F238E27FC236}">
                  <a16:creationId xmlns:a16="http://schemas.microsoft.com/office/drawing/2014/main" id="{7DBE34A5-8F42-45C7-A87E-04218CB1E0DA}"/>
                </a:ext>
              </a:extLst>
            </p:cNvPr>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9" name="Google Shape;813;p48">
              <a:extLst>
                <a:ext uri="{FF2B5EF4-FFF2-40B4-BE49-F238E27FC236}">
                  <a16:creationId xmlns:a16="http://schemas.microsoft.com/office/drawing/2014/main" id="{85D008E4-9968-4A09-9F7B-8A455491DB8F}"/>
                </a:ext>
              </a:extLst>
            </p:cNvPr>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0" name="Google Shape;814;p48">
              <a:extLst>
                <a:ext uri="{FF2B5EF4-FFF2-40B4-BE49-F238E27FC236}">
                  <a16:creationId xmlns:a16="http://schemas.microsoft.com/office/drawing/2014/main" id="{4796D5B5-1C48-474A-A5D1-9E29D7B1B5BB}"/>
                </a:ext>
              </a:extLst>
            </p:cNvPr>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extLst>
      <p:ext uri="{BB962C8B-B14F-4D97-AF65-F5344CB8AC3E}">
        <p14:creationId xmlns:p14="http://schemas.microsoft.com/office/powerpoint/2010/main" val="3197798217"/>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fr-FR" dirty="0"/>
              <a:t>Le fonctionnement de la programmation asynchrone </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217</a:t>
            </a:fld>
            <a:endParaRPr lang="fr-FR"/>
          </a:p>
        </p:txBody>
      </p:sp>
      <p:pic>
        <p:nvPicPr>
          <p:cNvPr id="2050" name="Picture 2" descr="Découvrez les tâches asynchrones - Récupérez et affichez des données  distantes - OpenClassrooms">
            <a:extLst>
              <a:ext uri="{FF2B5EF4-FFF2-40B4-BE49-F238E27FC236}">
                <a16:creationId xmlns:a16="http://schemas.microsoft.com/office/drawing/2014/main" id="{8B416185-95FF-885F-5957-ADDFC50B7A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1139" y="1156998"/>
            <a:ext cx="5141722" cy="3279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51624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Contexte d’utilisation de la programmation asynchrone</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fr-FR" sz="2000" b="1" i="0" dirty="0">
                <a:solidFill>
                  <a:schemeClr val="accent1"/>
                </a:solidFill>
                <a:effectLst/>
                <a:latin typeface="Source Sans Pro" panose="020B0503030403020204" pitchFamily="34" charset="0"/>
                <a:ea typeface="Source Sans Pro" panose="020B0503030403020204" pitchFamily="34" charset="0"/>
              </a:rPr>
              <a:t>Scénario</a:t>
            </a:r>
            <a:r>
              <a:rPr lang="fr-FR" sz="2000" b="1" i="0" dirty="0">
                <a:effectLst/>
                <a:latin typeface="Source Sans Pro" panose="020B0503030403020204" pitchFamily="34" charset="0"/>
                <a:ea typeface="Source Sans Pro" panose="020B0503030403020204" pitchFamily="34" charset="0"/>
              </a:rPr>
              <a:t> :</a:t>
            </a:r>
            <a:r>
              <a:rPr lang="fr-FR" sz="2000" b="0" i="0" dirty="0">
                <a:effectLst/>
                <a:latin typeface="Source Sans Pro" panose="020B0503030403020204" pitchFamily="34" charset="0"/>
                <a:ea typeface="Source Sans Pro" panose="020B0503030403020204" pitchFamily="34" charset="0"/>
              </a:rPr>
              <a:t> Imaginez une </a:t>
            </a:r>
            <a:r>
              <a:rPr lang="fr-FR" sz="2000" b="1" i="0" dirty="0">
                <a:effectLst/>
                <a:latin typeface="Source Sans Pro" panose="020B0503030403020204" pitchFamily="34" charset="0"/>
                <a:ea typeface="Source Sans Pro" panose="020B0503030403020204" pitchFamily="34" charset="0"/>
              </a:rPr>
              <a:t>application</a:t>
            </a:r>
            <a:r>
              <a:rPr lang="fr-FR" sz="2000" b="0" i="0" dirty="0">
                <a:effectLst/>
                <a:latin typeface="Source Sans Pro" panose="020B0503030403020204" pitchFamily="34" charset="0"/>
                <a:ea typeface="Source Sans Pro" panose="020B0503030403020204" pitchFamily="34" charset="0"/>
              </a:rPr>
              <a:t> qui doit </a:t>
            </a:r>
            <a:r>
              <a:rPr lang="fr-FR" sz="2000" b="1" i="0" dirty="0">
                <a:effectLst/>
                <a:latin typeface="Source Sans Pro" panose="020B0503030403020204" pitchFamily="34" charset="0"/>
                <a:ea typeface="Source Sans Pro" panose="020B0503030403020204" pitchFamily="34" charset="0"/>
              </a:rPr>
              <a:t>traiter</a:t>
            </a:r>
            <a:r>
              <a:rPr lang="fr-FR" sz="2000" b="0" i="0" dirty="0">
                <a:effectLst/>
                <a:latin typeface="Source Sans Pro" panose="020B0503030403020204" pitchFamily="34" charset="0"/>
                <a:ea typeface="Source Sans Pro" panose="020B0503030403020204" pitchFamily="34" charset="0"/>
              </a:rPr>
              <a:t> </a:t>
            </a:r>
            <a:r>
              <a:rPr lang="fr-FR" sz="2000" b="1" i="0" dirty="0">
                <a:solidFill>
                  <a:schemeClr val="accent1"/>
                </a:solidFill>
                <a:effectLst/>
                <a:latin typeface="Source Sans Pro" panose="020B0503030403020204" pitchFamily="34" charset="0"/>
                <a:ea typeface="Source Sans Pro" panose="020B0503030403020204" pitchFamily="34" charset="0"/>
              </a:rPr>
              <a:t>plusieurs requêtes simultanées</a:t>
            </a:r>
            <a:r>
              <a:rPr lang="fr-FR" sz="2000" b="0" i="0" dirty="0">
                <a:effectLst/>
                <a:latin typeface="Source Sans Pro" panose="020B0503030403020204" pitchFamily="34" charset="0"/>
                <a:ea typeface="Source Sans Pro" panose="020B0503030403020204" pitchFamily="34" charset="0"/>
              </a:rPr>
              <a:t>.</a:t>
            </a:r>
          </a:p>
          <a:p>
            <a:pPr algn="l">
              <a:buFont typeface="Arial" panose="020B0604020202020204" pitchFamily="34" charset="0"/>
              <a:buChar char="•"/>
            </a:pPr>
            <a:r>
              <a:rPr lang="fr-FR" sz="2000" b="1" i="0" dirty="0">
                <a:solidFill>
                  <a:schemeClr val="accent1"/>
                </a:solidFill>
                <a:effectLst/>
                <a:latin typeface="Source Sans Pro" panose="020B0503030403020204" pitchFamily="34" charset="0"/>
                <a:ea typeface="Source Sans Pro" panose="020B0503030403020204" pitchFamily="34" charset="0"/>
              </a:rPr>
              <a:t>Problème</a:t>
            </a:r>
            <a:r>
              <a:rPr lang="fr-FR" sz="2000" b="1" i="0" dirty="0">
                <a:effectLst/>
                <a:latin typeface="Source Sans Pro" panose="020B0503030403020204" pitchFamily="34" charset="0"/>
                <a:ea typeface="Source Sans Pro" panose="020B0503030403020204" pitchFamily="34" charset="0"/>
              </a:rPr>
              <a:t> :</a:t>
            </a:r>
            <a:r>
              <a:rPr lang="fr-FR" sz="2000" b="0" i="0" dirty="0">
                <a:effectLst/>
                <a:latin typeface="Source Sans Pro" panose="020B0503030403020204" pitchFamily="34" charset="0"/>
                <a:ea typeface="Source Sans Pro" panose="020B0503030403020204" pitchFamily="34" charset="0"/>
              </a:rPr>
              <a:t> L'approche </a:t>
            </a:r>
            <a:r>
              <a:rPr lang="fr-FR" sz="2000" b="1" i="0" dirty="0">
                <a:solidFill>
                  <a:schemeClr val="accent1"/>
                </a:solidFill>
                <a:effectLst/>
                <a:latin typeface="Source Sans Pro" panose="020B0503030403020204" pitchFamily="34" charset="0"/>
                <a:ea typeface="Source Sans Pro" panose="020B0503030403020204" pitchFamily="34" charset="0"/>
              </a:rPr>
              <a:t>synchrone</a:t>
            </a:r>
            <a:r>
              <a:rPr lang="fr-FR" sz="2000" b="0" i="0" dirty="0">
                <a:effectLst/>
                <a:latin typeface="Source Sans Pro" panose="020B0503030403020204" pitchFamily="34" charset="0"/>
                <a:ea typeface="Source Sans Pro" panose="020B0503030403020204" pitchFamily="34" charset="0"/>
              </a:rPr>
              <a:t> peut entraîner des </a:t>
            </a:r>
            <a:r>
              <a:rPr lang="fr-FR" sz="2000" b="1" i="0" dirty="0">
                <a:effectLst/>
                <a:latin typeface="Source Sans Pro" panose="020B0503030403020204" pitchFamily="34" charset="0"/>
                <a:ea typeface="Source Sans Pro" panose="020B0503030403020204" pitchFamily="34" charset="0"/>
              </a:rPr>
              <a:t>temps</a:t>
            </a:r>
            <a:r>
              <a:rPr lang="fr-FR" sz="2000" b="0" i="0" dirty="0">
                <a:effectLst/>
                <a:latin typeface="Source Sans Pro" panose="020B0503030403020204" pitchFamily="34" charset="0"/>
                <a:ea typeface="Source Sans Pro" panose="020B0503030403020204" pitchFamily="34" charset="0"/>
              </a:rPr>
              <a:t> d'</a:t>
            </a:r>
            <a:r>
              <a:rPr lang="fr-FR" sz="2000" b="1" i="0" dirty="0">
                <a:effectLst/>
                <a:latin typeface="Source Sans Pro" panose="020B0503030403020204" pitchFamily="34" charset="0"/>
                <a:ea typeface="Source Sans Pro" panose="020B0503030403020204" pitchFamily="34" charset="0"/>
              </a:rPr>
              <a:t>attente</a:t>
            </a:r>
            <a:r>
              <a:rPr lang="fr-FR" sz="2000" b="0" i="0" dirty="0">
                <a:effectLst/>
                <a:latin typeface="Source Sans Pro" panose="020B0503030403020204" pitchFamily="34" charset="0"/>
                <a:ea typeface="Source Sans Pro" panose="020B0503030403020204" pitchFamily="34" charset="0"/>
              </a:rPr>
              <a:t> </a:t>
            </a:r>
            <a:r>
              <a:rPr lang="fr-FR" sz="2000" b="1" i="0" dirty="0">
                <a:effectLst/>
                <a:latin typeface="Source Sans Pro" panose="020B0503030403020204" pitchFamily="34" charset="0"/>
                <a:ea typeface="Source Sans Pro" panose="020B0503030403020204" pitchFamily="34" charset="0"/>
              </a:rPr>
              <a:t>inutiles</a:t>
            </a:r>
            <a:r>
              <a:rPr lang="fr-FR" sz="2000" b="0" i="0" dirty="0">
                <a:effectLst/>
                <a:latin typeface="Source Sans Pro" panose="020B0503030403020204" pitchFamily="34" charset="0"/>
                <a:ea typeface="Source Sans Pro" panose="020B0503030403020204" pitchFamily="34" charset="0"/>
              </a:rPr>
              <a:t>.</a:t>
            </a:r>
          </a:p>
          <a:p>
            <a:pPr algn="l">
              <a:buFont typeface="Arial" panose="020B0604020202020204" pitchFamily="34" charset="0"/>
              <a:buChar char="•"/>
            </a:pPr>
            <a:r>
              <a:rPr lang="fr-FR" sz="2000" b="1" i="0" dirty="0">
                <a:solidFill>
                  <a:schemeClr val="accent1"/>
                </a:solidFill>
                <a:effectLst/>
                <a:latin typeface="Source Sans Pro" panose="020B0503030403020204" pitchFamily="34" charset="0"/>
                <a:ea typeface="Source Sans Pro" panose="020B0503030403020204" pitchFamily="34" charset="0"/>
              </a:rPr>
              <a:t>Solution</a:t>
            </a:r>
            <a:r>
              <a:rPr lang="fr-FR" sz="2000" b="1" i="0" dirty="0">
                <a:effectLst/>
                <a:latin typeface="Source Sans Pro" panose="020B0503030403020204" pitchFamily="34" charset="0"/>
                <a:ea typeface="Source Sans Pro" panose="020B0503030403020204" pitchFamily="34" charset="0"/>
              </a:rPr>
              <a:t> :</a:t>
            </a:r>
            <a:r>
              <a:rPr lang="fr-FR" sz="2000" b="0" i="0" dirty="0">
                <a:effectLst/>
                <a:latin typeface="Source Sans Pro" panose="020B0503030403020204" pitchFamily="34" charset="0"/>
                <a:ea typeface="Source Sans Pro" panose="020B0503030403020204" pitchFamily="34" charset="0"/>
              </a:rPr>
              <a:t> La programmation </a:t>
            </a:r>
            <a:r>
              <a:rPr lang="fr-FR" sz="2000" b="1" i="0" dirty="0">
                <a:solidFill>
                  <a:schemeClr val="accent1"/>
                </a:solidFill>
                <a:effectLst/>
                <a:latin typeface="Source Sans Pro" panose="020B0503030403020204" pitchFamily="34" charset="0"/>
                <a:ea typeface="Source Sans Pro" panose="020B0503030403020204" pitchFamily="34" charset="0"/>
              </a:rPr>
              <a:t>asynchrone</a:t>
            </a:r>
            <a:r>
              <a:rPr lang="fr-FR" sz="2000" b="0" i="0" dirty="0">
                <a:effectLst/>
                <a:latin typeface="Source Sans Pro" panose="020B0503030403020204" pitchFamily="34" charset="0"/>
                <a:ea typeface="Source Sans Pro" panose="020B0503030403020204" pitchFamily="34" charset="0"/>
              </a:rPr>
              <a:t> permet de gérer ces </a:t>
            </a:r>
            <a:r>
              <a:rPr lang="fr-FR" sz="2000" b="1" i="0" dirty="0">
                <a:effectLst/>
                <a:latin typeface="Source Sans Pro" panose="020B0503030403020204" pitchFamily="34" charset="0"/>
                <a:ea typeface="Source Sans Pro" panose="020B0503030403020204" pitchFamily="34" charset="0"/>
              </a:rPr>
              <a:t>tâches simultanément</a:t>
            </a:r>
            <a:r>
              <a:rPr lang="fr-FR" sz="2000" b="0" i="0" dirty="0">
                <a:effectLst/>
                <a:latin typeface="Source Sans Pro" panose="020B0503030403020204" pitchFamily="34" charset="0"/>
                <a:ea typeface="Source Sans Pro" panose="020B0503030403020204" pitchFamily="34" charset="0"/>
              </a:rPr>
              <a:t>, </a:t>
            </a:r>
            <a:r>
              <a:rPr lang="fr-FR" sz="2000" b="1" i="0" dirty="0">
                <a:effectLst/>
                <a:latin typeface="Source Sans Pro" panose="020B0503030403020204" pitchFamily="34" charset="0"/>
                <a:ea typeface="Source Sans Pro" panose="020B0503030403020204" pitchFamily="34" charset="0"/>
              </a:rPr>
              <a:t>optimisant</a:t>
            </a:r>
            <a:r>
              <a:rPr lang="fr-FR" sz="2000" b="0" i="0" dirty="0">
                <a:effectLst/>
                <a:latin typeface="Source Sans Pro" panose="020B0503030403020204" pitchFamily="34" charset="0"/>
                <a:ea typeface="Source Sans Pro" panose="020B0503030403020204" pitchFamily="34" charset="0"/>
              </a:rPr>
              <a:t> ainsi l'</a:t>
            </a:r>
            <a:r>
              <a:rPr lang="fr-FR" sz="2000" b="1" i="0" dirty="0">
                <a:effectLst/>
                <a:latin typeface="Source Sans Pro" panose="020B0503030403020204" pitchFamily="34" charset="0"/>
                <a:ea typeface="Source Sans Pro" panose="020B0503030403020204" pitchFamily="34" charset="0"/>
              </a:rPr>
              <a:t>utilisation</a:t>
            </a:r>
            <a:r>
              <a:rPr lang="fr-FR" sz="2000" b="0" i="0" dirty="0">
                <a:effectLst/>
                <a:latin typeface="Source Sans Pro" panose="020B0503030403020204" pitchFamily="34" charset="0"/>
                <a:ea typeface="Source Sans Pro" panose="020B0503030403020204" pitchFamily="34" charset="0"/>
              </a:rPr>
              <a:t> des </a:t>
            </a:r>
            <a:r>
              <a:rPr lang="fr-FR" sz="2000" b="1" i="0" dirty="0">
                <a:effectLst/>
                <a:latin typeface="Source Sans Pro" panose="020B0503030403020204" pitchFamily="34" charset="0"/>
                <a:ea typeface="Source Sans Pro" panose="020B0503030403020204" pitchFamily="34" charset="0"/>
              </a:rPr>
              <a:t>ressources</a:t>
            </a:r>
            <a:r>
              <a:rPr lang="fr-FR" sz="2000" b="0" i="0" dirty="0">
                <a:effectLst/>
                <a:latin typeface="Source Sans Pro" panose="020B0503030403020204" pitchFamily="34" charset="0"/>
                <a:ea typeface="Source Sans Pro" panose="020B0503030403020204" pitchFamily="34" charset="0"/>
              </a:rPr>
              <a:t>.</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218</a:t>
            </a:fld>
            <a:endParaRPr/>
          </a:p>
        </p:txBody>
      </p:sp>
    </p:spTree>
    <p:extLst>
      <p:ext uri="{BB962C8B-B14F-4D97-AF65-F5344CB8AC3E}">
        <p14:creationId xmlns:p14="http://schemas.microsoft.com/office/powerpoint/2010/main" val="4037429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 </a:t>
            </a:r>
            <a:r>
              <a:rPr lang="en-GB" dirty="0" err="1"/>
              <a:t>nommage</a:t>
            </a:r>
            <a:r>
              <a:rPr lang="en-GB" dirty="0"/>
              <a:t> des variables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21</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264588"/>
            <a:ext cx="7618234" cy="1908215"/>
          </a:xfrm>
          <a:prstGeom prst="rect">
            <a:avLst/>
          </a:prstGeom>
          <a:noFill/>
        </p:spPr>
        <p:txBody>
          <a:bodyPr wrap="square" rtlCol="0">
            <a:spAutoFit/>
          </a:bodyPr>
          <a:lstStyle/>
          <a:p>
            <a:pPr algn="just">
              <a:spcAft>
                <a:spcPts val="600"/>
              </a:spcAft>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Il y a deux règles à respecter en ce qui concerne le nommage des variables :</a:t>
            </a:r>
          </a:p>
          <a:p>
            <a:pPr marL="285750" indent="-285750" algn="just">
              <a:spcAft>
                <a:spcPts val="600"/>
              </a:spcAft>
              <a:buFont typeface="Arial" panose="020B0604020202020204" pitchFamily="34" charset="0"/>
              <a:buChar char="•"/>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Les noms doivent commencer par une lettre minuscule, une lettre majuscule ou un </a:t>
            </a:r>
            <a:r>
              <a:rPr lang="fr-FR" sz="1800" dirty="0" err="1">
                <a:solidFill>
                  <a:srgbClr val="000000"/>
                </a:solidFill>
                <a:latin typeface="Source Sans Pro" panose="020B0503030403020204" pitchFamily="34" charset="0"/>
                <a:ea typeface="Source Sans Pro" panose="020B0503030403020204" pitchFamily="34" charset="0"/>
                <a:cs typeface="Arial"/>
                <a:sym typeface="Arial"/>
              </a:rPr>
              <a:t>underscore</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a:t>
            </a:r>
          </a:p>
          <a:p>
            <a:pPr marL="285750" indent="-285750" algn="just">
              <a:buFont typeface="Arial" panose="020B0604020202020204" pitchFamily="34" charset="0"/>
              <a:buChar char="•"/>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Les noms doivent contenir uniquement les éléments précédents ainsi que des chiffres.</a:t>
            </a:r>
            <a:endParaRPr lang="fr-FR" sz="1800" dirty="0">
              <a:latin typeface="Source Sans Pro" panose="020B0503030403020204" pitchFamily="34" charset="0"/>
              <a:ea typeface="Source Sans Pro" panose="020B0503030403020204" pitchFamily="34" charset="0"/>
            </a:endParaRPr>
          </a:p>
          <a:p>
            <a:pPr algn="just">
              <a:spcAft>
                <a:spcPts val="600"/>
              </a:spcAft>
            </a:pPr>
            <a:r>
              <a:rPr lang="fr-FR" sz="1800" dirty="0">
                <a:latin typeface="Source Sans Pro" panose="020B0503030403020204" pitchFamily="34" charset="0"/>
                <a:ea typeface="Source Sans Pro" panose="020B0503030403020204" pitchFamily="34" charset="0"/>
              </a:rPr>
              <a:t>      </a:t>
            </a:r>
            <a:r>
              <a:rPr lang="fr-FR" sz="1800" dirty="0">
                <a:solidFill>
                  <a:srgbClr val="FF0000"/>
                </a:solidFill>
                <a:latin typeface="Source Sans Pro" panose="020B0503030403020204" pitchFamily="34" charset="0"/>
                <a:ea typeface="Source Sans Pro" panose="020B0503030403020204" pitchFamily="34" charset="0"/>
                <a:cs typeface="Arial"/>
                <a:sym typeface="Arial"/>
              </a:rPr>
              <a:t>ATTENTION</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il est donc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interdit</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d’</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utiliser</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des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espaces</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a:t>
            </a:r>
          </a:p>
        </p:txBody>
      </p:sp>
    </p:spTree>
    <p:extLst>
      <p:ext uri="{BB962C8B-B14F-4D97-AF65-F5344CB8AC3E}">
        <p14:creationId xmlns:p14="http://schemas.microsoft.com/office/powerpoint/2010/main" val="3877444741"/>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Utilisation des mots </a:t>
            </a:r>
            <a:r>
              <a:rPr lang="en-GB" dirty="0" err="1"/>
              <a:t>clé</a:t>
            </a:r>
            <a:r>
              <a:rPr lang="en-GB" dirty="0"/>
              <a:t> </a:t>
            </a:r>
            <a:r>
              <a:rPr lang="en-GB" b="1" dirty="0"/>
              <a:t>async</a:t>
            </a:r>
            <a:r>
              <a:rPr lang="en-GB" dirty="0"/>
              <a:t> et </a:t>
            </a:r>
            <a:r>
              <a:rPr lang="en-GB" b="1" dirty="0"/>
              <a:t>await</a:t>
            </a:r>
            <a:endParaRPr dirty="0"/>
          </a:p>
        </p:txBody>
      </p:sp>
      <p:sp>
        <p:nvSpPr>
          <p:cNvPr id="111" name="Google Shape;111;p17"/>
          <p:cNvSpPr txBox="1">
            <a:spLocks noGrp="1"/>
          </p:cNvSpPr>
          <p:nvPr>
            <p:ph type="body" idx="1"/>
          </p:nvPr>
        </p:nvSpPr>
        <p:spPr>
          <a:xfrm>
            <a:off x="786150" y="1261700"/>
            <a:ext cx="7571700" cy="1189192"/>
          </a:xfrm>
          <a:prstGeom prst="rect">
            <a:avLst/>
          </a:prstGeom>
        </p:spPr>
        <p:txBody>
          <a:bodyPr spcFirstLastPara="1" wrap="square" lIns="91425" tIns="91425" rIns="91425" bIns="91425" anchor="t" anchorCtr="0">
            <a:noAutofit/>
          </a:bodyPr>
          <a:lstStyle/>
          <a:p>
            <a:pPr marL="0" indent="0" algn="just">
              <a:buNone/>
            </a:pPr>
            <a:r>
              <a:rPr lang="fr-FR" sz="2000" dirty="0">
                <a:latin typeface="Source Sans Pro" panose="020B0503030403020204" pitchFamily="34" charset="0"/>
                <a:ea typeface="Source Sans Pro" panose="020B0503030403020204" pitchFamily="34" charset="0"/>
              </a:rPr>
              <a:t>Pour réaliser un </a:t>
            </a:r>
            <a:r>
              <a:rPr lang="fr-FR" sz="2000" b="1" dirty="0">
                <a:solidFill>
                  <a:schemeClr val="accent1"/>
                </a:solidFill>
                <a:latin typeface="Source Sans Pro" panose="020B0503030403020204" pitchFamily="34" charset="0"/>
                <a:ea typeface="Source Sans Pro" panose="020B0503030403020204" pitchFamily="34" charset="0"/>
              </a:rPr>
              <a:t>programme asynchrone </a:t>
            </a:r>
            <a:r>
              <a:rPr lang="fr-FR" sz="2000" dirty="0">
                <a:latin typeface="Source Sans Pro" panose="020B0503030403020204" pitchFamily="34" charset="0"/>
                <a:ea typeface="Source Sans Pro" panose="020B0503030403020204" pitchFamily="34" charset="0"/>
              </a:rPr>
              <a:t>en </a:t>
            </a:r>
            <a:r>
              <a:rPr lang="fr-FR" sz="2000" b="1" dirty="0">
                <a:latin typeface="Source Sans Pro" panose="020B0503030403020204" pitchFamily="34" charset="0"/>
                <a:ea typeface="Source Sans Pro" panose="020B0503030403020204" pitchFamily="34" charset="0"/>
              </a:rPr>
              <a:t>python</a:t>
            </a:r>
            <a:r>
              <a:rPr lang="fr-FR" sz="2000" dirty="0">
                <a:latin typeface="Source Sans Pro" panose="020B0503030403020204" pitchFamily="34" charset="0"/>
                <a:ea typeface="Source Sans Pro" panose="020B0503030403020204" pitchFamily="34" charset="0"/>
              </a:rPr>
              <a:t>, il est nécessaire d’utiliser les </a:t>
            </a:r>
            <a:r>
              <a:rPr lang="fr-FR" sz="2000" b="1" dirty="0">
                <a:latin typeface="Source Sans Pro" panose="020B0503030403020204" pitchFamily="34" charset="0"/>
                <a:ea typeface="Source Sans Pro" panose="020B0503030403020204" pitchFamily="34" charset="0"/>
              </a:rPr>
              <a:t>mots clés </a:t>
            </a:r>
            <a:r>
              <a:rPr lang="fr-FR" sz="2000" b="1" dirty="0" err="1">
                <a:solidFill>
                  <a:schemeClr val="accent1"/>
                </a:solidFill>
                <a:latin typeface="Source Sans Pro" panose="020B0503030403020204" pitchFamily="34" charset="0"/>
                <a:ea typeface="Source Sans Pro" panose="020B0503030403020204" pitchFamily="34" charset="0"/>
              </a:rPr>
              <a:t>async</a:t>
            </a:r>
            <a:r>
              <a:rPr lang="fr-FR" sz="2000" dirty="0">
                <a:latin typeface="Source Sans Pro" panose="020B0503030403020204" pitchFamily="34" charset="0"/>
                <a:ea typeface="Source Sans Pro" panose="020B0503030403020204" pitchFamily="34" charset="0"/>
              </a:rPr>
              <a:t> et </a:t>
            </a:r>
            <a:r>
              <a:rPr lang="fr-FR" sz="2000" b="1" dirty="0" err="1">
                <a:solidFill>
                  <a:schemeClr val="accent1"/>
                </a:solidFill>
                <a:latin typeface="Source Sans Pro" panose="020B0503030403020204" pitchFamily="34" charset="0"/>
                <a:ea typeface="Source Sans Pro" panose="020B0503030403020204" pitchFamily="34" charset="0"/>
              </a:rPr>
              <a:t>await</a:t>
            </a:r>
            <a:r>
              <a:rPr lang="fr-FR" sz="2000" dirty="0">
                <a:latin typeface="Source Sans Pro" panose="020B0503030403020204" pitchFamily="34" charset="0"/>
                <a:ea typeface="Source Sans Pro" panose="020B0503030403020204" pitchFamily="34" charset="0"/>
              </a:rPr>
              <a:t>, ainsi que des </a:t>
            </a:r>
            <a:r>
              <a:rPr lang="fr-FR" sz="2000" b="1" dirty="0">
                <a:solidFill>
                  <a:schemeClr val="tx1"/>
                </a:solidFill>
                <a:latin typeface="Source Sans Pro" panose="020B0503030403020204" pitchFamily="34" charset="0"/>
                <a:ea typeface="Source Sans Pro" panose="020B0503030403020204" pitchFamily="34" charset="0"/>
              </a:rPr>
              <a:t>modules complémentaires</a:t>
            </a:r>
            <a:r>
              <a:rPr lang="fr-FR" sz="2000" dirty="0">
                <a:solidFill>
                  <a:schemeClr val="tx1"/>
                </a:solidFill>
                <a:latin typeface="Source Sans Pro" panose="020B0503030403020204" pitchFamily="34" charset="0"/>
                <a:ea typeface="Source Sans Pro" panose="020B0503030403020204" pitchFamily="34" charset="0"/>
              </a:rPr>
              <a:t> </a:t>
            </a:r>
            <a:r>
              <a:rPr lang="fr-FR" sz="2000" dirty="0">
                <a:latin typeface="Source Sans Pro" panose="020B0503030403020204" pitchFamily="34" charset="0"/>
                <a:ea typeface="Source Sans Pro" panose="020B0503030403020204" pitchFamily="34" charset="0"/>
              </a:rPr>
              <a:t>(tel que </a:t>
            </a:r>
            <a:r>
              <a:rPr lang="fr-FR" sz="2000" b="1" dirty="0" err="1">
                <a:solidFill>
                  <a:schemeClr val="accent1"/>
                </a:solidFill>
                <a:latin typeface="Source Sans Pro" panose="020B0503030403020204" pitchFamily="34" charset="0"/>
                <a:ea typeface="Source Sans Pro" panose="020B0503030403020204" pitchFamily="34" charset="0"/>
                <a:hlinkClick r:id="rId3"/>
              </a:rPr>
              <a:t>asyncio</a:t>
            </a:r>
            <a:r>
              <a:rPr lang="fr-FR" sz="2000" dirty="0">
                <a:latin typeface="Source Sans Pro" panose="020B0503030403020204" pitchFamily="34" charset="0"/>
                <a:ea typeface="Source Sans Pro" panose="020B0503030403020204" pitchFamily="34" charset="0"/>
              </a:rPr>
              <a:t>).</a:t>
            </a:r>
            <a:endParaRPr lang="fr-FR" sz="2000" b="0" i="0" dirty="0">
              <a:effectLst/>
              <a:latin typeface="Source Sans Pro" panose="020B0503030403020204" pitchFamily="34" charset="0"/>
              <a:ea typeface="Source Sans Pro" panose="020B0503030403020204" pitchFamily="34" charset="0"/>
            </a:endParaRP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219</a:t>
            </a:fld>
            <a:endParaRPr/>
          </a:p>
        </p:txBody>
      </p:sp>
      <p:sp>
        <p:nvSpPr>
          <p:cNvPr id="2" name="ZoneTexte 1">
            <a:extLst>
              <a:ext uri="{FF2B5EF4-FFF2-40B4-BE49-F238E27FC236}">
                <a16:creationId xmlns:a16="http://schemas.microsoft.com/office/drawing/2014/main" id="{162BE0DD-0927-03A9-9957-D2706EC41FD8}"/>
              </a:ext>
            </a:extLst>
          </p:cNvPr>
          <p:cNvSpPr txBox="1"/>
          <p:nvPr/>
        </p:nvSpPr>
        <p:spPr>
          <a:xfrm>
            <a:off x="785341" y="2701872"/>
            <a:ext cx="7893393" cy="1508105"/>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800" b="0" dirty="0" err="1">
                <a:solidFill>
                  <a:srgbClr val="9872A2"/>
                </a:solidFill>
                <a:effectLst/>
                <a:latin typeface="Source Code Pro" panose="020B0509030403020204" pitchFamily="49" charset="0"/>
                <a:ea typeface="Source Code Pro" panose="020B0509030403020204" pitchFamily="49" charset="0"/>
              </a:rPr>
              <a:t>async</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9872A2"/>
                </a:solidFill>
                <a:effectLst/>
                <a:latin typeface="Source Code Pro" panose="020B0509030403020204" pitchFamily="49" charset="0"/>
                <a:ea typeface="Source Code Pro" panose="020B0509030403020204" pitchFamily="49" charset="0"/>
              </a:rPr>
              <a:t>def</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CE6700"/>
                </a:solidFill>
                <a:effectLst/>
                <a:latin typeface="Source Code Pro" panose="020B0509030403020204" pitchFamily="49" charset="0"/>
                <a:ea typeface="Source Code Pro" panose="020B0509030403020204" pitchFamily="49" charset="0"/>
              </a:rPr>
              <a:t>maFonctionAsynchrone</a:t>
            </a:r>
            <a:r>
              <a:rPr lang="fr-FR" sz="1800" b="0" dirty="0">
                <a:solidFill>
                  <a:srgbClr val="676867"/>
                </a:solidFill>
                <a:effectLst/>
                <a:latin typeface="Source Code Pro" panose="020B0509030403020204" pitchFamily="49" charset="0"/>
                <a:ea typeface="Source Code Pro" panose="020B0509030403020204" pitchFamily="49" charset="0"/>
              </a:rPr>
              <a:t>():</a:t>
            </a:r>
          </a:p>
          <a:p>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 Code asynchrone ici</a:t>
            </a:r>
          </a:p>
          <a:p>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6089B4"/>
                </a:solidFill>
                <a:effectLst/>
                <a:latin typeface="Source Code Pro" panose="020B0509030403020204" pitchFamily="49" charset="0"/>
                <a:ea typeface="Source Code Pro" panose="020B0509030403020204" pitchFamily="49" charset="0"/>
              </a:rPr>
              <a:t>result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9872A2"/>
                </a:solidFill>
                <a:effectLst/>
                <a:latin typeface="Source Code Pro" panose="020B0509030403020204" pitchFamily="49" charset="0"/>
                <a:ea typeface="Source Code Pro" panose="020B0509030403020204" pitchFamily="49" charset="0"/>
              </a:rPr>
              <a:t>await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CC4B19"/>
                </a:solidFill>
                <a:effectLst/>
                <a:latin typeface="Source Code Pro" panose="020B0509030403020204" pitchFamily="49" charset="0"/>
                <a:ea typeface="Source Code Pro" panose="020B0509030403020204" pitchFamily="49" charset="0"/>
              </a:rPr>
              <a:t>autreFonction</a:t>
            </a:r>
            <a:r>
              <a:rPr lang="fr-FR" sz="1800" dirty="0" err="1">
                <a:solidFill>
                  <a:srgbClr val="CC4B19"/>
                </a:solidFill>
                <a:latin typeface="Source Code Pro" panose="020B0509030403020204" pitchFamily="49" charset="0"/>
                <a:ea typeface="Source Code Pro" panose="020B0509030403020204" pitchFamily="49" charset="0"/>
              </a:rPr>
              <a:t>Asynchrone</a:t>
            </a:r>
            <a:r>
              <a:rPr lang="fr-FR" sz="1800" dirty="0">
                <a:solidFill>
                  <a:srgbClr val="676867"/>
                </a:solidFill>
                <a:latin typeface="Source Code Pro" panose="020B0509030403020204" pitchFamily="49" charset="0"/>
                <a:ea typeface="Source Code Pro" panose="020B0509030403020204" pitchFamily="49" charset="0"/>
              </a:rPr>
              <a:t>()</a:t>
            </a:r>
            <a:endParaRPr lang="fr-FR" sz="1800" b="0" dirty="0">
              <a:solidFill>
                <a:srgbClr val="676867"/>
              </a:solidFill>
              <a:effectLst/>
              <a:latin typeface="Source Code Pro" panose="020B0509030403020204" pitchFamily="49" charset="0"/>
              <a:ea typeface="Source Code Pro" panose="020B0509030403020204" pitchFamily="49" charset="0"/>
            </a:endParaRPr>
          </a:p>
          <a:p>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872A2"/>
                </a:solidFill>
                <a:effectLst/>
                <a:latin typeface="Source Code Pro" panose="020B0509030403020204" pitchFamily="49" charset="0"/>
                <a:ea typeface="Source Code Pro" panose="020B0509030403020204" pitchFamily="49" charset="0"/>
              </a:rPr>
              <a:t>return</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6089B4"/>
                </a:solidFill>
                <a:effectLst/>
                <a:latin typeface="Source Code Pro" panose="020B0509030403020204" pitchFamily="49" charset="0"/>
                <a:ea typeface="Source Code Pro" panose="020B0509030403020204" pitchFamily="49" charset="0"/>
              </a:rPr>
              <a:t>result</a:t>
            </a:r>
            <a:endParaRPr lang="fr-FR" sz="1800" b="0" dirty="0">
              <a:solidFill>
                <a:srgbClr val="C5C8C6"/>
              </a:solidFill>
              <a:effectLst/>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039702022"/>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a:xfrm>
            <a:off x="786150" y="308120"/>
            <a:ext cx="7571700" cy="433893"/>
          </a:xfrm>
        </p:spPr>
        <p:txBody>
          <a:bodyPr/>
          <a:lstStyle/>
          <a:p>
            <a:r>
              <a:rPr lang="en-GB" dirty="0"/>
              <a:t>Programme </a:t>
            </a:r>
            <a:r>
              <a:rPr lang="en-GB" dirty="0" err="1"/>
              <a:t>synchrone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220</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5341" y="742013"/>
            <a:ext cx="7893393" cy="3539430"/>
          </a:xfrm>
          <a:prstGeom prst="rect">
            <a:avLst/>
          </a:prstGeom>
          <a:noFill/>
        </p:spPr>
        <p:txBody>
          <a:bodyPr wrap="square">
            <a:spAutoFit/>
          </a:bodyPr>
          <a:lstStyle/>
          <a:p>
            <a:r>
              <a:rPr lang="fr-FR" sz="1200" dirty="0">
                <a:solidFill>
                  <a:srgbClr val="333333"/>
                </a:solidFill>
                <a:latin typeface="Source Sans Pro" panose="020B0503030403020204" pitchFamily="34" charset="0"/>
                <a:ea typeface="Source Sans Pro" panose="020B0503030403020204" pitchFamily="34" charset="0"/>
              </a:rPr>
              <a:t>Exemple :</a:t>
            </a:r>
            <a:endParaRPr lang="en-GB" sz="1200" b="0" dirty="0">
              <a:solidFill>
                <a:srgbClr val="9872A2"/>
              </a:solidFill>
              <a:effectLst/>
              <a:latin typeface="Source Sans Pro" panose="020B0503030403020204" pitchFamily="34" charset="0"/>
              <a:ea typeface="Source Sans Pro" panose="020B0503030403020204" pitchFamily="34" charset="0"/>
            </a:endParaRPr>
          </a:p>
          <a:p>
            <a:r>
              <a:rPr lang="fr-FR" sz="1200" b="0" dirty="0">
                <a:solidFill>
                  <a:srgbClr val="9872A2"/>
                </a:solidFill>
                <a:effectLst/>
                <a:latin typeface="Source Code Pro" panose="020B0509030403020204" pitchFamily="49" charset="0"/>
                <a:ea typeface="Source Code Pro" panose="020B0509030403020204" pitchFamily="49" charset="0"/>
              </a:rPr>
              <a:t>import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requests</a:t>
            </a:r>
            <a:endParaRPr lang="fr-FR" sz="1200" b="0" dirty="0">
              <a:solidFill>
                <a:srgbClr val="C5C8C6"/>
              </a:solidFill>
              <a:effectLst/>
              <a:latin typeface="Source Code Pro" panose="020B0509030403020204" pitchFamily="49" charset="0"/>
              <a:ea typeface="Source Code Pro" panose="020B0509030403020204" pitchFamily="49" charset="0"/>
            </a:endParaRP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9872A2"/>
                </a:solidFill>
                <a:effectLst/>
                <a:latin typeface="Source Code Pro" panose="020B0509030403020204" pitchFamily="49" charset="0"/>
                <a:ea typeface="Source Code Pro" panose="020B0509030403020204" pitchFamily="49" charset="0"/>
              </a:rPr>
              <a:t>def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interrogerSite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response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requests</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get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contenu</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response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text</a:t>
            </a:r>
            <a:endParaRPr lang="fr-FR" sz="1200" b="0" dirty="0">
              <a:solidFill>
                <a:srgbClr val="C5C8C6"/>
              </a:solidFill>
              <a:effectLst/>
              <a:latin typeface="Source Code Pro" panose="020B0509030403020204" pitchFamily="49" charset="0"/>
              <a:ea typeface="Source Code Pro" panose="020B0509030403020204" pitchFamily="49" charset="0"/>
            </a:endParaRP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print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f</a:t>
            </a:r>
            <a:r>
              <a:rPr lang="fr-FR" sz="1200" b="0" dirty="0" err="1">
                <a:solidFill>
                  <a:srgbClr val="9AA83A"/>
                </a:solidFill>
                <a:effectLst/>
                <a:latin typeface="Source Code Pro" panose="020B0509030403020204" pitchFamily="49" charset="0"/>
                <a:ea typeface="Source Code Pro" panose="020B0509030403020204" pitchFamily="49" charset="0"/>
              </a:rPr>
              <a:t>"Site</a:t>
            </a:r>
            <a:r>
              <a:rPr lang="fr-FR" sz="1200" b="0" dirty="0">
                <a:solidFill>
                  <a:srgbClr val="9AA83A"/>
                </a:solidFill>
                <a:effectLst/>
                <a:latin typeface="Source Code Pro" panose="020B0509030403020204" pitchFamily="49" charset="0"/>
                <a:ea typeface="Source Code Pro" panose="020B0509030403020204" pitchFamily="49" charset="0"/>
              </a:rPr>
              <a:t> interrogé (</a:t>
            </a:r>
            <a:r>
              <a:rPr lang="fr-FR" sz="1200" b="0" dirty="0">
                <a:solidFill>
                  <a:srgbClr val="8080FF"/>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8080FF"/>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 taille de la réponse : </a:t>
            </a:r>
            <a:r>
              <a:rPr lang="fr-FR" sz="1200" b="0" dirty="0">
                <a:solidFill>
                  <a:srgbClr val="8080FF"/>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len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contenu</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8080FF"/>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9872A2"/>
                </a:solidFill>
                <a:effectLst/>
                <a:latin typeface="Source Code Pro" panose="020B0509030403020204" pitchFamily="49" charset="0"/>
                <a:ea typeface="Source Code Pro" panose="020B0509030403020204" pitchFamily="49" charset="0"/>
              </a:rPr>
              <a:t>def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CE6700"/>
                </a:solidFill>
                <a:effectLst/>
                <a:latin typeface="Source Code Pro" panose="020B0509030403020204" pitchFamily="49" charset="0"/>
                <a:ea typeface="Source Code Pro" panose="020B0509030403020204" pitchFamily="49" charset="0"/>
              </a:rPr>
              <a:t>main</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urls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'https://www.example.com'</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'https://www.example.org'</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'https://www.example.net'</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for</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in</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urls</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interrogerSite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CE6700"/>
                </a:solidFill>
                <a:effectLst/>
                <a:latin typeface="Source Code Pro" panose="020B0509030403020204" pitchFamily="49" charset="0"/>
                <a:ea typeface="Source Code Pro" panose="020B0509030403020204" pitchFamily="49" charset="0"/>
              </a:rPr>
              <a:t>main</a:t>
            </a:r>
            <a:r>
              <a:rPr lang="fr-FR" sz="12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119049899"/>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a:xfrm>
            <a:off x="786150" y="308120"/>
            <a:ext cx="7571700" cy="441388"/>
          </a:xfrm>
        </p:spPr>
        <p:txBody>
          <a:bodyPr/>
          <a:lstStyle/>
          <a:p>
            <a:r>
              <a:rPr lang="en-GB" dirty="0"/>
              <a:t>Programme </a:t>
            </a:r>
            <a:r>
              <a:rPr lang="en-GB" dirty="0" err="1"/>
              <a:t>asynchrone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221</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749508"/>
            <a:ext cx="8166935" cy="3847207"/>
          </a:xfrm>
          <a:prstGeom prst="rect">
            <a:avLst/>
          </a:prstGeom>
          <a:noFill/>
        </p:spPr>
        <p:txBody>
          <a:bodyPr wrap="square">
            <a:spAutoFit/>
          </a:bodyPr>
          <a:lstStyle/>
          <a:p>
            <a:r>
              <a:rPr lang="fr-FR" sz="1200" dirty="0">
                <a:solidFill>
                  <a:srgbClr val="333333"/>
                </a:solidFill>
                <a:latin typeface="Source Sans Pro" panose="020B0503030403020204" pitchFamily="34" charset="0"/>
                <a:ea typeface="Source Sans Pro" panose="020B0503030403020204" pitchFamily="34" charset="0"/>
              </a:rPr>
              <a:t>Exemple :</a:t>
            </a:r>
            <a:endParaRPr lang="en-GB" sz="1200" b="0" dirty="0">
              <a:solidFill>
                <a:srgbClr val="9872A2"/>
              </a:solidFill>
              <a:effectLst/>
              <a:latin typeface="Source Sans Pro" panose="020B0503030403020204" pitchFamily="34" charset="0"/>
              <a:ea typeface="Source Sans Pro" panose="020B0503030403020204" pitchFamily="34" charset="0"/>
            </a:endParaRPr>
          </a:p>
          <a:p>
            <a:r>
              <a:rPr lang="fr-FR" sz="1200" b="0" dirty="0">
                <a:solidFill>
                  <a:srgbClr val="9872A2"/>
                </a:solidFill>
                <a:effectLst/>
                <a:latin typeface="Source Code Pro" panose="020B0509030403020204" pitchFamily="49" charset="0"/>
                <a:ea typeface="Source Code Pro" panose="020B0509030403020204" pitchFamily="49" charset="0"/>
              </a:rPr>
              <a:t>import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aiohttp</a:t>
            </a:r>
            <a:endParaRPr lang="fr-FR" sz="1200" b="0" dirty="0">
              <a:solidFill>
                <a:srgbClr val="C5C8C6"/>
              </a:solidFill>
              <a:effectLst/>
              <a:latin typeface="Source Code Pro" panose="020B0509030403020204" pitchFamily="49" charset="0"/>
              <a:ea typeface="Source Code Pro" panose="020B0509030403020204" pitchFamily="49" charset="0"/>
            </a:endParaRPr>
          </a:p>
          <a:p>
            <a:r>
              <a:rPr lang="fr-FR" sz="1200" b="0" dirty="0">
                <a:solidFill>
                  <a:srgbClr val="9872A2"/>
                </a:solidFill>
                <a:effectLst/>
                <a:latin typeface="Source Code Pro" panose="020B0509030403020204" pitchFamily="49" charset="0"/>
                <a:ea typeface="Source Code Pro" panose="020B0509030403020204" pitchFamily="49" charset="0"/>
              </a:rPr>
              <a:t>import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asyncio</a:t>
            </a:r>
            <a:endParaRPr lang="fr-FR" sz="1200" b="0" dirty="0">
              <a:solidFill>
                <a:srgbClr val="C5C8C6"/>
              </a:solidFill>
              <a:effectLst/>
              <a:latin typeface="Source Code Pro" panose="020B0509030403020204" pitchFamily="49" charset="0"/>
              <a:ea typeface="Source Code Pro" panose="020B0509030403020204" pitchFamily="49" charset="0"/>
            </a:endParaRP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1" dirty="0" err="1">
                <a:solidFill>
                  <a:srgbClr val="9872A2"/>
                </a:solidFill>
                <a:effectLst/>
                <a:latin typeface="Source Code Pro" panose="020B0509030403020204" pitchFamily="49" charset="0"/>
                <a:ea typeface="Source Code Pro" panose="020B0509030403020204" pitchFamily="49" charset="0"/>
              </a:rPr>
              <a:t>async</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def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interrogerSite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1" dirty="0" err="1">
                <a:solidFill>
                  <a:srgbClr val="9872A2"/>
                </a:solidFill>
                <a:effectLst/>
                <a:latin typeface="Source Code Pro" panose="020B0509030403020204" pitchFamily="49" charset="0"/>
                <a:ea typeface="Source Code Pro" panose="020B0509030403020204" pitchFamily="49" charset="0"/>
              </a:rPr>
              <a:t>async</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with</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aiohttp</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C4B19"/>
                </a:solidFill>
                <a:effectLst/>
                <a:latin typeface="Source Code Pro" panose="020B0509030403020204" pitchFamily="49" charset="0"/>
                <a:ea typeface="Source Code Pro" panose="020B0509030403020204" pitchFamily="49" charset="0"/>
              </a:rPr>
              <a:t>ClientSession</a:t>
            </a:r>
            <a:r>
              <a:rPr lang="fr-FR" sz="1200" b="0" dirty="0">
                <a:solidFill>
                  <a:srgbClr val="676867"/>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as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session</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1" dirty="0" err="1">
                <a:solidFill>
                  <a:srgbClr val="9872A2"/>
                </a:solidFill>
                <a:effectLst/>
                <a:latin typeface="Source Code Pro" panose="020B0509030403020204" pitchFamily="49" charset="0"/>
                <a:ea typeface="Source Code Pro" panose="020B0509030403020204" pitchFamily="49" charset="0"/>
              </a:rPr>
              <a:t>async</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with</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session</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C4B19"/>
                </a:solidFill>
                <a:effectLst/>
                <a:latin typeface="Source Code Pro" panose="020B0509030403020204" pitchFamily="49" charset="0"/>
                <a:ea typeface="Source Code Pro" panose="020B0509030403020204" pitchFamily="49" charset="0"/>
              </a:rPr>
              <a:t>get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as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response</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contenu</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1" dirty="0" err="1">
                <a:solidFill>
                  <a:srgbClr val="9872A2"/>
                </a:solidFill>
                <a:effectLst/>
                <a:latin typeface="Source Code Pro" panose="020B0509030403020204" pitchFamily="49" charset="0"/>
                <a:ea typeface="Source Code Pro" panose="020B0509030403020204" pitchFamily="49" charset="0"/>
              </a:rPr>
              <a:t>await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response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C4B19"/>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print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f</a:t>
            </a:r>
            <a:r>
              <a:rPr lang="fr-FR" sz="1200" b="0" dirty="0" err="1">
                <a:solidFill>
                  <a:srgbClr val="9AA83A"/>
                </a:solidFill>
                <a:effectLst/>
                <a:latin typeface="Source Code Pro" panose="020B0509030403020204" pitchFamily="49" charset="0"/>
                <a:ea typeface="Source Code Pro" panose="020B0509030403020204" pitchFamily="49" charset="0"/>
              </a:rPr>
              <a:t>"Site</a:t>
            </a:r>
            <a:r>
              <a:rPr lang="fr-FR" sz="1200" b="0" dirty="0">
                <a:solidFill>
                  <a:srgbClr val="9AA83A"/>
                </a:solidFill>
                <a:effectLst/>
                <a:latin typeface="Source Code Pro" panose="020B0509030403020204" pitchFamily="49" charset="0"/>
                <a:ea typeface="Source Code Pro" panose="020B0509030403020204" pitchFamily="49" charset="0"/>
              </a:rPr>
              <a:t> interrogé (</a:t>
            </a:r>
            <a:r>
              <a:rPr lang="fr-FR" sz="1200" b="0" dirty="0">
                <a:solidFill>
                  <a:srgbClr val="8080FF"/>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8080FF"/>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 taille de la réponse : </a:t>
            </a:r>
            <a:r>
              <a:rPr lang="fr-FR" sz="1200" b="0" dirty="0">
                <a:solidFill>
                  <a:srgbClr val="8080FF"/>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len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contenu</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8080FF"/>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1" dirty="0" err="1">
                <a:solidFill>
                  <a:srgbClr val="9872A2"/>
                </a:solidFill>
                <a:effectLst/>
                <a:latin typeface="Source Code Pro" panose="020B0509030403020204" pitchFamily="49" charset="0"/>
                <a:ea typeface="Source Code Pro" panose="020B0509030403020204" pitchFamily="49" charset="0"/>
              </a:rPr>
              <a:t>async</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def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CE6700"/>
                </a:solidFill>
                <a:effectLst/>
                <a:latin typeface="Source Code Pro" panose="020B0509030403020204" pitchFamily="49" charset="0"/>
                <a:ea typeface="Source Code Pro" panose="020B0509030403020204" pitchFamily="49" charset="0"/>
              </a:rPr>
              <a:t>main</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urls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'https://www.example.com'</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'https://www.example.org'</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'https://www.example.net'</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tasks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interrogerSite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for</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in</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urls</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1" dirty="0" err="1">
                <a:solidFill>
                  <a:srgbClr val="9872A2"/>
                </a:solidFill>
                <a:effectLst/>
                <a:latin typeface="Source Code Pro" panose="020B0509030403020204" pitchFamily="49" charset="0"/>
                <a:ea typeface="Source Code Pro" panose="020B0509030403020204" pitchFamily="49" charset="0"/>
              </a:rPr>
              <a:t>await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asyncio</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gather</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tasks</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9B0000"/>
                </a:solidFill>
                <a:effectLst/>
                <a:latin typeface="Source Code Pro" panose="020B0509030403020204" pitchFamily="49" charset="0"/>
                <a:ea typeface="Source Code Pro" panose="020B0509030403020204" pitchFamily="49" charset="0"/>
              </a:rPr>
              <a:t>asyncio</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run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E6700"/>
                </a:solidFill>
                <a:effectLst/>
                <a:latin typeface="Source Code Pro" panose="020B0509030403020204" pitchFamily="49" charset="0"/>
                <a:ea typeface="Source Code Pro" panose="020B0509030403020204" pitchFamily="49" charset="0"/>
              </a:rPr>
              <a:t>main</a:t>
            </a:r>
            <a:r>
              <a:rPr lang="fr-FR" sz="12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341241214"/>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222</a:t>
            </a:fld>
            <a:endParaRPr lang="fr-FR"/>
          </a:p>
        </p:txBody>
      </p:sp>
    </p:spTree>
    <p:extLst>
      <p:ext uri="{BB962C8B-B14F-4D97-AF65-F5344CB8AC3E}">
        <p14:creationId xmlns:p14="http://schemas.microsoft.com/office/powerpoint/2010/main" val="570696084"/>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t>Programmation Async</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223</a:t>
            </a:fld>
            <a:endParaRPr lang="fr-FR"/>
          </a:p>
        </p:txBody>
      </p:sp>
    </p:spTree>
    <p:extLst>
      <p:ext uri="{BB962C8B-B14F-4D97-AF65-F5344CB8AC3E}">
        <p14:creationId xmlns:p14="http://schemas.microsoft.com/office/powerpoint/2010/main" val="1321839803"/>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9.</a:t>
            </a:r>
            <a:endParaRPr lang="fr-FR" sz="6000" dirty="0">
              <a:solidFill>
                <a:schemeClr val="accent4"/>
              </a:solidFill>
            </a:endParaRPr>
          </a:p>
          <a:p>
            <a:pPr marL="0" lvl="0" indent="0" algn="l" rtl="0">
              <a:spcBef>
                <a:spcPts val="0"/>
              </a:spcBef>
              <a:spcAft>
                <a:spcPts val="0"/>
              </a:spcAft>
              <a:buNone/>
            </a:pPr>
            <a:r>
              <a:rPr lang="fr-FR" sz="4000" dirty="0"/>
              <a:t>Les API</a:t>
            </a:r>
          </a:p>
        </p:txBody>
      </p:sp>
    </p:spTree>
    <p:extLst>
      <p:ext uri="{BB962C8B-B14F-4D97-AF65-F5344CB8AC3E}">
        <p14:creationId xmlns:p14="http://schemas.microsoft.com/office/powerpoint/2010/main" val="1940287154"/>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9.</a:t>
            </a:r>
            <a:r>
              <a:rPr lang="fr-FR" sz="4000" dirty="0">
                <a:solidFill>
                  <a:schemeClr val="accent4"/>
                </a:solidFill>
              </a:rPr>
              <a:t>1</a:t>
            </a:r>
          </a:p>
          <a:p>
            <a:pPr marL="0" lvl="0" indent="0" algn="l" rtl="0">
              <a:spcBef>
                <a:spcPts val="0"/>
              </a:spcBef>
              <a:spcAft>
                <a:spcPts val="0"/>
              </a:spcAft>
              <a:buNone/>
            </a:pPr>
            <a:r>
              <a:rPr lang="fr-FR" sz="2800" dirty="0"/>
              <a:t>Les généralités</a:t>
            </a:r>
          </a:p>
        </p:txBody>
      </p:sp>
    </p:spTree>
    <p:extLst>
      <p:ext uri="{BB962C8B-B14F-4D97-AF65-F5344CB8AC3E}">
        <p14:creationId xmlns:p14="http://schemas.microsoft.com/office/powerpoint/2010/main" val="3808058091"/>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6000" b="1" dirty="0"/>
              <a:t>Définition</a:t>
            </a:r>
            <a:endParaRPr sz="6000" b="1" dirty="0"/>
          </a:p>
        </p:txBody>
      </p:sp>
      <p:sp>
        <p:nvSpPr>
          <p:cNvPr id="119" name="Google Shape;119;p18"/>
          <p:cNvSpPr txBox="1">
            <a:spLocks noGrp="1"/>
          </p:cNvSpPr>
          <p:nvPr>
            <p:ph type="subTitle" idx="4294967295"/>
          </p:nvPr>
        </p:nvSpPr>
        <p:spPr>
          <a:xfrm>
            <a:off x="256031" y="3056619"/>
            <a:ext cx="8473753" cy="1357317"/>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fr-FR" sz="2400" b="1" dirty="0">
                <a:solidFill>
                  <a:schemeClr val="accent1"/>
                </a:solidFill>
                <a:latin typeface="Source Sans Pro" panose="020B0503030403020204" pitchFamily="34" charset="0"/>
                <a:ea typeface="Source Sans Pro" panose="020B0503030403020204" pitchFamily="34" charset="0"/>
              </a:rPr>
              <a:t>API</a:t>
            </a:r>
            <a:r>
              <a:rPr lang="fr-FR" sz="2400" dirty="0">
                <a:latin typeface="Source Sans Pro" panose="020B0503030403020204" pitchFamily="34" charset="0"/>
                <a:ea typeface="Source Sans Pro" panose="020B0503030403020204" pitchFamily="34" charset="0"/>
              </a:rPr>
              <a:t> (Interface de Programmation d'Application) est une </a:t>
            </a:r>
            <a:r>
              <a:rPr lang="fr-FR" sz="2400" b="1" dirty="0">
                <a:latin typeface="Source Sans Pro" panose="020B0503030403020204" pitchFamily="34" charset="0"/>
                <a:ea typeface="Source Sans Pro" panose="020B0503030403020204" pitchFamily="34" charset="0"/>
              </a:rPr>
              <a:t>application web </a:t>
            </a:r>
            <a:r>
              <a:rPr lang="fr-FR" sz="2400" dirty="0">
                <a:latin typeface="Source Sans Pro" panose="020B0503030403020204" pitchFamily="34" charset="0"/>
                <a:ea typeface="Source Sans Pro" panose="020B0503030403020204" pitchFamily="34" charset="0"/>
              </a:rPr>
              <a:t>qui, pour </a:t>
            </a:r>
            <a:r>
              <a:rPr lang="fr-FR" sz="2400" b="1" dirty="0">
                <a:latin typeface="Source Sans Pro" panose="020B0503030403020204" pitchFamily="34" charset="0"/>
                <a:ea typeface="Source Sans Pro" panose="020B0503030403020204" pitchFamily="34" charset="0"/>
              </a:rPr>
              <a:t>chaque</a:t>
            </a:r>
            <a:r>
              <a:rPr lang="fr-FR" sz="2400" dirty="0">
                <a:latin typeface="Source Sans Pro" panose="020B0503030403020204" pitchFamily="34" charset="0"/>
                <a:ea typeface="Source Sans Pro" panose="020B0503030403020204" pitchFamily="34" charset="0"/>
              </a:rPr>
              <a:t> </a:t>
            </a:r>
            <a:r>
              <a:rPr lang="fr-FR" sz="2400" b="1" dirty="0">
                <a:latin typeface="Source Sans Pro" panose="020B0503030403020204" pitchFamily="34" charset="0"/>
                <a:ea typeface="Source Sans Pro" panose="020B0503030403020204" pitchFamily="34" charset="0"/>
              </a:rPr>
              <a:t>demande</a:t>
            </a:r>
            <a:r>
              <a:rPr lang="fr-FR" sz="2400" dirty="0">
                <a:latin typeface="Source Sans Pro" panose="020B0503030403020204" pitchFamily="34" charset="0"/>
                <a:ea typeface="Source Sans Pro" panose="020B0503030403020204" pitchFamily="34" charset="0"/>
              </a:rPr>
              <a:t>, </a:t>
            </a:r>
            <a:r>
              <a:rPr lang="fr-FR" sz="2400" b="1" dirty="0">
                <a:solidFill>
                  <a:schemeClr val="accent1"/>
                </a:solidFill>
                <a:latin typeface="Source Sans Pro" panose="020B0503030403020204" pitchFamily="34" charset="0"/>
                <a:ea typeface="Source Sans Pro" panose="020B0503030403020204" pitchFamily="34" charset="0"/>
              </a:rPr>
              <a:t>renvoie</a:t>
            </a:r>
            <a:r>
              <a:rPr lang="fr-FR" sz="2400" dirty="0">
                <a:latin typeface="Source Sans Pro" panose="020B0503030403020204" pitchFamily="34" charset="0"/>
                <a:ea typeface="Source Sans Pro" panose="020B0503030403020204" pitchFamily="34" charset="0"/>
              </a:rPr>
              <a:t> des </a:t>
            </a:r>
            <a:r>
              <a:rPr lang="fr-FR" sz="2400" b="1" dirty="0">
                <a:solidFill>
                  <a:schemeClr val="tx1"/>
                </a:solidFill>
                <a:latin typeface="Source Sans Pro" panose="020B0503030403020204" pitchFamily="34" charset="0"/>
                <a:ea typeface="Source Sans Pro" panose="020B0503030403020204" pitchFamily="34" charset="0"/>
              </a:rPr>
              <a:t>données</a:t>
            </a:r>
            <a:r>
              <a:rPr lang="fr-FR" sz="2400" dirty="0">
                <a:latin typeface="Source Sans Pro" panose="020B0503030403020204" pitchFamily="34" charset="0"/>
                <a:ea typeface="Source Sans Pro" panose="020B0503030403020204" pitchFamily="34" charset="0"/>
              </a:rPr>
              <a:t> ou </a:t>
            </a:r>
            <a:r>
              <a:rPr lang="fr-FR" sz="2400" b="1" dirty="0">
                <a:solidFill>
                  <a:schemeClr val="accent1"/>
                </a:solidFill>
                <a:latin typeface="Source Sans Pro" panose="020B0503030403020204" pitchFamily="34" charset="0"/>
                <a:ea typeface="Source Sans Pro" panose="020B0503030403020204" pitchFamily="34" charset="0"/>
              </a:rPr>
              <a:t>écrit</a:t>
            </a:r>
            <a:r>
              <a:rPr lang="fr-FR" sz="2400" dirty="0">
                <a:latin typeface="Source Sans Pro" panose="020B0503030403020204" pitchFamily="34" charset="0"/>
                <a:ea typeface="Source Sans Pro" panose="020B0503030403020204" pitchFamily="34" charset="0"/>
              </a:rPr>
              <a:t> des </a:t>
            </a:r>
            <a:r>
              <a:rPr lang="fr-FR" sz="2400" b="1" dirty="0">
                <a:latin typeface="Source Sans Pro" panose="020B0503030403020204" pitchFamily="34" charset="0"/>
                <a:ea typeface="Source Sans Pro" panose="020B0503030403020204" pitchFamily="34" charset="0"/>
              </a:rPr>
              <a:t>données</a:t>
            </a:r>
            <a:r>
              <a:rPr lang="fr-FR" sz="2400" dirty="0">
                <a:latin typeface="Source Sans Pro" panose="020B0503030403020204" pitchFamily="34" charset="0"/>
                <a:ea typeface="Source Sans Pro" panose="020B0503030403020204" pitchFamily="34" charset="0"/>
              </a:rPr>
              <a:t> dans une </a:t>
            </a:r>
            <a:r>
              <a:rPr lang="fr-FR" sz="2400" b="1" dirty="0">
                <a:latin typeface="Source Sans Pro" panose="020B0503030403020204" pitchFamily="34" charset="0"/>
                <a:ea typeface="Source Sans Pro" panose="020B0503030403020204" pitchFamily="34" charset="0"/>
              </a:rPr>
              <a:t>base de données</a:t>
            </a:r>
            <a:r>
              <a:rPr lang="fr-FR" sz="2400" dirty="0">
                <a:latin typeface="Source Sans Pro" panose="020B0503030403020204" pitchFamily="34" charset="0"/>
                <a:ea typeface="Source Sans Pro" panose="020B0503030403020204" pitchFamily="34" charset="0"/>
              </a:rPr>
              <a:t>.</a:t>
            </a:r>
            <a:endParaRPr sz="2400" dirty="0">
              <a:latin typeface="Source Sans Pro" panose="020B0503030403020204" pitchFamily="34" charset="0"/>
              <a:ea typeface="Source Sans Pro" panose="020B0503030403020204" pitchFamily="34" charset="0"/>
            </a:endParaRPr>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6224310" y="1351742"/>
            <a:ext cx="878284" cy="816182"/>
            <a:chOff x="5972700" y="2330200"/>
            <a:chExt cx="411625" cy="387275"/>
          </a:xfrm>
        </p:grpSpPr>
        <p:sp>
          <p:nvSpPr>
            <p:cNvPr id="125" name="Google Shape;125;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26" name="Google Shape;126;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226</a:t>
            </a:fld>
            <a:endParaRPr/>
          </a:p>
        </p:txBody>
      </p:sp>
    </p:spTree>
    <p:extLst>
      <p:ext uri="{BB962C8B-B14F-4D97-AF65-F5344CB8AC3E}">
        <p14:creationId xmlns:p14="http://schemas.microsoft.com/office/powerpoint/2010/main" val="2441889443"/>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b="1" dirty="0"/>
              <a:t>Objectif</a:t>
            </a:r>
            <a:endParaRPr sz="6000" b="1" dirty="0"/>
          </a:p>
        </p:txBody>
      </p:sp>
      <p:sp>
        <p:nvSpPr>
          <p:cNvPr id="119" name="Google Shape;119;p18"/>
          <p:cNvSpPr txBox="1">
            <a:spLocks noGrp="1"/>
          </p:cNvSpPr>
          <p:nvPr>
            <p:ph type="subTitle" idx="4294967295"/>
          </p:nvPr>
        </p:nvSpPr>
        <p:spPr>
          <a:xfrm>
            <a:off x="533400" y="2923673"/>
            <a:ext cx="8065950" cy="1728429"/>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fr-FR" sz="2400" dirty="0">
                <a:latin typeface="Source Sans Pro" panose="020B0503030403020204" pitchFamily="34" charset="0"/>
                <a:ea typeface="Source Sans Pro" panose="020B0503030403020204" pitchFamily="34" charset="0"/>
              </a:rPr>
              <a:t>Les </a:t>
            </a:r>
            <a:r>
              <a:rPr lang="fr-FR" sz="2400" b="1" dirty="0">
                <a:solidFill>
                  <a:schemeClr val="accent1"/>
                </a:solidFill>
                <a:latin typeface="Source Sans Pro" panose="020B0503030403020204" pitchFamily="34" charset="0"/>
                <a:ea typeface="Source Sans Pro" panose="020B0503030403020204" pitchFamily="34" charset="0"/>
              </a:rPr>
              <a:t>API</a:t>
            </a:r>
            <a:r>
              <a:rPr lang="fr-FR" sz="2400" dirty="0">
                <a:latin typeface="Source Sans Pro" panose="020B0503030403020204" pitchFamily="34" charset="0"/>
                <a:ea typeface="Source Sans Pro" panose="020B0503030403020204" pitchFamily="34" charset="0"/>
              </a:rPr>
              <a:t> </a:t>
            </a:r>
            <a:r>
              <a:rPr lang="fr-FR" sz="2400" b="1" dirty="0">
                <a:latin typeface="Source Sans Pro" panose="020B0503030403020204" pitchFamily="34" charset="0"/>
                <a:ea typeface="Source Sans Pro" panose="020B0503030403020204" pitchFamily="34" charset="0"/>
              </a:rPr>
              <a:t>permettent</a:t>
            </a:r>
            <a:r>
              <a:rPr lang="fr-FR" sz="2400" dirty="0">
                <a:latin typeface="Source Sans Pro" panose="020B0503030403020204" pitchFamily="34" charset="0"/>
                <a:ea typeface="Source Sans Pro" panose="020B0503030403020204" pitchFamily="34" charset="0"/>
              </a:rPr>
              <a:t> : L’</a:t>
            </a:r>
            <a:r>
              <a:rPr lang="fr-FR" sz="2400" b="1" dirty="0">
                <a:latin typeface="Source Sans Pro" panose="020B0503030403020204" pitchFamily="34" charset="0"/>
                <a:ea typeface="Source Sans Pro" panose="020B0503030403020204" pitchFamily="34" charset="0"/>
              </a:rPr>
              <a:t>accès</a:t>
            </a:r>
            <a:r>
              <a:rPr lang="fr-FR" sz="2400" dirty="0">
                <a:latin typeface="Source Sans Pro" panose="020B0503030403020204" pitchFamily="34" charset="0"/>
                <a:ea typeface="Source Sans Pro" panose="020B0503030403020204" pitchFamily="34" charset="0"/>
              </a:rPr>
              <a:t> à des </a:t>
            </a:r>
            <a:r>
              <a:rPr lang="fr-FR" sz="2400" b="1" dirty="0">
                <a:latin typeface="Source Sans Pro" panose="020B0503030403020204" pitchFamily="34" charset="0"/>
                <a:ea typeface="Source Sans Pro" panose="020B0503030403020204" pitchFamily="34" charset="0"/>
              </a:rPr>
              <a:t>fonctionnalités</a:t>
            </a:r>
            <a:r>
              <a:rPr lang="fr-FR" sz="2400" dirty="0">
                <a:latin typeface="Source Sans Pro" panose="020B0503030403020204" pitchFamily="34" charset="0"/>
                <a:ea typeface="Source Sans Pro" panose="020B0503030403020204" pitchFamily="34" charset="0"/>
              </a:rPr>
              <a:t> </a:t>
            </a:r>
            <a:r>
              <a:rPr lang="fr-FR" sz="2400" b="1" dirty="0">
                <a:solidFill>
                  <a:schemeClr val="accent1"/>
                </a:solidFill>
                <a:latin typeface="Source Sans Pro" panose="020B0503030403020204" pitchFamily="34" charset="0"/>
                <a:ea typeface="Source Sans Pro" panose="020B0503030403020204" pitchFamily="34" charset="0"/>
              </a:rPr>
              <a:t>externes</a:t>
            </a:r>
            <a:r>
              <a:rPr lang="fr-FR" sz="2400" dirty="0">
                <a:latin typeface="Source Sans Pro" panose="020B0503030403020204" pitchFamily="34" charset="0"/>
                <a:ea typeface="Source Sans Pro" panose="020B0503030403020204" pitchFamily="34" charset="0"/>
              </a:rPr>
              <a:t>, l’</a:t>
            </a:r>
            <a:r>
              <a:rPr lang="fr-FR" sz="2400" b="1" dirty="0">
                <a:latin typeface="Source Sans Pro" panose="020B0503030403020204" pitchFamily="34" charset="0"/>
                <a:ea typeface="Source Sans Pro" panose="020B0503030403020204" pitchFamily="34" charset="0"/>
              </a:rPr>
              <a:t>échange</a:t>
            </a:r>
            <a:r>
              <a:rPr lang="fr-FR" sz="2400" dirty="0">
                <a:latin typeface="Source Sans Pro" panose="020B0503030403020204" pitchFamily="34" charset="0"/>
                <a:ea typeface="Source Sans Pro" panose="020B0503030403020204" pitchFamily="34" charset="0"/>
              </a:rPr>
              <a:t> de </a:t>
            </a:r>
            <a:r>
              <a:rPr lang="fr-FR" sz="2400" b="1" dirty="0">
                <a:solidFill>
                  <a:schemeClr val="accent1"/>
                </a:solidFill>
                <a:latin typeface="Source Sans Pro" panose="020B0503030403020204" pitchFamily="34" charset="0"/>
                <a:ea typeface="Source Sans Pro" panose="020B0503030403020204" pitchFamily="34" charset="0"/>
              </a:rPr>
              <a:t>données</a:t>
            </a:r>
            <a:r>
              <a:rPr lang="fr-FR" sz="2400" dirty="0">
                <a:latin typeface="Source Sans Pro" panose="020B0503030403020204" pitchFamily="34" charset="0"/>
                <a:ea typeface="Source Sans Pro" panose="020B0503030403020204" pitchFamily="34" charset="0"/>
              </a:rPr>
              <a:t> </a:t>
            </a:r>
            <a:r>
              <a:rPr lang="fr-FR" sz="2400" b="1" dirty="0">
                <a:latin typeface="Source Sans Pro" panose="020B0503030403020204" pitchFamily="34" charset="0"/>
                <a:ea typeface="Source Sans Pro" panose="020B0503030403020204" pitchFamily="34" charset="0"/>
              </a:rPr>
              <a:t>entre</a:t>
            </a:r>
            <a:r>
              <a:rPr lang="fr-FR" sz="2400" dirty="0">
                <a:latin typeface="Source Sans Pro" panose="020B0503030403020204" pitchFamily="34" charset="0"/>
                <a:ea typeface="Source Sans Pro" panose="020B0503030403020204" pitchFamily="34" charset="0"/>
              </a:rPr>
              <a:t> </a:t>
            </a:r>
            <a:r>
              <a:rPr lang="fr-FR" sz="2400" b="1" dirty="0">
                <a:solidFill>
                  <a:schemeClr val="accent1"/>
                </a:solidFill>
                <a:latin typeface="Source Sans Pro" panose="020B0503030403020204" pitchFamily="34" charset="0"/>
                <a:ea typeface="Source Sans Pro" panose="020B0503030403020204" pitchFamily="34" charset="0"/>
              </a:rPr>
              <a:t>applications</a:t>
            </a:r>
            <a:r>
              <a:rPr lang="fr-FR" sz="2400" dirty="0">
                <a:latin typeface="Source Sans Pro" panose="020B0503030403020204" pitchFamily="34" charset="0"/>
                <a:ea typeface="Source Sans Pro" panose="020B0503030403020204" pitchFamily="34" charset="0"/>
              </a:rPr>
              <a:t> et l’</a:t>
            </a:r>
            <a:r>
              <a:rPr lang="fr-FR" sz="2400" b="1" dirty="0">
                <a:latin typeface="Source Sans Pro" panose="020B0503030403020204" pitchFamily="34" charset="0"/>
                <a:ea typeface="Source Sans Pro" panose="020B0503030403020204" pitchFamily="34" charset="0"/>
              </a:rPr>
              <a:t>intégration</a:t>
            </a:r>
            <a:r>
              <a:rPr lang="fr-FR" sz="2400" dirty="0">
                <a:latin typeface="Source Sans Pro" panose="020B0503030403020204" pitchFamily="34" charset="0"/>
                <a:ea typeface="Source Sans Pro" panose="020B0503030403020204" pitchFamily="34" charset="0"/>
              </a:rPr>
              <a:t> de </a:t>
            </a:r>
            <a:r>
              <a:rPr lang="fr-FR" sz="2400" b="1" dirty="0">
                <a:solidFill>
                  <a:schemeClr val="accent1"/>
                </a:solidFill>
                <a:latin typeface="Source Sans Pro" panose="020B0503030403020204" pitchFamily="34" charset="0"/>
                <a:ea typeface="Source Sans Pro" panose="020B0503030403020204" pitchFamily="34" charset="0"/>
              </a:rPr>
              <a:t>services tiers</a:t>
            </a:r>
            <a:r>
              <a:rPr lang="fr-FR" sz="2400" dirty="0">
                <a:latin typeface="Source Sans Pro" panose="020B0503030403020204" pitchFamily="34" charset="0"/>
                <a:ea typeface="Source Sans Pro" panose="020B0503030403020204" pitchFamily="34" charset="0"/>
              </a:rPr>
              <a:t>. </a:t>
            </a:r>
            <a:endParaRPr lang="fr-FR" sz="2400" dirty="0"/>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227</a:t>
            </a:fld>
            <a:endParaRPr/>
          </a:p>
        </p:txBody>
      </p:sp>
      <p:grpSp>
        <p:nvGrpSpPr>
          <p:cNvPr id="13" name="Google Shape;807;p48">
            <a:extLst>
              <a:ext uri="{FF2B5EF4-FFF2-40B4-BE49-F238E27FC236}">
                <a16:creationId xmlns:a16="http://schemas.microsoft.com/office/drawing/2014/main" id="{213F6495-4365-456D-B862-6E4B8914790B}"/>
              </a:ext>
            </a:extLst>
          </p:cNvPr>
          <p:cNvGrpSpPr/>
          <p:nvPr/>
        </p:nvGrpSpPr>
        <p:grpSpPr>
          <a:xfrm>
            <a:off x="6249458" y="1344485"/>
            <a:ext cx="864000" cy="864000"/>
            <a:chOff x="5961125" y="1623900"/>
            <a:chExt cx="427450" cy="448175"/>
          </a:xfrm>
        </p:grpSpPr>
        <p:sp>
          <p:nvSpPr>
            <p:cNvPr id="14" name="Google Shape;808;p48">
              <a:extLst>
                <a:ext uri="{FF2B5EF4-FFF2-40B4-BE49-F238E27FC236}">
                  <a16:creationId xmlns:a16="http://schemas.microsoft.com/office/drawing/2014/main" id="{E9893E14-4BBC-4F71-B763-5D572324A2AE}"/>
                </a:ext>
              </a:extLst>
            </p:cNvPr>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5" name="Google Shape;809;p48">
              <a:extLst>
                <a:ext uri="{FF2B5EF4-FFF2-40B4-BE49-F238E27FC236}">
                  <a16:creationId xmlns:a16="http://schemas.microsoft.com/office/drawing/2014/main" id="{9E52DE5E-1D56-4419-B669-8B2957352078}"/>
                </a:ext>
              </a:extLst>
            </p:cNvPr>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6" name="Google Shape;810;p48">
              <a:extLst>
                <a:ext uri="{FF2B5EF4-FFF2-40B4-BE49-F238E27FC236}">
                  <a16:creationId xmlns:a16="http://schemas.microsoft.com/office/drawing/2014/main" id="{A27D8787-FF5F-4E9D-84E5-C479AE7E7493}"/>
                </a:ext>
              </a:extLst>
            </p:cNvPr>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7" name="Google Shape;811;p48">
              <a:extLst>
                <a:ext uri="{FF2B5EF4-FFF2-40B4-BE49-F238E27FC236}">
                  <a16:creationId xmlns:a16="http://schemas.microsoft.com/office/drawing/2014/main" id="{8A006233-A753-44E3-A857-23520D7B93AE}"/>
                </a:ext>
              </a:extLst>
            </p:cNvPr>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8" name="Google Shape;812;p48">
              <a:extLst>
                <a:ext uri="{FF2B5EF4-FFF2-40B4-BE49-F238E27FC236}">
                  <a16:creationId xmlns:a16="http://schemas.microsoft.com/office/drawing/2014/main" id="{7DBE34A5-8F42-45C7-A87E-04218CB1E0DA}"/>
                </a:ext>
              </a:extLst>
            </p:cNvPr>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9" name="Google Shape;813;p48">
              <a:extLst>
                <a:ext uri="{FF2B5EF4-FFF2-40B4-BE49-F238E27FC236}">
                  <a16:creationId xmlns:a16="http://schemas.microsoft.com/office/drawing/2014/main" id="{85D008E4-9968-4A09-9F7B-8A455491DB8F}"/>
                </a:ext>
              </a:extLst>
            </p:cNvPr>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0" name="Google Shape;814;p48">
              <a:extLst>
                <a:ext uri="{FF2B5EF4-FFF2-40B4-BE49-F238E27FC236}">
                  <a16:creationId xmlns:a16="http://schemas.microsoft.com/office/drawing/2014/main" id="{4796D5B5-1C48-474A-A5D1-9E29D7B1B5BB}"/>
                </a:ext>
              </a:extLst>
            </p:cNvPr>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extLst>
      <p:ext uri="{BB962C8B-B14F-4D97-AF65-F5344CB8AC3E}">
        <p14:creationId xmlns:p14="http://schemas.microsoft.com/office/powerpoint/2010/main" val="559019926"/>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Les architectures d’API Populaire</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228</a:t>
            </a:fld>
            <a:endParaRPr/>
          </a:p>
        </p:txBody>
      </p:sp>
      <p:graphicFrame>
        <p:nvGraphicFramePr>
          <p:cNvPr id="4" name="Diagramme 3">
            <a:extLst>
              <a:ext uri="{FF2B5EF4-FFF2-40B4-BE49-F238E27FC236}">
                <a16:creationId xmlns:a16="http://schemas.microsoft.com/office/drawing/2014/main" id="{F84FB992-FB6A-E70A-B373-E6ED78B4DACB}"/>
              </a:ext>
            </a:extLst>
          </p:cNvPr>
          <p:cNvGraphicFramePr/>
          <p:nvPr>
            <p:extLst>
              <p:ext uri="{D42A27DB-BD31-4B8C-83A1-F6EECF244321}">
                <p14:modId xmlns:p14="http://schemas.microsoft.com/office/powerpoint/2010/main" val="2954522895"/>
              </p:ext>
            </p:extLst>
          </p:nvPr>
        </p:nvGraphicFramePr>
        <p:xfrm>
          <a:off x="2095500" y="1296675"/>
          <a:ext cx="4953000" cy="25501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632913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types </a:t>
            </a:r>
            <a:r>
              <a:rPr lang="en-GB" dirty="0" err="1"/>
              <a:t>en</a:t>
            </a:r>
            <a:r>
              <a:rPr lang="en-GB" dirty="0"/>
              <a:t> Python</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22</a:t>
            </a:fld>
            <a:endParaRPr lang="en"/>
          </a:p>
        </p:txBody>
      </p:sp>
      <p:sp>
        <p:nvSpPr>
          <p:cNvPr id="9" name="Text Placeholder 1">
            <a:extLst>
              <a:ext uri="{FF2B5EF4-FFF2-40B4-BE49-F238E27FC236}">
                <a16:creationId xmlns:a16="http://schemas.microsoft.com/office/drawing/2014/main" id="{A952613F-5A92-441F-ADDA-769F6FF087D9}"/>
              </a:ext>
            </a:extLst>
          </p:cNvPr>
          <p:cNvSpPr>
            <a:spLocks noGrp="1"/>
          </p:cNvSpPr>
          <p:nvPr>
            <p:ph type="body" idx="4294967295"/>
          </p:nvPr>
        </p:nvSpPr>
        <p:spPr>
          <a:xfrm>
            <a:off x="786149" y="1200331"/>
            <a:ext cx="3609108" cy="1979288"/>
          </a:xfrm>
        </p:spPr>
        <p:txBody>
          <a:bodyPr/>
          <a:lstStyle/>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Les types de base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en</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Python :</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int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Un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entier</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float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Un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réel</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str</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Une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chaîne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de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caractères</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bool</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Un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booléen</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12" name="Text Placeholder 1">
            <a:extLst>
              <a:ext uri="{FF2B5EF4-FFF2-40B4-BE49-F238E27FC236}">
                <a16:creationId xmlns:a16="http://schemas.microsoft.com/office/drawing/2014/main" id="{AE51C7E7-7F84-4DB7-B1BB-12024DF68FE2}"/>
              </a:ext>
            </a:extLst>
          </p:cNvPr>
          <p:cNvSpPr txBox="1">
            <a:spLocks/>
          </p:cNvSpPr>
          <p:nvPr/>
        </p:nvSpPr>
        <p:spPr>
          <a:xfrm>
            <a:off x="4882494" y="2266812"/>
            <a:ext cx="3413852" cy="18112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38100" indent="0">
              <a:buFont typeface="Source Sans Pro"/>
              <a:buNone/>
            </a:pP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Exemples</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38100" indent="0">
              <a:buNone/>
            </a:pPr>
            <a:r>
              <a:rPr lang="fr-FR" sz="1200" dirty="0">
                <a:solidFill>
                  <a:schemeClr val="tx1"/>
                </a:solidFill>
                <a:latin typeface="Source Code Pro" panose="020B0309030403020204" pitchFamily="49" charset="0"/>
              </a:rPr>
              <a:t> -</a:t>
            </a:r>
            <a:r>
              <a:rPr lang="fr-FR" sz="1200" dirty="0">
                <a:solidFill>
                  <a:srgbClr val="6089B4"/>
                </a:solidFill>
                <a:latin typeface="Source Code Pro" panose="020B0309030403020204" pitchFamily="49" charset="0"/>
              </a:rPr>
              <a:t> compteur</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0</a:t>
            </a:r>
            <a:endParaRPr lang="fr-FR" sz="1200" dirty="0">
              <a:solidFill>
                <a:srgbClr val="C5C8C6"/>
              </a:solidFill>
              <a:latin typeface="Source Code Pro" panose="020B0309030403020204" pitchFamily="49" charset="0"/>
            </a:endParaRPr>
          </a:p>
          <a:p>
            <a:pPr marL="38100" indent="0">
              <a:buNone/>
            </a:pPr>
            <a:r>
              <a:rPr lang="fr-FR" sz="1200" dirty="0">
                <a:solidFill>
                  <a:schemeClr val="tx1"/>
                </a:solidFill>
                <a:latin typeface="Source Code Pro" panose="020B0309030403020204" pitchFamily="49" charset="0"/>
              </a:rPr>
              <a:t> -</a:t>
            </a:r>
            <a:r>
              <a:rPr lang="fr-FR" sz="1200" dirty="0">
                <a:solidFill>
                  <a:srgbClr val="6089B4"/>
                </a:solidFill>
                <a:latin typeface="Source Code Pro" panose="020B0309030403020204" pitchFamily="49" charset="0"/>
              </a:rPr>
              <a:t> </a:t>
            </a:r>
            <a:r>
              <a:rPr lang="fr-FR" sz="1200" dirty="0" err="1">
                <a:solidFill>
                  <a:srgbClr val="6089B4"/>
                </a:solidFill>
                <a:latin typeface="Source Code Pro" panose="020B0309030403020204" pitchFamily="49" charset="0"/>
              </a:rPr>
              <a:t>pourcentageReduction</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3.5</a:t>
            </a:r>
            <a:endParaRPr lang="fr-FR" sz="1200" dirty="0">
              <a:solidFill>
                <a:srgbClr val="C5C8C6"/>
              </a:solidFill>
              <a:latin typeface="Source Code Pro" panose="020B0309030403020204" pitchFamily="49" charset="0"/>
            </a:endParaRPr>
          </a:p>
          <a:p>
            <a:pPr marL="38100" indent="0">
              <a:buNone/>
            </a:pPr>
            <a:r>
              <a:rPr lang="fr-FR" sz="1200" dirty="0">
                <a:solidFill>
                  <a:schemeClr val="tx1"/>
                </a:solidFill>
                <a:latin typeface="Source Code Pro" panose="020B0309030403020204" pitchFamily="49" charset="0"/>
              </a:rPr>
              <a:t> -</a:t>
            </a:r>
            <a:r>
              <a:rPr lang="fr-FR" sz="1200" dirty="0">
                <a:solidFill>
                  <a:srgbClr val="6089B4"/>
                </a:solidFill>
                <a:latin typeface="Source Code Pro" panose="020B0309030403020204" pitchFamily="49" charset="0"/>
              </a:rPr>
              <a:t> </a:t>
            </a:r>
            <a:r>
              <a:rPr lang="fr-FR" sz="1200" dirty="0" err="1">
                <a:solidFill>
                  <a:srgbClr val="6089B4"/>
                </a:solidFill>
                <a:latin typeface="Source Code Pro" panose="020B0309030403020204" pitchFamily="49" charset="0"/>
              </a:rPr>
              <a:t>motATrouver</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9AA83A"/>
                </a:solidFill>
                <a:latin typeface="Source Code Pro" panose="020B0309030403020204" pitchFamily="49" charset="0"/>
              </a:rPr>
              <a:t>'code’</a:t>
            </a:r>
            <a:endParaRPr lang="fr-FR" sz="1200" dirty="0">
              <a:solidFill>
                <a:srgbClr val="C5C8C6"/>
              </a:solidFill>
              <a:latin typeface="Source Code Pro" panose="020B0309030403020204" pitchFamily="49" charset="0"/>
            </a:endParaRPr>
          </a:p>
          <a:p>
            <a:pPr marL="38100" indent="0">
              <a:buNone/>
            </a:pPr>
            <a:r>
              <a:rPr lang="fr-FR" sz="1200" dirty="0">
                <a:solidFill>
                  <a:schemeClr val="tx1"/>
                </a:solidFill>
                <a:latin typeface="Source Code Pro" panose="020B0309030403020204" pitchFamily="49" charset="0"/>
              </a:rPr>
              <a:t> -</a:t>
            </a:r>
            <a:r>
              <a:rPr lang="fr-FR" sz="1200" dirty="0">
                <a:solidFill>
                  <a:srgbClr val="6089B4"/>
                </a:solidFill>
                <a:latin typeface="Source Code Pro" panose="020B0309030403020204" pitchFamily="49" charset="0"/>
              </a:rPr>
              <a:t> </a:t>
            </a:r>
            <a:r>
              <a:rPr lang="fr-FR" sz="1200" dirty="0" err="1">
                <a:solidFill>
                  <a:srgbClr val="6089B4"/>
                </a:solidFill>
                <a:latin typeface="Source Code Pro" panose="020B0309030403020204" pitchFamily="49" charset="0"/>
              </a:rPr>
              <a:t>motEstTrouvé</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err="1">
                <a:solidFill>
                  <a:srgbClr val="408080"/>
                </a:solidFill>
                <a:latin typeface="Source Code Pro" panose="020B0309030403020204" pitchFamily="49" charset="0"/>
              </a:rPr>
              <a:t>True</a:t>
            </a:r>
            <a:endParaRPr lang="fr-FR" sz="1200" dirty="0">
              <a:solidFill>
                <a:srgbClr val="C5C8C6"/>
              </a:solidFill>
              <a:latin typeface="Source Code Pro" panose="020B0309030403020204" pitchFamily="49" charset="0"/>
            </a:endParaRPr>
          </a:p>
          <a:p>
            <a:pPr marL="38100" indent="0">
              <a:buFont typeface="Source Sans Pro"/>
              <a:buNone/>
            </a:pP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Tree>
    <p:extLst>
      <p:ext uri="{BB962C8B-B14F-4D97-AF65-F5344CB8AC3E}">
        <p14:creationId xmlns:p14="http://schemas.microsoft.com/office/powerpoint/2010/main" val="1861797818"/>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9.</a:t>
            </a:r>
            <a:r>
              <a:rPr lang="fr-FR" sz="4000" dirty="0">
                <a:solidFill>
                  <a:schemeClr val="accent4"/>
                </a:solidFill>
              </a:rPr>
              <a:t>1</a:t>
            </a:r>
          </a:p>
          <a:p>
            <a:pPr marL="0" lvl="0" indent="0" algn="l" rtl="0">
              <a:spcBef>
                <a:spcPts val="0"/>
              </a:spcBef>
              <a:spcAft>
                <a:spcPts val="0"/>
              </a:spcAft>
              <a:buNone/>
            </a:pPr>
            <a:r>
              <a:rPr lang="fr-FR" sz="2800" dirty="0"/>
              <a:t>Les API REST</a:t>
            </a:r>
          </a:p>
        </p:txBody>
      </p:sp>
    </p:spTree>
    <p:extLst>
      <p:ext uri="{BB962C8B-B14F-4D97-AF65-F5344CB8AC3E}">
        <p14:creationId xmlns:p14="http://schemas.microsoft.com/office/powerpoint/2010/main" val="1442600428"/>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REST - Les méthodes</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230</a:t>
            </a:fld>
            <a:endParaRPr/>
          </a:p>
        </p:txBody>
      </p:sp>
      <p:graphicFrame>
        <p:nvGraphicFramePr>
          <p:cNvPr id="4" name="Tableau 3">
            <a:extLst>
              <a:ext uri="{FF2B5EF4-FFF2-40B4-BE49-F238E27FC236}">
                <a16:creationId xmlns:a16="http://schemas.microsoft.com/office/drawing/2014/main" id="{EA9CB472-9784-BAE6-0F17-EE6224664936}"/>
              </a:ext>
            </a:extLst>
          </p:cNvPr>
          <p:cNvGraphicFramePr>
            <a:graphicFrameLocks noGrp="1"/>
          </p:cNvGraphicFramePr>
          <p:nvPr>
            <p:extLst>
              <p:ext uri="{D42A27DB-BD31-4B8C-83A1-F6EECF244321}">
                <p14:modId xmlns:p14="http://schemas.microsoft.com/office/powerpoint/2010/main" val="2015982888"/>
              </p:ext>
            </p:extLst>
          </p:nvPr>
        </p:nvGraphicFramePr>
        <p:xfrm>
          <a:off x="1502347" y="1501905"/>
          <a:ext cx="6139306" cy="1598640"/>
        </p:xfrm>
        <a:graphic>
          <a:graphicData uri="http://schemas.openxmlformats.org/drawingml/2006/table">
            <a:tbl>
              <a:tblPr firstRow="1" bandRow="1">
                <a:tableStyleId>{5C22544A-7EE6-4342-B048-85BDC9FD1C3A}</a:tableStyleId>
              </a:tblPr>
              <a:tblGrid>
                <a:gridCol w="1188217">
                  <a:extLst>
                    <a:ext uri="{9D8B030D-6E8A-4147-A177-3AD203B41FA5}">
                      <a16:colId xmlns:a16="http://schemas.microsoft.com/office/drawing/2014/main" val="2707269763"/>
                    </a:ext>
                  </a:extLst>
                </a:gridCol>
                <a:gridCol w="4951089">
                  <a:extLst>
                    <a:ext uri="{9D8B030D-6E8A-4147-A177-3AD203B41FA5}">
                      <a16:colId xmlns:a16="http://schemas.microsoft.com/office/drawing/2014/main" val="66471587"/>
                    </a:ext>
                  </a:extLst>
                </a:gridCol>
              </a:tblGrid>
              <a:tr h="332509">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Méthodes</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Description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anchor="ctr" horzOverflow="overflow"/>
                </a:tc>
                <a:extLst>
                  <a:ext uri="{0D108BD9-81ED-4DB2-BD59-A6C34878D82A}">
                    <a16:rowId xmlns:a16="http://schemas.microsoft.com/office/drawing/2014/main" val="1130375551"/>
                  </a:ext>
                </a:extLst>
              </a:tr>
              <a:tr h="151982">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POST</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accent1"/>
                          </a:solidFill>
                          <a:effectLst/>
                          <a:latin typeface="Source Sans Pro" panose="020B0503030403020204" pitchFamily="34" charset="0"/>
                          <a:ea typeface="Source Sans Pro" panose="020B0503030403020204" pitchFamily="34" charset="0"/>
                          <a:cs typeface="+mn-cs"/>
                          <a:sym typeface="Arial"/>
                        </a:rPr>
                        <a:t>Envoie</a:t>
                      </a: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des données.</a:t>
                      </a:r>
                    </a:p>
                  </a:txBody>
                  <a:tcPr marL="91448" marR="91448" marT="36000" marB="36000" anchor="ctr" horzOverflow="overflow"/>
                </a:tc>
                <a:extLst>
                  <a:ext uri="{0D108BD9-81ED-4DB2-BD59-A6C34878D82A}">
                    <a16:rowId xmlns:a16="http://schemas.microsoft.com/office/drawing/2014/main" val="4253341739"/>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GET</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accent1"/>
                          </a:solidFill>
                          <a:effectLst/>
                          <a:latin typeface="Source Sans Pro" panose="020B0503030403020204" pitchFamily="34" charset="0"/>
                          <a:ea typeface="Source Sans Pro" panose="020B0503030403020204" pitchFamily="34" charset="0"/>
                          <a:cs typeface="+mn-cs"/>
                          <a:sym typeface="Arial"/>
                        </a:rPr>
                        <a:t>Récupère</a:t>
                      </a: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des données.</a:t>
                      </a:r>
                    </a:p>
                  </a:txBody>
                  <a:tcPr marL="91448" marR="91448" marT="36000" marB="36000" anchor="ctr" horzOverflow="overflow"/>
                </a:tc>
                <a:extLst>
                  <a:ext uri="{0D108BD9-81ED-4DB2-BD59-A6C34878D82A}">
                    <a16:rowId xmlns:a16="http://schemas.microsoft.com/office/drawing/2014/main" val="3306897940"/>
                  </a:ext>
                </a:extLst>
              </a:tr>
              <a:tr h="138377">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PUT</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accent1"/>
                          </a:solidFill>
                          <a:effectLst/>
                          <a:latin typeface="Source Sans Pro" panose="020B0503030403020204" pitchFamily="34" charset="0"/>
                          <a:ea typeface="Source Sans Pro" panose="020B0503030403020204" pitchFamily="34" charset="0"/>
                          <a:cs typeface="+mn-cs"/>
                          <a:sym typeface="Arial"/>
                        </a:rPr>
                        <a:t>Modifie</a:t>
                      </a: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des données existantes.</a:t>
                      </a:r>
                    </a:p>
                  </a:txBody>
                  <a:tcPr marL="91448" marR="91448" marT="36000" marB="36000" anchor="ctr" horzOverflow="overflow"/>
                </a:tc>
                <a:extLst>
                  <a:ext uri="{0D108BD9-81ED-4DB2-BD59-A6C34878D82A}">
                    <a16:rowId xmlns:a16="http://schemas.microsoft.com/office/drawing/2014/main" val="2298223215"/>
                  </a:ext>
                </a:extLst>
              </a:tr>
              <a:tr h="1523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DELETE</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accent1"/>
                          </a:solidFill>
                          <a:effectLst/>
                          <a:latin typeface="Source Sans Pro" panose="020B0503030403020204" pitchFamily="34" charset="0"/>
                          <a:ea typeface="Source Sans Pro" panose="020B0503030403020204" pitchFamily="34" charset="0"/>
                          <a:cs typeface="+mn-cs"/>
                          <a:sym typeface="Arial"/>
                        </a:rPr>
                        <a:t>Supprime</a:t>
                      </a: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des données existantes.</a:t>
                      </a:r>
                    </a:p>
                  </a:txBody>
                  <a:tcPr marL="91448" marR="91448" marT="36000" marB="36000" anchor="ctr" horzOverflow="overflow"/>
                </a:tc>
                <a:extLst>
                  <a:ext uri="{0D108BD9-81ED-4DB2-BD59-A6C34878D82A}">
                    <a16:rowId xmlns:a16="http://schemas.microsoft.com/office/drawing/2014/main" val="3468858262"/>
                  </a:ext>
                </a:extLst>
              </a:tr>
            </a:tbl>
          </a:graphicData>
        </a:graphic>
      </p:graphicFrame>
    </p:spTree>
    <p:extLst>
      <p:ext uri="{BB962C8B-B14F-4D97-AF65-F5344CB8AC3E}">
        <p14:creationId xmlns:p14="http://schemas.microsoft.com/office/powerpoint/2010/main" val="1247800966"/>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1"/>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REST – Les six contraintes de conception d’une API RESTful</a:t>
            </a:r>
            <a:endParaRPr dirty="0"/>
          </a:p>
        </p:txBody>
      </p:sp>
      <p:sp>
        <p:nvSpPr>
          <p:cNvPr id="288" name="Google Shape;288;p31"/>
          <p:cNvSpPr txBox="1">
            <a:spLocks noGrp="1"/>
          </p:cNvSpPr>
          <p:nvPr>
            <p:ph type="body" idx="1"/>
          </p:nvPr>
        </p:nvSpPr>
        <p:spPr>
          <a:xfrm>
            <a:off x="786150" y="1543050"/>
            <a:ext cx="2419800" cy="1169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b="1" dirty="0">
                <a:latin typeface="Source Sans Pro" panose="020B0503030403020204" pitchFamily="34" charset="0"/>
                <a:ea typeface="Source Sans Pro" panose="020B0503030403020204" pitchFamily="34" charset="0"/>
              </a:rPr>
              <a:t>Architecture client-serveur</a:t>
            </a:r>
            <a:endParaRPr sz="1400" b="1" dirty="0">
              <a:latin typeface="Source Sans Pro" panose="020B0503030403020204" pitchFamily="34" charset="0"/>
              <a:ea typeface="Source Sans Pro" panose="020B0503030403020204" pitchFamily="34" charset="0"/>
            </a:endParaRPr>
          </a:p>
          <a:p>
            <a:pPr marL="0" lvl="0" indent="0" algn="just" rtl="0">
              <a:spcBef>
                <a:spcPts val="600"/>
              </a:spcBef>
              <a:spcAft>
                <a:spcPts val="0"/>
              </a:spcAft>
              <a:buNone/>
            </a:pPr>
            <a:r>
              <a:rPr lang="fr-FR" sz="1100" dirty="0">
                <a:latin typeface="Source Sans Pro" panose="020B0503030403020204" pitchFamily="34" charset="0"/>
                <a:ea typeface="Source Sans Pro" panose="020B0503030403020204" pitchFamily="34" charset="0"/>
              </a:rPr>
              <a:t>une architecture REST est composée de clients, de serveurs et de ressources et elle traite les requêtes via le protocole HTTP.</a:t>
            </a:r>
            <a:endParaRPr sz="1100" dirty="0">
              <a:latin typeface="Source Sans Pro" panose="020B0503030403020204" pitchFamily="34" charset="0"/>
              <a:ea typeface="Source Sans Pro" panose="020B0503030403020204" pitchFamily="34" charset="0"/>
            </a:endParaRPr>
          </a:p>
        </p:txBody>
      </p:sp>
      <p:sp>
        <p:nvSpPr>
          <p:cNvPr id="289" name="Google Shape;289;p31"/>
          <p:cNvSpPr txBox="1">
            <a:spLocks noGrp="1"/>
          </p:cNvSpPr>
          <p:nvPr>
            <p:ph type="body" idx="2"/>
          </p:nvPr>
        </p:nvSpPr>
        <p:spPr>
          <a:xfrm>
            <a:off x="3329989" y="1543050"/>
            <a:ext cx="2419800" cy="1169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sz="1400" b="1" dirty="0">
                <a:latin typeface="Source Sans Pro" panose="020B0503030403020204" pitchFamily="34" charset="0"/>
                <a:ea typeface="Source Sans Pro" panose="020B0503030403020204" pitchFamily="34" charset="0"/>
              </a:rPr>
              <a:t>Serveur </a:t>
            </a:r>
            <a:r>
              <a:rPr lang="fr-FR" sz="1400" b="1" dirty="0" err="1">
                <a:latin typeface="Source Sans Pro" panose="020B0503030403020204" pitchFamily="34" charset="0"/>
                <a:ea typeface="Source Sans Pro" panose="020B0503030403020204" pitchFamily="34" charset="0"/>
              </a:rPr>
              <a:t>stateless</a:t>
            </a:r>
            <a:endParaRPr sz="1400" b="1" dirty="0">
              <a:latin typeface="Source Sans Pro" panose="020B0503030403020204" pitchFamily="34" charset="0"/>
              <a:ea typeface="Source Sans Pro" panose="020B0503030403020204" pitchFamily="34" charset="0"/>
            </a:endParaRPr>
          </a:p>
          <a:p>
            <a:pPr marL="0" indent="0" algn="just">
              <a:buNone/>
            </a:pPr>
            <a:r>
              <a:rPr lang="fr-FR" sz="1000" dirty="0">
                <a:latin typeface="Source Sans Pro" panose="020B0503030403020204" pitchFamily="34" charset="0"/>
                <a:ea typeface="Source Sans Pro" panose="020B0503030403020204" pitchFamily="34" charset="0"/>
              </a:rPr>
              <a:t>le contenu du client n'est jamais stocké sur le serveur entre les requêtes. Les informations sur l'état de la session sont, quant à elles, stockées sur le client.</a:t>
            </a:r>
            <a:endParaRPr sz="1000" dirty="0">
              <a:latin typeface="Source Sans Pro" panose="020B0503030403020204" pitchFamily="34" charset="0"/>
              <a:ea typeface="Source Sans Pro" panose="020B0503030403020204" pitchFamily="34" charset="0"/>
            </a:endParaRPr>
          </a:p>
        </p:txBody>
      </p:sp>
      <p:sp>
        <p:nvSpPr>
          <p:cNvPr id="290" name="Google Shape;290;p31"/>
          <p:cNvSpPr txBox="1">
            <a:spLocks noGrp="1"/>
          </p:cNvSpPr>
          <p:nvPr>
            <p:ph type="body" idx="3"/>
          </p:nvPr>
        </p:nvSpPr>
        <p:spPr>
          <a:xfrm>
            <a:off x="5873827" y="1543050"/>
            <a:ext cx="2419800" cy="1169700"/>
          </a:xfrm>
          <a:prstGeom prst="rect">
            <a:avLst/>
          </a:prstGeom>
        </p:spPr>
        <p:txBody>
          <a:bodyPr spcFirstLastPara="1" wrap="square" lIns="91425" tIns="91425" rIns="91425" bIns="91425" anchor="t" anchorCtr="0">
            <a:noAutofit/>
          </a:bodyPr>
          <a:lstStyle/>
          <a:p>
            <a:pPr marL="0" indent="0">
              <a:buNone/>
            </a:pPr>
            <a:r>
              <a:rPr lang="fr-FR" sz="1400" b="1" dirty="0">
                <a:latin typeface="Source Sans Pro" panose="020B0503030403020204" pitchFamily="34" charset="0"/>
                <a:ea typeface="Source Sans Pro" panose="020B0503030403020204" pitchFamily="34" charset="0"/>
              </a:rPr>
              <a:t>Mémoire cache</a:t>
            </a:r>
          </a:p>
          <a:p>
            <a:pPr marL="0" lvl="0" indent="0" algn="just">
              <a:buNone/>
            </a:pPr>
            <a:r>
              <a:rPr lang="fr-FR" sz="1100" dirty="0">
                <a:latin typeface="Source Sans Pro" panose="020B0503030403020204" pitchFamily="34" charset="0"/>
                <a:ea typeface="Source Sans Pro" panose="020B0503030403020204" pitchFamily="34" charset="0"/>
              </a:rPr>
              <a:t>la mise en mémoire cache permet de se passer de certaines interactions entre le client et le serveur.</a:t>
            </a:r>
            <a:endParaRPr lang="fr-FR" sz="1200" dirty="0"/>
          </a:p>
        </p:txBody>
      </p:sp>
      <p:sp>
        <p:nvSpPr>
          <p:cNvPr id="291" name="Google Shape;291;p31"/>
          <p:cNvSpPr txBox="1">
            <a:spLocks noGrp="1"/>
          </p:cNvSpPr>
          <p:nvPr>
            <p:ph type="body" idx="1"/>
          </p:nvPr>
        </p:nvSpPr>
        <p:spPr>
          <a:xfrm>
            <a:off x="786150" y="3200400"/>
            <a:ext cx="2419800" cy="1101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sz="1400" b="1" dirty="0">
                <a:latin typeface="Source Sans Pro" panose="020B0503030403020204" pitchFamily="34" charset="0"/>
                <a:ea typeface="Source Sans Pro" panose="020B0503030403020204" pitchFamily="34" charset="0"/>
              </a:rPr>
              <a:t>Interface uniforme</a:t>
            </a:r>
            <a:endParaRPr sz="1400" b="1" dirty="0">
              <a:latin typeface="Source Sans Pro" panose="020B0503030403020204" pitchFamily="34" charset="0"/>
              <a:ea typeface="Source Sans Pro" panose="020B0503030403020204" pitchFamily="34" charset="0"/>
            </a:endParaRPr>
          </a:p>
          <a:p>
            <a:pPr marL="0" indent="0" algn="just">
              <a:buNone/>
            </a:pPr>
            <a:r>
              <a:rPr lang="fr-FR" sz="1100" dirty="0">
                <a:latin typeface="Source Sans Pro" panose="020B0503030403020204" pitchFamily="34" charset="0"/>
                <a:ea typeface="Source Sans Pro" panose="020B0503030403020204" pitchFamily="34" charset="0"/>
              </a:rPr>
              <a:t>le serveur fournira une interface uniforme pour l'accès aux ressources sans définir leur représentation.</a:t>
            </a:r>
            <a:endParaRPr sz="1100" dirty="0">
              <a:latin typeface="Source Sans Pro" panose="020B0503030403020204" pitchFamily="34" charset="0"/>
              <a:ea typeface="Source Sans Pro" panose="020B0503030403020204" pitchFamily="34" charset="0"/>
            </a:endParaRPr>
          </a:p>
        </p:txBody>
      </p:sp>
      <p:sp>
        <p:nvSpPr>
          <p:cNvPr id="292" name="Google Shape;292;p31"/>
          <p:cNvSpPr txBox="1">
            <a:spLocks noGrp="1"/>
          </p:cNvSpPr>
          <p:nvPr>
            <p:ph type="body" idx="2"/>
          </p:nvPr>
        </p:nvSpPr>
        <p:spPr>
          <a:xfrm>
            <a:off x="3329989" y="3200400"/>
            <a:ext cx="2419800" cy="1101600"/>
          </a:xfrm>
          <a:prstGeom prst="rect">
            <a:avLst/>
          </a:prstGeom>
        </p:spPr>
        <p:txBody>
          <a:bodyPr spcFirstLastPara="1" wrap="square" lIns="91425" tIns="91425" rIns="91425" bIns="91425" anchor="t" anchorCtr="0">
            <a:noAutofit/>
          </a:bodyPr>
          <a:lstStyle/>
          <a:p>
            <a:pPr marL="0" indent="0">
              <a:buNone/>
            </a:pPr>
            <a:r>
              <a:rPr lang="fr-FR" sz="1400" b="1" dirty="0">
                <a:latin typeface="Source Sans Pro" panose="020B0503030403020204" pitchFamily="34" charset="0"/>
                <a:ea typeface="Source Sans Pro" panose="020B0503030403020204" pitchFamily="34" charset="0"/>
              </a:rPr>
              <a:t>Système à couches</a:t>
            </a:r>
            <a:endParaRPr sz="1400" b="1" dirty="0">
              <a:latin typeface="Source Sans Pro" panose="020B0503030403020204" pitchFamily="34" charset="0"/>
              <a:ea typeface="Source Sans Pro" panose="020B0503030403020204" pitchFamily="34" charset="0"/>
            </a:endParaRPr>
          </a:p>
          <a:p>
            <a:pPr marL="0" lvl="0" indent="0" algn="just">
              <a:buNone/>
            </a:pPr>
            <a:r>
              <a:rPr lang="fr-FR" sz="1000" dirty="0">
                <a:latin typeface="Source Sans Pro" panose="020B0503030403020204" pitchFamily="34" charset="0"/>
                <a:ea typeface="Source Sans Pro" panose="020B0503030403020204" pitchFamily="34" charset="0"/>
              </a:rPr>
              <a:t>des couches supplémentaires peuvent assurer la médiation dans les interactions entre le client et le serveur. Ces couches peuvent remplir des fonctions supplémentaires, telles que l'équilibrage de charge, le partage des caches ou la sécurité.</a:t>
            </a:r>
            <a:endParaRPr sz="1000" dirty="0">
              <a:latin typeface="Source Sans Pro" panose="020B0503030403020204" pitchFamily="34" charset="0"/>
              <a:ea typeface="Source Sans Pro" panose="020B0503030403020204" pitchFamily="34" charset="0"/>
            </a:endParaRPr>
          </a:p>
        </p:txBody>
      </p:sp>
      <p:sp>
        <p:nvSpPr>
          <p:cNvPr id="293" name="Google Shape;293;p31"/>
          <p:cNvSpPr txBox="1">
            <a:spLocks noGrp="1"/>
          </p:cNvSpPr>
          <p:nvPr>
            <p:ph type="body" idx="3"/>
          </p:nvPr>
        </p:nvSpPr>
        <p:spPr>
          <a:xfrm>
            <a:off x="5873827" y="3200400"/>
            <a:ext cx="2419800" cy="1101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sz="1400" b="1" i="0" dirty="0">
                <a:solidFill>
                  <a:srgbClr val="151515"/>
                </a:solidFill>
                <a:effectLst/>
                <a:latin typeface="Source Sans Pro" panose="020B0503030403020204" pitchFamily="34" charset="0"/>
                <a:ea typeface="Source Sans Pro" panose="020B0503030403020204" pitchFamily="34" charset="0"/>
              </a:rPr>
              <a:t>Code à la demande (facultatif)</a:t>
            </a:r>
            <a:endParaRPr lang="en-GB" sz="1400" b="1" dirty="0">
              <a:latin typeface="Source Sans Pro" panose="020B0503030403020204" pitchFamily="34" charset="0"/>
              <a:ea typeface="Source Sans Pro" panose="020B0503030403020204" pitchFamily="34" charset="0"/>
            </a:endParaRPr>
          </a:p>
          <a:p>
            <a:pPr marL="0" indent="0" algn="just">
              <a:buNone/>
            </a:pPr>
            <a:r>
              <a:rPr lang="fr-FR" sz="1100" dirty="0">
                <a:latin typeface="Source Sans Pro" panose="020B0503030403020204" pitchFamily="34" charset="0"/>
                <a:ea typeface="Source Sans Pro" panose="020B0503030403020204" pitchFamily="34" charset="0"/>
              </a:rPr>
              <a:t>un serveur peut étendre les fonctionnalités d'un client en lui transférant du code exécutable.</a:t>
            </a:r>
            <a:endParaRPr sz="1200" dirty="0"/>
          </a:p>
        </p:txBody>
      </p:sp>
      <p:sp>
        <p:nvSpPr>
          <p:cNvPr id="338" name="Google Shape;338;p3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231</a:t>
            </a:fld>
            <a:endParaRPr/>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232</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extLst>
              <p:ext uri="{D42A27DB-BD31-4B8C-83A1-F6EECF244321}">
                <p14:modId xmlns:p14="http://schemas.microsoft.com/office/powerpoint/2010/main" val="25266895"/>
              </p:ext>
            </p:extLst>
          </p:nvPr>
        </p:nvGraphicFramePr>
        <p:xfrm>
          <a:off x="574028" y="1086168"/>
          <a:ext cx="7995944" cy="3247069"/>
        </p:xfrm>
        <a:graphic>
          <a:graphicData uri="http://schemas.openxmlformats.org/drawingml/2006/table">
            <a:tbl>
              <a:tblPr firstRow="1" bandRow="1">
                <a:tableStyleId>{5C22544A-7EE6-4342-B048-85BDC9FD1C3A}</a:tableStyleId>
              </a:tblPr>
              <a:tblGrid>
                <a:gridCol w="598298">
                  <a:extLst>
                    <a:ext uri="{9D8B030D-6E8A-4147-A177-3AD203B41FA5}">
                      <a16:colId xmlns:a16="http://schemas.microsoft.com/office/drawing/2014/main" val="825223540"/>
                    </a:ext>
                  </a:extLst>
                </a:gridCol>
                <a:gridCol w="2525842">
                  <a:extLst>
                    <a:ext uri="{9D8B030D-6E8A-4147-A177-3AD203B41FA5}">
                      <a16:colId xmlns:a16="http://schemas.microsoft.com/office/drawing/2014/main" val="3396696075"/>
                    </a:ext>
                  </a:extLst>
                </a:gridCol>
                <a:gridCol w="4871804">
                  <a:extLst>
                    <a:ext uri="{9D8B030D-6E8A-4147-A177-3AD203B41FA5}">
                      <a16:colId xmlns:a16="http://schemas.microsoft.com/office/drawing/2014/main" val="87640179"/>
                    </a:ext>
                  </a:extLst>
                </a:gridCol>
              </a:tblGrid>
              <a:tr h="332509">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Code</a:t>
                      </a:r>
                      <a:endParaRPr kumimoji="0" lang="fr-FR" altLang="fr-FR" sz="14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Signification</a:t>
                      </a:r>
                    </a:p>
                  </a:txBody>
                  <a:tcPr marL="91445" marR="91445"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Description</a:t>
                      </a:r>
                      <a:endParaRPr kumimoji="0" lang="fr-FR" altLang="fr-FR" sz="14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anchor="ctr" horzOverflow="overflow"/>
                </a:tc>
                <a:extLst>
                  <a:ext uri="{0D108BD9-81ED-4DB2-BD59-A6C34878D82A}">
                    <a16:rowId xmlns:a16="http://schemas.microsoft.com/office/drawing/2014/main" val="1568338193"/>
                  </a:ext>
                </a:extLst>
              </a:tr>
              <a:tr h="151982">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200</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OK</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L'action demandée a été réalisée avec succès.</a:t>
                      </a:r>
                    </a:p>
                  </a:txBody>
                  <a:tcPr marL="91448" marR="91448" marT="36000" marB="36000" anchor="ctr" horzOverflow="overflow"/>
                </a:tc>
                <a:extLst>
                  <a:ext uri="{0D108BD9-81ED-4DB2-BD59-A6C34878D82A}">
                    <a16:rowId xmlns:a16="http://schemas.microsoft.com/office/drawing/2014/main" val="3172455278"/>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201</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Créé</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Une nouvelle ressource a été créée.</a:t>
                      </a:r>
                    </a:p>
                  </a:txBody>
                  <a:tcPr marL="91448" marR="91448" marT="36000" marB="36000" anchor="ctr" horzOverflow="overflow"/>
                </a:tc>
                <a:extLst>
                  <a:ext uri="{0D108BD9-81ED-4DB2-BD59-A6C34878D82A}">
                    <a16:rowId xmlns:a16="http://schemas.microsoft.com/office/drawing/2014/main" val="102826561"/>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202</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Accepté</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La demande a été reçue, mais aucune modification n'a encore été effectuée.</a:t>
                      </a:r>
                    </a:p>
                  </a:txBody>
                  <a:tcPr marL="91448" marR="91448" marT="36000" marB="36000" anchor="ctr" horzOverflow="overflow"/>
                </a:tc>
                <a:extLst>
                  <a:ext uri="{0D108BD9-81ED-4DB2-BD59-A6C34878D82A}">
                    <a16:rowId xmlns:a16="http://schemas.microsoft.com/office/drawing/2014/main" val="2075394474"/>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204</a:t>
                      </a:r>
                    </a:p>
                  </a:txBody>
                  <a:tcPr marL="91448" marR="91448" marT="36000" marB="36000" anchor="ctr" horzOverflow="overflow">
                    <a:lnB w="12700" cap="flat" cmpd="sng" algn="ctr">
                      <a:solidFill>
                        <a:schemeClr val="accent1"/>
                      </a:solidFill>
                      <a:prstDash val="solid"/>
                      <a:round/>
                      <a:headEnd type="none" w="med" len="med"/>
                      <a:tailEnd type="none" w="med" len="med"/>
                    </a:lnB>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Pas de contenu</a:t>
                      </a:r>
                    </a:p>
                  </a:txBody>
                  <a:tcPr marL="91448" marR="91448" marT="36000" marB="36000" anchor="ctr" horzOverflow="overflow">
                    <a:lnB w="12700" cap="flat" cmpd="sng" algn="ctr">
                      <a:solidFill>
                        <a:schemeClr val="accent1"/>
                      </a:solidFill>
                      <a:prstDash val="solid"/>
                      <a:round/>
                      <a:headEnd type="none" w="med" len="med"/>
                      <a:tailEnd type="none" w="med" len="med"/>
                    </a:lnB>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La demande a abouti, mais la réponse n'a pas de contenu.</a:t>
                      </a:r>
                    </a:p>
                  </a:txBody>
                  <a:tcPr marL="91448" marR="91448" marT="36000" marB="36000" anchor="ctr" horzOverflow="overflow">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972999373"/>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400</a:t>
                      </a:r>
                    </a:p>
                  </a:txBody>
                  <a:tcPr marL="91448" marR="91448" marT="36000" marB="36000" anchor="ctr" horzOverflow="overflow">
                    <a:lnT w="12700" cap="flat" cmpd="sng" algn="ctr">
                      <a:solidFill>
                        <a:schemeClr val="accent1"/>
                      </a:solidFill>
                      <a:prstDash val="solid"/>
                      <a:round/>
                      <a:headEnd type="none" w="med" len="med"/>
                      <a:tailEnd type="none" w="med" len="med"/>
                    </a:lnT>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Mauvais requête</a:t>
                      </a:r>
                    </a:p>
                  </a:txBody>
                  <a:tcPr marL="91448" marR="91448" marT="36000" marB="36000" anchor="ctr" horzOverflow="overflow">
                    <a:lnT w="12700" cap="flat" cmpd="sng" algn="ctr">
                      <a:solidFill>
                        <a:schemeClr val="accent1"/>
                      </a:solidFill>
                      <a:prstDash val="solid"/>
                      <a:round/>
                      <a:headEnd type="none" w="med" len="med"/>
                      <a:tailEnd type="none" w="med" len="med"/>
                    </a:lnT>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La demande était malformée.</a:t>
                      </a:r>
                    </a:p>
                  </a:txBody>
                  <a:tcPr marL="91448" marR="91448" marT="36000" marB="36000" anchor="ctr" horzOverflow="overflow">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1871776834"/>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401</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Non autorisé</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Le client n'est pas autorisé à effectuer l'action demandée.</a:t>
                      </a:r>
                    </a:p>
                  </a:txBody>
                  <a:tcPr marL="91448" marR="91448" marT="36000" marB="36000" anchor="ctr" horzOverflow="overflow"/>
                </a:tc>
                <a:extLst>
                  <a:ext uri="{0D108BD9-81ED-4DB2-BD59-A6C34878D82A}">
                    <a16:rowId xmlns:a16="http://schemas.microsoft.com/office/drawing/2014/main" val="152993572"/>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404</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Non trouvé</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La ressource demandée n'a pas été trouvée.</a:t>
                      </a:r>
                    </a:p>
                  </a:txBody>
                  <a:tcPr marL="91448" marR="91448" marT="36000" marB="36000" anchor="ctr" horzOverflow="overflow"/>
                </a:tc>
                <a:extLst>
                  <a:ext uri="{0D108BD9-81ED-4DB2-BD59-A6C34878D82A}">
                    <a16:rowId xmlns:a16="http://schemas.microsoft.com/office/drawing/2014/main" val="1963896122"/>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415</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Non pris en charge du type de média</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Le format des données demandées n'est pas pris en charge par le serveur.</a:t>
                      </a:r>
                    </a:p>
                  </a:txBody>
                  <a:tcPr marL="91448" marR="91448" marT="36000" marB="36000" anchor="ctr" horzOverflow="overflow"/>
                </a:tc>
                <a:extLst>
                  <a:ext uri="{0D108BD9-81ED-4DB2-BD59-A6C34878D82A}">
                    <a16:rowId xmlns:a16="http://schemas.microsoft.com/office/drawing/2014/main" val="1345358949"/>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422</a:t>
                      </a:r>
                    </a:p>
                  </a:txBody>
                  <a:tcPr marL="91448" marR="91448" marT="36000" marB="36000" anchor="ctr" horzOverflow="overflow">
                    <a:lnB w="12700" cap="flat" cmpd="sng" algn="ctr">
                      <a:solidFill>
                        <a:schemeClr val="accent1"/>
                      </a:solidFill>
                      <a:prstDash val="solid"/>
                      <a:round/>
                      <a:headEnd type="none" w="med" len="med"/>
                      <a:tailEnd type="none" w="med" len="med"/>
                    </a:lnB>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Entité non traitable</a:t>
                      </a:r>
                    </a:p>
                  </a:txBody>
                  <a:tcPr marL="91448" marR="91448" marT="36000" marB="36000" anchor="ctr" horzOverflow="overflow">
                    <a:lnB w="12700" cap="flat" cmpd="sng" algn="ctr">
                      <a:solidFill>
                        <a:schemeClr val="accent1"/>
                      </a:solidFill>
                      <a:prstDash val="solid"/>
                      <a:round/>
                      <a:headEnd type="none" w="med" len="med"/>
                      <a:tailEnd type="none" w="med" len="med"/>
                    </a:lnB>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Les données de la demande étaient correctement formatées mais contenaient des données invalides ou manquantes.</a:t>
                      </a:r>
                    </a:p>
                  </a:txBody>
                  <a:tcPr marL="91448" marR="91448" marT="36000" marB="36000" anchor="ctr" horzOverflow="overflow">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829869465"/>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500</a:t>
                      </a:r>
                    </a:p>
                  </a:txBody>
                  <a:tcPr marL="91448" marR="91448" marT="36000" marB="36000" anchor="ctr" horzOverflow="overflow">
                    <a:lnT w="12700" cap="flat" cmpd="sng" algn="ctr">
                      <a:solidFill>
                        <a:schemeClr val="accent1"/>
                      </a:solidFill>
                      <a:prstDash val="solid"/>
                      <a:round/>
                      <a:headEnd type="none" w="med" len="med"/>
                      <a:tailEnd type="none" w="med" len="med"/>
                    </a:lnT>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Erreur interne du serveur</a:t>
                      </a:r>
                    </a:p>
                  </a:txBody>
                  <a:tcPr marL="91448" marR="91448" marT="36000" marB="36000" anchor="ctr" horzOverflow="overflow">
                    <a:lnT w="12700" cap="flat" cmpd="sng" algn="ctr">
                      <a:solidFill>
                        <a:schemeClr val="accent1"/>
                      </a:solidFill>
                      <a:prstDash val="solid"/>
                      <a:round/>
                      <a:headEnd type="none" w="med" len="med"/>
                      <a:tailEnd type="none" w="med" len="med"/>
                    </a:lnT>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Le serveur a provoqué une erreur lors du traitement de la demande.</a:t>
                      </a:r>
                    </a:p>
                  </a:txBody>
                  <a:tcPr marL="91448" marR="91448" marT="36000" marB="36000" anchor="ctr" horzOverflow="overflow">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2218346674"/>
                  </a:ext>
                </a:extLst>
              </a:tr>
            </a:tbl>
          </a:graphicData>
        </a:graphic>
      </p:graphicFrame>
      <p:sp>
        <p:nvSpPr>
          <p:cNvPr id="5" name="Title 5">
            <a:extLst>
              <a:ext uri="{FF2B5EF4-FFF2-40B4-BE49-F238E27FC236}">
                <a16:creationId xmlns:a16="http://schemas.microsoft.com/office/drawing/2014/main" id="{060A0982-2B5B-D3C4-EF4C-8B062DBA3A96}"/>
              </a:ext>
            </a:extLst>
          </p:cNvPr>
          <p:cNvSpPr>
            <a:spLocks noGrp="1"/>
          </p:cNvSpPr>
          <p:nvPr>
            <p:ph type="title"/>
          </p:nvPr>
        </p:nvSpPr>
        <p:spPr>
          <a:xfrm>
            <a:off x="786150" y="308120"/>
            <a:ext cx="7571700" cy="702600"/>
          </a:xfrm>
        </p:spPr>
        <p:txBody>
          <a:bodyPr/>
          <a:lstStyle/>
          <a:p>
            <a:r>
              <a:rPr lang="en-GB" dirty="0"/>
              <a:t>REST – Les codes de retour </a:t>
            </a:r>
            <a:endParaRPr lang="fr-FR" dirty="0"/>
          </a:p>
        </p:txBody>
      </p:sp>
    </p:spTree>
    <p:extLst>
      <p:ext uri="{BB962C8B-B14F-4D97-AF65-F5344CB8AC3E}">
        <p14:creationId xmlns:p14="http://schemas.microsoft.com/office/powerpoint/2010/main" val="3361417218"/>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9.</a:t>
            </a:r>
            <a:r>
              <a:rPr lang="fr-FR" sz="4000" dirty="0">
                <a:solidFill>
                  <a:schemeClr val="accent4"/>
                </a:solidFill>
              </a:rPr>
              <a:t>3</a:t>
            </a:r>
          </a:p>
          <a:p>
            <a:pPr marL="0" lvl="0" indent="0" algn="l" rtl="0">
              <a:spcBef>
                <a:spcPts val="0"/>
              </a:spcBef>
              <a:spcAft>
                <a:spcPts val="0"/>
              </a:spcAft>
              <a:buNone/>
            </a:pPr>
            <a:r>
              <a:rPr lang="fr-FR" sz="2800" dirty="0"/>
              <a:t>L’API </a:t>
            </a:r>
            <a:r>
              <a:rPr lang="fr-FR" sz="2800" i="1" dirty="0" err="1"/>
              <a:t>requests</a:t>
            </a:r>
            <a:endParaRPr lang="fr-FR" sz="2800" i="1" dirty="0"/>
          </a:p>
        </p:txBody>
      </p:sp>
    </p:spTree>
    <p:extLst>
      <p:ext uri="{BB962C8B-B14F-4D97-AF65-F5344CB8AC3E}">
        <p14:creationId xmlns:p14="http://schemas.microsoft.com/office/powerpoint/2010/main" val="877820945"/>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API </a:t>
            </a:r>
            <a:r>
              <a:rPr lang="en" b="1" dirty="0"/>
              <a:t>requests</a:t>
            </a:r>
            <a:r>
              <a:rPr lang="en" dirty="0"/>
              <a:t> - installation</a:t>
            </a:r>
            <a:endParaRPr dirty="0"/>
          </a:p>
        </p:txBody>
      </p:sp>
      <p:sp>
        <p:nvSpPr>
          <p:cNvPr id="111" name="Google Shape;111;p17"/>
          <p:cNvSpPr txBox="1">
            <a:spLocks noGrp="1"/>
          </p:cNvSpPr>
          <p:nvPr>
            <p:ph type="body" idx="1"/>
          </p:nvPr>
        </p:nvSpPr>
        <p:spPr>
          <a:xfrm>
            <a:off x="786150" y="1261700"/>
            <a:ext cx="7571700" cy="169885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La </a:t>
            </a:r>
            <a:r>
              <a:rPr lang="en" b="1" dirty="0"/>
              <a:t>bibliothèque</a:t>
            </a:r>
            <a:r>
              <a:rPr lang="en" dirty="0"/>
              <a:t> </a:t>
            </a:r>
            <a:r>
              <a:rPr lang="en" b="1" dirty="0">
                <a:solidFill>
                  <a:schemeClr val="accent1"/>
                </a:solidFill>
              </a:rPr>
              <a:t>requests</a:t>
            </a:r>
            <a:r>
              <a:rPr lang="en" dirty="0"/>
              <a:t> </a:t>
            </a:r>
            <a:r>
              <a:rPr lang="en" b="1" dirty="0"/>
              <a:t>facilite</a:t>
            </a:r>
            <a:r>
              <a:rPr lang="en" dirty="0"/>
              <a:t> l’</a:t>
            </a:r>
            <a:r>
              <a:rPr lang="en" b="1" dirty="0"/>
              <a:t>envoi</a:t>
            </a:r>
            <a:r>
              <a:rPr lang="en" dirty="0"/>
              <a:t> de </a:t>
            </a:r>
            <a:r>
              <a:rPr lang="en" b="1" dirty="0"/>
              <a:t>requêtes</a:t>
            </a:r>
            <a:r>
              <a:rPr lang="en" dirty="0"/>
              <a:t> </a:t>
            </a:r>
            <a:r>
              <a:rPr lang="en" b="1" dirty="0">
                <a:solidFill>
                  <a:schemeClr val="accent1"/>
                </a:solidFill>
              </a:rPr>
              <a:t>HTTP</a:t>
            </a:r>
            <a:r>
              <a:rPr lang="en" dirty="0"/>
              <a:t>.</a:t>
            </a:r>
          </a:p>
          <a:p>
            <a:pPr marL="0" lvl="0" indent="0" algn="l" rtl="0">
              <a:spcBef>
                <a:spcPts val="600"/>
              </a:spcBef>
              <a:spcAft>
                <a:spcPts val="0"/>
              </a:spcAft>
              <a:buNone/>
            </a:pPr>
            <a:endParaRPr lang="en" sz="1000" dirty="0"/>
          </a:p>
          <a:p>
            <a:pPr marL="0" lvl="0" indent="0" algn="l" rtl="0">
              <a:spcBef>
                <a:spcPts val="600"/>
              </a:spcBef>
              <a:spcAft>
                <a:spcPts val="0"/>
              </a:spcAft>
              <a:buNone/>
            </a:pPr>
            <a:r>
              <a:rPr lang="fr-FR" dirty="0"/>
              <a:t>Pour l’installer il faut exécuter la commande suivante :</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234</a:t>
            </a:fld>
            <a:endParaRPr/>
          </a:p>
        </p:txBody>
      </p:sp>
      <p:sp>
        <p:nvSpPr>
          <p:cNvPr id="2" name="Google Shape;111;p17">
            <a:extLst>
              <a:ext uri="{FF2B5EF4-FFF2-40B4-BE49-F238E27FC236}">
                <a16:creationId xmlns:a16="http://schemas.microsoft.com/office/drawing/2014/main" id="{721F3DD2-DC09-B007-C2A0-F25D9802DDA0}"/>
              </a:ext>
            </a:extLst>
          </p:cNvPr>
          <p:cNvSpPr txBox="1">
            <a:spLocks/>
          </p:cNvSpPr>
          <p:nvPr/>
        </p:nvSpPr>
        <p:spPr>
          <a:xfrm>
            <a:off x="876925" y="3035507"/>
            <a:ext cx="6925456" cy="532151"/>
          </a:xfrm>
          <a:prstGeom prst="rect">
            <a:avLst/>
          </a:prstGeom>
          <a:solidFill>
            <a:schemeClr val="tx2">
              <a:lumMod val="9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indent="0">
              <a:spcBef>
                <a:spcPts val="0"/>
              </a:spcBef>
              <a:buFont typeface="Source Sans Pro"/>
              <a:buNone/>
            </a:pPr>
            <a:r>
              <a:rPr lang="fr-FR" b="1" dirty="0" err="1"/>
              <a:t>pip</a:t>
            </a:r>
            <a:r>
              <a:rPr lang="fr-FR" b="1" dirty="0"/>
              <a:t> </a:t>
            </a:r>
            <a:r>
              <a:rPr lang="fr-FR" b="1" dirty="0" err="1"/>
              <a:t>install</a:t>
            </a:r>
            <a:r>
              <a:rPr lang="fr-FR" b="1" dirty="0"/>
              <a:t> </a:t>
            </a:r>
            <a:r>
              <a:rPr lang="fr-FR" b="1" dirty="0" err="1"/>
              <a:t>requests</a:t>
            </a:r>
            <a:endParaRPr lang="fr-FR" b="1" dirty="0"/>
          </a:p>
        </p:txBody>
      </p:sp>
    </p:spTree>
    <p:extLst>
      <p:ext uri="{BB962C8B-B14F-4D97-AF65-F5344CB8AC3E}">
        <p14:creationId xmlns:p14="http://schemas.microsoft.com/office/powerpoint/2010/main" val="2456150866"/>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a:xfrm>
            <a:off x="786150" y="308120"/>
            <a:ext cx="7571700" cy="433893"/>
          </a:xfrm>
        </p:spPr>
        <p:txBody>
          <a:bodyPr/>
          <a:lstStyle/>
          <a:p>
            <a:r>
              <a:rPr lang="en" dirty="0"/>
              <a:t>API </a:t>
            </a:r>
            <a:r>
              <a:rPr lang="en" b="1" dirty="0"/>
              <a:t>requests</a:t>
            </a:r>
            <a:r>
              <a:rPr lang="en" dirty="0"/>
              <a:t> - requête </a:t>
            </a:r>
            <a:r>
              <a:rPr lang="en" b="1" dirty="0"/>
              <a:t>GET</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235</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5341" y="742013"/>
            <a:ext cx="7893393" cy="2062103"/>
          </a:xfrm>
          <a:prstGeom prst="rect">
            <a:avLst/>
          </a:prstGeom>
          <a:noFill/>
        </p:spPr>
        <p:txBody>
          <a:bodyPr wrap="square">
            <a:spAutoFit/>
          </a:bodyPr>
          <a:lstStyle/>
          <a:p>
            <a:r>
              <a:rPr lang="fr-FR" sz="1600" dirty="0">
                <a:solidFill>
                  <a:srgbClr val="333333"/>
                </a:solidFill>
                <a:latin typeface="Source Sans Pro" panose="020B0503030403020204" pitchFamily="34" charset="0"/>
                <a:ea typeface="Source Sans Pro" panose="020B0503030403020204" pitchFamily="34" charset="0"/>
              </a:rPr>
              <a:t>Exemple :</a:t>
            </a:r>
            <a:endParaRPr lang="en-GB" sz="1600" b="0" dirty="0">
              <a:solidFill>
                <a:srgbClr val="9872A2"/>
              </a:solidFill>
              <a:effectLst/>
              <a:latin typeface="Source Sans Pro" panose="020B0503030403020204" pitchFamily="34" charset="0"/>
              <a:ea typeface="Source Sans Pro" panose="020B0503030403020204" pitchFamily="34" charset="0"/>
            </a:endParaRPr>
          </a:p>
          <a:p>
            <a:r>
              <a:rPr lang="fr-FR" sz="1600" b="0" dirty="0">
                <a:solidFill>
                  <a:srgbClr val="9872A2"/>
                </a:solidFill>
                <a:effectLst/>
                <a:latin typeface="Source Code Pro" panose="020B0509030403020204" pitchFamily="49" charset="0"/>
                <a:ea typeface="Source Code Pro" panose="020B0509030403020204" pitchFamily="49" charset="0"/>
              </a:rPr>
              <a:t>import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requests</a:t>
            </a:r>
            <a:endParaRPr lang="fr-FR" sz="1600" b="0" dirty="0">
              <a:solidFill>
                <a:srgbClr val="C5C8C6"/>
              </a:solidFill>
              <a:effectLst/>
              <a:latin typeface="Source Code Pro" panose="020B0509030403020204" pitchFamily="49" charset="0"/>
              <a:ea typeface="Source Code Pro" panose="020B0509030403020204" pitchFamily="49" charset="0"/>
            </a:endParaRP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api_url</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AA83A"/>
                </a:solidFill>
                <a:effectLst/>
                <a:latin typeface="Source Code Pro" panose="020B0509030403020204" pitchFamily="49" charset="0"/>
                <a:ea typeface="Source Code Pro" panose="020B0509030403020204" pitchFamily="49" charset="0"/>
              </a:rPr>
              <a:t>"https://jsonplaceholder.typicode.com/</a:t>
            </a:r>
            <a:r>
              <a:rPr lang="fr-FR" sz="1600" b="0" dirty="0" err="1">
                <a:solidFill>
                  <a:srgbClr val="9AA83A"/>
                </a:solidFill>
                <a:effectLst/>
                <a:latin typeface="Source Code Pro" panose="020B0509030403020204" pitchFamily="49" charset="0"/>
                <a:ea typeface="Source Code Pro" panose="020B0509030403020204" pitchFamily="49" charset="0"/>
              </a:rPr>
              <a:t>todos</a:t>
            </a:r>
            <a:r>
              <a:rPr lang="fr-FR" sz="1600" b="0" dirty="0">
                <a:solidFill>
                  <a:srgbClr val="9AA83A"/>
                </a:solidFill>
                <a:effectLst/>
                <a:latin typeface="Source Code Pro" panose="020B0509030403020204" pitchFamily="49" charset="0"/>
                <a:ea typeface="Source Code Pro" panose="020B0509030403020204" pitchFamily="49" charset="0"/>
              </a:rPr>
              <a:t>/1"</a:t>
            </a:r>
            <a:endParaRPr lang="fr-FR" sz="1600" b="0" dirty="0">
              <a:solidFill>
                <a:srgbClr val="C5C8C6"/>
              </a:solidFill>
              <a:effectLst/>
              <a:latin typeface="Source Code Pro" panose="020B0509030403020204" pitchFamily="49" charset="0"/>
              <a:ea typeface="Source Code Pro" panose="020B0509030403020204" pitchFamily="49" charset="0"/>
            </a:endParaRPr>
          </a:p>
          <a:p>
            <a:r>
              <a:rPr lang="fr-FR" sz="1600" b="0" dirty="0" err="1">
                <a:solidFill>
                  <a:srgbClr val="6089B4"/>
                </a:solidFill>
                <a:effectLst/>
                <a:latin typeface="Source Code Pro" panose="020B0509030403020204" pitchFamily="49" charset="0"/>
                <a:ea typeface="Source Code Pro" panose="020B0509030403020204" pitchFamily="49" charset="0"/>
              </a:rPr>
              <a:t>response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requests</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get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api_url</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CE6700"/>
                </a:solidFill>
                <a:effectLst/>
                <a:latin typeface="Source Code Pro" panose="020B0509030403020204" pitchFamily="49" charset="0"/>
                <a:ea typeface="Source Code Pro" panose="020B0509030403020204" pitchFamily="49" charset="0"/>
              </a:rPr>
              <a:t>print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response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json</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CE6700"/>
                </a:solidFill>
                <a:effectLst/>
                <a:latin typeface="Source Code Pro" panose="020B0509030403020204" pitchFamily="49" charset="0"/>
                <a:ea typeface="Source Code Pro" panose="020B0509030403020204" pitchFamily="49" charset="0"/>
              </a:rPr>
              <a:t>print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response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9872A2"/>
                </a:solidFill>
                <a:effectLst/>
                <a:latin typeface="Source Code Pro" panose="020B0509030403020204" pitchFamily="49" charset="0"/>
                <a:ea typeface="Source Code Pro" panose="020B0509030403020204" pitchFamily="49" charset="0"/>
              </a:rPr>
              <a:t>status_code</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CE6700"/>
                </a:solidFill>
                <a:effectLst/>
                <a:latin typeface="Source Code Pro" panose="020B0509030403020204" pitchFamily="49" charset="0"/>
                <a:ea typeface="Source Code Pro" panose="020B0509030403020204" pitchFamily="49" charset="0"/>
              </a:rPr>
              <a:t>print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response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9872A2"/>
                </a:solidFill>
                <a:effectLst/>
                <a:latin typeface="Source Code Pro" panose="020B0509030403020204" pitchFamily="49" charset="0"/>
                <a:ea typeface="Source Code Pro" panose="020B0509030403020204" pitchFamily="49" charset="0"/>
              </a:rPr>
              <a:t>headers</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"Content-Type"</a:t>
            </a:r>
            <a:r>
              <a:rPr lang="fr-FR" sz="1600" b="0" dirty="0">
                <a:solidFill>
                  <a:srgbClr val="676867"/>
                </a:solidFill>
                <a:effectLst/>
                <a:latin typeface="Source Code Pro" panose="020B0509030403020204" pitchFamily="49" charset="0"/>
                <a:ea typeface="Source Code Pro" panose="020B0509030403020204" pitchFamily="49" charset="0"/>
              </a:rPr>
              <a:t>])</a:t>
            </a:r>
          </a:p>
        </p:txBody>
      </p:sp>
      <p:sp>
        <p:nvSpPr>
          <p:cNvPr id="11" name="ZoneTexte 10">
            <a:extLst>
              <a:ext uri="{FF2B5EF4-FFF2-40B4-BE49-F238E27FC236}">
                <a16:creationId xmlns:a16="http://schemas.microsoft.com/office/drawing/2014/main" id="{41C9EBEB-42EF-AA29-570A-FB3848680E09}"/>
              </a:ext>
            </a:extLst>
          </p:cNvPr>
          <p:cNvSpPr txBox="1"/>
          <p:nvPr/>
        </p:nvSpPr>
        <p:spPr>
          <a:xfrm>
            <a:off x="785340" y="3016492"/>
            <a:ext cx="7571699" cy="646331"/>
          </a:xfrm>
          <a:prstGeom prst="rect">
            <a:avLst/>
          </a:prstGeom>
          <a:noFill/>
        </p:spPr>
        <p:txBody>
          <a:bodyPr wrap="square">
            <a:spAutoFit/>
          </a:bodyPr>
          <a:lstStyle/>
          <a:p>
            <a:r>
              <a:rPr lang="fr-FR" sz="1200" dirty="0">
                <a:solidFill>
                  <a:schemeClr val="tx1"/>
                </a:solidFill>
                <a:latin typeface="Source Code Pro" panose="020B0509030403020204" pitchFamily="49" charset="0"/>
                <a:ea typeface="Source Code Pro" panose="020B0509030403020204" pitchFamily="49" charset="0"/>
              </a:rPr>
              <a:t>{"</a:t>
            </a:r>
            <a:r>
              <a:rPr lang="fr-FR" sz="1200" dirty="0" err="1">
                <a:solidFill>
                  <a:schemeClr val="tx1"/>
                </a:solidFill>
                <a:latin typeface="Source Code Pro" panose="020B0509030403020204" pitchFamily="49" charset="0"/>
                <a:ea typeface="Source Code Pro" panose="020B0509030403020204" pitchFamily="49" charset="0"/>
              </a:rPr>
              <a:t>userId</a:t>
            </a:r>
            <a:r>
              <a:rPr lang="fr-FR" sz="1200" dirty="0">
                <a:solidFill>
                  <a:schemeClr val="tx1"/>
                </a:solidFill>
                <a:latin typeface="Source Code Pro" panose="020B0509030403020204" pitchFamily="49" charset="0"/>
                <a:ea typeface="Source Code Pro" panose="020B0509030403020204" pitchFamily="49" charset="0"/>
              </a:rPr>
              <a:t>": 1, "id": 1, "</a:t>
            </a:r>
            <a:r>
              <a:rPr lang="fr-FR" sz="1200" dirty="0" err="1">
                <a:solidFill>
                  <a:schemeClr val="tx1"/>
                </a:solidFill>
                <a:latin typeface="Source Code Pro" panose="020B0509030403020204" pitchFamily="49" charset="0"/>
                <a:ea typeface="Source Code Pro" panose="020B0509030403020204" pitchFamily="49" charset="0"/>
              </a:rPr>
              <a:t>title</a:t>
            </a:r>
            <a:r>
              <a:rPr lang="fr-FR" sz="1200" dirty="0">
                <a:solidFill>
                  <a:schemeClr val="tx1"/>
                </a:solidFill>
                <a:latin typeface="Source Code Pro" panose="020B0509030403020204" pitchFamily="49" charset="0"/>
                <a:ea typeface="Source Code Pro" panose="020B0509030403020204" pitchFamily="49" charset="0"/>
              </a:rPr>
              <a:t>": "</a:t>
            </a:r>
            <a:r>
              <a:rPr lang="fr-FR" sz="1200" dirty="0" err="1">
                <a:solidFill>
                  <a:schemeClr val="tx1"/>
                </a:solidFill>
                <a:latin typeface="Source Code Pro" panose="020B0509030403020204" pitchFamily="49" charset="0"/>
                <a:ea typeface="Source Code Pro" panose="020B0509030403020204" pitchFamily="49" charset="0"/>
              </a:rPr>
              <a:t>delectus</a:t>
            </a:r>
            <a:r>
              <a:rPr lang="fr-FR" sz="1200" dirty="0">
                <a:solidFill>
                  <a:schemeClr val="tx1"/>
                </a:solidFill>
                <a:latin typeface="Source Code Pro" panose="020B0509030403020204" pitchFamily="49" charset="0"/>
                <a:ea typeface="Source Code Pro" panose="020B0509030403020204" pitchFamily="49" charset="0"/>
              </a:rPr>
              <a:t> </a:t>
            </a:r>
            <a:r>
              <a:rPr lang="fr-FR" sz="1200" dirty="0" err="1">
                <a:solidFill>
                  <a:schemeClr val="tx1"/>
                </a:solidFill>
                <a:latin typeface="Source Code Pro" panose="020B0509030403020204" pitchFamily="49" charset="0"/>
                <a:ea typeface="Source Code Pro" panose="020B0509030403020204" pitchFamily="49" charset="0"/>
              </a:rPr>
              <a:t>aut</a:t>
            </a:r>
            <a:r>
              <a:rPr lang="fr-FR" sz="1200" dirty="0">
                <a:solidFill>
                  <a:schemeClr val="tx1"/>
                </a:solidFill>
                <a:latin typeface="Source Code Pro" panose="020B0509030403020204" pitchFamily="49" charset="0"/>
                <a:ea typeface="Source Code Pro" panose="020B0509030403020204" pitchFamily="49" charset="0"/>
              </a:rPr>
              <a:t> </a:t>
            </a:r>
            <a:r>
              <a:rPr lang="fr-FR" sz="1200" dirty="0" err="1">
                <a:solidFill>
                  <a:schemeClr val="tx1"/>
                </a:solidFill>
                <a:latin typeface="Source Code Pro" panose="020B0509030403020204" pitchFamily="49" charset="0"/>
                <a:ea typeface="Source Code Pro" panose="020B0509030403020204" pitchFamily="49" charset="0"/>
              </a:rPr>
              <a:t>autem</a:t>
            </a:r>
            <a:r>
              <a:rPr lang="fr-FR" sz="1200" dirty="0">
                <a:solidFill>
                  <a:schemeClr val="tx1"/>
                </a:solidFill>
                <a:latin typeface="Source Code Pro" panose="020B0509030403020204" pitchFamily="49" charset="0"/>
                <a:ea typeface="Source Code Pro" panose="020B0509030403020204" pitchFamily="49" charset="0"/>
              </a:rPr>
              <a:t>", "</a:t>
            </a:r>
            <a:r>
              <a:rPr lang="fr-FR" sz="1200" dirty="0" err="1">
                <a:solidFill>
                  <a:schemeClr val="tx1"/>
                </a:solidFill>
                <a:latin typeface="Source Code Pro" panose="020B0509030403020204" pitchFamily="49" charset="0"/>
                <a:ea typeface="Source Code Pro" panose="020B0509030403020204" pitchFamily="49" charset="0"/>
              </a:rPr>
              <a:t>completed</a:t>
            </a:r>
            <a:r>
              <a:rPr lang="fr-FR" sz="1200" dirty="0">
                <a:solidFill>
                  <a:schemeClr val="tx1"/>
                </a:solidFill>
                <a:latin typeface="Source Code Pro" panose="020B0509030403020204" pitchFamily="49" charset="0"/>
                <a:ea typeface="Source Code Pro" panose="020B0509030403020204" pitchFamily="49" charset="0"/>
              </a:rPr>
              <a:t>": false}</a:t>
            </a:r>
          </a:p>
          <a:p>
            <a:r>
              <a:rPr lang="fr-FR" sz="1200" dirty="0">
                <a:solidFill>
                  <a:schemeClr val="tx1"/>
                </a:solidFill>
                <a:latin typeface="Source Code Pro" panose="020B0509030403020204" pitchFamily="49" charset="0"/>
                <a:ea typeface="Source Code Pro" panose="020B0509030403020204" pitchFamily="49" charset="0"/>
              </a:rPr>
              <a:t>200</a:t>
            </a:r>
          </a:p>
          <a:p>
            <a:r>
              <a:rPr lang="en-US" sz="1200" dirty="0">
                <a:solidFill>
                  <a:schemeClr val="tx1"/>
                </a:solidFill>
                <a:latin typeface="Source Code Pro" panose="020B0509030403020204" pitchFamily="49" charset="0"/>
                <a:ea typeface="Source Code Pro" panose="020B0509030403020204" pitchFamily="49" charset="0"/>
              </a:rPr>
              <a:t>application/</a:t>
            </a:r>
            <a:r>
              <a:rPr lang="en-US" sz="1200" dirty="0" err="1">
                <a:solidFill>
                  <a:schemeClr val="tx1"/>
                </a:solidFill>
                <a:latin typeface="Source Code Pro" panose="020B0509030403020204" pitchFamily="49" charset="0"/>
                <a:ea typeface="Source Code Pro" panose="020B0509030403020204" pitchFamily="49" charset="0"/>
              </a:rPr>
              <a:t>json</a:t>
            </a:r>
            <a:r>
              <a:rPr lang="en-US" sz="1200" dirty="0">
                <a:solidFill>
                  <a:schemeClr val="tx1"/>
                </a:solidFill>
                <a:latin typeface="Source Code Pro" panose="020B0509030403020204" pitchFamily="49" charset="0"/>
                <a:ea typeface="Source Code Pro" panose="020B0509030403020204" pitchFamily="49" charset="0"/>
              </a:rPr>
              <a:t>; charset=utf-8</a:t>
            </a:r>
            <a:endParaRPr lang="fr-FR" sz="1200" dirty="0">
              <a:solidFill>
                <a:schemeClr val="tx1"/>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590352750"/>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a:xfrm>
            <a:off x="786150" y="308120"/>
            <a:ext cx="7571700" cy="433893"/>
          </a:xfrm>
        </p:spPr>
        <p:txBody>
          <a:bodyPr/>
          <a:lstStyle/>
          <a:p>
            <a:r>
              <a:rPr lang="en" dirty="0"/>
              <a:t>API </a:t>
            </a:r>
            <a:r>
              <a:rPr lang="en" b="1" dirty="0"/>
              <a:t>requests</a:t>
            </a:r>
            <a:r>
              <a:rPr lang="en" dirty="0"/>
              <a:t> - requête </a:t>
            </a:r>
            <a:r>
              <a:rPr lang="en" b="1" dirty="0"/>
              <a:t>POST</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236</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5341" y="742013"/>
            <a:ext cx="7893393" cy="2739211"/>
          </a:xfrm>
          <a:prstGeom prst="rect">
            <a:avLst/>
          </a:prstGeom>
          <a:noFill/>
        </p:spPr>
        <p:txBody>
          <a:bodyPr wrap="square">
            <a:spAutoFit/>
          </a:bodyPr>
          <a:lstStyle/>
          <a:p>
            <a:r>
              <a:rPr lang="fr-FR" dirty="0">
                <a:solidFill>
                  <a:srgbClr val="333333"/>
                </a:solidFill>
                <a:latin typeface="Source Sans Pro" panose="020B0503030403020204" pitchFamily="34" charset="0"/>
                <a:ea typeface="Source Sans Pro" panose="020B0503030403020204" pitchFamily="34" charset="0"/>
              </a:rPr>
              <a:t>Exemple :</a:t>
            </a:r>
            <a:endParaRPr lang="en-GB" b="0" dirty="0">
              <a:solidFill>
                <a:srgbClr val="9872A2"/>
              </a:solidFill>
              <a:effectLst/>
              <a:latin typeface="Source Sans Pro" panose="020B0503030403020204" pitchFamily="34" charset="0"/>
              <a:ea typeface="Source Sans Pro" panose="020B0503030403020204" pitchFamily="34" charset="0"/>
            </a:endParaRPr>
          </a:p>
          <a:p>
            <a:r>
              <a:rPr lang="fr-FR" sz="1200" b="0" dirty="0">
                <a:solidFill>
                  <a:srgbClr val="9872A2"/>
                </a:solidFill>
                <a:effectLst/>
                <a:latin typeface="Source Code Pro" panose="020B0509030403020204" pitchFamily="49" charset="0"/>
                <a:ea typeface="Source Code Pro" panose="020B0509030403020204" pitchFamily="49" charset="0"/>
              </a:rPr>
              <a:t>import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requests</a:t>
            </a:r>
            <a:endParaRPr lang="fr-FR" sz="1200" b="0" dirty="0">
              <a:solidFill>
                <a:srgbClr val="C5C8C6"/>
              </a:solidFill>
              <a:effectLst/>
              <a:latin typeface="Source Code Pro" panose="020B0509030403020204" pitchFamily="49" charset="0"/>
              <a:ea typeface="Source Code Pro" panose="020B0509030403020204" pitchFamily="49" charset="0"/>
            </a:endParaRPr>
          </a:p>
          <a:p>
            <a:r>
              <a:rPr lang="fr-FR" sz="1200" b="0" dirty="0">
                <a:solidFill>
                  <a:srgbClr val="9872A2"/>
                </a:solidFill>
                <a:effectLst/>
                <a:latin typeface="Source Code Pro" panose="020B0509030403020204" pitchFamily="49" charset="0"/>
                <a:ea typeface="Source Code Pro" panose="020B0509030403020204" pitchFamily="49" charset="0"/>
              </a:rPr>
              <a:t>import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json</a:t>
            </a:r>
            <a:endParaRPr lang="fr-FR" sz="1200" b="0" dirty="0">
              <a:solidFill>
                <a:srgbClr val="C5C8C6"/>
              </a:solidFill>
              <a:effectLst/>
              <a:latin typeface="Source Code Pro" panose="020B0509030403020204" pitchFamily="49" charset="0"/>
              <a:ea typeface="Source Code Pro" panose="020B0509030403020204" pitchFamily="49" charset="0"/>
            </a:endParaRP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6089B4"/>
                </a:solidFill>
                <a:effectLst/>
                <a:latin typeface="Source Code Pro" panose="020B0509030403020204" pitchFamily="49" charset="0"/>
                <a:ea typeface="Source Code Pro" panose="020B0509030403020204" pitchFamily="49" charset="0"/>
              </a:rPr>
              <a:t>api_url</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"https://jsonplaceholder.typicode.com/</a:t>
            </a:r>
            <a:r>
              <a:rPr lang="fr-FR" sz="1200" b="0" dirty="0" err="1">
                <a:solidFill>
                  <a:srgbClr val="9AA83A"/>
                </a:solidFill>
                <a:effectLst/>
                <a:latin typeface="Source Code Pro" panose="020B0509030403020204" pitchFamily="49" charset="0"/>
                <a:ea typeface="Source Code Pro" panose="020B0509030403020204" pitchFamily="49" charset="0"/>
              </a:rPr>
              <a:t>todos</a:t>
            </a:r>
            <a:r>
              <a:rPr lang="fr-FR" sz="1200" b="0" dirty="0">
                <a:solidFill>
                  <a:srgbClr val="9AA83A"/>
                </a:solidFill>
                <a:effectLst/>
                <a:latin typeface="Source Code Pro" panose="020B0509030403020204" pitchFamily="49" charset="0"/>
                <a:ea typeface="Source Code Pro" panose="020B0509030403020204" pitchFamily="49" charset="0"/>
              </a:rPr>
              <a:t>"</a:t>
            </a:r>
            <a:endParaRPr lang="fr-FR" sz="1200" b="0" dirty="0">
              <a:solidFill>
                <a:srgbClr val="C5C8C6"/>
              </a:solidFill>
              <a:effectLst/>
              <a:latin typeface="Source Code Pro" panose="020B0509030403020204" pitchFamily="49" charset="0"/>
              <a:ea typeface="Source Code Pro" panose="020B0509030403020204" pitchFamily="49" charset="0"/>
            </a:endParaRP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6089B4"/>
                </a:solidFill>
                <a:effectLst/>
                <a:latin typeface="Source Code Pro" panose="020B0509030403020204" pitchFamily="49" charset="0"/>
                <a:ea typeface="Source Code Pro" panose="020B0509030403020204" pitchFamily="49" charset="0"/>
              </a:rPr>
              <a:t>todo</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userId</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title</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Buy</a:t>
            </a:r>
            <a:r>
              <a:rPr lang="fr-FR" sz="1200" b="0" dirty="0">
                <a:solidFill>
                  <a:srgbClr val="9AA83A"/>
                </a:solidFill>
                <a:effectLst/>
                <a:latin typeface="Source Code Pro" panose="020B0509030403020204" pitchFamily="49" charset="0"/>
                <a:ea typeface="Source Code Pro" panose="020B0509030403020204" pitchFamily="49" charset="0"/>
              </a:rPr>
              <a:t> </a:t>
            </a:r>
            <a:r>
              <a:rPr lang="fr-FR" sz="1200" b="0" dirty="0" err="1">
                <a:solidFill>
                  <a:srgbClr val="9AA83A"/>
                </a:solidFill>
                <a:effectLst/>
                <a:latin typeface="Source Code Pro" panose="020B0509030403020204" pitchFamily="49" charset="0"/>
                <a:ea typeface="Source Code Pro" panose="020B0509030403020204" pitchFamily="49" charset="0"/>
              </a:rPr>
              <a:t>milk</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completed</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False</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6089B4"/>
                </a:solidFill>
                <a:effectLst/>
                <a:latin typeface="Source Code Pro" panose="020B0509030403020204" pitchFamily="49" charset="0"/>
                <a:ea typeface="Source Code Pro" panose="020B0509030403020204" pitchFamily="49" charset="0"/>
              </a:rPr>
              <a:t>headers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Content-Type"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"application</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json</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6089B4"/>
                </a:solidFill>
                <a:effectLst/>
                <a:latin typeface="Source Code Pro" panose="020B0509030403020204" pitchFamily="49" charset="0"/>
                <a:ea typeface="Source Code Pro" panose="020B0509030403020204" pitchFamily="49" charset="0"/>
              </a:rPr>
              <a:t>response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requests</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post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api_url</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json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todo</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CE6700"/>
                </a:solidFill>
                <a:effectLst/>
                <a:latin typeface="Source Code Pro" panose="020B0509030403020204" pitchFamily="49" charset="0"/>
                <a:ea typeface="Source Code Pro" panose="020B0509030403020204" pitchFamily="49" charset="0"/>
              </a:rPr>
              <a:t>print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response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json</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6089B4"/>
                </a:solidFill>
                <a:effectLst/>
                <a:latin typeface="Source Code Pro" panose="020B0509030403020204" pitchFamily="49" charset="0"/>
                <a:ea typeface="Source Code Pro" panose="020B0509030403020204" pitchFamily="49" charset="0"/>
              </a:rPr>
              <a:t>response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requests</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post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api_url</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data</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B0000"/>
                </a:solidFill>
                <a:effectLst/>
                <a:latin typeface="Source Code Pro" panose="020B0509030403020204" pitchFamily="49" charset="0"/>
                <a:ea typeface="Source Code Pro" panose="020B0509030403020204" pitchFamily="49" charset="0"/>
              </a:rPr>
              <a:t>json</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dumps</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todo</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headers</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headers</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CE6700"/>
                </a:solidFill>
                <a:effectLst/>
                <a:latin typeface="Source Code Pro" panose="020B0509030403020204" pitchFamily="49" charset="0"/>
                <a:ea typeface="Source Code Pro" panose="020B0509030403020204" pitchFamily="49" charset="0"/>
              </a:rPr>
              <a:t>print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response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json</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CE6700"/>
                </a:solidFill>
                <a:effectLst/>
                <a:latin typeface="Source Code Pro" panose="020B0509030403020204" pitchFamily="49" charset="0"/>
                <a:ea typeface="Source Code Pro" panose="020B0509030403020204" pitchFamily="49" charset="0"/>
              </a:rPr>
              <a:t>print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response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status_code</a:t>
            </a:r>
            <a:r>
              <a:rPr lang="fr-FR" sz="1200" b="0" dirty="0">
                <a:solidFill>
                  <a:srgbClr val="676867"/>
                </a:solidFill>
                <a:effectLst/>
                <a:latin typeface="Source Code Pro" panose="020B0509030403020204" pitchFamily="49" charset="0"/>
                <a:ea typeface="Source Code Pro" panose="020B0509030403020204" pitchFamily="49" charset="0"/>
              </a:rPr>
              <a:t>)</a:t>
            </a:r>
          </a:p>
        </p:txBody>
      </p:sp>
      <p:sp>
        <p:nvSpPr>
          <p:cNvPr id="11" name="ZoneTexte 10">
            <a:extLst>
              <a:ext uri="{FF2B5EF4-FFF2-40B4-BE49-F238E27FC236}">
                <a16:creationId xmlns:a16="http://schemas.microsoft.com/office/drawing/2014/main" id="{41C9EBEB-42EF-AA29-570A-FB3848680E09}"/>
              </a:ext>
            </a:extLst>
          </p:cNvPr>
          <p:cNvSpPr txBox="1"/>
          <p:nvPr/>
        </p:nvSpPr>
        <p:spPr>
          <a:xfrm>
            <a:off x="785341" y="3662823"/>
            <a:ext cx="7571699" cy="738664"/>
          </a:xfrm>
          <a:prstGeom prst="rect">
            <a:avLst/>
          </a:prstGeom>
          <a:noFill/>
        </p:spPr>
        <p:txBody>
          <a:bodyPr wrap="square">
            <a:spAutoFit/>
          </a:bodyPr>
          <a:lstStyle/>
          <a:p>
            <a:r>
              <a:rPr lang="fr-FR" dirty="0">
                <a:solidFill>
                  <a:schemeClr val="tx1"/>
                </a:solidFill>
                <a:latin typeface="Source Code Pro" panose="020B0509030403020204" pitchFamily="49" charset="0"/>
                <a:ea typeface="Source Code Pro" panose="020B0509030403020204" pitchFamily="49" charset="0"/>
              </a:rPr>
              <a:t>{'</a:t>
            </a:r>
            <a:r>
              <a:rPr lang="fr-FR" dirty="0" err="1">
                <a:solidFill>
                  <a:schemeClr val="tx1"/>
                </a:solidFill>
                <a:latin typeface="Source Code Pro" panose="020B0509030403020204" pitchFamily="49" charset="0"/>
                <a:ea typeface="Source Code Pro" panose="020B0509030403020204" pitchFamily="49" charset="0"/>
              </a:rPr>
              <a:t>userId</a:t>
            </a:r>
            <a:r>
              <a:rPr lang="fr-FR" dirty="0">
                <a:solidFill>
                  <a:schemeClr val="tx1"/>
                </a:solidFill>
                <a:latin typeface="Source Code Pro" panose="020B0509030403020204" pitchFamily="49" charset="0"/>
                <a:ea typeface="Source Code Pro" panose="020B0509030403020204" pitchFamily="49" charset="0"/>
              </a:rPr>
              <a:t>': 1, '</a:t>
            </a:r>
            <a:r>
              <a:rPr lang="fr-FR" dirty="0" err="1">
                <a:solidFill>
                  <a:schemeClr val="tx1"/>
                </a:solidFill>
                <a:latin typeface="Source Code Pro" panose="020B0509030403020204" pitchFamily="49" charset="0"/>
                <a:ea typeface="Source Code Pro" panose="020B0509030403020204" pitchFamily="49" charset="0"/>
              </a:rPr>
              <a:t>title</a:t>
            </a:r>
            <a:r>
              <a:rPr lang="fr-FR" dirty="0">
                <a:solidFill>
                  <a:schemeClr val="tx1"/>
                </a:solidFill>
                <a:latin typeface="Source Code Pro" panose="020B0509030403020204" pitchFamily="49" charset="0"/>
                <a:ea typeface="Source Code Pro" panose="020B0509030403020204" pitchFamily="49" charset="0"/>
              </a:rPr>
              <a:t>': '</a:t>
            </a:r>
            <a:r>
              <a:rPr lang="fr-FR" dirty="0" err="1">
                <a:solidFill>
                  <a:schemeClr val="tx1"/>
                </a:solidFill>
                <a:latin typeface="Source Code Pro" panose="020B0509030403020204" pitchFamily="49" charset="0"/>
                <a:ea typeface="Source Code Pro" panose="020B0509030403020204" pitchFamily="49" charset="0"/>
              </a:rPr>
              <a:t>Buy</a:t>
            </a:r>
            <a:r>
              <a:rPr lang="fr-FR" dirty="0">
                <a:solidFill>
                  <a:schemeClr val="tx1"/>
                </a:solidFill>
                <a:latin typeface="Source Code Pro" panose="020B0509030403020204" pitchFamily="49" charset="0"/>
                <a:ea typeface="Source Code Pro" panose="020B0509030403020204" pitchFamily="49" charset="0"/>
              </a:rPr>
              <a:t> </a:t>
            </a:r>
            <a:r>
              <a:rPr lang="fr-FR" dirty="0" err="1">
                <a:solidFill>
                  <a:schemeClr val="tx1"/>
                </a:solidFill>
                <a:latin typeface="Source Code Pro" panose="020B0509030403020204" pitchFamily="49" charset="0"/>
                <a:ea typeface="Source Code Pro" panose="020B0509030403020204" pitchFamily="49" charset="0"/>
              </a:rPr>
              <a:t>milk</a:t>
            </a:r>
            <a:r>
              <a:rPr lang="fr-FR" dirty="0">
                <a:solidFill>
                  <a:schemeClr val="tx1"/>
                </a:solidFill>
                <a:latin typeface="Source Code Pro" panose="020B0509030403020204" pitchFamily="49" charset="0"/>
                <a:ea typeface="Source Code Pro" panose="020B0509030403020204" pitchFamily="49" charset="0"/>
              </a:rPr>
              <a:t>', '</a:t>
            </a:r>
            <a:r>
              <a:rPr lang="fr-FR" dirty="0" err="1">
                <a:solidFill>
                  <a:schemeClr val="tx1"/>
                </a:solidFill>
                <a:latin typeface="Source Code Pro" panose="020B0509030403020204" pitchFamily="49" charset="0"/>
                <a:ea typeface="Source Code Pro" panose="020B0509030403020204" pitchFamily="49" charset="0"/>
              </a:rPr>
              <a:t>completed</a:t>
            </a:r>
            <a:r>
              <a:rPr lang="fr-FR" dirty="0">
                <a:solidFill>
                  <a:schemeClr val="tx1"/>
                </a:solidFill>
                <a:latin typeface="Source Code Pro" panose="020B0509030403020204" pitchFamily="49" charset="0"/>
                <a:ea typeface="Source Code Pro" panose="020B0509030403020204" pitchFamily="49" charset="0"/>
              </a:rPr>
              <a:t>': False, 'id': 201}</a:t>
            </a:r>
          </a:p>
          <a:p>
            <a:r>
              <a:rPr lang="fr-FR" dirty="0">
                <a:solidFill>
                  <a:schemeClr val="tx1"/>
                </a:solidFill>
                <a:latin typeface="Source Code Pro" panose="020B0509030403020204" pitchFamily="49" charset="0"/>
                <a:ea typeface="Source Code Pro" panose="020B0509030403020204" pitchFamily="49" charset="0"/>
              </a:rPr>
              <a:t>{'</a:t>
            </a:r>
            <a:r>
              <a:rPr lang="fr-FR" dirty="0" err="1">
                <a:solidFill>
                  <a:schemeClr val="tx1"/>
                </a:solidFill>
                <a:latin typeface="Source Code Pro" panose="020B0509030403020204" pitchFamily="49" charset="0"/>
                <a:ea typeface="Source Code Pro" panose="020B0509030403020204" pitchFamily="49" charset="0"/>
              </a:rPr>
              <a:t>userId</a:t>
            </a:r>
            <a:r>
              <a:rPr lang="fr-FR" dirty="0">
                <a:solidFill>
                  <a:schemeClr val="tx1"/>
                </a:solidFill>
                <a:latin typeface="Source Code Pro" panose="020B0509030403020204" pitchFamily="49" charset="0"/>
                <a:ea typeface="Source Code Pro" panose="020B0509030403020204" pitchFamily="49" charset="0"/>
              </a:rPr>
              <a:t>': 1, '</a:t>
            </a:r>
            <a:r>
              <a:rPr lang="fr-FR" dirty="0" err="1">
                <a:solidFill>
                  <a:schemeClr val="tx1"/>
                </a:solidFill>
                <a:latin typeface="Source Code Pro" panose="020B0509030403020204" pitchFamily="49" charset="0"/>
                <a:ea typeface="Source Code Pro" panose="020B0509030403020204" pitchFamily="49" charset="0"/>
              </a:rPr>
              <a:t>title</a:t>
            </a:r>
            <a:r>
              <a:rPr lang="fr-FR" dirty="0">
                <a:solidFill>
                  <a:schemeClr val="tx1"/>
                </a:solidFill>
                <a:latin typeface="Source Code Pro" panose="020B0509030403020204" pitchFamily="49" charset="0"/>
                <a:ea typeface="Source Code Pro" panose="020B0509030403020204" pitchFamily="49" charset="0"/>
              </a:rPr>
              <a:t>': '</a:t>
            </a:r>
            <a:r>
              <a:rPr lang="fr-FR" dirty="0" err="1">
                <a:solidFill>
                  <a:schemeClr val="tx1"/>
                </a:solidFill>
                <a:latin typeface="Source Code Pro" panose="020B0509030403020204" pitchFamily="49" charset="0"/>
                <a:ea typeface="Source Code Pro" panose="020B0509030403020204" pitchFamily="49" charset="0"/>
              </a:rPr>
              <a:t>Buy</a:t>
            </a:r>
            <a:r>
              <a:rPr lang="fr-FR" dirty="0">
                <a:solidFill>
                  <a:schemeClr val="tx1"/>
                </a:solidFill>
                <a:latin typeface="Source Code Pro" panose="020B0509030403020204" pitchFamily="49" charset="0"/>
                <a:ea typeface="Source Code Pro" panose="020B0509030403020204" pitchFamily="49" charset="0"/>
              </a:rPr>
              <a:t> </a:t>
            </a:r>
            <a:r>
              <a:rPr lang="fr-FR" dirty="0" err="1">
                <a:solidFill>
                  <a:schemeClr val="tx1"/>
                </a:solidFill>
                <a:latin typeface="Source Code Pro" panose="020B0509030403020204" pitchFamily="49" charset="0"/>
                <a:ea typeface="Source Code Pro" panose="020B0509030403020204" pitchFamily="49" charset="0"/>
              </a:rPr>
              <a:t>milk</a:t>
            </a:r>
            <a:r>
              <a:rPr lang="fr-FR" dirty="0">
                <a:solidFill>
                  <a:schemeClr val="tx1"/>
                </a:solidFill>
                <a:latin typeface="Source Code Pro" panose="020B0509030403020204" pitchFamily="49" charset="0"/>
                <a:ea typeface="Source Code Pro" panose="020B0509030403020204" pitchFamily="49" charset="0"/>
              </a:rPr>
              <a:t>', '</a:t>
            </a:r>
            <a:r>
              <a:rPr lang="fr-FR" dirty="0" err="1">
                <a:solidFill>
                  <a:schemeClr val="tx1"/>
                </a:solidFill>
                <a:latin typeface="Source Code Pro" panose="020B0509030403020204" pitchFamily="49" charset="0"/>
                <a:ea typeface="Source Code Pro" panose="020B0509030403020204" pitchFamily="49" charset="0"/>
              </a:rPr>
              <a:t>completed</a:t>
            </a:r>
            <a:r>
              <a:rPr lang="fr-FR" dirty="0">
                <a:solidFill>
                  <a:schemeClr val="tx1"/>
                </a:solidFill>
                <a:latin typeface="Source Code Pro" panose="020B0509030403020204" pitchFamily="49" charset="0"/>
                <a:ea typeface="Source Code Pro" panose="020B0509030403020204" pitchFamily="49" charset="0"/>
              </a:rPr>
              <a:t>': False, 'id': 201}</a:t>
            </a:r>
          </a:p>
          <a:p>
            <a:r>
              <a:rPr lang="fr-FR" dirty="0">
                <a:solidFill>
                  <a:schemeClr val="tx1"/>
                </a:solidFill>
                <a:latin typeface="Source Code Pro" panose="020B0509030403020204" pitchFamily="49" charset="0"/>
                <a:ea typeface="Source Code Pro" panose="020B0509030403020204" pitchFamily="49" charset="0"/>
              </a:rPr>
              <a:t>201</a:t>
            </a:r>
          </a:p>
        </p:txBody>
      </p:sp>
    </p:spTree>
    <p:extLst>
      <p:ext uri="{BB962C8B-B14F-4D97-AF65-F5344CB8AC3E}">
        <p14:creationId xmlns:p14="http://schemas.microsoft.com/office/powerpoint/2010/main" val="2287644730"/>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a:xfrm>
            <a:off x="786150" y="308120"/>
            <a:ext cx="7571700" cy="433893"/>
          </a:xfrm>
        </p:spPr>
        <p:txBody>
          <a:bodyPr/>
          <a:lstStyle/>
          <a:p>
            <a:r>
              <a:rPr lang="en" dirty="0"/>
              <a:t>API </a:t>
            </a:r>
            <a:r>
              <a:rPr lang="en" b="1" dirty="0"/>
              <a:t>requests</a:t>
            </a:r>
            <a:r>
              <a:rPr lang="en" dirty="0"/>
              <a:t> - requête </a:t>
            </a:r>
            <a:r>
              <a:rPr lang="en" b="1" dirty="0"/>
              <a:t>PUT</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237</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5341" y="742013"/>
            <a:ext cx="7893393" cy="2462213"/>
          </a:xfrm>
          <a:prstGeom prst="rect">
            <a:avLst/>
          </a:prstGeom>
          <a:noFill/>
        </p:spPr>
        <p:txBody>
          <a:bodyPr wrap="square">
            <a:spAutoFit/>
          </a:bodyPr>
          <a:lstStyle/>
          <a:p>
            <a:r>
              <a:rPr lang="fr-FR" dirty="0">
                <a:solidFill>
                  <a:srgbClr val="333333"/>
                </a:solidFill>
                <a:latin typeface="Source Sans Pro" panose="020B0503030403020204" pitchFamily="34" charset="0"/>
                <a:ea typeface="Source Sans Pro" panose="020B0503030403020204" pitchFamily="34" charset="0"/>
              </a:rPr>
              <a:t>Exemple :</a:t>
            </a:r>
            <a:endParaRPr lang="en-GB" b="0" dirty="0">
              <a:solidFill>
                <a:srgbClr val="9872A2"/>
              </a:solidFill>
              <a:effectLst/>
              <a:latin typeface="Source Sans Pro" panose="020B0503030403020204" pitchFamily="34" charset="0"/>
              <a:ea typeface="Source Sans Pro" panose="020B0503030403020204" pitchFamily="34" charset="0"/>
            </a:endParaRPr>
          </a:p>
          <a:p>
            <a:r>
              <a:rPr lang="fr-FR" b="0" dirty="0">
                <a:solidFill>
                  <a:srgbClr val="9872A2"/>
                </a:solidFill>
                <a:effectLst/>
                <a:latin typeface="Source Code Pro" panose="020B0509030403020204" pitchFamily="49" charset="0"/>
                <a:ea typeface="Source Code Pro" panose="020B0509030403020204" pitchFamily="49" charset="0"/>
              </a:rPr>
              <a:t>import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requests</a:t>
            </a:r>
            <a:endParaRPr lang="fr-FR" b="0" dirty="0">
              <a:solidFill>
                <a:srgbClr val="C5C8C6"/>
              </a:solidFill>
              <a:effectLst/>
              <a:latin typeface="Source Code Pro" panose="020B0509030403020204" pitchFamily="49" charset="0"/>
              <a:ea typeface="Source Code Pro" panose="020B0509030403020204" pitchFamily="49" charset="0"/>
            </a:endParaRP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err="1">
                <a:solidFill>
                  <a:srgbClr val="6089B4"/>
                </a:solidFill>
                <a:effectLst/>
                <a:latin typeface="Source Code Pro" panose="020B0509030403020204" pitchFamily="49" charset="0"/>
                <a:ea typeface="Source Code Pro" panose="020B0509030403020204" pitchFamily="49" charset="0"/>
              </a:rPr>
              <a:t>api_url</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"https://jsonplaceholder.typicode.com/</a:t>
            </a:r>
            <a:r>
              <a:rPr lang="fr-FR" b="0" dirty="0" err="1">
                <a:solidFill>
                  <a:srgbClr val="9AA83A"/>
                </a:solidFill>
                <a:effectLst/>
                <a:latin typeface="Source Code Pro" panose="020B0509030403020204" pitchFamily="49" charset="0"/>
                <a:ea typeface="Source Code Pro" panose="020B0509030403020204" pitchFamily="49" charset="0"/>
              </a:rPr>
              <a:t>todos</a:t>
            </a:r>
            <a:r>
              <a:rPr lang="fr-FR" b="0" dirty="0">
                <a:solidFill>
                  <a:srgbClr val="9AA83A"/>
                </a:solidFill>
                <a:effectLst/>
                <a:latin typeface="Source Code Pro" panose="020B0509030403020204" pitchFamily="49" charset="0"/>
                <a:ea typeface="Source Code Pro" panose="020B0509030403020204" pitchFamily="49" charset="0"/>
              </a:rPr>
              <a:t>/10"</a:t>
            </a:r>
            <a:endParaRPr lang="fr-FR" b="0" dirty="0">
              <a:solidFill>
                <a:srgbClr val="C5C8C6"/>
              </a:solidFill>
              <a:effectLst/>
              <a:latin typeface="Source Code Pro" panose="020B0509030403020204" pitchFamily="49" charset="0"/>
              <a:ea typeface="Source Code Pro" panose="020B0509030403020204" pitchFamily="49" charset="0"/>
            </a:endParaRPr>
          </a:p>
          <a:p>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requests</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get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api_url</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CE6700"/>
                </a:solidFill>
                <a:effectLst/>
                <a:latin typeface="Source Code Pro" panose="020B0509030403020204" pitchFamily="49" charset="0"/>
                <a:ea typeface="Source Code Pro" panose="020B0509030403020204" pitchFamily="49" charset="0"/>
              </a:rPr>
              <a:t>print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json</a:t>
            </a:r>
            <a:r>
              <a:rPr lang="fr-FR" b="0" dirty="0">
                <a:solidFill>
                  <a:srgbClr val="676867"/>
                </a:solidFill>
                <a:effectLst/>
                <a:latin typeface="Source Code Pro" panose="020B0509030403020204" pitchFamily="49" charset="0"/>
                <a:ea typeface="Source Code Pro" panose="020B0509030403020204" pitchFamily="49" charset="0"/>
              </a:rPr>
              <a:t>())</a:t>
            </a: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err="1">
                <a:solidFill>
                  <a:srgbClr val="6089B4"/>
                </a:solidFill>
                <a:effectLst/>
                <a:latin typeface="Source Code Pro" panose="020B0509030403020204" pitchFamily="49" charset="0"/>
                <a:ea typeface="Source Code Pro" panose="020B0509030403020204" pitchFamily="49" charset="0"/>
              </a:rPr>
              <a:t>todo</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AA83A"/>
                </a:solidFill>
                <a:effectLst/>
                <a:latin typeface="Source Code Pro" panose="020B0509030403020204" pitchFamily="49" charset="0"/>
                <a:ea typeface="Source Code Pro" panose="020B0509030403020204" pitchFamily="49" charset="0"/>
              </a:rPr>
              <a:t>"</a:t>
            </a:r>
            <a:r>
              <a:rPr lang="fr-FR" b="0" dirty="0" err="1">
                <a:solidFill>
                  <a:srgbClr val="9AA83A"/>
                </a:solidFill>
                <a:effectLst/>
                <a:latin typeface="Source Code Pro" panose="020B0509030403020204" pitchFamily="49" charset="0"/>
                <a:ea typeface="Source Code Pro" panose="020B0509030403020204" pitchFamily="49" charset="0"/>
              </a:rPr>
              <a:t>userId</a:t>
            </a:r>
            <a:r>
              <a:rPr lang="fr-FR" b="0" dirty="0">
                <a:solidFill>
                  <a:srgbClr val="9AA83A"/>
                </a:solidFill>
                <a:effectLst/>
                <a:latin typeface="Source Code Pro" panose="020B0509030403020204" pitchFamily="49" charset="0"/>
                <a:ea typeface="Source Code Pro" panose="020B0509030403020204" pitchFamily="49" charset="0"/>
              </a:rPr>
              <a: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1</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a:t>
            </a:r>
            <a:r>
              <a:rPr lang="fr-FR" b="0" dirty="0" err="1">
                <a:solidFill>
                  <a:srgbClr val="9AA83A"/>
                </a:solidFill>
                <a:effectLst/>
                <a:latin typeface="Source Code Pro" panose="020B0509030403020204" pitchFamily="49" charset="0"/>
                <a:ea typeface="Source Code Pro" panose="020B0509030403020204" pitchFamily="49" charset="0"/>
              </a:rPr>
              <a:t>title</a:t>
            </a:r>
            <a:r>
              <a:rPr lang="fr-FR" b="0" dirty="0">
                <a:solidFill>
                  <a:srgbClr val="9AA83A"/>
                </a:solidFill>
                <a:effectLst/>
                <a:latin typeface="Source Code Pro" panose="020B0509030403020204" pitchFamily="49" charset="0"/>
                <a:ea typeface="Source Code Pro" panose="020B0509030403020204" pitchFamily="49" charset="0"/>
              </a:rPr>
              <a: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"Wash car"</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a:t>
            </a:r>
            <a:r>
              <a:rPr lang="fr-FR" b="0" dirty="0" err="1">
                <a:solidFill>
                  <a:srgbClr val="9AA83A"/>
                </a:solidFill>
                <a:effectLst/>
                <a:latin typeface="Source Code Pro" panose="020B0509030403020204" pitchFamily="49" charset="0"/>
                <a:ea typeface="Source Code Pro" panose="020B0509030403020204" pitchFamily="49" charset="0"/>
              </a:rPr>
              <a:t>completed</a:t>
            </a:r>
            <a:r>
              <a:rPr lang="fr-FR" b="0" dirty="0">
                <a:solidFill>
                  <a:srgbClr val="9AA83A"/>
                </a:solidFill>
                <a:effectLst/>
                <a:latin typeface="Source Code Pro" panose="020B0509030403020204" pitchFamily="49" charset="0"/>
                <a:ea typeface="Source Code Pro" panose="020B0509030403020204" pitchFamily="49" charset="0"/>
              </a:rPr>
              <a: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True</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requests</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put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api_url</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json</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todo</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CE6700"/>
                </a:solidFill>
                <a:effectLst/>
                <a:latin typeface="Source Code Pro" panose="020B0509030403020204" pitchFamily="49" charset="0"/>
                <a:ea typeface="Source Code Pro" panose="020B0509030403020204" pitchFamily="49" charset="0"/>
              </a:rPr>
              <a:t>print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json</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CE6700"/>
                </a:solidFill>
                <a:effectLst/>
                <a:latin typeface="Source Code Pro" panose="020B0509030403020204" pitchFamily="49" charset="0"/>
                <a:ea typeface="Source Code Pro" panose="020B0509030403020204" pitchFamily="49" charset="0"/>
              </a:rPr>
              <a:t>print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9872A2"/>
                </a:solidFill>
                <a:effectLst/>
                <a:latin typeface="Source Code Pro" panose="020B0509030403020204" pitchFamily="49" charset="0"/>
                <a:ea typeface="Source Code Pro" panose="020B0509030403020204" pitchFamily="49" charset="0"/>
              </a:rPr>
              <a:t>status_code</a:t>
            </a:r>
            <a:r>
              <a:rPr lang="fr-FR" b="0" dirty="0">
                <a:solidFill>
                  <a:srgbClr val="676867"/>
                </a:solidFill>
                <a:effectLst/>
                <a:latin typeface="Source Code Pro" panose="020B0509030403020204" pitchFamily="49" charset="0"/>
                <a:ea typeface="Source Code Pro" panose="020B0509030403020204" pitchFamily="49" charset="0"/>
              </a:rPr>
              <a:t>)</a:t>
            </a:r>
          </a:p>
        </p:txBody>
      </p:sp>
      <p:sp>
        <p:nvSpPr>
          <p:cNvPr id="11" name="ZoneTexte 10">
            <a:extLst>
              <a:ext uri="{FF2B5EF4-FFF2-40B4-BE49-F238E27FC236}">
                <a16:creationId xmlns:a16="http://schemas.microsoft.com/office/drawing/2014/main" id="{41C9EBEB-42EF-AA29-570A-FB3848680E09}"/>
              </a:ext>
            </a:extLst>
          </p:cNvPr>
          <p:cNvSpPr txBox="1"/>
          <p:nvPr/>
        </p:nvSpPr>
        <p:spPr>
          <a:xfrm>
            <a:off x="785341" y="3361120"/>
            <a:ext cx="7744062" cy="553998"/>
          </a:xfrm>
          <a:prstGeom prst="rect">
            <a:avLst/>
          </a:prstGeom>
          <a:noFill/>
        </p:spPr>
        <p:txBody>
          <a:bodyPr wrap="square">
            <a:spAutoFit/>
          </a:bodyPr>
          <a:lstStyle/>
          <a:p>
            <a:r>
              <a:rPr lang="fr-FR" sz="1000" dirty="0">
                <a:solidFill>
                  <a:schemeClr val="tx1"/>
                </a:solidFill>
                <a:latin typeface="Source Code Pro" panose="020B0509030403020204" pitchFamily="49" charset="0"/>
                <a:ea typeface="Source Code Pro" panose="020B0509030403020204" pitchFamily="49" charset="0"/>
              </a:rPr>
              <a:t>{'</a:t>
            </a:r>
            <a:r>
              <a:rPr lang="fr-FR" sz="1000" dirty="0" err="1">
                <a:solidFill>
                  <a:schemeClr val="tx1"/>
                </a:solidFill>
                <a:latin typeface="Source Code Pro" panose="020B0509030403020204" pitchFamily="49" charset="0"/>
                <a:ea typeface="Source Code Pro" panose="020B0509030403020204" pitchFamily="49" charset="0"/>
              </a:rPr>
              <a:t>userId</a:t>
            </a:r>
            <a:r>
              <a:rPr lang="fr-FR" sz="1000" dirty="0">
                <a:solidFill>
                  <a:schemeClr val="tx1"/>
                </a:solidFill>
                <a:latin typeface="Source Code Pro" panose="020B0509030403020204" pitchFamily="49" charset="0"/>
                <a:ea typeface="Source Code Pro" panose="020B0509030403020204" pitchFamily="49" charset="0"/>
              </a:rPr>
              <a:t>': 1, 'id': 10, '</a:t>
            </a:r>
            <a:r>
              <a:rPr lang="fr-FR" sz="1000" dirty="0" err="1">
                <a:solidFill>
                  <a:schemeClr val="tx1"/>
                </a:solidFill>
                <a:latin typeface="Source Code Pro" panose="020B0509030403020204" pitchFamily="49" charset="0"/>
                <a:ea typeface="Source Code Pro" panose="020B0509030403020204" pitchFamily="49" charset="0"/>
              </a:rPr>
              <a:t>title</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illo</a:t>
            </a:r>
            <a:r>
              <a:rPr lang="fr-FR" sz="1000" dirty="0">
                <a:solidFill>
                  <a:schemeClr val="tx1"/>
                </a:solidFill>
                <a:latin typeface="Source Code Pro" panose="020B0509030403020204" pitchFamily="49" charset="0"/>
                <a:ea typeface="Source Code Pro" panose="020B0509030403020204" pitchFamily="49" charset="0"/>
              </a:rPr>
              <a:t> est </a:t>
            </a:r>
            <a:r>
              <a:rPr lang="fr-FR" sz="1000" dirty="0" err="1">
                <a:solidFill>
                  <a:schemeClr val="tx1"/>
                </a:solidFill>
                <a:latin typeface="Source Code Pro" panose="020B0509030403020204" pitchFamily="49" charset="0"/>
                <a:ea typeface="Source Code Pro" panose="020B0509030403020204" pitchFamily="49" charset="0"/>
              </a:rPr>
              <a:t>ratione</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doloremque</a:t>
            </a:r>
            <a:r>
              <a:rPr lang="fr-FR" sz="1000" dirty="0">
                <a:solidFill>
                  <a:schemeClr val="tx1"/>
                </a:solidFill>
                <a:latin typeface="Source Code Pro" panose="020B0509030403020204" pitchFamily="49" charset="0"/>
                <a:ea typeface="Source Code Pro" panose="020B0509030403020204" pitchFamily="49" charset="0"/>
              </a:rPr>
              <a:t> quia </a:t>
            </a:r>
            <a:r>
              <a:rPr lang="fr-FR" sz="1000" dirty="0" err="1">
                <a:solidFill>
                  <a:schemeClr val="tx1"/>
                </a:solidFill>
                <a:latin typeface="Source Code Pro" panose="020B0509030403020204" pitchFamily="49" charset="0"/>
                <a:ea typeface="Source Code Pro" panose="020B0509030403020204" pitchFamily="49" charset="0"/>
              </a:rPr>
              <a:t>maiores</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aut</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completed</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True</a:t>
            </a:r>
            <a:r>
              <a:rPr lang="fr-FR" sz="1000" dirty="0">
                <a:solidFill>
                  <a:schemeClr val="tx1"/>
                </a:solidFill>
                <a:latin typeface="Source Code Pro" panose="020B0509030403020204" pitchFamily="49" charset="0"/>
                <a:ea typeface="Source Code Pro" panose="020B0509030403020204" pitchFamily="49" charset="0"/>
              </a:rPr>
              <a:t>}</a:t>
            </a:r>
          </a:p>
          <a:p>
            <a:r>
              <a:rPr lang="fr-FR" sz="1000" dirty="0">
                <a:solidFill>
                  <a:schemeClr val="tx1"/>
                </a:solidFill>
                <a:latin typeface="Source Code Pro" panose="020B0509030403020204" pitchFamily="49" charset="0"/>
                <a:ea typeface="Source Code Pro" panose="020B0509030403020204" pitchFamily="49" charset="0"/>
              </a:rPr>
              <a:t>{'</a:t>
            </a:r>
            <a:r>
              <a:rPr lang="fr-FR" sz="1000" dirty="0" err="1">
                <a:solidFill>
                  <a:schemeClr val="tx1"/>
                </a:solidFill>
                <a:latin typeface="Source Code Pro" panose="020B0509030403020204" pitchFamily="49" charset="0"/>
                <a:ea typeface="Source Code Pro" panose="020B0509030403020204" pitchFamily="49" charset="0"/>
              </a:rPr>
              <a:t>userId</a:t>
            </a:r>
            <a:r>
              <a:rPr lang="fr-FR" sz="1000" dirty="0">
                <a:solidFill>
                  <a:schemeClr val="tx1"/>
                </a:solidFill>
                <a:latin typeface="Source Code Pro" panose="020B0509030403020204" pitchFamily="49" charset="0"/>
                <a:ea typeface="Source Code Pro" panose="020B0509030403020204" pitchFamily="49" charset="0"/>
              </a:rPr>
              <a:t>': 1, '</a:t>
            </a:r>
            <a:r>
              <a:rPr lang="fr-FR" sz="1000" dirty="0" err="1">
                <a:solidFill>
                  <a:schemeClr val="tx1"/>
                </a:solidFill>
                <a:latin typeface="Source Code Pro" panose="020B0509030403020204" pitchFamily="49" charset="0"/>
                <a:ea typeface="Source Code Pro" panose="020B0509030403020204" pitchFamily="49" charset="0"/>
              </a:rPr>
              <a:t>title</a:t>
            </a:r>
            <a:r>
              <a:rPr lang="fr-FR" sz="1000" dirty="0">
                <a:solidFill>
                  <a:schemeClr val="tx1"/>
                </a:solidFill>
                <a:latin typeface="Source Code Pro" panose="020B0509030403020204" pitchFamily="49" charset="0"/>
                <a:ea typeface="Source Code Pro" panose="020B0509030403020204" pitchFamily="49" charset="0"/>
              </a:rPr>
              <a:t>': 'Wash car', '</a:t>
            </a:r>
            <a:r>
              <a:rPr lang="fr-FR" sz="1000" dirty="0" err="1">
                <a:solidFill>
                  <a:schemeClr val="tx1"/>
                </a:solidFill>
                <a:latin typeface="Source Code Pro" panose="020B0509030403020204" pitchFamily="49" charset="0"/>
                <a:ea typeface="Source Code Pro" panose="020B0509030403020204" pitchFamily="49" charset="0"/>
              </a:rPr>
              <a:t>completed</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True</a:t>
            </a:r>
            <a:r>
              <a:rPr lang="fr-FR" sz="1000" dirty="0">
                <a:solidFill>
                  <a:schemeClr val="tx1"/>
                </a:solidFill>
                <a:latin typeface="Source Code Pro" panose="020B0509030403020204" pitchFamily="49" charset="0"/>
                <a:ea typeface="Source Code Pro" panose="020B0509030403020204" pitchFamily="49" charset="0"/>
              </a:rPr>
              <a:t>, 'id': 10}</a:t>
            </a:r>
          </a:p>
          <a:p>
            <a:r>
              <a:rPr lang="fr-FR" sz="1000" dirty="0">
                <a:solidFill>
                  <a:schemeClr val="tx1"/>
                </a:solidFill>
                <a:latin typeface="Source Code Pro" panose="020B0509030403020204" pitchFamily="49" charset="0"/>
                <a:ea typeface="Source Code Pro" panose="020B0509030403020204" pitchFamily="49" charset="0"/>
              </a:rPr>
              <a:t>200</a:t>
            </a:r>
          </a:p>
        </p:txBody>
      </p:sp>
    </p:spTree>
    <p:extLst>
      <p:ext uri="{BB962C8B-B14F-4D97-AF65-F5344CB8AC3E}">
        <p14:creationId xmlns:p14="http://schemas.microsoft.com/office/powerpoint/2010/main" val="4191010201"/>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a:xfrm>
            <a:off x="786150" y="308120"/>
            <a:ext cx="7571700" cy="433893"/>
          </a:xfrm>
        </p:spPr>
        <p:txBody>
          <a:bodyPr/>
          <a:lstStyle/>
          <a:p>
            <a:r>
              <a:rPr lang="en" dirty="0"/>
              <a:t>API </a:t>
            </a:r>
            <a:r>
              <a:rPr lang="en" b="1" dirty="0"/>
              <a:t>requests</a:t>
            </a:r>
            <a:r>
              <a:rPr lang="en" dirty="0"/>
              <a:t> - requête </a:t>
            </a:r>
            <a:r>
              <a:rPr lang="en" b="1" dirty="0"/>
              <a:t>DELETE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238</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5341" y="742013"/>
            <a:ext cx="7893393" cy="2246769"/>
          </a:xfrm>
          <a:prstGeom prst="rect">
            <a:avLst/>
          </a:prstGeom>
          <a:noFill/>
        </p:spPr>
        <p:txBody>
          <a:bodyPr wrap="square">
            <a:spAutoFit/>
          </a:bodyPr>
          <a:lstStyle/>
          <a:p>
            <a:r>
              <a:rPr lang="fr-FR" dirty="0">
                <a:solidFill>
                  <a:srgbClr val="333333"/>
                </a:solidFill>
                <a:latin typeface="Source Sans Pro" panose="020B0503030403020204" pitchFamily="34" charset="0"/>
                <a:ea typeface="Source Sans Pro" panose="020B0503030403020204" pitchFamily="34" charset="0"/>
              </a:rPr>
              <a:t>Exemple :</a:t>
            </a:r>
            <a:endParaRPr lang="en-GB" b="0" dirty="0">
              <a:solidFill>
                <a:srgbClr val="9872A2"/>
              </a:solidFill>
              <a:effectLst/>
              <a:latin typeface="Source Sans Pro" panose="020B0503030403020204" pitchFamily="34" charset="0"/>
              <a:ea typeface="Source Sans Pro" panose="020B0503030403020204" pitchFamily="34" charset="0"/>
            </a:endParaRPr>
          </a:p>
          <a:p>
            <a:r>
              <a:rPr lang="fr-FR" b="0" dirty="0">
                <a:solidFill>
                  <a:srgbClr val="9872A2"/>
                </a:solidFill>
                <a:effectLst/>
                <a:latin typeface="Source Code Pro" panose="020B0509030403020204" pitchFamily="49" charset="0"/>
                <a:ea typeface="Source Code Pro" panose="020B0509030403020204" pitchFamily="49" charset="0"/>
              </a:rPr>
              <a:t>import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requests</a:t>
            </a:r>
            <a:endParaRPr lang="fr-FR" b="0" dirty="0">
              <a:solidFill>
                <a:srgbClr val="C5C8C6"/>
              </a:solidFill>
              <a:effectLst/>
              <a:latin typeface="Source Code Pro" panose="020B0509030403020204" pitchFamily="49" charset="0"/>
              <a:ea typeface="Source Code Pro" panose="020B0509030403020204" pitchFamily="49" charset="0"/>
            </a:endParaRP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err="1">
                <a:solidFill>
                  <a:srgbClr val="6089B4"/>
                </a:solidFill>
                <a:effectLst/>
                <a:latin typeface="Source Code Pro" panose="020B0509030403020204" pitchFamily="49" charset="0"/>
                <a:ea typeface="Source Code Pro" panose="020B0509030403020204" pitchFamily="49" charset="0"/>
              </a:rPr>
              <a:t>api_url</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"https://jsonplaceholder.typicode.com/</a:t>
            </a:r>
            <a:r>
              <a:rPr lang="fr-FR" b="0" dirty="0" err="1">
                <a:solidFill>
                  <a:srgbClr val="9AA83A"/>
                </a:solidFill>
                <a:effectLst/>
                <a:latin typeface="Source Code Pro" panose="020B0509030403020204" pitchFamily="49" charset="0"/>
                <a:ea typeface="Source Code Pro" panose="020B0509030403020204" pitchFamily="49" charset="0"/>
              </a:rPr>
              <a:t>todos</a:t>
            </a:r>
            <a:r>
              <a:rPr lang="fr-FR" b="0" dirty="0">
                <a:solidFill>
                  <a:srgbClr val="9AA83A"/>
                </a:solidFill>
                <a:effectLst/>
                <a:latin typeface="Source Code Pro" panose="020B0509030403020204" pitchFamily="49" charset="0"/>
                <a:ea typeface="Source Code Pro" panose="020B0509030403020204" pitchFamily="49" charset="0"/>
              </a:rPr>
              <a:t>/10"</a:t>
            </a:r>
            <a:endParaRPr lang="fr-FR" b="0" dirty="0">
              <a:solidFill>
                <a:srgbClr val="C5C8C6"/>
              </a:solidFill>
              <a:effectLst/>
              <a:latin typeface="Source Code Pro" panose="020B0509030403020204" pitchFamily="49" charset="0"/>
              <a:ea typeface="Source Code Pro" panose="020B0509030403020204" pitchFamily="49" charset="0"/>
            </a:endParaRPr>
          </a:p>
          <a:p>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requests</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get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api_url</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CE6700"/>
                </a:solidFill>
                <a:effectLst/>
                <a:latin typeface="Source Code Pro" panose="020B0509030403020204" pitchFamily="49" charset="0"/>
                <a:ea typeface="Source Code Pro" panose="020B0509030403020204" pitchFamily="49" charset="0"/>
              </a:rPr>
              <a:t>print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json</a:t>
            </a:r>
            <a:r>
              <a:rPr lang="fr-FR" b="0" dirty="0">
                <a:solidFill>
                  <a:srgbClr val="676867"/>
                </a:solidFill>
                <a:effectLst/>
                <a:latin typeface="Source Code Pro" panose="020B0509030403020204" pitchFamily="49" charset="0"/>
                <a:ea typeface="Source Code Pro" panose="020B0509030403020204" pitchFamily="49" charset="0"/>
              </a:rPr>
              <a:t>())</a:t>
            </a: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requests</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delete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api_url</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CE6700"/>
                </a:solidFill>
                <a:effectLst/>
                <a:latin typeface="Source Code Pro" panose="020B0509030403020204" pitchFamily="49" charset="0"/>
                <a:ea typeface="Source Code Pro" panose="020B0509030403020204" pitchFamily="49" charset="0"/>
              </a:rPr>
              <a:t>print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json</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CE6700"/>
                </a:solidFill>
                <a:effectLst/>
                <a:latin typeface="Source Code Pro" panose="020B0509030403020204" pitchFamily="49" charset="0"/>
                <a:ea typeface="Source Code Pro" panose="020B0509030403020204" pitchFamily="49" charset="0"/>
              </a:rPr>
              <a:t>print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9872A2"/>
                </a:solidFill>
                <a:effectLst/>
                <a:latin typeface="Source Code Pro" panose="020B0509030403020204" pitchFamily="49" charset="0"/>
                <a:ea typeface="Source Code Pro" panose="020B0509030403020204" pitchFamily="49" charset="0"/>
              </a:rPr>
              <a:t>status_code</a:t>
            </a:r>
            <a:r>
              <a:rPr lang="fr-FR" b="0" dirty="0">
                <a:solidFill>
                  <a:srgbClr val="676867"/>
                </a:solidFill>
                <a:effectLst/>
                <a:latin typeface="Source Code Pro" panose="020B0509030403020204" pitchFamily="49" charset="0"/>
                <a:ea typeface="Source Code Pro" panose="020B0509030403020204" pitchFamily="49" charset="0"/>
              </a:rPr>
              <a:t>)</a:t>
            </a:r>
          </a:p>
        </p:txBody>
      </p:sp>
      <p:sp>
        <p:nvSpPr>
          <p:cNvPr id="11" name="ZoneTexte 10">
            <a:extLst>
              <a:ext uri="{FF2B5EF4-FFF2-40B4-BE49-F238E27FC236}">
                <a16:creationId xmlns:a16="http://schemas.microsoft.com/office/drawing/2014/main" id="{41C9EBEB-42EF-AA29-570A-FB3848680E09}"/>
              </a:ext>
            </a:extLst>
          </p:cNvPr>
          <p:cNvSpPr txBox="1"/>
          <p:nvPr/>
        </p:nvSpPr>
        <p:spPr>
          <a:xfrm>
            <a:off x="785341" y="3222620"/>
            <a:ext cx="7744062" cy="400110"/>
          </a:xfrm>
          <a:prstGeom prst="rect">
            <a:avLst/>
          </a:prstGeom>
          <a:noFill/>
        </p:spPr>
        <p:txBody>
          <a:bodyPr wrap="square">
            <a:spAutoFit/>
          </a:bodyPr>
          <a:lstStyle/>
          <a:p>
            <a:r>
              <a:rPr lang="fr-FR" sz="1000" dirty="0">
                <a:solidFill>
                  <a:schemeClr val="tx1"/>
                </a:solidFill>
                <a:latin typeface="Source Code Pro" panose="020B0509030403020204" pitchFamily="49" charset="0"/>
                <a:ea typeface="Source Code Pro" panose="020B0509030403020204" pitchFamily="49" charset="0"/>
              </a:rPr>
              <a:t>{'</a:t>
            </a:r>
            <a:r>
              <a:rPr lang="fr-FR" sz="1000" dirty="0" err="1">
                <a:solidFill>
                  <a:schemeClr val="tx1"/>
                </a:solidFill>
                <a:latin typeface="Source Code Pro" panose="020B0509030403020204" pitchFamily="49" charset="0"/>
                <a:ea typeface="Source Code Pro" panose="020B0509030403020204" pitchFamily="49" charset="0"/>
              </a:rPr>
              <a:t>userId</a:t>
            </a:r>
            <a:r>
              <a:rPr lang="fr-FR" sz="1000" dirty="0">
                <a:solidFill>
                  <a:schemeClr val="tx1"/>
                </a:solidFill>
                <a:latin typeface="Source Code Pro" panose="020B0509030403020204" pitchFamily="49" charset="0"/>
                <a:ea typeface="Source Code Pro" panose="020B0509030403020204" pitchFamily="49" charset="0"/>
              </a:rPr>
              <a:t>': 1, 'id': 10, '</a:t>
            </a:r>
            <a:r>
              <a:rPr lang="fr-FR" sz="1000" dirty="0" err="1">
                <a:solidFill>
                  <a:schemeClr val="tx1"/>
                </a:solidFill>
                <a:latin typeface="Source Code Pro" panose="020B0509030403020204" pitchFamily="49" charset="0"/>
                <a:ea typeface="Source Code Pro" panose="020B0509030403020204" pitchFamily="49" charset="0"/>
              </a:rPr>
              <a:t>title</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illo</a:t>
            </a:r>
            <a:r>
              <a:rPr lang="fr-FR" sz="1000" dirty="0">
                <a:solidFill>
                  <a:schemeClr val="tx1"/>
                </a:solidFill>
                <a:latin typeface="Source Code Pro" panose="020B0509030403020204" pitchFamily="49" charset="0"/>
                <a:ea typeface="Source Code Pro" panose="020B0509030403020204" pitchFamily="49" charset="0"/>
              </a:rPr>
              <a:t> est </a:t>
            </a:r>
            <a:r>
              <a:rPr lang="fr-FR" sz="1000" dirty="0" err="1">
                <a:solidFill>
                  <a:schemeClr val="tx1"/>
                </a:solidFill>
                <a:latin typeface="Source Code Pro" panose="020B0509030403020204" pitchFamily="49" charset="0"/>
                <a:ea typeface="Source Code Pro" panose="020B0509030403020204" pitchFamily="49" charset="0"/>
              </a:rPr>
              <a:t>ratione</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doloremque</a:t>
            </a:r>
            <a:r>
              <a:rPr lang="fr-FR" sz="1000" dirty="0">
                <a:solidFill>
                  <a:schemeClr val="tx1"/>
                </a:solidFill>
                <a:latin typeface="Source Code Pro" panose="020B0509030403020204" pitchFamily="49" charset="0"/>
                <a:ea typeface="Source Code Pro" panose="020B0509030403020204" pitchFamily="49" charset="0"/>
              </a:rPr>
              <a:t> quia </a:t>
            </a:r>
            <a:r>
              <a:rPr lang="fr-FR" sz="1000" dirty="0" err="1">
                <a:solidFill>
                  <a:schemeClr val="tx1"/>
                </a:solidFill>
                <a:latin typeface="Source Code Pro" panose="020B0509030403020204" pitchFamily="49" charset="0"/>
                <a:ea typeface="Source Code Pro" panose="020B0509030403020204" pitchFamily="49" charset="0"/>
              </a:rPr>
              <a:t>maiores</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aut</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completed</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True</a:t>
            </a:r>
            <a:r>
              <a:rPr lang="fr-FR" sz="1000" dirty="0">
                <a:solidFill>
                  <a:schemeClr val="tx1"/>
                </a:solidFill>
                <a:latin typeface="Source Code Pro" panose="020B0509030403020204" pitchFamily="49" charset="0"/>
                <a:ea typeface="Source Code Pro" panose="020B0509030403020204" pitchFamily="49" charset="0"/>
              </a:rPr>
              <a:t>}</a:t>
            </a:r>
          </a:p>
          <a:p>
            <a:r>
              <a:rPr lang="fr-FR" sz="1000" dirty="0">
                <a:solidFill>
                  <a:schemeClr val="tx1"/>
                </a:solidFill>
                <a:latin typeface="Source Code Pro" panose="020B0509030403020204" pitchFamily="49" charset="0"/>
                <a:ea typeface="Source Code Pro" panose="020B0509030403020204" pitchFamily="49" charset="0"/>
              </a:rPr>
              <a:t>200</a:t>
            </a:r>
          </a:p>
        </p:txBody>
      </p:sp>
    </p:spTree>
    <p:extLst>
      <p:ext uri="{BB962C8B-B14F-4D97-AF65-F5344CB8AC3E}">
        <p14:creationId xmlns:p14="http://schemas.microsoft.com/office/powerpoint/2010/main" val="2165931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a:t>
            </a:r>
            <a:r>
              <a:rPr lang="en-GB" dirty="0" err="1"/>
              <a:t>fonction</a:t>
            </a:r>
            <a:r>
              <a:rPr lang="en-GB" dirty="0"/>
              <a:t> </a:t>
            </a:r>
            <a:r>
              <a:rPr lang="en-GB" b="1" dirty="0"/>
              <a:t>type</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23</a:t>
            </a:fld>
            <a:endParaRPr lang="en"/>
          </a:p>
        </p:txBody>
      </p:sp>
      <p:sp>
        <p:nvSpPr>
          <p:cNvPr id="9" name="Text Placeholder 1">
            <a:extLst>
              <a:ext uri="{FF2B5EF4-FFF2-40B4-BE49-F238E27FC236}">
                <a16:creationId xmlns:a16="http://schemas.microsoft.com/office/drawing/2014/main" id="{A952613F-5A92-441F-ADDA-769F6FF087D9}"/>
              </a:ext>
            </a:extLst>
          </p:cNvPr>
          <p:cNvSpPr>
            <a:spLocks noGrp="1"/>
          </p:cNvSpPr>
          <p:nvPr>
            <p:ph type="body" idx="4294967295"/>
          </p:nvPr>
        </p:nvSpPr>
        <p:spPr>
          <a:xfrm>
            <a:off x="786148" y="1200331"/>
            <a:ext cx="7510197" cy="621542"/>
          </a:xfrm>
        </p:spPr>
        <p:txBody>
          <a:bodyPr/>
          <a:lstStyle/>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La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fonction</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type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permet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de </a:t>
            </a:r>
            <a:r>
              <a:rPr lang="en-US" sz="1800" b="1" dirty="0" err="1">
                <a:solidFill>
                  <a:srgbClr val="000000"/>
                </a:solidFill>
                <a:latin typeface="Source Sans Pro" panose="020B0503030403020204" pitchFamily="34" charset="0"/>
                <a:ea typeface="Source Sans Pro" panose="020B0503030403020204" pitchFamily="34" charset="0"/>
                <a:cs typeface="Arial"/>
                <a:sym typeface="Arial"/>
              </a:rPr>
              <a:t>connaître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le </a:t>
            </a:r>
            <a:r>
              <a:rPr lang="en-US" sz="1800" b="1" dirty="0">
                <a:solidFill>
                  <a:srgbClr val="000000"/>
                </a:solidFill>
                <a:latin typeface="Source Sans Pro" panose="020B0503030403020204" pitchFamily="34" charset="0"/>
                <a:ea typeface="Source Sans Pro" panose="020B0503030403020204" pitchFamily="34" charset="0"/>
                <a:cs typeface="Arial"/>
                <a:sym typeface="Arial"/>
              </a:rPr>
              <a:t>type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d’une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b="1" dirty="0">
                <a:solidFill>
                  <a:srgbClr val="000000"/>
                </a:solidFill>
                <a:latin typeface="Source Sans Pro" panose="020B0503030403020204" pitchFamily="34" charset="0"/>
                <a:ea typeface="Source Sans Pro" panose="020B0503030403020204" pitchFamily="34" charset="0"/>
                <a:cs typeface="Arial"/>
                <a:sym typeface="Arial"/>
              </a:rPr>
              <a:t>variable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a:t>
            </a:r>
          </a:p>
        </p:txBody>
      </p:sp>
      <p:sp>
        <p:nvSpPr>
          <p:cNvPr id="12" name="Text Placeholder 1">
            <a:extLst>
              <a:ext uri="{FF2B5EF4-FFF2-40B4-BE49-F238E27FC236}">
                <a16:creationId xmlns:a16="http://schemas.microsoft.com/office/drawing/2014/main" id="{AE51C7E7-7F84-4DB7-B1BB-12024DF68FE2}"/>
              </a:ext>
            </a:extLst>
          </p:cNvPr>
          <p:cNvSpPr txBox="1">
            <a:spLocks/>
          </p:cNvSpPr>
          <p:nvPr/>
        </p:nvSpPr>
        <p:spPr>
          <a:xfrm>
            <a:off x="786148" y="1821873"/>
            <a:ext cx="6355870" cy="21212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38100" indent="0">
              <a:spcAft>
                <a:spcPts val="600"/>
              </a:spcAft>
              <a:buFont typeface="Source Sans Pro"/>
              <a:buNone/>
            </a:pP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38100" indent="0">
              <a:spcBef>
                <a:spcPts val="0"/>
              </a:spcBef>
              <a:buNone/>
            </a:pPr>
            <a:r>
              <a:rPr lang="fr-FR" sz="1600" b="0" dirty="0">
                <a:solidFill>
                  <a:srgbClr val="6089B4"/>
                </a:solidFill>
                <a:effectLst/>
                <a:latin typeface="Source Code Pro" panose="020B0509030403020204" pitchFamily="49" charset="0"/>
                <a:ea typeface="Source Code Pro" panose="020B0509030403020204" pitchFamily="49" charset="0"/>
              </a:rPr>
              <a:t>question</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AA83A"/>
                </a:solidFill>
                <a:effectLst/>
                <a:latin typeface="Source Code Pro" panose="020B0509030403020204" pitchFamily="49" charset="0"/>
                <a:ea typeface="Source Code Pro" panose="020B0509030403020204" pitchFamily="49" charset="0"/>
              </a:rPr>
              <a:t>"Quelle est la réponse à l'univers ?"</a:t>
            </a:r>
            <a:endParaRPr lang="fr-FR" sz="1600" b="0" dirty="0">
              <a:solidFill>
                <a:srgbClr val="C5C8C6"/>
              </a:solidFill>
              <a:effectLst/>
              <a:latin typeface="Source Code Pro" panose="020B0509030403020204" pitchFamily="49" charset="0"/>
              <a:ea typeface="Source Code Pro" panose="020B0509030403020204" pitchFamily="49" charset="0"/>
            </a:endParaRPr>
          </a:p>
          <a:p>
            <a:pPr marL="38100" indent="0">
              <a:spcBef>
                <a:spcPts val="0"/>
              </a:spcBef>
              <a:buNone/>
            </a:pPr>
            <a:r>
              <a:rPr lang="fr-FR" sz="1600" b="0" dirty="0" err="1">
                <a:solidFill>
                  <a:srgbClr val="6089B4"/>
                </a:solidFill>
                <a:effectLst/>
                <a:latin typeface="Source Code Pro" panose="020B0509030403020204" pitchFamily="49" charset="0"/>
                <a:ea typeface="Source Code Pro" panose="020B0509030403020204" pitchFamily="49" charset="0"/>
              </a:rPr>
              <a:t>answer</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089B4"/>
                </a:solidFill>
                <a:effectLst/>
                <a:latin typeface="Source Code Pro" panose="020B0509030403020204" pitchFamily="49" charset="0"/>
                <a:ea typeface="Source Code Pro" panose="020B0509030403020204" pitchFamily="49" charset="0"/>
              </a:rPr>
              <a:t>42</a:t>
            </a:r>
            <a:endParaRPr lang="fr-FR" sz="1600" b="0" dirty="0">
              <a:solidFill>
                <a:srgbClr val="C5C8C6"/>
              </a:solidFill>
              <a:effectLst/>
              <a:latin typeface="Source Code Pro" panose="020B0509030403020204" pitchFamily="49" charset="0"/>
              <a:ea typeface="Source Code Pro" panose="020B0509030403020204" pitchFamily="49" charset="0"/>
            </a:endParaRPr>
          </a:p>
          <a:p>
            <a:pPr marL="38100" indent="0">
              <a:spcBef>
                <a:spcPts val="0"/>
              </a:spcBef>
              <a:buNone/>
            </a:pPr>
            <a:r>
              <a:rPr lang="fr-FR" sz="1600" b="0" dirty="0">
                <a:solidFill>
                  <a:srgbClr val="9B0000"/>
                </a:solidFill>
                <a:effectLst/>
                <a:latin typeface="Source Code Pro" panose="020B0509030403020204" pitchFamily="49" charset="0"/>
                <a:ea typeface="Source Code Pro" panose="020B0509030403020204" pitchFamily="49" charset="0"/>
              </a:rPr>
              <a:t>type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question</a:t>
            </a:r>
            <a:r>
              <a:rPr lang="fr-FR" sz="1600" b="0" dirty="0">
                <a:solidFill>
                  <a:srgbClr val="676867"/>
                </a:solidFill>
                <a:effectLst/>
                <a:latin typeface="Source Code Pro" panose="020B0509030403020204" pitchFamily="49" charset="0"/>
                <a:ea typeface="Source Code Pro" panose="020B0509030403020204" pitchFamily="49" charset="0"/>
              </a:rPr>
              <a:t>)</a:t>
            </a:r>
          </a:p>
          <a:p>
            <a:pPr marL="38100" indent="0">
              <a:spcBef>
                <a:spcPts val="0"/>
              </a:spcBef>
              <a:buNone/>
            </a:pPr>
            <a:r>
              <a:rPr lang="fr-FR" sz="1600" b="0" dirty="0">
                <a:solidFill>
                  <a:srgbClr val="9B0000"/>
                </a:solidFill>
                <a:effectLst/>
                <a:latin typeface="Source Code Pro" panose="020B0509030403020204" pitchFamily="49" charset="0"/>
                <a:ea typeface="Source Code Pro" panose="020B0509030403020204" pitchFamily="49" charset="0"/>
              </a:rPr>
              <a:t>type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answer</a:t>
            </a:r>
            <a:r>
              <a:rPr lang="fr-FR" sz="1600" b="0" dirty="0">
                <a:solidFill>
                  <a:srgbClr val="676867"/>
                </a:solidFill>
                <a:effectLst/>
                <a:latin typeface="Source Code Pro" panose="020B0509030403020204" pitchFamily="49" charset="0"/>
                <a:ea typeface="Source Code Pro" panose="020B0509030403020204" pitchFamily="49" charset="0"/>
              </a:rPr>
              <a:t>)</a:t>
            </a:r>
          </a:p>
          <a:p>
            <a:pPr marL="38100" indent="0">
              <a:buFont typeface="Source Sans Pro"/>
              <a:buNone/>
            </a:pP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2" name="ZoneTexte 1">
            <a:extLst>
              <a:ext uri="{FF2B5EF4-FFF2-40B4-BE49-F238E27FC236}">
                <a16:creationId xmlns:a16="http://schemas.microsoft.com/office/drawing/2014/main" id="{3861008E-AE9E-EFA3-0E60-4628BE37B136}"/>
              </a:ext>
            </a:extLst>
          </p:cNvPr>
          <p:cNvSpPr txBox="1"/>
          <p:nvPr/>
        </p:nvSpPr>
        <p:spPr>
          <a:xfrm>
            <a:off x="3525981" y="2754091"/>
            <a:ext cx="2369127" cy="646331"/>
          </a:xfrm>
          <a:prstGeom prst="rect">
            <a:avLst/>
          </a:prstGeom>
          <a:noFill/>
        </p:spPr>
        <p:txBody>
          <a:bodyPr wrap="square" rtlCol="0">
            <a:spAutoFit/>
          </a:bodyPr>
          <a:lstStyle/>
          <a:p>
            <a:r>
              <a:rPr lang="fr-FR" sz="1800" dirty="0">
                <a:latin typeface="Source Sans Pro" panose="020B0503030403020204" pitchFamily="34" charset="0"/>
                <a:ea typeface="Source Sans Pro" panose="020B0503030403020204" pitchFamily="34" charset="0"/>
              </a:rPr>
              <a:t>&lt;class '</a:t>
            </a:r>
            <a:r>
              <a:rPr lang="fr-FR" sz="1800" dirty="0" err="1">
                <a:latin typeface="Source Sans Pro" panose="020B0503030403020204" pitchFamily="34" charset="0"/>
                <a:ea typeface="Source Sans Pro" panose="020B0503030403020204" pitchFamily="34" charset="0"/>
              </a:rPr>
              <a:t>str</a:t>
            </a:r>
            <a:r>
              <a:rPr lang="fr-FR" sz="1800" dirty="0">
                <a:latin typeface="Source Sans Pro" panose="020B0503030403020204" pitchFamily="34" charset="0"/>
                <a:ea typeface="Source Sans Pro" panose="020B0503030403020204" pitchFamily="34" charset="0"/>
              </a:rPr>
              <a:t>’&gt;</a:t>
            </a:r>
          </a:p>
          <a:p>
            <a:r>
              <a:rPr lang="fr-FR" sz="1800" dirty="0">
                <a:latin typeface="Source Sans Pro" panose="020B0503030403020204" pitchFamily="34" charset="0"/>
                <a:ea typeface="Source Sans Pro" panose="020B0503030403020204" pitchFamily="34" charset="0"/>
              </a:rPr>
              <a:t>&lt;class '</a:t>
            </a:r>
            <a:r>
              <a:rPr lang="fr-FR" sz="1800" dirty="0" err="1">
                <a:latin typeface="Source Sans Pro" panose="020B0503030403020204" pitchFamily="34" charset="0"/>
                <a:ea typeface="Source Sans Pro" panose="020B0503030403020204" pitchFamily="34" charset="0"/>
              </a:rPr>
              <a:t>int</a:t>
            </a:r>
            <a:r>
              <a:rPr lang="fr-FR" sz="1800" dirty="0">
                <a:latin typeface="Source Sans Pro" panose="020B0503030403020204" pitchFamily="34" charset="0"/>
                <a:ea typeface="Source Sans Pro" panose="020B0503030403020204" pitchFamily="34" charset="0"/>
              </a:rPr>
              <a:t>'&gt;</a:t>
            </a:r>
          </a:p>
        </p:txBody>
      </p:sp>
      <p:cxnSp>
        <p:nvCxnSpPr>
          <p:cNvPr id="4" name="Connecteur droit avec flèche 3">
            <a:extLst>
              <a:ext uri="{FF2B5EF4-FFF2-40B4-BE49-F238E27FC236}">
                <a16:creationId xmlns:a16="http://schemas.microsoft.com/office/drawing/2014/main" id="{967F7334-6009-01A7-3627-BD21A95702C5}"/>
              </a:ext>
            </a:extLst>
          </p:cNvPr>
          <p:cNvCxnSpPr/>
          <p:nvPr/>
        </p:nvCxnSpPr>
        <p:spPr>
          <a:xfrm flipH="1">
            <a:off x="2763982" y="2951794"/>
            <a:ext cx="67194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 name="Connecteur droit avec flèche 4">
            <a:extLst>
              <a:ext uri="{FF2B5EF4-FFF2-40B4-BE49-F238E27FC236}">
                <a16:creationId xmlns:a16="http://schemas.microsoft.com/office/drawing/2014/main" id="{357B9ABB-2880-6D51-A513-196BD194E65A}"/>
              </a:ext>
            </a:extLst>
          </p:cNvPr>
          <p:cNvCxnSpPr/>
          <p:nvPr/>
        </p:nvCxnSpPr>
        <p:spPr>
          <a:xfrm flipH="1">
            <a:off x="2763981" y="3221958"/>
            <a:ext cx="67194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801306901"/>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239</a:t>
            </a:fld>
            <a:endParaRPr lang="fr-FR"/>
          </a:p>
        </p:txBody>
      </p:sp>
    </p:spTree>
    <p:extLst>
      <p:ext uri="{BB962C8B-B14F-4D97-AF65-F5344CB8AC3E}">
        <p14:creationId xmlns:p14="http://schemas.microsoft.com/office/powerpoint/2010/main" val="380938925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t>API</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240</a:t>
            </a:fld>
            <a:endParaRPr lang="fr-FR"/>
          </a:p>
        </p:txBody>
      </p:sp>
    </p:spTree>
    <p:extLst>
      <p:ext uri="{BB962C8B-B14F-4D97-AF65-F5344CB8AC3E}">
        <p14:creationId xmlns:p14="http://schemas.microsoft.com/office/powerpoint/2010/main" val="2688430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conversion de type</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24</a:t>
            </a:fld>
            <a:endParaRPr lang="en"/>
          </a:p>
        </p:txBody>
      </p:sp>
      <p:sp>
        <p:nvSpPr>
          <p:cNvPr id="9" name="Text Placeholder 1">
            <a:extLst>
              <a:ext uri="{FF2B5EF4-FFF2-40B4-BE49-F238E27FC236}">
                <a16:creationId xmlns:a16="http://schemas.microsoft.com/office/drawing/2014/main" id="{A952613F-5A92-441F-ADDA-769F6FF087D9}"/>
              </a:ext>
            </a:extLst>
          </p:cNvPr>
          <p:cNvSpPr>
            <a:spLocks noGrp="1"/>
          </p:cNvSpPr>
          <p:nvPr>
            <p:ph type="body" idx="4294967295"/>
          </p:nvPr>
        </p:nvSpPr>
        <p:spPr>
          <a:xfrm>
            <a:off x="786148" y="1200330"/>
            <a:ext cx="7510197" cy="790477"/>
          </a:xfrm>
        </p:spPr>
        <p:txBody>
          <a:bodyPr/>
          <a:lstStyle/>
          <a:p>
            <a:pPr marL="38100" indent="0" algn="just">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Nous pouvons utiliser les classes des types de base pour </a:t>
            </a: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convertir</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des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valeurs</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en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leur type</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12" name="Text Placeholder 1">
            <a:extLst>
              <a:ext uri="{FF2B5EF4-FFF2-40B4-BE49-F238E27FC236}">
                <a16:creationId xmlns:a16="http://schemas.microsoft.com/office/drawing/2014/main" id="{AE51C7E7-7F84-4DB7-B1BB-12024DF68FE2}"/>
              </a:ext>
            </a:extLst>
          </p:cNvPr>
          <p:cNvSpPr txBox="1">
            <a:spLocks/>
          </p:cNvSpPr>
          <p:nvPr/>
        </p:nvSpPr>
        <p:spPr>
          <a:xfrm>
            <a:off x="786148" y="1990807"/>
            <a:ext cx="6355870" cy="21212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38100" indent="0">
              <a:spcAft>
                <a:spcPts val="600"/>
              </a:spcAft>
              <a:buFont typeface="Source Sans Pro"/>
              <a:buNone/>
            </a:pP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38100" indent="0">
              <a:spcBef>
                <a:spcPts val="0"/>
              </a:spcBef>
              <a:buNone/>
            </a:pPr>
            <a:r>
              <a:rPr lang="fr-FR" sz="1600" b="0" dirty="0" err="1">
                <a:solidFill>
                  <a:srgbClr val="9B0000"/>
                </a:solidFill>
                <a:effectLst/>
                <a:latin typeface="Source Code Pro" panose="020B0509030403020204" pitchFamily="49" charset="0"/>
                <a:ea typeface="Source Code Pro" panose="020B0509030403020204" pitchFamily="49" charset="0"/>
              </a:rPr>
              <a:t>int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42.5</a:t>
            </a:r>
            <a:r>
              <a:rPr lang="fr-FR" sz="1600" b="0" dirty="0">
                <a:solidFill>
                  <a:srgbClr val="676867"/>
                </a:solidFill>
                <a:effectLst/>
                <a:latin typeface="Source Code Pro" panose="020B0509030403020204" pitchFamily="49" charset="0"/>
                <a:ea typeface="Source Code Pro" panose="020B0509030403020204" pitchFamily="49" charset="0"/>
              </a:rPr>
              <a:t>)</a:t>
            </a:r>
          </a:p>
        </p:txBody>
      </p:sp>
      <p:sp>
        <p:nvSpPr>
          <p:cNvPr id="2" name="ZoneTexte 1">
            <a:extLst>
              <a:ext uri="{FF2B5EF4-FFF2-40B4-BE49-F238E27FC236}">
                <a16:creationId xmlns:a16="http://schemas.microsoft.com/office/drawing/2014/main" id="{3861008E-AE9E-EFA3-0E60-4628BE37B136}"/>
              </a:ext>
            </a:extLst>
          </p:cNvPr>
          <p:cNvSpPr txBox="1"/>
          <p:nvPr/>
        </p:nvSpPr>
        <p:spPr>
          <a:xfrm>
            <a:off x="2864527" y="2441546"/>
            <a:ext cx="453638" cy="369332"/>
          </a:xfrm>
          <a:prstGeom prst="rect">
            <a:avLst/>
          </a:prstGeom>
          <a:noFill/>
        </p:spPr>
        <p:txBody>
          <a:bodyPr wrap="square" rtlCol="0">
            <a:spAutoFit/>
          </a:bodyPr>
          <a:lstStyle/>
          <a:p>
            <a:r>
              <a:rPr lang="fr-FR" sz="1800" dirty="0">
                <a:latin typeface="Source Sans Pro" panose="020B0503030403020204" pitchFamily="34" charset="0"/>
                <a:ea typeface="Source Sans Pro" panose="020B0503030403020204" pitchFamily="34" charset="0"/>
              </a:rPr>
              <a:t>42</a:t>
            </a:r>
          </a:p>
        </p:txBody>
      </p:sp>
      <p:cxnSp>
        <p:nvCxnSpPr>
          <p:cNvPr id="4" name="Connecteur droit avec flèche 3">
            <a:extLst>
              <a:ext uri="{FF2B5EF4-FFF2-40B4-BE49-F238E27FC236}">
                <a16:creationId xmlns:a16="http://schemas.microsoft.com/office/drawing/2014/main" id="{967F7334-6009-01A7-3627-BD21A95702C5}"/>
              </a:ext>
            </a:extLst>
          </p:cNvPr>
          <p:cNvCxnSpPr/>
          <p:nvPr/>
        </p:nvCxnSpPr>
        <p:spPr>
          <a:xfrm flipH="1">
            <a:off x="2133601" y="2626212"/>
            <a:ext cx="6719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599635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2.</a:t>
            </a:r>
            <a:r>
              <a:rPr lang="fr-FR" sz="4000" dirty="0">
                <a:solidFill>
                  <a:schemeClr val="accent4"/>
                </a:solidFill>
              </a:rPr>
              <a:t>2</a:t>
            </a:r>
          </a:p>
          <a:p>
            <a:pPr marL="0" lvl="0" indent="0" algn="l" rtl="0">
              <a:spcBef>
                <a:spcPts val="0"/>
              </a:spcBef>
              <a:spcAft>
                <a:spcPts val="0"/>
              </a:spcAft>
              <a:buNone/>
            </a:pPr>
            <a:r>
              <a:rPr lang="fr-FR" sz="2800" dirty="0"/>
              <a:t>Les opérateurs</a:t>
            </a:r>
          </a:p>
        </p:txBody>
      </p:sp>
    </p:spTree>
    <p:extLst>
      <p:ext uri="{BB962C8B-B14F-4D97-AF65-F5344CB8AC3E}">
        <p14:creationId xmlns:p14="http://schemas.microsoft.com/office/powerpoint/2010/main" val="3385039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opérateurs</a:t>
            </a:r>
            <a:r>
              <a:rPr lang="en-GB" dirty="0"/>
              <a:t> </a:t>
            </a:r>
            <a:r>
              <a:rPr lang="en-GB" dirty="0" err="1"/>
              <a:t>arithmétiques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26</a:t>
            </a:fld>
            <a:endParaRPr lang="en"/>
          </a:p>
        </p:txBody>
      </p:sp>
      <p:sp>
        <p:nvSpPr>
          <p:cNvPr id="9" name="Text Placeholder 1">
            <a:extLst>
              <a:ext uri="{FF2B5EF4-FFF2-40B4-BE49-F238E27FC236}">
                <a16:creationId xmlns:a16="http://schemas.microsoft.com/office/drawing/2014/main" id="{A952613F-5A92-441F-ADDA-769F6FF087D9}"/>
              </a:ext>
            </a:extLst>
          </p:cNvPr>
          <p:cNvSpPr>
            <a:spLocks noGrp="1"/>
          </p:cNvSpPr>
          <p:nvPr>
            <p:ph type="body" idx="4294967295"/>
          </p:nvPr>
        </p:nvSpPr>
        <p:spPr>
          <a:xfrm>
            <a:off x="786150" y="1674205"/>
            <a:ext cx="4166296" cy="2977887"/>
          </a:xfrm>
        </p:spPr>
        <p:txBody>
          <a:bodyPr/>
          <a:lstStyle/>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Les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opérateurs</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arithmétiques</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en</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Python :</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Addition</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Soustraction</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Division</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Division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Euclidienne</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Multiplication</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Puissance</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en-US" sz="1800" dirty="0">
                <a:solidFill>
                  <a:schemeClr val="accent1"/>
                </a:solidFill>
                <a:latin typeface="Source Sans Pro" panose="020B0503030403020204" pitchFamily="34" charset="0"/>
                <a:ea typeface="Source Sans Pro" panose="020B0503030403020204" pitchFamily="34" charset="0"/>
                <a:cs typeface="Arial"/>
                <a:sym typeface="Arial"/>
              </a:rPr>
              <a:t>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Modulo</a:t>
            </a:r>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157797"/>
            <a:ext cx="6309594" cy="369332"/>
          </a:xfrm>
          <a:prstGeom prst="rect">
            <a:avLst/>
          </a:prstGeom>
          <a:noFill/>
        </p:spPr>
        <p:txBody>
          <a:bodyPr wrap="square" rtlCol="0">
            <a:spAutoFit/>
          </a:bodyPr>
          <a:lstStyle/>
          <a:p>
            <a:r>
              <a:rPr lang="en-GB" sz="1800" dirty="0" err="1">
                <a:solidFill>
                  <a:srgbClr val="638CB5"/>
                </a:solidFill>
                <a:latin typeface="Source Sans Pro" panose="020B0503030403020204" pitchFamily="34" charset="0"/>
                <a:ea typeface="Source Sans Pro" panose="020B0503030403020204" pitchFamily="34" charset="0"/>
              </a:rPr>
              <a:t>nomVariable</a:t>
            </a:r>
            <a:r>
              <a:rPr lang="en-GB" sz="1800" dirty="0">
                <a:solidFill>
                  <a:srgbClr val="638CB5"/>
                </a:solidFill>
                <a:latin typeface="Source Sans Pro" panose="020B0503030403020204" pitchFamily="34" charset="0"/>
                <a:ea typeface="Source Sans Pro" panose="020B0503030403020204" pitchFamily="34" charset="0"/>
              </a:rPr>
              <a:t> </a:t>
            </a:r>
            <a:r>
              <a:rPr lang="en-GB" sz="1800" dirty="0">
                <a:solidFill>
                  <a:schemeClr val="tx1"/>
                </a:solidFill>
                <a:latin typeface="Source Sans Pro" panose="020B0503030403020204" pitchFamily="34" charset="0"/>
                <a:ea typeface="Source Sans Pro" panose="020B0503030403020204" pitchFamily="34" charset="0"/>
              </a:rPr>
              <a:t>=</a:t>
            </a:r>
            <a:r>
              <a:rPr lang="en-GB" sz="1800" dirty="0">
                <a:solidFill>
                  <a:srgbClr val="638CB5"/>
                </a:solidFill>
                <a:latin typeface="Source Sans Pro" panose="020B0503030403020204" pitchFamily="34" charset="0"/>
                <a:ea typeface="Source Sans Pro" panose="020B0503030403020204" pitchFamily="34" charset="0"/>
              </a:rPr>
              <a:t> élément1 </a:t>
            </a:r>
            <a:r>
              <a:rPr lang="en-GB" sz="1800" dirty="0" err="1">
                <a:solidFill>
                  <a:schemeClr val="tx1"/>
                </a:solidFill>
                <a:latin typeface="Source Sans Pro" panose="020B0503030403020204" pitchFamily="34" charset="0"/>
                <a:ea typeface="Source Sans Pro" panose="020B0503030403020204" pitchFamily="34" charset="0"/>
              </a:rPr>
              <a:t>opérateur</a:t>
            </a:r>
            <a:r>
              <a:rPr lang="en-GB" sz="1800" dirty="0">
                <a:solidFill>
                  <a:srgbClr val="638CB5"/>
                </a:solidFill>
                <a:latin typeface="Source Sans Pro" panose="020B0503030403020204" pitchFamily="34" charset="0"/>
                <a:ea typeface="Source Sans Pro" panose="020B0503030403020204" pitchFamily="34" charset="0"/>
              </a:rPr>
              <a:t> élément2</a:t>
            </a:r>
            <a:r>
              <a:rPr lang="en-GB" sz="1800" dirty="0">
                <a:solidFill>
                  <a:srgbClr val="FF0000"/>
                </a:solidFill>
                <a:latin typeface="Source Sans Pro" panose="020B0503030403020204" pitchFamily="34" charset="0"/>
                <a:ea typeface="Source Sans Pro" panose="020B0503030403020204" pitchFamily="34" charset="0"/>
              </a:rPr>
              <a:t> </a:t>
            </a:r>
            <a:endParaRPr lang="fr-FR" sz="1800" dirty="0">
              <a:solidFill>
                <a:srgbClr val="FF0000"/>
              </a:solidFill>
              <a:latin typeface="Source Sans Pro" panose="020B0503030403020204" pitchFamily="34" charset="0"/>
              <a:ea typeface="Source Sans Pro" panose="020B0503030403020204" pitchFamily="34" charset="0"/>
            </a:endParaRPr>
          </a:p>
        </p:txBody>
      </p:sp>
      <p:sp>
        <p:nvSpPr>
          <p:cNvPr id="12" name="Text Placeholder 1">
            <a:extLst>
              <a:ext uri="{FF2B5EF4-FFF2-40B4-BE49-F238E27FC236}">
                <a16:creationId xmlns:a16="http://schemas.microsoft.com/office/drawing/2014/main" id="{AE51C7E7-7F84-4DB7-B1BB-12024DF68FE2}"/>
              </a:ext>
            </a:extLst>
          </p:cNvPr>
          <p:cNvSpPr txBox="1">
            <a:spLocks/>
          </p:cNvSpPr>
          <p:nvPr/>
        </p:nvSpPr>
        <p:spPr>
          <a:xfrm>
            <a:off x="5059137" y="2571750"/>
            <a:ext cx="3619597" cy="16217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38100" indent="0">
              <a:buFont typeface="Source Sans Pro"/>
              <a:buNone/>
            </a:pP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Exemples</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38100" indent="0">
              <a:buNone/>
            </a:pPr>
            <a:r>
              <a:rPr lang="fr-FR" sz="1200" dirty="0">
                <a:solidFill>
                  <a:schemeClr val="tx1"/>
                </a:solidFill>
                <a:latin typeface="Source Code Pro" panose="020B0309030403020204" pitchFamily="49" charset="0"/>
              </a:rPr>
              <a:t> - </a:t>
            </a:r>
            <a:r>
              <a:rPr lang="fr-FR" sz="1200" dirty="0">
                <a:solidFill>
                  <a:srgbClr val="6089B4"/>
                </a:solidFill>
                <a:latin typeface="Source Code Pro" panose="020B0309030403020204" pitchFamily="49" charset="0"/>
              </a:rPr>
              <a:t>compteur</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compteur</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1</a:t>
            </a:r>
            <a:r>
              <a:rPr lang="fr-FR" sz="1200" dirty="0">
                <a:solidFill>
                  <a:srgbClr val="C5C8C6"/>
                </a:solidFill>
                <a:latin typeface="Source Code Pro" panose="020B0309030403020204" pitchFamily="49" charset="0"/>
              </a:rPr>
              <a:t> </a:t>
            </a:r>
          </a:p>
          <a:p>
            <a:pPr marL="38100" indent="0">
              <a:buNone/>
            </a:pPr>
            <a:r>
              <a:rPr lang="fr-FR" sz="1200" dirty="0">
                <a:solidFill>
                  <a:schemeClr val="tx1"/>
                </a:solidFill>
                <a:latin typeface="Source Code Pro" panose="020B0309030403020204" pitchFamily="49" charset="0"/>
              </a:rPr>
              <a:t> - </a:t>
            </a:r>
            <a:r>
              <a:rPr lang="fr-FR" sz="1200" dirty="0">
                <a:solidFill>
                  <a:srgbClr val="6089B4"/>
                </a:solidFill>
                <a:latin typeface="Source Code Pro" panose="020B0309030403020204" pitchFamily="49" charset="0"/>
              </a:rPr>
              <a:t>prime</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salaire</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10</a:t>
            </a:r>
            <a:endParaRPr lang="fr-FR" sz="1200" dirty="0">
              <a:solidFill>
                <a:srgbClr val="C5C8C6"/>
              </a:solidFill>
              <a:latin typeface="Source Code Pro" panose="020B0309030403020204" pitchFamily="49" charset="0"/>
            </a:endParaRPr>
          </a:p>
          <a:p>
            <a:pPr marL="38100" indent="0">
              <a:buNone/>
            </a:pPr>
            <a:r>
              <a:rPr lang="fr-FR" sz="1200" dirty="0">
                <a:solidFill>
                  <a:schemeClr val="tx1"/>
                </a:solidFill>
                <a:latin typeface="Source Code Pro" panose="020B0309030403020204" pitchFamily="49" charset="0"/>
              </a:rPr>
              <a:t> - </a:t>
            </a:r>
            <a:r>
              <a:rPr lang="fr-FR" sz="1200" dirty="0" err="1">
                <a:solidFill>
                  <a:srgbClr val="6089B4"/>
                </a:solidFill>
                <a:latin typeface="Source Code Pro" panose="020B0309030403020204" pitchFamily="49" charset="0"/>
              </a:rPr>
              <a:t>resultat</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var1</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8</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var2</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var3</a:t>
            </a:r>
            <a:r>
              <a:rPr lang="fr-FR" sz="1200" dirty="0">
                <a:solidFill>
                  <a:srgbClr val="C5C8C6"/>
                </a:solidFill>
                <a:latin typeface="Source Code Pro" panose="020B0309030403020204" pitchFamily="49" charset="0"/>
              </a:rPr>
              <a:t> </a:t>
            </a:r>
          </a:p>
        </p:txBody>
      </p:sp>
    </p:spTree>
    <p:extLst>
      <p:ext uri="{BB962C8B-B14F-4D97-AF65-F5344CB8AC3E}">
        <p14:creationId xmlns:p14="http://schemas.microsoft.com/office/powerpoint/2010/main" val="23077733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Notation </a:t>
            </a:r>
            <a:r>
              <a:rPr lang="en-GB" dirty="0" err="1"/>
              <a:t>raccourcie</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27</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908824"/>
            <a:ext cx="7618234" cy="646331"/>
          </a:xfrm>
          <a:prstGeom prst="rect">
            <a:avLst/>
          </a:prstGeom>
          <a:noFill/>
        </p:spPr>
        <p:txBody>
          <a:bodyPr wrap="square" rtlCol="0">
            <a:spAutoFit/>
          </a:bodyPr>
          <a:lstStyle/>
          <a:p>
            <a:pPr algn="just"/>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Lorsqu’on</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affecte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le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résultat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de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notre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opération</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sur la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même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variable, on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peut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utiliser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une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notation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raccourcie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a:t>
            </a:r>
          </a:p>
        </p:txBody>
      </p:sp>
      <p:sp>
        <p:nvSpPr>
          <p:cNvPr id="12" name="Text Placeholder 1">
            <a:extLst>
              <a:ext uri="{FF2B5EF4-FFF2-40B4-BE49-F238E27FC236}">
                <a16:creationId xmlns:a16="http://schemas.microsoft.com/office/drawing/2014/main" id="{AE51C7E7-7F84-4DB7-B1BB-12024DF68FE2}"/>
              </a:ext>
            </a:extLst>
          </p:cNvPr>
          <p:cNvSpPr txBox="1">
            <a:spLocks/>
          </p:cNvSpPr>
          <p:nvPr/>
        </p:nvSpPr>
        <p:spPr>
          <a:xfrm>
            <a:off x="1679766" y="2832908"/>
            <a:ext cx="4312325" cy="12680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38100" indent="0">
              <a:buFont typeface="Source Sans Pro"/>
              <a:buNone/>
            </a:pP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Exemples</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fr-FR" sz="1600" dirty="0">
                <a:solidFill>
                  <a:srgbClr val="6089B4"/>
                </a:solidFill>
                <a:latin typeface="Source Code Pro" panose="020B0309030403020204" pitchFamily="49" charset="0"/>
              </a:rPr>
              <a:t>a</a:t>
            </a:r>
            <a:r>
              <a:rPr lang="fr-FR" sz="1600" dirty="0">
                <a:solidFill>
                  <a:srgbClr val="C5C8C6"/>
                </a:solidFill>
                <a:latin typeface="Source Code Pro" panose="020B0309030403020204" pitchFamily="49" charset="0"/>
              </a:rPr>
              <a:t> </a:t>
            </a:r>
            <a:r>
              <a:rPr lang="fr-FR" sz="1600" dirty="0">
                <a:solidFill>
                  <a:schemeClr val="tx1"/>
                </a:solidFill>
                <a:latin typeface="Source Code Pro" panose="020B0309030403020204" pitchFamily="49" charset="0"/>
              </a:rPr>
              <a:t>+=</a:t>
            </a:r>
            <a:r>
              <a:rPr lang="fr-FR" sz="1600" dirty="0">
                <a:solidFill>
                  <a:srgbClr val="676867"/>
                </a:solidFill>
                <a:latin typeface="Source Code Pro" panose="020B0309030403020204" pitchFamily="49" charset="0"/>
              </a:rPr>
              <a:t> </a:t>
            </a:r>
            <a:r>
              <a:rPr lang="fr-FR" sz="1600" dirty="0">
                <a:solidFill>
                  <a:srgbClr val="6089B4"/>
                </a:solidFill>
                <a:latin typeface="Source Code Pro" panose="020B0309030403020204" pitchFamily="49" charset="0"/>
              </a:rPr>
              <a:t>8</a:t>
            </a:r>
            <a:r>
              <a:rPr lang="fr-FR" sz="1600" dirty="0">
                <a:solidFill>
                  <a:srgbClr val="C5C8C6"/>
                </a:solidFill>
                <a:latin typeface="Source Code Pro" panose="020B0309030403020204" pitchFamily="49" charset="0"/>
              </a:rPr>
              <a:t> </a:t>
            </a:r>
            <a:r>
              <a:rPr lang="en-GB" sz="1800" dirty="0" err="1">
                <a:solidFill>
                  <a:schemeClr val="tx1"/>
                </a:solidFill>
                <a:latin typeface="Source Sans Pro" panose="020B0503030403020204" pitchFamily="34" charset="0"/>
                <a:ea typeface="Source Sans Pro" panose="020B0503030403020204" pitchFamily="34" charset="0"/>
              </a:rPr>
              <a:t>est</a:t>
            </a:r>
            <a:r>
              <a:rPr lang="en-GB" sz="1800" dirty="0">
                <a:solidFill>
                  <a:schemeClr val="tx1"/>
                </a:solidFill>
                <a:latin typeface="Source Sans Pro" panose="020B0503030403020204" pitchFamily="34" charset="0"/>
                <a:ea typeface="Source Sans Pro" panose="020B0503030403020204" pitchFamily="34" charset="0"/>
              </a:rPr>
              <a:t> equivalent à  </a:t>
            </a:r>
            <a:r>
              <a:rPr lang="fr-FR" sz="1600" dirty="0">
                <a:solidFill>
                  <a:srgbClr val="6089B4"/>
                </a:solidFill>
                <a:latin typeface="Source Code Pro" panose="020B0309030403020204" pitchFamily="49" charset="0"/>
              </a:rPr>
              <a:t>a </a:t>
            </a:r>
            <a:r>
              <a:rPr lang="fr-FR" sz="1600" dirty="0">
                <a:solidFill>
                  <a:schemeClr val="tx1"/>
                </a:solidFill>
                <a:latin typeface="Source Code Pro" panose="020B0309030403020204" pitchFamily="49" charset="0"/>
              </a:rPr>
              <a:t>=</a:t>
            </a:r>
            <a:r>
              <a:rPr lang="fr-FR" sz="1600" dirty="0">
                <a:solidFill>
                  <a:srgbClr val="676867"/>
                </a:solidFill>
                <a:latin typeface="Source Code Pro" panose="020B0309030403020204" pitchFamily="49" charset="0"/>
              </a:rPr>
              <a:t> </a:t>
            </a:r>
            <a:r>
              <a:rPr lang="fr-FR" sz="1600" dirty="0">
                <a:solidFill>
                  <a:srgbClr val="6089B4"/>
                </a:solidFill>
                <a:latin typeface="Source Code Pro" panose="020B0309030403020204" pitchFamily="49" charset="0"/>
              </a:rPr>
              <a:t>a</a:t>
            </a:r>
            <a:r>
              <a:rPr lang="fr-FR" sz="1600" dirty="0">
                <a:solidFill>
                  <a:schemeClr val="tx1"/>
                </a:solidFill>
                <a:latin typeface="Source Code Pro" panose="020B0309030403020204" pitchFamily="49" charset="0"/>
              </a:rPr>
              <a:t>+</a:t>
            </a:r>
            <a:r>
              <a:rPr lang="fr-FR" sz="1600" dirty="0">
                <a:solidFill>
                  <a:srgbClr val="6089B4"/>
                </a:solidFill>
                <a:latin typeface="Source Code Pro" panose="020B0309030403020204" pitchFamily="49" charset="0"/>
              </a:rPr>
              <a:t>8</a:t>
            </a:r>
            <a:endParaRPr lang="fr-FR" sz="1600" dirty="0">
              <a:solidFill>
                <a:srgbClr val="C5C8C6"/>
              </a:solidFill>
              <a:latin typeface="Source Code Pro" panose="020B0309030403020204" pitchFamily="49" charset="0"/>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fr-FR" sz="1600" dirty="0">
                <a:solidFill>
                  <a:srgbClr val="6089B4"/>
                </a:solidFill>
                <a:latin typeface="Source Code Pro" panose="020B0309030403020204" pitchFamily="49" charset="0"/>
              </a:rPr>
              <a:t>c</a:t>
            </a:r>
            <a:r>
              <a:rPr lang="fr-FR" sz="1600" dirty="0">
                <a:solidFill>
                  <a:srgbClr val="C5C8C6"/>
                </a:solidFill>
                <a:latin typeface="Source Code Pro" panose="020B0309030403020204" pitchFamily="49" charset="0"/>
              </a:rPr>
              <a:t> </a:t>
            </a:r>
            <a:r>
              <a:rPr lang="fr-FR" sz="1600" dirty="0">
                <a:solidFill>
                  <a:schemeClr val="tx1"/>
                </a:solidFill>
                <a:latin typeface="Source Code Pro" panose="020B0309030403020204" pitchFamily="49" charset="0"/>
              </a:rPr>
              <a:t>%=</a:t>
            </a:r>
            <a:r>
              <a:rPr lang="fr-FR" sz="1600" dirty="0">
                <a:solidFill>
                  <a:srgbClr val="676867"/>
                </a:solidFill>
                <a:latin typeface="Source Code Pro" panose="020B0309030403020204" pitchFamily="49" charset="0"/>
              </a:rPr>
              <a:t> </a:t>
            </a:r>
            <a:r>
              <a:rPr lang="fr-FR" sz="1600" dirty="0">
                <a:solidFill>
                  <a:srgbClr val="6089B4"/>
                </a:solidFill>
                <a:latin typeface="Source Code Pro" panose="020B0309030403020204" pitchFamily="49" charset="0"/>
              </a:rPr>
              <a:t>2</a:t>
            </a:r>
            <a:r>
              <a:rPr lang="fr-FR" sz="1600" dirty="0">
                <a:solidFill>
                  <a:srgbClr val="C5C8C6"/>
                </a:solidFill>
                <a:latin typeface="Source Code Pro" panose="020B0309030403020204" pitchFamily="49" charset="0"/>
              </a:rPr>
              <a:t> </a:t>
            </a:r>
            <a:r>
              <a:rPr lang="en-GB" sz="1800" dirty="0" err="1">
                <a:solidFill>
                  <a:schemeClr val="tx1"/>
                </a:solidFill>
                <a:latin typeface="Source Sans Pro" panose="020B0503030403020204" pitchFamily="34" charset="0"/>
                <a:ea typeface="Source Sans Pro" panose="020B0503030403020204" pitchFamily="34" charset="0"/>
              </a:rPr>
              <a:t>est</a:t>
            </a:r>
            <a:r>
              <a:rPr lang="en-GB" sz="1800" dirty="0">
                <a:solidFill>
                  <a:schemeClr val="tx1"/>
                </a:solidFill>
                <a:latin typeface="Source Sans Pro" panose="020B0503030403020204" pitchFamily="34" charset="0"/>
                <a:ea typeface="Source Sans Pro" panose="020B0503030403020204" pitchFamily="34" charset="0"/>
              </a:rPr>
              <a:t> equivalent à  </a:t>
            </a:r>
            <a:r>
              <a:rPr lang="fr-FR" sz="1600" dirty="0">
                <a:solidFill>
                  <a:srgbClr val="6089B4"/>
                </a:solidFill>
                <a:latin typeface="Source Code Pro" panose="020B0309030403020204" pitchFamily="49" charset="0"/>
              </a:rPr>
              <a:t>c </a:t>
            </a:r>
            <a:r>
              <a:rPr lang="fr-FR" sz="1600" dirty="0">
                <a:solidFill>
                  <a:schemeClr val="tx1"/>
                </a:solidFill>
                <a:latin typeface="Source Code Pro" panose="020B0309030403020204" pitchFamily="49" charset="0"/>
              </a:rPr>
              <a:t>=</a:t>
            </a:r>
            <a:r>
              <a:rPr lang="fr-FR" sz="1600" dirty="0">
                <a:solidFill>
                  <a:srgbClr val="676867"/>
                </a:solidFill>
                <a:latin typeface="Source Code Pro" panose="020B0309030403020204" pitchFamily="49" charset="0"/>
              </a:rPr>
              <a:t> </a:t>
            </a:r>
            <a:r>
              <a:rPr lang="fr-FR" sz="1600" dirty="0">
                <a:solidFill>
                  <a:srgbClr val="6089B4"/>
                </a:solidFill>
                <a:latin typeface="Source Code Pro" panose="020B0309030403020204" pitchFamily="49" charset="0"/>
              </a:rPr>
              <a:t>c</a:t>
            </a:r>
            <a:r>
              <a:rPr lang="fr-FR" sz="1600" dirty="0">
                <a:solidFill>
                  <a:schemeClr val="tx1"/>
                </a:solidFill>
                <a:latin typeface="Source Code Pro" panose="020B0309030403020204" pitchFamily="49" charset="0"/>
              </a:rPr>
              <a:t>%</a:t>
            </a:r>
            <a:r>
              <a:rPr lang="fr-FR" sz="1600" dirty="0">
                <a:solidFill>
                  <a:srgbClr val="6089B4"/>
                </a:solidFill>
                <a:latin typeface="Source Code Pro" panose="020B0309030403020204" pitchFamily="49" charset="0"/>
              </a:rPr>
              <a:t>2</a:t>
            </a:r>
            <a:endParaRPr lang="fr-FR" sz="1600" dirty="0">
              <a:solidFill>
                <a:srgbClr val="C5C8C6"/>
              </a:solidFill>
              <a:latin typeface="Source Code Pro" panose="020B0309030403020204" pitchFamily="49" charset="0"/>
            </a:endParaRPr>
          </a:p>
          <a:p>
            <a:pPr marL="38100" indent="0">
              <a:buNone/>
            </a:pP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7" name="TextBox 6">
            <a:extLst>
              <a:ext uri="{FF2B5EF4-FFF2-40B4-BE49-F238E27FC236}">
                <a16:creationId xmlns:a16="http://schemas.microsoft.com/office/drawing/2014/main" id="{5395B1A8-E8DD-4A7F-83E3-BA3C50FA0C62}"/>
              </a:ext>
            </a:extLst>
          </p:cNvPr>
          <p:cNvSpPr txBox="1"/>
          <p:nvPr/>
        </p:nvSpPr>
        <p:spPr>
          <a:xfrm>
            <a:off x="786150" y="1261739"/>
            <a:ext cx="6309594" cy="369332"/>
          </a:xfrm>
          <a:prstGeom prst="rect">
            <a:avLst/>
          </a:prstGeom>
          <a:noFill/>
        </p:spPr>
        <p:txBody>
          <a:bodyPr wrap="square" rtlCol="0">
            <a:spAutoFit/>
          </a:bodyPr>
          <a:lstStyle/>
          <a:p>
            <a:r>
              <a:rPr lang="en-GB" sz="1800" dirty="0" err="1">
                <a:solidFill>
                  <a:srgbClr val="638CB5"/>
                </a:solidFill>
                <a:latin typeface="Source Sans Pro" panose="020B0503030403020204" pitchFamily="34" charset="0"/>
                <a:ea typeface="Source Sans Pro" panose="020B0503030403020204" pitchFamily="34" charset="0"/>
              </a:rPr>
              <a:t>nomVariable</a:t>
            </a:r>
            <a:r>
              <a:rPr lang="en-GB" sz="1800" dirty="0">
                <a:solidFill>
                  <a:srgbClr val="638CB5"/>
                </a:solidFill>
                <a:latin typeface="Source Sans Pro" panose="020B0503030403020204" pitchFamily="34" charset="0"/>
                <a:ea typeface="Source Sans Pro" panose="020B0503030403020204" pitchFamily="34" charset="0"/>
              </a:rPr>
              <a:t> </a:t>
            </a:r>
            <a:r>
              <a:rPr lang="en-GB" sz="1800" dirty="0" err="1">
                <a:solidFill>
                  <a:schemeClr val="tx1"/>
                </a:solidFill>
                <a:latin typeface="Source Sans Pro" panose="020B0503030403020204" pitchFamily="34" charset="0"/>
                <a:ea typeface="Source Sans Pro" panose="020B0503030403020204" pitchFamily="34" charset="0"/>
              </a:rPr>
              <a:t>opérateur</a:t>
            </a:r>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élément1</a:t>
            </a:r>
            <a:r>
              <a:rPr lang="en-GB" sz="1800" dirty="0">
                <a:solidFill>
                  <a:srgbClr val="FF0000"/>
                </a:solidFill>
                <a:latin typeface="Source Sans Pro" panose="020B0503030403020204" pitchFamily="34" charset="0"/>
                <a:ea typeface="Source Sans Pro" panose="020B0503030403020204" pitchFamily="34" charset="0"/>
              </a:rPr>
              <a:t> </a:t>
            </a:r>
            <a:endParaRPr lang="fr-FR" sz="1800" dirty="0">
              <a:solidFill>
                <a:srgbClr val="FF0000"/>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840080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opérateurs</a:t>
            </a:r>
            <a:r>
              <a:rPr lang="en-GB" dirty="0"/>
              <a:t> de </a:t>
            </a:r>
            <a:r>
              <a:rPr lang="en-GB" dirty="0" err="1"/>
              <a:t>comparaison</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28</a:t>
            </a:fld>
            <a:endParaRPr lang="en"/>
          </a:p>
        </p:txBody>
      </p:sp>
      <p:sp>
        <p:nvSpPr>
          <p:cNvPr id="9" name="Text Placeholder 1">
            <a:extLst>
              <a:ext uri="{FF2B5EF4-FFF2-40B4-BE49-F238E27FC236}">
                <a16:creationId xmlns:a16="http://schemas.microsoft.com/office/drawing/2014/main" id="{A952613F-5A92-441F-ADDA-769F6FF087D9}"/>
              </a:ext>
            </a:extLst>
          </p:cNvPr>
          <p:cNvSpPr>
            <a:spLocks noGrp="1"/>
          </p:cNvSpPr>
          <p:nvPr>
            <p:ph type="body" idx="4294967295"/>
          </p:nvPr>
        </p:nvSpPr>
        <p:spPr>
          <a:xfrm>
            <a:off x="786150" y="1680203"/>
            <a:ext cx="4000597" cy="2663198"/>
          </a:xfrm>
        </p:spPr>
        <p:txBody>
          <a:bodyPr/>
          <a:lstStyle/>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Les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opérateurs</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de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comparaison</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&gt;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Strictement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supérieur</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&gt;=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Supérieur</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ou</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égal</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&lt;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Strictement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inférieur</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&lt;=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Inférieur</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ou</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égal</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Egal</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Différent</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160795"/>
            <a:ext cx="6309594" cy="369332"/>
          </a:xfrm>
          <a:prstGeom prst="rect">
            <a:avLst/>
          </a:prstGeom>
          <a:noFill/>
        </p:spPr>
        <p:txBody>
          <a:bodyPr wrap="square" rtlCol="0">
            <a:spAutoFit/>
          </a:bodyPr>
          <a:lstStyle/>
          <a:p>
            <a:r>
              <a:rPr lang="en-GB" sz="1800" dirty="0">
                <a:solidFill>
                  <a:srgbClr val="638CB5"/>
                </a:solidFill>
                <a:latin typeface="Source Sans Pro" panose="020B0503030403020204" pitchFamily="34" charset="0"/>
                <a:ea typeface="Source Sans Pro" panose="020B0503030403020204" pitchFamily="34" charset="0"/>
              </a:rPr>
              <a:t>élément1 </a:t>
            </a:r>
            <a:r>
              <a:rPr lang="en-GB" sz="1800" dirty="0" err="1">
                <a:solidFill>
                  <a:schemeClr val="tx1"/>
                </a:solidFill>
                <a:latin typeface="Source Sans Pro" panose="020B0503030403020204" pitchFamily="34" charset="0"/>
                <a:ea typeface="Source Sans Pro" panose="020B0503030403020204" pitchFamily="34" charset="0"/>
              </a:rPr>
              <a:t>opérateur</a:t>
            </a:r>
            <a:r>
              <a:rPr lang="en-GB" sz="1800" dirty="0">
                <a:solidFill>
                  <a:srgbClr val="638CB5"/>
                </a:solidFill>
                <a:latin typeface="Source Sans Pro" panose="020B0503030403020204" pitchFamily="34" charset="0"/>
                <a:ea typeface="Source Sans Pro" panose="020B0503030403020204" pitchFamily="34" charset="0"/>
              </a:rPr>
              <a:t> élément2</a:t>
            </a:r>
            <a:r>
              <a:rPr lang="en-GB" sz="1800" dirty="0">
                <a:solidFill>
                  <a:srgbClr val="FF0000"/>
                </a:solidFill>
                <a:latin typeface="Source Sans Pro" panose="020B0503030403020204" pitchFamily="34" charset="0"/>
                <a:ea typeface="Source Sans Pro" panose="020B0503030403020204" pitchFamily="34" charset="0"/>
              </a:rPr>
              <a:t> </a:t>
            </a:r>
            <a:endParaRPr lang="fr-FR" sz="1800" dirty="0">
              <a:solidFill>
                <a:srgbClr val="FF0000"/>
              </a:solidFill>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AAF09F3A-9B2E-4EBB-A176-4F7E33161187}"/>
              </a:ext>
            </a:extLst>
          </p:cNvPr>
          <p:cNvSpPr txBox="1"/>
          <p:nvPr/>
        </p:nvSpPr>
        <p:spPr>
          <a:xfrm>
            <a:off x="5049982" y="3060176"/>
            <a:ext cx="3685309" cy="1200329"/>
          </a:xfrm>
          <a:prstGeom prst="rect">
            <a:avLst/>
          </a:prstGeom>
          <a:noFill/>
        </p:spPr>
        <p:txBody>
          <a:bodyPr wrap="square">
            <a:spAutoFit/>
          </a:bodyPr>
          <a:lstStyle/>
          <a:p>
            <a:pPr marL="38100"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Exemples</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fr-FR" sz="1600" dirty="0">
                <a:solidFill>
                  <a:srgbClr val="6089B4"/>
                </a:solidFill>
                <a:latin typeface="Source Code Pro" panose="020B0309030403020204" pitchFamily="49" charset="0"/>
              </a:rPr>
              <a:t>9</a:t>
            </a:r>
            <a:r>
              <a:rPr lang="fr-FR" sz="1600" dirty="0">
                <a:solidFill>
                  <a:srgbClr val="C5C8C6"/>
                </a:solidFill>
                <a:latin typeface="Source Code Pro" panose="020B0309030403020204" pitchFamily="49" charset="0"/>
              </a:rPr>
              <a:t> </a:t>
            </a:r>
            <a:r>
              <a:rPr lang="fr-FR" sz="1600" dirty="0">
                <a:solidFill>
                  <a:schemeClr val="tx1"/>
                </a:solidFill>
                <a:latin typeface="Source Code Pro" panose="020B0309030403020204" pitchFamily="49" charset="0"/>
              </a:rPr>
              <a:t>&gt;=</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10</a:t>
            </a:r>
            <a:r>
              <a:rPr lang="fr-FR" sz="1600" dirty="0">
                <a:solidFill>
                  <a:srgbClr val="C5C8C6"/>
                </a:solidFill>
                <a:latin typeface="Source Code Pro" panose="020B0309030403020204" pitchFamily="49" charset="0"/>
              </a:rPr>
              <a:t>	</a:t>
            </a:r>
            <a:r>
              <a:rPr lang="en-GB" sz="1800" dirty="0" err="1">
                <a:solidFill>
                  <a:schemeClr val="tx1"/>
                </a:solidFill>
                <a:latin typeface="Source Sans Pro" panose="020B0503030403020204" pitchFamily="34" charset="0"/>
                <a:ea typeface="Source Sans Pro" panose="020B0503030403020204" pitchFamily="34" charset="0"/>
              </a:rPr>
              <a:t>est</a:t>
            </a:r>
            <a:r>
              <a:rPr lang="en-GB" sz="1800" dirty="0">
                <a:solidFill>
                  <a:schemeClr val="tx1"/>
                </a:solidFill>
                <a:latin typeface="Source Sans Pro" panose="020B0503030403020204" pitchFamily="34" charset="0"/>
                <a:ea typeface="Source Sans Pro" panose="020B0503030403020204" pitchFamily="34" charset="0"/>
              </a:rPr>
              <a:t> faux</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fr-FR" sz="1600" dirty="0">
                <a:solidFill>
                  <a:srgbClr val="6089B4"/>
                </a:solidFill>
                <a:latin typeface="Source Code Pro" panose="020B0309030403020204" pitchFamily="49" charset="0"/>
              </a:rPr>
              <a:t>5</a:t>
            </a:r>
            <a:r>
              <a:rPr lang="fr-FR" sz="1600" dirty="0">
                <a:solidFill>
                  <a:srgbClr val="C5C8C6"/>
                </a:solidFill>
                <a:latin typeface="Source Code Pro" panose="020B0309030403020204" pitchFamily="49" charset="0"/>
              </a:rPr>
              <a:t> </a:t>
            </a:r>
            <a:r>
              <a:rPr lang="fr-FR" sz="1600" dirty="0">
                <a:solidFill>
                  <a:schemeClr val="tx1"/>
                </a:solidFill>
                <a:latin typeface="Source Code Pro" panose="020B0309030403020204" pitchFamily="49" charset="0"/>
              </a:rPr>
              <a:t>&gt;</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5	</a:t>
            </a:r>
            <a:r>
              <a:rPr lang="fr-FR" sz="1800" dirty="0">
                <a:solidFill>
                  <a:srgbClr val="C5C8C6"/>
                </a:solidFill>
                <a:latin typeface="Source Code Pro" panose="020B0309030403020204" pitchFamily="49" charset="0"/>
              </a:rPr>
              <a:t>	</a:t>
            </a:r>
            <a:r>
              <a:rPr lang="en-GB" sz="1800" dirty="0" err="1">
                <a:solidFill>
                  <a:schemeClr val="tx1"/>
                </a:solidFill>
                <a:latin typeface="Source Sans Pro" panose="020B0503030403020204" pitchFamily="34" charset="0"/>
                <a:ea typeface="Source Sans Pro" panose="020B0503030403020204" pitchFamily="34" charset="0"/>
              </a:rPr>
              <a:t>est</a:t>
            </a:r>
            <a:r>
              <a:rPr lang="en-GB" sz="1800" dirty="0">
                <a:solidFill>
                  <a:schemeClr val="tx1"/>
                </a:solidFill>
                <a:latin typeface="Source Sans Pro" panose="020B0503030403020204" pitchFamily="34" charset="0"/>
                <a:ea typeface="Source Sans Pro" panose="020B0503030403020204" pitchFamily="34" charset="0"/>
              </a:rPr>
              <a:t> faux</a:t>
            </a:r>
          </a:p>
          <a:p>
            <a:pPr marL="38100"/>
            <a:r>
              <a:rPr lang="en-GB" sz="1800" dirty="0">
                <a:solidFill>
                  <a:srgbClr val="FF0000"/>
                </a:solidFill>
                <a:latin typeface="Source Sans Pro" panose="020B0503030403020204" pitchFamily="34" charset="0"/>
                <a:ea typeface="Source Sans Pro" panose="020B0503030403020204" pitchFamily="34" charset="0"/>
              </a:rPr>
              <a:t>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fr-FR" sz="1600" dirty="0">
                <a:solidFill>
                  <a:srgbClr val="6089B4"/>
                </a:solidFill>
                <a:latin typeface="Source Code Pro" panose="020B0309030403020204" pitchFamily="49" charset="0"/>
              </a:rPr>
              <a:t>5</a:t>
            </a:r>
            <a:r>
              <a:rPr lang="fr-FR" sz="1600" dirty="0">
                <a:solidFill>
                  <a:srgbClr val="C5C8C6"/>
                </a:solidFill>
                <a:latin typeface="Source Code Pro" panose="020B0309030403020204" pitchFamily="49" charset="0"/>
              </a:rPr>
              <a:t> </a:t>
            </a:r>
            <a:r>
              <a:rPr lang="fr-FR" sz="1600" dirty="0">
                <a:solidFill>
                  <a:schemeClr val="tx1"/>
                </a:solidFill>
                <a:latin typeface="Source Code Pro" panose="020B0309030403020204" pitchFamily="49" charset="0"/>
              </a:rPr>
              <a:t>!=</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10</a:t>
            </a:r>
            <a:r>
              <a:rPr lang="fr-FR" sz="1800" dirty="0">
                <a:solidFill>
                  <a:srgbClr val="C5C8C6"/>
                </a:solidFill>
                <a:latin typeface="Source Code Pro" panose="020B0309030403020204" pitchFamily="49" charset="0"/>
              </a:rPr>
              <a:t>	</a:t>
            </a:r>
            <a:r>
              <a:rPr lang="en-GB" sz="1800" dirty="0" err="1">
                <a:solidFill>
                  <a:schemeClr val="tx1"/>
                </a:solidFill>
                <a:latin typeface="Source Sans Pro" panose="020B0503030403020204" pitchFamily="34" charset="0"/>
                <a:ea typeface="Source Sans Pro" panose="020B0503030403020204" pitchFamily="34" charset="0"/>
              </a:rPr>
              <a:t>est</a:t>
            </a:r>
            <a:r>
              <a:rPr lang="en-GB" sz="1800" dirty="0">
                <a:solidFill>
                  <a:schemeClr val="tx1"/>
                </a:solidFill>
                <a:latin typeface="Source Sans Pro" panose="020B0503030403020204" pitchFamily="34" charset="0"/>
                <a:ea typeface="Source Sans Pro" panose="020B0503030403020204" pitchFamily="34" charset="0"/>
              </a:rPr>
              <a:t> </a:t>
            </a:r>
            <a:r>
              <a:rPr lang="en-GB" sz="1800" dirty="0" err="1">
                <a:solidFill>
                  <a:schemeClr val="tx1"/>
                </a:solidFill>
                <a:latin typeface="Source Sans Pro" panose="020B0503030403020204" pitchFamily="34" charset="0"/>
                <a:ea typeface="Source Sans Pro" panose="020B0503030403020204" pitchFamily="34" charset="0"/>
              </a:rPr>
              <a:t>vrai</a:t>
            </a:r>
            <a:endParaRPr lang="en-GB" sz="1800" dirty="0">
              <a:solidFill>
                <a:schemeClr val="tx1"/>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937753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a:t>
            </a:fld>
            <a:endParaRPr lang="fr-FR" dirty="0"/>
          </a:p>
        </p:txBody>
      </p:sp>
      <p:sp>
        <p:nvSpPr>
          <p:cNvPr id="12" name="Title 5">
            <a:extLst>
              <a:ext uri="{FF2B5EF4-FFF2-40B4-BE49-F238E27FC236}">
                <a16:creationId xmlns:a16="http://schemas.microsoft.com/office/drawing/2014/main" id="{57CA085A-9380-0150-7C28-E86E225D5257}"/>
              </a:ext>
            </a:extLst>
          </p:cNvPr>
          <p:cNvSpPr>
            <a:spLocks noGrp="1"/>
          </p:cNvSpPr>
          <p:nvPr>
            <p:ph type="title"/>
          </p:nvPr>
        </p:nvSpPr>
        <p:spPr>
          <a:xfrm>
            <a:off x="786150" y="370465"/>
            <a:ext cx="7571700" cy="702600"/>
          </a:xfrm>
        </p:spPr>
        <p:txBody>
          <a:bodyPr/>
          <a:lstStyle/>
          <a:p>
            <a:r>
              <a:rPr lang="en-GB" dirty="0"/>
              <a:t>Table des matières</a:t>
            </a:r>
            <a:endParaRPr lang="fr-FR" dirty="0"/>
          </a:p>
        </p:txBody>
      </p:sp>
      <p:graphicFrame>
        <p:nvGraphicFramePr>
          <p:cNvPr id="13" name="Tableau 12">
            <a:extLst>
              <a:ext uri="{FF2B5EF4-FFF2-40B4-BE49-F238E27FC236}">
                <a16:creationId xmlns:a16="http://schemas.microsoft.com/office/drawing/2014/main" id="{5673CD27-BD13-C26E-65DF-2556B4624DD4}"/>
              </a:ext>
            </a:extLst>
          </p:cNvPr>
          <p:cNvGraphicFramePr>
            <a:graphicFrameLocks noGrp="1"/>
          </p:cNvGraphicFramePr>
          <p:nvPr>
            <p:extLst>
              <p:ext uri="{D42A27DB-BD31-4B8C-83A1-F6EECF244321}">
                <p14:modId xmlns:p14="http://schemas.microsoft.com/office/powerpoint/2010/main" val="1001072221"/>
              </p:ext>
            </p:extLst>
          </p:nvPr>
        </p:nvGraphicFramePr>
        <p:xfrm>
          <a:off x="786150" y="1412586"/>
          <a:ext cx="7618234" cy="1854200"/>
        </p:xfrm>
        <a:graphic>
          <a:graphicData uri="http://schemas.openxmlformats.org/drawingml/2006/table">
            <a:tbl>
              <a:tblPr firstRow="1">
                <a:tableStyleId>{2D5ABB26-0587-4C30-8999-92F81FD0307C}</a:tableStyleId>
              </a:tblPr>
              <a:tblGrid>
                <a:gridCol w="6965468">
                  <a:extLst>
                    <a:ext uri="{9D8B030D-6E8A-4147-A177-3AD203B41FA5}">
                      <a16:colId xmlns:a16="http://schemas.microsoft.com/office/drawing/2014/main" val="424961067"/>
                    </a:ext>
                  </a:extLst>
                </a:gridCol>
                <a:gridCol w="652766">
                  <a:extLst>
                    <a:ext uri="{9D8B030D-6E8A-4147-A177-3AD203B41FA5}">
                      <a16:colId xmlns:a16="http://schemas.microsoft.com/office/drawing/2014/main" val="2362934009"/>
                    </a:ext>
                  </a:extLst>
                </a:gridCol>
              </a:tblGrid>
              <a:tr h="370840">
                <a:tc>
                  <a:txBody>
                    <a:bodyPr/>
                    <a:lstStyle/>
                    <a:p>
                      <a:r>
                        <a:rPr lang="fr-FR" sz="1600" b="1" u="none" strike="noStrike" cap="none" noProof="0" dirty="0">
                          <a:solidFill>
                            <a:schemeClr val="tx1"/>
                          </a:solidFill>
                          <a:latin typeface="Source Sans Pro" panose="020B0503030403020204" pitchFamily="34" charset="0"/>
                          <a:ea typeface="Source Sans Pro" panose="020B0503030403020204" pitchFamily="34" charset="0"/>
                          <a:sym typeface="Arial"/>
                          <a:hlinkClick r:id="rId3" action="ppaction://hlinksldjump">
                            <a:extLst>
                              <a:ext uri="{A12FA001-AC4F-418D-AE19-62706E023703}">
                                <ahyp:hlinkClr xmlns:ahyp="http://schemas.microsoft.com/office/drawing/2018/hyperlinkcolor" val="tx"/>
                              </a:ext>
                            </a:extLst>
                          </a:hlinkClick>
                        </a:rPr>
                        <a:t>Introduction</a:t>
                      </a:r>
                      <a:endPar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endParaRPr>
                    </a:p>
                  </a:txBody>
                  <a:tcPr/>
                </a:tc>
                <a:tc>
                  <a:txBody>
                    <a:bodyPr/>
                    <a:lstStyle/>
                    <a:p>
                      <a:pPr algn="r"/>
                      <a:r>
                        <a:rPr lang="fr-FR" sz="1600" b="1" u="none" strike="noStrike" cap="none" noProof="0" dirty="0">
                          <a:solidFill>
                            <a:srgbClr val="000000"/>
                          </a:solidFill>
                          <a:latin typeface="Source Sans Pro" panose="020B0503030403020204" pitchFamily="34" charset="0"/>
                          <a:ea typeface="Source Sans Pro" panose="020B0503030403020204" pitchFamily="34" charset="0"/>
                          <a:sym typeface="Arial"/>
                        </a:rPr>
                        <a:t>3</a:t>
                      </a:r>
                      <a:endParaRPr lang="fr-FR" sz="1600" b="1" i="0" u="none" strike="noStrike" cap="none" noProof="0" dirty="0">
                        <a:solidFill>
                          <a:srgbClr val="000000"/>
                        </a:solidFill>
                        <a:latin typeface="Source Sans Pro" panose="020B0503030403020204" pitchFamily="34" charset="0"/>
                        <a:ea typeface="Source Sans Pro" panose="020B0503030403020204" pitchFamily="34" charset="0"/>
                        <a:cs typeface="Arial"/>
                        <a:sym typeface="Arial"/>
                      </a:endParaRPr>
                    </a:p>
                  </a:txBody>
                  <a:tcPr/>
                </a:tc>
                <a:extLst>
                  <a:ext uri="{0D108BD9-81ED-4DB2-BD59-A6C34878D82A}">
                    <a16:rowId xmlns:a16="http://schemas.microsoft.com/office/drawing/2014/main" val="701418530"/>
                  </a:ext>
                </a:extLst>
              </a:tr>
              <a:tr h="370840">
                <a:tc>
                  <a:txBody>
                    <a:bodyPr/>
                    <a:lstStyle/>
                    <a:p>
                      <a:r>
                        <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hlinkClick r:id="rId4" action="ppaction://hlinksldjump">
                            <a:extLst>
                              <a:ext uri="{A12FA001-AC4F-418D-AE19-62706E023703}">
                                <ahyp:hlinkClr xmlns:ahyp="http://schemas.microsoft.com/office/drawing/2018/hyperlinkcolor" val="tx"/>
                              </a:ext>
                            </a:extLst>
                          </a:hlinkClick>
                        </a:rPr>
                        <a:t>Python</a:t>
                      </a:r>
                      <a:endPar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endParaRPr>
                    </a:p>
                  </a:txBody>
                  <a:tcPr/>
                </a:tc>
                <a:tc>
                  <a:txBody>
                    <a:bodyPr/>
                    <a:lstStyle/>
                    <a:p>
                      <a:pPr algn="r"/>
                      <a:r>
                        <a:rPr lang="fr-FR" sz="1600" b="1" i="0" u="none" strike="noStrike" cap="none" noProof="0" dirty="0">
                          <a:solidFill>
                            <a:srgbClr val="000000"/>
                          </a:solidFill>
                          <a:latin typeface="Source Sans Pro" panose="020B0503030403020204" pitchFamily="34" charset="0"/>
                          <a:ea typeface="Source Sans Pro" panose="020B0503030403020204" pitchFamily="34" charset="0"/>
                          <a:cs typeface="Arial"/>
                          <a:sym typeface="Arial"/>
                        </a:rPr>
                        <a:t>18</a:t>
                      </a:r>
                    </a:p>
                  </a:txBody>
                  <a:tcPr/>
                </a:tc>
                <a:extLst>
                  <a:ext uri="{0D108BD9-81ED-4DB2-BD59-A6C34878D82A}">
                    <a16:rowId xmlns:a16="http://schemas.microsoft.com/office/drawing/2014/main" val="668238732"/>
                  </a:ext>
                </a:extLst>
              </a:tr>
              <a:tr h="370840">
                <a:tc>
                  <a:txBody>
                    <a:bodyPr/>
                    <a:lstStyle/>
                    <a:p>
                      <a:r>
                        <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hlinkClick r:id="rId5" action="ppaction://hlinksldjump">
                            <a:extLst>
                              <a:ext uri="{A12FA001-AC4F-418D-AE19-62706E023703}">
                                <ahyp:hlinkClr xmlns:ahyp="http://schemas.microsoft.com/office/drawing/2018/hyperlinkcolor" val="tx"/>
                              </a:ext>
                            </a:extLst>
                          </a:hlinkClick>
                        </a:rPr>
                        <a:t>Programmation Orientée Objet (POO)</a:t>
                      </a:r>
                      <a:endPar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endParaRPr>
                    </a:p>
                  </a:txBody>
                  <a:tcPr/>
                </a:tc>
                <a:tc>
                  <a:txBody>
                    <a:bodyPr/>
                    <a:lstStyle/>
                    <a:p>
                      <a:pPr algn="r"/>
                      <a:r>
                        <a:rPr lang="fr-FR" sz="1600" b="1" i="0" u="none" strike="noStrike" cap="none" noProof="0" dirty="0">
                          <a:solidFill>
                            <a:srgbClr val="000000"/>
                          </a:solidFill>
                          <a:latin typeface="Source Sans Pro" panose="020B0503030403020204" pitchFamily="34" charset="0"/>
                          <a:ea typeface="Source Sans Pro" panose="020B0503030403020204" pitchFamily="34" charset="0"/>
                          <a:cs typeface="Arial"/>
                          <a:sym typeface="Arial"/>
                        </a:rPr>
                        <a:t>116</a:t>
                      </a:r>
                    </a:p>
                  </a:txBody>
                  <a:tcPr/>
                </a:tc>
                <a:extLst>
                  <a:ext uri="{0D108BD9-81ED-4DB2-BD59-A6C34878D82A}">
                    <a16:rowId xmlns:a16="http://schemas.microsoft.com/office/drawing/2014/main" val="4082341362"/>
                  </a:ext>
                </a:extLst>
              </a:tr>
              <a:tr h="370840">
                <a:tc>
                  <a:txBody>
                    <a:bodyPr/>
                    <a:lstStyle/>
                    <a:p>
                      <a:r>
                        <a:rPr lang="fr-FR" sz="1600" b="1" u="none" dirty="0" err="1">
                          <a:solidFill>
                            <a:schemeClr val="tx1"/>
                          </a:solidFill>
                          <a:latin typeface="Source Sans Pro" panose="020B0503030403020204" pitchFamily="34" charset="0"/>
                          <a:ea typeface="Source Sans Pro" panose="020B0503030403020204" pitchFamily="34" charset="0"/>
                          <a:hlinkClick r:id="rId6" action="ppaction://hlinksldjump">
                            <a:extLst>
                              <a:ext uri="{A12FA001-AC4F-418D-AE19-62706E023703}">
                                <ahyp:hlinkClr xmlns:ahyp="http://schemas.microsoft.com/office/drawing/2018/hyperlinkcolor" val="tx"/>
                              </a:ext>
                            </a:extLst>
                          </a:hlinkClick>
                        </a:rPr>
                        <a:t>Debugging</a:t>
                      </a:r>
                      <a:r>
                        <a:rPr lang="fr-FR" sz="1600" b="1" u="none" dirty="0">
                          <a:solidFill>
                            <a:schemeClr val="tx1"/>
                          </a:solidFill>
                          <a:latin typeface="Source Sans Pro" panose="020B0503030403020204" pitchFamily="34" charset="0"/>
                          <a:ea typeface="Source Sans Pro" panose="020B0503030403020204" pitchFamily="34" charset="0"/>
                          <a:hlinkClick r:id="rId6" action="ppaction://hlinksldjump">
                            <a:extLst>
                              <a:ext uri="{A12FA001-AC4F-418D-AE19-62706E023703}">
                                <ahyp:hlinkClr xmlns:ahyp="http://schemas.microsoft.com/office/drawing/2018/hyperlinkcolor" val="tx"/>
                              </a:ext>
                            </a:extLst>
                          </a:hlinkClick>
                        </a:rPr>
                        <a:t> et Tests</a:t>
                      </a:r>
                      <a:endPar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endParaRPr>
                    </a:p>
                  </a:txBody>
                  <a:tcPr/>
                </a:tc>
                <a:tc>
                  <a:txBody>
                    <a:bodyPr/>
                    <a:lstStyle/>
                    <a:p>
                      <a:pPr algn="r"/>
                      <a:r>
                        <a:rPr lang="fr-FR" sz="1600" b="1" i="0" u="none" strike="noStrike" cap="none" noProof="0" dirty="0">
                          <a:solidFill>
                            <a:srgbClr val="000000"/>
                          </a:solidFill>
                          <a:latin typeface="Source Sans Pro" panose="020B0503030403020204" pitchFamily="34" charset="0"/>
                          <a:ea typeface="Source Sans Pro" panose="020B0503030403020204" pitchFamily="34" charset="0"/>
                          <a:cs typeface="Arial"/>
                          <a:sym typeface="Arial"/>
                        </a:rPr>
                        <a:t>135</a:t>
                      </a:r>
                    </a:p>
                  </a:txBody>
                  <a:tcPr/>
                </a:tc>
                <a:extLst>
                  <a:ext uri="{0D108BD9-81ED-4DB2-BD59-A6C34878D82A}">
                    <a16:rowId xmlns:a16="http://schemas.microsoft.com/office/drawing/2014/main" val="4000427960"/>
                  </a:ext>
                </a:extLst>
              </a:tr>
              <a:tr h="370840">
                <a:tc>
                  <a:txBody>
                    <a:bodyPr/>
                    <a:lstStyle/>
                    <a:p>
                      <a:pPr marR="0" algn="l" rtl="0">
                        <a:lnSpc>
                          <a:spcPct val="100000"/>
                        </a:lnSpc>
                        <a:spcBef>
                          <a:spcPts val="0"/>
                        </a:spcBef>
                        <a:spcAft>
                          <a:spcPts val="0"/>
                        </a:spcAft>
                        <a:buClr>
                          <a:srgbClr val="000000"/>
                        </a:buClr>
                        <a:buFont typeface="Arial"/>
                      </a:pPr>
                      <a:r>
                        <a:rPr lang="fr-FR" sz="1600" b="1" i="0" u="none" strike="noStrike" cap="none" dirty="0">
                          <a:solidFill>
                            <a:schemeClr val="tx1"/>
                          </a:solidFill>
                          <a:latin typeface="Source Sans Pro" panose="020B0503030403020204" pitchFamily="34" charset="0"/>
                          <a:ea typeface="Source Sans Pro" panose="020B0503030403020204" pitchFamily="34" charset="0"/>
                          <a:cs typeface="+mn-cs"/>
                          <a:sym typeface="Arial"/>
                          <a:hlinkClick r:id="rId7" action="ppaction://hlinksldjump">
                            <a:extLst>
                              <a:ext uri="{A12FA001-AC4F-418D-AE19-62706E023703}">
                                <ahyp:hlinkClr xmlns:ahyp="http://schemas.microsoft.com/office/drawing/2018/hyperlinkcolor" val="tx"/>
                              </a:ext>
                            </a:extLst>
                          </a:hlinkClick>
                        </a:rPr>
                        <a:t>Analyse de données avec </a:t>
                      </a:r>
                      <a:r>
                        <a:rPr lang="fr-FR" sz="1600" b="1" i="0" u="none" strike="noStrike" cap="none" dirty="0" err="1">
                          <a:solidFill>
                            <a:schemeClr val="tx1"/>
                          </a:solidFill>
                          <a:latin typeface="Source Sans Pro" panose="020B0503030403020204" pitchFamily="34" charset="0"/>
                          <a:ea typeface="Source Sans Pro" panose="020B0503030403020204" pitchFamily="34" charset="0"/>
                          <a:cs typeface="+mn-cs"/>
                          <a:sym typeface="Arial"/>
                          <a:hlinkClick r:id="rId7" action="ppaction://hlinksldjump">
                            <a:extLst>
                              <a:ext uri="{A12FA001-AC4F-418D-AE19-62706E023703}">
                                <ahyp:hlinkClr xmlns:ahyp="http://schemas.microsoft.com/office/drawing/2018/hyperlinkcolor" val="tx"/>
                              </a:ext>
                            </a:extLst>
                          </a:hlinkClick>
                        </a:rPr>
                        <a:t>Numpy</a:t>
                      </a:r>
                      <a:r>
                        <a:rPr lang="fr-FR" sz="1600" b="1" i="0" u="none" strike="noStrike" cap="none" dirty="0">
                          <a:solidFill>
                            <a:schemeClr val="tx1"/>
                          </a:solidFill>
                          <a:latin typeface="Source Sans Pro" panose="020B0503030403020204" pitchFamily="34" charset="0"/>
                          <a:ea typeface="Source Sans Pro" panose="020B0503030403020204" pitchFamily="34" charset="0"/>
                          <a:cs typeface="+mn-cs"/>
                          <a:sym typeface="Arial"/>
                          <a:hlinkClick r:id="rId7" action="ppaction://hlinksldjump">
                            <a:extLst>
                              <a:ext uri="{A12FA001-AC4F-418D-AE19-62706E023703}">
                                <ahyp:hlinkClr xmlns:ahyp="http://schemas.microsoft.com/office/drawing/2018/hyperlinkcolor" val="tx"/>
                              </a:ext>
                            </a:extLst>
                          </a:hlinkClick>
                        </a:rPr>
                        <a:t> et Pandas</a:t>
                      </a:r>
                      <a:endPar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mn-cs"/>
                        <a:sym typeface="Arial"/>
                      </a:endParaRPr>
                    </a:p>
                  </a:txBody>
                  <a:tcPr/>
                </a:tc>
                <a:tc>
                  <a:txBody>
                    <a:bodyPr/>
                    <a:lstStyle/>
                    <a:p>
                      <a:pPr algn="r"/>
                      <a:r>
                        <a:rPr lang="fr-FR" sz="1600" b="1" i="0" u="none" strike="noStrike" cap="none" noProof="0" dirty="0">
                          <a:solidFill>
                            <a:srgbClr val="000000"/>
                          </a:solidFill>
                          <a:latin typeface="Source Sans Pro" panose="020B0503030403020204" pitchFamily="34" charset="0"/>
                          <a:ea typeface="Source Sans Pro" panose="020B0503030403020204" pitchFamily="34" charset="0"/>
                          <a:cs typeface="Arial"/>
                          <a:sym typeface="Arial"/>
                        </a:rPr>
                        <a:t>158</a:t>
                      </a:r>
                    </a:p>
                  </a:txBody>
                  <a:tcPr/>
                </a:tc>
                <a:extLst>
                  <a:ext uri="{0D108BD9-81ED-4DB2-BD59-A6C34878D82A}">
                    <a16:rowId xmlns:a16="http://schemas.microsoft.com/office/drawing/2014/main" val="2367751927"/>
                  </a:ext>
                </a:extLst>
              </a:tr>
            </a:tbl>
          </a:graphicData>
        </a:graphic>
      </p:graphicFrame>
    </p:spTree>
    <p:extLst>
      <p:ext uri="{BB962C8B-B14F-4D97-AF65-F5344CB8AC3E}">
        <p14:creationId xmlns:p14="http://schemas.microsoft.com/office/powerpoint/2010/main" val="3639127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Les opérateurs logiques</a:t>
            </a:r>
          </a:p>
        </p:txBody>
      </p:sp>
      <p:graphicFrame>
        <p:nvGraphicFramePr>
          <p:cNvPr id="215" name="Google Shape;215;p25"/>
          <p:cNvGraphicFramePr/>
          <p:nvPr/>
        </p:nvGraphicFramePr>
        <p:xfrm>
          <a:off x="786150" y="1396102"/>
          <a:ext cx="2057167" cy="1706830"/>
        </p:xfrm>
        <a:graphic>
          <a:graphicData uri="http://schemas.openxmlformats.org/drawingml/2006/table">
            <a:tbl>
              <a:tblPr>
                <a:noFill/>
                <a:tableStyleId>{701FB10D-A61A-4DE4-8506-F670E7A89527}</a:tableStyleId>
              </a:tblPr>
              <a:tblGrid>
                <a:gridCol w="710141">
                  <a:extLst>
                    <a:ext uri="{9D8B030D-6E8A-4147-A177-3AD203B41FA5}">
                      <a16:colId xmlns:a16="http://schemas.microsoft.com/office/drawing/2014/main" val="20001"/>
                    </a:ext>
                  </a:extLst>
                </a:gridCol>
                <a:gridCol w="622203">
                  <a:extLst>
                    <a:ext uri="{9D8B030D-6E8A-4147-A177-3AD203B41FA5}">
                      <a16:colId xmlns:a16="http://schemas.microsoft.com/office/drawing/2014/main" val="20002"/>
                    </a:ext>
                  </a:extLst>
                </a:gridCol>
                <a:gridCol w="724823">
                  <a:extLst>
                    <a:ext uri="{9D8B030D-6E8A-4147-A177-3AD203B41FA5}">
                      <a16:colId xmlns:a16="http://schemas.microsoft.com/office/drawing/2014/main" val="20003"/>
                    </a:ext>
                  </a:extLst>
                </a:gridCol>
              </a:tblGrid>
              <a:tr h="299258">
                <a:tc>
                  <a:txBody>
                    <a:bodyPr/>
                    <a:lstStyle/>
                    <a:p>
                      <a:pPr marL="0" lvl="0" indent="0" algn="ctr" rtl="0">
                        <a:spcBef>
                          <a:spcPts val="0"/>
                        </a:spcBef>
                        <a:spcAft>
                          <a:spcPts val="0"/>
                        </a:spcAft>
                        <a:buNone/>
                      </a:pPr>
                      <a:r>
                        <a:rPr lang="en" sz="1100" dirty="0">
                          <a:solidFill>
                            <a:srgbClr val="607D8B"/>
                          </a:solidFill>
                          <a:latin typeface="Roboto Slab"/>
                          <a:ea typeface="Roboto Slab"/>
                          <a:cs typeface="Roboto Slab"/>
                          <a:sym typeface="Roboto Slab"/>
                        </a:rPr>
                        <a:t>A</a:t>
                      </a:r>
                      <a:endParaRPr sz="1100" dirty="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100" dirty="0">
                          <a:solidFill>
                            <a:srgbClr val="607D8B"/>
                          </a:solidFill>
                          <a:latin typeface="Roboto Slab"/>
                          <a:ea typeface="Roboto Slab"/>
                          <a:cs typeface="Roboto Slab"/>
                          <a:sym typeface="Roboto Slab"/>
                        </a:rPr>
                        <a:t>B</a:t>
                      </a:r>
                      <a:endParaRPr sz="1100" dirty="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100" dirty="0">
                          <a:solidFill>
                            <a:srgbClr val="607D8B"/>
                          </a:solidFill>
                          <a:latin typeface="Roboto Slab"/>
                          <a:ea typeface="Roboto Slab"/>
                          <a:cs typeface="Roboto Slab"/>
                          <a:sym typeface="Roboto Slab"/>
                        </a:rPr>
                        <a:t>A and B</a:t>
                      </a:r>
                      <a:endParaRPr sz="1100" dirty="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299258">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1</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ECEFF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1" dirty="0">
                          <a:solidFill>
                            <a:srgbClr val="263238"/>
                          </a:solidFill>
                          <a:latin typeface="Source Sans Pro"/>
                          <a:ea typeface="Source Sans Pro"/>
                          <a:cs typeface="Source Sans Pro"/>
                          <a:sym typeface="Source Sans Pro"/>
                        </a:rPr>
                        <a:t>1</a:t>
                      </a: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CEFF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1" dirty="0">
                          <a:solidFill>
                            <a:srgbClr val="263238"/>
                          </a:solidFill>
                          <a:latin typeface="Source Sans Pro"/>
                          <a:ea typeface="Source Sans Pro"/>
                          <a:cs typeface="Source Sans Pro"/>
                          <a:sym typeface="Source Sans Pro"/>
                        </a:rPr>
                        <a:t>1</a:t>
                      </a: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CEFF1"/>
                    </a:solidFill>
                  </a:tcPr>
                </a:tc>
                <a:extLst>
                  <a:ext uri="{0D108BD9-81ED-4DB2-BD59-A6C34878D82A}">
                    <a16:rowId xmlns:a16="http://schemas.microsoft.com/office/drawing/2014/main" val="10001"/>
                  </a:ext>
                </a:extLst>
              </a:tr>
              <a:tr h="299258">
                <a:tc>
                  <a:txBody>
                    <a:bodyPr/>
                    <a:lstStyle/>
                    <a:p>
                      <a:pPr marL="0" lvl="0" indent="0" algn="ctr" rtl="0">
                        <a:spcBef>
                          <a:spcPts val="0"/>
                        </a:spcBef>
                        <a:spcAft>
                          <a:spcPts val="0"/>
                        </a:spcAft>
                        <a:buNone/>
                      </a:pPr>
                      <a:r>
                        <a:rPr lang="en-GB" sz="1400" b="1" dirty="0">
                          <a:solidFill>
                            <a:srgbClr val="263238"/>
                          </a:solidFill>
                          <a:latin typeface="Source Sans Pro"/>
                          <a:ea typeface="Source Sans Pro"/>
                          <a:cs typeface="Source Sans Pro"/>
                          <a:sym typeface="Source Sans Pro"/>
                        </a:rPr>
                        <a:t>1</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314805183"/>
                  </a:ext>
                </a:extLst>
              </a:tr>
              <a:tr h="299258">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1" dirty="0">
                          <a:solidFill>
                            <a:srgbClr val="263238"/>
                          </a:solidFill>
                          <a:latin typeface="Source Sans Pro"/>
                          <a:ea typeface="Source Sans Pro"/>
                          <a:cs typeface="Source Sans Pro"/>
                          <a:sym typeface="Source Sans Pro"/>
                        </a:rPr>
                        <a:t>1</a:t>
                      </a: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99258">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rgbClr val="ECEFF1"/>
                    </a:solidFill>
                  </a:tcPr>
                </a:tc>
                <a:extLst>
                  <a:ext uri="{0D108BD9-81ED-4DB2-BD59-A6C34878D82A}">
                    <a16:rowId xmlns:a16="http://schemas.microsoft.com/office/drawing/2014/main" val="10003"/>
                  </a:ext>
                </a:extLst>
              </a:tr>
            </a:tbl>
          </a:graphicData>
        </a:graphic>
      </p:graphicFrame>
      <p:sp>
        <p:nvSpPr>
          <p:cNvPr id="216" name="Google Shape;216;p2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graphicFrame>
        <p:nvGraphicFramePr>
          <p:cNvPr id="5" name="Google Shape;215;p25">
            <a:extLst>
              <a:ext uri="{FF2B5EF4-FFF2-40B4-BE49-F238E27FC236}">
                <a16:creationId xmlns:a16="http://schemas.microsoft.com/office/drawing/2014/main" id="{54E15976-DCE8-4A1A-91F7-D7731FBB7F49}"/>
              </a:ext>
            </a:extLst>
          </p:cNvPr>
          <p:cNvGraphicFramePr/>
          <p:nvPr/>
        </p:nvGraphicFramePr>
        <p:xfrm>
          <a:off x="3159884" y="1396102"/>
          <a:ext cx="1998516" cy="1706830"/>
        </p:xfrm>
        <a:graphic>
          <a:graphicData uri="http://schemas.openxmlformats.org/drawingml/2006/table">
            <a:tbl>
              <a:tblPr>
                <a:noFill/>
                <a:tableStyleId>{701FB10D-A61A-4DE4-8506-F670E7A89527}</a:tableStyleId>
              </a:tblPr>
              <a:tblGrid>
                <a:gridCol w="710045">
                  <a:extLst>
                    <a:ext uri="{9D8B030D-6E8A-4147-A177-3AD203B41FA5}">
                      <a16:colId xmlns:a16="http://schemas.microsoft.com/office/drawing/2014/main" val="20001"/>
                    </a:ext>
                  </a:extLst>
                </a:gridCol>
                <a:gridCol w="622299">
                  <a:extLst>
                    <a:ext uri="{9D8B030D-6E8A-4147-A177-3AD203B41FA5}">
                      <a16:colId xmlns:a16="http://schemas.microsoft.com/office/drawing/2014/main" val="20002"/>
                    </a:ext>
                  </a:extLst>
                </a:gridCol>
                <a:gridCol w="666172">
                  <a:extLst>
                    <a:ext uri="{9D8B030D-6E8A-4147-A177-3AD203B41FA5}">
                      <a16:colId xmlns:a16="http://schemas.microsoft.com/office/drawing/2014/main" val="20003"/>
                    </a:ext>
                  </a:extLst>
                </a:gridCol>
              </a:tblGrid>
              <a:tr h="299258">
                <a:tc>
                  <a:txBody>
                    <a:bodyPr/>
                    <a:lstStyle/>
                    <a:p>
                      <a:pPr marL="0" lvl="0" indent="0" algn="ctr" rtl="0">
                        <a:spcBef>
                          <a:spcPts val="0"/>
                        </a:spcBef>
                        <a:spcAft>
                          <a:spcPts val="0"/>
                        </a:spcAft>
                        <a:buNone/>
                      </a:pPr>
                      <a:r>
                        <a:rPr lang="en" sz="1100" dirty="0">
                          <a:solidFill>
                            <a:srgbClr val="607D8B"/>
                          </a:solidFill>
                          <a:latin typeface="Roboto Slab"/>
                          <a:ea typeface="Roboto Slab"/>
                          <a:cs typeface="Roboto Slab"/>
                          <a:sym typeface="Roboto Slab"/>
                        </a:rPr>
                        <a:t>A</a:t>
                      </a:r>
                      <a:endParaRPr sz="1100" dirty="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100" dirty="0">
                          <a:solidFill>
                            <a:srgbClr val="607D8B"/>
                          </a:solidFill>
                          <a:latin typeface="Roboto Slab"/>
                          <a:ea typeface="Roboto Slab"/>
                          <a:cs typeface="Roboto Slab"/>
                          <a:sym typeface="Roboto Slab"/>
                        </a:rPr>
                        <a:t>B</a:t>
                      </a:r>
                      <a:endParaRPr sz="1100" dirty="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100" dirty="0">
                          <a:solidFill>
                            <a:srgbClr val="607D8B"/>
                          </a:solidFill>
                          <a:latin typeface="Roboto Slab"/>
                          <a:ea typeface="Roboto Slab"/>
                          <a:cs typeface="Roboto Slab"/>
                          <a:sym typeface="Roboto Slab"/>
                        </a:rPr>
                        <a:t>A or B</a:t>
                      </a:r>
                      <a:endParaRPr sz="1100" dirty="0">
                        <a:solidFill>
                          <a:srgbClr val="607D8B"/>
                        </a:solidFill>
                        <a:latin typeface="Roboto Slab"/>
                        <a:ea typeface="Roboto Slab"/>
                        <a:cs typeface="Roboto Slab"/>
                        <a:sym typeface="Roboto Slab"/>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299258">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1</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ECEFF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1" dirty="0">
                          <a:solidFill>
                            <a:srgbClr val="263238"/>
                          </a:solidFill>
                          <a:latin typeface="Source Sans Pro"/>
                          <a:ea typeface="Source Sans Pro"/>
                          <a:cs typeface="Source Sans Pro"/>
                          <a:sym typeface="Source Sans Pro"/>
                        </a:rPr>
                        <a:t>1</a:t>
                      </a: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CEFF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1" dirty="0">
                          <a:solidFill>
                            <a:srgbClr val="263238"/>
                          </a:solidFill>
                          <a:latin typeface="Source Sans Pro"/>
                          <a:ea typeface="Source Sans Pro"/>
                          <a:cs typeface="Source Sans Pro"/>
                          <a:sym typeface="Source Sans Pro"/>
                        </a:rPr>
                        <a:t>1</a:t>
                      </a: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CEFF1"/>
                    </a:solidFill>
                  </a:tcPr>
                </a:tc>
                <a:extLst>
                  <a:ext uri="{0D108BD9-81ED-4DB2-BD59-A6C34878D82A}">
                    <a16:rowId xmlns:a16="http://schemas.microsoft.com/office/drawing/2014/main" val="10001"/>
                  </a:ext>
                </a:extLst>
              </a:tr>
              <a:tr h="299258">
                <a:tc>
                  <a:txBody>
                    <a:bodyPr/>
                    <a:lstStyle/>
                    <a:p>
                      <a:pPr marL="0" lvl="0" indent="0" algn="ctr" rtl="0">
                        <a:spcBef>
                          <a:spcPts val="0"/>
                        </a:spcBef>
                        <a:spcAft>
                          <a:spcPts val="0"/>
                        </a:spcAft>
                        <a:buNone/>
                      </a:pPr>
                      <a:r>
                        <a:rPr lang="en-GB" sz="1400" b="1" dirty="0">
                          <a:solidFill>
                            <a:srgbClr val="263238"/>
                          </a:solidFill>
                          <a:latin typeface="Source Sans Pro"/>
                          <a:ea typeface="Source Sans Pro"/>
                          <a:cs typeface="Source Sans Pro"/>
                          <a:sym typeface="Source Sans Pro"/>
                        </a:rPr>
                        <a:t>1</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400" b="1" dirty="0">
                          <a:solidFill>
                            <a:srgbClr val="263238"/>
                          </a:solidFill>
                          <a:latin typeface="Source Sans Pro"/>
                          <a:ea typeface="Source Sans Pro"/>
                          <a:cs typeface="Source Sans Pro"/>
                          <a:sym typeface="Source Sans Pro"/>
                        </a:rPr>
                        <a:t>1</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314805183"/>
                  </a:ext>
                </a:extLst>
              </a:tr>
              <a:tr h="299258">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1" dirty="0">
                          <a:solidFill>
                            <a:srgbClr val="263238"/>
                          </a:solidFill>
                          <a:latin typeface="Source Sans Pro"/>
                          <a:ea typeface="Source Sans Pro"/>
                          <a:cs typeface="Source Sans Pro"/>
                          <a:sym typeface="Source Sans Pro"/>
                        </a:rPr>
                        <a:t>1</a:t>
                      </a: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1</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99258">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rgbClr val="ECEFF1"/>
                    </a:solidFill>
                  </a:tcPr>
                </a:tc>
                <a:extLst>
                  <a:ext uri="{0D108BD9-81ED-4DB2-BD59-A6C34878D82A}">
                    <a16:rowId xmlns:a16="http://schemas.microsoft.com/office/drawing/2014/main" val="10003"/>
                  </a:ext>
                </a:extLst>
              </a:tr>
            </a:tbl>
          </a:graphicData>
        </a:graphic>
      </p:graphicFrame>
      <p:sp>
        <p:nvSpPr>
          <p:cNvPr id="2" name="TextBox 1">
            <a:extLst>
              <a:ext uri="{FF2B5EF4-FFF2-40B4-BE49-F238E27FC236}">
                <a16:creationId xmlns:a16="http://schemas.microsoft.com/office/drawing/2014/main" id="{37F4003A-587E-41A7-A164-EE1B9507E18A}"/>
              </a:ext>
            </a:extLst>
          </p:cNvPr>
          <p:cNvSpPr txBox="1"/>
          <p:nvPr/>
        </p:nvSpPr>
        <p:spPr>
          <a:xfrm>
            <a:off x="786150" y="1082886"/>
            <a:ext cx="1998516" cy="307777"/>
          </a:xfrm>
          <a:prstGeom prst="rect">
            <a:avLst/>
          </a:prstGeom>
          <a:noFill/>
        </p:spPr>
        <p:txBody>
          <a:bodyPr wrap="square" rtlCol="0">
            <a:spAutoFit/>
          </a:bodyPr>
          <a:lstStyle/>
          <a:p>
            <a:pPr algn="ctr"/>
            <a:r>
              <a:rPr lang="en-GB" b="1" dirty="0">
                <a:solidFill>
                  <a:schemeClr val="accent1"/>
                </a:solidFill>
                <a:latin typeface="Source Sans Pro" panose="020B0503030403020204" pitchFamily="34" charset="0"/>
                <a:ea typeface="Source Sans Pro" panose="020B0503030403020204" pitchFamily="34" charset="0"/>
              </a:rPr>
              <a:t>ET (and)</a:t>
            </a:r>
            <a:endParaRPr lang="fr-FR" b="1" dirty="0">
              <a:solidFill>
                <a:schemeClr val="accent1"/>
              </a:solidFill>
              <a:latin typeface="Source Sans Pro" panose="020B0503030403020204" pitchFamily="34" charset="0"/>
              <a:ea typeface="Source Sans Pro" panose="020B0503030403020204" pitchFamily="34" charset="0"/>
            </a:endParaRPr>
          </a:p>
        </p:txBody>
      </p:sp>
      <p:sp>
        <p:nvSpPr>
          <p:cNvPr id="7" name="TextBox 6">
            <a:extLst>
              <a:ext uri="{FF2B5EF4-FFF2-40B4-BE49-F238E27FC236}">
                <a16:creationId xmlns:a16="http://schemas.microsoft.com/office/drawing/2014/main" id="{5E016E49-395F-4227-A1AC-2EA90F122423}"/>
              </a:ext>
            </a:extLst>
          </p:cNvPr>
          <p:cNvSpPr txBox="1"/>
          <p:nvPr/>
        </p:nvSpPr>
        <p:spPr>
          <a:xfrm>
            <a:off x="3186315" y="1082886"/>
            <a:ext cx="1998516" cy="307777"/>
          </a:xfrm>
          <a:prstGeom prst="rect">
            <a:avLst/>
          </a:prstGeom>
          <a:noFill/>
        </p:spPr>
        <p:txBody>
          <a:bodyPr wrap="square" rtlCol="0">
            <a:spAutoFit/>
          </a:bodyPr>
          <a:lstStyle/>
          <a:p>
            <a:pPr algn="ctr"/>
            <a:r>
              <a:rPr lang="en-GB" b="1" dirty="0">
                <a:solidFill>
                  <a:schemeClr val="accent1"/>
                </a:solidFill>
                <a:latin typeface="Source Sans Pro" panose="020B0503030403020204" pitchFamily="34" charset="0"/>
                <a:ea typeface="Source Sans Pro" panose="020B0503030403020204" pitchFamily="34" charset="0"/>
              </a:rPr>
              <a:t>OU (or)</a:t>
            </a:r>
            <a:endParaRPr lang="fr-FR" b="1" dirty="0">
              <a:solidFill>
                <a:schemeClr val="accent1"/>
              </a:solidFill>
              <a:latin typeface="Source Sans Pro" panose="020B0503030403020204" pitchFamily="34" charset="0"/>
              <a:ea typeface="Source Sans Pro" panose="020B0503030403020204" pitchFamily="34" charset="0"/>
            </a:endParaRPr>
          </a:p>
        </p:txBody>
      </p:sp>
      <p:sp>
        <p:nvSpPr>
          <p:cNvPr id="9" name="TextBox 8">
            <a:extLst>
              <a:ext uri="{FF2B5EF4-FFF2-40B4-BE49-F238E27FC236}">
                <a16:creationId xmlns:a16="http://schemas.microsoft.com/office/drawing/2014/main" id="{C6026926-93EB-4F29-8850-C4927C34A55C}"/>
              </a:ext>
            </a:extLst>
          </p:cNvPr>
          <p:cNvSpPr txBox="1"/>
          <p:nvPr/>
        </p:nvSpPr>
        <p:spPr>
          <a:xfrm>
            <a:off x="5412981" y="1971585"/>
            <a:ext cx="3617553" cy="1477328"/>
          </a:xfrm>
          <a:prstGeom prst="rect">
            <a:avLst/>
          </a:prstGeom>
          <a:noFill/>
        </p:spPr>
        <p:txBody>
          <a:bodyPr wrap="square">
            <a:spAutoFit/>
          </a:bodyPr>
          <a:lstStyle/>
          <a:p>
            <a:pPr marL="38100" indent="0">
              <a:buFont typeface="Source Sans Pro"/>
              <a:buNone/>
            </a:pP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Exemples</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200" dirty="0">
                <a:solidFill>
                  <a:schemeClr val="tx1"/>
                </a:solidFill>
                <a:latin typeface="Source Code Pro" panose="020B0309030403020204" pitchFamily="49" charset="0"/>
              </a:rPr>
              <a:t>not(</a:t>
            </a:r>
            <a:r>
              <a:rPr lang="en-US" sz="1200" dirty="0">
                <a:solidFill>
                  <a:srgbClr val="6089B4"/>
                </a:solidFill>
                <a:latin typeface="Source Code Pro" panose="020B0309030403020204" pitchFamily="49" charset="0"/>
              </a:rPr>
              <a:t>5</a:t>
            </a:r>
            <a:r>
              <a:rPr lang="en-US" sz="1200" dirty="0">
                <a:solidFill>
                  <a:srgbClr val="C5C8C6"/>
                </a:solidFill>
                <a:latin typeface="Source Code Pro" panose="020B0309030403020204" pitchFamily="49" charset="0"/>
              </a:rPr>
              <a:t> </a:t>
            </a:r>
            <a:r>
              <a:rPr lang="en-US" sz="1200" dirty="0">
                <a:solidFill>
                  <a:schemeClr val="tx1"/>
                </a:solidFill>
                <a:latin typeface="Source Code Pro" panose="020B0309030403020204" pitchFamily="49" charset="0"/>
              </a:rPr>
              <a:t>&lt;=</a:t>
            </a:r>
            <a:r>
              <a:rPr lang="en-US" sz="1200" dirty="0">
                <a:solidFill>
                  <a:srgbClr val="C5C8C6"/>
                </a:solidFill>
                <a:latin typeface="Source Code Pro" panose="020B0309030403020204" pitchFamily="49" charset="0"/>
              </a:rPr>
              <a:t> </a:t>
            </a:r>
            <a:r>
              <a:rPr lang="en-US" sz="1200" dirty="0">
                <a:solidFill>
                  <a:srgbClr val="6089B4"/>
                </a:solidFill>
                <a:latin typeface="Source Code Pro" panose="020B0309030403020204" pitchFamily="49" charset="0"/>
              </a:rPr>
              <a:t>10</a:t>
            </a:r>
            <a:r>
              <a:rPr lang="en-US" sz="1200" dirty="0">
                <a:solidFill>
                  <a:schemeClr val="tx1"/>
                </a:solidFill>
                <a:latin typeface="Source Code Pro" panose="020B0309030403020204" pitchFamily="49" charset="0"/>
              </a:rPr>
              <a:t>) and (</a:t>
            </a:r>
            <a:r>
              <a:rPr lang="en-US" sz="1200" dirty="0">
                <a:solidFill>
                  <a:srgbClr val="6089B4"/>
                </a:solidFill>
                <a:latin typeface="Source Code Pro" panose="020B0309030403020204" pitchFamily="49" charset="0"/>
              </a:rPr>
              <a:t>3</a:t>
            </a:r>
            <a:r>
              <a:rPr lang="en-US" sz="1200" dirty="0">
                <a:solidFill>
                  <a:srgbClr val="C5C8C6"/>
                </a:solidFill>
                <a:latin typeface="Source Code Pro" panose="020B0309030403020204" pitchFamily="49" charset="0"/>
              </a:rPr>
              <a:t> </a:t>
            </a:r>
            <a:r>
              <a:rPr lang="en-US" sz="1200" dirty="0">
                <a:solidFill>
                  <a:schemeClr val="tx1"/>
                </a:solidFill>
                <a:latin typeface="Source Code Pro" panose="020B0309030403020204" pitchFamily="49" charset="0"/>
              </a:rPr>
              <a:t>==</a:t>
            </a:r>
            <a:r>
              <a:rPr lang="en-US" sz="1200" dirty="0">
                <a:solidFill>
                  <a:srgbClr val="C5C8C6"/>
                </a:solidFill>
                <a:latin typeface="Source Code Pro" panose="020B0309030403020204" pitchFamily="49" charset="0"/>
              </a:rPr>
              <a:t> </a:t>
            </a:r>
            <a:r>
              <a:rPr lang="en-US" sz="1200" dirty="0">
                <a:solidFill>
                  <a:srgbClr val="6089B4"/>
                </a:solidFill>
                <a:latin typeface="Source Code Pro" panose="020B0309030403020204" pitchFamily="49" charset="0"/>
              </a:rPr>
              <a:t>3</a:t>
            </a:r>
            <a:r>
              <a:rPr lang="en-US" sz="1200" dirty="0">
                <a:solidFill>
                  <a:schemeClr val="tx1"/>
                </a:solidFill>
                <a:latin typeface="Source Code Pro" panose="020B0309030403020204" pitchFamily="49" charset="0"/>
              </a:rPr>
              <a:t>)</a:t>
            </a:r>
            <a:r>
              <a:rPr lang="en-US" sz="1200" dirty="0">
                <a:solidFill>
                  <a:srgbClr val="C5C8C6"/>
                </a:solidFill>
                <a:latin typeface="Source Code Pro" panose="020B0309030403020204" pitchFamily="49" charset="0"/>
              </a:rPr>
              <a:t> </a:t>
            </a:r>
            <a:r>
              <a:rPr lang="en-GB" sz="1800" dirty="0" err="1">
                <a:solidFill>
                  <a:schemeClr val="tx1"/>
                </a:solidFill>
                <a:latin typeface="Source Sans Pro" panose="020B0503030403020204" pitchFamily="34" charset="0"/>
                <a:ea typeface="Source Sans Pro" panose="020B0503030403020204" pitchFamily="34" charset="0"/>
              </a:rPr>
              <a:t>est</a:t>
            </a:r>
            <a:r>
              <a:rPr lang="en-GB" sz="1800" dirty="0">
                <a:solidFill>
                  <a:schemeClr val="tx1"/>
                </a:solidFill>
                <a:latin typeface="Source Sans Pro" panose="020B0503030403020204" pitchFamily="34" charset="0"/>
                <a:ea typeface="Source Sans Pro" panose="020B0503030403020204" pitchFamily="34" charset="0"/>
              </a:rPr>
              <a:t> faux</a:t>
            </a:r>
          </a:p>
          <a:p>
            <a:r>
              <a:rPr lang="en-GB" sz="1800" dirty="0">
                <a:solidFill>
                  <a:srgbClr val="FF0000"/>
                </a:solidFill>
                <a:latin typeface="Source Sans Pro" panose="020B0503030403020204" pitchFamily="34" charset="0"/>
                <a:ea typeface="Source Sans Pro" panose="020B0503030403020204" pitchFamily="34" charset="0"/>
              </a:rPr>
              <a:t>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200" dirty="0">
                <a:solidFill>
                  <a:schemeClr val="tx1"/>
                </a:solidFill>
                <a:latin typeface="Source Code Pro" panose="020B0309030403020204" pitchFamily="49" charset="0"/>
              </a:rPr>
              <a:t>(</a:t>
            </a:r>
            <a:r>
              <a:rPr lang="en-US" sz="1200" dirty="0">
                <a:solidFill>
                  <a:srgbClr val="6089B4"/>
                </a:solidFill>
                <a:latin typeface="Source Code Pro" panose="020B0309030403020204" pitchFamily="49" charset="0"/>
              </a:rPr>
              <a:t>10</a:t>
            </a:r>
            <a:r>
              <a:rPr lang="en-US" sz="1200" dirty="0">
                <a:solidFill>
                  <a:srgbClr val="C5C8C6"/>
                </a:solidFill>
                <a:latin typeface="Source Code Pro" panose="020B0309030403020204" pitchFamily="49" charset="0"/>
              </a:rPr>
              <a:t> </a:t>
            </a:r>
            <a:r>
              <a:rPr lang="en-US" sz="1200" dirty="0">
                <a:solidFill>
                  <a:schemeClr val="tx1"/>
                </a:solidFill>
                <a:latin typeface="Source Code Pro" panose="020B0309030403020204" pitchFamily="49" charset="0"/>
              </a:rPr>
              <a:t>!=</a:t>
            </a:r>
            <a:r>
              <a:rPr lang="en-US" sz="1200" dirty="0">
                <a:solidFill>
                  <a:srgbClr val="C5C8C6"/>
                </a:solidFill>
                <a:latin typeface="Source Code Pro" panose="020B0309030403020204" pitchFamily="49" charset="0"/>
              </a:rPr>
              <a:t> </a:t>
            </a:r>
            <a:r>
              <a:rPr lang="en-US" sz="1200" dirty="0">
                <a:solidFill>
                  <a:srgbClr val="6089B4"/>
                </a:solidFill>
                <a:latin typeface="Source Code Pro" panose="020B0309030403020204" pitchFamily="49" charset="0"/>
              </a:rPr>
              <a:t>10</a:t>
            </a:r>
            <a:r>
              <a:rPr lang="en-US" sz="1200" dirty="0">
                <a:solidFill>
                  <a:schemeClr val="tx1"/>
                </a:solidFill>
                <a:latin typeface="Source Code Pro" panose="020B0309030403020204" pitchFamily="49" charset="0"/>
              </a:rPr>
              <a:t>) or (</a:t>
            </a:r>
            <a:r>
              <a:rPr lang="en-US" sz="1200" dirty="0">
                <a:solidFill>
                  <a:srgbClr val="6089B4"/>
                </a:solidFill>
                <a:latin typeface="Source Code Pro" panose="020B0309030403020204" pitchFamily="49" charset="0"/>
              </a:rPr>
              <a:t>5</a:t>
            </a:r>
            <a:r>
              <a:rPr lang="en-US" sz="1200" dirty="0">
                <a:solidFill>
                  <a:srgbClr val="C5C8C6"/>
                </a:solidFill>
                <a:latin typeface="Source Code Pro" panose="020B0309030403020204" pitchFamily="49" charset="0"/>
              </a:rPr>
              <a:t> </a:t>
            </a:r>
            <a:r>
              <a:rPr lang="en-US" sz="1200" dirty="0">
                <a:solidFill>
                  <a:schemeClr val="tx1"/>
                </a:solidFill>
                <a:latin typeface="Source Code Pro" panose="020B0309030403020204" pitchFamily="49" charset="0"/>
              </a:rPr>
              <a:t>&gt;</a:t>
            </a:r>
            <a:r>
              <a:rPr lang="en-US" sz="1200" dirty="0">
                <a:solidFill>
                  <a:srgbClr val="C5C8C6"/>
                </a:solidFill>
                <a:latin typeface="Source Code Pro" panose="020B0309030403020204" pitchFamily="49" charset="0"/>
              </a:rPr>
              <a:t> </a:t>
            </a:r>
            <a:r>
              <a:rPr lang="en-US" sz="1200" dirty="0">
                <a:solidFill>
                  <a:srgbClr val="6089B4"/>
                </a:solidFill>
                <a:latin typeface="Source Code Pro" panose="020B0309030403020204" pitchFamily="49" charset="0"/>
              </a:rPr>
              <a:t>3</a:t>
            </a:r>
            <a:r>
              <a:rPr lang="en-US" sz="1200" dirty="0">
                <a:solidFill>
                  <a:schemeClr val="tx1"/>
                </a:solidFill>
                <a:latin typeface="Source Code Pro" panose="020B0309030403020204" pitchFamily="49" charset="0"/>
              </a:rPr>
              <a:t>)</a:t>
            </a:r>
            <a:r>
              <a:rPr lang="en-US" sz="1200" dirty="0">
                <a:solidFill>
                  <a:srgbClr val="C5C8C6"/>
                </a:solidFill>
                <a:latin typeface="Source Code Pro" panose="020B0309030403020204" pitchFamily="49" charset="0"/>
              </a:rPr>
              <a:t>     </a:t>
            </a:r>
            <a:r>
              <a:rPr lang="en-GB" sz="1800" dirty="0" err="1">
                <a:solidFill>
                  <a:schemeClr val="tx1"/>
                </a:solidFill>
                <a:latin typeface="Source Sans Pro" panose="020B0503030403020204" pitchFamily="34" charset="0"/>
                <a:ea typeface="Source Sans Pro" panose="020B0503030403020204" pitchFamily="34" charset="0"/>
              </a:rPr>
              <a:t>est</a:t>
            </a:r>
            <a:r>
              <a:rPr lang="en-GB" sz="1800" dirty="0">
                <a:solidFill>
                  <a:schemeClr val="tx1"/>
                </a:solidFill>
                <a:latin typeface="Source Sans Pro" panose="020B0503030403020204" pitchFamily="34" charset="0"/>
                <a:ea typeface="Source Sans Pro" panose="020B0503030403020204" pitchFamily="34" charset="0"/>
              </a:rPr>
              <a:t> </a:t>
            </a:r>
            <a:r>
              <a:rPr lang="en-GB" sz="1800" dirty="0" err="1">
                <a:solidFill>
                  <a:schemeClr val="tx1"/>
                </a:solidFill>
                <a:latin typeface="Source Sans Pro" panose="020B0503030403020204" pitchFamily="34" charset="0"/>
                <a:ea typeface="Source Sans Pro" panose="020B0503030403020204" pitchFamily="34" charset="0"/>
              </a:rPr>
              <a:t>vrai</a:t>
            </a:r>
            <a:endParaRPr lang="en-GB" sz="1800" dirty="0">
              <a:solidFill>
                <a:schemeClr val="tx1"/>
              </a:solidFill>
              <a:latin typeface="Source Sans Pro" panose="020B0503030403020204" pitchFamily="34" charset="0"/>
              <a:ea typeface="Source Sans Pro" panose="020B0503030403020204" pitchFamily="34" charset="0"/>
            </a:endParaRPr>
          </a:p>
          <a:p>
            <a:r>
              <a:rPr lang="en-GB" sz="1800" dirty="0">
                <a:solidFill>
                  <a:srgbClr val="FF0000"/>
                </a:solidFill>
                <a:latin typeface="Source Sans Pro" panose="020B0503030403020204" pitchFamily="34" charset="0"/>
                <a:ea typeface="Source Sans Pro" panose="020B0503030403020204" pitchFamily="34" charset="0"/>
              </a:rPr>
              <a:t>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200" dirty="0">
                <a:solidFill>
                  <a:schemeClr val="tx1"/>
                </a:solidFill>
                <a:latin typeface="Source Code Pro" panose="020B0309030403020204" pitchFamily="49" charset="0"/>
              </a:rPr>
              <a:t>(</a:t>
            </a:r>
            <a:r>
              <a:rPr lang="en-US" sz="1200" dirty="0">
                <a:solidFill>
                  <a:srgbClr val="6089B4"/>
                </a:solidFill>
                <a:latin typeface="Source Code Pro" panose="020B0309030403020204" pitchFamily="49" charset="0"/>
              </a:rPr>
              <a:t>10</a:t>
            </a:r>
            <a:r>
              <a:rPr lang="en-US" sz="1200" dirty="0">
                <a:solidFill>
                  <a:srgbClr val="C5C8C6"/>
                </a:solidFill>
                <a:latin typeface="Source Code Pro" panose="020B0309030403020204" pitchFamily="49" charset="0"/>
              </a:rPr>
              <a:t> </a:t>
            </a:r>
            <a:r>
              <a:rPr lang="en-US" sz="1200" dirty="0">
                <a:solidFill>
                  <a:schemeClr val="tx1"/>
                </a:solidFill>
                <a:latin typeface="Source Code Pro" panose="020B0309030403020204" pitchFamily="49" charset="0"/>
              </a:rPr>
              <a:t>!=</a:t>
            </a:r>
            <a:r>
              <a:rPr lang="en-US" sz="1200" dirty="0">
                <a:solidFill>
                  <a:srgbClr val="C5C8C6"/>
                </a:solidFill>
                <a:latin typeface="Source Code Pro" panose="020B0309030403020204" pitchFamily="49" charset="0"/>
              </a:rPr>
              <a:t> </a:t>
            </a:r>
            <a:r>
              <a:rPr lang="en-US" sz="1200" dirty="0">
                <a:solidFill>
                  <a:srgbClr val="6089B4"/>
                </a:solidFill>
                <a:latin typeface="Source Code Pro" panose="020B0309030403020204" pitchFamily="49" charset="0"/>
              </a:rPr>
              <a:t>10</a:t>
            </a:r>
            <a:r>
              <a:rPr lang="en-US" sz="1200" dirty="0">
                <a:solidFill>
                  <a:schemeClr val="tx1"/>
                </a:solidFill>
                <a:latin typeface="Source Code Pro" panose="020B0309030403020204" pitchFamily="49" charset="0"/>
              </a:rPr>
              <a:t>) and (</a:t>
            </a:r>
            <a:r>
              <a:rPr lang="en-US" sz="1200" dirty="0">
                <a:solidFill>
                  <a:srgbClr val="6089B4"/>
                </a:solidFill>
                <a:latin typeface="Source Code Pro" panose="020B0309030403020204" pitchFamily="49" charset="0"/>
              </a:rPr>
              <a:t>5</a:t>
            </a:r>
            <a:r>
              <a:rPr lang="en-US" sz="1200" dirty="0">
                <a:solidFill>
                  <a:srgbClr val="C5C8C6"/>
                </a:solidFill>
                <a:latin typeface="Source Code Pro" panose="020B0309030403020204" pitchFamily="49" charset="0"/>
              </a:rPr>
              <a:t> </a:t>
            </a:r>
            <a:r>
              <a:rPr lang="en-US" sz="1200" dirty="0">
                <a:solidFill>
                  <a:schemeClr val="tx1"/>
                </a:solidFill>
                <a:latin typeface="Source Code Pro" panose="020B0309030403020204" pitchFamily="49" charset="0"/>
              </a:rPr>
              <a:t>&gt;</a:t>
            </a:r>
            <a:r>
              <a:rPr lang="en-US" sz="1200" dirty="0">
                <a:solidFill>
                  <a:srgbClr val="C5C8C6"/>
                </a:solidFill>
                <a:latin typeface="Source Code Pro" panose="020B0309030403020204" pitchFamily="49" charset="0"/>
              </a:rPr>
              <a:t> </a:t>
            </a:r>
            <a:r>
              <a:rPr lang="en-US" sz="1200" dirty="0">
                <a:solidFill>
                  <a:srgbClr val="6089B4"/>
                </a:solidFill>
                <a:latin typeface="Source Code Pro" panose="020B0309030403020204" pitchFamily="49" charset="0"/>
              </a:rPr>
              <a:t>3</a:t>
            </a:r>
            <a:r>
              <a:rPr lang="en-US" sz="1200" dirty="0">
                <a:solidFill>
                  <a:schemeClr val="tx1"/>
                </a:solidFill>
                <a:latin typeface="Source Code Pro" panose="020B0309030403020204" pitchFamily="49" charset="0"/>
              </a:rPr>
              <a:t>)</a:t>
            </a:r>
            <a:r>
              <a:rPr lang="en-US" sz="1200" dirty="0">
                <a:solidFill>
                  <a:srgbClr val="C5C8C6"/>
                </a:solidFill>
                <a:latin typeface="Source Code Pro" panose="020B0309030403020204" pitchFamily="49" charset="0"/>
              </a:rPr>
              <a:t>    </a:t>
            </a:r>
            <a:r>
              <a:rPr lang="en-GB" sz="1800" dirty="0" err="1">
                <a:solidFill>
                  <a:schemeClr val="tx1"/>
                </a:solidFill>
                <a:latin typeface="Source Sans Pro" panose="020B0503030403020204" pitchFamily="34" charset="0"/>
                <a:ea typeface="Source Sans Pro" panose="020B0503030403020204" pitchFamily="34" charset="0"/>
              </a:rPr>
              <a:t>est</a:t>
            </a:r>
            <a:r>
              <a:rPr lang="en-GB" sz="1800" dirty="0">
                <a:solidFill>
                  <a:schemeClr val="tx1"/>
                </a:solidFill>
                <a:latin typeface="Source Sans Pro" panose="020B0503030403020204" pitchFamily="34" charset="0"/>
                <a:ea typeface="Source Sans Pro" panose="020B0503030403020204" pitchFamily="34" charset="0"/>
              </a:rPr>
              <a:t> faux</a:t>
            </a:r>
          </a:p>
          <a:p>
            <a:r>
              <a:rPr lang="en-GB" sz="1800" dirty="0">
                <a:solidFill>
                  <a:schemeClr val="tx1"/>
                </a:solidFill>
                <a:latin typeface="Source Sans Pro" panose="020B0503030403020204" pitchFamily="34" charset="0"/>
                <a:ea typeface="Source Sans Pro" panose="020B0503030403020204" pitchFamily="34" charset="0"/>
              </a:rPr>
              <a:t>   - </a:t>
            </a:r>
            <a:r>
              <a:rPr lang="en-US" sz="1200" dirty="0">
                <a:solidFill>
                  <a:schemeClr val="tx1"/>
                </a:solidFill>
                <a:latin typeface="Source Code Pro" panose="020B0309030403020204" pitchFamily="49" charset="0"/>
              </a:rPr>
              <a:t>not(</a:t>
            </a:r>
            <a:r>
              <a:rPr lang="en-US" sz="1200" dirty="0">
                <a:solidFill>
                  <a:srgbClr val="6089B4"/>
                </a:solidFill>
                <a:latin typeface="Source Code Pro" panose="020B0309030403020204" pitchFamily="49" charset="0"/>
              </a:rPr>
              <a:t>10</a:t>
            </a:r>
            <a:r>
              <a:rPr lang="en-US" sz="1200" dirty="0">
                <a:solidFill>
                  <a:srgbClr val="C5C8C6"/>
                </a:solidFill>
                <a:latin typeface="Source Code Pro" panose="020B0309030403020204" pitchFamily="49" charset="0"/>
              </a:rPr>
              <a:t> </a:t>
            </a:r>
            <a:r>
              <a:rPr lang="en-US" sz="1200" dirty="0">
                <a:solidFill>
                  <a:schemeClr val="tx1"/>
                </a:solidFill>
                <a:latin typeface="Source Code Pro" panose="020B0309030403020204" pitchFamily="49" charset="0"/>
              </a:rPr>
              <a:t>!=</a:t>
            </a:r>
            <a:r>
              <a:rPr lang="en-US" sz="1200" dirty="0">
                <a:solidFill>
                  <a:srgbClr val="C5C8C6"/>
                </a:solidFill>
                <a:latin typeface="Source Code Pro" panose="020B0309030403020204" pitchFamily="49" charset="0"/>
              </a:rPr>
              <a:t> </a:t>
            </a:r>
            <a:r>
              <a:rPr lang="en-US" sz="1200" dirty="0">
                <a:solidFill>
                  <a:srgbClr val="6089B4"/>
                </a:solidFill>
                <a:latin typeface="Source Code Pro" panose="020B0309030403020204" pitchFamily="49" charset="0"/>
              </a:rPr>
              <a:t>10</a:t>
            </a:r>
            <a:r>
              <a:rPr lang="en-US" sz="1200" dirty="0">
                <a:solidFill>
                  <a:srgbClr val="C5C8C6"/>
                </a:solidFill>
                <a:latin typeface="Source Code Pro" panose="020B0309030403020204" pitchFamily="49" charset="0"/>
              </a:rPr>
              <a:t> </a:t>
            </a:r>
            <a:r>
              <a:rPr lang="en-US" sz="1200" dirty="0">
                <a:solidFill>
                  <a:schemeClr val="tx1"/>
                </a:solidFill>
                <a:latin typeface="Source Code Pro" panose="020B0309030403020204" pitchFamily="49" charset="0"/>
              </a:rPr>
              <a:t>and</a:t>
            </a:r>
            <a:r>
              <a:rPr lang="en-US" sz="1200" dirty="0">
                <a:solidFill>
                  <a:srgbClr val="C5C8C6"/>
                </a:solidFill>
                <a:latin typeface="Source Code Pro" panose="020B0309030403020204" pitchFamily="49" charset="0"/>
              </a:rPr>
              <a:t> </a:t>
            </a:r>
            <a:r>
              <a:rPr lang="en-US" sz="1200" dirty="0">
                <a:solidFill>
                  <a:srgbClr val="6089B4"/>
                </a:solidFill>
                <a:latin typeface="Source Code Pro" panose="020B0309030403020204" pitchFamily="49" charset="0"/>
              </a:rPr>
              <a:t>5</a:t>
            </a:r>
            <a:r>
              <a:rPr lang="en-US" sz="1200" dirty="0">
                <a:solidFill>
                  <a:srgbClr val="C5C8C6"/>
                </a:solidFill>
                <a:latin typeface="Source Code Pro" panose="020B0309030403020204" pitchFamily="49" charset="0"/>
              </a:rPr>
              <a:t> </a:t>
            </a:r>
            <a:r>
              <a:rPr lang="en-US" sz="1200" dirty="0">
                <a:solidFill>
                  <a:schemeClr val="tx1"/>
                </a:solidFill>
                <a:latin typeface="Source Code Pro" panose="020B0309030403020204" pitchFamily="49" charset="0"/>
              </a:rPr>
              <a:t>&gt;</a:t>
            </a:r>
            <a:r>
              <a:rPr lang="en-US" sz="1200" dirty="0">
                <a:solidFill>
                  <a:srgbClr val="C5C8C6"/>
                </a:solidFill>
                <a:latin typeface="Source Code Pro" panose="020B0309030403020204" pitchFamily="49" charset="0"/>
              </a:rPr>
              <a:t> </a:t>
            </a:r>
            <a:r>
              <a:rPr lang="en-US" sz="1200" dirty="0">
                <a:solidFill>
                  <a:srgbClr val="6089B4"/>
                </a:solidFill>
                <a:latin typeface="Source Code Pro" panose="020B0309030403020204" pitchFamily="49" charset="0"/>
              </a:rPr>
              <a:t>3</a:t>
            </a:r>
            <a:r>
              <a:rPr lang="en-US" sz="1200" dirty="0">
                <a:solidFill>
                  <a:schemeClr val="tx1"/>
                </a:solidFill>
                <a:latin typeface="Source Code Pro" panose="020B0309030403020204" pitchFamily="49" charset="0"/>
              </a:rPr>
              <a:t>)</a:t>
            </a:r>
            <a:r>
              <a:rPr lang="en-US" sz="1200" dirty="0">
                <a:solidFill>
                  <a:srgbClr val="C5C8C6"/>
                </a:solidFill>
                <a:latin typeface="Source Code Pro" panose="020B0309030403020204" pitchFamily="49" charset="0"/>
              </a:rPr>
              <a:t>   </a:t>
            </a:r>
            <a:r>
              <a:rPr lang="en-GB" sz="1800" dirty="0" err="1">
                <a:solidFill>
                  <a:schemeClr val="tx1"/>
                </a:solidFill>
                <a:latin typeface="Source Sans Pro" panose="020B0503030403020204" pitchFamily="34" charset="0"/>
                <a:ea typeface="Source Sans Pro" panose="020B0503030403020204" pitchFamily="34" charset="0"/>
              </a:rPr>
              <a:t>est</a:t>
            </a:r>
            <a:r>
              <a:rPr lang="en-GB" sz="1800" dirty="0">
                <a:solidFill>
                  <a:schemeClr val="tx1"/>
                </a:solidFill>
                <a:latin typeface="Source Sans Pro" panose="020B0503030403020204" pitchFamily="34" charset="0"/>
                <a:ea typeface="Source Sans Pro" panose="020B0503030403020204" pitchFamily="34" charset="0"/>
              </a:rPr>
              <a:t> </a:t>
            </a:r>
            <a:r>
              <a:rPr lang="en-GB" sz="1800" dirty="0" err="1">
                <a:solidFill>
                  <a:schemeClr val="tx1"/>
                </a:solidFill>
                <a:latin typeface="Source Sans Pro" panose="020B0503030403020204" pitchFamily="34" charset="0"/>
                <a:ea typeface="Source Sans Pro" panose="020B0503030403020204" pitchFamily="34" charset="0"/>
              </a:rPr>
              <a:t>vrai</a:t>
            </a:r>
            <a:endParaRPr lang="en-GB" sz="1800" dirty="0">
              <a:solidFill>
                <a:schemeClr val="tx1"/>
              </a:solidFill>
              <a:latin typeface="Source Sans Pro" panose="020B0503030403020204" pitchFamily="34" charset="0"/>
              <a:ea typeface="Source Sans Pro" panose="020B0503030403020204" pitchFamily="34" charset="0"/>
            </a:endParaRPr>
          </a:p>
        </p:txBody>
      </p:sp>
      <p:graphicFrame>
        <p:nvGraphicFramePr>
          <p:cNvPr id="6" name="Table 5">
            <a:extLst>
              <a:ext uri="{FF2B5EF4-FFF2-40B4-BE49-F238E27FC236}">
                <a16:creationId xmlns:a16="http://schemas.microsoft.com/office/drawing/2014/main" id="{AEAF27AF-5D9C-43DB-97B2-2E451FE4C1F5}"/>
              </a:ext>
            </a:extLst>
          </p:cNvPr>
          <p:cNvGraphicFramePr>
            <a:graphicFrameLocks noGrp="1"/>
          </p:cNvGraphicFramePr>
          <p:nvPr/>
        </p:nvGraphicFramePr>
        <p:xfrm>
          <a:off x="2336690" y="3506499"/>
          <a:ext cx="1332344" cy="1005810"/>
        </p:xfrm>
        <a:graphic>
          <a:graphicData uri="http://schemas.openxmlformats.org/drawingml/2006/table">
            <a:tbl>
              <a:tblPr>
                <a:noFill/>
                <a:tableStyleId>{701FB10D-A61A-4DE4-8506-F670E7A89527}</a:tableStyleId>
              </a:tblPr>
              <a:tblGrid>
                <a:gridCol w="710045">
                  <a:extLst>
                    <a:ext uri="{9D8B030D-6E8A-4147-A177-3AD203B41FA5}">
                      <a16:colId xmlns:a16="http://schemas.microsoft.com/office/drawing/2014/main" val="3984761820"/>
                    </a:ext>
                  </a:extLst>
                </a:gridCol>
                <a:gridCol w="622299">
                  <a:extLst>
                    <a:ext uri="{9D8B030D-6E8A-4147-A177-3AD203B41FA5}">
                      <a16:colId xmlns:a16="http://schemas.microsoft.com/office/drawing/2014/main" val="1436742362"/>
                    </a:ext>
                  </a:extLst>
                </a:gridCol>
              </a:tblGrid>
              <a:tr h="299258">
                <a:tc>
                  <a:txBody>
                    <a:bodyPr/>
                    <a:lstStyle/>
                    <a:p>
                      <a:pPr marL="0" lvl="0" indent="0" algn="ctr" rtl="0">
                        <a:spcBef>
                          <a:spcPts val="0"/>
                        </a:spcBef>
                        <a:spcAft>
                          <a:spcPts val="0"/>
                        </a:spcAft>
                        <a:buNone/>
                      </a:pPr>
                      <a:r>
                        <a:rPr lang="en" sz="1100" dirty="0">
                          <a:solidFill>
                            <a:srgbClr val="607D8B"/>
                          </a:solidFill>
                          <a:latin typeface="Roboto Slab"/>
                          <a:ea typeface="Roboto Slab"/>
                          <a:cs typeface="Roboto Slab"/>
                          <a:sym typeface="Roboto Slab"/>
                        </a:rPr>
                        <a:t>A</a:t>
                      </a:r>
                      <a:endParaRPr sz="1100" dirty="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100" dirty="0">
                          <a:solidFill>
                            <a:srgbClr val="607D8B"/>
                          </a:solidFill>
                          <a:latin typeface="Roboto Slab"/>
                          <a:ea typeface="Roboto Slab"/>
                          <a:cs typeface="Roboto Slab"/>
                          <a:sym typeface="Roboto Slab"/>
                        </a:rPr>
                        <a:t>not A</a:t>
                      </a:r>
                      <a:endParaRPr sz="1100" dirty="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2995386680"/>
                  </a:ext>
                </a:extLst>
              </a:tr>
              <a:tr h="299258">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1</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ECEFF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1" dirty="0">
                          <a:solidFill>
                            <a:srgbClr val="263238"/>
                          </a:solidFill>
                          <a:latin typeface="Source Sans Pro"/>
                          <a:ea typeface="Source Sans Pro"/>
                          <a:cs typeface="Source Sans Pro"/>
                          <a:sym typeface="Source Sans Pro"/>
                        </a:rPr>
                        <a:t>0</a:t>
                      </a: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CEFF1"/>
                    </a:solidFill>
                  </a:tcPr>
                </a:tc>
                <a:extLst>
                  <a:ext uri="{0D108BD9-81ED-4DB2-BD59-A6C34878D82A}">
                    <a16:rowId xmlns:a16="http://schemas.microsoft.com/office/drawing/2014/main" val="1921208804"/>
                  </a:ext>
                </a:extLst>
              </a:tr>
              <a:tr h="299258">
                <a:tc>
                  <a:txBody>
                    <a:bodyPr/>
                    <a:lstStyle/>
                    <a:p>
                      <a:pPr marL="0" lvl="0" indent="0" algn="ctr" rtl="0">
                        <a:spcBef>
                          <a:spcPts val="0"/>
                        </a:spcBef>
                        <a:spcAft>
                          <a:spcPts val="0"/>
                        </a:spcAft>
                        <a:buNone/>
                      </a:pPr>
                      <a:r>
                        <a:rPr lang="en-GB"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400" b="1" dirty="0">
                          <a:solidFill>
                            <a:srgbClr val="263238"/>
                          </a:solidFill>
                          <a:latin typeface="Source Sans Pro"/>
                          <a:ea typeface="Source Sans Pro"/>
                          <a:cs typeface="Source Sans Pro"/>
                          <a:sym typeface="Source Sans Pro"/>
                        </a:rPr>
                        <a:t>1</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092296027"/>
                  </a:ext>
                </a:extLst>
              </a:tr>
            </a:tbl>
          </a:graphicData>
        </a:graphic>
      </p:graphicFrame>
      <p:sp>
        <p:nvSpPr>
          <p:cNvPr id="15" name="TextBox 14">
            <a:extLst>
              <a:ext uri="{FF2B5EF4-FFF2-40B4-BE49-F238E27FC236}">
                <a16:creationId xmlns:a16="http://schemas.microsoft.com/office/drawing/2014/main" id="{56A4A6E5-D2FC-4435-874B-A53475C1EB63}"/>
              </a:ext>
            </a:extLst>
          </p:cNvPr>
          <p:cNvSpPr txBox="1"/>
          <p:nvPr/>
        </p:nvSpPr>
        <p:spPr>
          <a:xfrm>
            <a:off x="2336688" y="3222971"/>
            <a:ext cx="1332345" cy="307777"/>
          </a:xfrm>
          <a:prstGeom prst="rect">
            <a:avLst/>
          </a:prstGeom>
          <a:noFill/>
        </p:spPr>
        <p:txBody>
          <a:bodyPr wrap="square">
            <a:spAutoFit/>
          </a:bodyPr>
          <a:lstStyle/>
          <a:p>
            <a:pPr algn="ctr"/>
            <a:r>
              <a:rPr lang="en-GB" b="1" dirty="0">
                <a:solidFill>
                  <a:schemeClr val="accent1"/>
                </a:solidFill>
                <a:latin typeface="Source Sans Pro" panose="020B0503030403020204" pitchFamily="34" charset="0"/>
                <a:ea typeface="Source Sans Pro" panose="020B0503030403020204" pitchFamily="34" charset="0"/>
              </a:rPr>
              <a:t>NON (not)</a:t>
            </a:r>
            <a:endParaRPr lang="fr-FR" b="1" dirty="0">
              <a:solidFill>
                <a:schemeClr val="accent1"/>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40007984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2.</a:t>
            </a:r>
            <a:r>
              <a:rPr lang="fr-FR" sz="4000" dirty="0">
                <a:solidFill>
                  <a:schemeClr val="accent4"/>
                </a:solidFill>
              </a:rPr>
              <a:t>3</a:t>
            </a:r>
          </a:p>
          <a:p>
            <a:pPr marL="0" lvl="0" indent="0" algn="l" rtl="0">
              <a:spcBef>
                <a:spcPts val="0"/>
              </a:spcBef>
              <a:spcAft>
                <a:spcPts val="0"/>
              </a:spcAft>
              <a:buNone/>
            </a:pPr>
            <a:r>
              <a:rPr lang="fr-FR" sz="2800" dirty="0"/>
              <a:t>Les structures conditionnelles</a:t>
            </a:r>
          </a:p>
        </p:txBody>
      </p:sp>
    </p:spTree>
    <p:extLst>
      <p:ext uri="{BB962C8B-B14F-4D97-AF65-F5344CB8AC3E}">
        <p14:creationId xmlns:p14="http://schemas.microsoft.com/office/powerpoint/2010/main" val="4790152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If</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31</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160795"/>
            <a:ext cx="1835130" cy="646331"/>
          </a:xfrm>
          <a:prstGeom prst="rect">
            <a:avLst/>
          </a:prstGeom>
          <a:noFill/>
        </p:spPr>
        <p:txBody>
          <a:bodyPr wrap="square" rtlCol="0">
            <a:spAutoFit/>
          </a:bodyPr>
          <a:lstStyle/>
          <a:p>
            <a:r>
              <a:rPr lang="en-GB" sz="1800" dirty="0">
                <a:solidFill>
                  <a:srgbClr val="796DD8"/>
                </a:solidFill>
                <a:latin typeface="Source Sans Pro" panose="020B0503030403020204" pitchFamily="34" charset="0"/>
                <a:ea typeface="Source Sans Pro" panose="020B0503030403020204" pitchFamily="34" charset="0"/>
              </a:rPr>
              <a:t>if</a:t>
            </a:r>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condition</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endParaRPr lang="en-GB" sz="1800" dirty="0">
              <a:solidFill>
                <a:schemeClr val="tx1"/>
              </a:solidFill>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AAF09F3A-9B2E-4EBB-A176-4F7E33161187}"/>
              </a:ext>
            </a:extLst>
          </p:cNvPr>
          <p:cNvSpPr txBox="1"/>
          <p:nvPr/>
        </p:nvSpPr>
        <p:spPr>
          <a:xfrm>
            <a:off x="3273318" y="2782377"/>
            <a:ext cx="4000596" cy="861774"/>
          </a:xfrm>
          <a:prstGeom prst="rect">
            <a:avLst/>
          </a:prstGeom>
          <a:noFill/>
        </p:spPr>
        <p:txBody>
          <a:bodyPr wrap="square">
            <a:spAutoFit/>
          </a:bodyPr>
          <a:lstStyle/>
          <a:p>
            <a:pPr indent="0">
              <a:buFont typeface="Source Sans Pro"/>
              <a:buNone/>
            </a:pPr>
            <a:r>
              <a:rPr lang="fr-FR" sz="1800" dirty="0">
                <a:latin typeface="Source Sans Pro" panose="020B0503030403020204" pitchFamily="34" charset="0"/>
                <a:ea typeface="Source Sans Pro" panose="020B0503030403020204" pitchFamily="34" charset="0"/>
              </a:rPr>
              <a:t>Exemple</a:t>
            </a:r>
            <a:r>
              <a:rPr lang="en-US" sz="1800" dirty="0">
                <a:latin typeface="Source Sans Pro" panose="020B0503030403020204" pitchFamily="34" charset="0"/>
                <a:ea typeface="Source Sans Pro" panose="020B0503030403020204" pitchFamily="34" charset="0"/>
              </a:rPr>
              <a:t> :</a:t>
            </a:r>
          </a:p>
          <a:p>
            <a:r>
              <a:rPr lang="fr-FR" sz="1600" dirty="0">
                <a:solidFill>
                  <a:srgbClr val="9872A2"/>
                </a:solidFill>
                <a:latin typeface="Source Code Pro" panose="020B0309030403020204" pitchFamily="49" charset="0"/>
              </a:rPr>
              <a:t>if</a:t>
            </a:r>
            <a:r>
              <a:rPr lang="fr-FR" sz="1600" dirty="0">
                <a:solidFill>
                  <a:srgbClr val="C5C8C6"/>
                </a:solidFill>
                <a:latin typeface="Source Code Pro" panose="020B0309030403020204" pitchFamily="49" charset="0"/>
              </a:rPr>
              <a:t> </a:t>
            </a:r>
            <a:r>
              <a:rPr lang="fr-FR" sz="1600" dirty="0" err="1">
                <a:solidFill>
                  <a:srgbClr val="6089B4"/>
                </a:solidFill>
                <a:latin typeface="Source Code Pro" panose="020B0309030403020204" pitchFamily="49" charset="0"/>
              </a:rPr>
              <a:t>age</a:t>
            </a:r>
            <a:r>
              <a:rPr lang="fr-FR" sz="1600" dirty="0">
                <a:solidFill>
                  <a:srgbClr val="C5C8C6"/>
                </a:solidFill>
                <a:latin typeface="Source Code Pro" panose="020B0309030403020204" pitchFamily="49" charset="0"/>
              </a:rPr>
              <a:t> </a:t>
            </a:r>
            <a:r>
              <a:rPr lang="fr-FR" sz="1600" dirty="0">
                <a:solidFill>
                  <a:srgbClr val="676867"/>
                </a:solidFill>
                <a:latin typeface="Source Code Pro" panose="020B0309030403020204" pitchFamily="49" charset="0"/>
              </a:rPr>
              <a:t>&lt;</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18</a:t>
            </a:r>
            <a:r>
              <a:rPr lang="fr-FR" sz="1600" dirty="0">
                <a:solidFill>
                  <a:srgbClr val="676867"/>
                </a:solidFill>
                <a:latin typeface="Source Code Pro" panose="020B0309030403020204" pitchFamily="49" charset="0"/>
              </a:rPr>
              <a:t>:</a:t>
            </a:r>
          </a:p>
          <a:p>
            <a:r>
              <a:rPr lang="fr-FR" sz="1600" dirty="0">
                <a:solidFill>
                  <a:srgbClr val="C5C8C6"/>
                </a:solidFill>
                <a:latin typeface="Source Code Pro" panose="020B0309030403020204" pitchFamily="49" charset="0"/>
              </a:rPr>
              <a:t>    </a:t>
            </a:r>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"Vous êtes mineur."</a:t>
            </a:r>
            <a:r>
              <a:rPr lang="fr-FR" sz="1600" dirty="0">
                <a:solidFill>
                  <a:srgbClr val="676867"/>
                </a:solidFill>
                <a:latin typeface="Source Code Pro" panose="020B0309030403020204" pitchFamily="49" charset="0"/>
              </a:rPr>
              <a:t>)</a:t>
            </a:r>
          </a:p>
        </p:txBody>
      </p:sp>
      <p:sp>
        <p:nvSpPr>
          <p:cNvPr id="10" name="TextBox 9">
            <a:extLst>
              <a:ext uri="{FF2B5EF4-FFF2-40B4-BE49-F238E27FC236}">
                <a16:creationId xmlns:a16="http://schemas.microsoft.com/office/drawing/2014/main" id="{D23CE21D-DF96-4E97-9DFD-931BDDFDC158}"/>
              </a:ext>
            </a:extLst>
          </p:cNvPr>
          <p:cNvSpPr txBox="1"/>
          <p:nvPr/>
        </p:nvSpPr>
        <p:spPr>
          <a:xfrm>
            <a:off x="3273318" y="1160795"/>
            <a:ext cx="4858746" cy="1200329"/>
          </a:xfrm>
          <a:prstGeom prst="rect">
            <a:avLst/>
          </a:prstGeom>
          <a:noFill/>
        </p:spPr>
        <p:txBody>
          <a:bodyPr wrap="square">
            <a:spAutoFit/>
          </a:bodyPr>
          <a:lstStyle/>
          <a:p>
            <a:pPr lvl="0" algn="just"/>
            <a:r>
              <a:rPr lang="fr-FR" sz="1800" dirty="0">
                <a:latin typeface="Source Sans Pro" panose="020B0503030403020204" pitchFamily="34" charset="0"/>
                <a:ea typeface="Source Sans Pro" panose="020B0503030403020204" pitchFamily="34" charset="0"/>
              </a:rPr>
              <a:t>Les </a:t>
            </a:r>
            <a:r>
              <a:rPr lang="fr-FR" sz="1800" b="1" dirty="0">
                <a:latin typeface="Source Sans Pro" panose="020B0503030403020204" pitchFamily="34" charset="0"/>
                <a:ea typeface="Source Sans Pro" panose="020B0503030403020204" pitchFamily="34" charset="0"/>
              </a:rPr>
              <a:t>instructions </a:t>
            </a:r>
            <a:r>
              <a:rPr lang="fr-FR" sz="1800" dirty="0">
                <a:latin typeface="Source Sans Pro" panose="020B0503030403020204" pitchFamily="34" charset="0"/>
                <a:ea typeface="Source Sans Pro" panose="020B0503030403020204" pitchFamily="34" charset="0"/>
              </a:rPr>
              <a:t>du</a:t>
            </a:r>
            <a:r>
              <a:rPr lang="fr-FR" sz="1800" b="1" dirty="0">
                <a:latin typeface="Source Sans Pro" panose="020B0503030403020204" pitchFamily="34" charset="0"/>
                <a:ea typeface="Source Sans Pro" panose="020B0503030403020204" pitchFamily="34" charset="0"/>
              </a:rPr>
              <a:t> bloc </a:t>
            </a:r>
            <a:r>
              <a:rPr lang="fr-FR" sz="1800" b="1" dirty="0">
                <a:solidFill>
                  <a:srgbClr val="0091EA"/>
                </a:solidFill>
                <a:latin typeface="Source Sans Pro" panose="020B0503030403020204" pitchFamily="34" charset="0"/>
                <a:ea typeface="Source Sans Pro" panose="020B0503030403020204" pitchFamily="34" charset="0"/>
              </a:rPr>
              <a:t>if</a:t>
            </a:r>
            <a:r>
              <a:rPr lang="fr-FR" sz="1800" dirty="0">
                <a:latin typeface="Source Sans Pro" panose="020B0503030403020204" pitchFamily="34" charset="0"/>
                <a:ea typeface="Source Sans Pro" panose="020B0503030403020204" pitchFamily="34" charset="0"/>
              </a:rPr>
              <a:t> seront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 uniquement si la </a:t>
            </a:r>
            <a:r>
              <a:rPr lang="fr-FR" sz="1800" b="1" dirty="0">
                <a:latin typeface="Source Sans Pro" panose="020B0503030403020204" pitchFamily="34" charset="0"/>
                <a:ea typeface="Source Sans Pro" panose="020B0503030403020204" pitchFamily="34" charset="0"/>
              </a:rPr>
              <a:t>condition</a:t>
            </a:r>
            <a:r>
              <a:rPr lang="fr-FR" sz="1800" dirty="0">
                <a:latin typeface="Source Sans Pro" panose="020B0503030403020204" pitchFamily="34" charset="0"/>
                <a:ea typeface="Source Sans Pro" panose="020B0503030403020204" pitchFamily="34" charset="0"/>
              </a:rPr>
              <a:t> est </a:t>
            </a:r>
            <a:r>
              <a:rPr lang="fr-FR" sz="1800" b="1" dirty="0">
                <a:latin typeface="Source Sans Pro" panose="020B0503030403020204" pitchFamily="34" charset="0"/>
                <a:ea typeface="Source Sans Pro" panose="020B0503030403020204" pitchFamily="34" charset="0"/>
              </a:rPr>
              <a:t>vraie</a:t>
            </a:r>
            <a:r>
              <a:rPr lang="fr-FR" sz="1800" dirty="0">
                <a:latin typeface="Source Sans Pro" panose="020B0503030403020204" pitchFamily="34" charset="0"/>
                <a:ea typeface="Source Sans Pro" panose="020B0503030403020204" pitchFamily="34" charset="0"/>
              </a:rPr>
              <a:t>. Dans le cas contraire, les instructions du bloc ne seront pas exécutées.</a:t>
            </a:r>
            <a:endParaRPr lang="fr-FR" sz="1800" dirty="0"/>
          </a:p>
        </p:txBody>
      </p:sp>
    </p:spTree>
    <p:extLst>
      <p:ext uri="{BB962C8B-B14F-4D97-AF65-F5344CB8AC3E}">
        <p14:creationId xmlns:p14="http://schemas.microsoft.com/office/powerpoint/2010/main" val="9832308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If … else</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32</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160795"/>
            <a:ext cx="1835130" cy="1477328"/>
          </a:xfrm>
          <a:prstGeom prst="rect">
            <a:avLst/>
          </a:prstGeom>
          <a:noFill/>
        </p:spPr>
        <p:txBody>
          <a:bodyPr wrap="square" rtlCol="0">
            <a:spAutoFit/>
          </a:bodyPr>
          <a:lstStyle/>
          <a:p>
            <a:r>
              <a:rPr lang="en-GB" sz="1800" dirty="0">
                <a:solidFill>
                  <a:srgbClr val="796DD8"/>
                </a:solidFill>
                <a:latin typeface="Source Sans Pro" panose="020B0503030403020204" pitchFamily="34" charset="0"/>
                <a:ea typeface="Source Sans Pro" panose="020B0503030403020204" pitchFamily="34" charset="0"/>
              </a:rPr>
              <a:t>if </a:t>
            </a:r>
            <a:r>
              <a:rPr lang="en-GB" sz="1800" dirty="0">
                <a:solidFill>
                  <a:srgbClr val="638CB5"/>
                </a:solidFill>
                <a:latin typeface="Source Sans Pro" panose="020B0503030403020204" pitchFamily="34" charset="0"/>
                <a:ea typeface="Source Sans Pro" panose="020B0503030403020204" pitchFamily="34" charset="0"/>
              </a:rPr>
              <a:t>condition</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endParaRPr lang="en-GB" sz="1800" dirty="0">
              <a:solidFill>
                <a:srgbClr val="FF0000"/>
              </a:solidFill>
              <a:latin typeface="Source Sans Pro" panose="020B0503030403020204" pitchFamily="34" charset="0"/>
              <a:ea typeface="Source Sans Pro" panose="020B0503030403020204" pitchFamily="34" charset="0"/>
            </a:endParaRPr>
          </a:p>
          <a:p>
            <a:r>
              <a:rPr lang="en-GB" sz="1800" dirty="0">
                <a:solidFill>
                  <a:srgbClr val="796DD8"/>
                </a:solidFill>
                <a:latin typeface="Source Sans Pro" panose="020B0503030403020204" pitchFamily="34" charset="0"/>
                <a:ea typeface="Source Sans Pro" panose="020B0503030403020204" pitchFamily="34" charset="0"/>
              </a:rPr>
              <a:t>else</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endParaRPr lang="en-GB" sz="1800" dirty="0">
              <a:solidFill>
                <a:srgbClr val="FF0000"/>
              </a:solidFill>
              <a:latin typeface="Source Sans Pro" panose="020B0503030403020204" pitchFamily="34" charset="0"/>
              <a:ea typeface="Source Sans Pro" panose="020B0503030403020204" pitchFamily="34" charset="0"/>
            </a:endParaRPr>
          </a:p>
          <a:p>
            <a:endParaRPr lang="en-GB" sz="1800" dirty="0">
              <a:solidFill>
                <a:srgbClr val="FF0000"/>
              </a:solidFill>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AAF09F3A-9B2E-4EBB-A176-4F7E33161187}"/>
              </a:ext>
            </a:extLst>
          </p:cNvPr>
          <p:cNvSpPr txBox="1"/>
          <p:nvPr/>
        </p:nvSpPr>
        <p:spPr>
          <a:xfrm>
            <a:off x="3273318" y="2782377"/>
            <a:ext cx="4000596" cy="1354217"/>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fr-FR" sz="1600" dirty="0">
                <a:solidFill>
                  <a:srgbClr val="9872A2"/>
                </a:solidFill>
                <a:latin typeface="Source Code Pro" panose="020B0309030403020204" pitchFamily="49" charset="0"/>
              </a:rPr>
              <a:t>if</a:t>
            </a:r>
            <a:r>
              <a:rPr lang="fr-FR" sz="1600" dirty="0">
                <a:solidFill>
                  <a:srgbClr val="C5C8C6"/>
                </a:solidFill>
                <a:latin typeface="Source Code Pro" panose="020B0309030403020204" pitchFamily="49" charset="0"/>
              </a:rPr>
              <a:t> </a:t>
            </a:r>
            <a:r>
              <a:rPr lang="fr-FR" sz="1600" dirty="0" err="1">
                <a:solidFill>
                  <a:srgbClr val="6089B4"/>
                </a:solidFill>
                <a:latin typeface="Source Code Pro" panose="020B0309030403020204" pitchFamily="49" charset="0"/>
              </a:rPr>
              <a:t>age</a:t>
            </a:r>
            <a:r>
              <a:rPr lang="fr-FR" sz="1600" dirty="0">
                <a:solidFill>
                  <a:srgbClr val="C5C8C6"/>
                </a:solidFill>
                <a:latin typeface="Source Code Pro" panose="020B0309030403020204" pitchFamily="49" charset="0"/>
              </a:rPr>
              <a:t> </a:t>
            </a:r>
            <a:r>
              <a:rPr lang="fr-FR" sz="1600" dirty="0">
                <a:solidFill>
                  <a:srgbClr val="676867"/>
                </a:solidFill>
                <a:latin typeface="Source Code Pro" panose="020B0309030403020204" pitchFamily="49" charset="0"/>
              </a:rPr>
              <a:t>&lt;</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18</a:t>
            </a:r>
            <a:r>
              <a:rPr lang="fr-FR" sz="1600" dirty="0">
                <a:solidFill>
                  <a:srgbClr val="676867"/>
                </a:solidFill>
                <a:latin typeface="Source Code Pro" panose="020B0309030403020204" pitchFamily="49" charset="0"/>
              </a:rPr>
              <a:t>:</a:t>
            </a:r>
          </a:p>
          <a:p>
            <a:r>
              <a:rPr lang="fr-FR" sz="1600" dirty="0">
                <a:solidFill>
                  <a:srgbClr val="C5C8C6"/>
                </a:solidFill>
                <a:latin typeface="Source Code Pro" panose="020B0309030403020204" pitchFamily="49" charset="0"/>
              </a:rPr>
              <a:t>    </a:t>
            </a:r>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"Vous êtes mineur."</a:t>
            </a:r>
            <a:r>
              <a:rPr lang="fr-FR" sz="1600" dirty="0">
                <a:solidFill>
                  <a:srgbClr val="676867"/>
                </a:solidFill>
                <a:latin typeface="Source Code Pro" panose="020B0309030403020204" pitchFamily="49" charset="0"/>
              </a:rPr>
              <a:t>)</a:t>
            </a:r>
          </a:p>
          <a:p>
            <a:r>
              <a:rPr lang="fr-FR" sz="1600" dirty="0" err="1">
                <a:solidFill>
                  <a:srgbClr val="9872A2"/>
                </a:solidFill>
                <a:latin typeface="Source Code Pro" panose="020B0309030403020204" pitchFamily="49" charset="0"/>
              </a:rPr>
              <a:t>else</a:t>
            </a:r>
            <a:r>
              <a:rPr lang="fr-FR" sz="1600" dirty="0">
                <a:solidFill>
                  <a:srgbClr val="676867"/>
                </a:solidFill>
                <a:latin typeface="Source Code Pro" panose="020B0309030403020204" pitchFamily="49" charset="0"/>
              </a:rPr>
              <a:t>:</a:t>
            </a:r>
          </a:p>
          <a:p>
            <a:r>
              <a:rPr lang="fr-FR" sz="1600" dirty="0">
                <a:solidFill>
                  <a:srgbClr val="C5C8C6"/>
                </a:solidFill>
                <a:latin typeface="Source Code Pro" panose="020B0309030403020204" pitchFamily="49" charset="0"/>
              </a:rPr>
              <a:t>    </a:t>
            </a:r>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"Vous êtes majeur."</a:t>
            </a:r>
            <a:r>
              <a:rPr lang="fr-FR" sz="1600" dirty="0">
                <a:solidFill>
                  <a:srgbClr val="676867"/>
                </a:solidFill>
                <a:latin typeface="Source Code Pro" panose="020B0309030403020204" pitchFamily="49" charset="0"/>
              </a:rPr>
              <a:t>)</a:t>
            </a:r>
          </a:p>
        </p:txBody>
      </p:sp>
      <p:sp>
        <p:nvSpPr>
          <p:cNvPr id="10" name="TextBox 9">
            <a:extLst>
              <a:ext uri="{FF2B5EF4-FFF2-40B4-BE49-F238E27FC236}">
                <a16:creationId xmlns:a16="http://schemas.microsoft.com/office/drawing/2014/main" id="{D23CE21D-DF96-4E97-9DFD-931BDDFDC158}"/>
              </a:ext>
            </a:extLst>
          </p:cNvPr>
          <p:cNvSpPr txBox="1"/>
          <p:nvPr/>
        </p:nvSpPr>
        <p:spPr>
          <a:xfrm>
            <a:off x="3273318" y="1160795"/>
            <a:ext cx="4858746" cy="1200329"/>
          </a:xfrm>
          <a:prstGeom prst="rect">
            <a:avLst/>
          </a:prstGeom>
          <a:noFill/>
        </p:spPr>
        <p:txBody>
          <a:bodyPr wrap="square">
            <a:spAutoFit/>
          </a:bodyPr>
          <a:lstStyle/>
          <a:p>
            <a:pPr lvl="0" algn="just"/>
            <a:r>
              <a:rPr lang="fr-FR" sz="1800" dirty="0">
                <a:latin typeface="Source Sans Pro" panose="020B0503030403020204" pitchFamily="34" charset="0"/>
                <a:ea typeface="Source Sans Pro" panose="020B0503030403020204" pitchFamily="34" charset="0"/>
              </a:rPr>
              <a:t>Les </a:t>
            </a:r>
            <a:r>
              <a:rPr lang="fr-FR" sz="1800" b="1" dirty="0">
                <a:latin typeface="Source Sans Pro" panose="020B0503030403020204" pitchFamily="34" charset="0"/>
                <a:ea typeface="Source Sans Pro" panose="020B0503030403020204" pitchFamily="34" charset="0"/>
              </a:rPr>
              <a:t>instructions </a:t>
            </a:r>
            <a:r>
              <a:rPr lang="fr-FR" sz="1800" dirty="0">
                <a:latin typeface="Source Sans Pro" panose="020B0503030403020204" pitchFamily="34" charset="0"/>
                <a:ea typeface="Source Sans Pro" panose="020B0503030403020204" pitchFamily="34" charset="0"/>
              </a:rPr>
              <a:t>du</a:t>
            </a:r>
            <a:r>
              <a:rPr lang="fr-FR" sz="1800" b="1" dirty="0">
                <a:latin typeface="Source Sans Pro" panose="020B0503030403020204" pitchFamily="34" charset="0"/>
                <a:ea typeface="Source Sans Pro" panose="020B0503030403020204" pitchFamily="34" charset="0"/>
              </a:rPr>
              <a:t> bloc </a:t>
            </a:r>
            <a:r>
              <a:rPr lang="fr-FR" sz="1800" b="1" dirty="0">
                <a:solidFill>
                  <a:srgbClr val="0091EA"/>
                </a:solidFill>
                <a:latin typeface="Source Sans Pro" panose="020B0503030403020204" pitchFamily="34" charset="0"/>
                <a:ea typeface="Source Sans Pro" panose="020B0503030403020204" pitchFamily="34" charset="0"/>
              </a:rPr>
              <a:t>if</a:t>
            </a:r>
            <a:r>
              <a:rPr lang="fr-FR" sz="1800" dirty="0">
                <a:latin typeface="Source Sans Pro" panose="020B0503030403020204" pitchFamily="34" charset="0"/>
                <a:ea typeface="Source Sans Pro" panose="020B0503030403020204" pitchFamily="34" charset="0"/>
              </a:rPr>
              <a:t> seront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 uniquement si la </a:t>
            </a:r>
            <a:r>
              <a:rPr lang="fr-FR" sz="1800" b="1" dirty="0">
                <a:latin typeface="Source Sans Pro" panose="020B0503030403020204" pitchFamily="34" charset="0"/>
                <a:ea typeface="Source Sans Pro" panose="020B0503030403020204" pitchFamily="34" charset="0"/>
              </a:rPr>
              <a:t>condition</a:t>
            </a:r>
            <a:r>
              <a:rPr lang="fr-FR" sz="1800" dirty="0">
                <a:latin typeface="Source Sans Pro" panose="020B0503030403020204" pitchFamily="34" charset="0"/>
                <a:ea typeface="Source Sans Pro" panose="020B0503030403020204" pitchFamily="34" charset="0"/>
              </a:rPr>
              <a:t> est </a:t>
            </a:r>
            <a:r>
              <a:rPr lang="fr-FR" sz="1800" b="1" dirty="0">
                <a:latin typeface="Source Sans Pro" panose="020B0503030403020204" pitchFamily="34" charset="0"/>
                <a:ea typeface="Source Sans Pro" panose="020B0503030403020204" pitchFamily="34" charset="0"/>
              </a:rPr>
              <a:t>vraie</a:t>
            </a:r>
            <a:r>
              <a:rPr lang="fr-FR" sz="1800" dirty="0">
                <a:latin typeface="Source Sans Pro" panose="020B0503030403020204" pitchFamily="34" charset="0"/>
                <a:ea typeface="Source Sans Pro" panose="020B0503030403020204" pitchFamily="34" charset="0"/>
              </a:rPr>
              <a:t>. Dans le cas contraire, les instructions du </a:t>
            </a:r>
            <a:r>
              <a:rPr lang="fr-FR" sz="1800" b="1" dirty="0">
                <a:latin typeface="Source Sans Pro" panose="020B0503030403020204" pitchFamily="34" charset="0"/>
                <a:ea typeface="Source Sans Pro" panose="020B0503030403020204" pitchFamily="34" charset="0"/>
              </a:rPr>
              <a:t>bloc </a:t>
            </a:r>
            <a:r>
              <a:rPr lang="fr-FR" sz="1800" b="1" dirty="0" err="1">
                <a:solidFill>
                  <a:schemeClr val="accent1"/>
                </a:solidFill>
                <a:latin typeface="Source Sans Pro" panose="020B0503030403020204" pitchFamily="34" charset="0"/>
                <a:ea typeface="Source Sans Pro" panose="020B0503030403020204" pitchFamily="34" charset="0"/>
              </a:rPr>
              <a:t>else</a:t>
            </a:r>
            <a:r>
              <a:rPr lang="fr-FR" sz="1800" b="1" dirty="0">
                <a:latin typeface="Source Sans Pro" panose="020B0503030403020204" pitchFamily="34" charset="0"/>
                <a:ea typeface="Source Sans Pro" panose="020B0503030403020204" pitchFamily="34" charset="0"/>
              </a:rPr>
              <a:t> </a:t>
            </a:r>
            <a:r>
              <a:rPr lang="fr-FR" sz="1800" dirty="0">
                <a:latin typeface="Source Sans Pro" panose="020B0503030403020204" pitchFamily="34" charset="0"/>
                <a:ea typeface="Source Sans Pro" panose="020B0503030403020204" pitchFamily="34" charset="0"/>
              </a:rPr>
              <a:t>seront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a:t>
            </a:r>
            <a:endParaRPr lang="fr-FR" sz="1800" dirty="0"/>
          </a:p>
        </p:txBody>
      </p:sp>
    </p:spTree>
    <p:extLst>
      <p:ext uri="{BB962C8B-B14F-4D97-AF65-F5344CB8AC3E}">
        <p14:creationId xmlns:p14="http://schemas.microsoft.com/office/powerpoint/2010/main" val="31735814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Imbrication des instructions if … else</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33</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160795"/>
            <a:ext cx="1835130" cy="1754326"/>
          </a:xfrm>
          <a:prstGeom prst="rect">
            <a:avLst/>
          </a:prstGeom>
          <a:noFill/>
        </p:spPr>
        <p:txBody>
          <a:bodyPr wrap="square" rtlCol="0">
            <a:spAutoFit/>
          </a:bodyPr>
          <a:lstStyle/>
          <a:p>
            <a:r>
              <a:rPr lang="en-GB" sz="1800" dirty="0">
                <a:solidFill>
                  <a:srgbClr val="796DD8"/>
                </a:solidFill>
                <a:latin typeface="Source Sans Pro" panose="020B0503030403020204" pitchFamily="34" charset="0"/>
                <a:ea typeface="Source Sans Pro" panose="020B0503030403020204" pitchFamily="34" charset="0"/>
              </a:rPr>
              <a:t>If</a:t>
            </a:r>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condition1</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endParaRPr lang="en-GB" sz="1800" dirty="0">
              <a:solidFill>
                <a:srgbClr val="FF0000"/>
              </a:solidFill>
              <a:latin typeface="Source Sans Pro" panose="020B0503030403020204" pitchFamily="34" charset="0"/>
              <a:ea typeface="Source Sans Pro" panose="020B0503030403020204" pitchFamily="34" charset="0"/>
            </a:endParaRPr>
          </a:p>
          <a:p>
            <a:r>
              <a:rPr lang="en-GB" sz="1800" dirty="0" err="1">
                <a:solidFill>
                  <a:srgbClr val="796DD8"/>
                </a:solidFill>
                <a:latin typeface="Source Sans Pro" panose="020B0503030403020204" pitchFamily="34" charset="0"/>
                <a:ea typeface="Source Sans Pro" panose="020B0503030403020204" pitchFamily="34" charset="0"/>
              </a:rPr>
              <a:t>elif</a:t>
            </a:r>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condition2</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endParaRPr lang="en-GB" sz="1800" dirty="0">
              <a:solidFill>
                <a:schemeClr val="tx1"/>
              </a:solidFill>
              <a:latin typeface="Source Sans Pro" panose="020B0503030403020204" pitchFamily="34" charset="0"/>
              <a:ea typeface="Source Sans Pro" panose="020B0503030403020204" pitchFamily="34" charset="0"/>
            </a:endParaRPr>
          </a:p>
          <a:p>
            <a:r>
              <a:rPr lang="en-GB" sz="1800" dirty="0">
                <a:solidFill>
                  <a:srgbClr val="796DD8"/>
                </a:solidFill>
                <a:latin typeface="Source Sans Pro" panose="020B0503030403020204" pitchFamily="34" charset="0"/>
                <a:ea typeface="Source Sans Pro" panose="020B0503030403020204" pitchFamily="34" charset="0"/>
              </a:rPr>
              <a:t>else</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endParaRPr lang="en-GB" sz="1800" dirty="0">
              <a:solidFill>
                <a:schemeClr val="tx1"/>
              </a:solidFill>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AAF09F3A-9B2E-4EBB-A176-4F7E33161187}"/>
              </a:ext>
            </a:extLst>
          </p:cNvPr>
          <p:cNvSpPr txBox="1"/>
          <p:nvPr/>
        </p:nvSpPr>
        <p:spPr>
          <a:xfrm>
            <a:off x="3110593" y="2782377"/>
            <a:ext cx="5959928" cy="1846659"/>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fr-FR" sz="1600" dirty="0">
                <a:solidFill>
                  <a:srgbClr val="9872A2"/>
                </a:solidFill>
                <a:latin typeface="Source Code Pro" panose="020B0309030403020204" pitchFamily="49" charset="0"/>
              </a:rPr>
              <a:t>if</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note</a:t>
            </a:r>
            <a:r>
              <a:rPr lang="fr-FR" sz="1600" dirty="0">
                <a:solidFill>
                  <a:srgbClr val="C5C8C6"/>
                </a:solidFill>
                <a:latin typeface="Source Code Pro" panose="020B0309030403020204" pitchFamily="49" charset="0"/>
              </a:rPr>
              <a:t> </a:t>
            </a:r>
            <a:r>
              <a:rPr lang="fr-FR" sz="1600" dirty="0">
                <a:solidFill>
                  <a:srgbClr val="676867"/>
                </a:solidFill>
                <a:latin typeface="Source Code Pro" panose="020B0309030403020204" pitchFamily="49" charset="0"/>
              </a:rPr>
              <a:t>&lt;</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8</a:t>
            </a:r>
            <a:r>
              <a:rPr lang="fr-FR" sz="1600" dirty="0">
                <a:solidFill>
                  <a:srgbClr val="676867"/>
                </a:solidFill>
                <a:latin typeface="Source Code Pro" panose="020B0309030403020204" pitchFamily="49" charset="0"/>
              </a:rPr>
              <a:t>:</a:t>
            </a:r>
          </a:p>
          <a:p>
            <a:r>
              <a:rPr lang="fr-FR" sz="1600" dirty="0">
                <a:solidFill>
                  <a:srgbClr val="C5C8C6"/>
                </a:solidFill>
                <a:latin typeface="Source Code Pro" panose="020B0309030403020204" pitchFamily="49" charset="0"/>
              </a:rPr>
              <a:t>    </a:t>
            </a:r>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"Vous avez rate votre BAC."</a:t>
            </a:r>
            <a:r>
              <a:rPr lang="fr-FR" sz="1600" dirty="0">
                <a:solidFill>
                  <a:srgbClr val="676867"/>
                </a:solidFill>
                <a:latin typeface="Source Code Pro" panose="020B0309030403020204" pitchFamily="49" charset="0"/>
              </a:rPr>
              <a:t>)</a:t>
            </a:r>
          </a:p>
          <a:p>
            <a:r>
              <a:rPr lang="fr-FR" sz="1600" dirty="0" err="1">
                <a:solidFill>
                  <a:srgbClr val="9872A2"/>
                </a:solidFill>
                <a:latin typeface="Source Code Pro" panose="020B0309030403020204" pitchFamily="49" charset="0"/>
              </a:rPr>
              <a:t>elif</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note</a:t>
            </a:r>
            <a:r>
              <a:rPr lang="fr-FR" sz="1600" dirty="0">
                <a:solidFill>
                  <a:srgbClr val="C5C8C6"/>
                </a:solidFill>
                <a:latin typeface="Source Code Pro" panose="020B0309030403020204" pitchFamily="49" charset="0"/>
              </a:rPr>
              <a:t> </a:t>
            </a:r>
            <a:r>
              <a:rPr lang="fr-FR" sz="1600" dirty="0">
                <a:solidFill>
                  <a:srgbClr val="676867"/>
                </a:solidFill>
                <a:latin typeface="Source Code Pro" panose="020B0309030403020204" pitchFamily="49" charset="0"/>
              </a:rPr>
              <a:t>&lt;</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10</a:t>
            </a:r>
            <a:r>
              <a:rPr lang="fr-FR" sz="1600" dirty="0">
                <a:solidFill>
                  <a:srgbClr val="676867"/>
                </a:solidFill>
                <a:latin typeface="Source Code Pro" panose="020B0309030403020204" pitchFamily="49" charset="0"/>
              </a:rPr>
              <a:t>:</a:t>
            </a:r>
          </a:p>
          <a:p>
            <a:r>
              <a:rPr lang="fr-FR" sz="1600" dirty="0">
                <a:solidFill>
                  <a:srgbClr val="C5C8C6"/>
                </a:solidFill>
                <a:latin typeface="Source Code Pro" panose="020B0309030403020204" pitchFamily="49" charset="0"/>
              </a:rPr>
              <a:t>    </a:t>
            </a:r>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"Vous devez passer les rattrapages."</a:t>
            </a:r>
            <a:r>
              <a:rPr lang="fr-FR" sz="1600" dirty="0">
                <a:solidFill>
                  <a:srgbClr val="676867"/>
                </a:solidFill>
                <a:latin typeface="Source Code Pro" panose="020B0309030403020204" pitchFamily="49" charset="0"/>
              </a:rPr>
              <a:t>)</a:t>
            </a:r>
          </a:p>
          <a:p>
            <a:r>
              <a:rPr lang="fr-FR" sz="1600" dirty="0" err="1">
                <a:solidFill>
                  <a:srgbClr val="9872A2"/>
                </a:solidFill>
                <a:latin typeface="Source Code Pro" panose="020B0309030403020204" pitchFamily="49" charset="0"/>
              </a:rPr>
              <a:t>else</a:t>
            </a:r>
            <a:r>
              <a:rPr lang="fr-FR" sz="1600" dirty="0">
                <a:solidFill>
                  <a:srgbClr val="676867"/>
                </a:solidFill>
                <a:latin typeface="Source Code Pro" panose="020B0309030403020204" pitchFamily="49" charset="0"/>
              </a:rPr>
              <a:t>:</a:t>
            </a:r>
          </a:p>
          <a:p>
            <a:r>
              <a:rPr lang="fr-FR" sz="1600" dirty="0">
                <a:solidFill>
                  <a:srgbClr val="C5C8C6"/>
                </a:solidFill>
                <a:latin typeface="Source Code Pro" panose="020B0309030403020204" pitchFamily="49" charset="0"/>
              </a:rPr>
              <a:t>    </a:t>
            </a:r>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"Vous avez votre BAC."</a:t>
            </a:r>
            <a:r>
              <a:rPr lang="fr-FR" sz="1600" dirty="0">
                <a:solidFill>
                  <a:srgbClr val="676867"/>
                </a:solidFill>
                <a:latin typeface="Source Code Pro" panose="020B0309030403020204" pitchFamily="49" charset="0"/>
              </a:rPr>
              <a:t>)</a:t>
            </a:r>
          </a:p>
        </p:txBody>
      </p:sp>
      <p:sp>
        <p:nvSpPr>
          <p:cNvPr id="12" name="TextBox 11">
            <a:extLst>
              <a:ext uri="{FF2B5EF4-FFF2-40B4-BE49-F238E27FC236}">
                <a16:creationId xmlns:a16="http://schemas.microsoft.com/office/drawing/2014/main" id="{D0844DA7-296F-4490-B60C-02EE09F0F279}"/>
              </a:ext>
            </a:extLst>
          </p:cNvPr>
          <p:cNvSpPr txBox="1"/>
          <p:nvPr/>
        </p:nvSpPr>
        <p:spPr>
          <a:xfrm>
            <a:off x="3273318" y="1160795"/>
            <a:ext cx="5131066" cy="1477328"/>
          </a:xfrm>
          <a:prstGeom prst="rect">
            <a:avLst/>
          </a:prstGeom>
          <a:noFill/>
        </p:spPr>
        <p:txBody>
          <a:bodyPr wrap="square">
            <a:spAutoFit/>
          </a:bodyPr>
          <a:lstStyle/>
          <a:p>
            <a:pPr lvl="0" algn="just"/>
            <a:r>
              <a:rPr lang="fr-FR" sz="1800" dirty="0">
                <a:latin typeface="Source Sans Pro" panose="020B0503030403020204" pitchFamily="34" charset="0"/>
                <a:ea typeface="Source Sans Pro" panose="020B0503030403020204" pitchFamily="34" charset="0"/>
              </a:rPr>
              <a:t>Les </a:t>
            </a:r>
            <a:r>
              <a:rPr lang="fr-FR" sz="1800" b="1" dirty="0">
                <a:latin typeface="Source Sans Pro" panose="020B0503030403020204" pitchFamily="34" charset="0"/>
                <a:ea typeface="Source Sans Pro" panose="020B0503030403020204" pitchFamily="34" charset="0"/>
              </a:rPr>
              <a:t>instructions </a:t>
            </a:r>
            <a:r>
              <a:rPr lang="fr-FR" sz="1800" dirty="0">
                <a:latin typeface="Source Sans Pro" panose="020B0503030403020204" pitchFamily="34" charset="0"/>
                <a:ea typeface="Source Sans Pro" panose="020B0503030403020204" pitchFamily="34" charset="0"/>
              </a:rPr>
              <a:t>du</a:t>
            </a:r>
            <a:r>
              <a:rPr lang="fr-FR" sz="1800" b="1" dirty="0">
                <a:latin typeface="Source Sans Pro" panose="020B0503030403020204" pitchFamily="34" charset="0"/>
                <a:ea typeface="Source Sans Pro" panose="020B0503030403020204" pitchFamily="34" charset="0"/>
              </a:rPr>
              <a:t> bloc </a:t>
            </a:r>
            <a:r>
              <a:rPr lang="fr-FR" sz="1800" b="1" dirty="0">
                <a:solidFill>
                  <a:srgbClr val="0091EA"/>
                </a:solidFill>
                <a:latin typeface="Source Sans Pro" panose="020B0503030403020204" pitchFamily="34" charset="0"/>
                <a:ea typeface="Source Sans Pro" panose="020B0503030403020204" pitchFamily="34" charset="0"/>
              </a:rPr>
              <a:t>if</a:t>
            </a:r>
            <a:r>
              <a:rPr lang="fr-FR" sz="1800" dirty="0">
                <a:latin typeface="Source Sans Pro" panose="020B0503030403020204" pitchFamily="34" charset="0"/>
                <a:ea typeface="Source Sans Pro" panose="020B0503030403020204" pitchFamily="34" charset="0"/>
              </a:rPr>
              <a:t> seront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 uniquement si la </a:t>
            </a:r>
            <a:r>
              <a:rPr lang="fr-FR" sz="1800" b="1" dirty="0">
                <a:latin typeface="Source Sans Pro" panose="020B0503030403020204" pitchFamily="34" charset="0"/>
                <a:ea typeface="Source Sans Pro" panose="020B0503030403020204" pitchFamily="34" charset="0"/>
              </a:rPr>
              <a:t>condition1</a:t>
            </a:r>
            <a:r>
              <a:rPr lang="fr-FR" sz="1800" dirty="0">
                <a:latin typeface="Source Sans Pro" panose="020B0503030403020204" pitchFamily="34" charset="0"/>
                <a:ea typeface="Source Sans Pro" panose="020B0503030403020204" pitchFamily="34" charset="0"/>
              </a:rPr>
              <a:t> est </a:t>
            </a:r>
            <a:r>
              <a:rPr lang="fr-FR" sz="1800" b="1" dirty="0">
                <a:latin typeface="Source Sans Pro" panose="020B0503030403020204" pitchFamily="34" charset="0"/>
                <a:ea typeface="Source Sans Pro" panose="020B0503030403020204" pitchFamily="34" charset="0"/>
              </a:rPr>
              <a:t>vraie</a:t>
            </a:r>
            <a:r>
              <a:rPr lang="fr-FR" sz="1800" dirty="0">
                <a:latin typeface="Source Sans Pro" panose="020B0503030403020204" pitchFamily="34" charset="0"/>
                <a:ea typeface="Source Sans Pro" panose="020B0503030403020204" pitchFamily="34" charset="0"/>
              </a:rPr>
              <a:t>. Dans le cas contraire, si la </a:t>
            </a:r>
            <a:r>
              <a:rPr lang="fr-FR" sz="1800" b="1" dirty="0">
                <a:latin typeface="Source Sans Pro" panose="020B0503030403020204" pitchFamily="34" charset="0"/>
                <a:ea typeface="Source Sans Pro" panose="020B0503030403020204" pitchFamily="34" charset="0"/>
              </a:rPr>
              <a:t>condition2</a:t>
            </a:r>
            <a:r>
              <a:rPr lang="fr-FR" sz="1800" dirty="0">
                <a:latin typeface="Source Sans Pro" panose="020B0503030403020204" pitchFamily="34" charset="0"/>
                <a:ea typeface="Source Sans Pro" panose="020B0503030403020204" pitchFamily="34" charset="0"/>
              </a:rPr>
              <a:t> est </a:t>
            </a:r>
            <a:r>
              <a:rPr lang="fr-FR" sz="1800" b="1" dirty="0">
                <a:latin typeface="Source Sans Pro" panose="020B0503030403020204" pitchFamily="34" charset="0"/>
                <a:ea typeface="Source Sans Pro" panose="020B0503030403020204" pitchFamily="34" charset="0"/>
              </a:rPr>
              <a:t>vraie</a:t>
            </a:r>
            <a:r>
              <a:rPr lang="fr-FR" sz="1800" dirty="0">
                <a:latin typeface="Source Sans Pro" panose="020B0503030403020204" pitchFamily="34" charset="0"/>
                <a:ea typeface="Source Sans Pro" panose="020B0503030403020204" pitchFamily="34" charset="0"/>
              </a:rPr>
              <a:t>, les </a:t>
            </a:r>
            <a:r>
              <a:rPr lang="fr-FR" sz="1800" b="1" dirty="0">
                <a:latin typeface="Source Sans Pro" panose="020B0503030403020204" pitchFamily="34" charset="0"/>
                <a:ea typeface="Source Sans Pro" panose="020B0503030403020204" pitchFamily="34" charset="0"/>
              </a:rPr>
              <a:t>instructions</a:t>
            </a:r>
            <a:r>
              <a:rPr lang="fr-FR" sz="1800" dirty="0">
                <a:latin typeface="Source Sans Pro" panose="020B0503030403020204" pitchFamily="34" charset="0"/>
                <a:ea typeface="Source Sans Pro" panose="020B0503030403020204" pitchFamily="34" charset="0"/>
              </a:rPr>
              <a:t> du </a:t>
            </a:r>
            <a:r>
              <a:rPr lang="fr-FR" sz="1800" b="1" dirty="0">
                <a:latin typeface="Source Sans Pro" panose="020B0503030403020204" pitchFamily="34" charset="0"/>
                <a:ea typeface="Source Sans Pro" panose="020B0503030403020204" pitchFamily="34" charset="0"/>
              </a:rPr>
              <a:t>bloc </a:t>
            </a:r>
            <a:r>
              <a:rPr lang="fr-FR" sz="1800" b="1" dirty="0" err="1">
                <a:solidFill>
                  <a:schemeClr val="accent1"/>
                </a:solidFill>
                <a:latin typeface="Source Sans Pro" panose="020B0503030403020204" pitchFamily="34" charset="0"/>
                <a:ea typeface="Source Sans Pro" panose="020B0503030403020204" pitchFamily="34" charset="0"/>
              </a:rPr>
              <a:t>elif</a:t>
            </a:r>
            <a:r>
              <a:rPr lang="fr-FR" sz="1800" b="1" dirty="0">
                <a:latin typeface="Source Sans Pro" panose="020B0503030403020204" pitchFamily="34" charset="0"/>
                <a:ea typeface="Source Sans Pro" panose="020B0503030403020204" pitchFamily="34" charset="0"/>
              </a:rPr>
              <a:t> </a:t>
            </a:r>
            <a:r>
              <a:rPr lang="fr-FR" sz="1800" dirty="0">
                <a:latin typeface="Source Sans Pro" panose="020B0503030403020204" pitchFamily="34" charset="0"/>
                <a:ea typeface="Source Sans Pro" panose="020B0503030403020204" pitchFamily="34" charset="0"/>
              </a:rPr>
              <a:t>seront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 Sinon, les instructions du </a:t>
            </a:r>
            <a:r>
              <a:rPr lang="fr-FR" sz="1800" b="1" dirty="0">
                <a:latin typeface="Source Sans Pro" panose="020B0503030403020204" pitchFamily="34" charset="0"/>
                <a:ea typeface="Source Sans Pro" panose="020B0503030403020204" pitchFamily="34" charset="0"/>
              </a:rPr>
              <a:t>bloc </a:t>
            </a:r>
            <a:r>
              <a:rPr lang="fr-FR" sz="1800" b="1" dirty="0" err="1">
                <a:solidFill>
                  <a:schemeClr val="accent1"/>
                </a:solidFill>
                <a:latin typeface="Source Sans Pro" panose="020B0503030403020204" pitchFamily="34" charset="0"/>
                <a:ea typeface="Source Sans Pro" panose="020B0503030403020204" pitchFamily="34" charset="0"/>
              </a:rPr>
              <a:t>else</a:t>
            </a:r>
            <a:r>
              <a:rPr lang="fr-FR" sz="1800" b="1" dirty="0">
                <a:latin typeface="Source Sans Pro" panose="020B0503030403020204" pitchFamily="34" charset="0"/>
                <a:ea typeface="Source Sans Pro" panose="020B0503030403020204" pitchFamily="34" charset="0"/>
              </a:rPr>
              <a:t> </a:t>
            </a:r>
            <a:r>
              <a:rPr lang="fr-FR" sz="1800" dirty="0">
                <a:latin typeface="Source Sans Pro" panose="020B0503030403020204" pitchFamily="34" charset="0"/>
                <a:ea typeface="Source Sans Pro" panose="020B0503030403020204" pitchFamily="34" charset="0"/>
              </a:rPr>
              <a:t>seront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a:t>
            </a:r>
            <a:endParaRPr lang="fr-FR" sz="1800" dirty="0"/>
          </a:p>
        </p:txBody>
      </p:sp>
    </p:spTree>
    <p:extLst>
      <p:ext uri="{BB962C8B-B14F-4D97-AF65-F5344CB8AC3E}">
        <p14:creationId xmlns:p14="http://schemas.microsoft.com/office/powerpoint/2010/main" val="38206354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2.</a:t>
            </a:r>
            <a:r>
              <a:rPr lang="fr-FR" sz="4000" dirty="0">
                <a:solidFill>
                  <a:schemeClr val="accent4"/>
                </a:solidFill>
              </a:rPr>
              <a:t>4</a:t>
            </a:r>
          </a:p>
          <a:p>
            <a:pPr marL="0" lvl="0" indent="0" algn="l" rtl="0">
              <a:spcBef>
                <a:spcPts val="0"/>
              </a:spcBef>
              <a:spcAft>
                <a:spcPts val="0"/>
              </a:spcAft>
              <a:buNone/>
            </a:pPr>
            <a:r>
              <a:rPr lang="fr-FR" sz="2800" dirty="0"/>
              <a:t>Les entrées/sorties</a:t>
            </a:r>
          </a:p>
        </p:txBody>
      </p:sp>
    </p:spTree>
    <p:extLst>
      <p:ext uri="{BB962C8B-B14F-4D97-AF65-F5344CB8AC3E}">
        <p14:creationId xmlns:p14="http://schemas.microsoft.com/office/powerpoint/2010/main" val="27665953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Afficher</a:t>
            </a:r>
            <a:r>
              <a:rPr lang="en-GB" dirty="0"/>
              <a:t> </a:t>
            </a:r>
            <a:r>
              <a:rPr lang="en-GB" dirty="0" err="1"/>
              <a:t>une</a:t>
            </a:r>
            <a:r>
              <a:rPr lang="en-GB" dirty="0"/>
              <a:t> </a:t>
            </a:r>
            <a:r>
              <a:rPr lang="en-GB" dirty="0" err="1"/>
              <a:t>valeur</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35</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647302"/>
            <a:ext cx="6309594" cy="338554"/>
          </a:xfrm>
          <a:prstGeom prst="rect">
            <a:avLst/>
          </a:prstGeom>
          <a:noFill/>
        </p:spPr>
        <p:txBody>
          <a:bodyPr wrap="square" rtlCol="0">
            <a:spAutoFit/>
          </a:bodyPr>
          <a:lstStyle/>
          <a:p>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"texte"</a:t>
            </a:r>
            <a:r>
              <a:rPr lang="fr-FR" sz="1600" dirty="0">
                <a:solidFill>
                  <a:srgbClr val="676867"/>
                </a:solidFill>
                <a:latin typeface="Source Code Pro" panose="020B0309030403020204" pitchFamily="49" charset="0"/>
              </a:rPr>
              <a:t>,</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variable</a:t>
            </a:r>
            <a:r>
              <a:rPr lang="fr-FR" sz="1600" dirty="0">
                <a:solidFill>
                  <a:srgbClr val="676867"/>
                </a:solidFill>
                <a:latin typeface="Source Code Pro" panose="020B0309030403020204" pitchFamily="49" charset="0"/>
              </a:rPr>
              <a:t>)</a:t>
            </a:r>
            <a:r>
              <a:rPr lang="fr-FR" sz="1600" dirty="0">
                <a:solidFill>
                  <a:srgbClr val="C5C8C6"/>
                </a:solidFill>
                <a:latin typeface="Source Code Pro" panose="020B0309030403020204" pitchFamily="49" charset="0"/>
              </a:rPr>
              <a:t> </a:t>
            </a:r>
          </a:p>
        </p:txBody>
      </p:sp>
      <p:sp>
        <p:nvSpPr>
          <p:cNvPr id="8" name="TextBox 7">
            <a:extLst>
              <a:ext uri="{FF2B5EF4-FFF2-40B4-BE49-F238E27FC236}">
                <a16:creationId xmlns:a16="http://schemas.microsoft.com/office/drawing/2014/main" id="{AAF09F3A-9B2E-4EBB-A176-4F7E33161187}"/>
              </a:ext>
            </a:extLst>
          </p:cNvPr>
          <p:cNvSpPr txBox="1"/>
          <p:nvPr/>
        </p:nvSpPr>
        <p:spPr>
          <a:xfrm>
            <a:off x="1398497" y="2293942"/>
            <a:ext cx="4000596" cy="1384995"/>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"Age"</a:t>
            </a:r>
            <a:r>
              <a:rPr lang="fr-FR" sz="1600" dirty="0">
                <a:solidFill>
                  <a:srgbClr val="676867"/>
                </a:solidFill>
                <a:latin typeface="Source Code Pro" panose="020B0309030403020204" pitchFamily="49" charset="0"/>
              </a:rPr>
              <a:t>)</a:t>
            </a:r>
          </a:p>
          <a:p>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err="1">
                <a:solidFill>
                  <a:srgbClr val="6089B4"/>
                </a:solidFill>
                <a:latin typeface="Source Code Pro" panose="020B0309030403020204" pitchFamily="49" charset="0"/>
              </a:rPr>
              <a:t>age</a:t>
            </a:r>
            <a:r>
              <a:rPr lang="fr-FR" sz="1600" dirty="0">
                <a:solidFill>
                  <a:srgbClr val="676867"/>
                </a:solidFill>
                <a:latin typeface="Source Code Pro" panose="020B0309030403020204" pitchFamily="49" charset="0"/>
              </a:rPr>
              <a:t>)</a:t>
            </a:r>
          </a:p>
          <a:p>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"Vous avez"</a:t>
            </a:r>
            <a:r>
              <a:rPr lang="fr-FR" sz="1600" dirty="0">
                <a:solidFill>
                  <a:srgbClr val="676867"/>
                </a:solidFill>
                <a:latin typeface="Source Code Pro" panose="020B0309030403020204" pitchFamily="49" charset="0"/>
              </a:rPr>
              <a:t>,</a:t>
            </a:r>
            <a:r>
              <a:rPr lang="fr-FR" sz="1600" dirty="0">
                <a:solidFill>
                  <a:srgbClr val="C5C8C6"/>
                </a:solidFill>
                <a:latin typeface="Source Code Pro" panose="020B0309030403020204" pitchFamily="49" charset="0"/>
              </a:rPr>
              <a:t> </a:t>
            </a:r>
            <a:r>
              <a:rPr lang="fr-FR" sz="1600" dirty="0" err="1">
                <a:solidFill>
                  <a:srgbClr val="6089B4"/>
                </a:solidFill>
                <a:latin typeface="Source Code Pro" panose="020B0309030403020204" pitchFamily="49" charset="0"/>
              </a:rPr>
              <a:t>age</a:t>
            </a:r>
            <a:r>
              <a:rPr lang="fr-FR" sz="1600" dirty="0">
                <a:solidFill>
                  <a:srgbClr val="676867"/>
                </a:solidFill>
                <a:latin typeface="Source Code Pro" panose="020B0309030403020204" pitchFamily="49" charset="0"/>
              </a:rPr>
              <a:t>,</a:t>
            </a:r>
            <a:r>
              <a:rPr lang="fr-FR" sz="1600" dirty="0">
                <a:solidFill>
                  <a:srgbClr val="C5C8C6"/>
                </a:solidFill>
                <a:latin typeface="Source Code Pro" panose="020B0309030403020204" pitchFamily="49" charset="0"/>
              </a:rPr>
              <a:t> </a:t>
            </a:r>
            <a:r>
              <a:rPr lang="fr-FR" sz="1600" dirty="0">
                <a:solidFill>
                  <a:srgbClr val="9AA83A"/>
                </a:solidFill>
                <a:latin typeface="Source Code Pro" panose="020B0309030403020204" pitchFamily="49" charset="0"/>
              </a:rPr>
              <a:t>"ans"</a:t>
            </a:r>
            <a:r>
              <a:rPr lang="fr-FR" sz="1600" dirty="0">
                <a:solidFill>
                  <a:srgbClr val="676867"/>
                </a:solidFill>
                <a:latin typeface="Source Code Pro" panose="020B0309030403020204" pitchFamily="49" charset="0"/>
              </a:rPr>
              <a:t>)</a:t>
            </a:r>
          </a:p>
          <a:p>
            <a:pPr marL="38100" indent="0">
              <a:buFont typeface="Source Sans Pro"/>
              <a:buNone/>
            </a:pP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7" name="TextBox 4">
            <a:extLst>
              <a:ext uri="{FF2B5EF4-FFF2-40B4-BE49-F238E27FC236}">
                <a16:creationId xmlns:a16="http://schemas.microsoft.com/office/drawing/2014/main" id="{6318CADE-FD43-442E-A418-4B025B39E8F6}"/>
              </a:ext>
            </a:extLst>
          </p:cNvPr>
          <p:cNvSpPr txBox="1"/>
          <p:nvPr/>
        </p:nvSpPr>
        <p:spPr>
          <a:xfrm>
            <a:off x="786150" y="1144345"/>
            <a:ext cx="7618234" cy="369332"/>
          </a:xfrm>
          <a:prstGeom prst="rect">
            <a:avLst/>
          </a:prstGeom>
          <a:noFill/>
        </p:spPr>
        <p:txBody>
          <a:bodyPr wrap="square" rtlCol="0">
            <a:spAutoFit/>
          </a:bodyPr>
          <a:lstStyle/>
          <a:p>
            <a:r>
              <a:rPr lang="en-GB" sz="1800" dirty="0">
                <a:solidFill>
                  <a:srgbClr val="000000"/>
                </a:solidFill>
                <a:latin typeface="Source Sans Pro" panose="020B0503030403020204" pitchFamily="34" charset="0"/>
                <a:ea typeface="Source Sans Pro" panose="020B0503030403020204" pitchFamily="34" charset="0"/>
                <a:cs typeface="Arial"/>
                <a:sym typeface="Arial"/>
              </a:rPr>
              <a:t>Pour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afficher</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un message, on utilise la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fonction</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b="1" dirty="0">
                <a:solidFill>
                  <a:schemeClr val="accent1"/>
                </a:solidFill>
                <a:latin typeface="Source Sans Pro" panose="020B0503030403020204" pitchFamily="34" charset="0"/>
                <a:ea typeface="Source Sans Pro" panose="020B0503030403020204" pitchFamily="34" charset="0"/>
                <a:cs typeface="Arial"/>
                <a:sym typeface="Arial"/>
              </a:rPr>
              <a:t>print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a:t>
            </a:r>
          </a:p>
        </p:txBody>
      </p:sp>
    </p:spTree>
    <p:extLst>
      <p:ext uri="{BB962C8B-B14F-4D97-AF65-F5344CB8AC3E}">
        <p14:creationId xmlns:p14="http://schemas.microsoft.com/office/powerpoint/2010/main" val="10356114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arguments de la </a:t>
            </a:r>
            <a:r>
              <a:rPr lang="en-GB" dirty="0" err="1"/>
              <a:t>fonction</a:t>
            </a:r>
            <a:r>
              <a:rPr lang="en-GB" dirty="0"/>
              <a:t> </a:t>
            </a:r>
            <a:r>
              <a:rPr lang="en-GB" b="1" dirty="0"/>
              <a:t>print</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36</a:t>
            </a:fld>
            <a:endParaRPr lang="en"/>
          </a:p>
        </p:txBody>
      </p:sp>
      <p:sp>
        <p:nvSpPr>
          <p:cNvPr id="8" name="TextBox 7">
            <a:extLst>
              <a:ext uri="{FF2B5EF4-FFF2-40B4-BE49-F238E27FC236}">
                <a16:creationId xmlns:a16="http://schemas.microsoft.com/office/drawing/2014/main" id="{AAF09F3A-9B2E-4EBB-A176-4F7E33161187}"/>
              </a:ext>
            </a:extLst>
          </p:cNvPr>
          <p:cNvSpPr txBox="1"/>
          <p:nvPr/>
        </p:nvSpPr>
        <p:spPr>
          <a:xfrm>
            <a:off x="1391569" y="2571750"/>
            <a:ext cx="5778157" cy="892552"/>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en-GB" sz="1600" b="0" dirty="0">
                <a:solidFill>
                  <a:srgbClr val="CE6700"/>
                </a:solidFill>
                <a:effectLst/>
                <a:latin typeface="Source Code Pro" panose="020B0509030403020204" pitchFamily="49" charset="0"/>
                <a:ea typeface="Source Code Pro" panose="020B0509030403020204" pitchFamily="49" charset="0"/>
              </a:rPr>
              <a:t>print</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"Hello"</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9AA83A"/>
                </a:solidFill>
                <a:effectLst/>
                <a:latin typeface="Source Code Pro" panose="020B0509030403020204" pitchFamily="49" charset="0"/>
                <a:ea typeface="Source Code Pro" panose="020B0509030403020204" pitchFamily="49" charset="0"/>
              </a:rPr>
              <a:t>"World"</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sep</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089B4"/>
                </a:solidFill>
                <a:effectLst/>
                <a:latin typeface="Source Code Pro" panose="020B0509030403020204" pitchFamily="49" charset="0"/>
                <a:ea typeface="Source Code Pro" panose="020B0509030403020204" pitchFamily="49" charset="0"/>
              </a:rPr>
              <a:t>end</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a:t>
            </a:r>
            <a:r>
              <a:rPr lang="en-GB" sz="1600" b="0" dirty="0">
                <a:solidFill>
                  <a:srgbClr val="8080FF"/>
                </a:solidFill>
                <a:effectLst/>
                <a:latin typeface="Source Code Pro" panose="020B0509030403020204" pitchFamily="49" charset="0"/>
                <a:ea typeface="Source Code Pro" panose="020B0509030403020204" pitchFamily="49" charset="0"/>
              </a:rPr>
              <a:t>\n</a:t>
            </a:r>
            <a:r>
              <a:rPr lang="en-GB" sz="1600" b="0" dirty="0">
                <a:solidFill>
                  <a:srgbClr val="9AA83A"/>
                </a:solidFill>
                <a:effectLst/>
                <a:latin typeface="Source Code Pro" panose="020B0509030403020204" pitchFamily="49" charset="0"/>
                <a:ea typeface="Source Code Pro" panose="020B0509030403020204" pitchFamily="49" charset="0"/>
              </a:rPr>
              <a:t>"</a:t>
            </a:r>
            <a:r>
              <a:rPr lang="en-GB" sz="1600" b="0" dirty="0">
                <a:solidFill>
                  <a:srgbClr val="676867"/>
                </a:solidFill>
                <a:effectLst/>
                <a:latin typeface="Source Code Pro" panose="020B0509030403020204" pitchFamily="49" charset="0"/>
                <a:ea typeface="Source Code Pro" panose="020B0509030403020204" pitchFamily="49" charset="0"/>
              </a:rPr>
              <a:t>)</a:t>
            </a:r>
          </a:p>
          <a:p>
            <a:pPr marL="38100" indent="0">
              <a:buFont typeface="Source Sans Pro"/>
              <a:buNone/>
            </a:pP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7" name="TextBox 4">
            <a:extLst>
              <a:ext uri="{FF2B5EF4-FFF2-40B4-BE49-F238E27FC236}">
                <a16:creationId xmlns:a16="http://schemas.microsoft.com/office/drawing/2014/main" id="{6318CADE-FD43-442E-A418-4B025B39E8F6}"/>
              </a:ext>
            </a:extLst>
          </p:cNvPr>
          <p:cNvSpPr txBox="1"/>
          <p:nvPr/>
        </p:nvSpPr>
        <p:spPr>
          <a:xfrm>
            <a:off x="786150" y="1144345"/>
            <a:ext cx="7618234" cy="1200329"/>
          </a:xfrm>
          <a:prstGeom prst="rect">
            <a:avLst/>
          </a:prstGeom>
          <a:noFill/>
        </p:spPr>
        <p:txBody>
          <a:bodyPr wrap="square" rtlCol="0">
            <a:spAutoFit/>
          </a:bodyPr>
          <a:lstStyle/>
          <a:p>
            <a:pPr marL="285750" indent="-285750">
              <a:buFont typeface="Arial" panose="020B0604020202020204" pitchFamily="34" charset="0"/>
              <a:buChar char="•"/>
            </a:pPr>
            <a:r>
              <a:rPr lang="en-GB" sz="1800" b="1" dirty="0" err="1">
                <a:solidFill>
                  <a:schemeClr val="accent1"/>
                </a:solidFill>
                <a:latin typeface="Source Sans Pro" panose="020B0503030403020204" pitchFamily="34" charset="0"/>
                <a:ea typeface="Source Sans Pro" panose="020B0503030403020204" pitchFamily="34" charset="0"/>
              </a:rPr>
              <a:t>s</a:t>
            </a:r>
            <a:r>
              <a:rPr lang="en-GB" sz="1800" b="1" dirty="0" err="1">
                <a:solidFill>
                  <a:schemeClr val="accent1"/>
                </a:solidFill>
                <a:latin typeface="Source Sans Pro" panose="020B0503030403020204" pitchFamily="34" charset="0"/>
                <a:ea typeface="Source Sans Pro" panose="020B0503030403020204" pitchFamily="34" charset="0"/>
                <a:cs typeface="Arial"/>
                <a:sym typeface="Arial"/>
              </a:rPr>
              <a:t>ep</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Caractères</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affichés</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entre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chaque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argument. Par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défaut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b="1" dirty="0">
                <a:solidFill>
                  <a:schemeClr val="accent1"/>
                </a:solidFill>
                <a:latin typeface="Source Sans Pro" panose="020B0503030403020204" pitchFamily="34" charset="0"/>
                <a:ea typeface="Source Sans Pro" panose="020B0503030403020204" pitchFamily="34" charset="0"/>
                <a:cs typeface="Arial"/>
                <a:sym typeface="Arial"/>
              </a:rPr>
              <a:t>‘ ’</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a:t>
            </a:r>
          </a:p>
          <a:p>
            <a:pPr marL="285750" indent="-285750">
              <a:buFont typeface="Arial" panose="020B0604020202020204" pitchFamily="34" charset="0"/>
              <a:buChar char="•"/>
            </a:pPr>
            <a:r>
              <a:rPr lang="en-GB" sz="1800" b="1" dirty="0">
                <a:solidFill>
                  <a:schemeClr val="accent1"/>
                </a:solidFill>
                <a:latin typeface="Source Sans Pro" panose="020B0503030403020204" pitchFamily="34" charset="0"/>
                <a:ea typeface="Source Sans Pro" panose="020B0503030403020204" pitchFamily="34" charset="0"/>
              </a:rPr>
              <a:t>end</a:t>
            </a:r>
            <a:r>
              <a:rPr lang="en-GB" sz="1800" dirty="0">
                <a:latin typeface="Source Sans Pro" panose="020B0503030403020204" pitchFamily="34" charset="0"/>
                <a:ea typeface="Source Sans Pro" panose="020B0503030403020204" pitchFamily="34" charset="0"/>
              </a:rPr>
              <a:t> :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Caractères</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affichés</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après le dernier argument. Par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défaut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b="1" dirty="0">
                <a:solidFill>
                  <a:schemeClr val="accent1"/>
                </a:solidFill>
                <a:latin typeface="Source Sans Pro" panose="020B0503030403020204" pitchFamily="34" charset="0"/>
                <a:ea typeface="Source Sans Pro" panose="020B0503030403020204" pitchFamily="34" charset="0"/>
                <a:cs typeface="Arial"/>
                <a:sym typeface="Arial"/>
              </a:rPr>
              <a:t>‘\n’</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a:t>
            </a:r>
            <a:endParaRPr lang="en-GB" sz="1800" dirty="0">
              <a:latin typeface="Source Sans Pro" panose="020B0503030403020204" pitchFamily="34" charset="0"/>
              <a:ea typeface="Source Sans Pro" panose="020B0503030403020204" pitchFamily="34" charset="0"/>
            </a:endParaRPr>
          </a:p>
          <a:p>
            <a:pPr marL="285750" indent="-285750">
              <a:buFont typeface="Arial" panose="020B0604020202020204" pitchFamily="34" charset="0"/>
              <a:buChar char="•"/>
            </a:pPr>
            <a:r>
              <a:rPr lang="en-GB" sz="1800" b="1" dirty="0">
                <a:solidFill>
                  <a:schemeClr val="accent1"/>
                </a:solidFill>
                <a:latin typeface="Source Sans Pro" panose="020B0503030403020204" pitchFamily="34" charset="0"/>
                <a:ea typeface="Source Sans Pro" panose="020B0503030403020204" pitchFamily="34" charset="0"/>
                <a:cs typeface="Arial"/>
                <a:sym typeface="Arial"/>
              </a:rPr>
              <a:t>file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 Flux de sortie. Par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défaut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b="1" dirty="0" err="1">
                <a:solidFill>
                  <a:schemeClr val="accent1"/>
                </a:solidFill>
                <a:latin typeface="Source Sans Pro" panose="020B0503030403020204" pitchFamily="34" charset="0"/>
                <a:ea typeface="Source Sans Pro" panose="020B0503030403020204" pitchFamily="34" charset="0"/>
                <a:cs typeface="Arial"/>
                <a:sym typeface="Arial"/>
              </a:rPr>
              <a:t>sys.stdout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a:t>
            </a:r>
          </a:p>
          <a:p>
            <a:pPr marL="285750" indent="-285750">
              <a:buFont typeface="Arial" panose="020B0604020202020204" pitchFamily="34" charset="0"/>
              <a:buChar char="•"/>
            </a:pPr>
            <a:r>
              <a:rPr lang="en-GB" sz="1800" b="1" dirty="0">
                <a:solidFill>
                  <a:schemeClr val="accent1"/>
                </a:solidFill>
                <a:latin typeface="Source Sans Pro" panose="020B0503030403020204" pitchFamily="34" charset="0"/>
                <a:ea typeface="Source Sans Pro" panose="020B0503030403020204" pitchFamily="34" charset="0"/>
              </a:rPr>
              <a:t>flush</a:t>
            </a:r>
            <a:r>
              <a:rPr lang="en-GB" sz="1800" dirty="0">
                <a:latin typeface="Source Sans Pro" panose="020B0503030403020204" pitchFamily="34" charset="0"/>
                <a:ea typeface="Source Sans Pro" panose="020B0503030403020204" pitchFamily="34" charset="0"/>
              </a:rPr>
              <a:t> : Doit-on </a:t>
            </a:r>
            <a:r>
              <a:rPr lang="en-GB" sz="1800" dirty="0" err="1">
                <a:latin typeface="Source Sans Pro" panose="020B0503030403020204" pitchFamily="34" charset="0"/>
                <a:ea typeface="Source Sans Pro" panose="020B0503030403020204" pitchFamily="34" charset="0"/>
              </a:rPr>
              <a:t>vider</a:t>
            </a:r>
            <a:r>
              <a:rPr lang="en-GB" sz="1800" dirty="0">
                <a:latin typeface="Source Sans Pro" panose="020B0503030403020204" pitchFamily="34" charset="0"/>
                <a:ea typeface="Source Sans Pro" panose="020B0503030403020204" pitchFamily="34" charset="0"/>
              </a:rPr>
              <a:t> le tampon ? Par </a:t>
            </a:r>
            <a:r>
              <a:rPr lang="en-GB" sz="1800" dirty="0" err="1">
                <a:latin typeface="Source Sans Pro" panose="020B0503030403020204" pitchFamily="34" charset="0"/>
                <a:ea typeface="Source Sans Pro" panose="020B0503030403020204" pitchFamily="34" charset="0"/>
              </a:rPr>
              <a:t>défaut</a:t>
            </a:r>
            <a:r>
              <a:rPr lang="en-GB" sz="1800" dirty="0">
                <a:latin typeface="Source Sans Pro" panose="020B0503030403020204" pitchFamily="34" charset="0"/>
                <a:ea typeface="Source Sans Pro" panose="020B0503030403020204" pitchFamily="34" charset="0"/>
              </a:rPr>
              <a:t> </a:t>
            </a:r>
            <a:r>
              <a:rPr lang="en-GB" sz="1800" b="1" dirty="0">
                <a:solidFill>
                  <a:schemeClr val="accent1"/>
                </a:solidFill>
                <a:latin typeface="Source Sans Pro" panose="020B0503030403020204" pitchFamily="34" charset="0"/>
                <a:ea typeface="Source Sans Pro" panose="020B0503030403020204" pitchFamily="34" charset="0"/>
              </a:rPr>
              <a:t>False</a:t>
            </a:r>
            <a:r>
              <a:rPr lang="en-GB" sz="1800" dirty="0">
                <a:latin typeface="Source Sans Pro" panose="020B0503030403020204" pitchFamily="34" charset="0"/>
                <a:ea typeface="Source Sans Pro" panose="020B0503030403020204" pitchFamily="34" charset="0"/>
              </a:rPr>
              <a:t>.</a:t>
            </a:r>
            <a:endParaRPr lang="en-GB"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2" name="ZoneTexte 1">
            <a:extLst>
              <a:ext uri="{FF2B5EF4-FFF2-40B4-BE49-F238E27FC236}">
                <a16:creationId xmlns:a16="http://schemas.microsoft.com/office/drawing/2014/main" id="{7F5C66AC-A2E4-D5E9-20C4-71819DE15535}"/>
              </a:ext>
            </a:extLst>
          </p:cNvPr>
          <p:cNvSpPr txBox="1"/>
          <p:nvPr/>
        </p:nvSpPr>
        <p:spPr>
          <a:xfrm>
            <a:off x="3273236" y="3352824"/>
            <a:ext cx="3016727" cy="646331"/>
          </a:xfrm>
          <a:prstGeom prst="rect">
            <a:avLst/>
          </a:prstGeom>
          <a:noFill/>
        </p:spPr>
        <p:txBody>
          <a:bodyPr wrap="square" rtlCol="0">
            <a:spAutoFit/>
          </a:bodyPr>
          <a:lstStyle/>
          <a:p>
            <a:r>
              <a:rPr lang="fr-FR" sz="1800" dirty="0">
                <a:latin typeface="Source Sans Pro" panose="020B0503030403020204" pitchFamily="34" charset="0"/>
                <a:ea typeface="Source Sans Pro" panose="020B0503030403020204" pitchFamily="34" charset="0"/>
              </a:rPr>
              <a:t>Hello, World!</a:t>
            </a:r>
          </a:p>
          <a:p>
            <a:endParaRPr lang="fr-FR" sz="1800" dirty="0">
              <a:latin typeface="Source Sans Pro" panose="020B0503030403020204" pitchFamily="34" charset="0"/>
              <a:ea typeface="Source Sans Pro" panose="020B0503030403020204" pitchFamily="34" charset="0"/>
            </a:endParaRPr>
          </a:p>
        </p:txBody>
      </p:sp>
      <p:cxnSp>
        <p:nvCxnSpPr>
          <p:cNvPr id="4" name="Connecteur : en angle 3">
            <a:extLst>
              <a:ext uri="{FF2B5EF4-FFF2-40B4-BE49-F238E27FC236}">
                <a16:creationId xmlns:a16="http://schemas.microsoft.com/office/drawing/2014/main" id="{3FCF6732-87A3-EFAD-F680-88CDDA11A5D9}"/>
              </a:ext>
            </a:extLst>
          </p:cNvPr>
          <p:cNvCxnSpPr/>
          <p:nvPr/>
        </p:nvCxnSpPr>
        <p:spPr>
          <a:xfrm>
            <a:off x="1801091" y="3315770"/>
            <a:ext cx="1413164" cy="360219"/>
          </a:xfrm>
          <a:prstGeom prst="bentConnector3">
            <a:avLst>
              <a:gd name="adj1" fmla="val -490"/>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4998584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strings </a:t>
            </a:r>
            <a:r>
              <a:rPr lang="en-GB" dirty="0" err="1"/>
              <a:t>formatées</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37</a:t>
            </a:fld>
            <a:endParaRPr lang="en"/>
          </a:p>
        </p:txBody>
      </p:sp>
      <p:sp>
        <p:nvSpPr>
          <p:cNvPr id="8" name="TextBox 7">
            <a:extLst>
              <a:ext uri="{FF2B5EF4-FFF2-40B4-BE49-F238E27FC236}">
                <a16:creationId xmlns:a16="http://schemas.microsoft.com/office/drawing/2014/main" id="{AAF09F3A-9B2E-4EBB-A176-4F7E33161187}"/>
              </a:ext>
            </a:extLst>
          </p:cNvPr>
          <p:cNvSpPr txBox="1"/>
          <p:nvPr/>
        </p:nvSpPr>
        <p:spPr>
          <a:xfrm>
            <a:off x="786150" y="1905251"/>
            <a:ext cx="7415741" cy="1384995"/>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fr-FR" sz="1600" b="0" dirty="0">
                <a:solidFill>
                  <a:srgbClr val="9AA83A"/>
                </a:solidFill>
                <a:effectLst/>
                <a:latin typeface="Source Code Pro" panose="020B0509030403020204" pitchFamily="49" charset="0"/>
                <a:ea typeface="Source Code Pro" panose="020B0509030403020204" pitchFamily="49" charset="0"/>
              </a:rPr>
              <a:t>"</a:t>
            </a:r>
            <a:r>
              <a:rPr lang="fr-FR" sz="1600" b="0" dirty="0" err="1">
                <a:solidFill>
                  <a:srgbClr val="9AA83A"/>
                </a:solidFill>
                <a:effectLst/>
                <a:latin typeface="Source Code Pro" panose="020B0509030403020204" pitchFamily="49" charset="0"/>
                <a:ea typeface="Source Code Pro" panose="020B0509030403020204" pitchFamily="49" charset="0"/>
              </a:rPr>
              <a:t>My</a:t>
            </a:r>
            <a:r>
              <a:rPr lang="fr-FR" sz="1600" b="0" dirty="0">
                <a:solidFill>
                  <a:srgbClr val="9AA83A"/>
                </a:solidFill>
                <a:effectLst/>
                <a:latin typeface="Source Code Pro" panose="020B0509030403020204" pitchFamily="49" charset="0"/>
                <a:ea typeface="Source Code Pro" panose="020B0509030403020204" pitchFamily="49" charset="0"/>
              </a:rPr>
              <a:t> </a:t>
            </a:r>
            <a:r>
              <a:rPr lang="fr-FR" sz="1600" b="0" dirty="0" err="1">
                <a:solidFill>
                  <a:srgbClr val="9AA83A"/>
                </a:solidFill>
                <a:effectLst/>
                <a:latin typeface="Source Code Pro" panose="020B0509030403020204" pitchFamily="49" charset="0"/>
                <a:ea typeface="Source Code Pro" panose="020B0509030403020204" pitchFamily="49" charset="0"/>
              </a:rPr>
              <a:t>name</a:t>
            </a:r>
            <a:r>
              <a:rPr lang="fr-FR" sz="1600" b="0" dirty="0">
                <a:solidFill>
                  <a:srgbClr val="9AA83A"/>
                </a:solidFill>
                <a:effectLst/>
                <a:latin typeface="Source Code Pro" panose="020B0509030403020204" pitchFamily="49" charset="0"/>
                <a:ea typeface="Source Code Pro" panose="020B0509030403020204" pitchFamily="49" charset="0"/>
              </a:rPr>
              <a:t> </a:t>
            </a:r>
            <a:r>
              <a:rPr lang="fr-FR" sz="1600" b="0" dirty="0" err="1">
                <a:solidFill>
                  <a:srgbClr val="9AA83A"/>
                </a:solidFill>
                <a:effectLst/>
                <a:latin typeface="Source Code Pro" panose="020B0509030403020204" pitchFamily="49" charset="0"/>
                <a:ea typeface="Source Code Pro" panose="020B0509030403020204" pitchFamily="49" charset="0"/>
              </a:rPr>
              <a:t>is</a:t>
            </a:r>
            <a:r>
              <a:rPr lang="fr-FR" sz="1600" b="0" dirty="0">
                <a:solidFill>
                  <a:srgbClr val="9AA83A"/>
                </a:solidFill>
                <a:effectLst/>
                <a:latin typeface="Source Code Pro" panose="020B0509030403020204" pitchFamily="49" charset="0"/>
                <a:ea typeface="Source Code Pro" panose="020B0509030403020204" pitchFamily="49" charset="0"/>
              </a:rPr>
              <a:t> {</a:t>
            </a:r>
            <a:r>
              <a:rPr lang="fr-FR" sz="1600" b="0" dirty="0" err="1">
                <a:solidFill>
                  <a:srgbClr val="9AA83A"/>
                </a:solidFill>
                <a:effectLst/>
                <a:latin typeface="Source Code Pro" panose="020B0509030403020204" pitchFamily="49" charset="0"/>
                <a:ea typeface="Source Code Pro" panose="020B0509030403020204" pitchFamily="49" charset="0"/>
              </a:rPr>
              <a:t>lastname</a:t>
            </a:r>
            <a:r>
              <a:rPr lang="fr-FR" sz="1600" b="0" dirty="0">
                <a:solidFill>
                  <a:srgbClr val="9AA83A"/>
                </a:solidFill>
                <a:effectLst/>
                <a:latin typeface="Source Code Pro" panose="020B0509030403020204" pitchFamily="49" charset="0"/>
                <a:ea typeface="Source Code Pro" panose="020B0509030403020204" pitchFamily="49" charset="0"/>
              </a:rPr>
              <a:t>}, {</a:t>
            </a:r>
            <a:r>
              <a:rPr lang="fr-FR" sz="1600" b="0" dirty="0" err="1">
                <a:solidFill>
                  <a:srgbClr val="9AA83A"/>
                </a:solidFill>
                <a:effectLst/>
                <a:latin typeface="Source Code Pro" panose="020B0509030403020204" pitchFamily="49" charset="0"/>
                <a:ea typeface="Source Code Pro" panose="020B0509030403020204" pitchFamily="49" charset="0"/>
              </a:rPr>
              <a:t>firstname</a:t>
            </a:r>
            <a:r>
              <a:rPr lang="fr-FR" sz="1600" b="0" dirty="0">
                <a:solidFill>
                  <a:srgbClr val="9AA83A"/>
                </a:solidFill>
                <a:effectLst/>
                <a:latin typeface="Source Code Pro" panose="020B0509030403020204" pitchFamily="49" charset="0"/>
                <a:ea typeface="Source Code Pro" panose="020B0509030403020204" pitchFamily="49" charset="0"/>
              </a:rPr>
              <a:t>} {</a:t>
            </a:r>
            <a:r>
              <a:rPr lang="fr-FR" sz="1600" b="0" dirty="0" err="1">
                <a:solidFill>
                  <a:srgbClr val="9AA83A"/>
                </a:solidFill>
                <a:effectLst/>
                <a:latin typeface="Source Code Pro" panose="020B0509030403020204" pitchFamily="49" charset="0"/>
                <a:ea typeface="Source Code Pro" panose="020B0509030403020204" pitchFamily="49" charset="0"/>
              </a:rPr>
              <a:t>lastname</a:t>
            </a:r>
            <a:r>
              <a:rPr lang="fr-FR" sz="1600" b="0" dirty="0">
                <a:solidFill>
                  <a:srgbClr val="9AA83A"/>
                </a:solidFill>
                <a:effectLst/>
                <a:latin typeface="Source Code Pro" panose="020B0509030403020204" pitchFamily="49" charset="0"/>
                <a:ea typeface="Source Code Pro" panose="020B0509030403020204" pitchFamily="49" charset="0"/>
              </a:rPr>
              <a: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E6700"/>
                </a:solidFill>
                <a:effectLst/>
                <a:latin typeface="Source Code Pro" panose="020B0509030403020204" pitchFamily="49" charset="0"/>
                <a:ea typeface="Source Code Pro" panose="020B0509030403020204" pitchFamily="49" charset="0"/>
              </a:rPr>
              <a:t>format</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a:solidFill>
                  <a:srgbClr val="6089B4"/>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firstname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"James"</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dirty="0">
                <a:solidFill>
                  <a:srgbClr val="C5C8C6"/>
                </a:solidFill>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lastname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"Bond"</a:t>
            </a:r>
            <a:r>
              <a:rPr lang="fr-FR" sz="1600" b="0" dirty="0">
                <a:solidFill>
                  <a:srgbClr val="676867"/>
                </a:solidFill>
                <a:effectLst/>
                <a:latin typeface="Source Code Pro" panose="020B0509030403020204" pitchFamily="49" charset="0"/>
                <a:ea typeface="Source Code Pro" panose="020B0509030403020204" pitchFamily="49" charset="0"/>
              </a:rPr>
              <a:t>)</a:t>
            </a:r>
          </a:p>
          <a:p>
            <a:pPr marL="38100" indent="0">
              <a:buFont typeface="Source Sans Pro"/>
              <a:buNone/>
            </a:pP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7" name="TextBox 4">
            <a:extLst>
              <a:ext uri="{FF2B5EF4-FFF2-40B4-BE49-F238E27FC236}">
                <a16:creationId xmlns:a16="http://schemas.microsoft.com/office/drawing/2014/main" id="{6318CADE-FD43-442E-A418-4B025B39E8F6}"/>
              </a:ext>
            </a:extLst>
          </p:cNvPr>
          <p:cNvSpPr txBox="1"/>
          <p:nvPr/>
        </p:nvSpPr>
        <p:spPr>
          <a:xfrm>
            <a:off x="786150" y="1144345"/>
            <a:ext cx="7618234" cy="646331"/>
          </a:xfrm>
          <a:prstGeom prst="rect">
            <a:avLst/>
          </a:prstGeom>
          <a:noFill/>
        </p:spPr>
        <p:txBody>
          <a:bodyPr wrap="square" rtlCol="0">
            <a:spAutoFit/>
          </a:bodyPr>
          <a:lstStyle/>
          <a:p>
            <a:r>
              <a:rPr lang="fr-FR" sz="1800" dirty="0">
                <a:solidFill>
                  <a:srgbClr val="000000"/>
                </a:solidFill>
                <a:latin typeface="Source Sans Pro" panose="020B0503030403020204" pitchFamily="34" charset="0"/>
                <a:ea typeface="Source Sans Pro" panose="020B0503030403020204" pitchFamily="34" charset="0"/>
                <a:cs typeface="Arial"/>
                <a:sym typeface="Arial"/>
              </a:rPr>
              <a:t>Il est possible de construire des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strings</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complexes</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à l’aide de la fonction </a:t>
            </a:r>
            <a:r>
              <a:rPr lang="fr-FR" sz="1800" b="1" dirty="0">
                <a:solidFill>
                  <a:schemeClr val="accent1"/>
                </a:solidFill>
                <a:latin typeface="Source Sans Pro" panose="020B0503030403020204" pitchFamily="34" charset="0"/>
                <a:ea typeface="Source Sans Pro" panose="020B0503030403020204" pitchFamily="34" charset="0"/>
                <a:cs typeface="Arial"/>
                <a:sym typeface="Arial"/>
                <a:hlinkClick r:id="rId2"/>
              </a:rPr>
              <a:t>format</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a:t>
            </a:r>
            <a:endParaRPr lang="en-GB"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2" name="ZoneTexte 1">
            <a:extLst>
              <a:ext uri="{FF2B5EF4-FFF2-40B4-BE49-F238E27FC236}">
                <a16:creationId xmlns:a16="http://schemas.microsoft.com/office/drawing/2014/main" id="{7F5C66AC-A2E4-D5E9-20C4-71819DE15535}"/>
              </a:ext>
            </a:extLst>
          </p:cNvPr>
          <p:cNvSpPr txBox="1"/>
          <p:nvPr/>
        </p:nvSpPr>
        <p:spPr>
          <a:xfrm>
            <a:off x="3287091" y="3255401"/>
            <a:ext cx="3376946" cy="369332"/>
          </a:xfrm>
          <a:prstGeom prst="rect">
            <a:avLst/>
          </a:prstGeom>
          <a:noFill/>
        </p:spPr>
        <p:txBody>
          <a:bodyPr wrap="square" rtlCol="0">
            <a:spAutoFit/>
          </a:bodyPr>
          <a:lstStyle/>
          <a:p>
            <a:r>
              <a:rPr lang="fr-FR" sz="1800" dirty="0" err="1">
                <a:latin typeface="Source Sans Pro" panose="020B0503030403020204" pitchFamily="34" charset="0"/>
                <a:ea typeface="Source Sans Pro" panose="020B0503030403020204" pitchFamily="34" charset="0"/>
              </a:rPr>
              <a:t>My</a:t>
            </a:r>
            <a:r>
              <a:rPr lang="fr-FR" sz="1800" dirty="0">
                <a:latin typeface="Source Sans Pro" panose="020B0503030403020204" pitchFamily="34" charset="0"/>
                <a:ea typeface="Source Sans Pro" panose="020B0503030403020204" pitchFamily="34" charset="0"/>
              </a:rPr>
              <a:t> </a:t>
            </a:r>
            <a:r>
              <a:rPr lang="fr-FR" sz="1800" dirty="0" err="1">
                <a:latin typeface="Source Sans Pro" panose="020B0503030403020204" pitchFamily="34" charset="0"/>
                <a:ea typeface="Source Sans Pro" panose="020B0503030403020204" pitchFamily="34" charset="0"/>
              </a:rPr>
              <a:t>name</a:t>
            </a:r>
            <a:r>
              <a:rPr lang="fr-FR" sz="1800" dirty="0">
                <a:latin typeface="Source Sans Pro" panose="020B0503030403020204" pitchFamily="34" charset="0"/>
                <a:ea typeface="Source Sans Pro" panose="020B0503030403020204" pitchFamily="34" charset="0"/>
              </a:rPr>
              <a:t> </a:t>
            </a:r>
            <a:r>
              <a:rPr lang="fr-FR" sz="1800" dirty="0" err="1">
                <a:latin typeface="Source Sans Pro" panose="020B0503030403020204" pitchFamily="34" charset="0"/>
                <a:ea typeface="Source Sans Pro" panose="020B0503030403020204" pitchFamily="34" charset="0"/>
              </a:rPr>
              <a:t>is</a:t>
            </a:r>
            <a:r>
              <a:rPr lang="fr-FR" sz="1800" dirty="0">
                <a:latin typeface="Source Sans Pro" panose="020B0503030403020204" pitchFamily="34" charset="0"/>
                <a:ea typeface="Source Sans Pro" panose="020B0503030403020204" pitchFamily="34" charset="0"/>
              </a:rPr>
              <a:t> Bond, James Bond.</a:t>
            </a:r>
          </a:p>
        </p:txBody>
      </p:sp>
      <p:cxnSp>
        <p:nvCxnSpPr>
          <p:cNvPr id="4" name="Connecteur : en angle 3">
            <a:extLst>
              <a:ext uri="{FF2B5EF4-FFF2-40B4-BE49-F238E27FC236}">
                <a16:creationId xmlns:a16="http://schemas.microsoft.com/office/drawing/2014/main" id="{3FCF6732-87A3-EFAD-F680-88CDDA11A5D9}"/>
              </a:ext>
            </a:extLst>
          </p:cNvPr>
          <p:cNvCxnSpPr/>
          <p:nvPr/>
        </p:nvCxnSpPr>
        <p:spPr>
          <a:xfrm>
            <a:off x="1801091" y="3090154"/>
            <a:ext cx="1413164" cy="360219"/>
          </a:xfrm>
          <a:prstGeom prst="bentConnector3">
            <a:avLst>
              <a:gd name="adj1" fmla="val -490"/>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9578818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strings </a:t>
            </a:r>
            <a:r>
              <a:rPr lang="en-GB" dirty="0" err="1"/>
              <a:t>formatées</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38</a:t>
            </a:fld>
            <a:endParaRPr lang="en"/>
          </a:p>
        </p:txBody>
      </p:sp>
      <p:sp>
        <p:nvSpPr>
          <p:cNvPr id="8" name="TextBox 7">
            <a:extLst>
              <a:ext uri="{FF2B5EF4-FFF2-40B4-BE49-F238E27FC236}">
                <a16:creationId xmlns:a16="http://schemas.microsoft.com/office/drawing/2014/main" id="{AAF09F3A-9B2E-4EBB-A176-4F7E33161187}"/>
              </a:ext>
            </a:extLst>
          </p:cNvPr>
          <p:cNvSpPr txBox="1"/>
          <p:nvPr/>
        </p:nvSpPr>
        <p:spPr>
          <a:xfrm>
            <a:off x="786150" y="1692041"/>
            <a:ext cx="7415741" cy="1384995"/>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en-GB" sz="1600" b="0" dirty="0" err="1">
                <a:solidFill>
                  <a:srgbClr val="6089B4"/>
                </a:solidFill>
                <a:effectLst/>
                <a:latin typeface="Source Code Pro" panose="020B0509030403020204" pitchFamily="49" charset="0"/>
                <a:ea typeface="Source Code Pro" panose="020B0509030403020204" pitchFamily="49" charset="0"/>
              </a:rPr>
              <a:t>firstname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"James"</a:t>
            </a:r>
            <a:endParaRPr lang="en-GB" sz="1600" b="0" dirty="0">
              <a:solidFill>
                <a:srgbClr val="C5C8C6"/>
              </a:solidFill>
              <a:effectLst/>
              <a:latin typeface="Source Code Pro" panose="020B0509030403020204" pitchFamily="49" charset="0"/>
              <a:ea typeface="Source Code Pro" panose="020B0509030403020204" pitchFamily="49" charset="0"/>
            </a:endParaRPr>
          </a:p>
          <a:p>
            <a:r>
              <a:rPr lang="en-GB" sz="1600" b="0" dirty="0" err="1">
                <a:solidFill>
                  <a:srgbClr val="6089B4"/>
                </a:solidFill>
                <a:effectLst/>
                <a:latin typeface="Source Code Pro" panose="020B0509030403020204" pitchFamily="49" charset="0"/>
                <a:ea typeface="Source Code Pro" panose="020B0509030403020204" pitchFamily="49" charset="0"/>
              </a:rPr>
              <a:t>lastname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"Bond"</a:t>
            </a:r>
            <a:endParaRPr lang="en-GB" sz="1600" b="0" dirty="0">
              <a:solidFill>
                <a:srgbClr val="C5C8C6"/>
              </a:solidFill>
              <a:effectLst/>
              <a:latin typeface="Source Code Pro" panose="020B0509030403020204" pitchFamily="49" charset="0"/>
              <a:ea typeface="Source Code Pro" panose="020B0509030403020204" pitchFamily="49" charset="0"/>
            </a:endParaRPr>
          </a:p>
          <a:p>
            <a:r>
              <a:rPr lang="en-GB" sz="1600" b="1" dirty="0" err="1">
                <a:solidFill>
                  <a:srgbClr val="9872A2"/>
                </a:solidFill>
                <a:effectLst/>
                <a:latin typeface="Source Code Pro" panose="020B0509030403020204" pitchFamily="49" charset="0"/>
                <a:ea typeface="Source Code Pro" panose="020B0509030403020204" pitchFamily="49" charset="0"/>
              </a:rPr>
              <a:t>f</a:t>
            </a:r>
            <a:r>
              <a:rPr lang="en-GB" sz="1600" b="0" dirty="0" err="1">
                <a:solidFill>
                  <a:srgbClr val="9AA83A"/>
                </a:solidFill>
                <a:effectLst/>
                <a:latin typeface="Source Code Pro" panose="020B0509030403020204" pitchFamily="49" charset="0"/>
                <a:ea typeface="Source Code Pro" panose="020B0509030403020204" pitchFamily="49" charset="0"/>
              </a:rPr>
              <a:t>"My</a:t>
            </a:r>
            <a:r>
              <a:rPr lang="en-GB" sz="1600" b="0" dirty="0">
                <a:solidFill>
                  <a:srgbClr val="9AA83A"/>
                </a:solidFill>
                <a:effectLst/>
                <a:latin typeface="Source Code Pro" panose="020B0509030403020204" pitchFamily="49" charset="0"/>
                <a:ea typeface="Source Code Pro" panose="020B0509030403020204" pitchFamily="49" charset="0"/>
              </a:rPr>
              <a:t> name is </a:t>
            </a:r>
            <a:r>
              <a:rPr lang="en-GB" sz="1600" b="0" dirty="0">
                <a:solidFill>
                  <a:srgbClr val="8080FF"/>
                </a:solidFill>
                <a:effectLst/>
                <a:latin typeface="Source Code Pro" panose="020B0509030403020204" pitchFamily="49" charset="0"/>
                <a:ea typeface="Source Code Pro" panose="020B0509030403020204" pitchFamily="49" charset="0"/>
              </a:rPr>
              <a:t>{</a:t>
            </a:r>
            <a:r>
              <a:rPr lang="en-GB" sz="1600" b="0" dirty="0" err="1">
                <a:solidFill>
                  <a:srgbClr val="6089B4"/>
                </a:solidFill>
                <a:effectLst/>
                <a:latin typeface="Source Code Pro" panose="020B0509030403020204" pitchFamily="49" charset="0"/>
                <a:ea typeface="Source Code Pro" panose="020B0509030403020204" pitchFamily="49" charset="0"/>
              </a:rPr>
              <a:t>lastname</a:t>
            </a:r>
            <a:r>
              <a:rPr lang="en-GB" sz="1600" b="0" dirty="0">
                <a:solidFill>
                  <a:srgbClr val="8080FF"/>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 </a:t>
            </a:r>
            <a:r>
              <a:rPr lang="en-GB" sz="1600" b="0" dirty="0">
                <a:solidFill>
                  <a:srgbClr val="8080FF"/>
                </a:solidFill>
                <a:effectLst/>
                <a:latin typeface="Source Code Pro" panose="020B0509030403020204" pitchFamily="49" charset="0"/>
                <a:ea typeface="Source Code Pro" panose="020B0509030403020204" pitchFamily="49" charset="0"/>
              </a:rPr>
              <a:t>{</a:t>
            </a:r>
            <a:r>
              <a:rPr lang="en-GB" sz="1600" b="0" dirty="0" err="1">
                <a:solidFill>
                  <a:srgbClr val="6089B4"/>
                </a:solidFill>
                <a:effectLst/>
                <a:latin typeface="Source Code Pro" panose="020B0509030403020204" pitchFamily="49" charset="0"/>
                <a:ea typeface="Source Code Pro" panose="020B0509030403020204" pitchFamily="49" charset="0"/>
              </a:rPr>
              <a:t>firstname</a:t>
            </a:r>
            <a:r>
              <a:rPr lang="en-GB" sz="1600" b="0" dirty="0">
                <a:solidFill>
                  <a:srgbClr val="8080FF"/>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 </a:t>
            </a:r>
            <a:r>
              <a:rPr lang="en-GB" sz="1600" b="0" dirty="0">
                <a:solidFill>
                  <a:srgbClr val="8080FF"/>
                </a:solidFill>
                <a:effectLst/>
                <a:latin typeface="Source Code Pro" panose="020B0509030403020204" pitchFamily="49" charset="0"/>
                <a:ea typeface="Source Code Pro" panose="020B0509030403020204" pitchFamily="49" charset="0"/>
              </a:rPr>
              <a:t>{</a:t>
            </a:r>
            <a:r>
              <a:rPr lang="en-GB" sz="1600" b="0" dirty="0" err="1">
                <a:solidFill>
                  <a:srgbClr val="6089B4"/>
                </a:solidFill>
                <a:effectLst/>
                <a:latin typeface="Source Code Pro" panose="020B0509030403020204" pitchFamily="49" charset="0"/>
                <a:ea typeface="Source Code Pro" panose="020B0509030403020204" pitchFamily="49" charset="0"/>
              </a:rPr>
              <a:t>lastname</a:t>
            </a:r>
            <a:r>
              <a:rPr lang="en-GB" sz="1600" b="0" dirty="0">
                <a:solidFill>
                  <a:srgbClr val="8080FF"/>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a:t>
            </a:r>
            <a:endParaRPr lang="en-GB" sz="1600" b="0" dirty="0">
              <a:solidFill>
                <a:srgbClr val="C5C8C6"/>
              </a:solidFill>
              <a:effectLst/>
              <a:latin typeface="Source Code Pro" panose="020B0509030403020204" pitchFamily="49" charset="0"/>
              <a:ea typeface="Source Code Pro" panose="020B0509030403020204" pitchFamily="49" charset="0"/>
            </a:endParaRPr>
          </a:p>
          <a:p>
            <a:pPr marL="38100" indent="0">
              <a:buFont typeface="Source Sans Pro"/>
              <a:buNone/>
            </a:pP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7" name="TextBox 4">
            <a:extLst>
              <a:ext uri="{FF2B5EF4-FFF2-40B4-BE49-F238E27FC236}">
                <a16:creationId xmlns:a16="http://schemas.microsoft.com/office/drawing/2014/main" id="{6318CADE-FD43-442E-A418-4B025B39E8F6}"/>
              </a:ext>
            </a:extLst>
          </p:cNvPr>
          <p:cNvSpPr txBox="1"/>
          <p:nvPr/>
        </p:nvSpPr>
        <p:spPr>
          <a:xfrm>
            <a:off x="786150" y="1144345"/>
            <a:ext cx="7618234" cy="369332"/>
          </a:xfrm>
          <a:prstGeom prst="rect">
            <a:avLst/>
          </a:prstGeom>
          <a:noFill/>
        </p:spPr>
        <p:txBody>
          <a:bodyPr wrap="square" rtlCol="0">
            <a:spAutoFit/>
          </a:bodyPr>
          <a:lstStyle/>
          <a:p>
            <a:r>
              <a:rPr lang="fr-FR" sz="1800" dirty="0">
                <a:solidFill>
                  <a:srgbClr val="000000"/>
                </a:solidFill>
                <a:latin typeface="Source Sans Pro" panose="020B0503030403020204" pitchFamily="34" charset="0"/>
                <a:ea typeface="Source Sans Pro" panose="020B0503030403020204" pitchFamily="34" charset="0"/>
                <a:cs typeface="Arial"/>
                <a:sym typeface="Arial"/>
              </a:rPr>
              <a:t>La fonction </a:t>
            </a: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format</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dispose d'un raccourci pratique : </a:t>
            </a:r>
            <a:endParaRPr lang="en-GB"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2" name="ZoneTexte 1">
            <a:extLst>
              <a:ext uri="{FF2B5EF4-FFF2-40B4-BE49-F238E27FC236}">
                <a16:creationId xmlns:a16="http://schemas.microsoft.com/office/drawing/2014/main" id="{7F5C66AC-A2E4-D5E9-20C4-71819DE15535}"/>
              </a:ext>
            </a:extLst>
          </p:cNvPr>
          <p:cNvSpPr txBox="1"/>
          <p:nvPr/>
        </p:nvSpPr>
        <p:spPr>
          <a:xfrm>
            <a:off x="3176254" y="3062173"/>
            <a:ext cx="3376946" cy="369332"/>
          </a:xfrm>
          <a:prstGeom prst="rect">
            <a:avLst/>
          </a:prstGeom>
          <a:noFill/>
        </p:spPr>
        <p:txBody>
          <a:bodyPr wrap="square" rtlCol="0">
            <a:spAutoFit/>
          </a:bodyPr>
          <a:lstStyle/>
          <a:p>
            <a:r>
              <a:rPr lang="fr-FR" sz="1800" dirty="0" err="1">
                <a:latin typeface="Source Sans Pro" panose="020B0503030403020204" pitchFamily="34" charset="0"/>
                <a:ea typeface="Source Sans Pro" panose="020B0503030403020204" pitchFamily="34" charset="0"/>
              </a:rPr>
              <a:t>My</a:t>
            </a:r>
            <a:r>
              <a:rPr lang="fr-FR" sz="1800" dirty="0">
                <a:latin typeface="Source Sans Pro" panose="020B0503030403020204" pitchFamily="34" charset="0"/>
                <a:ea typeface="Source Sans Pro" panose="020B0503030403020204" pitchFamily="34" charset="0"/>
              </a:rPr>
              <a:t> </a:t>
            </a:r>
            <a:r>
              <a:rPr lang="fr-FR" sz="1800" dirty="0" err="1">
                <a:latin typeface="Source Sans Pro" panose="020B0503030403020204" pitchFamily="34" charset="0"/>
                <a:ea typeface="Source Sans Pro" panose="020B0503030403020204" pitchFamily="34" charset="0"/>
              </a:rPr>
              <a:t>name</a:t>
            </a:r>
            <a:r>
              <a:rPr lang="fr-FR" sz="1800" dirty="0">
                <a:latin typeface="Source Sans Pro" panose="020B0503030403020204" pitchFamily="34" charset="0"/>
                <a:ea typeface="Source Sans Pro" panose="020B0503030403020204" pitchFamily="34" charset="0"/>
              </a:rPr>
              <a:t> </a:t>
            </a:r>
            <a:r>
              <a:rPr lang="fr-FR" sz="1800" dirty="0" err="1">
                <a:latin typeface="Source Sans Pro" panose="020B0503030403020204" pitchFamily="34" charset="0"/>
                <a:ea typeface="Source Sans Pro" panose="020B0503030403020204" pitchFamily="34" charset="0"/>
              </a:rPr>
              <a:t>is</a:t>
            </a:r>
            <a:r>
              <a:rPr lang="fr-FR" sz="1800" dirty="0">
                <a:latin typeface="Source Sans Pro" panose="020B0503030403020204" pitchFamily="34" charset="0"/>
                <a:ea typeface="Source Sans Pro" panose="020B0503030403020204" pitchFamily="34" charset="0"/>
              </a:rPr>
              <a:t> Bond, James Bond.</a:t>
            </a:r>
          </a:p>
        </p:txBody>
      </p:sp>
      <p:cxnSp>
        <p:nvCxnSpPr>
          <p:cNvPr id="4" name="Connecteur : en angle 3">
            <a:extLst>
              <a:ext uri="{FF2B5EF4-FFF2-40B4-BE49-F238E27FC236}">
                <a16:creationId xmlns:a16="http://schemas.microsoft.com/office/drawing/2014/main" id="{3FCF6732-87A3-EFAD-F680-88CDDA11A5D9}"/>
              </a:ext>
            </a:extLst>
          </p:cNvPr>
          <p:cNvCxnSpPr/>
          <p:nvPr/>
        </p:nvCxnSpPr>
        <p:spPr>
          <a:xfrm>
            <a:off x="1690254" y="2896926"/>
            <a:ext cx="1413164" cy="360219"/>
          </a:xfrm>
          <a:prstGeom prst="bentConnector3">
            <a:avLst>
              <a:gd name="adj1" fmla="val -490"/>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932767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1.</a:t>
            </a:r>
            <a:endParaRPr lang="fr-FR" sz="6000" dirty="0">
              <a:solidFill>
                <a:schemeClr val="accent4"/>
              </a:solidFill>
            </a:endParaRPr>
          </a:p>
          <a:p>
            <a:pPr marL="0" lvl="0" indent="0" algn="l" rtl="0">
              <a:spcBef>
                <a:spcPts val="0"/>
              </a:spcBef>
              <a:spcAft>
                <a:spcPts val="0"/>
              </a:spcAft>
              <a:buNone/>
            </a:pPr>
            <a:r>
              <a:rPr lang="fr-FR" sz="4000" dirty="0"/>
              <a:t>Introduction</a:t>
            </a:r>
          </a:p>
        </p:txBody>
      </p:sp>
    </p:spTree>
    <p:extLst>
      <p:ext uri="{BB962C8B-B14F-4D97-AF65-F5344CB8AC3E}">
        <p14:creationId xmlns:p14="http://schemas.microsoft.com/office/powerpoint/2010/main" val="32189237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Récupérer</a:t>
            </a:r>
            <a:r>
              <a:rPr lang="en-GB" dirty="0"/>
              <a:t> </a:t>
            </a:r>
            <a:r>
              <a:rPr lang="en-GB" dirty="0" err="1"/>
              <a:t>une</a:t>
            </a:r>
            <a:r>
              <a:rPr lang="en-GB" dirty="0"/>
              <a:t> </a:t>
            </a:r>
            <a:r>
              <a:rPr lang="en-GB" dirty="0" err="1"/>
              <a:t>valeur</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39</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647302"/>
            <a:ext cx="6309594" cy="338554"/>
          </a:xfrm>
          <a:prstGeom prst="rect">
            <a:avLst/>
          </a:prstGeom>
          <a:noFill/>
        </p:spPr>
        <p:txBody>
          <a:bodyPr wrap="square" rtlCol="0">
            <a:spAutoFit/>
          </a:bodyPr>
          <a:lstStyle/>
          <a:p>
            <a:r>
              <a:rPr lang="fr-FR" sz="1600" dirty="0">
                <a:solidFill>
                  <a:srgbClr val="6089B4"/>
                </a:solidFill>
                <a:latin typeface="Source Code Pro" panose="020B0309030403020204" pitchFamily="49" charset="0"/>
              </a:rPr>
              <a:t>variable</a:t>
            </a:r>
            <a:r>
              <a:rPr lang="fr-FR" sz="1600" dirty="0">
                <a:solidFill>
                  <a:srgbClr val="C5C8C6"/>
                </a:solidFill>
                <a:latin typeface="Source Code Pro" panose="020B0309030403020204" pitchFamily="49" charset="0"/>
              </a:rPr>
              <a:t> </a:t>
            </a:r>
            <a:r>
              <a:rPr lang="fr-FR" sz="1600" dirty="0">
                <a:solidFill>
                  <a:schemeClr val="tx1"/>
                </a:solidFill>
                <a:latin typeface="Source Code Pro" panose="020B0309030403020204" pitchFamily="49" charset="0"/>
              </a:rPr>
              <a:t>=</a:t>
            </a:r>
            <a:r>
              <a:rPr lang="fr-FR" sz="1600" dirty="0">
                <a:solidFill>
                  <a:srgbClr val="C5C8C6"/>
                </a:solidFill>
                <a:latin typeface="Source Code Pro" panose="020B0309030403020204" pitchFamily="49" charset="0"/>
              </a:rPr>
              <a:t> </a:t>
            </a:r>
            <a:r>
              <a:rPr lang="fr-FR" sz="1600" dirty="0">
                <a:solidFill>
                  <a:srgbClr val="CE6700"/>
                </a:solidFill>
                <a:latin typeface="Source Code Pro" panose="020B0309030403020204" pitchFamily="49" charset="0"/>
              </a:rPr>
              <a:t>input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"texte"</a:t>
            </a:r>
            <a:r>
              <a:rPr lang="fr-FR" sz="1600" dirty="0">
                <a:solidFill>
                  <a:srgbClr val="676867"/>
                </a:solidFill>
                <a:latin typeface="Source Code Pro" panose="020B0309030403020204" pitchFamily="49" charset="0"/>
              </a:rPr>
              <a:t>)</a:t>
            </a:r>
          </a:p>
        </p:txBody>
      </p:sp>
      <p:sp>
        <p:nvSpPr>
          <p:cNvPr id="8" name="TextBox 7">
            <a:extLst>
              <a:ext uri="{FF2B5EF4-FFF2-40B4-BE49-F238E27FC236}">
                <a16:creationId xmlns:a16="http://schemas.microsoft.com/office/drawing/2014/main" id="{AAF09F3A-9B2E-4EBB-A176-4F7E33161187}"/>
              </a:ext>
            </a:extLst>
          </p:cNvPr>
          <p:cNvSpPr txBox="1"/>
          <p:nvPr/>
        </p:nvSpPr>
        <p:spPr>
          <a:xfrm>
            <a:off x="1397339" y="2208434"/>
            <a:ext cx="6612003" cy="861774"/>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"Donner votre nom : "</a:t>
            </a:r>
            <a:r>
              <a:rPr lang="fr-FR" sz="1600" dirty="0">
                <a:solidFill>
                  <a:srgbClr val="676867"/>
                </a:solidFill>
                <a:latin typeface="Source Code Pro" panose="020B0309030403020204" pitchFamily="49" charset="0"/>
              </a:rPr>
              <a:t>)</a:t>
            </a:r>
          </a:p>
          <a:p>
            <a:r>
              <a:rPr lang="fr-FR" sz="1600" dirty="0">
                <a:solidFill>
                  <a:srgbClr val="6089B4"/>
                </a:solidFill>
                <a:latin typeface="Source Code Pro" panose="020B0309030403020204" pitchFamily="49" charset="0"/>
              </a:rPr>
              <a:t>nom</a:t>
            </a:r>
            <a:r>
              <a:rPr lang="fr-FR" sz="1600" dirty="0">
                <a:solidFill>
                  <a:srgbClr val="C5C8C6"/>
                </a:solidFill>
                <a:latin typeface="Source Code Pro" panose="020B0309030403020204" pitchFamily="49" charset="0"/>
              </a:rPr>
              <a:t> </a:t>
            </a:r>
            <a:r>
              <a:rPr lang="fr-FR" sz="1600" dirty="0">
                <a:solidFill>
                  <a:schemeClr val="tx1"/>
                </a:solidFill>
                <a:latin typeface="Source Code Pro" panose="020B0309030403020204" pitchFamily="49" charset="0"/>
              </a:rPr>
              <a:t>=</a:t>
            </a:r>
            <a:r>
              <a:rPr lang="fr-FR" sz="1600" dirty="0">
                <a:solidFill>
                  <a:srgbClr val="C5C8C6"/>
                </a:solidFill>
                <a:latin typeface="Source Code Pro" panose="020B0309030403020204" pitchFamily="49" charset="0"/>
              </a:rPr>
              <a:t> </a:t>
            </a:r>
            <a:r>
              <a:rPr lang="fr-FR" sz="1600" dirty="0">
                <a:solidFill>
                  <a:srgbClr val="CE6700"/>
                </a:solidFill>
                <a:latin typeface="Source Code Pro" panose="020B0309030403020204" pitchFamily="49" charset="0"/>
              </a:rPr>
              <a:t>input</a:t>
            </a:r>
            <a:r>
              <a:rPr lang="fr-FR" sz="1600" dirty="0">
                <a:solidFill>
                  <a:srgbClr val="676867"/>
                </a:solidFill>
                <a:latin typeface="Source Code Pro" panose="020B0309030403020204" pitchFamily="49" charset="0"/>
              </a:rPr>
              <a:t>()</a:t>
            </a:r>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369332"/>
          </a:xfrm>
          <a:prstGeom prst="rect">
            <a:avLst/>
          </a:prstGeom>
          <a:noFill/>
        </p:spPr>
        <p:txBody>
          <a:bodyPr wrap="square" rtlCol="0">
            <a:spAutoFit/>
          </a:bodyPr>
          <a:lstStyle/>
          <a:p>
            <a:r>
              <a:rPr lang="en-GB" sz="1800" dirty="0">
                <a:solidFill>
                  <a:srgbClr val="000000"/>
                </a:solidFill>
                <a:latin typeface="Source Sans Pro" panose="020B0503030403020204" pitchFamily="34" charset="0"/>
                <a:ea typeface="Source Sans Pro" panose="020B0503030403020204" pitchFamily="34" charset="0"/>
                <a:cs typeface="Arial"/>
                <a:sym typeface="Arial"/>
              </a:rPr>
              <a:t>Pour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récupérer</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une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valeur</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on utilise la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fonction</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b="1" dirty="0">
                <a:solidFill>
                  <a:schemeClr val="accent1"/>
                </a:solidFill>
                <a:latin typeface="Source Sans Pro" panose="020B0503030403020204" pitchFamily="34" charset="0"/>
                <a:ea typeface="Source Sans Pro" panose="020B0503030403020204" pitchFamily="34" charset="0"/>
              </a:rPr>
              <a:t>input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a:t>
            </a:r>
          </a:p>
        </p:txBody>
      </p:sp>
    </p:spTree>
    <p:extLst>
      <p:ext uri="{BB962C8B-B14F-4D97-AF65-F5344CB8AC3E}">
        <p14:creationId xmlns:p14="http://schemas.microsoft.com/office/powerpoint/2010/main" val="34169699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séquences</a:t>
            </a:r>
            <a:r>
              <a:rPr lang="en-GB" dirty="0"/>
              <a:t> </a:t>
            </a:r>
            <a:r>
              <a:rPr lang="en-GB" dirty="0" err="1"/>
              <a:t>d’échappement</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40</a:t>
            </a:fld>
            <a:endParaRPr lang="en"/>
          </a:p>
        </p:txBody>
      </p:sp>
      <p:sp>
        <p:nvSpPr>
          <p:cNvPr id="9" name="Text Placeholder 1">
            <a:extLst>
              <a:ext uri="{FF2B5EF4-FFF2-40B4-BE49-F238E27FC236}">
                <a16:creationId xmlns:a16="http://schemas.microsoft.com/office/drawing/2014/main" id="{A952613F-5A92-441F-ADDA-769F6FF087D9}"/>
              </a:ext>
            </a:extLst>
          </p:cNvPr>
          <p:cNvSpPr>
            <a:spLocks noGrp="1"/>
          </p:cNvSpPr>
          <p:nvPr>
            <p:ph type="body" idx="4294967295"/>
          </p:nvPr>
        </p:nvSpPr>
        <p:spPr>
          <a:xfrm>
            <a:off x="786150" y="1142321"/>
            <a:ext cx="7732562" cy="3393103"/>
          </a:xfrm>
        </p:spPr>
        <p:txBody>
          <a:bodyPr/>
          <a:lstStyle/>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Les sequences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d’échappement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sont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\n</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Nouvelle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ligne</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\r</a:t>
            </a:r>
            <a:r>
              <a:rPr lang="en-US" sz="1800" dirty="0">
                <a:solidFill>
                  <a:schemeClr val="accent1"/>
                </a:solidFill>
                <a:latin typeface="Source Sans Pro" panose="020B0503030403020204" pitchFamily="34" charset="0"/>
                <a:ea typeface="Source Sans Pro" panose="020B0503030403020204" pitchFamily="34" charset="0"/>
                <a:cs typeface="Arial"/>
                <a:sym typeface="Arial"/>
              </a:rPr>
              <a:t>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Retour chariot</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\f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Nouvelle page</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\b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Retour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arrière</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\t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Tabulation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horizontale</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\v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Tabulation vertical</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Bip</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machine</a:t>
            </a:r>
          </a:p>
        </p:txBody>
      </p:sp>
    </p:spTree>
    <p:extLst>
      <p:ext uri="{BB962C8B-B14F-4D97-AF65-F5344CB8AC3E}">
        <p14:creationId xmlns:p14="http://schemas.microsoft.com/office/powerpoint/2010/main" val="3115452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Récupérer</a:t>
            </a:r>
            <a:r>
              <a:rPr lang="en-GB" dirty="0"/>
              <a:t> </a:t>
            </a:r>
            <a:r>
              <a:rPr lang="en-GB" dirty="0" err="1"/>
              <a:t>une</a:t>
            </a:r>
            <a:r>
              <a:rPr lang="en-GB" dirty="0"/>
              <a:t> </a:t>
            </a:r>
            <a:r>
              <a:rPr lang="en-GB" dirty="0" err="1"/>
              <a:t>valeur</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41</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2328098"/>
            <a:ext cx="6309594" cy="338554"/>
          </a:xfrm>
          <a:prstGeom prst="rect">
            <a:avLst/>
          </a:prstGeom>
          <a:noFill/>
        </p:spPr>
        <p:txBody>
          <a:bodyPr wrap="square" rtlCol="0">
            <a:spAutoFit/>
          </a:bodyPr>
          <a:lstStyle/>
          <a:p>
            <a:r>
              <a:rPr lang="fr-FR" sz="1600" dirty="0">
                <a:solidFill>
                  <a:srgbClr val="6089B4"/>
                </a:solidFill>
                <a:latin typeface="Source Code Pro" panose="020B0309030403020204" pitchFamily="49" charset="0"/>
              </a:rPr>
              <a:t>variable</a:t>
            </a:r>
            <a:r>
              <a:rPr lang="fr-FR" sz="1600" dirty="0">
                <a:solidFill>
                  <a:srgbClr val="C5C8C6"/>
                </a:solidFill>
                <a:latin typeface="Source Code Pro" panose="020B0309030403020204" pitchFamily="49" charset="0"/>
              </a:rPr>
              <a:t> </a:t>
            </a:r>
            <a:r>
              <a:rPr lang="fr-FR" sz="1600" dirty="0">
                <a:solidFill>
                  <a:schemeClr val="tx1"/>
                </a:solidFill>
                <a:latin typeface="Source Code Pro" panose="020B0309030403020204" pitchFamily="49" charset="0"/>
              </a:rPr>
              <a:t>=</a:t>
            </a:r>
            <a:r>
              <a:rPr lang="fr-FR" sz="1600" dirty="0">
                <a:solidFill>
                  <a:srgbClr val="C5C8C6"/>
                </a:solidFill>
                <a:latin typeface="Source Code Pro" panose="020B0309030403020204" pitchFamily="49" charset="0"/>
              </a:rPr>
              <a:t> </a:t>
            </a:r>
            <a:r>
              <a:rPr lang="fr-FR" sz="1600" dirty="0" err="1">
                <a:solidFill>
                  <a:srgbClr val="CE6700"/>
                </a:solidFill>
                <a:latin typeface="Source Code Pro" panose="020B0309030403020204" pitchFamily="49" charset="0"/>
              </a:rPr>
              <a:t>eval</a:t>
            </a:r>
            <a:r>
              <a:rPr lang="fr-FR" sz="1600" dirty="0">
                <a:solidFill>
                  <a:srgbClr val="676867"/>
                </a:solidFill>
                <a:latin typeface="Source Code Pro" panose="020B0309030403020204" pitchFamily="49" charset="0"/>
              </a:rPr>
              <a:t>(</a:t>
            </a:r>
            <a:r>
              <a:rPr lang="fr-FR" sz="1600" dirty="0">
                <a:solidFill>
                  <a:srgbClr val="CE6700"/>
                </a:solidFill>
                <a:latin typeface="Source Code Pro" panose="020B0309030403020204" pitchFamily="49" charset="0"/>
              </a:rPr>
              <a:t>input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"texte"</a:t>
            </a:r>
            <a:r>
              <a:rPr lang="fr-FR" sz="1600" dirty="0">
                <a:solidFill>
                  <a:srgbClr val="676867"/>
                </a:solidFill>
                <a:latin typeface="Source Code Pro" panose="020B0309030403020204" pitchFamily="49" charset="0"/>
              </a:rPr>
              <a:t>))</a:t>
            </a:r>
          </a:p>
        </p:txBody>
      </p:sp>
      <p:sp>
        <p:nvSpPr>
          <p:cNvPr id="8" name="TextBox 7">
            <a:extLst>
              <a:ext uri="{FF2B5EF4-FFF2-40B4-BE49-F238E27FC236}">
                <a16:creationId xmlns:a16="http://schemas.microsoft.com/office/drawing/2014/main" id="{AAF09F3A-9B2E-4EBB-A176-4F7E33161187}"/>
              </a:ext>
            </a:extLst>
          </p:cNvPr>
          <p:cNvSpPr txBox="1"/>
          <p:nvPr/>
        </p:nvSpPr>
        <p:spPr>
          <a:xfrm>
            <a:off x="1397339" y="2915928"/>
            <a:ext cx="6612003" cy="615553"/>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fr-FR" sz="1600" dirty="0" err="1">
                <a:solidFill>
                  <a:srgbClr val="6089B4"/>
                </a:solidFill>
                <a:latin typeface="Source Code Pro" panose="020B0309030403020204" pitchFamily="49" charset="0"/>
              </a:rPr>
              <a:t>age</a:t>
            </a:r>
            <a:r>
              <a:rPr lang="fr-FR" sz="1600" dirty="0">
                <a:solidFill>
                  <a:srgbClr val="C5C8C6"/>
                </a:solidFill>
                <a:latin typeface="Source Code Pro" panose="020B0309030403020204" pitchFamily="49" charset="0"/>
              </a:rPr>
              <a:t> </a:t>
            </a:r>
            <a:r>
              <a:rPr lang="fr-FR" sz="1600" dirty="0">
                <a:solidFill>
                  <a:schemeClr val="tx1"/>
                </a:solidFill>
                <a:latin typeface="Source Code Pro" panose="020B0309030403020204" pitchFamily="49" charset="0"/>
              </a:rPr>
              <a:t>=</a:t>
            </a:r>
            <a:r>
              <a:rPr lang="fr-FR" sz="1600" dirty="0">
                <a:solidFill>
                  <a:srgbClr val="C5C8C6"/>
                </a:solidFill>
                <a:latin typeface="Source Code Pro" panose="020B0309030403020204" pitchFamily="49" charset="0"/>
              </a:rPr>
              <a:t> </a:t>
            </a:r>
            <a:r>
              <a:rPr lang="fr-FR" sz="1600" dirty="0" err="1">
                <a:solidFill>
                  <a:srgbClr val="CE6700"/>
                </a:solidFill>
                <a:latin typeface="Source Code Pro" panose="020B0309030403020204" pitchFamily="49" charset="0"/>
              </a:rPr>
              <a:t>eval</a:t>
            </a:r>
            <a:r>
              <a:rPr lang="fr-FR" sz="1600" dirty="0">
                <a:solidFill>
                  <a:srgbClr val="676867"/>
                </a:solidFill>
                <a:latin typeface="Source Code Pro" panose="020B0309030403020204" pitchFamily="49" charset="0"/>
              </a:rPr>
              <a:t>(</a:t>
            </a:r>
            <a:r>
              <a:rPr lang="fr-FR" sz="1600" dirty="0">
                <a:solidFill>
                  <a:srgbClr val="CE6700"/>
                </a:solidFill>
                <a:latin typeface="Source Code Pro" panose="020B0309030403020204" pitchFamily="49" charset="0"/>
              </a:rPr>
              <a:t>input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"Donner votre </a:t>
            </a:r>
            <a:r>
              <a:rPr lang="fr-FR" sz="1600" dirty="0" err="1">
                <a:solidFill>
                  <a:srgbClr val="9AA83A"/>
                </a:solidFill>
                <a:latin typeface="Source Code Pro" panose="020B0309030403020204" pitchFamily="49" charset="0"/>
              </a:rPr>
              <a:t>age</a:t>
            </a:r>
            <a:r>
              <a:rPr lang="fr-FR" sz="1600" dirty="0">
                <a:solidFill>
                  <a:srgbClr val="9AA83A"/>
                </a:solidFill>
                <a:latin typeface="Source Code Pro" panose="020B0309030403020204" pitchFamily="49" charset="0"/>
              </a:rPr>
              <a:t> : "</a:t>
            </a:r>
            <a:r>
              <a:rPr lang="fr-FR" sz="1600" dirty="0">
                <a:solidFill>
                  <a:srgbClr val="676867"/>
                </a:solidFill>
                <a:latin typeface="Source Code Pro" panose="020B0309030403020204" pitchFamily="49" charset="0"/>
              </a:rPr>
              <a:t>))</a:t>
            </a:r>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923330"/>
          </a:xfrm>
          <a:prstGeom prst="rect">
            <a:avLst/>
          </a:prstGeom>
          <a:noFill/>
        </p:spPr>
        <p:txBody>
          <a:bodyPr wrap="square" rtlCol="0">
            <a:spAutoFit/>
          </a:bodyPr>
          <a:lstStyle/>
          <a:p>
            <a:pPr algn="just"/>
            <a:r>
              <a:rPr lang="en-GB" sz="1800" dirty="0">
                <a:solidFill>
                  <a:srgbClr val="000000"/>
                </a:solidFill>
                <a:latin typeface="Source Sans Pro" panose="020B0503030403020204" pitchFamily="34" charset="0"/>
                <a:ea typeface="Source Sans Pro" panose="020B0503030403020204" pitchFamily="34" charset="0"/>
                <a:cs typeface="Arial"/>
                <a:sym typeface="Arial"/>
              </a:rPr>
              <a:t>La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fonction</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b="1" dirty="0">
                <a:solidFill>
                  <a:schemeClr val="accent1"/>
                </a:solidFill>
                <a:latin typeface="Source Sans Pro" panose="020B0503030403020204" pitchFamily="34" charset="0"/>
                <a:ea typeface="Source Sans Pro" panose="020B0503030403020204" pitchFamily="34" charset="0"/>
              </a:rPr>
              <a:t>input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renvoie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par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défaut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un type </a:t>
            </a:r>
            <a:r>
              <a:rPr lang="en-GB" sz="1800" b="1" dirty="0">
                <a:solidFill>
                  <a:srgbClr val="000000"/>
                </a:solidFill>
                <a:latin typeface="Source Sans Pro" panose="020B0503030403020204" pitchFamily="34" charset="0"/>
                <a:ea typeface="Source Sans Pro" panose="020B0503030403020204" pitchFamily="34" charset="0"/>
                <a:cs typeface="Arial"/>
                <a:sym typeface="Arial"/>
              </a:rPr>
              <a:t>str</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dirty="0">
                <a:latin typeface="Source Sans Pro" panose="020B0503030403020204" pitchFamily="34" charset="0"/>
                <a:ea typeface="Source Sans Pro" panose="020B0503030403020204" pitchFamily="34" charset="0"/>
              </a:rPr>
              <a:t>Ce </a:t>
            </a:r>
            <a:r>
              <a:rPr lang="en-GB" sz="1800" dirty="0" err="1">
                <a:latin typeface="Source Sans Pro" panose="020B0503030403020204" pitchFamily="34" charset="0"/>
                <a:ea typeface="Source Sans Pro" panose="020B0503030403020204" pitchFamily="34" charset="0"/>
              </a:rPr>
              <a:t>comportement</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est</a:t>
            </a:r>
            <a:r>
              <a:rPr lang="en-GB" sz="1800" dirty="0">
                <a:latin typeface="Source Sans Pro" panose="020B0503030403020204" pitchFamily="34" charset="0"/>
                <a:ea typeface="Source Sans Pro" panose="020B0503030403020204" pitchFamily="34" charset="0"/>
              </a:rPr>
              <a:t> un </a:t>
            </a:r>
            <a:r>
              <a:rPr lang="en-GB" sz="1800" dirty="0" err="1">
                <a:latin typeface="Source Sans Pro" panose="020B0503030403020204" pitchFamily="34" charset="0"/>
                <a:ea typeface="Source Sans Pro" panose="020B0503030403020204" pitchFamily="34" charset="0"/>
              </a:rPr>
              <a:t>soucis</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lorsqu’on</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demande</a:t>
            </a:r>
            <a:r>
              <a:rPr lang="en-GB" sz="1800" dirty="0">
                <a:latin typeface="Source Sans Pro" panose="020B0503030403020204" pitchFamily="34" charset="0"/>
                <a:ea typeface="Source Sans Pro" panose="020B0503030403020204" pitchFamily="34" charset="0"/>
              </a:rPr>
              <a:t> à </a:t>
            </a:r>
            <a:r>
              <a:rPr lang="en-GB" sz="1800" dirty="0" err="1">
                <a:latin typeface="Source Sans Pro" panose="020B0503030403020204" pitchFamily="34" charset="0"/>
                <a:ea typeface="Source Sans Pro" panose="020B0503030403020204" pitchFamily="34" charset="0"/>
              </a:rPr>
              <a:t>l’utilisateur</a:t>
            </a:r>
            <a:r>
              <a:rPr lang="en-GB" sz="1800" dirty="0">
                <a:latin typeface="Source Sans Pro" panose="020B0503030403020204" pitchFamily="34" charset="0"/>
                <a:ea typeface="Source Sans Pro" panose="020B0503030403020204" pitchFamily="34" charset="0"/>
              </a:rPr>
              <a:t> un </a:t>
            </a:r>
            <a:r>
              <a:rPr lang="en-GB" sz="1800" dirty="0" err="1">
                <a:latin typeface="Source Sans Pro" panose="020B0503030403020204" pitchFamily="34" charset="0"/>
                <a:ea typeface="Source Sans Pro" panose="020B0503030403020204" pitchFamily="34" charset="0"/>
              </a:rPr>
              <a:t>nombre</a:t>
            </a:r>
            <a:r>
              <a:rPr lang="en-GB" sz="1800" dirty="0">
                <a:latin typeface="Source Sans Pro" panose="020B0503030403020204" pitchFamily="34" charset="0"/>
                <a:ea typeface="Source Sans Pro" panose="020B0503030403020204" pitchFamily="34" charset="0"/>
              </a:rPr>
              <a:t>. Pour </a:t>
            </a:r>
            <a:r>
              <a:rPr lang="en-GB" sz="1800" dirty="0" err="1">
                <a:latin typeface="Source Sans Pro" panose="020B0503030403020204" pitchFamily="34" charset="0"/>
                <a:ea typeface="Source Sans Pro" panose="020B0503030403020204" pitchFamily="34" charset="0"/>
              </a:rPr>
              <a:t>obtenir</a:t>
            </a:r>
            <a:r>
              <a:rPr lang="en-GB" sz="1800" dirty="0">
                <a:latin typeface="Source Sans Pro" panose="020B0503030403020204" pitchFamily="34" charset="0"/>
                <a:ea typeface="Source Sans Pro" panose="020B0503030403020204" pitchFamily="34" charset="0"/>
              </a:rPr>
              <a:t> le type que </a:t>
            </a:r>
            <a:r>
              <a:rPr lang="en-GB" sz="1800" dirty="0" err="1">
                <a:latin typeface="Source Sans Pro" panose="020B0503030403020204" pitchFamily="34" charset="0"/>
                <a:ea typeface="Source Sans Pro" panose="020B0503030403020204" pitchFamily="34" charset="0"/>
              </a:rPr>
              <a:t>l’on</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souhaite</a:t>
            </a:r>
            <a:r>
              <a:rPr lang="en-GB" sz="1800" dirty="0">
                <a:latin typeface="Source Sans Pro" panose="020B0503030403020204" pitchFamily="34" charset="0"/>
                <a:ea typeface="Source Sans Pro" panose="020B0503030403020204" pitchFamily="34" charset="0"/>
              </a:rPr>
              <a:t>, il </a:t>
            </a:r>
            <a:r>
              <a:rPr lang="en-GB" sz="1800" dirty="0" err="1">
                <a:latin typeface="Source Sans Pro" panose="020B0503030403020204" pitchFamily="34" charset="0"/>
                <a:ea typeface="Source Sans Pro" panose="020B0503030403020204" pitchFamily="34" charset="0"/>
              </a:rPr>
              <a:t>est</a:t>
            </a:r>
            <a:r>
              <a:rPr lang="en-GB" sz="1800" dirty="0">
                <a:latin typeface="Source Sans Pro" panose="020B0503030403020204" pitchFamily="34" charset="0"/>
                <a:ea typeface="Source Sans Pro" panose="020B0503030403020204" pitchFamily="34" charset="0"/>
              </a:rPr>
              <a:t> necessaire </a:t>
            </a:r>
            <a:r>
              <a:rPr lang="en-GB" sz="1800" dirty="0" err="1">
                <a:latin typeface="Source Sans Pro" panose="020B0503030403020204" pitchFamily="34" charset="0"/>
                <a:ea typeface="Source Sans Pro" panose="020B0503030403020204" pitchFamily="34" charset="0"/>
              </a:rPr>
              <a:t>d’utiliser</a:t>
            </a:r>
            <a:r>
              <a:rPr lang="en-GB" sz="1800" dirty="0">
                <a:latin typeface="Source Sans Pro" panose="020B0503030403020204" pitchFamily="34" charset="0"/>
                <a:ea typeface="Source Sans Pro" panose="020B0503030403020204" pitchFamily="34" charset="0"/>
              </a:rPr>
              <a:t> la </a:t>
            </a:r>
            <a:r>
              <a:rPr lang="en-GB" sz="1800" dirty="0" err="1">
                <a:latin typeface="Source Sans Pro" panose="020B0503030403020204" pitchFamily="34" charset="0"/>
                <a:ea typeface="Source Sans Pro" panose="020B0503030403020204" pitchFamily="34" charset="0"/>
              </a:rPr>
              <a:t>fonction</a:t>
            </a:r>
            <a:r>
              <a:rPr lang="en-GB" sz="1800" dirty="0">
                <a:latin typeface="Source Sans Pro" panose="020B0503030403020204" pitchFamily="34" charset="0"/>
                <a:ea typeface="Source Sans Pro" panose="020B0503030403020204" pitchFamily="34" charset="0"/>
              </a:rPr>
              <a:t> </a:t>
            </a:r>
            <a:r>
              <a:rPr lang="en-GB" sz="1800" b="1" dirty="0">
                <a:solidFill>
                  <a:schemeClr val="accent1"/>
                </a:solidFill>
                <a:latin typeface="Source Sans Pro" panose="020B0503030403020204" pitchFamily="34" charset="0"/>
                <a:ea typeface="Source Sans Pro" panose="020B0503030403020204" pitchFamily="34" charset="0"/>
              </a:rPr>
              <a:t>eval</a:t>
            </a:r>
            <a:r>
              <a:rPr lang="en-GB" sz="1800" dirty="0">
                <a:latin typeface="Source Sans Pro" panose="020B0503030403020204" pitchFamily="34" charset="0"/>
                <a:ea typeface="Source Sans Pro" panose="020B0503030403020204" pitchFamily="34" charset="0"/>
              </a:rPr>
              <a: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p>
        </p:txBody>
      </p:sp>
    </p:spTree>
    <p:extLst>
      <p:ext uri="{BB962C8B-B14F-4D97-AF65-F5344CB8AC3E}">
        <p14:creationId xmlns:p14="http://schemas.microsoft.com/office/powerpoint/2010/main" val="36044077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42</a:t>
            </a:fld>
            <a:endParaRPr lang="fr-FR"/>
          </a:p>
        </p:txBody>
      </p:sp>
    </p:spTree>
    <p:extLst>
      <p:ext uri="{BB962C8B-B14F-4D97-AF65-F5344CB8AC3E}">
        <p14:creationId xmlns:p14="http://schemas.microsoft.com/office/powerpoint/2010/main" val="2936241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Les variables</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43</a:t>
            </a:fld>
            <a:endParaRPr lang="fr-FR"/>
          </a:p>
        </p:txBody>
      </p:sp>
    </p:spTree>
    <p:extLst>
      <p:ext uri="{BB962C8B-B14F-4D97-AF65-F5344CB8AC3E}">
        <p14:creationId xmlns:p14="http://schemas.microsoft.com/office/powerpoint/2010/main" val="32211834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2.</a:t>
            </a:r>
            <a:r>
              <a:rPr lang="fr-FR" sz="4000" dirty="0">
                <a:solidFill>
                  <a:schemeClr val="accent4"/>
                </a:solidFill>
              </a:rPr>
              <a:t>4</a:t>
            </a:r>
          </a:p>
          <a:p>
            <a:pPr marL="0" lvl="0" indent="0" algn="l" rtl="0">
              <a:spcBef>
                <a:spcPts val="0"/>
              </a:spcBef>
              <a:spcAft>
                <a:spcPts val="0"/>
              </a:spcAft>
              <a:buNone/>
            </a:pPr>
            <a:r>
              <a:rPr lang="fr-FR" sz="2800" dirty="0"/>
              <a:t>Les structures séquentielles</a:t>
            </a:r>
          </a:p>
        </p:txBody>
      </p:sp>
    </p:spTree>
    <p:extLst>
      <p:ext uri="{BB962C8B-B14F-4D97-AF65-F5344CB8AC3E}">
        <p14:creationId xmlns:p14="http://schemas.microsoft.com/office/powerpoint/2010/main" val="165403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2.</a:t>
            </a:r>
            <a:r>
              <a:rPr lang="fr-FR" sz="3200" dirty="0">
                <a:solidFill>
                  <a:schemeClr val="accent4"/>
                </a:solidFill>
              </a:rPr>
              <a:t>4.1</a:t>
            </a:r>
          </a:p>
          <a:p>
            <a:pPr marL="0" lvl="0" indent="0" algn="l" rtl="0">
              <a:spcBef>
                <a:spcPts val="0"/>
              </a:spcBef>
              <a:spcAft>
                <a:spcPts val="0"/>
              </a:spcAft>
              <a:buNone/>
            </a:pPr>
            <a:r>
              <a:rPr lang="fr-FR" sz="2400" dirty="0"/>
              <a:t>Les séquences</a:t>
            </a:r>
          </a:p>
        </p:txBody>
      </p:sp>
    </p:spTree>
    <p:extLst>
      <p:ext uri="{BB962C8B-B14F-4D97-AF65-F5344CB8AC3E}">
        <p14:creationId xmlns:p14="http://schemas.microsoft.com/office/powerpoint/2010/main" val="21537643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8"/>
          <p:cNvSpPr txBox="1">
            <a:spLocks noGrp="1"/>
          </p:cNvSpPr>
          <p:nvPr>
            <p:ph type="ctrTitle" idx="4294967295"/>
          </p:nvPr>
        </p:nvSpPr>
        <p:spPr>
          <a:xfrm>
            <a:off x="983655" y="1252131"/>
            <a:ext cx="47796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b="1" dirty="0"/>
              <a:t>Définition</a:t>
            </a:r>
            <a:endParaRPr sz="6000" b="1" dirty="0"/>
          </a:p>
        </p:txBody>
      </p:sp>
      <p:sp>
        <p:nvSpPr>
          <p:cNvPr id="119" name="Google Shape;119;p18"/>
          <p:cNvSpPr txBox="1">
            <a:spLocks noGrp="1"/>
          </p:cNvSpPr>
          <p:nvPr>
            <p:ph type="subTitle" idx="4294967295"/>
          </p:nvPr>
        </p:nvSpPr>
        <p:spPr>
          <a:xfrm>
            <a:off x="643918" y="2900238"/>
            <a:ext cx="7856164" cy="1569294"/>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2800" dirty="0"/>
              <a:t>Une </a:t>
            </a:r>
            <a:r>
              <a:rPr lang="en" sz="2800" b="1" dirty="0"/>
              <a:t>séquence</a:t>
            </a:r>
            <a:r>
              <a:rPr lang="en" sz="2800" dirty="0"/>
              <a:t> est un </a:t>
            </a:r>
            <a:r>
              <a:rPr lang="en" sz="2800" b="1" dirty="0"/>
              <a:t>regroupement</a:t>
            </a:r>
            <a:r>
              <a:rPr lang="en" sz="2800" dirty="0"/>
              <a:t> au sein d’</a:t>
            </a:r>
            <a:r>
              <a:rPr lang="en" sz="2800" b="1" dirty="0"/>
              <a:t>une</a:t>
            </a:r>
            <a:r>
              <a:rPr lang="en" sz="2800" dirty="0"/>
              <a:t> même </a:t>
            </a:r>
            <a:r>
              <a:rPr lang="en" sz="2800" b="1" dirty="0"/>
              <a:t>variable</a:t>
            </a:r>
            <a:r>
              <a:rPr lang="en" sz="2800" dirty="0"/>
              <a:t> de </a:t>
            </a:r>
            <a:r>
              <a:rPr lang="en" sz="2800" b="1" dirty="0"/>
              <a:t>plusieurs valeurs</a:t>
            </a:r>
            <a:r>
              <a:rPr lang="en" sz="2800" dirty="0"/>
              <a:t>. Ces </a:t>
            </a:r>
            <a:r>
              <a:rPr lang="en" sz="2800" b="1" dirty="0"/>
              <a:t>valeurs</a:t>
            </a:r>
            <a:r>
              <a:rPr lang="en" sz="2800" dirty="0"/>
              <a:t> seront </a:t>
            </a:r>
            <a:r>
              <a:rPr lang="en" sz="2800" b="1" dirty="0"/>
              <a:t>accessibles</a:t>
            </a:r>
            <a:r>
              <a:rPr lang="en" sz="2800" dirty="0"/>
              <a:t> par leur </a:t>
            </a:r>
            <a:r>
              <a:rPr lang="en" sz="2800" b="1" dirty="0"/>
              <a:t>position</a:t>
            </a:r>
            <a:r>
              <a:rPr lang="en" sz="2800" dirty="0"/>
              <a:t>.</a:t>
            </a:r>
            <a:endParaRPr sz="2800" dirty="0"/>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8"/>
          <p:cNvSpPr txBox="1">
            <a:spLocks noGrp="1"/>
          </p:cNvSpPr>
          <p:nvPr>
            <p:ph type="ctrTitle" idx="4294967295"/>
          </p:nvPr>
        </p:nvSpPr>
        <p:spPr>
          <a:xfrm>
            <a:off x="982800" y="1252131"/>
            <a:ext cx="47796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b="1" dirty="0"/>
              <a:t>Objectif</a:t>
            </a:r>
            <a:endParaRPr sz="6000" b="1" dirty="0"/>
          </a:p>
        </p:txBody>
      </p:sp>
      <p:sp>
        <p:nvSpPr>
          <p:cNvPr id="119" name="Google Shape;119;p18"/>
          <p:cNvSpPr txBox="1">
            <a:spLocks noGrp="1"/>
          </p:cNvSpPr>
          <p:nvPr>
            <p:ph type="subTitle" idx="4294967295"/>
          </p:nvPr>
        </p:nvSpPr>
        <p:spPr>
          <a:xfrm>
            <a:off x="643918" y="2886747"/>
            <a:ext cx="8048978" cy="1569294"/>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2800" dirty="0"/>
              <a:t>Une </a:t>
            </a:r>
            <a:r>
              <a:rPr lang="en" sz="2800" b="1" dirty="0"/>
              <a:t>séquence</a:t>
            </a:r>
            <a:r>
              <a:rPr lang="en" sz="2800" dirty="0"/>
              <a:t> a pour </a:t>
            </a:r>
            <a:r>
              <a:rPr lang="en" sz="2800" b="1" dirty="0"/>
              <a:t>objectif</a:t>
            </a:r>
            <a:r>
              <a:rPr lang="en" sz="2800" dirty="0"/>
              <a:t> d’</a:t>
            </a:r>
            <a:r>
              <a:rPr lang="en" sz="2800" b="1" dirty="0"/>
              <a:t>optimiser</a:t>
            </a:r>
            <a:r>
              <a:rPr lang="en" sz="2800" dirty="0"/>
              <a:t> certaines </a:t>
            </a:r>
            <a:r>
              <a:rPr lang="en" sz="2800" b="1" dirty="0"/>
              <a:t>opérations</a:t>
            </a:r>
            <a:r>
              <a:rPr lang="en" sz="2800" dirty="0"/>
              <a:t> tel que la recherche d’un élément, le tri de ces valeurs, le calcul de leur maximum.</a:t>
            </a:r>
            <a:endParaRPr sz="2800" dirty="0"/>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47</a:t>
            </a:fld>
            <a:endParaRPr/>
          </a:p>
        </p:txBody>
      </p:sp>
    </p:spTree>
    <p:extLst>
      <p:ext uri="{BB962C8B-B14F-4D97-AF65-F5344CB8AC3E}">
        <p14:creationId xmlns:p14="http://schemas.microsoft.com/office/powerpoint/2010/main" val="4059882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Accès</a:t>
            </a:r>
            <a:r>
              <a:rPr lang="en-GB" dirty="0"/>
              <a:t> à un </a:t>
            </a:r>
            <a:r>
              <a:rPr lang="en-GB" dirty="0" err="1"/>
              <a:t>élément</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48</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707886"/>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L’</a:t>
            </a:r>
            <a:r>
              <a:rPr lang="fr-FR" sz="2000" b="1" dirty="0">
                <a:latin typeface="Source Sans Pro" panose="020B0503030403020204" pitchFamily="34" charset="0"/>
                <a:ea typeface="Source Sans Pro" panose="020B0503030403020204" pitchFamily="34" charset="0"/>
              </a:rPr>
              <a:t>accès</a:t>
            </a:r>
            <a:r>
              <a:rPr lang="fr-FR" sz="2000" dirty="0">
                <a:latin typeface="Source Sans Pro" panose="020B0503030403020204" pitchFamily="34" charset="0"/>
                <a:ea typeface="Source Sans Pro" panose="020B0503030403020204" pitchFamily="34" charset="0"/>
              </a:rPr>
              <a:t> à un </a:t>
            </a:r>
            <a:r>
              <a:rPr lang="fr-FR" sz="2000" b="1" dirty="0">
                <a:latin typeface="Source Sans Pro" panose="020B0503030403020204" pitchFamily="34" charset="0"/>
                <a:ea typeface="Source Sans Pro" panose="020B0503030403020204" pitchFamily="34" charset="0"/>
              </a:rPr>
              <a:t>élément</a:t>
            </a:r>
            <a:r>
              <a:rPr lang="fr-FR" sz="2000" dirty="0">
                <a:latin typeface="Source Sans Pro" panose="020B0503030403020204" pitchFamily="34" charset="0"/>
                <a:ea typeface="Source Sans Pro" panose="020B0503030403020204" pitchFamily="34" charset="0"/>
              </a:rPr>
              <a:t> d’une </a:t>
            </a:r>
            <a:r>
              <a:rPr lang="fr-FR" sz="2000" b="1" dirty="0">
                <a:latin typeface="Source Sans Pro" panose="020B0503030403020204" pitchFamily="34" charset="0"/>
                <a:ea typeface="Source Sans Pro" panose="020B0503030403020204" pitchFamily="34" charset="0"/>
              </a:rPr>
              <a:t>séquence</a:t>
            </a:r>
            <a:r>
              <a:rPr lang="fr-FR" sz="2000" dirty="0">
                <a:latin typeface="Source Sans Pro" panose="020B0503030403020204" pitchFamily="34" charset="0"/>
                <a:ea typeface="Source Sans Pro" panose="020B0503030403020204" pitchFamily="34" charset="0"/>
              </a:rPr>
              <a:t> se fait à l’aide de la </a:t>
            </a:r>
            <a:r>
              <a:rPr lang="fr-FR" sz="2000" b="1" dirty="0">
                <a:latin typeface="Source Sans Pro" panose="020B0503030403020204" pitchFamily="34" charset="0"/>
                <a:ea typeface="Source Sans Pro" panose="020B0503030403020204" pitchFamily="34" charset="0"/>
              </a:rPr>
              <a:t>position</a:t>
            </a:r>
            <a:r>
              <a:rPr lang="fr-FR" sz="2000" dirty="0">
                <a:latin typeface="Source Sans Pro" panose="020B0503030403020204" pitchFamily="34" charset="0"/>
                <a:ea typeface="Source Sans Pro" panose="020B0503030403020204" pitchFamily="34" charset="0"/>
              </a:rPr>
              <a:t> de cet élément et de l’</a:t>
            </a:r>
            <a:r>
              <a:rPr lang="fr-FR" sz="2000" b="1" dirty="0">
                <a:latin typeface="Source Sans Pro" panose="020B0503030403020204" pitchFamily="34" charset="0"/>
                <a:ea typeface="Source Sans Pro" panose="020B0503030403020204" pitchFamily="34" charset="0"/>
              </a:rPr>
              <a:t>opérateur</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crochets </a:t>
            </a:r>
            <a:r>
              <a:rPr lang="fr-FR" sz="2000" b="1" dirty="0">
                <a:solidFill>
                  <a:schemeClr val="accent1"/>
                </a:solidFill>
                <a:latin typeface="Source Sans Pro" panose="020B0503030403020204" pitchFamily="34" charset="0"/>
                <a:ea typeface="Source Sans Pro" panose="020B0503030403020204" pitchFamily="34" charset="0"/>
              </a:rPr>
              <a:t>[]</a:t>
            </a:r>
            <a:r>
              <a:rPr lang="fr-FR" sz="2000" dirty="0">
                <a:latin typeface="Source Sans Pro" panose="020B0503030403020204" pitchFamily="34" charset="0"/>
                <a:ea typeface="Source Sans Pro" panose="020B0503030403020204" pitchFamily="34" charset="0"/>
              </a:rPr>
              <a:t>.</a:t>
            </a:r>
          </a:p>
        </p:txBody>
      </p:sp>
      <p:sp>
        <p:nvSpPr>
          <p:cNvPr id="3" name="ZoneTexte 2">
            <a:extLst>
              <a:ext uri="{FF2B5EF4-FFF2-40B4-BE49-F238E27FC236}">
                <a16:creationId xmlns:a16="http://schemas.microsoft.com/office/drawing/2014/main" id="{BA5902F4-7D86-29A5-BECE-B1EDA42BE51E}"/>
              </a:ext>
            </a:extLst>
          </p:cNvPr>
          <p:cNvSpPr txBox="1"/>
          <p:nvPr/>
        </p:nvSpPr>
        <p:spPr>
          <a:xfrm>
            <a:off x="2286000" y="2424720"/>
            <a:ext cx="4572000" cy="523220"/>
          </a:xfrm>
          <a:prstGeom prst="rect">
            <a:avLst/>
          </a:prstGeom>
          <a:noFill/>
        </p:spPr>
        <p:txBody>
          <a:bodyPr wrap="square">
            <a:spAutoFit/>
          </a:bodyPr>
          <a:lstStyle/>
          <a:p>
            <a:r>
              <a:rPr lang="fr-FR" sz="2800" b="0" dirty="0" err="1">
                <a:solidFill>
                  <a:srgbClr val="6089B4"/>
                </a:solidFill>
                <a:effectLst/>
                <a:latin typeface="Source Code Pro" panose="020B0509030403020204" pitchFamily="49" charset="0"/>
                <a:ea typeface="Source Code Pro" panose="020B0509030403020204" pitchFamily="49" charset="0"/>
              </a:rPr>
              <a:t>maSéquence</a:t>
            </a:r>
            <a:r>
              <a:rPr lang="fr-FR" sz="2800" b="0" dirty="0">
                <a:solidFill>
                  <a:srgbClr val="676867"/>
                </a:solidFill>
                <a:effectLst/>
                <a:latin typeface="Source Code Pro" panose="020B0509030403020204" pitchFamily="49" charset="0"/>
                <a:ea typeface="Source Code Pro" panose="020B0509030403020204" pitchFamily="49" charset="0"/>
              </a:rPr>
              <a:t>[</a:t>
            </a:r>
            <a:r>
              <a:rPr lang="fr-FR" sz="2800" dirty="0">
                <a:solidFill>
                  <a:srgbClr val="6089B4"/>
                </a:solidFill>
                <a:latin typeface="Source Code Pro" panose="020B0509030403020204" pitchFamily="49" charset="0"/>
                <a:ea typeface="Source Code Pro" panose="020B0509030403020204" pitchFamily="49" charset="0"/>
              </a:rPr>
              <a:t>position</a:t>
            </a:r>
            <a:r>
              <a:rPr lang="fr-FR" sz="2800" b="0" dirty="0">
                <a:solidFill>
                  <a:srgbClr val="676867"/>
                </a:solidFill>
                <a:effectLst/>
                <a:latin typeface="Source Code Pro" panose="020B0509030403020204" pitchFamily="49" charset="0"/>
                <a:ea typeface="Source Code Pro" panose="020B0509030403020204" pitchFamily="49" charset="0"/>
              </a:rPr>
              <a:t>]</a:t>
            </a:r>
          </a:p>
        </p:txBody>
      </p:sp>
      <p:sp>
        <p:nvSpPr>
          <p:cNvPr id="5" name="ZoneTexte 4">
            <a:extLst>
              <a:ext uri="{FF2B5EF4-FFF2-40B4-BE49-F238E27FC236}">
                <a16:creationId xmlns:a16="http://schemas.microsoft.com/office/drawing/2014/main" id="{4B80E0DC-2FBC-916C-A793-41F1491D0D58}"/>
              </a:ext>
            </a:extLst>
          </p:cNvPr>
          <p:cNvSpPr txBox="1"/>
          <p:nvPr/>
        </p:nvSpPr>
        <p:spPr>
          <a:xfrm>
            <a:off x="786150" y="3370490"/>
            <a:ext cx="4572000" cy="400110"/>
          </a:xfrm>
          <a:prstGeom prst="rect">
            <a:avLst/>
          </a:prstGeom>
          <a:noFill/>
        </p:spPr>
        <p:txBody>
          <a:bodyPr wrap="square">
            <a:spAutoFit/>
          </a:bodyPr>
          <a:lstStyle/>
          <a:p>
            <a:r>
              <a:rPr lang="en-GB" sz="2000" b="1" dirty="0">
                <a:solidFill>
                  <a:srgbClr val="FF0000"/>
                </a:solidFill>
                <a:latin typeface="Source Sans Pro" panose="020B0503030403020204" pitchFamily="34" charset="0"/>
                <a:ea typeface="Source Sans Pro" panose="020B0503030403020204" pitchFamily="34" charset="0"/>
              </a:rPr>
              <a:t>ATTENTION</a:t>
            </a:r>
            <a:r>
              <a:rPr lang="en-GB" sz="2000" dirty="0">
                <a:latin typeface="Source Sans Pro" panose="020B0503030403020204" pitchFamily="34" charset="0"/>
                <a:ea typeface="Source Sans Pro" panose="020B0503030403020204" pitchFamily="34" charset="0"/>
              </a:rPr>
              <a:t>, la position commence à </a:t>
            </a:r>
            <a:r>
              <a:rPr lang="en-GB" sz="2000" b="1" dirty="0">
                <a:solidFill>
                  <a:schemeClr val="accent1"/>
                </a:solidFill>
                <a:latin typeface="Source Sans Pro" panose="020B0503030403020204" pitchFamily="34" charset="0"/>
                <a:ea typeface="Source Sans Pro" panose="020B0503030403020204" pitchFamily="34" charset="0"/>
              </a:rPr>
              <a:t>0</a:t>
            </a:r>
            <a:r>
              <a:rPr lang="en-GB" sz="2000" dirty="0">
                <a:latin typeface="Source Sans Pro" panose="020B0503030403020204" pitchFamily="34" charset="0"/>
                <a:ea typeface="Source Sans Pro" panose="020B0503030403020204" pitchFamily="34" charset="0"/>
              </a:rPr>
              <a:t>.</a:t>
            </a:r>
            <a:endParaRPr lang="fr-FR" sz="2000" dirty="0"/>
          </a:p>
        </p:txBody>
      </p:sp>
    </p:spTree>
    <p:extLst>
      <p:ext uri="{BB962C8B-B14F-4D97-AF65-F5344CB8AC3E}">
        <p14:creationId xmlns:p14="http://schemas.microsoft.com/office/powerpoint/2010/main" val="4204246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83"/>
        <p:cNvGrpSpPr/>
        <p:nvPr/>
      </p:nvGrpSpPr>
      <p:grpSpPr>
        <a:xfrm>
          <a:off x="0" y="0"/>
          <a:ext cx="0" cy="0"/>
          <a:chOff x="0" y="0"/>
          <a:chExt cx="0" cy="0"/>
        </a:xfrm>
      </p:grpSpPr>
      <p:sp>
        <p:nvSpPr>
          <p:cNvPr id="87" name="Google Shape;87;p14"/>
          <p:cNvSpPr txBox="1">
            <a:spLocks noGrp="1"/>
          </p:cNvSpPr>
          <p:nvPr>
            <p:ph type="body" idx="4294967295"/>
          </p:nvPr>
        </p:nvSpPr>
        <p:spPr>
          <a:xfrm>
            <a:off x="1004454" y="988868"/>
            <a:ext cx="6670964" cy="3165763"/>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fr-FR" sz="2000" b="1" dirty="0">
                <a:solidFill>
                  <a:schemeClr val="accent1"/>
                </a:solidFill>
              </a:rPr>
              <a:t>Nom</a:t>
            </a:r>
            <a:r>
              <a:rPr lang="fr-FR" sz="2000" dirty="0"/>
              <a:t>		 Florent COLLOT</a:t>
            </a:r>
          </a:p>
          <a:p>
            <a:pPr marL="0" lvl="0" indent="0" algn="l" rtl="0">
              <a:spcBef>
                <a:spcPts val="600"/>
              </a:spcBef>
              <a:spcAft>
                <a:spcPts val="0"/>
              </a:spcAft>
              <a:buNone/>
            </a:pPr>
            <a:r>
              <a:rPr lang="fr-FR" sz="2000" b="1" dirty="0">
                <a:solidFill>
                  <a:schemeClr val="accent1"/>
                </a:solidFill>
              </a:rPr>
              <a:t>Email</a:t>
            </a:r>
            <a:r>
              <a:rPr lang="fr-FR" sz="2000" dirty="0"/>
              <a:t>		 florent.collot@outlook.com</a:t>
            </a:r>
          </a:p>
          <a:p>
            <a:pPr marL="0" lvl="0" indent="0" algn="l" rtl="0">
              <a:spcBef>
                <a:spcPts val="600"/>
              </a:spcBef>
              <a:spcAft>
                <a:spcPts val="0"/>
              </a:spcAft>
              <a:buNone/>
            </a:pPr>
            <a:r>
              <a:rPr lang="fr-FR" sz="2000" b="1" dirty="0">
                <a:solidFill>
                  <a:schemeClr val="accent1"/>
                </a:solidFill>
              </a:rPr>
              <a:t>Activité</a:t>
            </a:r>
            <a:r>
              <a:rPr lang="fr-FR" sz="2000" dirty="0"/>
              <a:t>		 Freelance Consultant / Formateur</a:t>
            </a:r>
          </a:p>
          <a:p>
            <a:pPr marL="0" lvl="0" indent="0" algn="l" rtl="0">
              <a:spcBef>
                <a:spcPts val="600"/>
              </a:spcBef>
              <a:spcAft>
                <a:spcPts val="0"/>
              </a:spcAft>
              <a:buNone/>
            </a:pPr>
            <a:r>
              <a:rPr lang="fr-FR" sz="2000" b="1" dirty="0">
                <a:solidFill>
                  <a:schemeClr val="accent1"/>
                </a:solidFill>
              </a:rPr>
              <a:t>Spécialisation</a:t>
            </a:r>
            <a:r>
              <a:rPr lang="fr-FR" sz="2000" dirty="0"/>
              <a:t>	 Data Science / Développement Applicatif</a:t>
            </a:r>
          </a:p>
          <a:p>
            <a:pPr marL="0" lvl="0" indent="0" algn="l" rtl="0">
              <a:spcBef>
                <a:spcPts val="600"/>
              </a:spcBef>
              <a:spcAft>
                <a:spcPts val="0"/>
              </a:spcAft>
              <a:buNone/>
            </a:pPr>
            <a:r>
              <a:rPr lang="fr-FR" sz="2000" b="1" dirty="0">
                <a:solidFill>
                  <a:schemeClr val="accent1"/>
                </a:solidFill>
              </a:rPr>
              <a:t>Diplôme</a:t>
            </a:r>
            <a:r>
              <a:rPr lang="fr-FR" sz="2000" dirty="0"/>
              <a:t>	 Master en Informatique (SUPINFO)	</a:t>
            </a:r>
            <a:endParaRPr sz="2000" dirty="0"/>
          </a:p>
        </p:txBody>
      </p:sp>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3 </a:t>
            </a:r>
            <a:r>
              <a:rPr lang="en-GB" dirty="0" err="1"/>
              <a:t>principaux</a:t>
            </a:r>
            <a:r>
              <a:rPr lang="en-GB" dirty="0"/>
              <a:t> types de </a:t>
            </a:r>
            <a:r>
              <a:rPr lang="en-GB" dirty="0" err="1"/>
              <a:t>séquences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49</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2246769"/>
          </a:xfrm>
          <a:prstGeom prst="rect">
            <a:avLst/>
          </a:prstGeom>
          <a:noFill/>
        </p:spPr>
        <p:txBody>
          <a:bodyPr wrap="square">
            <a:spAutoFit/>
          </a:bodyPr>
          <a:lstStyle/>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listes</a:t>
            </a:r>
            <a:r>
              <a:rPr lang="fr-FR" sz="2000" dirty="0">
                <a:latin typeface="Source Sans Pro" panose="020B0503030403020204" pitchFamily="34" charset="0"/>
                <a:ea typeface="Source Sans Pro" panose="020B0503030403020204" pitchFamily="34" charset="0"/>
              </a:rPr>
              <a:t> dont les éléments sont </a:t>
            </a:r>
            <a:r>
              <a:rPr lang="fr-FR" sz="2000" b="1" dirty="0">
                <a:latin typeface="Source Sans Pro" panose="020B0503030403020204" pitchFamily="34" charset="0"/>
                <a:ea typeface="Source Sans Pro" panose="020B0503030403020204" pitchFamily="34" charset="0"/>
              </a:rPr>
              <a:t>quelconques</a:t>
            </a:r>
            <a:r>
              <a:rPr lang="fr-FR" sz="2000" dirty="0">
                <a:latin typeface="Source Sans Pro" panose="020B0503030403020204" pitchFamily="34" charset="0"/>
                <a:ea typeface="Source Sans Pro" panose="020B0503030403020204" pitchFamily="34" charset="0"/>
              </a:rPr>
              <a:t> et </a:t>
            </a:r>
            <a:r>
              <a:rPr lang="fr-FR" sz="2000" b="1" dirty="0">
                <a:latin typeface="Source Sans Pro" panose="020B0503030403020204" pitchFamily="34" charset="0"/>
                <a:ea typeface="Source Sans Pro" panose="020B0503030403020204" pitchFamily="34" charset="0"/>
              </a:rPr>
              <a:t>modifiables</a:t>
            </a:r>
            <a:r>
              <a:rPr lang="fr-FR" sz="2000" dirty="0">
                <a:latin typeface="Source Sans Pro" panose="020B0503030403020204" pitchFamily="34" charset="0"/>
                <a:ea typeface="Source Sans Pro" panose="020B0503030403020204" pitchFamily="34" charset="0"/>
              </a:rPr>
              <a:t>.</a:t>
            </a:r>
          </a:p>
          <a:p>
            <a:pPr marL="342900" indent="-342900" algn="just">
              <a:buFont typeface="Arial" panose="020B0604020202020204" pitchFamily="34" charset="0"/>
              <a:buChar char="•"/>
            </a:pPr>
            <a:endParaRPr lang="fr-FR" sz="2000" dirty="0">
              <a:latin typeface="Source Sans Pro" panose="020B0503030403020204" pitchFamily="34" charset="0"/>
              <a:ea typeface="Source Sans Pro" panose="020B0503030403020204" pitchFamily="34" charset="0"/>
            </a:endParaRPr>
          </a:p>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t-</a:t>
            </a:r>
            <a:r>
              <a:rPr lang="fr-FR" sz="2000" b="1" dirty="0" err="1">
                <a:solidFill>
                  <a:schemeClr val="accent1"/>
                </a:solidFill>
                <a:latin typeface="Source Sans Pro" panose="020B0503030403020204" pitchFamily="34" charset="0"/>
                <a:ea typeface="Source Sans Pro" panose="020B0503030403020204" pitchFamily="34" charset="0"/>
              </a:rPr>
              <a:t>uples</a:t>
            </a:r>
            <a:r>
              <a:rPr lang="fr-FR" sz="2000" dirty="0">
                <a:latin typeface="Source Sans Pro" panose="020B0503030403020204" pitchFamily="34" charset="0"/>
                <a:ea typeface="Source Sans Pro" panose="020B0503030403020204" pitchFamily="34" charset="0"/>
              </a:rPr>
              <a:t> dont les éléments sont </a:t>
            </a:r>
            <a:r>
              <a:rPr lang="fr-FR" sz="2000" b="1" dirty="0">
                <a:latin typeface="Source Sans Pro" panose="020B0503030403020204" pitchFamily="34" charset="0"/>
                <a:ea typeface="Source Sans Pro" panose="020B0503030403020204" pitchFamily="34" charset="0"/>
              </a:rPr>
              <a:t>quelconques</a:t>
            </a:r>
            <a:r>
              <a:rPr lang="fr-FR" sz="2000" dirty="0">
                <a:latin typeface="Source Sans Pro" panose="020B0503030403020204" pitchFamily="34" charset="0"/>
                <a:ea typeface="Source Sans Pro" panose="020B0503030403020204" pitchFamily="34" charset="0"/>
              </a:rPr>
              <a:t> et </a:t>
            </a:r>
            <a:r>
              <a:rPr lang="fr-FR" sz="2000" b="1" dirty="0">
                <a:latin typeface="Source Sans Pro" panose="020B0503030403020204" pitchFamily="34" charset="0"/>
                <a:ea typeface="Source Sans Pro" panose="020B0503030403020204" pitchFamily="34" charset="0"/>
              </a:rPr>
              <a:t>non modifiables</a:t>
            </a:r>
            <a:r>
              <a:rPr lang="fr-FR" sz="2000" dirty="0">
                <a:latin typeface="Source Sans Pro" panose="020B0503030403020204" pitchFamily="34" charset="0"/>
                <a:ea typeface="Source Sans Pro" panose="020B0503030403020204" pitchFamily="34" charset="0"/>
              </a:rPr>
              <a:t>.</a:t>
            </a:r>
          </a:p>
          <a:p>
            <a:pPr marL="342900" indent="-342900" algn="just">
              <a:buFont typeface="Arial" panose="020B0604020202020204" pitchFamily="34" charset="0"/>
              <a:buChar char="•"/>
            </a:pPr>
            <a:endParaRPr lang="fr-FR" sz="2000" dirty="0">
              <a:latin typeface="Source Sans Pro" panose="020B0503030403020204" pitchFamily="34" charset="0"/>
              <a:ea typeface="Source Sans Pro" panose="020B0503030403020204" pitchFamily="34" charset="0"/>
            </a:endParaRPr>
          </a:p>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chaînes de caractères </a:t>
            </a:r>
            <a:r>
              <a:rPr lang="fr-FR" sz="2000" dirty="0">
                <a:latin typeface="Source Sans Pro" panose="020B0503030403020204" pitchFamily="34" charset="0"/>
                <a:ea typeface="Source Sans Pro" panose="020B0503030403020204" pitchFamily="34" charset="0"/>
              </a:rPr>
              <a:t>dont les éléments sont des </a:t>
            </a:r>
            <a:r>
              <a:rPr lang="fr-FR" sz="2000" b="1" dirty="0">
                <a:latin typeface="Source Sans Pro" panose="020B0503030403020204" pitchFamily="34" charset="0"/>
                <a:ea typeface="Source Sans Pro" panose="020B0503030403020204" pitchFamily="34" charset="0"/>
              </a:rPr>
              <a:t>caractères</a:t>
            </a:r>
            <a:r>
              <a:rPr lang="fr-FR" sz="2000" dirty="0">
                <a:latin typeface="Source Sans Pro" panose="020B0503030403020204" pitchFamily="34" charset="0"/>
                <a:ea typeface="Source Sans Pro" panose="020B0503030403020204" pitchFamily="34" charset="0"/>
              </a:rPr>
              <a:t> et </a:t>
            </a:r>
            <a:r>
              <a:rPr lang="fr-FR" sz="2000" b="1" dirty="0">
                <a:latin typeface="Source Sans Pro" panose="020B0503030403020204" pitchFamily="34" charset="0"/>
                <a:ea typeface="Source Sans Pro" panose="020B0503030403020204" pitchFamily="34" charset="0"/>
              </a:rPr>
              <a:t>non modifiables</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18838274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operations communes aux </a:t>
            </a:r>
            <a:r>
              <a:rPr lang="en-GB" dirty="0" err="1"/>
              <a:t>séquences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50</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extLst>
              <p:ext uri="{D42A27DB-BD31-4B8C-83A1-F6EECF244321}">
                <p14:modId xmlns:p14="http://schemas.microsoft.com/office/powerpoint/2010/main" val="3608187833"/>
              </p:ext>
            </p:extLst>
          </p:nvPr>
        </p:nvGraphicFramePr>
        <p:xfrm>
          <a:off x="1048343" y="1177379"/>
          <a:ext cx="7047313" cy="3352800"/>
        </p:xfrm>
        <a:graphic>
          <a:graphicData uri="http://schemas.openxmlformats.org/drawingml/2006/table">
            <a:tbl>
              <a:tblPr firstRow="1" bandRow="1">
                <a:tableStyleId>{5C22544A-7EE6-4342-B048-85BDC9FD1C3A}</a:tableStyleId>
              </a:tblPr>
              <a:tblGrid>
                <a:gridCol w="2416259">
                  <a:extLst>
                    <a:ext uri="{9D8B030D-6E8A-4147-A177-3AD203B41FA5}">
                      <a16:colId xmlns:a16="http://schemas.microsoft.com/office/drawing/2014/main" val="825223540"/>
                    </a:ext>
                  </a:extLst>
                </a:gridCol>
                <a:gridCol w="4631054">
                  <a:extLst>
                    <a:ext uri="{9D8B030D-6E8A-4147-A177-3AD203B41FA5}">
                      <a16:colId xmlns:a16="http://schemas.microsoft.com/office/drawing/2014/main" val="87640179"/>
                    </a:ext>
                  </a:extLst>
                </a:gridCol>
              </a:tblGrid>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Opération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Résultat</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56833819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x in s</a:t>
                      </a:r>
                      <a:endPar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Teste si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x</a:t>
                      </a: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appartient à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3172455278"/>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x not in s</a:t>
                      </a:r>
                      <a:endPar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Teste si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x</a:t>
                      </a: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n’appartient pas à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963896122"/>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 + t</a:t>
                      </a:r>
                      <a:endPar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Concaténation de </a:t>
                      </a:r>
                      <a:r>
                        <a:rPr kumimoji="0" lang="fr-FR" altLang="fr-FR" sz="1600" b="1"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s</a:t>
                      </a:r>
                      <a:r>
                        <a:rPr kumimoji="0" lang="fr-FR" altLang="fr-FR" sz="1600" b="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 et </a:t>
                      </a:r>
                      <a:r>
                        <a:rPr kumimoji="0" lang="fr-FR" altLang="fr-FR" sz="1600" b="1"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t</a:t>
                      </a:r>
                      <a:endParaRPr kumimoji="0" lang="fr-FR" altLang="fr-FR" sz="1600" b="1"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345358949"/>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 * n   ou   n * s</a:t>
                      </a:r>
                      <a:endPar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Concaténation de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n</a:t>
                      </a: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copies de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2218346674"/>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len(s)</a:t>
                      </a:r>
                      <a:endPar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Nombre d’éléments de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3784492424"/>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min(s)</a:t>
                      </a:r>
                      <a:endPar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Plus petit élément de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60804236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max(s)</a:t>
                      </a:r>
                      <a:endPar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Plus grand élément de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461594726"/>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s.count(x)</a:t>
                      </a:r>
                      <a:endPar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Nombre d’</a:t>
                      </a:r>
                      <a:r>
                        <a:rPr kumimoji="0" lang="fr-FR" altLang="fr-FR" sz="1600" b="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rPr>
                        <a:t>occurences</a:t>
                      </a: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de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x</a:t>
                      </a: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dans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649559548"/>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s.index(x)</a:t>
                      </a:r>
                      <a:endPar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Indice de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x</a:t>
                      </a: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dans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endPar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663859768"/>
                  </a:ext>
                </a:extLst>
              </a:tr>
            </a:tbl>
          </a:graphicData>
        </a:graphic>
      </p:graphicFrame>
    </p:spTree>
    <p:extLst>
      <p:ext uri="{BB962C8B-B14F-4D97-AF65-F5344CB8AC3E}">
        <p14:creationId xmlns:p14="http://schemas.microsoft.com/office/powerpoint/2010/main" val="41869065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2.</a:t>
            </a:r>
            <a:r>
              <a:rPr lang="fr-FR" sz="3200" dirty="0">
                <a:solidFill>
                  <a:schemeClr val="accent4"/>
                </a:solidFill>
              </a:rPr>
              <a:t>4.2</a:t>
            </a:r>
          </a:p>
          <a:p>
            <a:pPr marL="0" lvl="0" indent="0" algn="l" rtl="0">
              <a:spcBef>
                <a:spcPts val="0"/>
              </a:spcBef>
              <a:spcAft>
                <a:spcPts val="0"/>
              </a:spcAft>
              <a:buNone/>
            </a:pPr>
            <a:r>
              <a:rPr lang="fr-FR" sz="2400" dirty="0"/>
              <a:t>Les listes</a:t>
            </a:r>
          </a:p>
        </p:txBody>
      </p:sp>
    </p:spTree>
    <p:extLst>
      <p:ext uri="{BB962C8B-B14F-4D97-AF65-F5344CB8AC3E}">
        <p14:creationId xmlns:p14="http://schemas.microsoft.com/office/powerpoint/2010/main" val="32725009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Déclaration</a:t>
            </a:r>
            <a:r>
              <a:rPr lang="en-GB" dirty="0"/>
              <a:t> </a:t>
            </a:r>
            <a:r>
              <a:rPr lang="en-GB" dirty="0" err="1"/>
              <a:t>d’une</a:t>
            </a:r>
            <a:r>
              <a:rPr lang="en-GB" dirty="0"/>
              <a:t> </a:t>
            </a:r>
            <a:r>
              <a:rPr lang="en-GB" dirty="0" err="1"/>
              <a:t>liste</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52</a:t>
            </a:fld>
            <a:endParaRPr lang="en"/>
          </a:p>
        </p:txBody>
      </p:sp>
      <p:sp>
        <p:nvSpPr>
          <p:cNvPr id="2" name="ZoneTexte 1">
            <a:extLst>
              <a:ext uri="{FF2B5EF4-FFF2-40B4-BE49-F238E27FC236}">
                <a16:creationId xmlns:a16="http://schemas.microsoft.com/office/drawing/2014/main" id="{310309E6-E057-4938-A41C-7D1B26A22414}"/>
              </a:ext>
            </a:extLst>
          </p:cNvPr>
          <p:cNvSpPr txBox="1"/>
          <p:nvPr/>
        </p:nvSpPr>
        <p:spPr>
          <a:xfrm>
            <a:off x="786150" y="1449254"/>
            <a:ext cx="8166934" cy="2677656"/>
          </a:xfrm>
          <a:prstGeom prst="rect">
            <a:avLst/>
          </a:prstGeom>
          <a:noFill/>
        </p:spPr>
        <p:txBody>
          <a:bodyPr wrap="square">
            <a:spAutoFit/>
          </a:bodyPr>
          <a:lstStyle/>
          <a:p>
            <a:r>
              <a:rPr lang="fr-FR" sz="2400" b="0" dirty="0" err="1">
                <a:solidFill>
                  <a:srgbClr val="6089B4"/>
                </a:solidFill>
                <a:effectLst/>
                <a:latin typeface="Source Code Pro" panose="020B0509030403020204" pitchFamily="49" charset="0"/>
                <a:ea typeface="Source Code Pro" panose="020B0509030403020204" pitchFamily="49" charset="0"/>
              </a:rPr>
              <a:t>maListeVide</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p>
          <a:p>
            <a:endParaRPr lang="fr-FR" sz="2400" b="0" dirty="0">
              <a:solidFill>
                <a:schemeClr val="tx1"/>
              </a:solidFill>
              <a:effectLst/>
              <a:latin typeface="Source Code Pro" panose="020B0509030403020204" pitchFamily="49" charset="0"/>
              <a:ea typeface="Source Code Pro" panose="020B0509030403020204" pitchFamily="49"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maListeVide</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err="1">
                <a:solidFill>
                  <a:srgbClr val="9B0000"/>
                </a:solidFill>
                <a:effectLst/>
                <a:latin typeface="Source Code Pro" panose="020B0509030403020204" pitchFamily="49" charset="0"/>
                <a:ea typeface="Source Code Pro" panose="020B0509030403020204" pitchFamily="49" charset="0"/>
              </a:rPr>
              <a:t>list</a:t>
            </a:r>
            <a:r>
              <a:rPr lang="fr-FR" sz="2400" b="0" dirty="0">
                <a:solidFill>
                  <a:srgbClr val="676867"/>
                </a:solidFill>
                <a:effectLst/>
                <a:latin typeface="Source Code Pro" panose="020B0509030403020204" pitchFamily="49" charset="0"/>
                <a:ea typeface="Source Code Pro" panose="020B0509030403020204" pitchFamily="49" charset="0"/>
              </a:rPr>
              <a:t>()</a:t>
            </a:r>
          </a:p>
          <a:p>
            <a:endParaRPr lang="fr-FR" sz="2400" b="0" dirty="0">
              <a:solidFill>
                <a:schemeClr val="tx1"/>
              </a:solidFill>
              <a:effectLst/>
              <a:latin typeface="Source Code Pro" panose="020B0509030403020204" pitchFamily="49" charset="0"/>
              <a:ea typeface="Source Code Pro" panose="020B0509030403020204" pitchFamily="49"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maListeAvecUnElement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valeur</a:t>
            </a:r>
            <a:r>
              <a:rPr lang="fr-FR" sz="2400" b="0" dirty="0">
                <a:solidFill>
                  <a:srgbClr val="676867"/>
                </a:solidFill>
                <a:effectLst/>
                <a:latin typeface="Source Code Pro" panose="020B0509030403020204" pitchFamily="49" charset="0"/>
                <a:ea typeface="Source Code Pro" panose="020B0509030403020204" pitchFamily="49" charset="0"/>
              </a:rPr>
              <a:t>]</a:t>
            </a:r>
          </a:p>
          <a:p>
            <a:endParaRPr lang="fr-FR" sz="2400" dirty="0">
              <a:solidFill>
                <a:schemeClr val="tx1"/>
              </a:solidFill>
              <a:latin typeface="Source Code Pro" panose="020B0509030403020204" pitchFamily="49" charset="0"/>
              <a:ea typeface="Source Code Pro" panose="020B0509030403020204" pitchFamily="49"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 [</a:t>
            </a:r>
            <a:r>
              <a:rPr lang="fr-FR" sz="2400" dirty="0">
                <a:solidFill>
                  <a:srgbClr val="6089B4"/>
                </a:solidFill>
                <a:latin typeface="Source Code Pro" panose="020B0509030403020204" pitchFamily="49" charset="0"/>
                <a:ea typeface="Source Code Pro" panose="020B0509030403020204" pitchFamily="49" charset="0"/>
              </a:rPr>
              <a:t>valeur1</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valeur2</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valeur3</a:t>
            </a:r>
            <a:r>
              <a:rPr lang="fr-FR" sz="24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2921445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listes</a:t>
            </a:r>
            <a:r>
              <a:rPr lang="en-GB" dirty="0"/>
              <a:t> </a:t>
            </a:r>
            <a:r>
              <a:rPr lang="en-GB" dirty="0" err="1"/>
              <a:t>sont</a:t>
            </a:r>
            <a:r>
              <a:rPr lang="en-GB" dirty="0"/>
              <a:t> </a:t>
            </a:r>
            <a:r>
              <a:rPr lang="en-GB" b="1" dirty="0" err="1"/>
              <a:t>muables</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53</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1631216"/>
          </a:xfrm>
          <a:prstGeom prst="rect">
            <a:avLst/>
          </a:prstGeom>
          <a:noFill/>
        </p:spPr>
        <p:txBody>
          <a:bodyPr wrap="square">
            <a:spAutoFit/>
          </a:bodyPr>
          <a:lstStyle/>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listes</a:t>
            </a:r>
            <a:r>
              <a:rPr lang="fr-FR" sz="2000" dirty="0">
                <a:latin typeface="Source Sans Pro" panose="020B0503030403020204" pitchFamily="34" charset="0"/>
                <a:ea typeface="Source Sans Pro" panose="020B0503030403020204" pitchFamily="34" charset="0"/>
              </a:rPr>
              <a:t> sont </a:t>
            </a:r>
            <a:r>
              <a:rPr lang="fr-FR" sz="2000" b="1" dirty="0">
                <a:latin typeface="Source Sans Pro" panose="020B0503030403020204" pitchFamily="34" charset="0"/>
                <a:ea typeface="Source Sans Pro" panose="020B0503030403020204" pitchFamily="34" charset="0"/>
              </a:rPr>
              <a:t>modifiables</a:t>
            </a:r>
            <a:r>
              <a:rPr lang="fr-FR" sz="2000" dirty="0">
                <a:latin typeface="Source Sans Pro" panose="020B0503030403020204" pitchFamily="34" charset="0"/>
                <a:ea typeface="Source Sans Pro" panose="020B0503030403020204" pitchFamily="34" charset="0"/>
              </a:rPr>
              <a:t>, ainsi il est </a:t>
            </a:r>
            <a:r>
              <a:rPr lang="fr-FR" sz="2000" b="1" dirty="0">
                <a:latin typeface="Source Sans Pro" panose="020B0503030403020204" pitchFamily="34" charset="0"/>
                <a:ea typeface="Source Sans Pro" panose="020B0503030403020204" pitchFamily="34" charset="0"/>
              </a:rPr>
              <a:t>possible</a:t>
            </a:r>
            <a:r>
              <a:rPr lang="fr-FR" sz="2000" dirty="0">
                <a:latin typeface="Source Sans Pro" panose="020B0503030403020204" pitchFamily="34" charset="0"/>
                <a:ea typeface="Source Sans Pro" panose="020B0503030403020204" pitchFamily="34" charset="0"/>
              </a:rPr>
              <a:t> de </a:t>
            </a:r>
            <a:r>
              <a:rPr lang="fr-FR" sz="2000" b="1" dirty="0">
                <a:latin typeface="Source Sans Pro" panose="020B0503030403020204" pitchFamily="34" charset="0"/>
                <a:ea typeface="Source Sans Pro" panose="020B0503030403020204" pitchFamily="34" charset="0"/>
              </a:rPr>
              <a:t>modifier</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supprimer</a:t>
            </a:r>
            <a:r>
              <a:rPr lang="fr-FR" sz="2000" dirty="0">
                <a:latin typeface="Source Sans Pro" panose="020B0503030403020204" pitchFamily="34" charset="0"/>
                <a:ea typeface="Source Sans Pro" panose="020B0503030403020204" pitchFamily="34" charset="0"/>
              </a:rPr>
              <a:t> ou </a:t>
            </a:r>
            <a:r>
              <a:rPr lang="fr-FR" sz="2000" b="1" dirty="0">
                <a:latin typeface="Source Sans Pro" panose="020B0503030403020204" pitchFamily="34" charset="0"/>
                <a:ea typeface="Source Sans Pro" panose="020B0503030403020204" pitchFamily="34" charset="0"/>
              </a:rPr>
              <a:t>ajouter</a:t>
            </a:r>
            <a:r>
              <a:rPr lang="fr-FR" sz="2000" dirty="0">
                <a:latin typeface="Source Sans Pro" panose="020B0503030403020204" pitchFamily="34" charset="0"/>
                <a:ea typeface="Source Sans Pro" panose="020B0503030403020204" pitchFamily="34" charset="0"/>
              </a:rPr>
              <a:t> des éléments.</a:t>
            </a:r>
          </a:p>
          <a:p>
            <a:pPr marL="342900" indent="-342900" algn="just">
              <a:buFont typeface="Arial" panose="020B0604020202020204" pitchFamily="34" charset="0"/>
              <a:buChar char="•"/>
            </a:pPr>
            <a:endParaRPr lang="fr-FR" sz="2000" dirty="0">
              <a:latin typeface="Source Sans Pro" panose="020B0503030403020204" pitchFamily="34" charset="0"/>
              <a:ea typeface="Source Sans Pro" panose="020B0503030403020204" pitchFamily="34" charset="0"/>
            </a:endParaRPr>
          </a:p>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qui a en </a:t>
            </a:r>
            <a:r>
              <a:rPr lang="fr-FR" sz="2000" b="1" dirty="0">
                <a:latin typeface="Source Sans Pro" panose="020B0503030403020204" pitchFamily="34" charset="0"/>
                <a:ea typeface="Source Sans Pro" panose="020B0503030403020204" pitchFamily="34" charset="0"/>
              </a:rPr>
              <a:t>paramètre</a:t>
            </a:r>
            <a:r>
              <a:rPr lang="fr-FR" sz="2000" dirty="0">
                <a:latin typeface="Source Sans Pro" panose="020B0503030403020204" pitchFamily="34" charset="0"/>
                <a:ea typeface="Source Sans Pro" panose="020B0503030403020204" pitchFamily="34" charset="0"/>
              </a:rPr>
              <a:t> une </a:t>
            </a:r>
            <a:r>
              <a:rPr lang="fr-FR" sz="2000" b="1" dirty="0">
                <a:solidFill>
                  <a:schemeClr val="accent1"/>
                </a:solidFill>
                <a:latin typeface="Source Sans Pro" panose="020B0503030403020204" pitchFamily="34" charset="0"/>
                <a:ea typeface="Source Sans Pro" panose="020B0503030403020204" pitchFamily="34" charset="0"/>
              </a:rPr>
              <a:t>liste</a:t>
            </a:r>
            <a:r>
              <a:rPr lang="fr-FR" sz="2000" dirty="0">
                <a:latin typeface="Source Sans Pro" panose="020B0503030403020204" pitchFamily="34" charset="0"/>
                <a:ea typeface="Source Sans Pro" panose="020B0503030403020204" pitchFamily="34" charset="0"/>
              </a:rPr>
              <a:t>, sera en mesure de la </a:t>
            </a:r>
            <a:r>
              <a:rPr lang="fr-FR" sz="2000" b="1" dirty="0">
                <a:latin typeface="Source Sans Pro" panose="020B0503030403020204" pitchFamily="34" charset="0"/>
                <a:ea typeface="Source Sans Pro" panose="020B0503030403020204" pitchFamily="34" charset="0"/>
              </a:rPr>
              <a:t>modifier</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20406738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opérations</a:t>
            </a:r>
            <a:r>
              <a:rPr lang="en-GB" dirty="0"/>
              <a:t> </a:t>
            </a:r>
            <a:r>
              <a:rPr lang="en-GB" dirty="0" err="1"/>
              <a:t>propres</a:t>
            </a:r>
            <a:r>
              <a:rPr lang="en-GB" dirty="0"/>
              <a:t> aux </a:t>
            </a:r>
            <a:r>
              <a:rPr lang="en-GB" dirty="0" err="1"/>
              <a:t>listes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54</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nvGraphicFramePr>
        <p:xfrm>
          <a:off x="1048343" y="1177379"/>
          <a:ext cx="7047313" cy="3352800"/>
        </p:xfrm>
        <a:graphic>
          <a:graphicData uri="http://schemas.openxmlformats.org/drawingml/2006/table">
            <a:tbl>
              <a:tblPr firstRow="1" bandRow="1">
                <a:tableStyleId>{5C22544A-7EE6-4342-B048-85BDC9FD1C3A}</a:tableStyleId>
              </a:tblPr>
              <a:tblGrid>
                <a:gridCol w="2416259">
                  <a:extLst>
                    <a:ext uri="{9D8B030D-6E8A-4147-A177-3AD203B41FA5}">
                      <a16:colId xmlns:a16="http://schemas.microsoft.com/office/drawing/2014/main" val="825223540"/>
                    </a:ext>
                  </a:extLst>
                </a:gridCol>
                <a:gridCol w="4631054">
                  <a:extLst>
                    <a:ext uri="{9D8B030D-6E8A-4147-A177-3AD203B41FA5}">
                      <a16:colId xmlns:a16="http://schemas.microsoft.com/office/drawing/2014/main" val="87640179"/>
                    </a:ext>
                  </a:extLst>
                </a:gridCol>
              </a:tblGrid>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Opération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Résultat</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56833819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Iist</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Transforme une séquence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en une liste</a:t>
                      </a:r>
                    </a:p>
                  </a:txBody>
                  <a:tcPr marL="91448" marR="91448" horzOverflow="overflow"/>
                </a:tc>
                <a:extLst>
                  <a:ext uri="{0D108BD9-81ED-4DB2-BD59-A6C34878D82A}">
                    <a16:rowId xmlns:a16="http://schemas.microsoft.com/office/drawing/2014/main" val="3172455278"/>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s.append</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Ajoute l’élément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à la fin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p>
                  </a:txBody>
                  <a:tcPr marL="91448" marR="91448" horzOverflow="overflow"/>
                </a:tc>
                <a:extLst>
                  <a:ext uri="{0D108BD9-81ED-4DB2-BD59-A6C34878D82A}">
                    <a16:rowId xmlns:a16="http://schemas.microsoft.com/office/drawing/2014/main" val="1963896122"/>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s.extend</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Étend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avec la séquence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a:t>
                      </a:r>
                    </a:p>
                  </a:txBody>
                  <a:tcPr marL="91448" marR="91448" horzOverflow="overflow"/>
                </a:tc>
                <a:extLst>
                  <a:ext uri="{0D108BD9-81ED-4DB2-BD59-A6C34878D82A}">
                    <a16:rowId xmlns:a16="http://schemas.microsoft.com/office/drawing/2014/main" val="1345358949"/>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cs typeface="+mn-cs"/>
                          <a:sym typeface="Arial"/>
                        </a:rPr>
                        <a:t>s.insert(i,x)</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Insère l’élément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à la position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i</a:t>
                      </a:r>
                    </a:p>
                  </a:txBody>
                  <a:tcPr marL="91448" marR="91448" horzOverflow="overflow"/>
                </a:tc>
                <a:extLst>
                  <a:ext uri="{0D108BD9-81ED-4DB2-BD59-A6C34878D82A}">
                    <a16:rowId xmlns:a16="http://schemas.microsoft.com/office/drawing/2014/main" val="2218346674"/>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cs typeface="+mn-cs"/>
                          <a:sym typeface="Arial"/>
                        </a:rPr>
                        <a:t>s.clear()</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Supprime tous les éléments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p>
                  </a:txBody>
                  <a:tcPr marL="91448" marR="91448" horzOverflow="overflow"/>
                </a:tc>
                <a:extLst>
                  <a:ext uri="{0D108BD9-81ED-4DB2-BD59-A6C34878D82A}">
                    <a16:rowId xmlns:a16="http://schemas.microsoft.com/office/drawing/2014/main" val="3784492424"/>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cs typeface="+mn-cs"/>
                          <a:sym typeface="Arial"/>
                        </a:rPr>
                        <a:t>s.remove(x)</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Retire l’élément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p>
                  </a:txBody>
                  <a:tcPr marL="91448" marR="91448" horzOverflow="overflow"/>
                </a:tc>
                <a:extLst>
                  <a:ext uri="{0D108BD9-81ED-4DB2-BD59-A6C34878D82A}">
                    <a16:rowId xmlns:a16="http://schemas.microsoft.com/office/drawing/2014/main" val="160804236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cs typeface="+mn-cs"/>
                          <a:sym typeface="Arial"/>
                        </a:rPr>
                        <a:t>s.pop(i)</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Renvoie l’élément d’indice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i</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et le supprime</a:t>
                      </a:r>
                    </a:p>
                  </a:txBody>
                  <a:tcPr marL="91448" marR="91448" horzOverflow="overflow"/>
                </a:tc>
                <a:extLst>
                  <a:ext uri="{0D108BD9-81ED-4DB2-BD59-A6C34878D82A}">
                    <a16:rowId xmlns:a16="http://schemas.microsoft.com/office/drawing/2014/main" val="461594726"/>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cs typeface="+mn-cs"/>
                          <a:sym typeface="Arial"/>
                        </a:rPr>
                        <a:t>s.reverse()</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Inverse l’ordre des éléments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p>
                  </a:txBody>
                  <a:tcPr marL="91448" marR="91448" horzOverflow="overflow"/>
                </a:tc>
                <a:extLst>
                  <a:ext uri="{0D108BD9-81ED-4DB2-BD59-A6C34878D82A}">
                    <a16:rowId xmlns:a16="http://schemas.microsoft.com/office/drawing/2014/main" val="649559548"/>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cs typeface="+mn-cs"/>
                          <a:sym typeface="Arial"/>
                        </a:rPr>
                        <a:t>s.sort()</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Trie les éléments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par ordre croissant</a:t>
                      </a:r>
                    </a:p>
                  </a:txBody>
                  <a:tcPr marL="91448" marR="91448" horzOverflow="overflow"/>
                </a:tc>
                <a:extLst>
                  <a:ext uri="{0D108BD9-81ED-4DB2-BD59-A6C34878D82A}">
                    <a16:rowId xmlns:a16="http://schemas.microsoft.com/office/drawing/2014/main" val="663859768"/>
                  </a:ext>
                </a:extLst>
              </a:tr>
            </a:tbl>
          </a:graphicData>
        </a:graphic>
      </p:graphicFrame>
    </p:spTree>
    <p:extLst>
      <p:ext uri="{BB962C8B-B14F-4D97-AF65-F5344CB8AC3E}">
        <p14:creationId xmlns:p14="http://schemas.microsoft.com/office/powerpoint/2010/main" val="35629167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opérations</a:t>
            </a:r>
            <a:r>
              <a:rPr lang="en-GB" dirty="0"/>
              <a:t> </a:t>
            </a:r>
            <a:r>
              <a:rPr lang="en-GB" dirty="0" err="1"/>
              <a:t>propres</a:t>
            </a:r>
            <a:r>
              <a:rPr lang="en-GB" dirty="0"/>
              <a:t> aux </a:t>
            </a:r>
            <a:r>
              <a:rPr lang="en-GB" dirty="0" err="1"/>
              <a:t>listes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55</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477"/>
            <a:ext cx="4517370" cy="2554545"/>
          </a:xfrm>
          <a:prstGeom prst="rect">
            <a:avLst/>
          </a:prstGeom>
          <a:noFill/>
        </p:spPr>
        <p:txBody>
          <a:bodyPr wrap="square">
            <a:spAutoFit/>
          </a:bodyPr>
          <a:lstStyle/>
          <a:p>
            <a:pPr>
              <a:spcAft>
                <a:spcPts val="1200"/>
              </a:spcAft>
            </a:pPr>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1</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3</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5</a:t>
            </a:r>
            <a:r>
              <a:rPr lang="fr-FR" sz="24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err="1">
                <a:solidFill>
                  <a:srgbClr val="676867"/>
                </a:solidFill>
                <a:effectLst/>
                <a:latin typeface="Source Code Pro" panose="020B0509030403020204" pitchFamily="49" charset="0"/>
                <a:ea typeface="Source Code Pro" panose="020B0509030403020204" pitchFamily="49" charset="0"/>
              </a:rPr>
              <a:t>.</a:t>
            </a:r>
            <a:r>
              <a:rPr lang="fr-FR" sz="2400" b="0" dirty="0" err="1">
                <a:solidFill>
                  <a:srgbClr val="CE6700"/>
                </a:solidFill>
                <a:effectLst/>
                <a:latin typeface="Source Code Pro" panose="020B0509030403020204" pitchFamily="49" charset="0"/>
                <a:ea typeface="Source Code Pro" panose="020B0509030403020204" pitchFamily="49" charset="0"/>
              </a:rPr>
              <a:t>append</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7</a:t>
            </a:r>
            <a:r>
              <a:rPr lang="fr-FR" sz="24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err="1">
                <a:solidFill>
                  <a:srgbClr val="676867"/>
                </a:solidFill>
                <a:effectLst/>
                <a:latin typeface="Source Code Pro" panose="020B0509030403020204" pitchFamily="49" charset="0"/>
                <a:ea typeface="Source Code Pro" panose="020B0509030403020204" pitchFamily="49" charset="0"/>
              </a:rPr>
              <a:t>.</a:t>
            </a:r>
            <a:r>
              <a:rPr lang="fr-FR" sz="2400" b="0" dirty="0" err="1">
                <a:solidFill>
                  <a:srgbClr val="CE6700"/>
                </a:solidFill>
                <a:effectLst/>
                <a:latin typeface="Source Code Pro" panose="020B0509030403020204" pitchFamily="49" charset="0"/>
                <a:ea typeface="Source Code Pro" panose="020B0509030403020204" pitchFamily="49" charset="0"/>
              </a:rPr>
              <a:t>extend</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8</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11</a:t>
            </a:r>
            <a:r>
              <a:rPr lang="fr-FR" sz="24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err="1">
                <a:solidFill>
                  <a:srgbClr val="676867"/>
                </a:solidFill>
                <a:effectLst/>
                <a:latin typeface="Source Code Pro" panose="020B0509030403020204" pitchFamily="49" charset="0"/>
                <a:ea typeface="Source Code Pro" panose="020B0509030403020204" pitchFamily="49" charset="0"/>
              </a:rPr>
              <a:t>.</a:t>
            </a:r>
            <a:r>
              <a:rPr lang="fr-FR" sz="2400" b="0" dirty="0" err="1">
                <a:solidFill>
                  <a:srgbClr val="CE6700"/>
                </a:solidFill>
                <a:effectLst/>
                <a:latin typeface="Source Code Pro" panose="020B0509030403020204" pitchFamily="49" charset="0"/>
                <a:ea typeface="Source Code Pro" panose="020B0509030403020204" pitchFamily="49" charset="0"/>
              </a:rPr>
              <a:t>remove</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8</a:t>
            </a:r>
            <a:r>
              <a:rPr lang="fr-FR" sz="24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err="1">
                <a:solidFill>
                  <a:srgbClr val="676867"/>
                </a:solidFill>
                <a:effectLst/>
                <a:latin typeface="Source Code Pro" panose="020B0509030403020204" pitchFamily="49" charset="0"/>
                <a:ea typeface="Source Code Pro" panose="020B0509030403020204" pitchFamily="49" charset="0"/>
              </a:rPr>
              <a:t>.</a:t>
            </a:r>
            <a:r>
              <a:rPr lang="fr-FR" sz="2400" b="0" dirty="0" err="1">
                <a:solidFill>
                  <a:srgbClr val="CE6700"/>
                </a:solidFill>
                <a:effectLst/>
                <a:latin typeface="Source Code Pro" panose="020B0509030403020204" pitchFamily="49" charset="0"/>
                <a:ea typeface="Source Code Pro" panose="020B0509030403020204" pitchFamily="49" charset="0"/>
              </a:rPr>
              <a:t>insert</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4</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9</a:t>
            </a:r>
            <a:r>
              <a:rPr lang="fr-FR" sz="2400" b="0" dirty="0">
                <a:solidFill>
                  <a:srgbClr val="676867"/>
                </a:solidFill>
                <a:effectLst/>
                <a:latin typeface="Source Code Pro" panose="020B0509030403020204" pitchFamily="49" charset="0"/>
                <a:ea typeface="Source Code Pro" panose="020B0509030403020204" pitchFamily="49" charset="0"/>
              </a:rPr>
              <a:t>)</a:t>
            </a:r>
          </a:p>
        </p:txBody>
      </p:sp>
      <p:sp>
        <p:nvSpPr>
          <p:cNvPr id="2" name="TextBox 9">
            <a:extLst>
              <a:ext uri="{FF2B5EF4-FFF2-40B4-BE49-F238E27FC236}">
                <a16:creationId xmlns:a16="http://schemas.microsoft.com/office/drawing/2014/main" id="{E5D4529B-A189-2835-FCB7-C88E680CFE27}"/>
              </a:ext>
            </a:extLst>
          </p:cNvPr>
          <p:cNvSpPr txBox="1"/>
          <p:nvPr/>
        </p:nvSpPr>
        <p:spPr>
          <a:xfrm>
            <a:off x="6172200" y="1294476"/>
            <a:ext cx="2232184" cy="2554545"/>
          </a:xfrm>
          <a:prstGeom prst="rect">
            <a:avLst/>
          </a:prstGeom>
          <a:noFill/>
        </p:spPr>
        <p:txBody>
          <a:bodyPr wrap="square">
            <a:spAutoFit/>
          </a:bodyPr>
          <a:lstStyle/>
          <a:p>
            <a:pPr>
              <a:spcAft>
                <a:spcPts val="1200"/>
              </a:spcAft>
            </a:pPr>
            <a:endParaRPr lang="fr-FR" sz="2400" b="0" dirty="0">
              <a:solidFill>
                <a:schemeClr val="tx1"/>
              </a:solidFill>
              <a:effectLst/>
              <a:latin typeface="Source Code Pro" panose="020B0509030403020204" pitchFamily="49" charset="0"/>
              <a:ea typeface="Source Code Pro" panose="020B0509030403020204" pitchFamily="49" charset="0"/>
            </a:endParaRPr>
          </a:p>
          <a:p>
            <a:pPr>
              <a:spcAft>
                <a:spcPts val="1200"/>
              </a:spcAft>
            </a:pPr>
            <a:r>
              <a:rPr lang="fr-FR" sz="24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[1, 3, 5, 7]</a:t>
            </a:r>
          </a:p>
          <a:p>
            <a:pPr>
              <a:spcAft>
                <a:spcPts val="1200"/>
              </a:spcAft>
            </a:pPr>
            <a:r>
              <a:rPr lang="fr-FR" sz="2400" b="0" dirty="0">
                <a:solidFill>
                  <a:schemeClr val="tx1"/>
                </a:solidFill>
                <a:effectLst/>
                <a:latin typeface="Source Sans Pro" panose="020B0503030403020204" pitchFamily="34" charset="0"/>
                <a:ea typeface="Source Sans Pro" panose="020B0503030403020204" pitchFamily="34" charset="0"/>
                <a:sym typeface="Wingdings" panose="05000000000000000000" pitchFamily="2" charset="2"/>
              </a:rPr>
              <a:t>[1, 3, 5, 7, 8, 11]</a:t>
            </a:r>
          </a:p>
          <a:p>
            <a:pPr>
              <a:spcAft>
                <a:spcPts val="1200"/>
              </a:spcAft>
            </a:pPr>
            <a:r>
              <a:rPr lang="fr-FR" sz="2400" b="0" dirty="0">
                <a:solidFill>
                  <a:schemeClr val="tx1"/>
                </a:solidFill>
                <a:effectLst/>
                <a:latin typeface="Source Sans Pro" panose="020B0503030403020204" pitchFamily="34" charset="0"/>
                <a:ea typeface="Source Sans Pro" panose="020B0503030403020204" pitchFamily="34" charset="0"/>
                <a:sym typeface="Wingdings" panose="05000000000000000000" pitchFamily="2" charset="2"/>
              </a:rPr>
              <a:t>[1, 3, 5, 7, 11]</a:t>
            </a:r>
          </a:p>
          <a:p>
            <a:pPr>
              <a:spcAft>
                <a:spcPts val="1200"/>
              </a:spcAft>
            </a:pPr>
            <a:r>
              <a:rPr lang="fr-FR" sz="2400" b="0" dirty="0">
                <a:solidFill>
                  <a:schemeClr val="tx1"/>
                </a:solidFill>
                <a:effectLst/>
                <a:latin typeface="Source Sans Pro" panose="020B0503030403020204" pitchFamily="34" charset="0"/>
                <a:ea typeface="Source Sans Pro" panose="020B0503030403020204" pitchFamily="34" charset="0"/>
                <a:sym typeface="Wingdings" panose="05000000000000000000" pitchFamily="2" charset="2"/>
              </a:rPr>
              <a:t>[1, 3, 5, 7, 9, 11]</a:t>
            </a:r>
          </a:p>
        </p:txBody>
      </p:sp>
      <p:cxnSp>
        <p:nvCxnSpPr>
          <p:cNvPr id="3" name="Connecteur droit avec flèche 2">
            <a:extLst>
              <a:ext uri="{FF2B5EF4-FFF2-40B4-BE49-F238E27FC236}">
                <a16:creationId xmlns:a16="http://schemas.microsoft.com/office/drawing/2014/main" id="{CB023C36-01EA-5087-F1B3-A0CC729106B2}"/>
              </a:ext>
            </a:extLst>
          </p:cNvPr>
          <p:cNvCxnSpPr>
            <a:cxnSpLocks/>
          </p:cNvCxnSpPr>
          <p:nvPr/>
        </p:nvCxnSpPr>
        <p:spPr>
          <a:xfrm>
            <a:off x="5303520" y="2571750"/>
            <a:ext cx="7273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 name="Connecteur droit avec flèche 4">
            <a:extLst>
              <a:ext uri="{FF2B5EF4-FFF2-40B4-BE49-F238E27FC236}">
                <a16:creationId xmlns:a16="http://schemas.microsoft.com/office/drawing/2014/main" id="{08D00572-B1B8-476F-5908-03E46465A3B6}"/>
              </a:ext>
            </a:extLst>
          </p:cNvPr>
          <p:cNvCxnSpPr>
            <a:cxnSpLocks/>
          </p:cNvCxnSpPr>
          <p:nvPr/>
        </p:nvCxnSpPr>
        <p:spPr>
          <a:xfrm>
            <a:off x="5303520" y="3098223"/>
            <a:ext cx="7273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 name="Connecteur droit avec flèche 6">
            <a:extLst>
              <a:ext uri="{FF2B5EF4-FFF2-40B4-BE49-F238E27FC236}">
                <a16:creationId xmlns:a16="http://schemas.microsoft.com/office/drawing/2014/main" id="{5E097D3E-3BED-12A6-0818-987C557AA35A}"/>
              </a:ext>
            </a:extLst>
          </p:cNvPr>
          <p:cNvCxnSpPr>
            <a:cxnSpLocks/>
          </p:cNvCxnSpPr>
          <p:nvPr/>
        </p:nvCxnSpPr>
        <p:spPr>
          <a:xfrm>
            <a:off x="5303520" y="2066060"/>
            <a:ext cx="7273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Connecteur droit avec flèche 7">
            <a:extLst>
              <a:ext uri="{FF2B5EF4-FFF2-40B4-BE49-F238E27FC236}">
                <a16:creationId xmlns:a16="http://schemas.microsoft.com/office/drawing/2014/main" id="{DD8BE010-68A9-A2A2-BD2F-FF4AAF2DB818}"/>
              </a:ext>
            </a:extLst>
          </p:cNvPr>
          <p:cNvCxnSpPr>
            <a:cxnSpLocks/>
          </p:cNvCxnSpPr>
          <p:nvPr/>
        </p:nvCxnSpPr>
        <p:spPr>
          <a:xfrm>
            <a:off x="5303520" y="3610841"/>
            <a:ext cx="7273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628661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operations </a:t>
            </a:r>
            <a:r>
              <a:rPr lang="en-GB" dirty="0" err="1"/>
              <a:t>propres</a:t>
            </a:r>
            <a:r>
              <a:rPr lang="en-GB" dirty="0"/>
              <a:t> aux </a:t>
            </a:r>
            <a:r>
              <a:rPr lang="en-GB" dirty="0" err="1"/>
              <a:t>listes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56</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477"/>
            <a:ext cx="7223994" cy="2400657"/>
          </a:xfrm>
          <a:prstGeom prst="rect">
            <a:avLst/>
          </a:prstGeom>
          <a:noFill/>
        </p:spPr>
        <p:txBody>
          <a:bodyPr wrap="square">
            <a:spAutoFit/>
          </a:bodyPr>
          <a:lstStyle/>
          <a:p>
            <a:pPr>
              <a:spcAft>
                <a:spcPts val="600"/>
              </a:spcAft>
            </a:pPr>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err="1">
                <a:solidFill>
                  <a:srgbClr val="9B0000"/>
                </a:solidFill>
                <a:effectLst/>
                <a:latin typeface="Source Code Pro" panose="020B0509030403020204" pitchFamily="49" charset="0"/>
                <a:ea typeface="Source Code Pro" panose="020B0509030403020204" pitchFamily="49" charset="0"/>
              </a:rPr>
              <a:t>list</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9B0000"/>
                </a:solidFill>
                <a:effectLst/>
                <a:latin typeface="Source Code Pro" panose="020B0509030403020204" pitchFamily="49" charset="0"/>
                <a:ea typeface="Source Code Pro" panose="020B0509030403020204" pitchFamily="49" charset="0"/>
              </a:rPr>
              <a:t>range</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0</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11</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2</a:t>
            </a:r>
            <a:r>
              <a:rPr lang="fr-FR" sz="24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4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        [0, 2, 4, 6, 8, 10]</a:t>
            </a:r>
          </a:p>
          <a:p>
            <a:pPr>
              <a:spcAft>
                <a:spcPts val="1200"/>
              </a:spcAft>
            </a:pPr>
            <a:endParaRPr lang="fr-FR" sz="2400" b="0" dirty="0">
              <a:solidFill>
                <a:srgbClr val="C5C8C6"/>
              </a:solidFill>
              <a:effectLst/>
              <a:latin typeface="Source Sans Pro" panose="020B0503030403020204" pitchFamily="34" charset="0"/>
              <a:ea typeface="Source Sans Pro" panose="020B0503030403020204" pitchFamily="34" charset="0"/>
            </a:endParaRPr>
          </a:p>
          <a:p>
            <a:pPr>
              <a:spcAft>
                <a:spcPts val="600"/>
              </a:spcAft>
            </a:pPr>
            <a:r>
              <a:rPr lang="fr-FR" sz="2400" b="0" dirty="0" err="1">
                <a:solidFill>
                  <a:srgbClr val="6089B4"/>
                </a:solidFill>
                <a:effectLst/>
                <a:latin typeface="Source Code Pro" panose="020B0509030403020204" pitchFamily="49" charset="0"/>
                <a:ea typeface="Source Code Pro" panose="020B0509030403020204" pitchFamily="49" charset="0"/>
              </a:rPr>
              <a:t>taListe</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err="1">
                <a:solidFill>
                  <a:srgbClr val="9B0000"/>
                </a:solidFill>
                <a:effectLst/>
                <a:latin typeface="Source Code Pro" panose="020B0509030403020204" pitchFamily="49" charset="0"/>
                <a:ea typeface="Source Code Pro" panose="020B0509030403020204" pitchFamily="49" charset="0"/>
              </a:rPr>
              <a:t>list</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9AA83A"/>
                </a:solidFill>
                <a:effectLst/>
                <a:latin typeface="Source Code Pro" panose="020B0509030403020204" pitchFamily="49" charset="0"/>
                <a:ea typeface="Source Code Pro" panose="020B0509030403020204" pitchFamily="49" charset="0"/>
              </a:rPr>
              <a:t>'</a:t>
            </a:r>
            <a:r>
              <a:rPr lang="fr-FR" sz="2400" b="0" dirty="0" err="1">
                <a:solidFill>
                  <a:srgbClr val="9AA83A"/>
                </a:solidFill>
                <a:effectLst/>
                <a:latin typeface="Source Code Pro" panose="020B0509030403020204" pitchFamily="49" charset="0"/>
                <a:ea typeface="Source Code Pro" panose="020B0509030403020204" pitchFamily="49" charset="0"/>
              </a:rPr>
              <a:t>Wakanda</a:t>
            </a:r>
            <a:r>
              <a:rPr lang="fr-FR" sz="2400" b="0" dirty="0">
                <a:solidFill>
                  <a:srgbClr val="9AA83A"/>
                </a:solidFill>
                <a:effectLst/>
                <a:latin typeface="Source Code Pro" panose="020B0509030403020204" pitchFamily="49" charset="0"/>
                <a:ea typeface="Source Code Pro" panose="020B0509030403020204" pitchFamily="49" charset="0"/>
              </a:rPr>
              <a:t> </a:t>
            </a:r>
            <a:r>
              <a:rPr lang="fr-FR" sz="2400" b="0" dirty="0" err="1">
                <a:solidFill>
                  <a:srgbClr val="9AA83A"/>
                </a:solidFill>
                <a:effectLst/>
                <a:latin typeface="Source Code Pro" panose="020B0509030403020204" pitchFamily="49" charset="0"/>
                <a:ea typeface="Source Code Pro" panose="020B0509030403020204" pitchFamily="49" charset="0"/>
              </a:rPr>
              <a:t>Forever</a:t>
            </a:r>
            <a:r>
              <a:rPr lang="fr-FR" sz="2400" b="0" dirty="0">
                <a:solidFill>
                  <a:srgbClr val="9AA83A"/>
                </a:solidFill>
                <a:effectLst/>
                <a:latin typeface="Source Code Pro" panose="020B0509030403020204" pitchFamily="49" charset="0"/>
                <a:ea typeface="Source Code Pro" panose="020B0509030403020204" pitchFamily="49" charset="0"/>
              </a:rPr>
              <a:t>’</a:t>
            </a:r>
            <a:r>
              <a:rPr lang="fr-FR" sz="2400" b="0" dirty="0">
                <a:solidFill>
                  <a:srgbClr val="676867"/>
                </a:solidFill>
                <a:effectLst/>
                <a:latin typeface="Source Code Pro" panose="020B0509030403020204" pitchFamily="49" charset="0"/>
                <a:ea typeface="Source Code Pro" panose="020B0509030403020204" pitchFamily="49" charset="0"/>
              </a:rPr>
              <a:t>)</a:t>
            </a:r>
          </a:p>
          <a:p>
            <a:pPr>
              <a:spcAft>
                <a:spcPts val="600"/>
              </a:spcAft>
            </a:pPr>
            <a:r>
              <a:rPr lang="fr-FR" sz="24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       [‘W’, ‘a’, ‘k’, ‘a’, ‘n’, ‘d’, ‘a’, ‘ ’, ‘F’, ‘o’, ‘r’, ‘e’, ‘v’, ‘e’, ‘r’]</a:t>
            </a:r>
            <a:endParaRPr lang="fr-FR" sz="2400" b="0" dirty="0">
              <a:solidFill>
                <a:srgbClr val="C5C8C6"/>
              </a:solidFill>
              <a:effectLst/>
              <a:latin typeface="Source Sans Pro" panose="020B0503030403020204" pitchFamily="34" charset="0"/>
              <a:ea typeface="Source Sans Pro" panose="020B0503030403020204" pitchFamily="34" charset="0"/>
            </a:endParaRPr>
          </a:p>
        </p:txBody>
      </p:sp>
      <p:cxnSp>
        <p:nvCxnSpPr>
          <p:cNvPr id="2" name="Connecteur : en angle 1">
            <a:extLst>
              <a:ext uri="{FF2B5EF4-FFF2-40B4-BE49-F238E27FC236}">
                <a16:creationId xmlns:a16="http://schemas.microsoft.com/office/drawing/2014/main" id="{5C355DE3-E639-6367-7955-151B4AA6CEE6}"/>
              </a:ext>
            </a:extLst>
          </p:cNvPr>
          <p:cNvCxnSpPr>
            <a:cxnSpLocks/>
          </p:cNvCxnSpPr>
          <p:nvPr/>
        </p:nvCxnSpPr>
        <p:spPr>
          <a:xfrm>
            <a:off x="983671" y="3276600"/>
            <a:ext cx="261019" cy="173181"/>
          </a:xfrm>
          <a:prstGeom prst="bentConnector3">
            <a:avLst>
              <a:gd name="adj1" fmla="val -424"/>
            </a:avLst>
          </a:prstGeom>
          <a:ln>
            <a:tailEnd type="triangle"/>
          </a:ln>
        </p:spPr>
        <p:style>
          <a:lnRef idx="2">
            <a:schemeClr val="dk1"/>
          </a:lnRef>
          <a:fillRef idx="0">
            <a:schemeClr val="dk1"/>
          </a:fillRef>
          <a:effectRef idx="1">
            <a:schemeClr val="dk1"/>
          </a:effectRef>
          <a:fontRef idx="minor">
            <a:schemeClr val="tx1"/>
          </a:fontRef>
        </p:style>
      </p:cxnSp>
      <p:cxnSp>
        <p:nvCxnSpPr>
          <p:cNvPr id="25" name="Connecteur : en angle 24">
            <a:extLst>
              <a:ext uri="{FF2B5EF4-FFF2-40B4-BE49-F238E27FC236}">
                <a16:creationId xmlns:a16="http://schemas.microsoft.com/office/drawing/2014/main" id="{A7267D8E-968A-7E9E-3138-C6F28D9BD74B}"/>
              </a:ext>
            </a:extLst>
          </p:cNvPr>
          <p:cNvCxnSpPr>
            <a:cxnSpLocks/>
          </p:cNvCxnSpPr>
          <p:nvPr/>
        </p:nvCxnSpPr>
        <p:spPr>
          <a:xfrm>
            <a:off x="983672" y="1817950"/>
            <a:ext cx="261019" cy="173181"/>
          </a:xfrm>
          <a:prstGeom prst="bentConnector3">
            <a:avLst>
              <a:gd name="adj1" fmla="val -424"/>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0318621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2.</a:t>
            </a:r>
            <a:r>
              <a:rPr lang="fr-FR" sz="3200" dirty="0">
                <a:solidFill>
                  <a:schemeClr val="accent4"/>
                </a:solidFill>
              </a:rPr>
              <a:t>4.3</a:t>
            </a:r>
          </a:p>
          <a:p>
            <a:pPr marL="0" lvl="0" indent="0" algn="l" rtl="0">
              <a:spcBef>
                <a:spcPts val="0"/>
              </a:spcBef>
              <a:spcAft>
                <a:spcPts val="0"/>
              </a:spcAft>
              <a:buNone/>
            </a:pPr>
            <a:r>
              <a:rPr lang="fr-FR" sz="2400" dirty="0"/>
              <a:t>Les t-</a:t>
            </a:r>
            <a:r>
              <a:rPr lang="fr-FR" sz="2400" dirty="0" err="1"/>
              <a:t>uples</a:t>
            </a:r>
            <a:endParaRPr lang="fr-FR" sz="2400" dirty="0"/>
          </a:p>
        </p:txBody>
      </p:sp>
    </p:spTree>
    <p:extLst>
      <p:ext uri="{BB962C8B-B14F-4D97-AF65-F5344CB8AC3E}">
        <p14:creationId xmlns:p14="http://schemas.microsoft.com/office/powerpoint/2010/main" val="15285837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Déclaration</a:t>
            </a:r>
            <a:r>
              <a:rPr lang="en-GB" dirty="0"/>
              <a:t> d’un t-</a:t>
            </a:r>
            <a:r>
              <a:rPr lang="en-GB" dirty="0" err="1"/>
              <a:t>uples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58</a:t>
            </a:fld>
            <a:endParaRPr lang="en"/>
          </a:p>
        </p:txBody>
      </p:sp>
      <p:sp>
        <p:nvSpPr>
          <p:cNvPr id="2" name="ZoneTexte 1">
            <a:extLst>
              <a:ext uri="{FF2B5EF4-FFF2-40B4-BE49-F238E27FC236}">
                <a16:creationId xmlns:a16="http://schemas.microsoft.com/office/drawing/2014/main" id="{310309E6-E057-4938-A41C-7D1B26A22414}"/>
              </a:ext>
            </a:extLst>
          </p:cNvPr>
          <p:cNvSpPr txBox="1"/>
          <p:nvPr/>
        </p:nvSpPr>
        <p:spPr>
          <a:xfrm>
            <a:off x="786150" y="1449254"/>
            <a:ext cx="8166934" cy="2677656"/>
          </a:xfrm>
          <a:prstGeom prst="rect">
            <a:avLst/>
          </a:prstGeom>
          <a:noFill/>
        </p:spPr>
        <p:txBody>
          <a:bodyPr wrap="square">
            <a:spAutoFit/>
          </a:bodyPr>
          <a:lstStyle/>
          <a:p>
            <a:r>
              <a:rPr lang="fr-FR" sz="2400" b="0" dirty="0" err="1">
                <a:solidFill>
                  <a:srgbClr val="6089B4"/>
                </a:solidFill>
                <a:effectLst/>
                <a:latin typeface="Source Code Pro" panose="020B0509030403020204" pitchFamily="49" charset="0"/>
                <a:ea typeface="Source Code Pro" panose="020B0509030403020204" pitchFamily="49" charset="0"/>
              </a:rPr>
              <a:t>monTupleVide</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 ()</a:t>
            </a:r>
          </a:p>
          <a:p>
            <a:endParaRPr lang="fr-FR" sz="2400" dirty="0">
              <a:solidFill>
                <a:schemeClr val="tx1"/>
              </a:solidFill>
              <a:latin typeface="Source Code Pro" panose="020B0509030403020204" pitchFamily="49" charset="0"/>
              <a:ea typeface="Source Code Pro" panose="020B0509030403020204" pitchFamily="49"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monTupleVide</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9B0000"/>
                </a:solidFill>
                <a:effectLst/>
                <a:latin typeface="Source Code Pro" panose="020B0509030403020204" pitchFamily="49" charset="0"/>
                <a:ea typeface="Source Code Pro" panose="020B0509030403020204" pitchFamily="49" charset="0"/>
              </a:rPr>
              <a:t>tuple</a:t>
            </a:r>
            <a:r>
              <a:rPr lang="fr-FR" sz="2400" b="0" dirty="0">
                <a:solidFill>
                  <a:srgbClr val="676867"/>
                </a:solidFill>
                <a:effectLst/>
                <a:latin typeface="Source Code Pro" panose="020B0509030403020204" pitchFamily="49" charset="0"/>
                <a:ea typeface="Source Code Pro" panose="020B0509030403020204" pitchFamily="49" charset="0"/>
              </a:rPr>
              <a:t>()</a:t>
            </a:r>
          </a:p>
          <a:p>
            <a:endParaRPr lang="fr-FR" sz="2400" b="0" dirty="0">
              <a:solidFill>
                <a:schemeClr val="tx1"/>
              </a:solidFill>
              <a:effectLst/>
              <a:latin typeface="Source Code Pro" panose="020B0509030403020204" pitchFamily="49" charset="0"/>
              <a:ea typeface="Source Code Pro" panose="020B0509030403020204" pitchFamily="49"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monTupleAvecUnElement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 (</a:t>
            </a:r>
            <a:r>
              <a:rPr lang="fr-FR" sz="2400" dirty="0">
                <a:solidFill>
                  <a:srgbClr val="6089B4"/>
                </a:solidFill>
                <a:latin typeface="Source Code Pro" panose="020B0509030403020204" pitchFamily="49" charset="0"/>
                <a:ea typeface="Source Code Pro" panose="020B0509030403020204" pitchFamily="49" charset="0"/>
              </a:rPr>
              <a:t>valeur</a:t>
            </a:r>
            <a:r>
              <a:rPr lang="fr-FR" sz="2400" b="0" dirty="0">
                <a:solidFill>
                  <a:srgbClr val="676867"/>
                </a:solidFill>
                <a:effectLst/>
                <a:latin typeface="Source Code Pro" panose="020B0509030403020204" pitchFamily="49" charset="0"/>
                <a:ea typeface="Source Code Pro" panose="020B0509030403020204" pitchFamily="49" charset="0"/>
              </a:rPr>
              <a:t>)</a:t>
            </a:r>
          </a:p>
          <a:p>
            <a:endParaRPr lang="fr-FR" sz="2400" dirty="0">
              <a:solidFill>
                <a:schemeClr val="tx1"/>
              </a:solidFill>
              <a:latin typeface="Source Code Pro" panose="020B0509030403020204" pitchFamily="49" charset="0"/>
              <a:ea typeface="Source Code Pro" panose="020B0509030403020204" pitchFamily="49"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monTuple</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 (</a:t>
            </a:r>
            <a:r>
              <a:rPr lang="fr-FR" sz="2400" dirty="0">
                <a:solidFill>
                  <a:srgbClr val="6089B4"/>
                </a:solidFill>
                <a:latin typeface="Source Code Pro" panose="020B0509030403020204" pitchFamily="49" charset="0"/>
                <a:ea typeface="Source Code Pro" panose="020B0509030403020204" pitchFamily="49" charset="0"/>
              </a:rPr>
              <a:t>valeur1</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valeur2</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valeur3</a:t>
            </a:r>
            <a:r>
              <a:rPr lang="fr-FR" sz="24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159760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5</a:t>
            </a:fld>
            <a:endParaRPr lang="fr-FR" dirty="0"/>
          </a:p>
        </p:txBody>
      </p:sp>
      <p:sp>
        <p:nvSpPr>
          <p:cNvPr id="12" name="Title 5">
            <a:extLst>
              <a:ext uri="{FF2B5EF4-FFF2-40B4-BE49-F238E27FC236}">
                <a16:creationId xmlns:a16="http://schemas.microsoft.com/office/drawing/2014/main" id="{57CA085A-9380-0150-7C28-E86E225D5257}"/>
              </a:ext>
            </a:extLst>
          </p:cNvPr>
          <p:cNvSpPr>
            <a:spLocks noGrp="1"/>
          </p:cNvSpPr>
          <p:nvPr>
            <p:ph type="title"/>
          </p:nvPr>
        </p:nvSpPr>
        <p:spPr>
          <a:xfrm>
            <a:off x="786150" y="370465"/>
            <a:ext cx="7571700" cy="702600"/>
          </a:xfrm>
        </p:spPr>
        <p:txBody>
          <a:bodyPr/>
          <a:lstStyle/>
          <a:p>
            <a:r>
              <a:rPr lang="en-GB" dirty="0"/>
              <a:t>Description et </a:t>
            </a:r>
            <a:r>
              <a:rPr lang="en-GB" dirty="0" err="1"/>
              <a:t>Objectifs</a:t>
            </a:r>
            <a:r>
              <a:rPr lang="en-GB" dirty="0"/>
              <a:t> de la formation</a:t>
            </a:r>
            <a:endParaRPr lang="fr-FR" dirty="0"/>
          </a:p>
        </p:txBody>
      </p:sp>
      <p:sp>
        <p:nvSpPr>
          <p:cNvPr id="4" name="Google Shape;132;p19">
            <a:extLst>
              <a:ext uri="{FF2B5EF4-FFF2-40B4-BE49-F238E27FC236}">
                <a16:creationId xmlns:a16="http://schemas.microsoft.com/office/drawing/2014/main" id="{F394A870-A64E-4B26-6A6E-089BE77E9171}"/>
              </a:ext>
            </a:extLst>
          </p:cNvPr>
          <p:cNvSpPr txBox="1">
            <a:spLocks/>
          </p:cNvSpPr>
          <p:nvPr/>
        </p:nvSpPr>
        <p:spPr>
          <a:xfrm>
            <a:off x="786137"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latin typeface="Source Sans Pro" panose="020B0503030403020204" pitchFamily="34" charset="0"/>
                <a:ea typeface="Source Sans Pro" panose="020B0503030403020204" pitchFamily="34" charset="0"/>
              </a:rPr>
              <a:t>Description</a:t>
            </a:r>
          </a:p>
          <a:p>
            <a:pPr algn="just">
              <a:spcBef>
                <a:spcPts val="600"/>
              </a:spcBef>
            </a:pPr>
            <a:r>
              <a:rPr lang="fr-FR" dirty="0">
                <a:latin typeface="Source Sans Pro" panose="020B0503030403020204" pitchFamily="34" charset="0"/>
                <a:ea typeface="Source Sans Pro" panose="020B0503030403020204" pitchFamily="34" charset="0"/>
              </a:rPr>
              <a:t>Cette formation présente les </a:t>
            </a:r>
            <a:r>
              <a:rPr lang="fr-FR" b="1" dirty="0">
                <a:solidFill>
                  <a:schemeClr val="accent1"/>
                </a:solidFill>
                <a:latin typeface="Source Sans Pro" panose="020B0503030403020204" pitchFamily="34" charset="0"/>
                <a:ea typeface="Source Sans Pro" panose="020B0503030403020204" pitchFamily="34" charset="0"/>
              </a:rPr>
              <a:t>fondamentaux</a:t>
            </a:r>
            <a:r>
              <a:rPr lang="fr-FR" dirty="0">
                <a:latin typeface="Source Sans Pro" panose="020B0503030403020204" pitchFamily="34" charset="0"/>
                <a:ea typeface="Source Sans Pro" panose="020B0503030403020204" pitchFamily="34" charset="0"/>
              </a:rPr>
              <a:t> de la </a:t>
            </a:r>
            <a:r>
              <a:rPr lang="fr-FR" b="1" dirty="0">
                <a:solidFill>
                  <a:schemeClr val="accent1"/>
                </a:solidFill>
                <a:latin typeface="Source Sans Pro" panose="020B0503030403020204" pitchFamily="34" charset="0"/>
                <a:ea typeface="Source Sans Pro" panose="020B0503030403020204" pitchFamily="34" charset="0"/>
              </a:rPr>
              <a:t>programmation</a:t>
            </a:r>
            <a:r>
              <a:rPr lang="fr-FR" dirty="0">
                <a:latin typeface="Source Sans Pro" panose="020B0503030403020204" pitchFamily="34" charset="0"/>
                <a:ea typeface="Source Sans Pro" panose="020B0503030403020204" pitchFamily="34" charset="0"/>
              </a:rPr>
              <a:t> en mettant l'accent sur l'</a:t>
            </a:r>
            <a:r>
              <a:rPr lang="fr-FR" b="1" dirty="0">
                <a:solidFill>
                  <a:schemeClr val="accent1"/>
                </a:solidFill>
                <a:latin typeface="Source Sans Pro" panose="020B0503030403020204" pitchFamily="34" charset="0"/>
                <a:ea typeface="Source Sans Pro" panose="020B0503030403020204" pitchFamily="34" charset="0"/>
              </a:rPr>
              <a:t>analyse des données </a:t>
            </a:r>
            <a:r>
              <a:rPr lang="fr-FR" dirty="0">
                <a:latin typeface="Source Sans Pro" panose="020B0503030403020204" pitchFamily="34" charset="0"/>
                <a:ea typeface="Source Sans Pro" panose="020B0503030403020204" pitchFamily="34" charset="0"/>
              </a:rPr>
              <a:t>via le langage de programmation </a:t>
            </a:r>
            <a:r>
              <a:rPr lang="fr-FR" b="1" dirty="0">
                <a:solidFill>
                  <a:schemeClr val="accent1"/>
                </a:solidFill>
                <a:latin typeface="Source Sans Pro" panose="020B0503030403020204" pitchFamily="34" charset="0"/>
                <a:ea typeface="Source Sans Pro" panose="020B0503030403020204" pitchFamily="34" charset="0"/>
              </a:rPr>
              <a:t>Python</a:t>
            </a:r>
            <a:r>
              <a:rPr lang="fr-FR" dirty="0">
                <a:latin typeface="Source Sans Pro" panose="020B0503030403020204" pitchFamily="34" charset="0"/>
                <a:ea typeface="Source Sans Pro" panose="020B0503030403020204" pitchFamily="34" charset="0"/>
              </a:rPr>
              <a:t>.</a:t>
            </a:r>
            <a:endParaRPr lang="en-GB" dirty="0">
              <a:latin typeface="Source Sans Pro" panose="020B0503030403020204" pitchFamily="34" charset="0"/>
              <a:ea typeface="Source Sans Pro" panose="020B0503030403020204" pitchFamily="34" charset="0"/>
            </a:endParaRPr>
          </a:p>
        </p:txBody>
      </p:sp>
      <p:sp>
        <p:nvSpPr>
          <p:cNvPr id="5" name="Google Shape;134;p19">
            <a:extLst>
              <a:ext uri="{FF2B5EF4-FFF2-40B4-BE49-F238E27FC236}">
                <a16:creationId xmlns:a16="http://schemas.microsoft.com/office/drawing/2014/main" id="{B0C014BF-0CE1-EFCF-9919-466672225F66}"/>
              </a:ext>
            </a:extLst>
          </p:cNvPr>
          <p:cNvSpPr txBox="1">
            <a:spLocks/>
          </p:cNvSpPr>
          <p:nvPr/>
        </p:nvSpPr>
        <p:spPr>
          <a:xfrm>
            <a:off x="4682659"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err="1">
                <a:latin typeface="Source Sans Pro" panose="020B0503030403020204" pitchFamily="34" charset="0"/>
                <a:ea typeface="Source Sans Pro" panose="020B0503030403020204" pitchFamily="34" charset="0"/>
              </a:rPr>
              <a:t>Objectifs</a:t>
            </a:r>
            <a:endParaRPr lang="en-GB" b="1" dirty="0">
              <a:latin typeface="Source Sans Pro" panose="020B0503030403020204" pitchFamily="34" charset="0"/>
              <a:ea typeface="Source Sans Pro" panose="020B0503030403020204" pitchFamily="34" charset="0"/>
            </a:endParaRPr>
          </a:p>
          <a:p>
            <a:pPr algn="just">
              <a:spcBef>
                <a:spcPts val="600"/>
              </a:spcBef>
            </a:pPr>
            <a:r>
              <a:rPr lang="en-GB" dirty="0" err="1">
                <a:latin typeface="Source Sans Pro" panose="020B0503030403020204" pitchFamily="34" charset="0"/>
                <a:ea typeface="Source Sans Pro" panose="020B0503030403020204" pitchFamily="34" charset="0"/>
              </a:rPr>
              <a:t>Cette</a:t>
            </a:r>
            <a:r>
              <a:rPr lang="en-GB" dirty="0">
                <a:latin typeface="Source Sans Pro" panose="020B0503030403020204" pitchFamily="34" charset="0"/>
                <a:ea typeface="Source Sans Pro" panose="020B0503030403020204" pitchFamily="34" charset="0"/>
              </a:rPr>
              <a:t> formation a pour </a:t>
            </a:r>
            <a:r>
              <a:rPr lang="en-GB" dirty="0" err="1">
                <a:latin typeface="Source Sans Pro" panose="020B0503030403020204" pitchFamily="34" charset="0"/>
                <a:ea typeface="Source Sans Pro" panose="020B0503030403020204" pitchFamily="34" charset="0"/>
              </a:rPr>
              <a:t>objectifs</a:t>
            </a:r>
            <a:r>
              <a:rPr lang="en-GB" dirty="0">
                <a:latin typeface="Source Sans Pro" panose="020B0503030403020204" pitchFamily="34" charset="0"/>
                <a:ea typeface="Source Sans Pro" panose="020B0503030403020204" pitchFamily="34" charset="0"/>
              </a:rPr>
              <a:t> :</a:t>
            </a:r>
          </a:p>
          <a:p>
            <a:pPr marL="285750" indent="-285750" algn="just">
              <a:spcBef>
                <a:spcPts val="600"/>
              </a:spcBef>
              <a:buFont typeface="Arial" panose="020B0604020202020204" pitchFamily="34" charset="0"/>
              <a:buChar char="•"/>
            </a:pPr>
            <a:r>
              <a:rPr lang="en-GB" dirty="0">
                <a:latin typeface="Source Sans Pro" panose="020B0503030403020204" pitchFamily="34" charset="0"/>
                <a:ea typeface="Source Sans Pro" panose="020B0503030403020204" pitchFamily="34" charset="0"/>
              </a:rPr>
              <a:t>la </a:t>
            </a:r>
            <a:r>
              <a:rPr lang="en-GB" b="1" dirty="0" err="1">
                <a:solidFill>
                  <a:schemeClr val="accent1"/>
                </a:solidFill>
                <a:latin typeface="Source Sans Pro" panose="020B0503030403020204" pitchFamily="34" charset="0"/>
                <a:ea typeface="Source Sans Pro" panose="020B0503030403020204" pitchFamily="34" charset="0"/>
              </a:rPr>
              <a:t>maitrise</a:t>
            </a:r>
            <a:r>
              <a:rPr lang="en-GB" dirty="0">
                <a:latin typeface="Source Sans Pro" panose="020B0503030403020204" pitchFamily="34" charset="0"/>
                <a:ea typeface="Source Sans Pro" panose="020B0503030403020204" pitchFamily="34" charset="0"/>
              </a:rPr>
              <a:t> des </a:t>
            </a:r>
            <a:r>
              <a:rPr lang="en-GB" b="1" dirty="0" err="1">
                <a:solidFill>
                  <a:schemeClr val="accent1"/>
                </a:solidFill>
                <a:latin typeface="Source Sans Pro" panose="020B0503030403020204" pitchFamily="34" charset="0"/>
                <a:ea typeface="Source Sans Pro" panose="020B0503030403020204" pitchFamily="34" charset="0"/>
              </a:rPr>
              <a:t>fondamentaux</a:t>
            </a:r>
            <a:r>
              <a:rPr lang="en-GB" dirty="0">
                <a:latin typeface="Source Sans Pro" panose="020B0503030403020204" pitchFamily="34" charset="0"/>
                <a:ea typeface="Source Sans Pro" panose="020B0503030403020204" pitchFamily="34" charset="0"/>
              </a:rPr>
              <a:t> du </a:t>
            </a:r>
            <a:r>
              <a:rPr lang="en-GB" dirty="0" err="1">
                <a:latin typeface="Source Sans Pro" panose="020B0503030403020204" pitchFamily="34" charset="0"/>
                <a:ea typeface="Source Sans Pro" panose="020B0503030403020204" pitchFamily="34" charset="0"/>
              </a:rPr>
              <a:t>langage</a:t>
            </a:r>
            <a:r>
              <a:rPr lang="en-GB" dirty="0">
                <a:latin typeface="Source Sans Pro" panose="020B0503030403020204" pitchFamily="34" charset="0"/>
                <a:ea typeface="Source Sans Pro" panose="020B0503030403020204" pitchFamily="34" charset="0"/>
              </a:rPr>
              <a:t> de </a:t>
            </a:r>
            <a:r>
              <a:rPr lang="en-GB" dirty="0" err="1">
                <a:latin typeface="Source Sans Pro" panose="020B0503030403020204" pitchFamily="34" charset="0"/>
                <a:ea typeface="Source Sans Pro" panose="020B0503030403020204" pitchFamily="34" charset="0"/>
              </a:rPr>
              <a:t>programmation</a:t>
            </a:r>
            <a:r>
              <a:rPr lang="en-GB" dirty="0">
                <a:latin typeface="Source Sans Pro" panose="020B0503030403020204" pitchFamily="34" charset="0"/>
                <a:ea typeface="Source Sans Pro" panose="020B0503030403020204" pitchFamily="34" charset="0"/>
              </a:rPr>
              <a:t> </a:t>
            </a:r>
            <a:r>
              <a:rPr lang="en-GB" b="1" dirty="0">
                <a:solidFill>
                  <a:schemeClr val="accent1"/>
                </a:solidFill>
                <a:latin typeface="Source Sans Pro" panose="020B0503030403020204" pitchFamily="34" charset="0"/>
                <a:ea typeface="Source Sans Pro" panose="020B0503030403020204" pitchFamily="34" charset="0"/>
              </a:rPr>
              <a:t>Python</a:t>
            </a:r>
            <a:r>
              <a:rPr lang="en-GB" dirty="0">
                <a:latin typeface="Source Sans Pro" panose="020B0503030403020204" pitchFamily="34" charset="0"/>
                <a:ea typeface="Source Sans Pro" panose="020B0503030403020204" pitchFamily="34" charset="0"/>
              </a:rPr>
              <a:t>.</a:t>
            </a:r>
          </a:p>
          <a:p>
            <a:pPr marL="285750" indent="-285750" algn="just">
              <a:spcBef>
                <a:spcPts val="600"/>
              </a:spcBef>
              <a:buFont typeface="Arial" panose="020B0604020202020204" pitchFamily="34" charset="0"/>
              <a:buChar char="•"/>
            </a:pPr>
            <a:r>
              <a:rPr lang="en-GB" dirty="0" err="1">
                <a:latin typeface="Source Sans Pro" panose="020B0503030403020204" pitchFamily="34" charset="0"/>
                <a:ea typeface="Source Sans Pro" panose="020B0503030403020204" pitchFamily="34" charset="0"/>
              </a:rPr>
              <a:t>Etre</a:t>
            </a:r>
            <a:r>
              <a:rPr lang="en-GB" dirty="0">
                <a:latin typeface="Source Sans Pro" panose="020B0503030403020204" pitchFamily="34" charset="0"/>
                <a:ea typeface="Source Sans Pro" panose="020B0503030403020204" pitchFamily="34" charset="0"/>
              </a:rPr>
              <a:t> </a:t>
            </a:r>
            <a:r>
              <a:rPr lang="en-GB" dirty="0" err="1">
                <a:latin typeface="Source Sans Pro" panose="020B0503030403020204" pitchFamily="34" charset="0"/>
                <a:ea typeface="Source Sans Pro" panose="020B0503030403020204" pitchFamily="34" charset="0"/>
              </a:rPr>
              <a:t>en</a:t>
            </a:r>
            <a:r>
              <a:rPr lang="en-GB" dirty="0">
                <a:latin typeface="Source Sans Pro" panose="020B0503030403020204" pitchFamily="34" charset="0"/>
                <a:ea typeface="Source Sans Pro" panose="020B0503030403020204" pitchFamily="34" charset="0"/>
              </a:rPr>
              <a:t> </a:t>
            </a:r>
            <a:r>
              <a:rPr lang="en-GB" b="1" dirty="0" err="1">
                <a:solidFill>
                  <a:schemeClr val="accent1"/>
                </a:solidFill>
                <a:latin typeface="Source Sans Pro" panose="020B0503030403020204" pitchFamily="34" charset="0"/>
                <a:ea typeface="Source Sans Pro" panose="020B0503030403020204" pitchFamily="34" charset="0"/>
              </a:rPr>
              <a:t>mesure</a:t>
            </a:r>
            <a:r>
              <a:rPr lang="en-GB" b="1" dirty="0">
                <a:solidFill>
                  <a:schemeClr val="accent1"/>
                </a:solidFill>
                <a:latin typeface="Source Sans Pro" panose="020B0503030403020204" pitchFamily="34" charset="0"/>
                <a:ea typeface="Source Sans Pro" panose="020B0503030403020204" pitchFamily="34" charset="0"/>
              </a:rPr>
              <a:t> </a:t>
            </a:r>
            <a:r>
              <a:rPr lang="en-GB" b="1" dirty="0" err="1">
                <a:solidFill>
                  <a:schemeClr val="accent1"/>
                </a:solidFill>
                <a:latin typeface="Source Sans Pro" panose="020B0503030403020204" pitchFamily="34" charset="0"/>
                <a:ea typeface="Source Sans Pro" panose="020B0503030403020204" pitchFamily="34" charset="0"/>
              </a:rPr>
              <a:t>d’exploiter</a:t>
            </a:r>
            <a:r>
              <a:rPr lang="en-GB" b="1" dirty="0">
                <a:solidFill>
                  <a:schemeClr val="accent1"/>
                </a:solidFill>
                <a:latin typeface="Source Sans Pro" panose="020B0503030403020204" pitchFamily="34" charset="0"/>
                <a:ea typeface="Source Sans Pro" panose="020B0503030403020204" pitchFamily="34" charset="0"/>
              </a:rPr>
              <a:t> </a:t>
            </a:r>
            <a:r>
              <a:rPr lang="en-GB" dirty="0">
                <a:latin typeface="Source Sans Pro" panose="020B0503030403020204" pitchFamily="34" charset="0"/>
                <a:ea typeface="Source Sans Pro" panose="020B0503030403020204" pitchFamily="34" charset="0"/>
              </a:rPr>
              <a:t>les </a:t>
            </a:r>
            <a:r>
              <a:rPr lang="en-GB" dirty="0" err="1">
                <a:latin typeface="Source Sans Pro" panose="020B0503030403020204" pitchFamily="34" charset="0"/>
                <a:ea typeface="Source Sans Pro" panose="020B0503030403020204" pitchFamily="34" charset="0"/>
              </a:rPr>
              <a:t>librairies</a:t>
            </a:r>
            <a:r>
              <a:rPr lang="en-GB" dirty="0">
                <a:latin typeface="Source Sans Pro" panose="020B0503030403020204" pitchFamily="34" charset="0"/>
                <a:ea typeface="Source Sans Pro" panose="020B0503030403020204" pitchFamily="34" charset="0"/>
              </a:rPr>
              <a:t> de Data Science </a:t>
            </a:r>
            <a:r>
              <a:rPr lang="en-GB" b="1" dirty="0" err="1">
                <a:solidFill>
                  <a:schemeClr val="accent1"/>
                </a:solidFill>
                <a:latin typeface="Source Sans Pro" panose="020B0503030403020204" pitchFamily="34" charset="0"/>
                <a:ea typeface="Source Sans Pro" panose="020B0503030403020204" pitchFamily="34" charset="0"/>
              </a:rPr>
              <a:t>Numpy</a:t>
            </a:r>
            <a:r>
              <a:rPr lang="en-GB" dirty="0">
                <a:latin typeface="Source Sans Pro" panose="020B0503030403020204" pitchFamily="34" charset="0"/>
                <a:ea typeface="Source Sans Pro" panose="020B0503030403020204" pitchFamily="34" charset="0"/>
              </a:rPr>
              <a:t>, </a:t>
            </a:r>
            <a:r>
              <a:rPr lang="en-GB" b="1" dirty="0">
                <a:solidFill>
                  <a:schemeClr val="accent1"/>
                </a:solidFill>
                <a:latin typeface="Source Sans Pro" panose="020B0503030403020204" pitchFamily="34" charset="0"/>
                <a:ea typeface="Source Sans Pro" panose="020B0503030403020204" pitchFamily="34" charset="0"/>
              </a:rPr>
              <a:t>Pandas</a:t>
            </a:r>
            <a:r>
              <a:rPr lang="en-GB" dirty="0">
                <a:latin typeface="Source Sans Pro" panose="020B0503030403020204" pitchFamily="34" charset="0"/>
                <a:ea typeface="Source Sans Pro" panose="020B0503030403020204" pitchFamily="34" charset="0"/>
              </a:rPr>
              <a:t> et </a:t>
            </a:r>
            <a:r>
              <a:rPr lang="en-GB" b="1" dirty="0" err="1">
                <a:solidFill>
                  <a:schemeClr val="accent1"/>
                </a:solidFill>
                <a:latin typeface="Source Sans Pro" panose="020B0503030403020204" pitchFamily="34" charset="0"/>
                <a:ea typeface="Source Sans Pro" panose="020B0503030403020204" pitchFamily="34" charset="0"/>
              </a:rPr>
              <a:t>Matploplib</a:t>
            </a:r>
            <a:r>
              <a:rPr lang="en-GB"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3865361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t-</a:t>
            </a:r>
            <a:r>
              <a:rPr lang="en-GB" dirty="0" err="1"/>
              <a:t>uples</a:t>
            </a:r>
            <a:r>
              <a:rPr lang="en-GB" dirty="0"/>
              <a:t> </a:t>
            </a:r>
            <a:r>
              <a:rPr lang="en-GB" dirty="0" err="1"/>
              <a:t>sont</a:t>
            </a:r>
            <a:r>
              <a:rPr lang="en-GB" dirty="0"/>
              <a:t> </a:t>
            </a:r>
            <a:r>
              <a:rPr lang="en-GB" b="1" dirty="0" err="1"/>
              <a:t>immuables</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59</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1631216"/>
          </a:xfrm>
          <a:prstGeom prst="rect">
            <a:avLst/>
          </a:prstGeom>
          <a:noFill/>
        </p:spPr>
        <p:txBody>
          <a:bodyPr wrap="square">
            <a:spAutoFit/>
          </a:bodyPr>
          <a:lstStyle/>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t-</a:t>
            </a:r>
            <a:r>
              <a:rPr lang="fr-FR" sz="2000" b="1" dirty="0" err="1">
                <a:solidFill>
                  <a:schemeClr val="accent1"/>
                </a:solidFill>
                <a:latin typeface="Source Sans Pro" panose="020B0503030403020204" pitchFamily="34" charset="0"/>
                <a:ea typeface="Source Sans Pro" panose="020B0503030403020204" pitchFamily="34" charset="0"/>
              </a:rPr>
              <a:t>uples</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ne</a:t>
            </a:r>
            <a:r>
              <a:rPr lang="fr-FR" sz="2000" dirty="0">
                <a:latin typeface="Source Sans Pro" panose="020B0503030403020204" pitchFamily="34" charset="0"/>
                <a:ea typeface="Source Sans Pro" panose="020B0503030403020204" pitchFamily="34" charset="0"/>
              </a:rPr>
              <a:t> sont </a:t>
            </a:r>
            <a:r>
              <a:rPr lang="fr-FR" sz="2000" b="1" dirty="0">
                <a:latin typeface="Source Sans Pro" panose="020B0503030403020204" pitchFamily="34" charset="0"/>
                <a:ea typeface="Source Sans Pro" panose="020B0503030403020204" pitchFamily="34" charset="0"/>
              </a:rPr>
              <a:t>pas</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modifiables</a:t>
            </a:r>
            <a:r>
              <a:rPr lang="fr-FR" sz="2000" dirty="0">
                <a:latin typeface="Source Sans Pro" panose="020B0503030403020204" pitchFamily="34" charset="0"/>
                <a:ea typeface="Source Sans Pro" panose="020B0503030403020204" pitchFamily="34" charset="0"/>
              </a:rPr>
              <a:t>, ainsi il est </a:t>
            </a:r>
            <a:r>
              <a:rPr lang="fr-FR" sz="2000" b="1" dirty="0">
                <a:latin typeface="Source Sans Pro" panose="020B0503030403020204" pitchFamily="34" charset="0"/>
                <a:ea typeface="Source Sans Pro" panose="020B0503030403020204" pitchFamily="34" charset="0"/>
              </a:rPr>
              <a:t>impossible</a:t>
            </a:r>
            <a:r>
              <a:rPr lang="fr-FR" sz="2000" dirty="0">
                <a:latin typeface="Source Sans Pro" panose="020B0503030403020204" pitchFamily="34" charset="0"/>
                <a:ea typeface="Source Sans Pro" panose="020B0503030403020204" pitchFamily="34" charset="0"/>
              </a:rPr>
              <a:t> de </a:t>
            </a:r>
            <a:r>
              <a:rPr lang="fr-FR" sz="2000" b="1" dirty="0">
                <a:latin typeface="Source Sans Pro" panose="020B0503030403020204" pitchFamily="34" charset="0"/>
                <a:ea typeface="Source Sans Pro" panose="020B0503030403020204" pitchFamily="34" charset="0"/>
              </a:rPr>
              <a:t>modifier</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supprimer</a:t>
            </a:r>
            <a:r>
              <a:rPr lang="fr-FR" sz="2000" dirty="0">
                <a:latin typeface="Source Sans Pro" panose="020B0503030403020204" pitchFamily="34" charset="0"/>
                <a:ea typeface="Source Sans Pro" panose="020B0503030403020204" pitchFamily="34" charset="0"/>
              </a:rPr>
              <a:t> ou </a:t>
            </a:r>
            <a:r>
              <a:rPr lang="fr-FR" sz="2000" b="1" dirty="0">
                <a:latin typeface="Source Sans Pro" panose="020B0503030403020204" pitchFamily="34" charset="0"/>
                <a:ea typeface="Source Sans Pro" panose="020B0503030403020204" pitchFamily="34" charset="0"/>
              </a:rPr>
              <a:t>ajouter</a:t>
            </a:r>
            <a:r>
              <a:rPr lang="fr-FR" sz="2000" dirty="0">
                <a:latin typeface="Source Sans Pro" panose="020B0503030403020204" pitchFamily="34" charset="0"/>
                <a:ea typeface="Source Sans Pro" panose="020B0503030403020204" pitchFamily="34" charset="0"/>
              </a:rPr>
              <a:t> des éléments.</a:t>
            </a:r>
          </a:p>
          <a:p>
            <a:pPr marL="342900" indent="-342900" algn="just">
              <a:buFont typeface="Arial" panose="020B0604020202020204" pitchFamily="34" charset="0"/>
              <a:buChar char="•"/>
            </a:pPr>
            <a:endParaRPr lang="fr-FR" sz="2000" dirty="0">
              <a:latin typeface="Source Sans Pro" panose="020B0503030403020204" pitchFamily="34" charset="0"/>
              <a:ea typeface="Source Sans Pro" panose="020B0503030403020204" pitchFamily="34" charset="0"/>
            </a:endParaRPr>
          </a:p>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qui a en </a:t>
            </a:r>
            <a:r>
              <a:rPr lang="fr-FR" sz="2000" b="1" dirty="0">
                <a:latin typeface="Source Sans Pro" panose="020B0503030403020204" pitchFamily="34" charset="0"/>
                <a:ea typeface="Source Sans Pro" panose="020B0503030403020204" pitchFamily="34" charset="0"/>
              </a:rPr>
              <a:t>paramètre</a:t>
            </a:r>
            <a:r>
              <a:rPr lang="fr-FR" sz="2000" dirty="0">
                <a:latin typeface="Source Sans Pro" panose="020B0503030403020204" pitchFamily="34" charset="0"/>
                <a:ea typeface="Source Sans Pro" panose="020B0503030403020204" pitchFamily="34" charset="0"/>
              </a:rPr>
              <a:t> un </a:t>
            </a:r>
            <a:r>
              <a:rPr lang="fr-FR" sz="2000" b="1" dirty="0">
                <a:solidFill>
                  <a:schemeClr val="accent1"/>
                </a:solidFill>
                <a:latin typeface="Source Sans Pro" panose="020B0503030403020204" pitchFamily="34" charset="0"/>
                <a:ea typeface="Source Sans Pro" panose="020B0503030403020204" pitchFamily="34" charset="0"/>
              </a:rPr>
              <a:t>t-</a:t>
            </a:r>
            <a:r>
              <a:rPr lang="fr-FR" sz="2000" b="1" dirty="0" err="1">
                <a:solidFill>
                  <a:schemeClr val="accent1"/>
                </a:solidFill>
                <a:latin typeface="Source Sans Pro" panose="020B0503030403020204" pitchFamily="34" charset="0"/>
                <a:ea typeface="Source Sans Pro" panose="020B0503030403020204" pitchFamily="34" charset="0"/>
              </a:rPr>
              <a:t>uple</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ne</a:t>
            </a:r>
            <a:r>
              <a:rPr lang="fr-FR" sz="2000" dirty="0">
                <a:latin typeface="Source Sans Pro" panose="020B0503030403020204" pitchFamily="34" charset="0"/>
                <a:ea typeface="Source Sans Pro" panose="020B0503030403020204" pitchFamily="34" charset="0"/>
              </a:rPr>
              <a:t> sera </a:t>
            </a:r>
            <a:r>
              <a:rPr lang="fr-FR" sz="2000" b="1" dirty="0">
                <a:latin typeface="Source Sans Pro" panose="020B0503030403020204" pitchFamily="34" charset="0"/>
                <a:ea typeface="Source Sans Pro" panose="020B0503030403020204" pitchFamily="34" charset="0"/>
              </a:rPr>
              <a:t>pas</a:t>
            </a:r>
            <a:r>
              <a:rPr lang="fr-FR" sz="2000" dirty="0">
                <a:latin typeface="Source Sans Pro" panose="020B0503030403020204" pitchFamily="34" charset="0"/>
                <a:ea typeface="Source Sans Pro" panose="020B0503030403020204" pitchFamily="34" charset="0"/>
              </a:rPr>
              <a:t> en mesure de le </a:t>
            </a:r>
            <a:r>
              <a:rPr lang="fr-FR" sz="2000" b="1" dirty="0">
                <a:latin typeface="Source Sans Pro" panose="020B0503030403020204" pitchFamily="34" charset="0"/>
                <a:ea typeface="Source Sans Pro" panose="020B0503030403020204" pitchFamily="34" charset="0"/>
              </a:rPr>
              <a:t>modifier</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21579931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operations </a:t>
            </a:r>
            <a:r>
              <a:rPr lang="en-GB" dirty="0" err="1"/>
              <a:t>propres</a:t>
            </a:r>
            <a:r>
              <a:rPr lang="en-GB" dirty="0"/>
              <a:t> aux t-</a:t>
            </a:r>
            <a:r>
              <a:rPr lang="en-GB" dirty="0" err="1"/>
              <a:t>uples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60</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nvGraphicFramePr>
        <p:xfrm>
          <a:off x="1048343" y="1177379"/>
          <a:ext cx="7047313" cy="670560"/>
        </p:xfrm>
        <a:graphic>
          <a:graphicData uri="http://schemas.openxmlformats.org/drawingml/2006/table">
            <a:tbl>
              <a:tblPr firstRow="1" bandRow="1">
                <a:tableStyleId>{5C22544A-7EE6-4342-B048-85BDC9FD1C3A}</a:tableStyleId>
              </a:tblPr>
              <a:tblGrid>
                <a:gridCol w="2416259">
                  <a:extLst>
                    <a:ext uri="{9D8B030D-6E8A-4147-A177-3AD203B41FA5}">
                      <a16:colId xmlns:a16="http://schemas.microsoft.com/office/drawing/2014/main" val="825223540"/>
                    </a:ext>
                  </a:extLst>
                </a:gridCol>
                <a:gridCol w="4631054">
                  <a:extLst>
                    <a:ext uri="{9D8B030D-6E8A-4147-A177-3AD203B41FA5}">
                      <a16:colId xmlns:a16="http://schemas.microsoft.com/office/drawing/2014/main" val="87640179"/>
                    </a:ext>
                  </a:extLst>
                </a:gridCol>
              </a:tblGrid>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Opération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Résultat</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56833819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tuple(s)</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Transforme une séquence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en un t-</a:t>
                      </a: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uple</a:t>
                      </a:r>
                      <a:endPar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3172455278"/>
                  </a:ext>
                </a:extLst>
              </a:tr>
            </a:tbl>
          </a:graphicData>
        </a:graphic>
      </p:graphicFrame>
      <p:sp>
        <p:nvSpPr>
          <p:cNvPr id="4" name="ZoneTexte 3">
            <a:extLst>
              <a:ext uri="{FF2B5EF4-FFF2-40B4-BE49-F238E27FC236}">
                <a16:creationId xmlns:a16="http://schemas.microsoft.com/office/drawing/2014/main" id="{86C65F73-74A8-D1E1-3F66-FF509D22D96D}"/>
              </a:ext>
            </a:extLst>
          </p:cNvPr>
          <p:cNvSpPr txBox="1"/>
          <p:nvPr/>
        </p:nvSpPr>
        <p:spPr>
          <a:xfrm>
            <a:off x="1048344" y="2308131"/>
            <a:ext cx="7047312" cy="907941"/>
          </a:xfrm>
          <a:prstGeom prst="rect">
            <a:avLst/>
          </a:prstGeom>
          <a:noFill/>
        </p:spPr>
        <p:txBody>
          <a:bodyPr wrap="square">
            <a:spAutoFit/>
          </a:bodyPr>
          <a:lstStyle/>
          <a:p>
            <a:pPr>
              <a:spcAft>
                <a:spcPts val="600"/>
              </a:spcAft>
            </a:pPr>
            <a:r>
              <a:rPr lang="fr-FR" sz="2400" b="0" dirty="0" err="1">
                <a:solidFill>
                  <a:srgbClr val="6089B4"/>
                </a:solidFill>
                <a:effectLst/>
                <a:latin typeface="Source Code Pro" panose="020B0509030403020204" pitchFamily="49" charset="0"/>
                <a:ea typeface="Source Code Pro" panose="020B0509030403020204" pitchFamily="49" charset="0"/>
              </a:rPr>
              <a:t>monTuple</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chemeClr val="tx1"/>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9B0000"/>
                </a:solidFill>
                <a:effectLst/>
                <a:latin typeface="Source Code Pro" panose="020B0509030403020204" pitchFamily="49" charset="0"/>
                <a:ea typeface="Source Code Pro" panose="020B0509030403020204" pitchFamily="49" charset="0"/>
              </a:rPr>
              <a:t>tuple</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9B0000"/>
                </a:solidFill>
                <a:effectLst/>
                <a:latin typeface="Source Code Pro" panose="020B0509030403020204" pitchFamily="49" charset="0"/>
                <a:ea typeface="Source Code Pro" panose="020B0509030403020204" pitchFamily="49" charset="0"/>
              </a:rPr>
              <a:t>range</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0</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11</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2</a:t>
            </a:r>
            <a:r>
              <a:rPr lang="fr-FR" sz="24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4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        (0, 2, 4, 6, 8, 10)</a:t>
            </a:r>
            <a:endParaRPr lang="fr-FR" sz="2400" b="0" dirty="0">
              <a:solidFill>
                <a:srgbClr val="C5C8C6"/>
              </a:solidFill>
              <a:effectLst/>
              <a:latin typeface="Source Sans Pro" panose="020B0503030403020204" pitchFamily="34" charset="0"/>
              <a:ea typeface="Source Sans Pro" panose="020B0503030403020204" pitchFamily="34" charset="0"/>
            </a:endParaRPr>
          </a:p>
        </p:txBody>
      </p:sp>
      <p:cxnSp>
        <p:nvCxnSpPr>
          <p:cNvPr id="3" name="Connecteur : en angle 2">
            <a:extLst>
              <a:ext uri="{FF2B5EF4-FFF2-40B4-BE49-F238E27FC236}">
                <a16:creationId xmlns:a16="http://schemas.microsoft.com/office/drawing/2014/main" id="{3EDF0DE9-F850-73A1-1FF7-40EB82909C87}"/>
              </a:ext>
            </a:extLst>
          </p:cNvPr>
          <p:cNvCxnSpPr>
            <a:cxnSpLocks/>
          </p:cNvCxnSpPr>
          <p:nvPr/>
        </p:nvCxnSpPr>
        <p:spPr>
          <a:xfrm>
            <a:off x="1295399" y="2829331"/>
            <a:ext cx="261019" cy="173181"/>
          </a:xfrm>
          <a:prstGeom prst="bentConnector3">
            <a:avLst>
              <a:gd name="adj1" fmla="val -424"/>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9943190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intérêts</a:t>
            </a:r>
            <a:r>
              <a:rPr lang="en-GB" dirty="0"/>
              <a:t> des t-</a:t>
            </a:r>
            <a:r>
              <a:rPr lang="en-GB" dirty="0" err="1"/>
              <a:t>uples</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61</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2862322"/>
          </a:xfrm>
          <a:prstGeom prst="rect">
            <a:avLst/>
          </a:prstGeom>
          <a:noFill/>
        </p:spPr>
        <p:txBody>
          <a:bodyPr wrap="square">
            <a:spAutoFit/>
          </a:bodyPr>
          <a:lstStyle/>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Si l’on souhaite définir une </a:t>
            </a:r>
            <a:r>
              <a:rPr lang="fr-FR" sz="2000" b="1" dirty="0">
                <a:latin typeface="Source Sans Pro" panose="020B0503030403020204" pitchFamily="34" charset="0"/>
                <a:ea typeface="Source Sans Pro" panose="020B0503030403020204" pitchFamily="34" charset="0"/>
              </a:rPr>
              <a:t>séquence</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non modifiable</a:t>
            </a:r>
            <a:r>
              <a:rPr lang="fr-FR" sz="2000" dirty="0">
                <a:latin typeface="Source Sans Pro" panose="020B0503030403020204" pitchFamily="34" charset="0"/>
                <a:ea typeface="Source Sans Pro" panose="020B0503030403020204" pitchFamily="34" charset="0"/>
              </a:rPr>
              <a:t>, utiliser un </a:t>
            </a:r>
            <a:r>
              <a:rPr lang="fr-FR" sz="2000" b="1" dirty="0">
                <a:solidFill>
                  <a:schemeClr val="accent1"/>
                </a:solidFill>
                <a:latin typeface="Source Sans Pro" panose="020B0503030403020204" pitchFamily="34" charset="0"/>
                <a:ea typeface="Source Sans Pro" panose="020B0503030403020204" pitchFamily="34" charset="0"/>
              </a:rPr>
              <a:t>t-</a:t>
            </a:r>
            <a:r>
              <a:rPr lang="fr-FR" sz="2000" b="1" dirty="0" err="1">
                <a:solidFill>
                  <a:schemeClr val="accent1"/>
                </a:solidFill>
                <a:latin typeface="Source Sans Pro" panose="020B0503030403020204" pitchFamily="34" charset="0"/>
                <a:ea typeface="Source Sans Pro" panose="020B0503030403020204" pitchFamily="34" charset="0"/>
              </a:rPr>
              <a:t>uple</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sécurise</a:t>
            </a:r>
            <a:r>
              <a:rPr lang="fr-FR" sz="2000" dirty="0">
                <a:latin typeface="Source Sans Pro" panose="020B0503030403020204" pitchFamily="34" charset="0"/>
                <a:ea typeface="Source Sans Pro" panose="020B0503030403020204" pitchFamily="34" charset="0"/>
              </a:rPr>
              <a:t> votre code (par exemple, définir la largeur et longueur de votre fenêtre).</a:t>
            </a:r>
          </a:p>
          <a:p>
            <a:pPr marL="342900" indent="-342900" algn="just">
              <a:buFont typeface="Arial" panose="020B0604020202020204" pitchFamily="34" charset="0"/>
              <a:buChar char="•"/>
            </a:pPr>
            <a:endParaRPr lang="fr-FR" sz="2000" dirty="0">
              <a:latin typeface="Source Sans Pro" panose="020B0503030403020204" pitchFamily="34" charset="0"/>
              <a:ea typeface="Source Sans Pro" panose="020B0503030403020204" pitchFamily="34" charset="0"/>
            </a:endParaRPr>
          </a:p>
          <a:p>
            <a:pPr marL="342900" indent="-342900" algn="just">
              <a:buFont typeface="Arial" panose="020B0604020202020204" pitchFamily="34" charset="0"/>
              <a:buChar char="•"/>
            </a:pPr>
            <a:r>
              <a:rPr lang="fr-FR" sz="2000" b="1" dirty="0">
                <a:latin typeface="Source Sans Pro" panose="020B0503030403020204" pitchFamily="34" charset="0"/>
                <a:ea typeface="Source Sans Pro" panose="020B0503030403020204" pitchFamily="34" charset="0"/>
              </a:rPr>
              <a:t>Itérer</a:t>
            </a:r>
            <a:r>
              <a:rPr lang="fr-FR" sz="2000" dirty="0">
                <a:latin typeface="Source Sans Pro" panose="020B0503030403020204" pitchFamily="34" charset="0"/>
                <a:ea typeface="Source Sans Pro" panose="020B0503030403020204" pitchFamily="34" charset="0"/>
              </a:rPr>
              <a:t> sur les éléments d’un </a:t>
            </a:r>
            <a:r>
              <a:rPr lang="fr-FR" sz="2000" b="1" dirty="0">
                <a:solidFill>
                  <a:schemeClr val="accent1"/>
                </a:solidFill>
                <a:latin typeface="Source Sans Pro" panose="020B0503030403020204" pitchFamily="34" charset="0"/>
                <a:ea typeface="Source Sans Pro" panose="020B0503030403020204" pitchFamily="34" charset="0"/>
              </a:rPr>
              <a:t>t-</a:t>
            </a:r>
            <a:r>
              <a:rPr lang="fr-FR" sz="2000" b="1" dirty="0" err="1">
                <a:solidFill>
                  <a:schemeClr val="accent1"/>
                </a:solidFill>
                <a:latin typeface="Source Sans Pro" panose="020B0503030403020204" pitchFamily="34" charset="0"/>
                <a:ea typeface="Source Sans Pro" panose="020B0503030403020204" pitchFamily="34" charset="0"/>
              </a:rPr>
              <a:t>uple</a:t>
            </a:r>
            <a:r>
              <a:rPr lang="fr-FR" sz="2000" dirty="0">
                <a:latin typeface="Source Sans Pro" panose="020B0503030403020204" pitchFamily="34" charset="0"/>
                <a:ea typeface="Source Sans Pro" panose="020B0503030403020204" pitchFamily="34" charset="0"/>
              </a:rPr>
              <a:t> est </a:t>
            </a:r>
            <a:r>
              <a:rPr lang="fr-FR" sz="2000" b="1" dirty="0">
                <a:latin typeface="Source Sans Pro" panose="020B0503030403020204" pitchFamily="34" charset="0"/>
                <a:ea typeface="Source Sans Pro" panose="020B0503030403020204" pitchFamily="34" charset="0"/>
              </a:rPr>
              <a:t>plus</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rapide</a:t>
            </a:r>
            <a:r>
              <a:rPr lang="fr-FR" sz="2000" dirty="0">
                <a:latin typeface="Source Sans Pro" panose="020B0503030403020204" pitchFamily="34" charset="0"/>
                <a:ea typeface="Source Sans Pro" panose="020B0503030403020204" pitchFamily="34" charset="0"/>
              </a:rPr>
              <a:t> que sur ceux d’une </a:t>
            </a:r>
            <a:r>
              <a:rPr lang="fr-FR" sz="2000" b="1" dirty="0">
                <a:latin typeface="Source Sans Pro" panose="020B0503030403020204" pitchFamily="34" charset="0"/>
                <a:ea typeface="Source Sans Pro" panose="020B0503030403020204" pitchFamily="34" charset="0"/>
              </a:rPr>
              <a:t>liste</a:t>
            </a:r>
            <a:r>
              <a:rPr lang="fr-FR" sz="2000" dirty="0">
                <a:latin typeface="Source Sans Pro" panose="020B0503030403020204" pitchFamily="34" charset="0"/>
                <a:ea typeface="Source Sans Pro" panose="020B0503030403020204" pitchFamily="34" charset="0"/>
              </a:rPr>
              <a:t>.</a:t>
            </a:r>
          </a:p>
          <a:p>
            <a:pPr marL="342900" indent="-342900" algn="just">
              <a:buFont typeface="Arial" panose="020B0604020202020204" pitchFamily="34" charset="0"/>
              <a:buChar char="•"/>
            </a:pPr>
            <a:endParaRPr lang="fr-FR" sz="2000" dirty="0">
              <a:latin typeface="Source Sans Pro" panose="020B0503030403020204" pitchFamily="34" charset="0"/>
              <a:ea typeface="Source Sans Pro" panose="020B0503030403020204" pitchFamily="34" charset="0"/>
            </a:endParaRPr>
          </a:p>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Une </a:t>
            </a:r>
            <a:r>
              <a:rPr lang="fr-FR" sz="2000" b="1" dirty="0">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qui </a:t>
            </a:r>
            <a:r>
              <a:rPr lang="fr-FR" sz="2000" b="1" dirty="0">
                <a:latin typeface="Source Sans Pro" panose="020B0503030403020204" pitchFamily="34" charset="0"/>
                <a:ea typeface="Source Sans Pro" panose="020B0503030403020204" pitchFamily="34" charset="0"/>
              </a:rPr>
              <a:t>retourne</a:t>
            </a:r>
            <a:r>
              <a:rPr lang="fr-FR" sz="2000" dirty="0">
                <a:latin typeface="Source Sans Pro" panose="020B0503030403020204" pitchFamily="34" charset="0"/>
                <a:ea typeface="Source Sans Pro" panose="020B0503030403020204" pitchFamily="34" charset="0"/>
              </a:rPr>
              <a:t> « </a:t>
            </a:r>
            <a:r>
              <a:rPr lang="fr-FR" sz="2000" b="1" dirty="0">
                <a:latin typeface="Source Sans Pro" panose="020B0503030403020204" pitchFamily="34" charset="0"/>
                <a:ea typeface="Source Sans Pro" panose="020B0503030403020204" pitchFamily="34" charset="0"/>
              </a:rPr>
              <a:t>plusieurs valeurs </a:t>
            </a:r>
            <a:r>
              <a:rPr lang="fr-FR" sz="2000" dirty="0">
                <a:latin typeface="Source Sans Pro" panose="020B0503030403020204" pitchFamily="34" charset="0"/>
                <a:ea typeface="Source Sans Pro" panose="020B0503030403020204" pitchFamily="34" charset="0"/>
              </a:rPr>
              <a:t>», retourne en fait un </a:t>
            </a:r>
            <a:r>
              <a:rPr lang="fr-FR" sz="2000" b="1" dirty="0">
                <a:solidFill>
                  <a:schemeClr val="accent1"/>
                </a:solidFill>
                <a:latin typeface="Source Sans Pro" panose="020B0503030403020204" pitchFamily="34" charset="0"/>
                <a:ea typeface="Source Sans Pro" panose="020B0503030403020204" pitchFamily="34" charset="0"/>
              </a:rPr>
              <a:t>t-</a:t>
            </a:r>
            <a:r>
              <a:rPr lang="fr-FR" sz="2000" b="1" dirty="0" err="1">
                <a:solidFill>
                  <a:schemeClr val="accent1"/>
                </a:solidFill>
                <a:latin typeface="Source Sans Pro" panose="020B0503030403020204" pitchFamily="34" charset="0"/>
                <a:ea typeface="Source Sans Pro" panose="020B0503030403020204" pitchFamily="34" charset="0"/>
              </a:rPr>
              <a:t>uple</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40167696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2.</a:t>
            </a:r>
            <a:r>
              <a:rPr lang="fr-FR" sz="3200" dirty="0">
                <a:solidFill>
                  <a:schemeClr val="accent4"/>
                </a:solidFill>
              </a:rPr>
              <a:t>4.4</a:t>
            </a:r>
          </a:p>
          <a:p>
            <a:pPr marL="0" lvl="0" indent="0" algn="l" rtl="0">
              <a:spcBef>
                <a:spcPts val="0"/>
              </a:spcBef>
              <a:spcAft>
                <a:spcPts val="0"/>
              </a:spcAft>
              <a:buNone/>
            </a:pPr>
            <a:r>
              <a:rPr lang="fr-FR" sz="2400" dirty="0"/>
              <a:t>Le </a:t>
            </a:r>
            <a:r>
              <a:rPr lang="fr-FR" sz="2400" dirty="0" err="1"/>
              <a:t>slicing</a:t>
            </a:r>
            <a:endParaRPr lang="fr-FR" sz="2400" dirty="0"/>
          </a:p>
        </p:txBody>
      </p:sp>
    </p:spTree>
    <p:extLst>
      <p:ext uri="{BB962C8B-B14F-4D97-AF65-F5344CB8AC3E}">
        <p14:creationId xmlns:p14="http://schemas.microsoft.com/office/powerpoint/2010/main" val="18740340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L’accès</a:t>
            </a:r>
            <a:r>
              <a:rPr lang="en-GB" dirty="0"/>
              <a:t> aux </a:t>
            </a:r>
            <a:r>
              <a:rPr lang="en-GB" dirty="0" err="1"/>
              <a:t>éléments</a:t>
            </a:r>
            <a:r>
              <a:rPr lang="en-GB" dirty="0"/>
              <a:t> (slicing)</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63</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nvGraphicFramePr>
        <p:xfrm>
          <a:off x="1048343" y="2020852"/>
          <a:ext cx="7047313" cy="2072358"/>
        </p:xfrm>
        <a:graphic>
          <a:graphicData uri="http://schemas.openxmlformats.org/drawingml/2006/table">
            <a:tbl>
              <a:tblPr firstRow="1" bandRow="1">
                <a:tableStyleId>{5C22544A-7EE6-4342-B048-85BDC9FD1C3A}</a:tableStyleId>
              </a:tblPr>
              <a:tblGrid>
                <a:gridCol w="2416259">
                  <a:extLst>
                    <a:ext uri="{9D8B030D-6E8A-4147-A177-3AD203B41FA5}">
                      <a16:colId xmlns:a16="http://schemas.microsoft.com/office/drawing/2014/main" val="825223540"/>
                    </a:ext>
                  </a:extLst>
                </a:gridCol>
                <a:gridCol w="4631054">
                  <a:extLst>
                    <a:ext uri="{9D8B030D-6E8A-4147-A177-3AD203B41FA5}">
                      <a16:colId xmlns:a16="http://schemas.microsoft.com/office/drawing/2014/main" val="87640179"/>
                    </a:ext>
                  </a:extLst>
                </a:gridCol>
              </a:tblGrid>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Opération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Résultat</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56833819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s[i]</a:t>
                      </a:r>
                    </a:p>
                  </a:txBody>
                  <a:tcPr marL="91448" marR="91448" marT="45673" marB="45673"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rPr>
                        <a:t>i</a:t>
                      </a: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rPr>
                        <a:t>-ème</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élément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p>
                  </a:txBody>
                  <a:tcPr marL="91448" marR="91448" marT="45673" marB="45673" horzOverflow="overflow"/>
                </a:tc>
                <a:extLst>
                  <a:ext uri="{0D108BD9-81ED-4DB2-BD59-A6C34878D82A}">
                    <a16:rowId xmlns:a16="http://schemas.microsoft.com/office/drawing/2014/main" val="3172455278"/>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s[i:j]</a:t>
                      </a:r>
                    </a:p>
                  </a:txBody>
                  <a:tcPr marL="91448" marR="91448" marT="45673" marB="45673"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Sous-séquence de </a:t>
                      </a:r>
                      <a:r>
                        <a:rPr kumimoji="0" lang="fr-FR" altLang="fr-FR" sz="1600" b="1"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s</a:t>
                      </a: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 constituée des éléments entre </a:t>
                      </a:r>
                    </a:p>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le </a:t>
                      </a:r>
                      <a:r>
                        <a:rPr kumimoji="0" lang="fr-FR" altLang="fr-FR" sz="1600" b="1"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i</a:t>
                      </a: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-ème (inclus) et le </a:t>
                      </a:r>
                      <a:r>
                        <a:rPr kumimoji="0" lang="fr-FR" altLang="fr-FR" sz="1600" b="1"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j</a:t>
                      </a: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-ème (exclus)</a:t>
                      </a:r>
                    </a:p>
                  </a:txBody>
                  <a:tcPr marL="91448" marR="91448" marT="45673" marB="45673" horzOverflow="overflow"/>
                </a:tc>
                <a:extLst>
                  <a:ext uri="{0D108BD9-81ED-4DB2-BD59-A6C34878D82A}">
                    <a16:rowId xmlns:a16="http://schemas.microsoft.com/office/drawing/2014/main" val="1963896122"/>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s[i:j:k]</a:t>
                      </a:r>
                    </a:p>
                  </a:txBody>
                  <a:tcPr marL="91448" marR="91448" marT="45673" marB="45673"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Sous-séquence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constituée des éléments entre</a:t>
                      </a:r>
                    </a:p>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le </a:t>
                      </a:r>
                      <a:r>
                        <a:rPr kumimoji="0" lang="fr-FR" altLang="fr-FR" sz="1600" b="1"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rPr>
                        <a:t>i</a:t>
                      </a: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rPr>
                        <a:t>-ème</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(inclus) et le </a:t>
                      </a:r>
                      <a:r>
                        <a:rPr kumimoji="0" lang="fr-FR" altLang="fr-FR" sz="1600" b="1"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rPr>
                        <a:t>j</a:t>
                      </a: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rPr>
                        <a:t>-ème</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(exclus) </a:t>
                      </a:r>
                    </a:p>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pris avec un pas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k</a:t>
                      </a:r>
                    </a:p>
                  </a:txBody>
                  <a:tcPr marL="91448" marR="91448" marT="45673" marB="45673" horzOverflow="overflow"/>
                </a:tc>
                <a:extLst>
                  <a:ext uri="{0D108BD9-81ED-4DB2-BD59-A6C34878D82A}">
                    <a16:rowId xmlns:a16="http://schemas.microsoft.com/office/drawing/2014/main" val="1345358949"/>
                  </a:ext>
                </a:extLst>
              </a:tr>
            </a:tbl>
          </a:graphicData>
        </a:graphic>
      </p:graphicFrame>
      <p:sp>
        <p:nvSpPr>
          <p:cNvPr id="4" name="ZoneTexte 3">
            <a:extLst>
              <a:ext uri="{FF2B5EF4-FFF2-40B4-BE49-F238E27FC236}">
                <a16:creationId xmlns:a16="http://schemas.microsoft.com/office/drawing/2014/main" id="{4B05E0D6-FEBD-D8F2-A577-BF97A1F4C335}"/>
              </a:ext>
            </a:extLst>
          </p:cNvPr>
          <p:cNvSpPr txBox="1"/>
          <p:nvPr/>
        </p:nvSpPr>
        <p:spPr>
          <a:xfrm>
            <a:off x="786150" y="1218195"/>
            <a:ext cx="7309506" cy="400110"/>
          </a:xfrm>
          <a:prstGeom prst="rect">
            <a:avLst/>
          </a:prstGeom>
          <a:noFill/>
        </p:spPr>
        <p:txBody>
          <a:bodyPr wrap="square">
            <a:spAutoFit/>
          </a:bodyPr>
          <a:lstStyle/>
          <a:p>
            <a:r>
              <a:rPr lang="fr-FR" sz="2000" dirty="0">
                <a:latin typeface="Source Sans Pro" panose="020B0503030403020204" pitchFamily="34" charset="0"/>
                <a:ea typeface="Source Sans Pro" panose="020B0503030403020204" pitchFamily="34" charset="0"/>
              </a:rPr>
              <a:t>Le </a:t>
            </a:r>
            <a:r>
              <a:rPr lang="fr-FR" sz="2000" b="1" dirty="0" err="1">
                <a:solidFill>
                  <a:schemeClr val="accent1"/>
                </a:solidFill>
                <a:latin typeface="Source Sans Pro" panose="020B0503030403020204" pitchFamily="34" charset="0"/>
                <a:ea typeface="Source Sans Pro" panose="020B0503030403020204" pitchFamily="34" charset="0"/>
              </a:rPr>
              <a:t>slicing</a:t>
            </a:r>
            <a:r>
              <a:rPr lang="fr-FR" sz="2000" dirty="0">
                <a:latin typeface="Source Sans Pro" panose="020B0503030403020204" pitchFamily="34" charset="0"/>
                <a:ea typeface="Source Sans Pro" panose="020B0503030403020204" pitchFamily="34" charset="0"/>
              </a:rPr>
              <a:t> peut être appliqué sur </a:t>
            </a:r>
            <a:r>
              <a:rPr lang="fr-FR" sz="2000" b="1" dirty="0">
                <a:latin typeface="Source Sans Pro" panose="020B0503030403020204" pitchFamily="34" charset="0"/>
                <a:ea typeface="Source Sans Pro" panose="020B0503030403020204" pitchFamily="34" charset="0"/>
              </a:rPr>
              <a:t>toutes</a:t>
            </a:r>
            <a:r>
              <a:rPr lang="fr-FR" sz="2000" dirty="0">
                <a:latin typeface="Source Sans Pro" panose="020B0503030403020204" pitchFamily="34" charset="0"/>
                <a:ea typeface="Source Sans Pro" panose="020B0503030403020204" pitchFamily="34" charset="0"/>
              </a:rPr>
              <a:t> les </a:t>
            </a:r>
            <a:r>
              <a:rPr lang="fr-FR" sz="2000" b="1" dirty="0">
                <a:latin typeface="Source Sans Pro" panose="020B0503030403020204" pitchFamily="34" charset="0"/>
                <a:ea typeface="Source Sans Pro" panose="020B0503030403020204" pitchFamily="34" charset="0"/>
              </a:rPr>
              <a:t>séquences</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28617875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L’accès</a:t>
            </a:r>
            <a:r>
              <a:rPr lang="en-GB" dirty="0"/>
              <a:t> aux </a:t>
            </a:r>
            <a:r>
              <a:rPr lang="en-GB" dirty="0" err="1"/>
              <a:t>éléments</a:t>
            </a:r>
            <a:r>
              <a:rPr lang="en-GB" dirty="0"/>
              <a:t> (slicing)</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64</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477"/>
            <a:ext cx="7223994" cy="1723549"/>
          </a:xfrm>
          <a:prstGeom prst="rect">
            <a:avLst/>
          </a:prstGeom>
          <a:noFill/>
        </p:spPr>
        <p:txBody>
          <a:bodyPr wrap="square">
            <a:spAutoFit/>
          </a:bodyPr>
          <a:lstStyle/>
          <a:p>
            <a:pPr>
              <a:spcAft>
                <a:spcPts val="600"/>
              </a:spcAft>
            </a:pPr>
            <a:r>
              <a:rPr lang="fr-FR" sz="2400" b="0" dirty="0" err="1">
                <a:solidFill>
                  <a:srgbClr val="6089B4"/>
                </a:solidFill>
                <a:effectLst/>
                <a:latin typeface="Source Code Pro" panose="020B0509030403020204" pitchFamily="49" charset="0"/>
                <a:ea typeface="Source Code Pro" panose="020B0509030403020204" pitchFamily="49" charset="0"/>
              </a:rPr>
              <a:t>monTuple</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10</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20</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dirty="0">
                <a:solidFill>
                  <a:srgbClr val="6089B4"/>
                </a:solidFill>
                <a:latin typeface="Source Code Pro" panose="020B0509030403020204" pitchFamily="49" charset="0"/>
                <a:ea typeface="Source Code Pro" panose="020B0509030403020204" pitchFamily="49" charset="0"/>
              </a:rPr>
              <a:t>30</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40</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50</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chemeClr val="tx1"/>
                </a:solidFill>
                <a:effectLst/>
                <a:latin typeface="Source Code Pro" panose="020B0509030403020204" pitchFamily="49" charset="0"/>
                <a:ea typeface="Source Code Pro" panose="020B0509030403020204" pitchFamily="49" charset="0"/>
              </a:rPr>
              <a:t> </a:t>
            </a:r>
            <a:r>
              <a:rPr lang="fr-FR" sz="2400" b="0" dirty="0">
                <a:solidFill>
                  <a:srgbClr val="638CB5"/>
                </a:solidFill>
                <a:effectLst/>
                <a:latin typeface="Source Code Pro" panose="020B0509030403020204" pitchFamily="49" charset="0"/>
                <a:ea typeface="Source Code Pro" panose="020B0509030403020204" pitchFamily="49" charset="0"/>
              </a:rPr>
              <a:t>60</a:t>
            </a:r>
            <a:r>
              <a:rPr lang="fr-FR" sz="2400" b="0" dirty="0">
                <a:solidFill>
                  <a:srgbClr val="676867"/>
                </a:solidFill>
                <a:effectLst/>
                <a:latin typeface="Source Code Pro" panose="020B0509030403020204" pitchFamily="49" charset="0"/>
                <a:ea typeface="Source Code Pro" panose="020B0509030403020204" pitchFamily="49" charset="0"/>
              </a:rPr>
              <a:t>)</a:t>
            </a:r>
          </a:p>
          <a:p>
            <a:pPr>
              <a:spcAft>
                <a:spcPts val="600"/>
              </a:spcAft>
            </a:pPr>
            <a:r>
              <a:rPr lang="fr-FR" sz="2400" b="0" dirty="0" err="1">
                <a:solidFill>
                  <a:srgbClr val="6089B4"/>
                </a:solidFill>
                <a:effectLst/>
                <a:latin typeface="Source Code Pro" panose="020B0509030403020204" pitchFamily="49" charset="0"/>
                <a:ea typeface="Source Code Pro" panose="020B0509030403020204" pitchFamily="49" charset="0"/>
              </a:rPr>
              <a:t>monTuple</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3</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dirty="0">
                <a:solidFill>
                  <a:schemeClr val="tx1"/>
                </a:solidFill>
                <a:latin typeface="Source Code Pro" panose="020B0509030403020204" pitchFamily="49" charset="0"/>
                <a:ea typeface="Source Code Pro" panose="020B0509030403020204" pitchFamily="49" charset="0"/>
              </a:rPr>
              <a:t>				</a:t>
            </a:r>
            <a:r>
              <a:rPr lang="fr-FR" sz="24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(40, 50, 60)</a:t>
            </a:r>
            <a:endParaRPr lang="fr-FR" sz="2400" b="0" dirty="0">
              <a:solidFill>
                <a:srgbClr val="C5C8C6"/>
              </a:solidFill>
              <a:effectLst/>
              <a:latin typeface="Source Sans Pro" panose="020B0503030403020204" pitchFamily="34" charset="0"/>
              <a:ea typeface="Source Sans Pro" panose="020B0503030403020204" pitchFamily="34"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monTuple</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1</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4</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chemeClr val="tx1"/>
                </a:solidFill>
                <a:effectLst/>
                <a:latin typeface="Source Code Pro" panose="020B0509030403020204" pitchFamily="49" charset="0"/>
                <a:ea typeface="Source Code Pro" panose="020B0509030403020204" pitchFamily="49" charset="0"/>
              </a:rPr>
              <a:t>			</a:t>
            </a:r>
            <a:r>
              <a:rPr lang="fr-FR" sz="2400" dirty="0">
                <a:solidFill>
                  <a:schemeClr val="tx1"/>
                </a:solidFill>
                <a:latin typeface="Source Code Pro" panose="020B0509030403020204" pitchFamily="49" charset="0"/>
                <a:ea typeface="Source Code Pro" panose="020B0509030403020204" pitchFamily="49" charset="0"/>
              </a:rPr>
              <a:t>	</a:t>
            </a:r>
            <a:r>
              <a:rPr lang="fr-FR" sz="24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(20, 30, 40)</a:t>
            </a:r>
            <a:endParaRPr lang="fr-FR" sz="2400" b="0" dirty="0">
              <a:solidFill>
                <a:srgbClr val="C5C8C6"/>
              </a:solidFill>
              <a:effectLst/>
              <a:latin typeface="Source Sans Pro" panose="020B0503030403020204" pitchFamily="34" charset="0"/>
              <a:ea typeface="Source Sans Pro" panose="020B0503030403020204" pitchFamily="34"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monTuple</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1</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2</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chemeClr val="tx1"/>
                </a:solidFill>
                <a:effectLst/>
                <a:latin typeface="Source Code Pro" panose="020B0509030403020204" pitchFamily="49" charset="0"/>
                <a:ea typeface="Source Code Pro" panose="020B0509030403020204" pitchFamily="49" charset="0"/>
              </a:rPr>
              <a:t>				</a:t>
            </a:r>
            <a:r>
              <a:rPr lang="fr-FR" sz="24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(20, 40, 60)</a:t>
            </a:r>
            <a:endParaRPr lang="fr-FR" sz="2400" b="0" dirty="0">
              <a:solidFill>
                <a:srgbClr val="C5C8C6"/>
              </a:solidFill>
              <a:effectLst/>
              <a:latin typeface="Source Sans Pro" panose="020B0503030403020204" pitchFamily="34" charset="0"/>
              <a:ea typeface="Source Sans Pro" panose="020B0503030403020204" pitchFamily="34" charset="0"/>
            </a:endParaRPr>
          </a:p>
        </p:txBody>
      </p:sp>
      <p:cxnSp>
        <p:nvCxnSpPr>
          <p:cNvPr id="2" name="Connecteur droit avec flèche 1">
            <a:extLst>
              <a:ext uri="{FF2B5EF4-FFF2-40B4-BE49-F238E27FC236}">
                <a16:creationId xmlns:a16="http://schemas.microsoft.com/office/drawing/2014/main" id="{D8C5F83D-D55C-A843-8BED-B7280F3D92C4}"/>
              </a:ext>
            </a:extLst>
          </p:cNvPr>
          <p:cNvCxnSpPr>
            <a:cxnSpLocks/>
          </p:cNvCxnSpPr>
          <p:nvPr/>
        </p:nvCxnSpPr>
        <p:spPr>
          <a:xfrm>
            <a:off x="4714702" y="2003715"/>
            <a:ext cx="7273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 name="Connecteur droit avec flèche 2">
            <a:extLst>
              <a:ext uri="{FF2B5EF4-FFF2-40B4-BE49-F238E27FC236}">
                <a16:creationId xmlns:a16="http://schemas.microsoft.com/office/drawing/2014/main" id="{460402C5-2405-BB8B-4AC2-EE80FAE68EB7}"/>
              </a:ext>
            </a:extLst>
          </p:cNvPr>
          <p:cNvCxnSpPr>
            <a:cxnSpLocks/>
          </p:cNvCxnSpPr>
          <p:nvPr/>
        </p:nvCxnSpPr>
        <p:spPr>
          <a:xfrm>
            <a:off x="4714702" y="2391642"/>
            <a:ext cx="7273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 name="Connecteur droit avec flèche 3">
            <a:extLst>
              <a:ext uri="{FF2B5EF4-FFF2-40B4-BE49-F238E27FC236}">
                <a16:creationId xmlns:a16="http://schemas.microsoft.com/office/drawing/2014/main" id="{8A2E4F70-505B-AE3C-A5B8-ABFBE2FE78F6}"/>
              </a:ext>
            </a:extLst>
          </p:cNvPr>
          <p:cNvCxnSpPr>
            <a:cxnSpLocks/>
          </p:cNvCxnSpPr>
          <p:nvPr/>
        </p:nvCxnSpPr>
        <p:spPr>
          <a:xfrm>
            <a:off x="4714702" y="2772642"/>
            <a:ext cx="7273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410098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Modification à </a:t>
            </a:r>
            <a:r>
              <a:rPr lang="en-GB" dirty="0" err="1"/>
              <a:t>l’aide</a:t>
            </a:r>
            <a:r>
              <a:rPr lang="en-GB" dirty="0"/>
              <a:t> du “slicing”</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65</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nvGraphicFramePr>
        <p:xfrm>
          <a:off x="1048343" y="2020852"/>
          <a:ext cx="7047313" cy="2499400"/>
        </p:xfrm>
        <a:graphic>
          <a:graphicData uri="http://schemas.openxmlformats.org/drawingml/2006/table">
            <a:tbl>
              <a:tblPr firstRow="1" bandRow="1">
                <a:tableStyleId>{5C22544A-7EE6-4342-B048-85BDC9FD1C3A}</a:tableStyleId>
              </a:tblPr>
              <a:tblGrid>
                <a:gridCol w="2416259">
                  <a:extLst>
                    <a:ext uri="{9D8B030D-6E8A-4147-A177-3AD203B41FA5}">
                      <a16:colId xmlns:a16="http://schemas.microsoft.com/office/drawing/2014/main" val="825223540"/>
                    </a:ext>
                  </a:extLst>
                </a:gridCol>
                <a:gridCol w="4631054">
                  <a:extLst>
                    <a:ext uri="{9D8B030D-6E8A-4147-A177-3AD203B41FA5}">
                      <a16:colId xmlns:a16="http://schemas.microsoft.com/office/drawing/2014/main" val="87640179"/>
                    </a:ext>
                  </a:extLst>
                </a:gridCol>
              </a:tblGrid>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Opération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Résultat</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56833819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s[i] = x</a:t>
                      </a:r>
                    </a:p>
                  </a:txBody>
                  <a:tcPr marL="91445" marR="91445" marT="45715" marB="4571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Remplacement de l’élément </a:t>
                      </a:r>
                      <a:r>
                        <a:rPr kumimoji="0" lang="fr-FR" altLang="fr-FR" sz="1600" b="1" i="0" u="none" strike="noStrike" cap="none" normalizeH="0" baseline="0">
                          <a:ln>
                            <a:noFill/>
                          </a:ln>
                          <a:solidFill>
                            <a:schemeClr val="tx1"/>
                          </a:solidFill>
                          <a:effectLst/>
                          <a:latin typeface="Source Sans Pro" panose="020B0503030403020204" pitchFamily="34" charset="0"/>
                          <a:ea typeface="Source Sans Pro" panose="020B0503030403020204" pitchFamily="34" charset="0"/>
                        </a:rPr>
                        <a:t>s[i]</a:t>
                      </a: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 par </a:t>
                      </a:r>
                      <a:r>
                        <a:rPr kumimoji="0" lang="fr-FR" altLang="fr-FR" sz="1600" b="1"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x</a:t>
                      </a:r>
                    </a:p>
                  </a:txBody>
                  <a:tcPr marL="91445" marR="91445" marT="45724" marB="45724" horzOverflow="overflow"/>
                </a:tc>
                <a:extLst>
                  <a:ext uri="{0D108BD9-81ED-4DB2-BD59-A6C34878D82A}">
                    <a16:rowId xmlns:a16="http://schemas.microsoft.com/office/drawing/2014/main" val="3172455278"/>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s[</a:t>
                      </a:r>
                      <a:r>
                        <a:rPr kumimoji="0" lang="fr-FR" altLang="fr-FR" sz="1600" b="0" i="0" u="none" strike="noStrike" cap="none" normalizeH="0" baseline="0" dirty="0" err="1">
                          <a:ln>
                            <a:noFill/>
                          </a:ln>
                          <a:solidFill>
                            <a:schemeClr val="tx1"/>
                          </a:solidFill>
                          <a:effectLst/>
                          <a:latin typeface="Source Sans Pro" panose="020B0503030403020204" pitchFamily="34" charset="0"/>
                          <a:ea typeface="Source Sans Pro" panose="020B0503030403020204" pitchFamily="34" charset="0"/>
                        </a:rPr>
                        <a:t>i:j</a:t>
                      </a:r>
                      <a:r>
                        <a:rPr kumimoji="0" lang="fr-FR" altLang="fr-FR" sz="1600" b="0"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 t</a:t>
                      </a:r>
                    </a:p>
                  </a:txBody>
                  <a:tcPr marL="91445" marR="91445" marT="45715" marB="4571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Remplacement des éléments de </a:t>
                      </a:r>
                      <a:r>
                        <a:rPr kumimoji="0" lang="fr-FR" altLang="fr-FR" sz="1600" b="1" i="0" u="none" strike="noStrike" cap="none" normalizeH="0" baseline="0">
                          <a:ln>
                            <a:noFill/>
                          </a:ln>
                          <a:solidFill>
                            <a:schemeClr val="tx1"/>
                          </a:solidFill>
                          <a:effectLst/>
                          <a:latin typeface="Source Sans Pro" panose="020B0503030403020204" pitchFamily="34" charset="0"/>
                          <a:ea typeface="Source Sans Pro" panose="020B0503030403020204" pitchFamily="34" charset="0"/>
                        </a:rPr>
                        <a:t>s[i:j] </a:t>
                      </a:r>
                      <a:r>
                        <a:rPr kumimoji="0" lang="fr-FR" altLang="fr-FR" sz="1600" b="0" i="0" u="none" strike="noStrike" cap="none" normalizeH="0" baseline="0">
                          <a:ln>
                            <a:noFill/>
                          </a:ln>
                          <a:solidFill>
                            <a:schemeClr val="tx1"/>
                          </a:solidFill>
                          <a:effectLst/>
                          <a:latin typeface="Source Sans Pro" panose="020B0503030403020204" pitchFamily="34" charset="0"/>
                          <a:ea typeface="Source Sans Pro" panose="020B0503030403020204" pitchFamily="34" charset="0"/>
                        </a:rPr>
                        <a:t>par ceux de </a:t>
                      </a: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la séquence </a:t>
                      </a:r>
                      <a:r>
                        <a:rPr kumimoji="0" lang="fr-FR" altLang="fr-FR" sz="1600" b="1"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t</a:t>
                      </a:r>
                    </a:p>
                  </a:txBody>
                  <a:tcPr marL="91445" marR="91445" marT="45724" marB="45724" horzOverflow="overflow"/>
                </a:tc>
                <a:extLst>
                  <a:ext uri="{0D108BD9-81ED-4DB2-BD59-A6C34878D82A}">
                    <a16:rowId xmlns:a16="http://schemas.microsoft.com/office/drawing/2014/main" val="1963896122"/>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chemeClr val="tx1"/>
                          </a:solidFill>
                          <a:effectLst/>
                          <a:latin typeface="Source Sans Pro" panose="020B0503030403020204" pitchFamily="34" charset="0"/>
                          <a:ea typeface="Source Sans Pro" panose="020B0503030403020204" pitchFamily="34" charset="0"/>
                        </a:rPr>
                        <a:t>del(s[i:j])</a:t>
                      </a:r>
                    </a:p>
                  </a:txBody>
                  <a:tcPr marL="91445" marR="91445" marT="45715" marB="4571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Suppression des éléments de </a:t>
                      </a:r>
                      <a:r>
                        <a:rPr kumimoji="0" lang="fr-FR" altLang="fr-FR" sz="1600" b="1"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s[</a:t>
                      </a:r>
                      <a:r>
                        <a:rPr kumimoji="0" lang="fr-FR" altLang="fr-FR" sz="1600" b="1" i="0" u="none" strike="noStrike" cap="none" normalizeH="0" baseline="0" dirty="0" err="1">
                          <a:ln>
                            <a:noFill/>
                          </a:ln>
                          <a:solidFill>
                            <a:schemeClr val="tx1"/>
                          </a:solidFill>
                          <a:effectLst/>
                          <a:latin typeface="Source Sans Pro" panose="020B0503030403020204" pitchFamily="34" charset="0"/>
                          <a:ea typeface="Source Sans Pro" panose="020B0503030403020204" pitchFamily="34" charset="0"/>
                        </a:rPr>
                        <a:t>i:j</a:t>
                      </a:r>
                      <a:r>
                        <a:rPr kumimoji="0" lang="fr-FR" altLang="fr-FR" sz="1600" b="1"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marT="45724" marB="45724" horzOverflow="overflow"/>
                </a:tc>
                <a:extLst>
                  <a:ext uri="{0D108BD9-81ED-4DB2-BD59-A6C34878D82A}">
                    <a16:rowId xmlns:a16="http://schemas.microsoft.com/office/drawing/2014/main" val="4051853025"/>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chemeClr val="tx1"/>
                          </a:solidFill>
                          <a:effectLst/>
                          <a:latin typeface="Source Sans Pro" panose="020B0503030403020204" pitchFamily="34" charset="0"/>
                          <a:ea typeface="Source Sans Pro" panose="020B0503030403020204" pitchFamily="34" charset="0"/>
                        </a:rPr>
                        <a:t>s[i:j:k] = t</a:t>
                      </a:r>
                    </a:p>
                  </a:txBody>
                  <a:tcPr marL="91445" marR="91445" marT="45724" marB="45724"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Remplacement des éléments de </a:t>
                      </a:r>
                      <a:r>
                        <a:rPr kumimoji="0" lang="fr-FR" altLang="fr-FR" sz="1600" b="1"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s[</a:t>
                      </a:r>
                      <a:r>
                        <a:rPr kumimoji="0" lang="fr-FR" altLang="fr-FR" sz="1600" b="1" i="0" u="none" strike="noStrike" cap="none" normalizeH="0" baseline="0" dirty="0" err="1">
                          <a:ln>
                            <a:noFill/>
                          </a:ln>
                          <a:solidFill>
                            <a:schemeClr val="tx1"/>
                          </a:solidFill>
                          <a:effectLst/>
                          <a:latin typeface="Source Sans Pro" panose="020B0503030403020204" pitchFamily="34" charset="0"/>
                          <a:ea typeface="Source Sans Pro" panose="020B0503030403020204" pitchFamily="34" charset="0"/>
                        </a:rPr>
                        <a:t>i:j:k</a:t>
                      </a:r>
                      <a:r>
                        <a:rPr kumimoji="0" lang="fr-FR" altLang="fr-FR" sz="1600" b="1"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par ceux de la séquence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t</a:t>
                      </a:r>
                    </a:p>
                  </a:txBody>
                  <a:tcPr marL="91445" marR="91445" marT="45724" marB="45724" horzOverflow="overflow"/>
                </a:tc>
                <a:extLst>
                  <a:ext uri="{0D108BD9-81ED-4DB2-BD59-A6C34878D82A}">
                    <a16:rowId xmlns:a16="http://schemas.microsoft.com/office/drawing/2014/main" val="1403259292"/>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del(</a:t>
                      </a:r>
                      <a:r>
                        <a:rPr kumimoji="0" lang="fr-FR" altLang="fr-FR" sz="1600" b="0" i="0" u="none" strike="noStrike" cap="none" normalizeH="0" baseline="0">
                          <a:ln>
                            <a:noFill/>
                          </a:ln>
                          <a:solidFill>
                            <a:schemeClr val="tx1"/>
                          </a:solidFill>
                          <a:effectLst/>
                          <a:latin typeface="Source Sans Pro" panose="020B0503030403020204" pitchFamily="34" charset="0"/>
                          <a:ea typeface="Source Sans Pro" panose="020B0503030403020204" pitchFamily="34" charset="0"/>
                        </a:rPr>
                        <a:t>s[i:j:k]</a:t>
                      </a: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a:t>
                      </a:r>
                    </a:p>
                  </a:txBody>
                  <a:tcPr marL="91445" marR="91445" marT="45724" marB="45724"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Suppression des éléments de </a:t>
                      </a:r>
                      <a:r>
                        <a:rPr kumimoji="0" lang="fr-FR" altLang="fr-FR" sz="1600" b="1"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s[</a:t>
                      </a:r>
                      <a:r>
                        <a:rPr kumimoji="0" lang="fr-FR" altLang="fr-FR" sz="1600" b="1" i="0" u="none" strike="noStrike" cap="none" normalizeH="0" baseline="0" dirty="0" err="1">
                          <a:ln>
                            <a:noFill/>
                          </a:ln>
                          <a:solidFill>
                            <a:schemeClr val="tx1"/>
                          </a:solidFill>
                          <a:effectLst/>
                          <a:latin typeface="Source Sans Pro" panose="020B0503030403020204" pitchFamily="34" charset="0"/>
                          <a:ea typeface="Source Sans Pro" panose="020B0503030403020204" pitchFamily="34" charset="0"/>
                        </a:rPr>
                        <a:t>i:j:k</a:t>
                      </a:r>
                      <a:r>
                        <a:rPr kumimoji="0" lang="fr-FR" altLang="fr-FR" sz="1600" b="1"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marT="45724" marB="45724" horzOverflow="overflow"/>
                </a:tc>
                <a:extLst>
                  <a:ext uri="{0D108BD9-81ED-4DB2-BD59-A6C34878D82A}">
                    <a16:rowId xmlns:a16="http://schemas.microsoft.com/office/drawing/2014/main" val="1345358949"/>
                  </a:ext>
                </a:extLst>
              </a:tr>
            </a:tbl>
          </a:graphicData>
        </a:graphic>
      </p:graphicFrame>
      <p:sp>
        <p:nvSpPr>
          <p:cNvPr id="4" name="ZoneTexte 3">
            <a:extLst>
              <a:ext uri="{FF2B5EF4-FFF2-40B4-BE49-F238E27FC236}">
                <a16:creationId xmlns:a16="http://schemas.microsoft.com/office/drawing/2014/main" id="{4B05E0D6-FEBD-D8F2-A577-BF97A1F4C335}"/>
              </a:ext>
            </a:extLst>
          </p:cNvPr>
          <p:cNvSpPr txBox="1"/>
          <p:nvPr/>
        </p:nvSpPr>
        <p:spPr>
          <a:xfrm>
            <a:off x="786150" y="1110962"/>
            <a:ext cx="7321530" cy="707886"/>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La </a:t>
            </a:r>
            <a:r>
              <a:rPr lang="fr-FR" sz="2000" b="1" dirty="0">
                <a:latin typeface="Source Sans Pro" panose="020B0503030403020204" pitchFamily="34" charset="0"/>
                <a:ea typeface="Source Sans Pro" panose="020B0503030403020204" pitchFamily="34" charset="0"/>
              </a:rPr>
              <a:t>modification</a:t>
            </a:r>
            <a:r>
              <a:rPr lang="fr-FR" sz="2000" dirty="0">
                <a:latin typeface="Source Sans Pro" panose="020B0503030403020204" pitchFamily="34" charset="0"/>
                <a:ea typeface="Source Sans Pro" panose="020B0503030403020204" pitchFamily="34" charset="0"/>
              </a:rPr>
              <a:t> à l’aide du </a:t>
            </a:r>
            <a:r>
              <a:rPr lang="fr-FR" sz="2000" b="1" dirty="0" err="1">
                <a:solidFill>
                  <a:schemeClr val="accent1"/>
                </a:solidFill>
                <a:latin typeface="Source Sans Pro" panose="020B0503030403020204" pitchFamily="34" charset="0"/>
                <a:ea typeface="Source Sans Pro" panose="020B0503030403020204" pitchFamily="34" charset="0"/>
              </a:rPr>
              <a:t>slicing</a:t>
            </a:r>
            <a:r>
              <a:rPr lang="fr-FR" sz="2000" dirty="0">
                <a:latin typeface="Source Sans Pro" panose="020B0503030403020204" pitchFamily="34" charset="0"/>
                <a:ea typeface="Source Sans Pro" panose="020B0503030403020204" pitchFamily="34" charset="0"/>
              </a:rPr>
              <a:t> peut être appliqué </a:t>
            </a:r>
            <a:r>
              <a:rPr lang="fr-FR" sz="2000" b="1" dirty="0">
                <a:latin typeface="Source Sans Pro" panose="020B0503030403020204" pitchFamily="34" charset="0"/>
                <a:ea typeface="Source Sans Pro" panose="020B0503030403020204" pitchFamily="34" charset="0"/>
              </a:rPr>
              <a:t>uniquement</a:t>
            </a:r>
            <a:r>
              <a:rPr lang="fr-FR" sz="2000" dirty="0">
                <a:latin typeface="Source Sans Pro" panose="020B0503030403020204" pitchFamily="34" charset="0"/>
                <a:ea typeface="Source Sans Pro" panose="020B0503030403020204" pitchFamily="34" charset="0"/>
              </a:rPr>
              <a:t> sur les </a:t>
            </a:r>
            <a:r>
              <a:rPr lang="fr-FR" sz="2000" b="1" dirty="0">
                <a:latin typeface="Source Sans Pro" panose="020B0503030403020204" pitchFamily="34" charset="0"/>
                <a:ea typeface="Source Sans Pro" panose="020B0503030403020204" pitchFamily="34" charset="0"/>
              </a:rPr>
              <a:t>listes</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41125993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Modification à </a:t>
            </a:r>
            <a:r>
              <a:rPr lang="en-GB" dirty="0" err="1"/>
              <a:t>l’aide</a:t>
            </a:r>
            <a:r>
              <a:rPr lang="en-GB" dirty="0"/>
              <a:t> du “slicing”</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66</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477"/>
            <a:ext cx="7943322" cy="1354217"/>
          </a:xfrm>
          <a:prstGeom prst="rect">
            <a:avLst/>
          </a:prstGeom>
          <a:noFill/>
        </p:spPr>
        <p:txBody>
          <a:bodyPr wrap="square">
            <a:spAutoFit/>
          </a:bodyPr>
          <a:lstStyle/>
          <a:p>
            <a:pPr>
              <a:spcAft>
                <a:spcPts val="600"/>
              </a:spcAft>
            </a:pPr>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1</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2</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dirty="0">
                <a:solidFill>
                  <a:srgbClr val="6089B4"/>
                </a:solidFill>
                <a:latin typeface="Source Code Pro" panose="020B0509030403020204" pitchFamily="49" charset="0"/>
                <a:ea typeface="Source Code Pro" panose="020B0509030403020204" pitchFamily="49" charset="0"/>
              </a:rPr>
              <a:t>3</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4</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5</a:t>
            </a:r>
            <a:r>
              <a:rPr lang="fr-FR" sz="2400" b="0" dirty="0">
                <a:solidFill>
                  <a:srgbClr val="676867"/>
                </a:solidFill>
                <a:effectLst/>
                <a:latin typeface="Source Code Pro" panose="020B0509030403020204" pitchFamily="49" charset="0"/>
                <a:ea typeface="Source Code Pro" panose="020B0509030403020204" pitchFamily="49" charset="0"/>
              </a:rPr>
              <a:t>]</a:t>
            </a:r>
          </a:p>
          <a:p>
            <a:pPr>
              <a:spcAft>
                <a:spcPts val="600"/>
              </a:spcAft>
            </a:pPr>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2</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4</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chemeClr val="tx1"/>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6</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9AA83A"/>
                </a:solidFill>
                <a:effectLst/>
                <a:latin typeface="Source Code Pro" panose="020B0509030403020204" pitchFamily="49" charset="0"/>
                <a:ea typeface="Source Code Pro" panose="020B0509030403020204" pitchFamily="49" charset="0"/>
              </a:rPr>
              <a:t>'x’</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7</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dirty="0">
                <a:solidFill>
                  <a:schemeClr val="tx1"/>
                </a:solidFill>
                <a:latin typeface="Source Code Pro" panose="020B0509030403020204" pitchFamily="49" charset="0"/>
                <a:ea typeface="Source Code Pro" panose="020B0509030403020204" pitchFamily="49" charset="0"/>
              </a:rPr>
              <a:t>	   	</a:t>
            </a:r>
            <a:r>
              <a:rPr lang="fr-FR" sz="24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 [1, 2, 6, ‘x’, 7, 5]</a:t>
            </a:r>
            <a:endParaRPr lang="fr-FR" sz="2400" b="0" dirty="0">
              <a:solidFill>
                <a:srgbClr val="C5C8C6"/>
              </a:solidFill>
              <a:effectLst/>
              <a:latin typeface="Source Sans Pro" panose="020B0503030403020204" pitchFamily="34" charset="0"/>
              <a:ea typeface="Source Sans Pro" panose="020B0503030403020204" pitchFamily="34"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1</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6</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2</a:t>
            </a:r>
            <a:r>
              <a:rPr lang="fr-FR" sz="2400" b="0" dirty="0">
                <a:solidFill>
                  <a:srgbClr val="676867"/>
                </a:solidFill>
                <a:effectLst/>
                <a:latin typeface="Source Code Pro" panose="020B0509030403020204" pitchFamily="49" charset="0"/>
                <a:ea typeface="Source Code Pro" panose="020B0509030403020204" pitchFamily="49" charset="0"/>
              </a:rPr>
              <a:t>] = </a:t>
            </a:r>
            <a:r>
              <a:rPr lang="fr-FR" sz="2400" b="0" dirty="0">
                <a:solidFill>
                  <a:srgbClr val="9AA83A"/>
                </a:solidFill>
                <a:effectLst/>
                <a:latin typeface="Source Code Pro" panose="020B0509030403020204" pitchFamily="49" charset="0"/>
                <a:ea typeface="Source Code Pro" panose="020B0509030403020204" pitchFamily="49" charset="0"/>
              </a:rPr>
              <a:t>'tes’</a:t>
            </a:r>
            <a:r>
              <a:rPr lang="fr-FR" sz="2400" dirty="0">
                <a:solidFill>
                  <a:srgbClr val="C5C8C6"/>
                </a:solidFill>
                <a:latin typeface="Source Code Pro" panose="020B0509030403020204" pitchFamily="49" charset="0"/>
                <a:ea typeface="Source Code Pro" panose="020B0509030403020204" pitchFamily="49" charset="0"/>
              </a:rPr>
              <a:t>	   </a:t>
            </a:r>
            <a:r>
              <a:rPr lang="fr-FR" sz="24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	 [1, ‘t’, 6, ‘e’, 7, ‘s’]</a:t>
            </a:r>
            <a:endParaRPr lang="fr-FR" sz="2400" b="0" dirty="0">
              <a:solidFill>
                <a:srgbClr val="C5C8C6"/>
              </a:solidFill>
              <a:effectLst/>
              <a:latin typeface="Source Sans Pro" panose="020B0503030403020204" pitchFamily="34" charset="0"/>
              <a:ea typeface="Source Sans Pro" panose="020B0503030403020204" pitchFamily="34" charset="0"/>
            </a:endParaRPr>
          </a:p>
        </p:txBody>
      </p:sp>
      <p:cxnSp>
        <p:nvCxnSpPr>
          <p:cNvPr id="2" name="Connecteur droit avec flèche 1">
            <a:extLst>
              <a:ext uri="{FF2B5EF4-FFF2-40B4-BE49-F238E27FC236}">
                <a16:creationId xmlns:a16="http://schemas.microsoft.com/office/drawing/2014/main" id="{2E7802D3-5C67-3D7A-CAE0-5886FBB8C3F2}"/>
              </a:ext>
            </a:extLst>
          </p:cNvPr>
          <p:cNvCxnSpPr>
            <a:cxnSpLocks/>
          </p:cNvCxnSpPr>
          <p:nvPr/>
        </p:nvCxnSpPr>
        <p:spPr>
          <a:xfrm>
            <a:off x="5435139" y="1989860"/>
            <a:ext cx="7273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 name="Connecteur droit avec flèche 2">
            <a:extLst>
              <a:ext uri="{FF2B5EF4-FFF2-40B4-BE49-F238E27FC236}">
                <a16:creationId xmlns:a16="http://schemas.microsoft.com/office/drawing/2014/main" id="{3DCF0142-4A3C-063A-F25C-2A34028ECA9F}"/>
              </a:ext>
            </a:extLst>
          </p:cNvPr>
          <p:cNvCxnSpPr>
            <a:cxnSpLocks/>
          </p:cNvCxnSpPr>
          <p:nvPr/>
        </p:nvCxnSpPr>
        <p:spPr>
          <a:xfrm>
            <a:off x="5435139" y="2405496"/>
            <a:ext cx="7273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965416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2.</a:t>
            </a:r>
            <a:r>
              <a:rPr lang="fr-FR" sz="3200" dirty="0">
                <a:solidFill>
                  <a:schemeClr val="accent4"/>
                </a:solidFill>
              </a:rPr>
              <a:t>4.5</a:t>
            </a:r>
          </a:p>
          <a:p>
            <a:pPr marL="0" lvl="0" indent="0" algn="l" rtl="0">
              <a:spcBef>
                <a:spcPts val="0"/>
              </a:spcBef>
              <a:spcAft>
                <a:spcPts val="0"/>
              </a:spcAft>
              <a:buNone/>
            </a:pPr>
            <a:r>
              <a:rPr lang="fr-FR" sz="2400" dirty="0"/>
              <a:t>Les sets</a:t>
            </a:r>
          </a:p>
        </p:txBody>
      </p:sp>
    </p:spTree>
    <p:extLst>
      <p:ext uri="{BB962C8B-B14F-4D97-AF65-F5344CB8AC3E}">
        <p14:creationId xmlns:p14="http://schemas.microsoft.com/office/powerpoint/2010/main" val="136323926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Déclaration</a:t>
            </a:r>
            <a:r>
              <a:rPr lang="en-GB" dirty="0"/>
              <a:t> d’un set</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68</a:t>
            </a:fld>
            <a:endParaRPr lang="en"/>
          </a:p>
        </p:txBody>
      </p:sp>
      <p:sp>
        <p:nvSpPr>
          <p:cNvPr id="2" name="ZoneTexte 1">
            <a:extLst>
              <a:ext uri="{FF2B5EF4-FFF2-40B4-BE49-F238E27FC236}">
                <a16:creationId xmlns:a16="http://schemas.microsoft.com/office/drawing/2014/main" id="{310309E6-E057-4938-A41C-7D1B26A22414}"/>
              </a:ext>
            </a:extLst>
          </p:cNvPr>
          <p:cNvSpPr txBox="1"/>
          <p:nvPr/>
        </p:nvSpPr>
        <p:spPr>
          <a:xfrm>
            <a:off x="786150" y="1449254"/>
            <a:ext cx="8166934" cy="2308324"/>
          </a:xfrm>
          <a:prstGeom prst="rect">
            <a:avLst/>
          </a:prstGeom>
          <a:noFill/>
        </p:spPr>
        <p:txBody>
          <a:bodyPr wrap="square">
            <a:spAutoFit/>
          </a:bodyPr>
          <a:lstStyle/>
          <a:p>
            <a:r>
              <a:rPr lang="fr-FR" sz="2400" b="0" dirty="0" err="1">
                <a:solidFill>
                  <a:srgbClr val="6089B4"/>
                </a:solidFill>
                <a:effectLst/>
                <a:latin typeface="Source Code Pro" panose="020B0509030403020204" pitchFamily="49" charset="0"/>
                <a:ea typeface="Source Code Pro" panose="020B0509030403020204" pitchFamily="49" charset="0"/>
              </a:rPr>
              <a:t>monEnsembleVide</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chemeClr val="tx1"/>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9B0000"/>
                </a:solidFill>
                <a:effectLst/>
                <a:latin typeface="Source Code Pro" panose="020B0509030403020204" pitchFamily="49" charset="0"/>
                <a:ea typeface="Source Code Pro" panose="020B0509030403020204" pitchFamily="49" charset="0"/>
              </a:rPr>
              <a:t>set</a:t>
            </a:r>
            <a:r>
              <a:rPr lang="fr-FR" sz="2400" b="0" dirty="0">
                <a:solidFill>
                  <a:srgbClr val="676867"/>
                </a:solidFill>
                <a:effectLst/>
                <a:latin typeface="Source Code Pro" panose="020B0509030403020204" pitchFamily="49" charset="0"/>
                <a:ea typeface="Source Code Pro" panose="020B0509030403020204" pitchFamily="49" charset="0"/>
              </a:rPr>
              <a:t>()</a:t>
            </a:r>
          </a:p>
          <a:p>
            <a:endParaRPr lang="fr-FR" sz="2400" b="0" dirty="0">
              <a:solidFill>
                <a:schemeClr val="tx1"/>
              </a:solidFill>
              <a:effectLst/>
              <a:latin typeface="Source Code Pro" panose="020B0509030403020204" pitchFamily="49" charset="0"/>
              <a:ea typeface="Source Code Pro" panose="020B0509030403020204" pitchFamily="49"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monEnsembleAvecUnElement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chemeClr val="tx1"/>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valeur</a:t>
            </a:r>
            <a:r>
              <a:rPr lang="fr-FR" sz="2400" b="0" dirty="0">
                <a:solidFill>
                  <a:srgbClr val="676867"/>
                </a:solidFill>
                <a:effectLst/>
                <a:latin typeface="Source Code Pro" panose="020B0509030403020204" pitchFamily="49" charset="0"/>
                <a:ea typeface="Source Code Pro" panose="020B0509030403020204" pitchFamily="49" charset="0"/>
              </a:rPr>
              <a:t>}</a:t>
            </a:r>
          </a:p>
          <a:p>
            <a:endParaRPr lang="fr-FR" sz="2400" dirty="0">
              <a:solidFill>
                <a:schemeClr val="tx1"/>
              </a:solidFill>
              <a:latin typeface="Source Code Pro" panose="020B0509030403020204" pitchFamily="49" charset="0"/>
              <a:ea typeface="Source Code Pro" panose="020B0509030403020204" pitchFamily="49"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monEnsemble</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chemeClr val="tx1"/>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valeur1</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valeur2</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valeur3</a:t>
            </a:r>
            <a:r>
              <a:rPr lang="fr-FR" sz="2400" b="0" dirty="0">
                <a:solidFill>
                  <a:srgbClr val="676867"/>
                </a:solidFill>
                <a:effectLst/>
                <a:latin typeface="Source Code Pro" panose="020B0509030403020204" pitchFamily="49" charset="0"/>
                <a:ea typeface="Source Code Pro" panose="020B0509030403020204" pitchFamily="49" charset="0"/>
              </a:rPr>
              <a:t>}</a:t>
            </a:r>
          </a:p>
          <a:p>
            <a:endParaRPr lang="fr-FR" sz="2400" b="0" dirty="0">
              <a:solidFill>
                <a:schemeClr val="tx1"/>
              </a:solidFill>
              <a:effectLst/>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037370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6</a:t>
            </a:fld>
            <a:endParaRPr lang="fr-FR" dirty="0"/>
          </a:p>
        </p:txBody>
      </p:sp>
      <p:sp>
        <p:nvSpPr>
          <p:cNvPr id="12" name="Title 5">
            <a:extLst>
              <a:ext uri="{FF2B5EF4-FFF2-40B4-BE49-F238E27FC236}">
                <a16:creationId xmlns:a16="http://schemas.microsoft.com/office/drawing/2014/main" id="{57CA085A-9380-0150-7C28-E86E225D5257}"/>
              </a:ext>
            </a:extLst>
          </p:cNvPr>
          <p:cNvSpPr>
            <a:spLocks noGrp="1"/>
          </p:cNvSpPr>
          <p:nvPr>
            <p:ph type="title"/>
          </p:nvPr>
        </p:nvSpPr>
        <p:spPr>
          <a:xfrm>
            <a:off x="786150" y="370465"/>
            <a:ext cx="7571700" cy="702600"/>
          </a:xfrm>
        </p:spPr>
        <p:txBody>
          <a:bodyPr/>
          <a:lstStyle/>
          <a:p>
            <a:r>
              <a:rPr lang="en-GB" dirty="0" err="1"/>
              <a:t>Pré-requis</a:t>
            </a:r>
            <a:endParaRPr lang="fr-FR" dirty="0"/>
          </a:p>
        </p:txBody>
      </p:sp>
      <p:sp>
        <p:nvSpPr>
          <p:cNvPr id="4" name="Google Shape;132;p19">
            <a:extLst>
              <a:ext uri="{FF2B5EF4-FFF2-40B4-BE49-F238E27FC236}">
                <a16:creationId xmlns:a16="http://schemas.microsoft.com/office/drawing/2014/main" id="{F394A870-A64E-4B26-6A6E-089BE77E9171}"/>
              </a:ext>
            </a:extLst>
          </p:cNvPr>
          <p:cNvSpPr txBox="1">
            <a:spLocks/>
          </p:cNvSpPr>
          <p:nvPr/>
        </p:nvSpPr>
        <p:spPr>
          <a:xfrm>
            <a:off x="786150" y="2220449"/>
            <a:ext cx="7618247" cy="70260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fr-FR" sz="2400" dirty="0">
                <a:latin typeface="Source Sans Pro" panose="020B0503030403020204" pitchFamily="34" charset="0"/>
                <a:ea typeface="Source Sans Pro" panose="020B0503030403020204" pitchFamily="34" charset="0"/>
              </a:rPr>
              <a:t>Des connaissances de base en informatique.</a:t>
            </a:r>
            <a:endParaRPr lang="en-GB" sz="24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97182536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sets</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69</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1631216"/>
          </a:xfrm>
          <a:prstGeom prst="rect">
            <a:avLst/>
          </a:prstGeom>
          <a:noFill/>
        </p:spPr>
        <p:txBody>
          <a:bodyPr wrap="square">
            <a:spAutoFit/>
          </a:bodyPr>
          <a:lstStyle/>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ensembles</a:t>
            </a:r>
            <a:r>
              <a:rPr lang="fr-FR" sz="2000" dirty="0">
                <a:latin typeface="Source Sans Pro" panose="020B0503030403020204" pitchFamily="34" charset="0"/>
                <a:ea typeface="Source Sans Pro" panose="020B0503030403020204" pitchFamily="34" charset="0"/>
              </a:rPr>
              <a:t> sont des </a:t>
            </a:r>
            <a:r>
              <a:rPr lang="fr-FR" sz="2000" b="1" dirty="0">
                <a:latin typeface="Source Sans Pro" panose="020B0503030403020204" pitchFamily="34" charset="0"/>
                <a:ea typeface="Source Sans Pro" panose="020B0503030403020204" pitchFamily="34" charset="0"/>
              </a:rPr>
              <a:t>collections</a:t>
            </a:r>
            <a:r>
              <a:rPr lang="fr-FR" sz="2000" dirty="0">
                <a:latin typeface="Source Sans Pro" panose="020B0503030403020204" pitchFamily="34" charset="0"/>
                <a:ea typeface="Source Sans Pro" panose="020B0503030403020204" pitchFamily="34" charset="0"/>
              </a:rPr>
              <a:t> </a:t>
            </a:r>
            <a:r>
              <a:rPr lang="fr-FR" sz="2000" b="1" dirty="0">
                <a:solidFill>
                  <a:schemeClr val="accent1"/>
                </a:solidFill>
                <a:latin typeface="Source Sans Pro" panose="020B0503030403020204" pitchFamily="34" charset="0"/>
                <a:ea typeface="Source Sans Pro" panose="020B0503030403020204" pitchFamily="34" charset="0"/>
              </a:rPr>
              <a:t>non ordonnées </a:t>
            </a:r>
            <a:r>
              <a:rPr lang="fr-FR" sz="2000" dirty="0">
                <a:latin typeface="Source Sans Pro" panose="020B0503030403020204" pitchFamily="34" charset="0"/>
                <a:ea typeface="Source Sans Pro" panose="020B0503030403020204" pitchFamily="34" charset="0"/>
              </a:rPr>
              <a:t>et </a:t>
            </a:r>
            <a:r>
              <a:rPr lang="fr-FR" sz="2000" b="1" dirty="0">
                <a:solidFill>
                  <a:schemeClr val="accent1"/>
                </a:solidFill>
                <a:latin typeface="Source Sans Pro" panose="020B0503030403020204" pitchFamily="34" charset="0"/>
                <a:ea typeface="Source Sans Pro" panose="020B0503030403020204" pitchFamily="34" charset="0"/>
              </a:rPr>
              <a:t>sans répétitions</a:t>
            </a:r>
            <a:r>
              <a:rPr lang="fr-FR" sz="2000" dirty="0">
                <a:latin typeface="Source Sans Pro" panose="020B0503030403020204" pitchFamily="34" charset="0"/>
                <a:ea typeface="Source Sans Pro" panose="020B0503030403020204" pitchFamily="34" charset="0"/>
              </a:rPr>
              <a:t>.</a:t>
            </a:r>
          </a:p>
          <a:p>
            <a:pPr marL="342900" indent="-342900" algn="just">
              <a:buFont typeface="Arial" panose="020B0604020202020204" pitchFamily="34" charset="0"/>
              <a:buChar char="•"/>
            </a:pPr>
            <a:endParaRPr lang="fr-FR" sz="2000" dirty="0">
              <a:latin typeface="Source Sans Pro" panose="020B0503030403020204" pitchFamily="34" charset="0"/>
              <a:ea typeface="Source Sans Pro" panose="020B0503030403020204" pitchFamily="34" charset="0"/>
            </a:endParaRPr>
          </a:p>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ensembles</a:t>
            </a:r>
            <a:r>
              <a:rPr lang="fr-FR" sz="2000" dirty="0">
                <a:latin typeface="Source Sans Pro" panose="020B0503030403020204" pitchFamily="34" charset="0"/>
                <a:ea typeface="Source Sans Pro" panose="020B0503030403020204" pitchFamily="34" charset="0"/>
              </a:rPr>
              <a:t> sont </a:t>
            </a:r>
            <a:r>
              <a:rPr lang="fr-FR" sz="2000" b="1" dirty="0">
                <a:solidFill>
                  <a:schemeClr val="accent1"/>
                </a:solidFill>
                <a:latin typeface="Source Sans Pro" panose="020B0503030403020204" pitchFamily="34" charset="0"/>
                <a:ea typeface="Source Sans Pro" panose="020B0503030403020204" pitchFamily="34" charset="0"/>
              </a:rPr>
              <a:t>modifiables</a:t>
            </a:r>
            <a:r>
              <a:rPr lang="fr-FR" sz="2000" dirty="0">
                <a:latin typeface="Source Sans Pro" panose="020B0503030403020204" pitchFamily="34" charset="0"/>
                <a:ea typeface="Source Sans Pro" panose="020B0503030403020204" pitchFamily="34" charset="0"/>
              </a:rPr>
              <a:t>, en revanche il est possible d’utiliser les </a:t>
            </a:r>
            <a:r>
              <a:rPr lang="fr-FR" sz="2000" b="1" dirty="0" err="1">
                <a:solidFill>
                  <a:schemeClr val="accent1"/>
                </a:solidFill>
                <a:latin typeface="Source Sans Pro" panose="020B0503030403020204" pitchFamily="34" charset="0"/>
                <a:ea typeface="Source Sans Pro" panose="020B0503030403020204" pitchFamily="34" charset="0"/>
              </a:rPr>
              <a:t>frozenset</a:t>
            </a:r>
            <a:r>
              <a:rPr lang="fr-FR" sz="2000" dirty="0">
                <a:latin typeface="Source Sans Pro" panose="020B0503030403020204" pitchFamily="34" charset="0"/>
                <a:ea typeface="Source Sans Pro" panose="020B0503030403020204" pitchFamily="34" charset="0"/>
              </a:rPr>
              <a:t> pour les rendre </a:t>
            </a:r>
            <a:r>
              <a:rPr lang="fr-FR" sz="2000" b="1" dirty="0">
                <a:solidFill>
                  <a:schemeClr val="accent1"/>
                </a:solidFill>
                <a:latin typeface="Source Sans Pro" panose="020B0503030403020204" pitchFamily="34" charset="0"/>
                <a:ea typeface="Source Sans Pro" panose="020B0503030403020204" pitchFamily="34" charset="0"/>
              </a:rPr>
              <a:t>non modifiables</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28482265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opérations</a:t>
            </a:r>
            <a:r>
              <a:rPr lang="en-GB" dirty="0"/>
              <a:t> des sets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70</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extLst>
              <p:ext uri="{D42A27DB-BD31-4B8C-83A1-F6EECF244321}">
                <p14:modId xmlns:p14="http://schemas.microsoft.com/office/powerpoint/2010/main" val="3641202983"/>
              </p:ext>
            </p:extLst>
          </p:nvPr>
        </p:nvGraphicFramePr>
        <p:xfrm>
          <a:off x="1046018" y="1153211"/>
          <a:ext cx="7051963" cy="2255520"/>
        </p:xfrm>
        <a:graphic>
          <a:graphicData uri="http://schemas.openxmlformats.org/drawingml/2006/table">
            <a:tbl>
              <a:tblPr firstRow="1" bandRow="1">
                <a:tableStyleId>{5C22544A-7EE6-4342-B048-85BDC9FD1C3A}</a:tableStyleId>
              </a:tblPr>
              <a:tblGrid>
                <a:gridCol w="2505895">
                  <a:extLst>
                    <a:ext uri="{9D8B030D-6E8A-4147-A177-3AD203B41FA5}">
                      <a16:colId xmlns:a16="http://schemas.microsoft.com/office/drawing/2014/main" val="825223540"/>
                    </a:ext>
                  </a:extLst>
                </a:gridCol>
                <a:gridCol w="4546068">
                  <a:extLst>
                    <a:ext uri="{9D8B030D-6E8A-4147-A177-3AD203B41FA5}">
                      <a16:colId xmlns:a16="http://schemas.microsoft.com/office/drawing/2014/main" val="87640179"/>
                    </a:ext>
                  </a:extLst>
                </a:gridCol>
              </a:tblGrid>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Opération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Résultat</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56833819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set(s)</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Transforme une séquence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en un ensemble.</a:t>
                      </a:r>
                    </a:p>
                  </a:txBody>
                  <a:tcPr marL="91448" marR="91448" horzOverflow="overflow"/>
                </a:tc>
                <a:extLst>
                  <a:ext uri="{0D108BD9-81ED-4DB2-BD59-A6C34878D82A}">
                    <a16:rowId xmlns:a16="http://schemas.microsoft.com/office/drawing/2014/main" val="3172455278"/>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s.add</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Ajoute l’élément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à l’ensemble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horzOverflow="overflow"/>
                </a:tc>
                <a:extLst>
                  <a:ext uri="{0D108BD9-81ED-4DB2-BD59-A6C34878D82A}">
                    <a16:rowId xmlns:a16="http://schemas.microsoft.com/office/drawing/2014/main" val="1963896122"/>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s.update</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Étend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avec la séquence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horzOverflow="overflow"/>
                </a:tc>
                <a:extLst>
                  <a:ext uri="{0D108BD9-81ED-4DB2-BD59-A6C34878D82A}">
                    <a16:rowId xmlns:a16="http://schemas.microsoft.com/office/drawing/2014/main" val="1345358949"/>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s.discard</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Supprime l’élément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à l’ensemble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horzOverflow="overflow"/>
                </a:tc>
                <a:extLst>
                  <a:ext uri="{0D108BD9-81ED-4DB2-BD59-A6C34878D82A}">
                    <a16:rowId xmlns:a16="http://schemas.microsoft.com/office/drawing/2014/main" val="2218346674"/>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s.remove</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Supprime l’élément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à l’ensemble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en levant une exception si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n’est pas présent dans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horzOverflow="overflow"/>
                </a:tc>
                <a:extLst>
                  <a:ext uri="{0D108BD9-81ED-4DB2-BD59-A6C34878D82A}">
                    <a16:rowId xmlns:a16="http://schemas.microsoft.com/office/drawing/2014/main" val="3784492424"/>
                  </a:ext>
                </a:extLst>
              </a:tr>
            </a:tbl>
          </a:graphicData>
        </a:graphic>
      </p:graphicFrame>
    </p:spTree>
    <p:extLst>
      <p:ext uri="{BB962C8B-B14F-4D97-AF65-F5344CB8AC3E}">
        <p14:creationId xmlns:p14="http://schemas.microsoft.com/office/powerpoint/2010/main" val="316296069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opérations</a:t>
            </a:r>
            <a:r>
              <a:rPr lang="en-GB" dirty="0"/>
              <a:t> des sets (suite)</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71</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extLst>
              <p:ext uri="{D42A27DB-BD31-4B8C-83A1-F6EECF244321}">
                <p14:modId xmlns:p14="http://schemas.microsoft.com/office/powerpoint/2010/main" val="2501888185"/>
              </p:ext>
            </p:extLst>
          </p:nvPr>
        </p:nvGraphicFramePr>
        <p:xfrm>
          <a:off x="872835" y="1173993"/>
          <a:ext cx="7398329" cy="3078480"/>
        </p:xfrm>
        <a:graphic>
          <a:graphicData uri="http://schemas.openxmlformats.org/drawingml/2006/table">
            <a:tbl>
              <a:tblPr firstRow="1" bandRow="1">
                <a:tableStyleId>{5C22544A-7EE6-4342-B048-85BDC9FD1C3A}</a:tableStyleId>
              </a:tblPr>
              <a:tblGrid>
                <a:gridCol w="2805548">
                  <a:extLst>
                    <a:ext uri="{9D8B030D-6E8A-4147-A177-3AD203B41FA5}">
                      <a16:colId xmlns:a16="http://schemas.microsoft.com/office/drawing/2014/main" val="825223540"/>
                    </a:ext>
                  </a:extLst>
                </a:gridCol>
                <a:gridCol w="4592781">
                  <a:extLst>
                    <a:ext uri="{9D8B030D-6E8A-4147-A177-3AD203B41FA5}">
                      <a16:colId xmlns:a16="http://schemas.microsoft.com/office/drawing/2014/main" val="87640179"/>
                    </a:ext>
                  </a:extLst>
                </a:gridCol>
              </a:tblGrid>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Opération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Résultat</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56833819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s1.union(s2) ou s1 | s2</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Créer un set avec les éléments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et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s2</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3172455278"/>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s1.intersection(s2) ou s1 &amp; s2</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Créer un set avec les éléments communs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et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s2</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1963896122"/>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s1.difference(s2) ou s1 – s2</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Créer un set avec les éléments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non compris dans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s2</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1345358949"/>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 </a:t>
                      </a: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symmetric_difference</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(s2)</a:t>
                      </a:r>
                    </a:p>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ou s1 ^ s2</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Créer un set avec les éléments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et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s2</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mais qui ne sont pas dans les deux à la fois.</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2218346674"/>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s1.issubset(s2) ou s1 &lt;= s2</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Renvoie </a:t>
                      </a:r>
                      <a:r>
                        <a:rPr kumimoji="0" lang="fr-FR" altLang="fr-FR" sz="1600" b="1"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true</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si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est un sous-ensemble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s2</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160804236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s1.issuperset(s2) ou s1 &gt;= s2</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Renvoie </a:t>
                      </a:r>
                      <a:r>
                        <a:rPr kumimoji="0" lang="fr-FR" altLang="fr-FR" sz="1600" b="1"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true</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si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s2</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est un sous-ensemble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461594726"/>
                  </a:ext>
                </a:extLst>
              </a:tr>
            </a:tbl>
          </a:graphicData>
        </a:graphic>
      </p:graphicFrame>
    </p:spTree>
    <p:extLst>
      <p:ext uri="{BB962C8B-B14F-4D97-AF65-F5344CB8AC3E}">
        <p14:creationId xmlns:p14="http://schemas.microsoft.com/office/powerpoint/2010/main" val="17839053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2.</a:t>
            </a:r>
            <a:r>
              <a:rPr lang="fr-FR" sz="3200" dirty="0">
                <a:solidFill>
                  <a:schemeClr val="accent4"/>
                </a:solidFill>
              </a:rPr>
              <a:t>4.6</a:t>
            </a:r>
          </a:p>
          <a:p>
            <a:pPr marL="0" lvl="0" indent="0" algn="l" rtl="0">
              <a:spcBef>
                <a:spcPts val="0"/>
              </a:spcBef>
              <a:spcAft>
                <a:spcPts val="0"/>
              </a:spcAft>
              <a:buNone/>
            </a:pPr>
            <a:r>
              <a:rPr lang="fr-FR" sz="2400" dirty="0"/>
              <a:t>Les dictionnaires</a:t>
            </a:r>
          </a:p>
        </p:txBody>
      </p:sp>
    </p:spTree>
    <p:extLst>
      <p:ext uri="{BB962C8B-B14F-4D97-AF65-F5344CB8AC3E}">
        <p14:creationId xmlns:p14="http://schemas.microsoft.com/office/powerpoint/2010/main" val="5702897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Déclaration</a:t>
            </a:r>
            <a:r>
              <a:rPr lang="en-GB" dirty="0"/>
              <a:t> d’un </a:t>
            </a:r>
            <a:r>
              <a:rPr lang="en-GB" dirty="0" err="1"/>
              <a:t>dictionnaire</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73</a:t>
            </a:fld>
            <a:endParaRPr lang="en"/>
          </a:p>
        </p:txBody>
      </p:sp>
      <p:sp>
        <p:nvSpPr>
          <p:cNvPr id="2" name="ZoneTexte 1">
            <a:extLst>
              <a:ext uri="{FF2B5EF4-FFF2-40B4-BE49-F238E27FC236}">
                <a16:creationId xmlns:a16="http://schemas.microsoft.com/office/drawing/2014/main" id="{310309E6-E057-4938-A41C-7D1B26A22414}"/>
              </a:ext>
            </a:extLst>
          </p:cNvPr>
          <p:cNvSpPr txBox="1"/>
          <p:nvPr/>
        </p:nvSpPr>
        <p:spPr>
          <a:xfrm>
            <a:off x="786150" y="1449254"/>
            <a:ext cx="8166934" cy="2800767"/>
          </a:xfrm>
          <a:prstGeom prst="rect">
            <a:avLst/>
          </a:prstGeom>
          <a:noFill/>
        </p:spPr>
        <p:txBody>
          <a:bodyPr wrap="square">
            <a:spAutoFit/>
          </a:bodyPr>
          <a:lstStyle/>
          <a:p>
            <a:r>
              <a:rPr lang="fr-FR" sz="2200" b="0" dirty="0" err="1">
                <a:solidFill>
                  <a:srgbClr val="6089B4"/>
                </a:solidFill>
                <a:effectLst/>
                <a:latin typeface="Source Code Pro" panose="020B0509030403020204" pitchFamily="49" charset="0"/>
                <a:ea typeface="Source Code Pro" panose="020B0509030403020204" pitchFamily="49" charset="0"/>
              </a:rPr>
              <a:t>monDictionnaireVide</a:t>
            </a:r>
            <a:r>
              <a:rPr lang="fr-FR" sz="2200" b="0" dirty="0">
                <a:solidFill>
                  <a:srgbClr val="6089B4"/>
                </a:solidFill>
                <a:effectLst/>
                <a:latin typeface="Source Code Pro" panose="020B0509030403020204" pitchFamily="49" charset="0"/>
                <a:ea typeface="Source Code Pro" panose="020B0509030403020204" pitchFamily="49" charset="0"/>
              </a:rPr>
              <a:t> </a:t>
            </a:r>
            <a:r>
              <a:rPr lang="fr-FR" sz="2200" b="0" dirty="0">
                <a:solidFill>
                  <a:srgbClr val="676867"/>
                </a:solidFill>
                <a:effectLst/>
                <a:latin typeface="Source Code Pro" panose="020B0509030403020204" pitchFamily="49" charset="0"/>
                <a:ea typeface="Source Code Pro" panose="020B0509030403020204" pitchFamily="49" charset="0"/>
              </a:rPr>
              <a:t>=</a:t>
            </a:r>
            <a:r>
              <a:rPr lang="fr-FR" sz="2200" b="0" dirty="0">
                <a:solidFill>
                  <a:srgbClr val="6089B4"/>
                </a:solidFill>
                <a:effectLst/>
                <a:latin typeface="Source Code Pro" panose="020B0509030403020204" pitchFamily="49" charset="0"/>
                <a:ea typeface="Source Code Pro" panose="020B0509030403020204" pitchFamily="49" charset="0"/>
              </a:rPr>
              <a:t> </a:t>
            </a:r>
            <a:r>
              <a:rPr lang="fr-FR" sz="2200" b="0" dirty="0">
                <a:solidFill>
                  <a:srgbClr val="676867"/>
                </a:solidFill>
                <a:effectLst/>
                <a:latin typeface="Source Code Pro" panose="020B0509030403020204" pitchFamily="49" charset="0"/>
                <a:ea typeface="Source Code Pro" panose="020B0509030403020204" pitchFamily="49" charset="0"/>
              </a:rPr>
              <a:t>{}</a:t>
            </a:r>
          </a:p>
          <a:p>
            <a:endParaRPr lang="fr-FR" sz="2200" dirty="0">
              <a:solidFill>
                <a:schemeClr val="tx1"/>
              </a:solidFill>
              <a:latin typeface="Source Code Pro" panose="020B0509030403020204" pitchFamily="49" charset="0"/>
              <a:ea typeface="Source Code Pro" panose="020B0509030403020204" pitchFamily="49" charset="0"/>
            </a:endParaRPr>
          </a:p>
          <a:p>
            <a:r>
              <a:rPr lang="fr-FR" sz="2200" b="0" dirty="0" err="1">
                <a:solidFill>
                  <a:srgbClr val="6089B4"/>
                </a:solidFill>
                <a:effectLst/>
                <a:latin typeface="Source Code Pro" panose="020B0509030403020204" pitchFamily="49" charset="0"/>
                <a:ea typeface="Source Code Pro" panose="020B0509030403020204" pitchFamily="49" charset="0"/>
              </a:rPr>
              <a:t>monDictionnaireVide</a:t>
            </a:r>
            <a:r>
              <a:rPr lang="fr-FR" sz="2200" b="0" dirty="0">
                <a:solidFill>
                  <a:srgbClr val="6089B4"/>
                </a:solidFill>
                <a:effectLst/>
                <a:latin typeface="Source Code Pro" panose="020B0509030403020204" pitchFamily="49" charset="0"/>
                <a:ea typeface="Source Code Pro" panose="020B0509030403020204" pitchFamily="49" charset="0"/>
              </a:rPr>
              <a:t> </a:t>
            </a:r>
            <a:r>
              <a:rPr lang="fr-FR" sz="2200" b="0" dirty="0">
                <a:solidFill>
                  <a:srgbClr val="676867"/>
                </a:solidFill>
                <a:effectLst/>
                <a:latin typeface="Source Code Pro" panose="020B0509030403020204" pitchFamily="49" charset="0"/>
                <a:ea typeface="Source Code Pro" panose="020B0509030403020204" pitchFamily="49" charset="0"/>
              </a:rPr>
              <a:t>=</a:t>
            </a:r>
            <a:r>
              <a:rPr lang="fr-FR" sz="2200" b="0" dirty="0">
                <a:solidFill>
                  <a:srgbClr val="6089B4"/>
                </a:solidFill>
                <a:effectLst/>
                <a:latin typeface="Source Code Pro" panose="020B0509030403020204" pitchFamily="49" charset="0"/>
                <a:ea typeface="Source Code Pro" panose="020B0509030403020204" pitchFamily="49" charset="0"/>
              </a:rPr>
              <a:t> </a:t>
            </a:r>
            <a:r>
              <a:rPr lang="fr-FR" sz="2200" b="0" dirty="0">
                <a:solidFill>
                  <a:srgbClr val="9B0000"/>
                </a:solidFill>
                <a:effectLst/>
                <a:latin typeface="Source Code Pro" panose="020B0509030403020204" pitchFamily="49" charset="0"/>
                <a:ea typeface="Source Code Pro" panose="020B0509030403020204" pitchFamily="49" charset="0"/>
              </a:rPr>
              <a:t>dict</a:t>
            </a:r>
            <a:r>
              <a:rPr lang="fr-FR" sz="2200" b="0" dirty="0">
                <a:solidFill>
                  <a:srgbClr val="676867"/>
                </a:solidFill>
                <a:effectLst/>
                <a:latin typeface="Source Code Pro" panose="020B0509030403020204" pitchFamily="49" charset="0"/>
                <a:ea typeface="Source Code Pro" panose="020B0509030403020204" pitchFamily="49" charset="0"/>
              </a:rPr>
              <a:t>()</a:t>
            </a:r>
          </a:p>
          <a:p>
            <a:endParaRPr lang="fr-FR" sz="2200" b="0" dirty="0">
              <a:solidFill>
                <a:schemeClr val="tx1"/>
              </a:solidFill>
              <a:effectLst/>
              <a:latin typeface="Source Code Pro" panose="020B0509030403020204" pitchFamily="49" charset="0"/>
              <a:ea typeface="Source Code Pro" panose="020B0509030403020204" pitchFamily="49" charset="0"/>
            </a:endParaRPr>
          </a:p>
          <a:p>
            <a:r>
              <a:rPr lang="fr-FR" sz="2200" b="0" dirty="0" err="1">
                <a:solidFill>
                  <a:srgbClr val="6089B4"/>
                </a:solidFill>
                <a:effectLst/>
                <a:latin typeface="Source Code Pro" panose="020B0509030403020204" pitchFamily="49" charset="0"/>
                <a:ea typeface="Source Code Pro" panose="020B0509030403020204" pitchFamily="49" charset="0"/>
              </a:rPr>
              <a:t>monDictionnaireAvecUnElement</a:t>
            </a:r>
            <a:r>
              <a:rPr lang="fr-FR" sz="2200" b="0" dirty="0">
                <a:solidFill>
                  <a:srgbClr val="6089B4"/>
                </a:solidFill>
                <a:effectLst/>
                <a:latin typeface="Source Code Pro" panose="020B0509030403020204" pitchFamily="49" charset="0"/>
                <a:ea typeface="Source Code Pro" panose="020B0509030403020204" pitchFamily="49" charset="0"/>
              </a:rPr>
              <a:t> </a:t>
            </a:r>
            <a:r>
              <a:rPr lang="fr-FR" sz="2200" b="0" dirty="0">
                <a:solidFill>
                  <a:schemeClr val="tx1"/>
                </a:solidFill>
                <a:effectLst/>
                <a:latin typeface="Source Code Pro" panose="020B0509030403020204" pitchFamily="49" charset="0"/>
                <a:ea typeface="Source Code Pro" panose="020B0509030403020204" pitchFamily="49" charset="0"/>
              </a:rPr>
              <a:t>=</a:t>
            </a:r>
            <a:r>
              <a:rPr lang="fr-FR" sz="2200" b="0" dirty="0">
                <a:solidFill>
                  <a:srgbClr val="6089B4"/>
                </a:solidFill>
                <a:effectLst/>
                <a:latin typeface="Source Code Pro" panose="020B0509030403020204" pitchFamily="49" charset="0"/>
                <a:ea typeface="Source Code Pro" panose="020B0509030403020204" pitchFamily="49" charset="0"/>
              </a:rPr>
              <a:t> </a:t>
            </a:r>
            <a:r>
              <a:rPr lang="fr-FR" sz="2200" b="0" dirty="0">
                <a:solidFill>
                  <a:srgbClr val="676867"/>
                </a:solidFill>
                <a:effectLst/>
                <a:latin typeface="Source Code Pro" panose="020B0509030403020204" pitchFamily="49" charset="0"/>
                <a:ea typeface="Source Code Pro" panose="020B0509030403020204" pitchFamily="49" charset="0"/>
              </a:rPr>
              <a:t>{</a:t>
            </a:r>
            <a:r>
              <a:rPr lang="fr-FR" sz="2200" dirty="0" err="1">
                <a:solidFill>
                  <a:srgbClr val="6089B4"/>
                </a:solidFill>
                <a:latin typeface="Source Code Pro" panose="020B0509030403020204" pitchFamily="49" charset="0"/>
                <a:ea typeface="Source Code Pro" panose="020B0509030403020204" pitchFamily="49" charset="0"/>
              </a:rPr>
              <a:t>clé</a:t>
            </a:r>
            <a:r>
              <a:rPr lang="fr-FR" sz="2200" dirty="0" err="1">
                <a:solidFill>
                  <a:srgbClr val="676867"/>
                </a:solidFill>
                <a:latin typeface="Source Code Pro" panose="020B0509030403020204" pitchFamily="49" charset="0"/>
                <a:ea typeface="Source Code Pro" panose="020B0509030403020204" pitchFamily="49" charset="0"/>
              </a:rPr>
              <a:t>:</a:t>
            </a:r>
            <a:r>
              <a:rPr lang="fr-FR" sz="2200" dirty="0" err="1">
                <a:solidFill>
                  <a:srgbClr val="6089B4"/>
                </a:solidFill>
                <a:latin typeface="Source Code Pro" panose="020B0509030403020204" pitchFamily="49" charset="0"/>
                <a:ea typeface="Source Code Pro" panose="020B0509030403020204" pitchFamily="49" charset="0"/>
              </a:rPr>
              <a:t>valeur</a:t>
            </a:r>
            <a:r>
              <a:rPr lang="fr-FR" sz="2200" b="0" dirty="0">
                <a:solidFill>
                  <a:srgbClr val="676867"/>
                </a:solidFill>
                <a:effectLst/>
                <a:latin typeface="Source Code Pro" panose="020B0509030403020204" pitchFamily="49" charset="0"/>
                <a:ea typeface="Source Code Pro" panose="020B0509030403020204" pitchFamily="49" charset="0"/>
              </a:rPr>
              <a:t>}</a:t>
            </a:r>
          </a:p>
          <a:p>
            <a:endParaRPr lang="fr-FR" sz="2200" dirty="0">
              <a:solidFill>
                <a:schemeClr val="tx1"/>
              </a:solidFill>
              <a:latin typeface="Source Code Pro" panose="020B0509030403020204" pitchFamily="49" charset="0"/>
              <a:ea typeface="Source Code Pro" panose="020B0509030403020204" pitchFamily="49" charset="0"/>
            </a:endParaRPr>
          </a:p>
          <a:p>
            <a:r>
              <a:rPr lang="fr-FR" sz="2200" b="0" dirty="0" err="1">
                <a:solidFill>
                  <a:srgbClr val="6089B4"/>
                </a:solidFill>
                <a:effectLst/>
                <a:latin typeface="Source Code Pro" panose="020B0509030403020204" pitchFamily="49" charset="0"/>
                <a:ea typeface="Source Code Pro" panose="020B0509030403020204" pitchFamily="49" charset="0"/>
              </a:rPr>
              <a:t>monDictionnaire</a:t>
            </a:r>
            <a:r>
              <a:rPr lang="fr-FR" sz="2200" b="0" dirty="0">
                <a:solidFill>
                  <a:srgbClr val="6089B4"/>
                </a:solidFill>
                <a:effectLst/>
                <a:latin typeface="Source Code Pro" panose="020B0509030403020204" pitchFamily="49" charset="0"/>
                <a:ea typeface="Source Code Pro" panose="020B0509030403020204" pitchFamily="49" charset="0"/>
              </a:rPr>
              <a:t> </a:t>
            </a:r>
            <a:r>
              <a:rPr lang="fr-FR" sz="2200" b="0" dirty="0">
                <a:solidFill>
                  <a:srgbClr val="676867"/>
                </a:solidFill>
                <a:effectLst/>
                <a:latin typeface="Source Code Pro" panose="020B0509030403020204" pitchFamily="49" charset="0"/>
                <a:ea typeface="Source Code Pro" panose="020B0509030403020204" pitchFamily="49" charset="0"/>
              </a:rPr>
              <a:t>= {</a:t>
            </a:r>
            <a:r>
              <a:rPr lang="fr-FR" sz="2200" dirty="0">
                <a:solidFill>
                  <a:srgbClr val="6089B4"/>
                </a:solidFill>
                <a:latin typeface="Source Code Pro" panose="020B0509030403020204" pitchFamily="49" charset="0"/>
                <a:ea typeface="Source Code Pro" panose="020B0509030403020204" pitchFamily="49" charset="0"/>
              </a:rPr>
              <a:t>clé1</a:t>
            </a:r>
            <a:r>
              <a:rPr lang="fr-FR" sz="2200" dirty="0">
                <a:solidFill>
                  <a:srgbClr val="676867"/>
                </a:solidFill>
                <a:latin typeface="Source Code Pro" panose="020B0509030403020204" pitchFamily="49" charset="0"/>
                <a:ea typeface="Source Code Pro" panose="020B0509030403020204" pitchFamily="49" charset="0"/>
              </a:rPr>
              <a:t>:</a:t>
            </a:r>
            <a:r>
              <a:rPr lang="fr-FR" sz="2200" dirty="0">
                <a:solidFill>
                  <a:srgbClr val="6089B4"/>
                </a:solidFill>
                <a:latin typeface="Source Code Pro" panose="020B0509030403020204" pitchFamily="49" charset="0"/>
                <a:ea typeface="Source Code Pro" panose="020B0509030403020204" pitchFamily="49" charset="0"/>
              </a:rPr>
              <a:t>valeur1</a:t>
            </a:r>
            <a:r>
              <a:rPr lang="fr-FR" sz="2200" dirty="0">
                <a:solidFill>
                  <a:srgbClr val="676867"/>
                </a:solidFill>
                <a:latin typeface="Source Code Pro" panose="020B0509030403020204" pitchFamily="49" charset="0"/>
                <a:ea typeface="Source Code Pro" panose="020B0509030403020204" pitchFamily="49" charset="0"/>
              </a:rPr>
              <a:t>,</a:t>
            </a:r>
            <a:r>
              <a:rPr lang="fr-FR" sz="2200" dirty="0">
                <a:solidFill>
                  <a:srgbClr val="6089B4"/>
                </a:solidFill>
                <a:latin typeface="Source Code Pro" panose="020B0509030403020204" pitchFamily="49" charset="0"/>
                <a:ea typeface="Source Code Pro" panose="020B0509030403020204" pitchFamily="49" charset="0"/>
              </a:rPr>
              <a:t> clé2</a:t>
            </a:r>
            <a:r>
              <a:rPr lang="fr-FR" sz="2200" dirty="0">
                <a:solidFill>
                  <a:srgbClr val="676867"/>
                </a:solidFill>
                <a:latin typeface="Source Code Pro" panose="020B0509030403020204" pitchFamily="49" charset="0"/>
                <a:ea typeface="Source Code Pro" panose="020B0509030403020204" pitchFamily="49" charset="0"/>
              </a:rPr>
              <a:t>:</a:t>
            </a:r>
            <a:r>
              <a:rPr lang="fr-FR" sz="2200" dirty="0">
                <a:solidFill>
                  <a:srgbClr val="6089B4"/>
                </a:solidFill>
                <a:latin typeface="Source Code Pro" panose="020B0509030403020204" pitchFamily="49" charset="0"/>
                <a:ea typeface="Source Code Pro" panose="020B0509030403020204" pitchFamily="49" charset="0"/>
              </a:rPr>
              <a:t>valeur2</a:t>
            </a:r>
            <a:r>
              <a:rPr lang="fr-FR" sz="2200" b="0" dirty="0">
                <a:solidFill>
                  <a:srgbClr val="676867"/>
                </a:solidFill>
                <a:effectLst/>
                <a:latin typeface="Source Code Pro" panose="020B0509030403020204" pitchFamily="49" charset="0"/>
                <a:ea typeface="Source Code Pro" panose="020B0509030403020204" pitchFamily="49" charset="0"/>
              </a:rPr>
              <a:t>}</a:t>
            </a:r>
          </a:p>
          <a:p>
            <a:endParaRPr lang="fr-FR" sz="2200" b="0" dirty="0">
              <a:solidFill>
                <a:schemeClr val="tx1"/>
              </a:solidFill>
              <a:effectLst/>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59591787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dictionnaires</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74</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408814" cy="2400657"/>
          </a:xfrm>
          <a:prstGeom prst="rect">
            <a:avLst/>
          </a:prstGeom>
          <a:noFill/>
        </p:spPr>
        <p:txBody>
          <a:bodyPr wrap="square">
            <a:spAutoFit/>
          </a:bodyPr>
          <a:lstStyle/>
          <a:p>
            <a:pPr marL="342900" indent="-342900" algn="just">
              <a:spcAft>
                <a:spcPts val="1200"/>
              </a:spcAf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dictionnaires</a:t>
            </a:r>
            <a:r>
              <a:rPr lang="fr-FR" sz="2000" dirty="0">
                <a:latin typeface="Source Sans Pro" panose="020B0503030403020204" pitchFamily="34" charset="0"/>
                <a:ea typeface="Source Sans Pro" panose="020B0503030403020204" pitchFamily="34" charset="0"/>
              </a:rPr>
              <a:t> sont des </a:t>
            </a:r>
            <a:r>
              <a:rPr lang="fr-FR" sz="2000" b="1" dirty="0">
                <a:latin typeface="Source Sans Pro" panose="020B0503030403020204" pitchFamily="34" charset="0"/>
                <a:ea typeface="Source Sans Pro" panose="020B0503030403020204" pitchFamily="34" charset="0"/>
              </a:rPr>
              <a:t>collections</a:t>
            </a:r>
            <a:r>
              <a:rPr lang="fr-FR" sz="2000" dirty="0">
                <a:latin typeface="Source Sans Pro" panose="020B0503030403020204" pitchFamily="34" charset="0"/>
                <a:ea typeface="Source Sans Pro" panose="020B0503030403020204" pitchFamily="34" charset="0"/>
              </a:rPr>
              <a:t> d'objets </a:t>
            </a:r>
            <a:r>
              <a:rPr lang="fr-FR" sz="2000" b="1" dirty="0">
                <a:solidFill>
                  <a:schemeClr val="accent1"/>
                </a:solidFill>
                <a:latin typeface="Source Sans Pro" panose="020B0503030403020204" pitchFamily="34" charset="0"/>
                <a:ea typeface="Source Sans Pro" panose="020B0503030403020204" pitchFamily="34" charset="0"/>
              </a:rPr>
              <a:t>non-ordonnées</a:t>
            </a:r>
            <a:r>
              <a:rPr lang="fr-FR" sz="2000" dirty="0">
                <a:latin typeface="Source Sans Pro" panose="020B0503030403020204" pitchFamily="34" charset="0"/>
                <a:ea typeface="Source Sans Pro" panose="020B0503030403020204" pitchFamily="34" charset="0"/>
              </a:rPr>
              <a:t>.</a:t>
            </a:r>
          </a:p>
          <a:p>
            <a:pPr marL="342900" indent="-342900" algn="just">
              <a:spcAft>
                <a:spcPts val="1200"/>
              </a:spcAf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Un </a:t>
            </a:r>
            <a:r>
              <a:rPr lang="fr-FR" sz="2000" b="1" dirty="0">
                <a:solidFill>
                  <a:schemeClr val="accent1"/>
                </a:solidFill>
                <a:latin typeface="Source Sans Pro" panose="020B0503030403020204" pitchFamily="34" charset="0"/>
                <a:ea typeface="Source Sans Pro" panose="020B0503030403020204" pitchFamily="34" charset="0"/>
              </a:rPr>
              <a:t>dictionnaire</a:t>
            </a:r>
            <a:r>
              <a:rPr lang="fr-FR" sz="2000" dirty="0">
                <a:latin typeface="Source Sans Pro" panose="020B0503030403020204" pitchFamily="34" charset="0"/>
                <a:ea typeface="Source Sans Pro" panose="020B0503030403020204" pitchFamily="34" charset="0"/>
              </a:rPr>
              <a:t> est composé d'</a:t>
            </a:r>
            <a:r>
              <a:rPr lang="fr-FR" sz="2000" b="1" dirty="0">
                <a:latin typeface="Source Sans Pro" panose="020B0503030403020204" pitchFamily="34" charset="0"/>
                <a:ea typeface="Source Sans Pro" panose="020B0503030403020204" pitchFamily="34" charset="0"/>
              </a:rPr>
              <a:t>éléments</a:t>
            </a:r>
            <a:r>
              <a:rPr lang="fr-FR" sz="2000" dirty="0">
                <a:latin typeface="Source Sans Pro" panose="020B0503030403020204" pitchFamily="34" charset="0"/>
                <a:ea typeface="Source Sans Pro" panose="020B0503030403020204" pitchFamily="34" charset="0"/>
              </a:rPr>
              <a:t> et chaque </a:t>
            </a:r>
            <a:r>
              <a:rPr lang="fr-FR" sz="2000" b="1" dirty="0">
                <a:latin typeface="Source Sans Pro" panose="020B0503030403020204" pitchFamily="34" charset="0"/>
                <a:ea typeface="Source Sans Pro" panose="020B0503030403020204" pitchFamily="34" charset="0"/>
              </a:rPr>
              <a:t>élément</a:t>
            </a:r>
            <a:r>
              <a:rPr lang="fr-FR" sz="2000" dirty="0">
                <a:latin typeface="Source Sans Pro" panose="020B0503030403020204" pitchFamily="34" charset="0"/>
                <a:ea typeface="Source Sans Pro" panose="020B0503030403020204" pitchFamily="34" charset="0"/>
              </a:rPr>
              <a:t> se </a:t>
            </a:r>
            <a:r>
              <a:rPr lang="fr-FR" sz="2000" b="1" dirty="0">
                <a:latin typeface="Source Sans Pro" panose="020B0503030403020204" pitchFamily="34" charset="0"/>
                <a:ea typeface="Source Sans Pro" panose="020B0503030403020204" pitchFamily="34" charset="0"/>
              </a:rPr>
              <a:t>compose</a:t>
            </a:r>
            <a:r>
              <a:rPr lang="fr-FR" sz="2000" dirty="0">
                <a:latin typeface="Source Sans Pro" panose="020B0503030403020204" pitchFamily="34" charset="0"/>
                <a:ea typeface="Source Sans Pro" panose="020B0503030403020204" pitchFamily="34" charset="0"/>
              </a:rPr>
              <a:t> d'une </a:t>
            </a:r>
            <a:r>
              <a:rPr lang="fr-FR" sz="2000" b="1" dirty="0">
                <a:solidFill>
                  <a:schemeClr val="tx1"/>
                </a:solidFill>
                <a:latin typeface="Source Sans Pro" panose="020B0503030403020204" pitchFamily="34" charset="0"/>
                <a:ea typeface="Source Sans Pro" panose="020B0503030403020204" pitchFamily="34" charset="0"/>
              </a:rPr>
              <a:t>paire</a:t>
            </a:r>
            <a:r>
              <a:rPr lang="fr-FR" sz="2000" b="1" dirty="0">
                <a:solidFill>
                  <a:schemeClr val="accent1"/>
                </a:solidFill>
                <a:latin typeface="Source Sans Pro" panose="020B0503030403020204" pitchFamily="34" charset="0"/>
                <a:ea typeface="Source Sans Pro" panose="020B0503030403020204" pitchFamily="34" charset="0"/>
              </a:rPr>
              <a:t> clé: valeur</a:t>
            </a:r>
            <a:r>
              <a:rPr lang="fr-FR" sz="2000" dirty="0">
                <a:latin typeface="Source Sans Pro" panose="020B0503030403020204" pitchFamily="34" charset="0"/>
                <a:ea typeface="Source Sans Pro" panose="020B0503030403020204" pitchFamily="34" charset="0"/>
              </a:rPr>
              <a:t>.</a:t>
            </a:r>
          </a:p>
          <a:p>
            <a:pPr marL="342900" indent="-342900" algn="just">
              <a:spcAft>
                <a:spcPts val="1200"/>
              </a:spcAf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dictionnaires</a:t>
            </a:r>
            <a:r>
              <a:rPr lang="fr-FR" sz="2000" dirty="0">
                <a:latin typeface="Source Sans Pro" panose="020B0503030403020204" pitchFamily="34" charset="0"/>
                <a:ea typeface="Source Sans Pro" panose="020B0503030403020204" pitchFamily="34" charset="0"/>
              </a:rPr>
              <a:t> sont des </a:t>
            </a:r>
            <a:r>
              <a:rPr lang="fr-FR" sz="2000" b="1" dirty="0">
                <a:latin typeface="Source Sans Pro" panose="020B0503030403020204" pitchFamily="34" charset="0"/>
                <a:ea typeface="Source Sans Pro" panose="020B0503030403020204" pitchFamily="34" charset="0"/>
              </a:rPr>
              <a:t>objets</a:t>
            </a:r>
            <a:r>
              <a:rPr lang="fr-FR" sz="2000" dirty="0">
                <a:latin typeface="Source Sans Pro" panose="020B0503030403020204" pitchFamily="34" charset="0"/>
                <a:ea typeface="Source Sans Pro" panose="020B0503030403020204" pitchFamily="34" charset="0"/>
              </a:rPr>
              <a:t> </a:t>
            </a:r>
            <a:r>
              <a:rPr lang="fr-FR" sz="2000" b="1" dirty="0">
                <a:solidFill>
                  <a:schemeClr val="accent1"/>
                </a:solidFill>
                <a:latin typeface="Source Sans Pro" panose="020B0503030403020204" pitchFamily="34" charset="0"/>
                <a:ea typeface="Source Sans Pro" panose="020B0503030403020204" pitchFamily="34" charset="0"/>
              </a:rPr>
              <a:t>modifiables</a:t>
            </a:r>
            <a:r>
              <a:rPr lang="fr-FR" sz="2000" dirty="0">
                <a:latin typeface="Source Sans Pro" panose="020B0503030403020204" pitchFamily="34" charset="0"/>
                <a:ea typeface="Source Sans Pro" panose="020B0503030403020204" pitchFamily="34" charset="0"/>
              </a:rPr>
              <a:t>.</a:t>
            </a:r>
          </a:p>
          <a:p>
            <a:pPr marL="342900" indent="-342900" algn="just">
              <a:spcAft>
                <a:spcPts val="1200"/>
              </a:spcAf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Un </a:t>
            </a:r>
            <a:r>
              <a:rPr lang="fr-FR" sz="2000" b="1" dirty="0">
                <a:solidFill>
                  <a:schemeClr val="accent1"/>
                </a:solidFill>
                <a:latin typeface="Source Sans Pro" panose="020B0503030403020204" pitchFamily="34" charset="0"/>
                <a:ea typeface="Source Sans Pro" panose="020B0503030403020204" pitchFamily="34" charset="0"/>
              </a:rPr>
              <a:t>dictionnaire</a:t>
            </a:r>
            <a:r>
              <a:rPr lang="fr-FR" sz="2000" dirty="0">
                <a:latin typeface="Source Sans Pro" panose="020B0503030403020204" pitchFamily="34" charset="0"/>
                <a:ea typeface="Source Sans Pro" panose="020B0503030403020204" pitchFamily="34" charset="0"/>
              </a:rPr>
              <a:t> peut contenir des </a:t>
            </a:r>
            <a:r>
              <a:rPr lang="fr-FR" sz="2000" b="1" dirty="0">
                <a:latin typeface="Source Sans Pro" panose="020B0503030403020204" pitchFamily="34" charset="0"/>
                <a:ea typeface="Source Sans Pro" panose="020B0503030403020204" pitchFamily="34" charset="0"/>
              </a:rPr>
              <a:t>objets</a:t>
            </a:r>
            <a:r>
              <a:rPr lang="fr-FR" sz="2000" dirty="0">
                <a:latin typeface="Source Sans Pro" panose="020B0503030403020204" pitchFamily="34" charset="0"/>
                <a:ea typeface="Source Sans Pro" panose="020B0503030403020204" pitchFamily="34" charset="0"/>
              </a:rPr>
              <a:t> de </a:t>
            </a:r>
            <a:r>
              <a:rPr lang="fr-FR" sz="2000" b="1" dirty="0">
                <a:latin typeface="Source Sans Pro" panose="020B0503030403020204" pitchFamily="34" charset="0"/>
                <a:ea typeface="Source Sans Pro" panose="020B0503030403020204" pitchFamily="34" charset="0"/>
              </a:rPr>
              <a:t>tous les types</a:t>
            </a:r>
            <a:r>
              <a:rPr lang="fr-FR" sz="2000" dirty="0">
                <a:latin typeface="Source Sans Pro" panose="020B0503030403020204" pitchFamily="34" charset="0"/>
                <a:ea typeface="Source Sans Pro" panose="020B0503030403020204" pitchFamily="34" charset="0"/>
              </a:rPr>
              <a:t>, mais les </a:t>
            </a:r>
            <a:r>
              <a:rPr lang="fr-FR" sz="2000" b="1" dirty="0">
                <a:solidFill>
                  <a:schemeClr val="accent1"/>
                </a:solidFill>
                <a:latin typeface="Source Sans Pro" panose="020B0503030403020204" pitchFamily="34" charset="0"/>
                <a:ea typeface="Source Sans Pro" panose="020B0503030403020204" pitchFamily="34" charset="0"/>
              </a:rPr>
              <a:t>clés</a:t>
            </a:r>
            <a:r>
              <a:rPr lang="fr-FR" sz="2000" dirty="0">
                <a:latin typeface="Source Sans Pro" panose="020B0503030403020204" pitchFamily="34" charset="0"/>
                <a:ea typeface="Source Sans Pro" panose="020B0503030403020204" pitchFamily="34" charset="0"/>
              </a:rPr>
              <a:t> doivent </a:t>
            </a:r>
            <a:r>
              <a:rPr lang="fr-FR" sz="2000" b="1" dirty="0">
                <a:solidFill>
                  <a:schemeClr val="accent1"/>
                </a:solidFill>
                <a:latin typeface="Source Sans Pro" panose="020B0503030403020204" pitchFamily="34" charset="0"/>
                <a:ea typeface="Source Sans Pro" panose="020B0503030403020204" pitchFamily="34" charset="0"/>
              </a:rPr>
              <a:t>être uniques</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6778118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opérations</a:t>
            </a:r>
            <a:r>
              <a:rPr lang="en-GB" dirty="0"/>
              <a:t> des </a:t>
            </a:r>
            <a:r>
              <a:rPr lang="en-GB" dirty="0" err="1"/>
              <a:t>dictionnaires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75</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extLst>
              <p:ext uri="{D42A27DB-BD31-4B8C-83A1-F6EECF244321}">
                <p14:modId xmlns:p14="http://schemas.microsoft.com/office/powerpoint/2010/main" val="549806750"/>
              </p:ext>
            </p:extLst>
          </p:nvPr>
        </p:nvGraphicFramePr>
        <p:xfrm>
          <a:off x="1046018" y="1153211"/>
          <a:ext cx="7065818" cy="3322320"/>
        </p:xfrm>
        <a:graphic>
          <a:graphicData uri="http://schemas.openxmlformats.org/drawingml/2006/table">
            <a:tbl>
              <a:tblPr firstRow="1" bandRow="1">
                <a:tableStyleId>{5C22544A-7EE6-4342-B048-85BDC9FD1C3A}</a:tableStyleId>
              </a:tblPr>
              <a:tblGrid>
                <a:gridCol w="2510818">
                  <a:extLst>
                    <a:ext uri="{9D8B030D-6E8A-4147-A177-3AD203B41FA5}">
                      <a16:colId xmlns:a16="http://schemas.microsoft.com/office/drawing/2014/main" val="825223540"/>
                    </a:ext>
                  </a:extLst>
                </a:gridCol>
                <a:gridCol w="4555000">
                  <a:extLst>
                    <a:ext uri="{9D8B030D-6E8A-4147-A177-3AD203B41FA5}">
                      <a16:colId xmlns:a16="http://schemas.microsoft.com/office/drawing/2014/main" val="87640179"/>
                    </a:ext>
                  </a:extLst>
                </a:gridCol>
              </a:tblGrid>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Opération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Résultat</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56833819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dict(s)</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Transforme une séquence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de paire clé-valeur en un dictionnaire.</a:t>
                      </a:r>
                    </a:p>
                  </a:txBody>
                  <a:tcPr marL="91448" marR="91448" horzOverflow="overflow"/>
                </a:tc>
                <a:extLst>
                  <a:ext uri="{0D108BD9-81ED-4DB2-BD59-A6C34878D82A}">
                    <a16:rowId xmlns:a16="http://schemas.microsoft.com/office/drawing/2014/main" val="3172455278"/>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d.get</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(k)</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Retourne la valeur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v</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se trouvant à la clé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k</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du dictionnaire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d</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Renvoie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None</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si la clé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k</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n’existe pas.</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1963896122"/>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d.pop</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(k)</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Supprime l’élément qui possède la clé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k</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tout en renvoyant sa valeur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v</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1345358949"/>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d.popitem</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Supprime le dernier élément, tout en renvoyant un tuple contenant sa clé et sa valeur.</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829869465"/>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d.clear</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Vide le dictionnaire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d</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2218346674"/>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del</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d</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Supprime le dictionnaire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d</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3784492424"/>
                  </a:ext>
                </a:extLst>
              </a:tr>
            </a:tbl>
          </a:graphicData>
        </a:graphic>
      </p:graphicFrame>
    </p:spTree>
    <p:extLst>
      <p:ext uri="{BB962C8B-B14F-4D97-AF65-F5344CB8AC3E}">
        <p14:creationId xmlns:p14="http://schemas.microsoft.com/office/powerpoint/2010/main" val="5876326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76</a:t>
            </a:fld>
            <a:endParaRPr lang="fr-FR"/>
          </a:p>
        </p:txBody>
      </p:sp>
    </p:spTree>
    <p:extLst>
      <p:ext uri="{BB962C8B-B14F-4D97-AF65-F5344CB8AC3E}">
        <p14:creationId xmlns:p14="http://schemas.microsoft.com/office/powerpoint/2010/main" val="43378457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Les collections</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77</a:t>
            </a:fld>
            <a:endParaRPr lang="fr-FR"/>
          </a:p>
        </p:txBody>
      </p:sp>
    </p:spTree>
    <p:extLst>
      <p:ext uri="{BB962C8B-B14F-4D97-AF65-F5344CB8AC3E}">
        <p14:creationId xmlns:p14="http://schemas.microsoft.com/office/powerpoint/2010/main" val="65067908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2.</a:t>
            </a:r>
            <a:r>
              <a:rPr lang="fr-FR" sz="4000" dirty="0">
                <a:solidFill>
                  <a:schemeClr val="accent4"/>
                </a:solidFill>
              </a:rPr>
              <a:t>5</a:t>
            </a:r>
          </a:p>
          <a:p>
            <a:pPr marL="0" lvl="0" indent="0" algn="l" rtl="0">
              <a:spcBef>
                <a:spcPts val="0"/>
              </a:spcBef>
              <a:spcAft>
                <a:spcPts val="0"/>
              </a:spcAft>
              <a:buNone/>
            </a:pPr>
            <a:r>
              <a:rPr lang="fr-FR" sz="2800" dirty="0"/>
              <a:t>Les structures itératives</a:t>
            </a:r>
          </a:p>
        </p:txBody>
      </p:sp>
    </p:spTree>
    <p:extLst>
      <p:ext uri="{BB962C8B-B14F-4D97-AF65-F5344CB8AC3E}">
        <p14:creationId xmlns:p14="http://schemas.microsoft.com/office/powerpoint/2010/main" val="4184706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7</a:t>
            </a:fld>
            <a:endParaRPr lang="fr-FR" dirty="0"/>
          </a:p>
        </p:txBody>
      </p:sp>
      <p:sp>
        <p:nvSpPr>
          <p:cNvPr id="12" name="Title 5">
            <a:extLst>
              <a:ext uri="{FF2B5EF4-FFF2-40B4-BE49-F238E27FC236}">
                <a16:creationId xmlns:a16="http://schemas.microsoft.com/office/drawing/2014/main" id="{57CA085A-9380-0150-7C28-E86E225D5257}"/>
              </a:ext>
            </a:extLst>
          </p:cNvPr>
          <p:cNvSpPr>
            <a:spLocks noGrp="1"/>
          </p:cNvSpPr>
          <p:nvPr>
            <p:ph type="title"/>
          </p:nvPr>
        </p:nvSpPr>
        <p:spPr>
          <a:xfrm>
            <a:off x="786150" y="370465"/>
            <a:ext cx="7571700" cy="702600"/>
          </a:xfrm>
        </p:spPr>
        <p:txBody>
          <a:bodyPr/>
          <a:lstStyle/>
          <a:p>
            <a:r>
              <a:rPr lang="en-GB" dirty="0"/>
              <a:t>Planning</a:t>
            </a:r>
            <a:endParaRPr lang="fr-FR" dirty="0"/>
          </a:p>
        </p:txBody>
      </p:sp>
      <p:sp>
        <p:nvSpPr>
          <p:cNvPr id="4" name="Google Shape;132;p19">
            <a:extLst>
              <a:ext uri="{FF2B5EF4-FFF2-40B4-BE49-F238E27FC236}">
                <a16:creationId xmlns:a16="http://schemas.microsoft.com/office/drawing/2014/main" id="{F394A870-A64E-4B26-6A6E-089BE77E9171}"/>
              </a:ext>
            </a:extLst>
          </p:cNvPr>
          <p:cNvSpPr txBox="1">
            <a:spLocks/>
          </p:cNvSpPr>
          <p:nvPr/>
        </p:nvSpPr>
        <p:spPr>
          <a:xfrm>
            <a:off x="786150" y="2268248"/>
            <a:ext cx="7618247" cy="60700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fr-FR" sz="2400" dirty="0">
                <a:latin typeface="Source Sans Pro" panose="020B0503030403020204" pitchFamily="34" charset="0"/>
                <a:ea typeface="Source Sans Pro" panose="020B0503030403020204" pitchFamily="34" charset="0"/>
              </a:rPr>
              <a:t>3 jours de 9h00 à 12h00 et de 13h00 à 17h00.</a:t>
            </a:r>
            <a:endParaRPr lang="en-GB" sz="24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84702568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body" idx="1"/>
          </p:nvPr>
        </p:nvSpPr>
        <p:spPr>
          <a:xfrm>
            <a:off x="786041" y="1377696"/>
            <a:ext cx="3675300" cy="3279930"/>
          </a:xfrm>
          <a:prstGeom prst="rect">
            <a:avLst/>
          </a:prstGeom>
        </p:spPr>
        <p:txBody>
          <a:bodyPr spcFirstLastPara="1" wrap="square" lIns="91425" tIns="91425" rIns="91425" bIns="91425" anchor="t" anchorCtr="0">
            <a:noAutofit/>
          </a:bodyPr>
          <a:lstStyle/>
          <a:p>
            <a:pPr marL="38100" indent="0">
              <a:buNone/>
            </a:pPr>
            <a:r>
              <a:rPr lang="fr-FR" b="1" dirty="0">
                <a:solidFill>
                  <a:schemeClr val="accent1"/>
                </a:solidFill>
                <a:latin typeface="Source Sans Pro" panose="020B0503030403020204" pitchFamily="34" charset="0"/>
                <a:ea typeface="Source Sans Pro" panose="020B0503030403020204" pitchFamily="34" charset="0"/>
                <a:cs typeface="Arial"/>
                <a:sym typeface="Arial"/>
              </a:rPr>
              <a:t>Boucle bornée</a:t>
            </a:r>
          </a:p>
          <a:p>
            <a:pPr marL="38100" indent="0" algn="just">
              <a:buNone/>
            </a:pPr>
            <a:r>
              <a:rPr lang="fr-FR" dirty="0">
                <a:solidFill>
                  <a:srgbClr val="000000"/>
                </a:solidFill>
                <a:latin typeface="Source Sans Pro" panose="020B0503030403020204" pitchFamily="34" charset="0"/>
                <a:ea typeface="Source Sans Pro" panose="020B0503030403020204" pitchFamily="34" charset="0"/>
                <a:cs typeface="Arial"/>
                <a:sym typeface="Arial"/>
              </a:rPr>
              <a:t>Quand on </a:t>
            </a:r>
            <a:r>
              <a:rPr lang="fr-FR" b="1" dirty="0">
                <a:solidFill>
                  <a:srgbClr val="000000"/>
                </a:solidFill>
                <a:latin typeface="Source Sans Pro" panose="020B0503030403020204" pitchFamily="34" charset="0"/>
                <a:ea typeface="Source Sans Pro" panose="020B0503030403020204" pitchFamily="34" charset="0"/>
                <a:cs typeface="Arial"/>
                <a:sym typeface="Arial"/>
              </a:rPr>
              <a:t>sait</a:t>
            </a:r>
            <a:r>
              <a:rPr lang="fr-FR" dirty="0">
                <a:solidFill>
                  <a:srgbClr val="000000"/>
                </a:solidFill>
                <a:latin typeface="Source Sans Pro" panose="020B0503030403020204" pitchFamily="34" charset="0"/>
                <a:ea typeface="Source Sans Pro" panose="020B0503030403020204" pitchFamily="34" charset="0"/>
                <a:cs typeface="Arial"/>
                <a:sym typeface="Arial"/>
              </a:rPr>
              <a:t> </a:t>
            </a:r>
            <a:r>
              <a:rPr lang="fr-FR" b="1" dirty="0">
                <a:solidFill>
                  <a:srgbClr val="000000"/>
                </a:solidFill>
                <a:latin typeface="Source Sans Pro" panose="020B0503030403020204" pitchFamily="34" charset="0"/>
                <a:ea typeface="Source Sans Pro" panose="020B0503030403020204" pitchFamily="34" charset="0"/>
                <a:cs typeface="Arial"/>
                <a:sym typeface="Arial"/>
              </a:rPr>
              <a:t>combien</a:t>
            </a:r>
            <a:r>
              <a:rPr lang="fr-FR" dirty="0">
                <a:solidFill>
                  <a:srgbClr val="000000"/>
                </a:solidFill>
                <a:latin typeface="Source Sans Pro" panose="020B0503030403020204" pitchFamily="34" charset="0"/>
                <a:ea typeface="Source Sans Pro" panose="020B0503030403020204" pitchFamily="34" charset="0"/>
                <a:cs typeface="Arial"/>
                <a:sym typeface="Arial"/>
              </a:rPr>
              <a:t> de </a:t>
            </a:r>
            <a:r>
              <a:rPr lang="fr-FR" b="1" dirty="0">
                <a:solidFill>
                  <a:srgbClr val="000000"/>
                </a:solidFill>
                <a:latin typeface="Source Sans Pro" panose="020B0503030403020204" pitchFamily="34" charset="0"/>
                <a:ea typeface="Source Sans Pro" panose="020B0503030403020204" pitchFamily="34" charset="0"/>
                <a:cs typeface="Arial"/>
                <a:sym typeface="Arial"/>
              </a:rPr>
              <a:t>fois</a:t>
            </a:r>
            <a:r>
              <a:rPr lang="fr-FR" dirty="0">
                <a:solidFill>
                  <a:srgbClr val="000000"/>
                </a:solidFill>
                <a:latin typeface="Source Sans Pro" panose="020B0503030403020204" pitchFamily="34" charset="0"/>
                <a:ea typeface="Source Sans Pro" panose="020B0503030403020204" pitchFamily="34" charset="0"/>
                <a:cs typeface="Arial"/>
                <a:sym typeface="Arial"/>
              </a:rPr>
              <a:t> doit avoir lieu la </a:t>
            </a:r>
            <a:r>
              <a:rPr lang="fr-FR" b="1" dirty="0">
                <a:solidFill>
                  <a:srgbClr val="000000"/>
                </a:solidFill>
                <a:latin typeface="Source Sans Pro" panose="020B0503030403020204" pitchFamily="34" charset="0"/>
                <a:ea typeface="Source Sans Pro" panose="020B0503030403020204" pitchFamily="34" charset="0"/>
                <a:cs typeface="Arial"/>
                <a:sym typeface="Arial"/>
              </a:rPr>
              <a:t>répétition</a:t>
            </a:r>
            <a:r>
              <a:rPr lang="fr-FR" dirty="0">
                <a:solidFill>
                  <a:srgbClr val="000000"/>
                </a:solidFill>
                <a:latin typeface="Source Sans Pro" panose="020B0503030403020204" pitchFamily="34" charset="0"/>
                <a:ea typeface="Source Sans Pro" panose="020B0503030403020204" pitchFamily="34" charset="0"/>
                <a:cs typeface="Arial"/>
                <a:sym typeface="Arial"/>
              </a:rPr>
              <a:t>, on utilise généralement une boucle</a:t>
            </a:r>
            <a:r>
              <a:rPr lang="fr-FR" b="1" dirty="0">
                <a:solidFill>
                  <a:schemeClr val="accent1"/>
                </a:solidFill>
                <a:latin typeface="Source Sans Pro" panose="020B0503030403020204" pitchFamily="34" charset="0"/>
                <a:ea typeface="Source Sans Pro" panose="020B0503030403020204" pitchFamily="34" charset="0"/>
                <a:cs typeface="Arial"/>
                <a:sym typeface="Arial"/>
              </a:rPr>
              <a:t> for</a:t>
            </a:r>
            <a:r>
              <a:rPr lang="fr-FR" dirty="0">
                <a:solidFill>
                  <a:srgbClr val="000000"/>
                </a:solidFill>
                <a:latin typeface="Source Sans Pro" panose="020B0503030403020204" pitchFamily="34" charset="0"/>
                <a:ea typeface="Source Sans Pro" panose="020B0503030403020204" pitchFamily="34" charset="0"/>
                <a:cs typeface="Arial"/>
                <a:sym typeface="Arial"/>
              </a:rPr>
              <a:t>.</a:t>
            </a:r>
          </a:p>
        </p:txBody>
      </p:sp>
      <p:sp>
        <p:nvSpPr>
          <p:cNvPr id="133" name="Google Shape;133;p19"/>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lvl="0"/>
            <a:r>
              <a:rPr lang="en-GB" dirty="0" err="1"/>
              <a:t>Boucles</a:t>
            </a:r>
            <a:r>
              <a:rPr lang="en-GB" dirty="0"/>
              <a:t> </a:t>
            </a:r>
            <a:r>
              <a:rPr lang="en-GB" dirty="0" err="1"/>
              <a:t>bornées</a:t>
            </a:r>
            <a:r>
              <a:rPr lang="en-GB" dirty="0"/>
              <a:t> et non </a:t>
            </a:r>
            <a:r>
              <a:rPr lang="en-GB" dirty="0" err="1"/>
              <a:t>bornées</a:t>
            </a:r>
            <a:endParaRPr dirty="0"/>
          </a:p>
        </p:txBody>
      </p:sp>
      <p:sp>
        <p:nvSpPr>
          <p:cNvPr id="134" name="Google Shape;134;p19"/>
          <p:cNvSpPr txBox="1">
            <a:spLocks noGrp="1"/>
          </p:cNvSpPr>
          <p:nvPr>
            <p:ph type="body" idx="2"/>
          </p:nvPr>
        </p:nvSpPr>
        <p:spPr>
          <a:xfrm>
            <a:off x="4682550" y="1377696"/>
            <a:ext cx="3675300" cy="3279930"/>
          </a:xfrm>
          <a:prstGeom prst="rect">
            <a:avLst/>
          </a:prstGeom>
        </p:spPr>
        <p:txBody>
          <a:bodyPr spcFirstLastPara="1" wrap="square" lIns="91425" tIns="91425" rIns="91425" bIns="91425" anchor="t" anchorCtr="0">
            <a:noAutofit/>
          </a:bodyPr>
          <a:lstStyle/>
          <a:p>
            <a:pPr marL="0" indent="0">
              <a:buNone/>
            </a:pPr>
            <a:r>
              <a:rPr lang="fr-FR" b="1" dirty="0">
                <a:solidFill>
                  <a:schemeClr val="accent1"/>
                </a:solidFill>
                <a:latin typeface="Source Sans Pro" panose="020B0503030403020204" pitchFamily="34" charset="0"/>
                <a:ea typeface="Source Sans Pro" panose="020B0503030403020204" pitchFamily="34" charset="0"/>
                <a:cs typeface="Arial"/>
                <a:sym typeface="Arial"/>
              </a:rPr>
              <a:t>Boucle non bornée</a:t>
            </a:r>
            <a:endParaRPr b="1" dirty="0"/>
          </a:p>
          <a:p>
            <a:pPr marL="0" lvl="0" indent="0" algn="just">
              <a:buNone/>
            </a:pPr>
            <a:r>
              <a:rPr lang="fr-FR" dirty="0">
                <a:solidFill>
                  <a:srgbClr val="000000"/>
                </a:solidFill>
                <a:latin typeface="Source Sans Pro" panose="020B0503030403020204" pitchFamily="34" charset="0"/>
                <a:ea typeface="Source Sans Pro" panose="020B0503030403020204" pitchFamily="34" charset="0"/>
                <a:cs typeface="Arial"/>
                <a:sym typeface="Arial"/>
              </a:rPr>
              <a:t>Si on </a:t>
            </a:r>
            <a:r>
              <a:rPr lang="fr-FR" b="1" dirty="0">
                <a:solidFill>
                  <a:srgbClr val="000000"/>
                </a:solidFill>
                <a:latin typeface="Source Sans Pro" panose="020B0503030403020204" pitchFamily="34" charset="0"/>
                <a:ea typeface="Source Sans Pro" panose="020B0503030403020204" pitchFamily="34" charset="0"/>
                <a:cs typeface="Arial"/>
                <a:sym typeface="Arial"/>
              </a:rPr>
              <a:t>ne connait pas </a:t>
            </a:r>
            <a:r>
              <a:rPr lang="fr-FR" dirty="0">
                <a:solidFill>
                  <a:srgbClr val="000000"/>
                </a:solidFill>
                <a:latin typeface="Source Sans Pro" panose="020B0503030403020204" pitchFamily="34" charset="0"/>
                <a:ea typeface="Source Sans Pro" panose="020B0503030403020204" pitchFamily="34" charset="0"/>
                <a:cs typeface="Arial"/>
                <a:sym typeface="Arial"/>
              </a:rPr>
              <a:t>à l’avance le nombre de </a:t>
            </a:r>
            <a:r>
              <a:rPr lang="fr-FR" b="1" dirty="0">
                <a:solidFill>
                  <a:srgbClr val="000000"/>
                </a:solidFill>
                <a:latin typeface="Source Sans Pro" panose="020B0503030403020204" pitchFamily="34" charset="0"/>
                <a:ea typeface="Source Sans Pro" panose="020B0503030403020204" pitchFamily="34" charset="0"/>
                <a:cs typeface="Arial"/>
                <a:sym typeface="Arial"/>
              </a:rPr>
              <a:t>répétitions</a:t>
            </a:r>
            <a:r>
              <a:rPr lang="fr-FR" dirty="0">
                <a:solidFill>
                  <a:srgbClr val="000000"/>
                </a:solidFill>
                <a:latin typeface="Source Sans Pro" panose="020B0503030403020204" pitchFamily="34" charset="0"/>
                <a:ea typeface="Source Sans Pro" panose="020B0503030403020204" pitchFamily="34" charset="0"/>
                <a:cs typeface="Arial"/>
                <a:sym typeface="Arial"/>
              </a:rPr>
              <a:t>, on choisit une boucle </a:t>
            </a:r>
            <a:r>
              <a:rPr lang="fr-FR" b="1" dirty="0" err="1">
                <a:solidFill>
                  <a:schemeClr val="accent1"/>
                </a:solidFill>
                <a:latin typeface="Source Sans Pro" panose="020B0503030403020204" pitchFamily="34" charset="0"/>
                <a:ea typeface="Source Sans Pro" panose="020B0503030403020204" pitchFamily="34" charset="0"/>
                <a:cs typeface="Arial"/>
                <a:sym typeface="Arial"/>
              </a:rPr>
              <a:t>while</a:t>
            </a:r>
            <a:r>
              <a:rPr lang="fr-FR" dirty="0">
                <a:solidFill>
                  <a:srgbClr val="000000"/>
                </a:solidFill>
                <a:latin typeface="Source Sans Pro" panose="020B0503030403020204" pitchFamily="34" charset="0"/>
                <a:ea typeface="Source Sans Pro" panose="020B0503030403020204" pitchFamily="34" charset="0"/>
                <a:cs typeface="Arial"/>
                <a:sym typeface="Arial"/>
              </a:rPr>
              <a:t>.</a:t>
            </a:r>
            <a:endParaRPr dirty="0"/>
          </a:p>
        </p:txBody>
      </p:sp>
      <p:sp>
        <p:nvSpPr>
          <p:cNvPr id="135" name="Google Shape;135;p1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79</a:t>
            </a:fld>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boucle </a:t>
            </a:r>
            <a:r>
              <a:rPr lang="en-GB" b="1" dirty="0"/>
              <a:t>for</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80</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160795"/>
            <a:ext cx="2786106" cy="646331"/>
          </a:xfrm>
          <a:prstGeom prst="rect">
            <a:avLst/>
          </a:prstGeom>
          <a:noFill/>
        </p:spPr>
        <p:txBody>
          <a:bodyPr wrap="square" rtlCol="0">
            <a:spAutoFit/>
          </a:bodyPr>
          <a:lstStyle/>
          <a:p>
            <a:r>
              <a:rPr lang="en-GB" sz="1800" dirty="0">
                <a:solidFill>
                  <a:srgbClr val="796DD8"/>
                </a:solidFill>
                <a:latin typeface="Source Sans Pro" panose="020B0503030403020204" pitchFamily="34" charset="0"/>
                <a:ea typeface="Source Sans Pro" panose="020B0503030403020204" pitchFamily="34" charset="0"/>
              </a:rPr>
              <a:t>for </a:t>
            </a:r>
            <a:r>
              <a:rPr lang="en-GB" sz="1800" dirty="0" err="1">
                <a:solidFill>
                  <a:srgbClr val="796DD8"/>
                </a:solidFill>
                <a:latin typeface="Source Sans Pro" panose="020B0503030403020204" pitchFamily="34" charset="0"/>
                <a:ea typeface="Source Sans Pro" panose="020B0503030403020204" pitchFamily="34" charset="0"/>
              </a:rPr>
              <a:t>compteur</a:t>
            </a:r>
            <a:r>
              <a:rPr lang="en-GB" sz="1800" dirty="0">
                <a:solidFill>
                  <a:srgbClr val="796DD8"/>
                </a:solidFill>
                <a:latin typeface="Source Sans Pro" panose="020B0503030403020204" pitchFamily="34" charset="0"/>
                <a:ea typeface="Source Sans Pro" panose="020B0503030403020204" pitchFamily="34" charset="0"/>
              </a:rPr>
              <a:t> in range</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endParaRPr lang="en-GB" sz="1800" dirty="0">
              <a:solidFill>
                <a:srgbClr val="FF0000"/>
              </a:solidFill>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AAF09F3A-9B2E-4EBB-A176-4F7E33161187}"/>
              </a:ext>
            </a:extLst>
          </p:cNvPr>
          <p:cNvSpPr txBox="1"/>
          <p:nvPr/>
        </p:nvSpPr>
        <p:spPr>
          <a:xfrm>
            <a:off x="3226784" y="2782377"/>
            <a:ext cx="5131066" cy="861774"/>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fr-FR" sz="1600" dirty="0">
                <a:solidFill>
                  <a:srgbClr val="9872A2"/>
                </a:solidFill>
                <a:latin typeface="Source Code Pro" panose="020B0309030403020204" pitchFamily="49" charset="0"/>
              </a:rPr>
              <a:t>for</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i</a:t>
            </a:r>
            <a:r>
              <a:rPr lang="fr-FR" sz="1600" dirty="0">
                <a:solidFill>
                  <a:srgbClr val="C5C8C6"/>
                </a:solidFill>
                <a:latin typeface="Source Code Pro" panose="020B0309030403020204" pitchFamily="49" charset="0"/>
              </a:rPr>
              <a:t> </a:t>
            </a:r>
            <a:r>
              <a:rPr lang="fr-FR" sz="1600" dirty="0">
                <a:solidFill>
                  <a:srgbClr val="9872A2"/>
                </a:solidFill>
                <a:latin typeface="Source Code Pro" panose="020B0309030403020204" pitchFamily="49" charset="0"/>
              </a:rPr>
              <a:t>in</a:t>
            </a:r>
            <a:r>
              <a:rPr lang="fr-FR" sz="1600" dirty="0">
                <a:solidFill>
                  <a:srgbClr val="C5C8C6"/>
                </a:solidFill>
                <a:latin typeface="Source Code Pro" panose="020B0309030403020204" pitchFamily="49" charset="0"/>
              </a:rPr>
              <a:t> </a:t>
            </a:r>
            <a:r>
              <a:rPr lang="fr-FR" sz="1600" dirty="0">
                <a:solidFill>
                  <a:srgbClr val="9B0000"/>
                </a:solidFill>
                <a:latin typeface="Source Code Pro" panose="020B0309030403020204" pitchFamily="49" charset="0"/>
              </a:rPr>
              <a:t>range</a:t>
            </a:r>
            <a:r>
              <a:rPr lang="fr-FR" sz="1600" dirty="0">
                <a:solidFill>
                  <a:srgbClr val="676867"/>
                </a:solidFill>
                <a:latin typeface="Source Code Pro" panose="020B0309030403020204" pitchFamily="49" charset="0"/>
              </a:rPr>
              <a:t>(</a:t>
            </a:r>
            <a:r>
              <a:rPr lang="fr-FR" sz="1600" dirty="0">
                <a:solidFill>
                  <a:srgbClr val="6089B4"/>
                </a:solidFill>
                <a:latin typeface="Source Code Pro" panose="020B0309030403020204" pitchFamily="49" charset="0"/>
              </a:rPr>
              <a:t>5</a:t>
            </a:r>
            <a:r>
              <a:rPr lang="fr-FR" sz="1600" dirty="0">
                <a:solidFill>
                  <a:srgbClr val="676867"/>
                </a:solidFill>
                <a:latin typeface="Source Code Pro" panose="020B0309030403020204" pitchFamily="49" charset="0"/>
              </a:rPr>
              <a:t>):</a:t>
            </a:r>
          </a:p>
          <a:p>
            <a:r>
              <a:rPr lang="fr-FR" sz="1600" dirty="0">
                <a:solidFill>
                  <a:srgbClr val="C5C8C6"/>
                </a:solidFill>
                <a:latin typeface="Source Code Pro" panose="020B0309030403020204" pitchFamily="49" charset="0"/>
              </a:rPr>
              <a:t>    </a:t>
            </a:r>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6089B4"/>
                </a:solidFill>
                <a:latin typeface="Source Code Pro" panose="020B0309030403020204" pitchFamily="49" charset="0"/>
              </a:rPr>
              <a:t>i</a:t>
            </a:r>
            <a:r>
              <a:rPr lang="fr-FR" sz="1600" dirty="0">
                <a:solidFill>
                  <a:srgbClr val="676867"/>
                </a:solidFill>
                <a:latin typeface="Source Code Pro" panose="020B0309030403020204" pitchFamily="49" charset="0"/>
              </a:rPr>
              <a:t>)</a:t>
            </a:r>
          </a:p>
        </p:txBody>
      </p:sp>
      <p:sp>
        <p:nvSpPr>
          <p:cNvPr id="12" name="TextBox 11">
            <a:extLst>
              <a:ext uri="{FF2B5EF4-FFF2-40B4-BE49-F238E27FC236}">
                <a16:creationId xmlns:a16="http://schemas.microsoft.com/office/drawing/2014/main" id="{D0844DA7-296F-4490-B60C-02EE09F0F279}"/>
              </a:ext>
            </a:extLst>
          </p:cNvPr>
          <p:cNvSpPr txBox="1"/>
          <p:nvPr/>
        </p:nvSpPr>
        <p:spPr>
          <a:xfrm>
            <a:off x="3273318" y="1160795"/>
            <a:ext cx="5131066" cy="1200329"/>
          </a:xfrm>
          <a:prstGeom prst="rect">
            <a:avLst/>
          </a:prstGeom>
          <a:noFill/>
        </p:spPr>
        <p:txBody>
          <a:bodyPr wrap="square">
            <a:spAutoFit/>
          </a:bodyPr>
          <a:lstStyle/>
          <a:p>
            <a:pPr lvl="0" algn="just"/>
            <a:r>
              <a:rPr lang="fr-FR" sz="1800" dirty="0">
                <a:latin typeface="Source Sans Pro" panose="020B0503030403020204" pitchFamily="34" charset="0"/>
                <a:ea typeface="Source Sans Pro" panose="020B0503030403020204" pitchFamily="34" charset="0"/>
              </a:rPr>
              <a:t>Les </a:t>
            </a:r>
            <a:r>
              <a:rPr lang="fr-FR" sz="1800" b="1" dirty="0">
                <a:latin typeface="Source Sans Pro" panose="020B0503030403020204" pitchFamily="34" charset="0"/>
                <a:ea typeface="Source Sans Pro" panose="020B0503030403020204" pitchFamily="34" charset="0"/>
              </a:rPr>
              <a:t>instructions </a:t>
            </a:r>
            <a:r>
              <a:rPr lang="fr-FR" sz="1800" dirty="0">
                <a:latin typeface="Source Sans Pro" panose="020B0503030403020204" pitchFamily="34" charset="0"/>
                <a:ea typeface="Source Sans Pro" panose="020B0503030403020204" pitchFamily="34" charset="0"/>
              </a:rPr>
              <a:t>du</a:t>
            </a:r>
            <a:r>
              <a:rPr lang="fr-FR" sz="1800" b="1" dirty="0">
                <a:latin typeface="Source Sans Pro" panose="020B0503030403020204" pitchFamily="34" charset="0"/>
                <a:ea typeface="Source Sans Pro" panose="020B0503030403020204" pitchFamily="34" charset="0"/>
              </a:rPr>
              <a:t> bloc </a:t>
            </a:r>
            <a:r>
              <a:rPr lang="fr-FR" sz="1800" b="1" dirty="0">
                <a:solidFill>
                  <a:srgbClr val="0091EA"/>
                </a:solidFill>
                <a:latin typeface="Source Sans Pro" panose="020B0503030403020204" pitchFamily="34" charset="0"/>
                <a:ea typeface="Source Sans Pro" panose="020B0503030403020204" pitchFamily="34" charset="0"/>
              </a:rPr>
              <a:t>for</a:t>
            </a:r>
            <a:r>
              <a:rPr lang="fr-FR" sz="1800" dirty="0">
                <a:latin typeface="Source Sans Pro" panose="020B0503030403020204" pitchFamily="34" charset="0"/>
                <a:ea typeface="Source Sans Pro" panose="020B0503030403020204" pitchFamily="34" charset="0"/>
              </a:rPr>
              <a:t> seront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 autant de fois que la </a:t>
            </a:r>
            <a:r>
              <a:rPr lang="fr-FR" sz="1800" b="1" dirty="0">
                <a:latin typeface="Source Sans Pro" panose="020B0503030403020204" pitchFamily="34" charset="0"/>
                <a:ea typeface="Source Sans Pro" panose="020B0503030403020204" pitchFamily="34" charset="0"/>
              </a:rPr>
              <a:t>range</a:t>
            </a:r>
            <a:r>
              <a:rPr lang="fr-FR" sz="1800" dirty="0">
                <a:latin typeface="Source Sans Pro" panose="020B0503030403020204" pitchFamily="34" charset="0"/>
                <a:ea typeface="Source Sans Pro" panose="020B0503030403020204" pitchFamily="34" charset="0"/>
              </a:rPr>
              <a:t> le permet. On dit qu’on réalise une </a:t>
            </a:r>
            <a:r>
              <a:rPr lang="fr-FR" sz="1800" b="1" dirty="0">
                <a:latin typeface="Source Sans Pro" panose="020B0503030403020204" pitchFamily="34" charset="0"/>
                <a:ea typeface="Source Sans Pro" panose="020B0503030403020204" pitchFamily="34" charset="0"/>
              </a:rPr>
              <a:t>itération</a:t>
            </a:r>
            <a:r>
              <a:rPr lang="fr-FR" sz="1800" dirty="0">
                <a:latin typeface="Source Sans Pro" panose="020B0503030403020204" pitchFamily="34" charset="0"/>
                <a:ea typeface="Source Sans Pro" panose="020B0503030403020204" pitchFamily="34" charset="0"/>
              </a:rPr>
              <a:t>, à </a:t>
            </a:r>
            <a:r>
              <a:rPr lang="fr-FR" sz="1800" b="1" dirty="0">
                <a:latin typeface="Source Sans Pro" panose="020B0503030403020204" pitchFamily="34" charset="0"/>
                <a:ea typeface="Source Sans Pro" panose="020B0503030403020204" pitchFamily="34" charset="0"/>
              </a:rPr>
              <a:t>chaque fois </a:t>
            </a:r>
            <a:r>
              <a:rPr lang="fr-FR" sz="1800" dirty="0">
                <a:latin typeface="Source Sans Pro" panose="020B0503030403020204" pitchFamily="34" charset="0"/>
                <a:ea typeface="Source Sans Pro" panose="020B0503030403020204" pitchFamily="34" charset="0"/>
              </a:rPr>
              <a:t>que les </a:t>
            </a:r>
            <a:r>
              <a:rPr lang="fr-FR" sz="1800" b="1" dirty="0">
                <a:latin typeface="Source Sans Pro" panose="020B0503030403020204" pitchFamily="34" charset="0"/>
                <a:ea typeface="Source Sans Pro" panose="020B0503030403020204" pitchFamily="34" charset="0"/>
              </a:rPr>
              <a:t>instructions</a:t>
            </a:r>
            <a:r>
              <a:rPr lang="fr-FR" sz="1800" dirty="0">
                <a:latin typeface="Source Sans Pro" panose="020B0503030403020204" pitchFamily="34" charset="0"/>
                <a:ea typeface="Source Sans Pro" panose="020B0503030403020204" pitchFamily="34" charset="0"/>
              </a:rPr>
              <a:t> de la boucle sont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a:t>
            </a:r>
            <a:endParaRPr lang="fr-FR" sz="1800" dirty="0"/>
          </a:p>
        </p:txBody>
      </p:sp>
    </p:spTree>
    <p:extLst>
      <p:ext uri="{BB962C8B-B14F-4D97-AF65-F5344CB8AC3E}">
        <p14:creationId xmlns:p14="http://schemas.microsoft.com/office/powerpoint/2010/main" val="24001505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Parcours</a:t>
            </a:r>
            <a:r>
              <a:rPr lang="en-GB" dirty="0"/>
              <a:t> </a:t>
            </a:r>
            <a:r>
              <a:rPr lang="en-GB" dirty="0" err="1"/>
              <a:t>d’une</a:t>
            </a:r>
            <a:r>
              <a:rPr lang="en-GB" dirty="0"/>
              <a:t> </a:t>
            </a:r>
            <a:r>
              <a:rPr lang="en-GB" dirty="0" err="1"/>
              <a:t>séquence</a:t>
            </a:r>
            <a:r>
              <a:rPr lang="en-GB" dirty="0"/>
              <a:t> avec un </a:t>
            </a:r>
            <a:r>
              <a:rPr lang="en-GB" b="1" dirty="0"/>
              <a:t>for</a:t>
            </a:r>
            <a:r>
              <a:rPr lang="en-GB" dirty="0"/>
              <a:t>.</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81</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158386"/>
            <a:ext cx="6809466" cy="707886"/>
          </a:xfrm>
          <a:prstGeom prst="rect">
            <a:avLst/>
          </a:prstGeom>
          <a:noFill/>
        </p:spPr>
        <p:txBody>
          <a:bodyPr wrap="square">
            <a:spAutoFit/>
          </a:bodyPr>
          <a:lstStyle/>
          <a:p>
            <a:r>
              <a:rPr lang="en-US" sz="2000" b="0" dirty="0">
                <a:solidFill>
                  <a:srgbClr val="9872A2"/>
                </a:solidFill>
                <a:effectLst/>
                <a:latin typeface="Source Code Pro" panose="020B0509030403020204" pitchFamily="49" charset="0"/>
                <a:ea typeface="Source Code Pro" panose="020B0509030403020204" pitchFamily="49" charset="0"/>
              </a:rPr>
              <a:t>for</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6089B4"/>
                </a:solidFill>
                <a:effectLst/>
                <a:latin typeface="Source Code Pro" panose="020B0509030403020204" pitchFamily="49" charset="0"/>
                <a:ea typeface="Source Code Pro" panose="020B0509030403020204" pitchFamily="49" charset="0"/>
              </a:rPr>
              <a:t>x</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9872A2"/>
                </a:solidFill>
                <a:effectLst/>
                <a:latin typeface="Source Code Pro" panose="020B0509030403020204" pitchFamily="49" charset="0"/>
                <a:ea typeface="Source Code Pro" panose="020B0509030403020204" pitchFamily="49" charset="0"/>
              </a:rPr>
              <a:t>in</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err="1">
                <a:solidFill>
                  <a:srgbClr val="6089B4"/>
                </a:solidFill>
                <a:effectLst/>
                <a:latin typeface="Source Code Pro" panose="020B0509030403020204" pitchFamily="49" charset="0"/>
                <a:ea typeface="Source Code Pro" panose="020B0509030403020204" pitchFamily="49" charset="0"/>
              </a:rPr>
              <a:t>maSequence</a:t>
            </a:r>
            <a:r>
              <a:rPr lang="en-US" sz="2000" b="0" dirty="0">
                <a:solidFill>
                  <a:srgbClr val="676867"/>
                </a:solidFill>
                <a:effectLst/>
                <a:latin typeface="Source Code Pro" panose="020B0509030403020204" pitchFamily="49" charset="0"/>
                <a:ea typeface="Source Code Pro" panose="020B0509030403020204" pitchFamily="49" charset="0"/>
              </a:rPr>
              <a:t>:</a:t>
            </a:r>
          </a:p>
          <a:p>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chemeClr val="tx1"/>
                </a:solidFill>
                <a:effectLst/>
                <a:latin typeface="Source Code Pro" panose="020B0509030403020204" pitchFamily="49" charset="0"/>
                <a:ea typeface="Source Code Pro" panose="020B0509030403020204" pitchFamily="49" charset="0"/>
              </a:rPr>
              <a:t>instructions</a:t>
            </a:r>
          </a:p>
        </p:txBody>
      </p:sp>
      <p:sp>
        <p:nvSpPr>
          <p:cNvPr id="3" name="ZoneTexte 2">
            <a:extLst>
              <a:ext uri="{FF2B5EF4-FFF2-40B4-BE49-F238E27FC236}">
                <a16:creationId xmlns:a16="http://schemas.microsoft.com/office/drawing/2014/main" id="{3C5782FF-2EE6-B3C8-D2BA-92EAF1D41A9A}"/>
              </a:ext>
            </a:extLst>
          </p:cNvPr>
          <p:cNvSpPr txBox="1"/>
          <p:nvPr/>
        </p:nvSpPr>
        <p:spPr>
          <a:xfrm>
            <a:off x="786150" y="2013938"/>
            <a:ext cx="6809466" cy="707886"/>
          </a:xfrm>
          <a:prstGeom prst="rect">
            <a:avLst/>
          </a:prstGeom>
          <a:noFill/>
        </p:spPr>
        <p:txBody>
          <a:bodyPr wrap="square">
            <a:spAutoFit/>
          </a:bodyPr>
          <a:lstStyle/>
          <a:p>
            <a:r>
              <a:rPr lang="en-US" sz="2000" b="0" dirty="0">
                <a:solidFill>
                  <a:srgbClr val="9872A2"/>
                </a:solidFill>
                <a:effectLst/>
                <a:latin typeface="Source Code Pro" panose="020B0509030403020204" pitchFamily="49" charset="0"/>
                <a:ea typeface="Source Code Pro" panose="020B0509030403020204" pitchFamily="49" charset="0"/>
              </a:rPr>
              <a:t>for</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err="1">
                <a:solidFill>
                  <a:srgbClr val="638CB5"/>
                </a:solidFill>
                <a:effectLst/>
                <a:latin typeface="Source Code Pro" panose="020B0509030403020204" pitchFamily="49" charset="0"/>
                <a:ea typeface="Source Code Pro" panose="020B0509030403020204" pitchFamily="49" charset="0"/>
              </a:rPr>
              <a:t>i</a:t>
            </a:r>
            <a:r>
              <a:rPr lang="en-US" sz="2000" b="0" dirty="0">
                <a:solidFill>
                  <a:srgbClr val="676867"/>
                </a:solidFill>
                <a:effectLst/>
                <a:latin typeface="Source Code Pro" panose="020B0509030403020204" pitchFamily="49" charset="0"/>
                <a:ea typeface="Source Code Pro" panose="020B0509030403020204" pitchFamily="49" charset="0"/>
              </a:rPr>
              <a:t>,</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638CB5"/>
                </a:solidFill>
                <a:effectLst/>
                <a:latin typeface="Source Code Pro" panose="020B0509030403020204" pitchFamily="49" charset="0"/>
                <a:ea typeface="Source Code Pro" panose="020B0509030403020204" pitchFamily="49" charset="0"/>
              </a:rPr>
              <a:t>x</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9872A2"/>
                </a:solidFill>
                <a:effectLst/>
                <a:latin typeface="Source Code Pro" panose="020B0509030403020204" pitchFamily="49" charset="0"/>
                <a:ea typeface="Source Code Pro" panose="020B0509030403020204" pitchFamily="49" charset="0"/>
              </a:rPr>
              <a:t>in</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8D0607"/>
                </a:solidFill>
                <a:effectLst/>
                <a:latin typeface="Source Code Pro" panose="020B0509030403020204" pitchFamily="49" charset="0"/>
                <a:ea typeface="Source Code Pro" panose="020B0509030403020204" pitchFamily="49" charset="0"/>
              </a:rPr>
              <a:t>enumerate</a:t>
            </a:r>
            <a:r>
              <a:rPr lang="en-US" sz="2000" b="0" dirty="0">
                <a:solidFill>
                  <a:srgbClr val="676867"/>
                </a:solidFill>
                <a:effectLst/>
                <a:latin typeface="Source Code Pro" panose="020B0509030403020204" pitchFamily="49" charset="0"/>
                <a:ea typeface="Source Code Pro" panose="020B0509030403020204" pitchFamily="49" charset="0"/>
              </a:rPr>
              <a:t>(</a:t>
            </a:r>
            <a:r>
              <a:rPr lang="en-US" sz="2000" b="0" dirty="0" err="1">
                <a:solidFill>
                  <a:srgbClr val="6089B4"/>
                </a:solidFill>
                <a:effectLst/>
                <a:latin typeface="Source Code Pro" panose="020B0509030403020204" pitchFamily="49" charset="0"/>
                <a:ea typeface="Source Code Pro" panose="020B0509030403020204" pitchFamily="49" charset="0"/>
              </a:rPr>
              <a:t>maSequence</a:t>
            </a:r>
            <a:r>
              <a:rPr lang="en-US" sz="2000" b="0" dirty="0">
                <a:solidFill>
                  <a:srgbClr val="676867"/>
                </a:solidFill>
                <a:effectLst/>
                <a:latin typeface="Source Code Pro" panose="020B0509030403020204" pitchFamily="49" charset="0"/>
                <a:ea typeface="Source Code Pro" panose="020B0509030403020204" pitchFamily="49" charset="0"/>
              </a:rPr>
              <a:t>):</a:t>
            </a:r>
          </a:p>
          <a:p>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chemeClr val="tx1"/>
                </a:solidFill>
                <a:effectLst/>
                <a:latin typeface="Source Code Pro" panose="020B0509030403020204" pitchFamily="49" charset="0"/>
                <a:ea typeface="Source Code Pro" panose="020B0509030403020204" pitchFamily="49" charset="0"/>
              </a:rPr>
              <a:t>instructions</a:t>
            </a:r>
          </a:p>
        </p:txBody>
      </p:sp>
      <p:sp>
        <p:nvSpPr>
          <p:cNvPr id="5" name="ZoneTexte 4">
            <a:extLst>
              <a:ext uri="{FF2B5EF4-FFF2-40B4-BE49-F238E27FC236}">
                <a16:creationId xmlns:a16="http://schemas.microsoft.com/office/drawing/2014/main" id="{61B5DFB7-9A69-FC2C-6FCF-68D31F3D7C50}"/>
              </a:ext>
            </a:extLst>
          </p:cNvPr>
          <p:cNvSpPr txBox="1"/>
          <p:nvPr/>
        </p:nvSpPr>
        <p:spPr>
          <a:xfrm>
            <a:off x="786150" y="2869490"/>
            <a:ext cx="6809466" cy="707886"/>
          </a:xfrm>
          <a:prstGeom prst="rect">
            <a:avLst/>
          </a:prstGeom>
          <a:noFill/>
        </p:spPr>
        <p:txBody>
          <a:bodyPr wrap="square">
            <a:spAutoFit/>
          </a:bodyPr>
          <a:lstStyle/>
          <a:p>
            <a:r>
              <a:rPr lang="en-US" sz="2000" b="0" dirty="0">
                <a:solidFill>
                  <a:srgbClr val="9872A2"/>
                </a:solidFill>
                <a:effectLst/>
                <a:latin typeface="Source Code Pro" panose="020B0509030403020204" pitchFamily="49" charset="0"/>
                <a:ea typeface="Source Code Pro" panose="020B0509030403020204" pitchFamily="49" charset="0"/>
              </a:rPr>
              <a:t>for</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err="1">
                <a:solidFill>
                  <a:srgbClr val="638CB5"/>
                </a:solidFill>
                <a:effectLst/>
                <a:latin typeface="Source Code Pro" panose="020B0509030403020204" pitchFamily="49" charset="0"/>
                <a:ea typeface="Source Code Pro" panose="020B0509030403020204" pitchFamily="49" charset="0"/>
              </a:rPr>
              <a:t>i</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9872A2"/>
                </a:solidFill>
                <a:effectLst/>
                <a:latin typeface="Source Code Pro" panose="020B0509030403020204" pitchFamily="49" charset="0"/>
                <a:ea typeface="Source Code Pro" panose="020B0509030403020204" pitchFamily="49" charset="0"/>
              </a:rPr>
              <a:t>in</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8D0607"/>
                </a:solidFill>
                <a:effectLst/>
                <a:latin typeface="Source Code Pro" panose="020B0509030403020204" pitchFamily="49" charset="0"/>
                <a:ea typeface="Source Code Pro" panose="020B0509030403020204" pitchFamily="49" charset="0"/>
              </a:rPr>
              <a:t>range</a:t>
            </a:r>
            <a:r>
              <a:rPr lang="en-US" sz="2000" b="0" dirty="0">
                <a:solidFill>
                  <a:srgbClr val="676867"/>
                </a:solidFill>
                <a:effectLst/>
                <a:latin typeface="Source Code Pro" panose="020B0509030403020204" pitchFamily="49" charset="0"/>
                <a:ea typeface="Source Code Pro" panose="020B0509030403020204" pitchFamily="49" charset="0"/>
              </a:rPr>
              <a:t>(</a:t>
            </a:r>
            <a:r>
              <a:rPr lang="en-US" sz="2000" b="0" dirty="0" err="1">
                <a:solidFill>
                  <a:srgbClr val="CC4B19"/>
                </a:solidFill>
                <a:effectLst/>
                <a:latin typeface="Source Code Pro" panose="020B0509030403020204" pitchFamily="49" charset="0"/>
                <a:ea typeface="Source Code Pro" panose="020B0509030403020204" pitchFamily="49" charset="0"/>
              </a:rPr>
              <a:t>len</a:t>
            </a:r>
            <a:r>
              <a:rPr lang="en-US" sz="2000" b="0" dirty="0">
                <a:solidFill>
                  <a:srgbClr val="676867"/>
                </a:solidFill>
                <a:effectLst/>
                <a:latin typeface="Source Code Pro" panose="020B0509030403020204" pitchFamily="49" charset="0"/>
                <a:ea typeface="Source Code Pro" panose="020B0509030403020204" pitchFamily="49" charset="0"/>
              </a:rPr>
              <a:t>(</a:t>
            </a:r>
            <a:r>
              <a:rPr lang="en-US" sz="2000" b="0" dirty="0" err="1">
                <a:solidFill>
                  <a:srgbClr val="6089B4"/>
                </a:solidFill>
                <a:effectLst/>
                <a:latin typeface="Source Code Pro" panose="020B0509030403020204" pitchFamily="49" charset="0"/>
                <a:ea typeface="Source Code Pro" panose="020B0509030403020204" pitchFamily="49" charset="0"/>
              </a:rPr>
              <a:t>maSequence</a:t>
            </a:r>
            <a:r>
              <a:rPr lang="en-US" sz="2000" b="0" dirty="0">
                <a:solidFill>
                  <a:srgbClr val="676867"/>
                </a:solidFill>
                <a:effectLst/>
                <a:latin typeface="Source Code Pro" panose="020B0509030403020204" pitchFamily="49" charset="0"/>
                <a:ea typeface="Source Code Pro" panose="020B0509030403020204" pitchFamily="49" charset="0"/>
              </a:rPr>
              <a:t>)):</a:t>
            </a:r>
          </a:p>
          <a:p>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chemeClr val="tx1"/>
                </a:solidFill>
                <a:effectLst/>
                <a:latin typeface="Source Code Pro" panose="020B0509030403020204" pitchFamily="49" charset="0"/>
                <a:ea typeface="Source Code Pro" panose="020B0509030403020204" pitchFamily="49" charset="0"/>
              </a:rPr>
              <a:t>instructions</a:t>
            </a:r>
          </a:p>
        </p:txBody>
      </p:sp>
      <p:sp>
        <p:nvSpPr>
          <p:cNvPr id="8" name="ZoneTexte 7">
            <a:extLst>
              <a:ext uri="{FF2B5EF4-FFF2-40B4-BE49-F238E27FC236}">
                <a16:creationId xmlns:a16="http://schemas.microsoft.com/office/drawing/2014/main" id="{6036C84C-665A-2C32-442F-A0050E94442E}"/>
              </a:ext>
            </a:extLst>
          </p:cNvPr>
          <p:cNvSpPr txBox="1"/>
          <p:nvPr/>
        </p:nvSpPr>
        <p:spPr>
          <a:xfrm>
            <a:off x="786150" y="3723504"/>
            <a:ext cx="6809466" cy="707886"/>
          </a:xfrm>
          <a:prstGeom prst="rect">
            <a:avLst/>
          </a:prstGeom>
          <a:noFill/>
        </p:spPr>
        <p:txBody>
          <a:bodyPr wrap="square">
            <a:spAutoFit/>
          </a:bodyPr>
          <a:lstStyle/>
          <a:p>
            <a:r>
              <a:rPr lang="en-US" sz="2000" b="0" dirty="0">
                <a:solidFill>
                  <a:srgbClr val="9872A2"/>
                </a:solidFill>
                <a:effectLst/>
                <a:latin typeface="Source Code Pro" panose="020B0509030403020204" pitchFamily="49" charset="0"/>
                <a:ea typeface="Source Code Pro" panose="020B0509030403020204" pitchFamily="49" charset="0"/>
              </a:rPr>
              <a:t>for</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638CB5"/>
                </a:solidFill>
                <a:effectLst/>
                <a:latin typeface="Source Code Pro" panose="020B0509030403020204" pitchFamily="49" charset="0"/>
                <a:ea typeface="Source Code Pro" panose="020B0509030403020204" pitchFamily="49" charset="0"/>
              </a:rPr>
              <a:t>x</a:t>
            </a:r>
            <a:r>
              <a:rPr lang="en-US" sz="2000" b="0" dirty="0">
                <a:solidFill>
                  <a:srgbClr val="676867"/>
                </a:solidFill>
                <a:effectLst/>
                <a:latin typeface="Source Code Pro" panose="020B0509030403020204" pitchFamily="49" charset="0"/>
                <a:ea typeface="Source Code Pro" panose="020B0509030403020204" pitchFamily="49" charset="0"/>
              </a:rPr>
              <a:t>,</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638CB5"/>
                </a:solidFill>
                <a:effectLst/>
                <a:latin typeface="Source Code Pro" panose="020B0509030403020204" pitchFamily="49" charset="0"/>
                <a:ea typeface="Source Code Pro" panose="020B0509030403020204" pitchFamily="49" charset="0"/>
              </a:rPr>
              <a:t>y</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9872A2"/>
                </a:solidFill>
                <a:effectLst/>
                <a:latin typeface="Source Code Pro" panose="020B0509030403020204" pitchFamily="49" charset="0"/>
                <a:ea typeface="Source Code Pro" panose="020B0509030403020204" pitchFamily="49" charset="0"/>
              </a:rPr>
              <a:t>in</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8D0607"/>
                </a:solidFill>
                <a:effectLst/>
                <a:latin typeface="Source Code Pro" panose="020B0509030403020204" pitchFamily="49" charset="0"/>
                <a:ea typeface="Source Code Pro" panose="020B0509030403020204" pitchFamily="49" charset="0"/>
              </a:rPr>
              <a:t>zip</a:t>
            </a:r>
            <a:r>
              <a:rPr lang="en-US" sz="2000" b="0" dirty="0">
                <a:solidFill>
                  <a:srgbClr val="676867"/>
                </a:solidFill>
                <a:effectLst/>
                <a:latin typeface="Source Code Pro" panose="020B0509030403020204" pitchFamily="49" charset="0"/>
                <a:ea typeface="Source Code Pro" panose="020B0509030403020204" pitchFamily="49" charset="0"/>
              </a:rPr>
              <a:t>(</a:t>
            </a:r>
            <a:r>
              <a:rPr lang="en-US" sz="2000" b="0" dirty="0">
                <a:solidFill>
                  <a:srgbClr val="6089B4"/>
                </a:solidFill>
                <a:effectLst/>
                <a:latin typeface="Source Code Pro" panose="020B0509030403020204" pitchFamily="49" charset="0"/>
                <a:ea typeface="Source Code Pro" panose="020B0509030403020204" pitchFamily="49" charset="0"/>
              </a:rPr>
              <a:t>maSequence1</a:t>
            </a:r>
            <a:r>
              <a:rPr lang="en-US" sz="2000" b="0" dirty="0">
                <a:solidFill>
                  <a:srgbClr val="676867"/>
                </a:solidFill>
                <a:effectLst/>
                <a:latin typeface="Source Code Pro" panose="020B0509030403020204" pitchFamily="49" charset="0"/>
                <a:ea typeface="Source Code Pro" panose="020B0509030403020204" pitchFamily="49" charset="0"/>
              </a:rPr>
              <a:t>,</a:t>
            </a:r>
            <a:r>
              <a:rPr lang="en-US" sz="2000" b="0" dirty="0">
                <a:solidFill>
                  <a:srgbClr val="6089B4"/>
                </a:solidFill>
                <a:effectLst/>
                <a:latin typeface="Source Code Pro" panose="020B0509030403020204" pitchFamily="49" charset="0"/>
                <a:ea typeface="Source Code Pro" panose="020B0509030403020204" pitchFamily="49" charset="0"/>
              </a:rPr>
              <a:t> maSequence2</a:t>
            </a:r>
            <a:r>
              <a:rPr lang="en-US" sz="2000" b="0" dirty="0">
                <a:solidFill>
                  <a:srgbClr val="676867"/>
                </a:solidFill>
                <a:effectLst/>
                <a:latin typeface="Source Code Pro" panose="020B0509030403020204" pitchFamily="49" charset="0"/>
                <a:ea typeface="Source Code Pro" panose="020B0509030403020204" pitchFamily="49" charset="0"/>
              </a:rPr>
              <a:t>):</a:t>
            </a:r>
          </a:p>
          <a:p>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chemeClr val="tx1"/>
                </a:solidFill>
                <a:effectLst/>
                <a:latin typeface="Source Code Pro" panose="020B0509030403020204" pitchFamily="49" charset="0"/>
                <a:ea typeface="Source Code Pro" panose="020B0509030403020204" pitchFamily="49" charset="0"/>
              </a:rPr>
              <a:t>instructions</a:t>
            </a:r>
          </a:p>
        </p:txBody>
      </p:sp>
    </p:spTree>
    <p:extLst>
      <p:ext uri="{BB962C8B-B14F-4D97-AF65-F5344CB8AC3E}">
        <p14:creationId xmlns:p14="http://schemas.microsoft.com/office/powerpoint/2010/main" val="330226309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Parcours</a:t>
            </a:r>
            <a:r>
              <a:rPr lang="en-GB" dirty="0"/>
              <a:t> d’un </a:t>
            </a:r>
            <a:r>
              <a:rPr lang="en-GB" dirty="0" err="1"/>
              <a:t>dictionnaire</a:t>
            </a:r>
            <a:r>
              <a:rPr lang="en-GB" dirty="0"/>
              <a:t> avec un </a:t>
            </a:r>
            <a:r>
              <a:rPr lang="en-GB" b="1" dirty="0"/>
              <a:t>for</a:t>
            </a:r>
            <a:r>
              <a:rPr lang="en-GB" dirty="0"/>
              <a:t>.</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82</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158386"/>
            <a:ext cx="6809466" cy="707886"/>
          </a:xfrm>
          <a:prstGeom prst="rect">
            <a:avLst/>
          </a:prstGeom>
          <a:noFill/>
        </p:spPr>
        <p:txBody>
          <a:bodyPr wrap="square">
            <a:spAutoFit/>
          </a:bodyPr>
          <a:lstStyle/>
          <a:p>
            <a:r>
              <a:rPr lang="en-US" sz="2000" b="0" dirty="0">
                <a:solidFill>
                  <a:srgbClr val="9872A2"/>
                </a:solidFill>
                <a:effectLst/>
                <a:latin typeface="Source Code Pro" panose="020B0509030403020204" pitchFamily="49" charset="0"/>
                <a:ea typeface="Source Code Pro" panose="020B0509030403020204" pitchFamily="49" charset="0"/>
              </a:rPr>
              <a:t>for</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6089B4"/>
                </a:solidFill>
                <a:effectLst/>
                <a:latin typeface="Source Code Pro" panose="020B0509030403020204" pitchFamily="49" charset="0"/>
                <a:ea typeface="Source Code Pro" panose="020B0509030403020204" pitchFamily="49" charset="0"/>
              </a:rPr>
              <a:t>key</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9872A2"/>
                </a:solidFill>
                <a:effectLst/>
                <a:latin typeface="Source Code Pro" panose="020B0509030403020204" pitchFamily="49" charset="0"/>
                <a:ea typeface="Source Code Pro" panose="020B0509030403020204" pitchFamily="49" charset="0"/>
              </a:rPr>
              <a:t>in</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err="1">
                <a:solidFill>
                  <a:srgbClr val="6089B4"/>
                </a:solidFill>
                <a:effectLst/>
                <a:latin typeface="Source Code Pro" panose="020B0509030403020204" pitchFamily="49" charset="0"/>
                <a:ea typeface="Source Code Pro" panose="020B0509030403020204" pitchFamily="49" charset="0"/>
              </a:rPr>
              <a:t>monDictionnaire</a:t>
            </a:r>
            <a:r>
              <a:rPr lang="en-US" sz="2000" b="0" dirty="0">
                <a:solidFill>
                  <a:srgbClr val="676867"/>
                </a:solidFill>
                <a:effectLst/>
                <a:latin typeface="Source Code Pro" panose="020B0509030403020204" pitchFamily="49" charset="0"/>
                <a:ea typeface="Source Code Pro" panose="020B0509030403020204" pitchFamily="49" charset="0"/>
              </a:rPr>
              <a:t>:</a:t>
            </a:r>
          </a:p>
          <a:p>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chemeClr val="tx1"/>
                </a:solidFill>
                <a:effectLst/>
                <a:latin typeface="Source Code Pro" panose="020B0509030403020204" pitchFamily="49" charset="0"/>
                <a:ea typeface="Source Code Pro" panose="020B0509030403020204" pitchFamily="49" charset="0"/>
              </a:rPr>
              <a:t>instructions</a:t>
            </a:r>
          </a:p>
        </p:txBody>
      </p:sp>
      <p:sp>
        <p:nvSpPr>
          <p:cNvPr id="3" name="ZoneTexte 2">
            <a:extLst>
              <a:ext uri="{FF2B5EF4-FFF2-40B4-BE49-F238E27FC236}">
                <a16:creationId xmlns:a16="http://schemas.microsoft.com/office/drawing/2014/main" id="{3C5782FF-2EE6-B3C8-D2BA-92EAF1D41A9A}"/>
              </a:ext>
            </a:extLst>
          </p:cNvPr>
          <p:cNvSpPr txBox="1"/>
          <p:nvPr/>
        </p:nvSpPr>
        <p:spPr>
          <a:xfrm>
            <a:off x="786150" y="2013938"/>
            <a:ext cx="6809466" cy="707886"/>
          </a:xfrm>
          <a:prstGeom prst="rect">
            <a:avLst/>
          </a:prstGeom>
          <a:noFill/>
        </p:spPr>
        <p:txBody>
          <a:bodyPr wrap="square">
            <a:spAutoFit/>
          </a:bodyPr>
          <a:lstStyle/>
          <a:p>
            <a:r>
              <a:rPr lang="en-US" sz="2000" b="0" dirty="0">
                <a:solidFill>
                  <a:srgbClr val="9872A2"/>
                </a:solidFill>
                <a:effectLst/>
                <a:latin typeface="Source Code Pro" panose="020B0509030403020204" pitchFamily="49" charset="0"/>
                <a:ea typeface="Source Code Pro" panose="020B0509030403020204" pitchFamily="49" charset="0"/>
              </a:rPr>
              <a:t>for</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638CB5"/>
                </a:solidFill>
                <a:effectLst/>
                <a:latin typeface="Source Code Pro" panose="020B0509030403020204" pitchFamily="49" charset="0"/>
                <a:ea typeface="Source Code Pro" panose="020B0509030403020204" pitchFamily="49" charset="0"/>
              </a:rPr>
              <a:t>key</a:t>
            </a:r>
            <a:r>
              <a:rPr lang="en-US" sz="2000" b="0" dirty="0">
                <a:solidFill>
                  <a:srgbClr val="676867"/>
                </a:solidFill>
                <a:effectLst/>
                <a:latin typeface="Source Code Pro" panose="020B0509030403020204" pitchFamily="49" charset="0"/>
                <a:ea typeface="Source Code Pro" panose="020B0509030403020204" pitchFamily="49" charset="0"/>
              </a:rPr>
              <a:t>,</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638CB5"/>
                </a:solidFill>
                <a:effectLst/>
                <a:latin typeface="Source Code Pro" panose="020B0509030403020204" pitchFamily="49" charset="0"/>
                <a:ea typeface="Source Code Pro" panose="020B0509030403020204" pitchFamily="49" charset="0"/>
              </a:rPr>
              <a:t>value</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9872A2"/>
                </a:solidFill>
                <a:effectLst/>
                <a:latin typeface="Source Code Pro" panose="020B0509030403020204" pitchFamily="49" charset="0"/>
                <a:ea typeface="Source Code Pro" panose="020B0509030403020204" pitchFamily="49" charset="0"/>
              </a:rPr>
              <a:t>in</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err="1">
                <a:solidFill>
                  <a:srgbClr val="6089B4"/>
                </a:solidFill>
                <a:effectLst/>
                <a:latin typeface="Source Code Pro" panose="020B0509030403020204" pitchFamily="49" charset="0"/>
                <a:ea typeface="Source Code Pro" panose="020B0509030403020204" pitchFamily="49" charset="0"/>
              </a:rPr>
              <a:t>monDictionnaire</a:t>
            </a:r>
            <a:r>
              <a:rPr lang="en-US" sz="2000" b="0" dirty="0" err="1">
                <a:solidFill>
                  <a:srgbClr val="676867"/>
                </a:solidFill>
                <a:effectLst/>
                <a:latin typeface="Source Code Pro" panose="020B0509030403020204" pitchFamily="49" charset="0"/>
                <a:ea typeface="Source Code Pro" panose="020B0509030403020204" pitchFamily="49" charset="0"/>
              </a:rPr>
              <a:t>.</a:t>
            </a:r>
            <a:r>
              <a:rPr lang="en-US" sz="2000" dirty="0" err="1">
                <a:solidFill>
                  <a:srgbClr val="CC4B19"/>
                </a:solidFill>
                <a:latin typeface="Source Code Pro" panose="020B0509030403020204" pitchFamily="49" charset="0"/>
                <a:ea typeface="Source Code Pro" panose="020B0509030403020204" pitchFamily="49" charset="0"/>
              </a:rPr>
              <a:t>items</a:t>
            </a:r>
            <a:r>
              <a:rPr lang="en-US" sz="2000" dirty="0">
                <a:solidFill>
                  <a:srgbClr val="676867"/>
                </a:solidFill>
                <a:latin typeface="Source Code Pro" panose="020B0509030403020204" pitchFamily="49" charset="0"/>
                <a:ea typeface="Source Code Pro" panose="020B0509030403020204" pitchFamily="49" charset="0"/>
              </a:rPr>
              <a:t>()</a:t>
            </a:r>
            <a:r>
              <a:rPr lang="en-US" sz="2000" b="0" dirty="0">
                <a:solidFill>
                  <a:srgbClr val="676867"/>
                </a:solidFill>
                <a:effectLst/>
                <a:latin typeface="Source Code Pro" panose="020B0509030403020204" pitchFamily="49" charset="0"/>
                <a:ea typeface="Source Code Pro" panose="020B0509030403020204" pitchFamily="49" charset="0"/>
              </a:rPr>
              <a:t>:</a:t>
            </a:r>
          </a:p>
          <a:p>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chemeClr val="tx1"/>
                </a:solidFill>
                <a:effectLst/>
                <a:latin typeface="Source Code Pro" panose="020B0509030403020204" pitchFamily="49" charset="0"/>
                <a:ea typeface="Source Code Pro" panose="020B0509030403020204" pitchFamily="49" charset="0"/>
              </a:rPr>
              <a:t>instructions</a:t>
            </a:r>
          </a:p>
        </p:txBody>
      </p:sp>
    </p:spTree>
    <p:extLst>
      <p:ext uri="{BB962C8B-B14F-4D97-AF65-F5344CB8AC3E}">
        <p14:creationId xmlns:p14="http://schemas.microsoft.com/office/powerpoint/2010/main" val="14392827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boucle </a:t>
            </a:r>
            <a:r>
              <a:rPr lang="en-GB" b="1" dirty="0"/>
              <a:t>while</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83</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160795"/>
            <a:ext cx="2298426" cy="646331"/>
          </a:xfrm>
          <a:prstGeom prst="rect">
            <a:avLst/>
          </a:prstGeom>
          <a:noFill/>
        </p:spPr>
        <p:txBody>
          <a:bodyPr wrap="square" rtlCol="0">
            <a:spAutoFit/>
          </a:bodyPr>
          <a:lstStyle/>
          <a:p>
            <a:r>
              <a:rPr lang="en-GB" sz="1800" dirty="0">
                <a:solidFill>
                  <a:srgbClr val="796DD8"/>
                </a:solidFill>
                <a:latin typeface="Source Sans Pro" panose="020B0503030403020204" pitchFamily="34" charset="0"/>
                <a:ea typeface="Source Sans Pro" panose="020B0503030403020204" pitchFamily="34" charset="0"/>
              </a:rPr>
              <a:t>while condition</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endParaRPr lang="en-GB" sz="1800" dirty="0">
              <a:solidFill>
                <a:srgbClr val="FF0000"/>
              </a:solidFill>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AAF09F3A-9B2E-4EBB-A176-4F7E33161187}"/>
              </a:ext>
            </a:extLst>
          </p:cNvPr>
          <p:cNvSpPr txBox="1"/>
          <p:nvPr/>
        </p:nvSpPr>
        <p:spPr>
          <a:xfrm>
            <a:off x="3226784" y="2782377"/>
            <a:ext cx="5131066" cy="1354217"/>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nn-NO" sz="1600" dirty="0">
                <a:solidFill>
                  <a:srgbClr val="6089B4"/>
                </a:solidFill>
                <a:latin typeface="Source Code Pro" panose="020B0309030403020204" pitchFamily="49" charset="0"/>
              </a:rPr>
              <a:t>i</a:t>
            </a:r>
            <a:r>
              <a:rPr lang="nn-NO" sz="1600" dirty="0">
                <a:solidFill>
                  <a:srgbClr val="C5C8C6"/>
                </a:solidFill>
                <a:latin typeface="Source Code Pro" panose="020B0309030403020204" pitchFamily="49" charset="0"/>
              </a:rPr>
              <a:t> </a:t>
            </a:r>
            <a:r>
              <a:rPr lang="nn-NO" sz="1600" dirty="0">
                <a:solidFill>
                  <a:srgbClr val="676867"/>
                </a:solidFill>
                <a:latin typeface="Source Code Pro" panose="020B0309030403020204" pitchFamily="49" charset="0"/>
              </a:rPr>
              <a:t>=</a:t>
            </a:r>
            <a:r>
              <a:rPr lang="nn-NO" sz="1600" dirty="0">
                <a:solidFill>
                  <a:srgbClr val="C5C8C6"/>
                </a:solidFill>
                <a:latin typeface="Source Code Pro" panose="020B0309030403020204" pitchFamily="49" charset="0"/>
              </a:rPr>
              <a:t> </a:t>
            </a:r>
            <a:r>
              <a:rPr lang="nn-NO" sz="1600" dirty="0">
                <a:solidFill>
                  <a:srgbClr val="6089B4"/>
                </a:solidFill>
                <a:latin typeface="Source Code Pro" panose="020B0309030403020204" pitchFamily="49" charset="0"/>
              </a:rPr>
              <a:t>0</a:t>
            </a:r>
            <a:endParaRPr lang="nn-NO" sz="1600" dirty="0">
              <a:solidFill>
                <a:srgbClr val="C5C8C6"/>
              </a:solidFill>
              <a:latin typeface="Source Code Pro" panose="020B0309030403020204" pitchFamily="49" charset="0"/>
            </a:endParaRPr>
          </a:p>
          <a:p>
            <a:r>
              <a:rPr lang="nn-NO" sz="1600" dirty="0">
                <a:solidFill>
                  <a:srgbClr val="9872A2"/>
                </a:solidFill>
                <a:latin typeface="Source Code Pro" panose="020B0309030403020204" pitchFamily="49" charset="0"/>
              </a:rPr>
              <a:t>while</a:t>
            </a:r>
            <a:r>
              <a:rPr lang="nn-NO" sz="1600" dirty="0">
                <a:solidFill>
                  <a:srgbClr val="C5C8C6"/>
                </a:solidFill>
                <a:latin typeface="Source Code Pro" panose="020B0309030403020204" pitchFamily="49" charset="0"/>
              </a:rPr>
              <a:t> </a:t>
            </a:r>
            <a:r>
              <a:rPr lang="nn-NO" sz="1600" dirty="0">
                <a:solidFill>
                  <a:srgbClr val="6089B4"/>
                </a:solidFill>
                <a:latin typeface="Source Code Pro" panose="020B0309030403020204" pitchFamily="49" charset="0"/>
              </a:rPr>
              <a:t>i</a:t>
            </a:r>
            <a:r>
              <a:rPr lang="nn-NO" sz="1600" dirty="0">
                <a:solidFill>
                  <a:srgbClr val="C5C8C6"/>
                </a:solidFill>
                <a:latin typeface="Source Code Pro" panose="020B0309030403020204" pitchFamily="49" charset="0"/>
              </a:rPr>
              <a:t> </a:t>
            </a:r>
            <a:r>
              <a:rPr lang="nn-NO" sz="1600" dirty="0">
                <a:solidFill>
                  <a:srgbClr val="676867"/>
                </a:solidFill>
                <a:latin typeface="Source Code Pro" panose="020B0309030403020204" pitchFamily="49" charset="0"/>
              </a:rPr>
              <a:t>&lt;</a:t>
            </a:r>
            <a:r>
              <a:rPr lang="nn-NO" sz="1600" dirty="0">
                <a:solidFill>
                  <a:srgbClr val="C5C8C6"/>
                </a:solidFill>
                <a:latin typeface="Source Code Pro" panose="020B0309030403020204" pitchFamily="49" charset="0"/>
              </a:rPr>
              <a:t> </a:t>
            </a:r>
            <a:r>
              <a:rPr lang="nn-NO" sz="1600" dirty="0">
                <a:solidFill>
                  <a:srgbClr val="6089B4"/>
                </a:solidFill>
                <a:latin typeface="Source Code Pro" panose="020B0309030403020204" pitchFamily="49" charset="0"/>
              </a:rPr>
              <a:t>5</a:t>
            </a:r>
            <a:r>
              <a:rPr lang="nn-NO" sz="1600" dirty="0">
                <a:solidFill>
                  <a:srgbClr val="676867"/>
                </a:solidFill>
                <a:latin typeface="Source Code Pro" panose="020B0309030403020204" pitchFamily="49" charset="0"/>
              </a:rPr>
              <a:t>:</a:t>
            </a:r>
          </a:p>
          <a:p>
            <a:r>
              <a:rPr lang="nn-NO" sz="1600" dirty="0">
                <a:solidFill>
                  <a:srgbClr val="C5C8C6"/>
                </a:solidFill>
                <a:latin typeface="Source Code Pro" panose="020B0309030403020204" pitchFamily="49" charset="0"/>
              </a:rPr>
              <a:t>    </a:t>
            </a:r>
            <a:r>
              <a:rPr lang="nn-NO" sz="1600" dirty="0">
                <a:solidFill>
                  <a:srgbClr val="CE6700"/>
                </a:solidFill>
                <a:latin typeface="Source Code Pro" panose="020B0309030403020204" pitchFamily="49" charset="0"/>
              </a:rPr>
              <a:t>print</a:t>
            </a:r>
            <a:r>
              <a:rPr lang="nn-NO" sz="1600" dirty="0">
                <a:solidFill>
                  <a:srgbClr val="676867"/>
                </a:solidFill>
                <a:latin typeface="Source Code Pro" panose="020B0309030403020204" pitchFamily="49" charset="0"/>
              </a:rPr>
              <a:t>(</a:t>
            </a:r>
            <a:r>
              <a:rPr lang="nn-NO" sz="1600" dirty="0">
                <a:solidFill>
                  <a:srgbClr val="6089B4"/>
                </a:solidFill>
                <a:latin typeface="Source Code Pro" panose="020B0309030403020204" pitchFamily="49" charset="0"/>
              </a:rPr>
              <a:t>i</a:t>
            </a:r>
            <a:r>
              <a:rPr lang="nn-NO" sz="1600" dirty="0">
                <a:solidFill>
                  <a:srgbClr val="676867"/>
                </a:solidFill>
                <a:latin typeface="Source Code Pro" panose="020B0309030403020204" pitchFamily="49" charset="0"/>
              </a:rPr>
              <a:t>)</a:t>
            </a:r>
          </a:p>
          <a:p>
            <a:r>
              <a:rPr lang="nn-NO" sz="1600" dirty="0">
                <a:solidFill>
                  <a:srgbClr val="C5C8C6"/>
                </a:solidFill>
                <a:latin typeface="Source Code Pro" panose="020B0309030403020204" pitchFamily="49" charset="0"/>
              </a:rPr>
              <a:t>    </a:t>
            </a:r>
            <a:r>
              <a:rPr lang="nn-NO" sz="1600" dirty="0">
                <a:solidFill>
                  <a:srgbClr val="6089B4"/>
                </a:solidFill>
                <a:latin typeface="Source Code Pro" panose="020B0309030403020204" pitchFamily="49" charset="0"/>
              </a:rPr>
              <a:t>i</a:t>
            </a:r>
            <a:r>
              <a:rPr lang="nn-NO" sz="1600" dirty="0">
                <a:solidFill>
                  <a:srgbClr val="C5C8C6"/>
                </a:solidFill>
                <a:latin typeface="Source Code Pro" panose="020B0309030403020204" pitchFamily="49" charset="0"/>
              </a:rPr>
              <a:t> </a:t>
            </a:r>
            <a:r>
              <a:rPr lang="nn-NO" sz="1600" dirty="0">
                <a:solidFill>
                  <a:srgbClr val="676867"/>
                </a:solidFill>
                <a:latin typeface="Source Code Pro" panose="020B0309030403020204" pitchFamily="49" charset="0"/>
              </a:rPr>
              <a:t>+=</a:t>
            </a:r>
            <a:r>
              <a:rPr lang="nn-NO" sz="1600" dirty="0">
                <a:solidFill>
                  <a:srgbClr val="C5C8C6"/>
                </a:solidFill>
                <a:latin typeface="Source Code Pro" panose="020B0309030403020204" pitchFamily="49" charset="0"/>
              </a:rPr>
              <a:t> </a:t>
            </a:r>
            <a:r>
              <a:rPr lang="nn-NO" sz="1600" dirty="0">
                <a:solidFill>
                  <a:srgbClr val="6089B4"/>
                </a:solidFill>
                <a:latin typeface="Source Code Pro" panose="020B0309030403020204" pitchFamily="49" charset="0"/>
              </a:rPr>
              <a:t>1</a:t>
            </a:r>
            <a:endParaRPr lang="nn-NO" sz="1600" dirty="0">
              <a:solidFill>
                <a:srgbClr val="C5C8C6"/>
              </a:solidFill>
              <a:latin typeface="Source Code Pro" panose="020B0309030403020204" pitchFamily="49" charset="0"/>
            </a:endParaRPr>
          </a:p>
        </p:txBody>
      </p:sp>
      <p:sp>
        <p:nvSpPr>
          <p:cNvPr id="12" name="TextBox 11">
            <a:extLst>
              <a:ext uri="{FF2B5EF4-FFF2-40B4-BE49-F238E27FC236}">
                <a16:creationId xmlns:a16="http://schemas.microsoft.com/office/drawing/2014/main" id="{D0844DA7-296F-4490-B60C-02EE09F0F279}"/>
              </a:ext>
            </a:extLst>
          </p:cNvPr>
          <p:cNvSpPr txBox="1"/>
          <p:nvPr/>
        </p:nvSpPr>
        <p:spPr>
          <a:xfrm>
            <a:off x="3273318" y="1160795"/>
            <a:ext cx="5131066" cy="1200329"/>
          </a:xfrm>
          <a:prstGeom prst="rect">
            <a:avLst/>
          </a:prstGeom>
          <a:noFill/>
        </p:spPr>
        <p:txBody>
          <a:bodyPr wrap="square">
            <a:spAutoFit/>
          </a:bodyPr>
          <a:lstStyle/>
          <a:p>
            <a:pPr lvl="0" algn="just"/>
            <a:r>
              <a:rPr lang="fr-FR" sz="1800" dirty="0">
                <a:latin typeface="Source Sans Pro" panose="020B0503030403020204" pitchFamily="34" charset="0"/>
                <a:ea typeface="Source Sans Pro" panose="020B0503030403020204" pitchFamily="34" charset="0"/>
              </a:rPr>
              <a:t>Les </a:t>
            </a:r>
            <a:r>
              <a:rPr lang="fr-FR" sz="1800" b="1" dirty="0">
                <a:latin typeface="Source Sans Pro" panose="020B0503030403020204" pitchFamily="34" charset="0"/>
                <a:ea typeface="Source Sans Pro" panose="020B0503030403020204" pitchFamily="34" charset="0"/>
              </a:rPr>
              <a:t>instructions </a:t>
            </a:r>
            <a:r>
              <a:rPr lang="fr-FR" sz="1800" dirty="0">
                <a:latin typeface="Source Sans Pro" panose="020B0503030403020204" pitchFamily="34" charset="0"/>
                <a:ea typeface="Source Sans Pro" panose="020B0503030403020204" pitchFamily="34" charset="0"/>
              </a:rPr>
              <a:t>du</a:t>
            </a:r>
            <a:r>
              <a:rPr lang="fr-FR" sz="1800" b="1" dirty="0">
                <a:latin typeface="Source Sans Pro" panose="020B0503030403020204" pitchFamily="34" charset="0"/>
                <a:ea typeface="Source Sans Pro" panose="020B0503030403020204" pitchFamily="34" charset="0"/>
              </a:rPr>
              <a:t> bloc </a:t>
            </a:r>
            <a:r>
              <a:rPr lang="fr-FR" sz="1800" b="1" dirty="0" err="1">
                <a:solidFill>
                  <a:srgbClr val="0091EA"/>
                </a:solidFill>
                <a:latin typeface="Source Sans Pro" panose="020B0503030403020204" pitchFamily="34" charset="0"/>
                <a:ea typeface="Source Sans Pro" panose="020B0503030403020204" pitchFamily="34" charset="0"/>
              </a:rPr>
              <a:t>while</a:t>
            </a:r>
            <a:r>
              <a:rPr lang="fr-FR" sz="1800" dirty="0">
                <a:latin typeface="Source Sans Pro" panose="020B0503030403020204" pitchFamily="34" charset="0"/>
                <a:ea typeface="Source Sans Pro" panose="020B0503030403020204" pitchFamily="34" charset="0"/>
              </a:rPr>
              <a:t> seront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 </a:t>
            </a:r>
            <a:r>
              <a:rPr lang="fr-FR" sz="1800" b="1" dirty="0">
                <a:latin typeface="Source Sans Pro" panose="020B0503030403020204" pitchFamily="34" charset="0"/>
                <a:ea typeface="Source Sans Pro" panose="020B0503030403020204" pitchFamily="34" charset="0"/>
              </a:rPr>
              <a:t>tant que </a:t>
            </a:r>
            <a:r>
              <a:rPr lang="fr-FR" sz="1800" dirty="0">
                <a:latin typeface="Source Sans Pro" panose="020B0503030403020204" pitchFamily="34" charset="0"/>
                <a:ea typeface="Source Sans Pro" panose="020B0503030403020204" pitchFamily="34" charset="0"/>
              </a:rPr>
              <a:t>la </a:t>
            </a:r>
            <a:r>
              <a:rPr lang="fr-FR" sz="1800" b="1" dirty="0">
                <a:latin typeface="Source Sans Pro" panose="020B0503030403020204" pitchFamily="34" charset="0"/>
                <a:ea typeface="Source Sans Pro" panose="020B0503030403020204" pitchFamily="34" charset="0"/>
              </a:rPr>
              <a:t>condition</a:t>
            </a:r>
            <a:r>
              <a:rPr lang="fr-FR" sz="1800" dirty="0">
                <a:latin typeface="Source Sans Pro" panose="020B0503030403020204" pitchFamily="34" charset="0"/>
                <a:ea typeface="Source Sans Pro" panose="020B0503030403020204" pitchFamily="34" charset="0"/>
              </a:rPr>
              <a:t> est </a:t>
            </a:r>
            <a:r>
              <a:rPr lang="fr-FR" sz="1800" b="1" dirty="0">
                <a:latin typeface="Source Sans Pro" panose="020B0503030403020204" pitchFamily="34" charset="0"/>
                <a:ea typeface="Source Sans Pro" panose="020B0503030403020204" pitchFamily="34" charset="0"/>
              </a:rPr>
              <a:t>vraie</a:t>
            </a:r>
            <a:r>
              <a:rPr lang="fr-FR" sz="1800" dirty="0">
                <a:latin typeface="Source Sans Pro" panose="020B0503030403020204" pitchFamily="34" charset="0"/>
                <a:ea typeface="Source Sans Pro" panose="020B0503030403020204" pitchFamily="34" charset="0"/>
              </a:rPr>
              <a:t>.</a:t>
            </a:r>
          </a:p>
          <a:p>
            <a:pPr lvl="0"/>
            <a:endParaRPr lang="fr-FR" sz="1800" dirty="0">
              <a:latin typeface="Source Sans Pro" panose="020B0503030403020204" pitchFamily="34" charset="0"/>
              <a:ea typeface="Source Sans Pro" panose="020B0503030403020204" pitchFamily="34" charset="0"/>
            </a:endParaRPr>
          </a:p>
          <a:p>
            <a:r>
              <a:rPr lang="en-GB" sz="1800" b="1" dirty="0">
                <a:solidFill>
                  <a:srgbClr val="FF0000"/>
                </a:solidFill>
                <a:latin typeface="Source Sans Pro" panose="020B0503030403020204" pitchFamily="34" charset="0"/>
                <a:ea typeface="Source Sans Pro" panose="020B0503030403020204" pitchFamily="34" charset="0"/>
              </a:rPr>
              <a:t>ATTENTION</a:t>
            </a:r>
            <a:r>
              <a:rPr lang="en-GB" sz="1800" dirty="0">
                <a:latin typeface="Source Sans Pro" panose="020B0503030403020204" pitchFamily="34" charset="0"/>
                <a:ea typeface="Source Sans Pro" panose="020B0503030403020204" pitchFamily="34" charset="0"/>
              </a:rPr>
              <a:t> à la boucle </a:t>
            </a:r>
            <a:r>
              <a:rPr lang="en-GB" sz="1800" dirty="0" err="1">
                <a:latin typeface="Source Sans Pro" panose="020B0503030403020204" pitchFamily="34" charset="0"/>
                <a:ea typeface="Source Sans Pro" panose="020B0503030403020204" pitchFamily="34" charset="0"/>
              </a:rPr>
              <a:t>infinie</a:t>
            </a:r>
            <a:r>
              <a:rPr lang="en-GB" sz="1800" dirty="0">
                <a:latin typeface="Source Sans Pro" panose="020B0503030403020204" pitchFamily="34" charset="0"/>
                <a:ea typeface="Source Sans Pro" panose="020B0503030403020204" pitchFamily="34" charset="0"/>
              </a:rPr>
              <a:t> !!!</a:t>
            </a:r>
            <a:endParaRPr lang="fr-FR" sz="1800" dirty="0"/>
          </a:p>
        </p:txBody>
      </p:sp>
    </p:spTree>
    <p:extLst>
      <p:ext uri="{BB962C8B-B14F-4D97-AF65-F5344CB8AC3E}">
        <p14:creationId xmlns:p14="http://schemas.microsoft.com/office/powerpoint/2010/main" val="220497154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Break</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84</a:t>
            </a:fld>
            <a:endParaRPr lang="en"/>
          </a:p>
        </p:txBody>
      </p:sp>
      <p:sp>
        <p:nvSpPr>
          <p:cNvPr id="9" name="Text Placeholder 1">
            <a:extLst>
              <a:ext uri="{FF2B5EF4-FFF2-40B4-BE49-F238E27FC236}">
                <a16:creationId xmlns:a16="http://schemas.microsoft.com/office/drawing/2014/main" id="{A952613F-5A92-441F-ADDA-769F6FF087D9}"/>
              </a:ext>
            </a:extLst>
          </p:cNvPr>
          <p:cNvSpPr>
            <a:spLocks noGrp="1"/>
          </p:cNvSpPr>
          <p:nvPr>
            <p:ph type="body" idx="4294967295"/>
          </p:nvPr>
        </p:nvSpPr>
        <p:spPr>
          <a:xfrm>
            <a:off x="786150" y="1142321"/>
            <a:ext cx="7732562" cy="3393103"/>
          </a:xfrm>
        </p:spPr>
        <p:txBody>
          <a:bodyPr/>
          <a:lstStyle/>
          <a:p>
            <a:pPr marL="38100" indent="0" algn="just">
              <a:buNone/>
            </a:pPr>
            <a:r>
              <a:rPr lang="fr-FR" sz="2000" dirty="0">
                <a:solidFill>
                  <a:srgbClr val="000000"/>
                </a:solidFill>
                <a:latin typeface="Source Sans Pro" panose="020B0503030403020204" pitchFamily="34" charset="0"/>
                <a:ea typeface="Source Sans Pro" panose="020B0503030403020204" pitchFamily="34" charset="0"/>
                <a:cs typeface="Arial"/>
                <a:sym typeface="Arial"/>
              </a:rPr>
              <a:t>L’instruction </a:t>
            </a:r>
            <a:r>
              <a:rPr lang="fr-FR" sz="2000" b="1" dirty="0">
                <a:solidFill>
                  <a:schemeClr val="accent1"/>
                </a:solidFill>
                <a:latin typeface="Source Sans Pro" panose="020B0503030403020204" pitchFamily="34" charset="0"/>
                <a:ea typeface="Source Sans Pro" panose="020B0503030403020204" pitchFamily="34" charset="0"/>
                <a:cs typeface="Arial"/>
                <a:sym typeface="Arial"/>
              </a:rPr>
              <a:t>break</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permet de «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casser</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 l’</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exécution</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d’une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boucle</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a:t>
            </a:r>
            <a:r>
              <a:rPr lang="fr-FR" sz="2000" b="1" dirty="0" err="1">
                <a:solidFill>
                  <a:schemeClr val="accent1"/>
                </a:solidFill>
                <a:latin typeface="Source Sans Pro" panose="020B0503030403020204" pitchFamily="34" charset="0"/>
                <a:ea typeface="Source Sans Pro" panose="020B0503030403020204" pitchFamily="34" charset="0"/>
                <a:cs typeface="Arial"/>
                <a:sym typeface="Arial"/>
              </a:rPr>
              <a:t>while</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ou </a:t>
            </a:r>
            <a:r>
              <a:rPr lang="fr-FR" sz="2000" b="1" dirty="0">
                <a:solidFill>
                  <a:schemeClr val="accent1"/>
                </a:solidFill>
                <a:latin typeface="Source Sans Pro" panose="020B0503030403020204" pitchFamily="34" charset="0"/>
                <a:ea typeface="Source Sans Pro" panose="020B0503030403020204" pitchFamily="34" charset="0"/>
                <a:cs typeface="Arial"/>
                <a:sym typeface="Arial"/>
              </a:rPr>
              <a:t>for</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Elle fait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sortir</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de la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boucle</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et passer à l’instruction suivante.</a:t>
            </a:r>
            <a:endParaRPr lang="en-US" sz="2000" dirty="0">
              <a:solidFill>
                <a:srgbClr val="000000"/>
              </a:solidFill>
              <a:latin typeface="Source Sans Pro" panose="020B0503030403020204" pitchFamily="34" charset="0"/>
              <a:ea typeface="Source Sans Pro" panose="020B0503030403020204" pitchFamily="34" charset="0"/>
              <a:cs typeface="Arial"/>
              <a:sym typeface="Arial"/>
            </a:endParaRPr>
          </a:p>
        </p:txBody>
      </p:sp>
    </p:spTree>
    <p:extLst>
      <p:ext uri="{BB962C8B-B14F-4D97-AF65-F5344CB8AC3E}">
        <p14:creationId xmlns:p14="http://schemas.microsoft.com/office/powerpoint/2010/main" val="113108283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Continue</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85</a:t>
            </a:fld>
            <a:endParaRPr lang="en"/>
          </a:p>
        </p:txBody>
      </p:sp>
      <p:sp>
        <p:nvSpPr>
          <p:cNvPr id="9" name="Text Placeholder 1">
            <a:extLst>
              <a:ext uri="{FF2B5EF4-FFF2-40B4-BE49-F238E27FC236}">
                <a16:creationId xmlns:a16="http://schemas.microsoft.com/office/drawing/2014/main" id="{A952613F-5A92-441F-ADDA-769F6FF087D9}"/>
              </a:ext>
            </a:extLst>
          </p:cNvPr>
          <p:cNvSpPr>
            <a:spLocks noGrp="1"/>
          </p:cNvSpPr>
          <p:nvPr>
            <p:ph type="body" idx="4294967295"/>
          </p:nvPr>
        </p:nvSpPr>
        <p:spPr>
          <a:xfrm>
            <a:off x="786150" y="1142321"/>
            <a:ext cx="7732562" cy="3393103"/>
          </a:xfrm>
        </p:spPr>
        <p:txBody>
          <a:bodyPr/>
          <a:lstStyle/>
          <a:p>
            <a:pPr marL="38100" indent="0" algn="just">
              <a:buNone/>
            </a:pPr>
            <a:r>
              <a:rPr lang="fr-FR" sz="2000" dirty="0">
                <a:solidFill>
                  <a:srgbClr val="000000"/>
                </a:solidFill>
                <a:latin typeface="Source Sans Pro" panose="020B0503030403020204" pitchFamily="34" charset="0"/>
                <a:ea typeface="Source Sans Pro" panose="020B0503030403020204" pitchFamily="34" charset="0"/>
                <a:cs typeface="Arial"/>
                <a:sym typeface="Arial"/>
              </a:rPr>
              <a:t>L’instruction </a:t>
            </a:r>
            <a:r>
              <a:rPr lang="fr-FR" sz="2000" b="1" dirty="0">
                <a:solidFill>
                  <a:schemeClr val="accent1"/>
                </a:solidFill>
                <a:latin typeface="Source Sans Pro" panose="020B0503030403020204" pitchFamily="34" charset="0"/>
                <a:ea typeface="Source Sans Pro" panose="020B0503030403020204" pitchFamily="34" charset="0"/>
                <a:cs typeface="Arial"/>
                <a:sym typeface="Arial"/>
              </a:rPr>
              <a:t>continue</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permet de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passer</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prématurément</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au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tour</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de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boucle</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suivant</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a:t>
            </a:r>
            <a:r>
              <a:rPr lang="fr-FR" sz="2000" b="1" dirty="0" err="1">
                <a:solidFill>
                  <a:schemeClr val="accent1"/>
                </a:solidFill>
                <a:latin typeface="Source Sans Pro" panose="020B0503030403020204" pitchFamily="34" charset="0"/>
                <a:ea typeface="Source Sans Pro" panose="020B0503030403020204" pitchFamily="34" charset="0"/>
                <a:cs typeface="Arial"/>
                <a:sym typeface="Arial"/>
              </a:rPr>
              <a:t>while</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ou </a:t>
            </a:r>
            <a:r>
              <a:rPr lang="fr-FR" sz="2000" b="1" dirty="0">
                <a:solidFill>
                  <a:schemeClr val="accent1"/>
                </a:solidFill>
                <a:latin typeface="Source Sans Pro" panose="020B0503030403020204" pitchFamily="34" charset="0"/>
                <a:ea typeface="Source Sans Pro" panose="020B0503030403020204" pitchFamily="34" charset="0"/>
                <a:cs typeface="Arial"/>
                <a:sym typeface="Arial"/>
              </a:rPr>
              <a:t>for</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Elle fait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continuer</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sur la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prochaine</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itération</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de la boucle.</a:t>
            </a:r>
            <a:endParaRPr lang="en-US" sz="2000" dirty="0">
              <a:solidFill>
                <a:srgbClr val="000000"/>
              </a:solidFill>
              <a:latin typeface="Source Sans Pro" panose="020B0503030403020204" pitchFamily="34" charset="0"/>
              <a:ea typeface="Source Sans Pro" panose="020B0503030403020204" pitchFamily="34" charset="0"/>
              <a:cs typeface="Arial"/>
              <a:sym typeface="Arial"/>
            </a:endParaRPr>
          </a:p>
        </p:txBody>
      </p:sp>
    </p:spTree>
    <p:extLst>
      <p:ext uri="{BB962C8B-B14F-4D97-AF65-F5344CB8AC3E}">
        <p14:creationId xmlns:p14="http://schemas.microsoft.com/office/powerpoint/2010/main" val="366126231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L’instruction</a:t>
            </a:r>
            <a:r>
              <a:rPr lang="en-GB" dirty="0"/>
              <a:t> </a:t>
            </a:r>
            <a:r>
              <a:rPr lang="en-GB" b="1" dirty="0"/>
              <a:t>else</a:t>
            </a:r>
            <a:r>
              <a:rPr lang="en-GB" dirty="0"/>
              <a:t> après </a:t>
            </a:r>
            <a:r>
              <a:rPr lang="en-GB" dirty="0" err="1"/>
              <a:t>une</a:t>
            </a:r>
            <a:r>
              <a:rPr lang="en-GB" dirty="0"/>
              <a:t> boucle</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86</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160795"/>
            <a:ext cx="2786106" cy="1200329"/>
          </a:xfrm>
          <a:prstGeom prst="rect">
            <a:avLst/>
          </a:prstGeom>
          <a:noFill/>
        </p:spPr>
        <p:txBody>
          <a:bodyPr wrap="square" rtlCol="0">
            <a:spAutoFit/>
          </a:bodyPr>
          <a:lstStyle/>
          <a:p>
            <a:r>
              <a:rPr lang="en-GB" sz="1800" dirty="0">
                <a:solidFill>
                  <a:srgbClr val="796DD8"/>
                </a:solidFill>
                <a:latin typeface="Source Sans Pro" panose="020B0503030403020204" pitchFamily="34" charset="0"/>
                <a:ea typeface="Source Sans Pro" panose="020B0503030403020204" pitchFamily="34" charset="0"/>
              </a:rPr>
              <a:t>for </a:t>
            </a:r>
            <a:r>
              <a:rPr lang="en-GB" sz="1800" dirty="0" err="1">
                <a:solidFill>
                  <a:srgbClr val="796DD8"/>
                </a:solidFill>
                <a:latin typeface="Source Sans Pro" panose="020B0503030403020204" pitchFamily="34" charset="0"/>
                <a:ea typeface="Source Sans Pro" panose="020B0503030403020204" pitchFamily="34" charset="0"/>
              </a:rPr>
              <a:t>compteur</a:t>
            </a:r>
            <a:r>
              <a:rPr lang="en-GB" sz="1800" dirty="0">
                <a:solidFill>
                  <a:srgbClr val="796DD8"/>
                </a:solidFill>
                <a:latin typeface="Source Sans Pro" panose="020B0503030403020204" pitchFamily="34" charset="0"/>
                <a:ea typeface="Source Sans Pro" panose="020B0503030403020204" pitchFamily="34" charset="0"/>
              </a:rPr>
              <a:t> in range</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p>
          <a:p>
            <a:r>
              <a:rPr lang="en-GB" sz="1800" dirty="0">
                <a:solidFill>
                  <a:srgbClr val="796DD8"/>
                </a:solidFill>
                <a:latin typeface="Source Sans Pro" panose="020B0503030403020204" pitchFamily="34" charset="0"/>
                <a:ea typeface="Source Sans Pro" panose="020B0503030403020204" pitchFamily="34" charset="0"/>
              </a:rPr>
              <a:t>else</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endParaRPr lang="en-GB" sz="1800" dirty="0">
              <a:solidFill>
                <a:srgbClr val="FF0000"/>
              </a:solidFill>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AAF09F3A-9B2E-4EBB-A176-4F7E33161187}"/>
              </a:ext>
            </a:extLst>
          </p:cNvPr>
          <p:cNvSpPr txBox="1"/>
          <p:nvPr/>
        </p:nvSpPr>
        <p:spPr>
          <a:xfrm>
            <a:off x="3226784" y="2571750"/>
            <a:ext cx="5131066" cy="1846659"/>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fr-FR" sz="1600" dirty="0">
                <a:solidFill>
                  <a:srgbClr val="9872A2"/>
                </a:solidFill>
                <a:latin typeface="Source Code Pro" panose="020B0509030403020204" pitchFamily="49" charset="0"/>
                <a:ea typeface="Source Code Pro" panose="020B0509030403020204" pitchFamily="49" charset="0"/>
              </a:rPr>
              <a:t>for</a:t>
            </a:r>
            <a:r>
              <a:rPr lang="fr-FR" sz="1600" dirty="0">
                <a:solidFill>
                  <a:srgbClr val="C5C8C6"/>
                </a:solidFill>
                <a:latin typeface="Source Code Pro" panose="020B0509030403020204" pitchFamily="49" charset="0"/>
                <a:ea typeface="Source Code Pro" panose="020B0509030403020204" pitchFamily="49" charset="0"/>
              </a:rPr>
              <a:t> </a:t>
            </a:r>
            <a:r>
              <a:rPr lang="fr-FR" sz="1600" dirty="0">
                <a:solidFill>
                  <a:srgbClr val="6089B4"/>
                </a:solidFill>
                <a:latin typeface="Source Code Pro" panose="020B0509030403020204" pitchFamily="49" charset="0"/>
                <a:ea typeface="Source Code Pro" panose="020B0509030403020204" pitchFamily="49" charset="0"/>
              </a:rPr>
              <a:t>i</a:t>
            </a:r>
            <a:r>
              <a:rPr lang="fr-FR" sz="1600" dirty="0">
                <a:solidFill>
                  <a:srgbClr val="C5C8C6"/>
                </a:solidFill>
                <a:latin typeface="Source Code Pro" panose="020B0509030403020204" pitchFamily="49" charset="0"/>
                <a:ea typeface="Source Code Pro" panose="020B0509030403020204" pitchFamily="49" charset="0"/>
              </a:rPr>
              <a:t> </a:t>
            </a:r>
            <a:r>
              <a:rPr lang="fr-FR" sz="1600" dirty="0">
                <a:solidFill>
                  <a:srgbClr val="9872A2"/>
                </a:solidFill>
                <a:latin typeface="Source Code Pro" panose="020B0509030403020204" pitchFamily="49" charset="0"/>
                <a:ea typeface="Source Code Pro" panose="020B0509030403020204" pitchFamily="49" charset="0"/>
              </a:rPr>
              <a:t>in</a:t>
            </a:r>
            <a:r>
              <a:rPr lang="fr-FR" sz="1600" dirty="0">
                <a:solidFill>
                  <a:srgbClr val="C5C8C6"/>
                </a:solidFill>
                <a:latin typeface="Source Code Pro" panose="020B0509030403020204" pitchFamily="49" charset="0"/>
                <a:ea typeface="Source Code Pro" panose="020B0509030403020204" pitchFamily="49" charset="0"/>
              </a:rPr>
              <a:t> </a:t>
            </a:r>
            <a:r>
              <a:rPr lang="fr-FR" sz="1600" dirty="0">
                <a:solidFill>
                  <a:srgbClr val="9B0000"/>
                </a:solidFill>
                <a:latin typeface="Source Code Pro" panose="020B0509030403020204" pitchFamily="49" charset="0"/>
                <a:ea typeface="Source Code Pro" panose="020B0509030403020204" pitchFamily="49" charset="0"/>
              </a:rPr>
              <a:t>range</a:t>
            </a:r>
            <a:r>
              <a:rPr lang="fr-FR" sz="1600" dirty="0">
                <a:solidFill>
                  <a:srgbClr val="676867"/>
                </a:solidFill>
                <a:latin typeface="Source Code Pro" panose="020B0509030403020204" pitchFamily="49" charset="0"/>
                <a:ea typeface="Source Code Pro" panose="020B0509030403020204" pitchFamily="49" charset="0"/>
              </a:rPr>
              <a:t>(</a:t>
            </a:r>
            <a:r>
              <a:rPr lang="fr-FR" sz="1600" dirty="0">
                <a:solidFill>
                  <a:srgbClr val="6089B4"/>
                </a:solidFill>
                <a:latin typeface="Source Code Pro" panose="020B0509030403020204" pitchFamily="49" charset="0"/>
                <a:ea typeface="Source Code Pro" panose="020B0509030403020204" pitchFamily="49" charset="0"/>
              </a:rPr>
              <a:t>5</a:t>
            </a:r>
            <a:r>
              <a:rPr lang="fr-FR" sz="1600" dirty="0">
                <a:solidFill>
                  <a:srgbClr val="676867"/>
                </a:solidFill>
                <a:latin typeface="Source Code Pro" panose="020B0509030403020204" pitchFamily="49" charset="0"/>
                <a:ea typeface="Source Code Pro" panose="020B0509030403020204" pitchFamily="49" charset="0"/>
              </a:rPr>
              <a:t>):</a:t>
            </a:r>
          </a:p>
          <a:p>
            <a:r>
              <a:rPr lang="fr-FR" sz="1600" dirty="0">
                <a:solidFill>
                  <a:srgbClr val="C5C8C6"/>
                </a:solidFill>
                <a:latin typeface="Source Code Pro" panose="020B0509030403020204" pitchFamily="49" charset="0"/>
                <a:ea typeface="Source Code Pro" panose="020B0509030403020204" pitchFamily="49" charset="0"/>
              </a:rPr>
              <a:t>    </a:t>
            </a:r>
            <a:r>
              <a:rPr lang="fr-FR" sz="1600" dirty="0" err="1">
                <a:solidFill>
                  <a:srgbClr val="CE6700"/>
                </a:solidFill>
                <a:latin typeface="Source Code Pro" panose="020B0509030403020204" pitchFamily="49" charset="0"/>
                <a:ea typeface="Source Code Pro" panose="020B0509030403020204" pitchFamily="49" charset="0"/>
              </a:rPr>
              <a:t>print</a:t>
            </a:r>
            <a:r>
              <a:rPr lang="fr-FR" sz="1600" dirty="0">
                <a:solidFill>
                  <a:srgbClr val="676867"/>
                </a:solidFill>
                <a:latin typeface="Source Code Pro" panose="020B0509030403020204" pitchFamily="49" charset="0"/>
                <a:ea typeface="Source Code Pro" panose="020B0509030403020204" pitchFamily="49" charset="0"/>
              </a:rPr>
              <a:t>(</a:t>
            </a:r>
            <a:r>
              <a:rPr lang="fr-FR" sz="1600" dirty="0">
                <a:solidFill>
                  <a:srgbClr val="6089B4"/>
                </a:solidFill>
                <a:latin typeface="Source Code Pro" panose="020B0509030403020204" pitchFamily="49" charset="0"/>
                <a:ea typeface="Source Code Pro" panose="020B0509030403020204" pitchFamily="49" charset="0"/>
              </a:rPr>
              <a:t>i</a:t>
            </a:r>
            <a:r>
              <a:rPr lang="fr-FR" sz="1600" dirty="0">
                <a:solidFill>
                  <a:srgbClr val="676867"/>
                </a:solidFill>
                <a:latin typeface="Source Code Pro" panose="020B0509030403020204" pitchFamily="49" charset="0"/>
                <a:ea typeface="Source Code Pro" panose="020B0509030403020204" pitchFamily="49" charset="0"/>
              </a:rPr>
              <a:t>)</a:t>
            </a:r>
            <a:endParaRPr lang="fr-FR" sz="1600" dirty="0">
              <a:solidFill>
                <a:srgbClr val="9872A2"/>
              </a:solidFill>
              <a:latin typeface="Source Code Pro" panose="020B0509030403020204" pitchFamily="49" charset="0"/>
              <a:ea typeface="Source Code Pro" panose="020B0509030403020204" pitchFamily="49" charset="0"/>
            </a:endParaRPr>
          </a:p>
          <a:p>
            <a:r>
              <a:rPr lang="fr-FR" sz="1600" b="0" dirty="0" err="1">
                <a:solidFill>
                  <a:srgbClr val="9872A2"/>
                </a:solidFill>
                <a:effectLst/>
                <a:latin typeface="Source Code Pro" panose="020B0509030403020204" pitchFamily="49" charset="0"/>
                <a:ea typeface="Source Code Pro" panose="020B0509030403020204" pitchFamily="49" charset="0"/>
              </a:rPr>
              <a:t>else</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CE6700"/>
                </a:solidFill>
                <a:effectLst/>
                <a:latin typeface="Source Code Pro" panose="020B0509030403020204" pitchFamily="49" charset="0"/>
                <a:ea typeface="Source Code Pro" panose="020B0509030403020204" pitchFamily="49" charset="0"/>
              </a:rPr>
              <a:t>p</a:t>
            </a:r>
            <a:r>
              <a:rPr lang="fr-FR" sz="1600" dirty="0" err="1">
                <a:solidFill>
                  <a:srgbClr val="CE6700"/>
                </a:solidFill>
                <a:latin typeface="Source Code Pro" panose="020B0509030403020204" pitchFamily="49" charset="0"/>
                <a:ea typeface="Source Code Pro" panose="020B0509030403020204" pitchFamily="49" charset="0"/>
              </a:rPr>
              <a:t>rint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"end"</a:t>
            </a:r>
            <a:r>
              <a:rPr lang="fr-FR" sz="1600" b="0" dirty="0">
                <a:solidFill>
                  <a:srgbClr val="676867"/>
                </a:solidFill>
                <a:effectLst/>
                <a:latin typeface="Source Code Pro" panose="020B0509030403020204" pitchFamily="49" charset="0"/>
                <a:ea typeface="Source Code Pro" panose="020B0509030403020204" pitchFamily="49" charset="0"/>
              </a:rPr>
              <a:t>)</a:t>
            </a:r>
          </a:p>
          <a:p>
            <a:endParaRPr lang="fr-FR" sz="1600" dirty="0">
              <a:solidFill>
                <a:srgbClr val="676867"/>
              </a:solidFill>
              <a:latin typeface="Source Code Pro" panose="020B0309030403020204" pitchFamily="49" charset="0"/>
            </a:endParaRPr>
          </a:p>
          <a:p>
            <a:endParaRPr lang="fr-FR" sz="1600" dirty="0">
              <a:solidFill>
                <a:srgbClr val="676867"/>
              </a:solidFill>
              <a:latin typeface="Source Code Pro" panose="020B0309030403020204" pitchFamily="49" charset="0"/>
            </a:endParaRPr>
          </a:p>
        </p:txBody>
      </p:sp>
      <p:sp>
        <p:nvSpPr>
          <p:cNvPr id="12" name="TextBox 11">
            <a:extLst>
              <a:ext uri="{FF2B5EF4-FFF2-40B4-BE49-F238E27FC236}">
                <a16:creationId xmlns:a16="http://schemas.microsoft.com/office/drawing/2014/main" id="{D0844DA7-296F-4490-B60C-02EE09F0F279}"/>
              </a:ext>
            </a:extLst>
          </p:cNvPr>
          <p:cNvSpPr txBox="1"/>
          <p:nvPr/>
        </p:nvSpPr>
        <p:spPr>
          <a:xfrm>
            <a:off x="3273318" y="1160795"/>
            <a:ext cx="5131066" cy="923330"/>
          </a:xfrm>
          <a:prstGeom prst="rect">
            <a:avLst/>
          </a:prstGeom>
          <a:noFill/>
        </p:spPr>
        <p:txBody>
          <a:bodyPr wrap="square">
            <a:spAutoFit/>
          </a:bodyPr>
          <a:lstStyle/>
          <a:p>
            <a:pPr lvl="0" algn="just"/>
            <a:r>
              <a:rPr lang="fr-FR" sz="1800" dirty="0">
                <a:latin typeface="Source Sans Pro" panose="020B0503030403020204" pitchFamily="34" charset="0"/>
                <a:ea typeface="Source Sans Pro" panose="020B0503030403020204" pitchFamily="34" charset="0"/>
              </a:rPr>
              <a:t>Les </a:t>
            </a:r>
            <a:r>
              <a:rPr lang="fr-FR" sz="1800" b="1" dirty="0">
                <a:latin typeface="Source Sans Pro" panose="020B0503030403020204" pitchFamily="34" charset="0"/>
                <a:ea typeface="Source Sans Pro" panose="020B0503030403020204" pitchFamily="34" charset="0"/>
              </a:rPr>
              <a:t>instructions </a:t>
            </a:r>
            <a:r>
              <a:rPr lang="fr-FR" sz="1800" dirty="0">
                <a:latin typeface="Source Sans Pro" panose="020B0503030403020204" pitchFamily="34" charset="0"/>
                <a:ea typeface="Source Sans Pro" panose="020B0503030403020204" pitchFamily="34" charset="0"/>
              </a:rPr>
              <a:t>du</a:t>
            </a:r>
            <a:r>
              <a:rPr lang="fr-FR" sz="1800" b="1" dirty="0">
                <a:latin typeface="Source Sans Pro" panose="020B0503030403020204" pitchFamily="34" charset="0"/>
                <a:ea typeface="Source Sans Pro" panose="020B0503030403020204" pitchFamily="34" charset="0"/>
              </a:rPr>
              <a:t> bloc </a:t>
            </a:r>
            <a:r>
              <a:rPr lang="fr-FR" sz="1800" b="1" dirty="0" err="1">
                <a:solidFill>
                  <a:srgbClr val="0091EA"/>
                </a:solidFill>
                <a:latin typeface="Source Sans Pro" panose="020B0503030403020204" pitchFamily="34" charset="0"/>
                <a:ea typeface="Source Sans Pro" panose="020B0503030403020204" pitchFamily="34" charset="0"/>
              </a:rPr>
              <a:t>else</a:t>
            </a:r>
            <a:r>
              <a:rPr lang="fr-FR" sz="1800" dirty="0">
                <a:latin typeface="Source Sans Pro" panose="020B0503030403020204" pitchFamily="34" charset="0"/>
                <a:ea typeface="Source Sans Pro" panose="020B0503030403020204" pitchFamily="34" charset="0"/>
              </a:rPr>
              <a:t> seront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 uniquement si la </a:t>
            </a:r>
            <a:r>
              <a:rPr lang="fr-FR" sz="1800" b="1" dirty="0">
                <a:latin typeface="Source Sans Pro" panose="020B0503030403020204" pitchFamily="34" charset="0"/>
                <a:ea typeface="Source Sans Pro" panose="020B0503030403020204" pitchFamily="34" charset="0"/>
              </a:rPr>
              <a:t>boucle</a:t>
            </a:r>
            <a:r>
              <a:rPr lang="fr-FR" sz="1800" dirty="0">
                <a:latin typeface="Source Sans Pro" panose="020B0503030403020204" pitchFamily="34" charset="0"/>
                <a:ea typeface="Source Sans Pro" panose="020B0503030403020204" pitchFamily="34" charset="0"/>
              </a:rPr>
              <a:t> </a:t>
            </a:r>
            <a:r>
              <a:rPr lang="fr-FR" sz="1800" b="1" dirty="0">
                <a:latin typeface="Source Sans Pro" panose="020B0503030403020204" pitchFamily="34" charset="0"/>
                <a:ea typeface="Source Sans Pro" panose="020B0503030403020204" pitchFamily="34" charset="0"/>
              </a:rPr>
              <a:t>arrive</a:t>
            </a:r>
            <a:r>
              <a:rPr lang="fr-FR" sz="1800" dirty="0">
                <a:latin typeface="Source Sans Pro" panose="020B0503030403020204" pitchFamily="34" charset="0"/>
                <a:ea typeface="Source Sans Pro" panose="020B0503030403020204" pitchFamily="34" charset="0"/>
              </a:rPr>
              <a:t> à </a:t>
            </a:r>
            <a:r>
              <a:rPr lang="fr-FR" sz="1800" b="1" dirty="0">
                <a:latin typeface="Source Sans Pro" panose="020B0503030403020204" pitchFamily="34" charset="0"/>
                <a:ea typeface="Source Sans Pro" panose="020B0503030403020204" pitchFamily="34" charset="0"/>
              </a:rPr>
              <a:t>son</a:t>
            </a:r>
            <a:r>
              <a:rPr lang="fr-FR" sz="1800" dirty="0">
                <a:latin typeface="Source Sans Pro" panose="020B0503030403020204" pitchFamily="34" charset="0"/>
                <a:ea typeface="Source Sans Pro" panose="020B0503030403020204" pitchFamily="34" charset="0"/>
              </a:rPr>
              <a:t> </a:t>
            </a:r>
            <a:r>
              <a:rPr lang="fr-FR" sz="1800" b="1" dirty="0">
                <a:latin typeface="Source Sans Pro" panose="020B0503030403020204" pitchFamily="34" charset="0"/>
                <a:ea typeface="Source Sans Pro" panose="020B0503030403020204" pitchFamily="34" charset="0"/>
              </a:rPr>
              <a:t>terme</a:t>
            </a:r>
            <a:r>
              <a:rPr lang="fr-FR" sz="1800" dirty="0">
                <a:latin typeface="Source Sans Pro" panose="020B0503030403020204" pitchFamily="34" charset="0"/>
                <a:ea typeface="Source Sans Pro" panose="020B0503030403020204" pitchFamily="34" charset="0"/>
              </a:rPr>
              <a:t> « </a:t>
            </a:r>
            <a:r>
              <a:rPr lang="fr-FR" sz="1800" b="1" dirty="0">
                <a:latin typeface="Source Sans Pro" panose="020B0503030403020204" pitchFamily="34" charset="0"/>
                <a:ea typeface="Source Sans Pro" panose="020B0503030403020204" pitchFamily="34" charset="0"/>
              </a:rPr>
              <a:t>normalement »</a:t>
            </a:r>
            <a:r>
              <a:rPr lang="fr-FR" sz="1800" dirty="0">
                <a:latin typeface="Source Sans Pro" panose="020B0503030403020204" pitchFamily="34" charset="0"/>
                <a:ea typeface="Source Sans Pro" panose="020B0503030403020204" pitchFamily="34" charset="0"/>
              </a:rPr>
              <a:t> (pas de </a:t>
            </a:r>
            <a:r>
              <a:rPr lang="fr-FR" sz="1800" b="1" dirty="0">
                <a:solidFill>
                  <a:schemeClr val="accent1"/>
                </a:solidFill>
                <a:latin typeface="Source Sans Pro" panose="020B0503030403020204" pitchFamily="34" charset="0"/>
                <a:ea typeface="Source Sans Pro" panose="020B0503030403020204" pitchFamily="34" charset="0"/>
              </a:rPr>
              <a:t>break</a:t>
            </a:r>
            <a:r>
              <a:rPr lang="fr-FR" sz="1800" dirty="0">
                <a:latin typeface="Source Sans Pro" panose="020B0503030403020204" pitchFamily="34" charset="0"/>
                <a:ea typeface="Source Sans Pro" panose="020B0503030403020204" pitchFamily="34" charset="0"/>
              </a:rPr>
              <a:t>).</a:t>
            </a:r>
            <a:endParaRPr lang="fr-FR" sz="1800" dirty="0"/>
          </a:p>
        </p:txBody>
      </p:sp>
    </p:spTree>
    <p:extLst>
      <p:ext uri="{BB962C8B-B14F-4D97-AF65-F5344CB8AC3E}">
        <p14:creationId xmlns:p14="http://schemas.microsoft.com/office/powerpoint/2010/main" val="37638443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a:t>
            </a:r>
            <a:r>
              <a:rPr lang="en-GB" dirty="0" err="1"/>
              <a:t>syntaxe</a:t>
            </a:r>
            <a:r>
              <a:rPr lang="en-GB" dirty="0"/>
              <a:t> pour </a:t>
            </a:r>
            <a:r>
              <a:rPr lang="en-GB" dirty="0" err="1"/>
              <a:t>définir</a:t>
            </a:r>
            <a:r>
              <a:rPr lang="en-GB" dirty="0"/>
              <a:t> </a:t>
            </a:r>
            <a:r>
              <a:rPr lang="en-GB" dirty="0" err="1"/>
              <a:t>une</a:t>
            </a:r>
            <a:r>
              <a:rPr lang="en-GB" dirty="0"/>
              <a:t> </a:t>
            </a:r>
            <a:r>
              <a:rPr lang="en-GB" dirty="0" err="1"/>
              <a:t>liste</a:t>
            </a:r>
            <a:r>
              <a:rPr lang="en-GB" dirty="0"/>
              <a:t> </a:t>
            </a:r>
            <a:r>
              <a:rPr lang="en-GB" dirty="0" err="1"/>
              <a:t>en</a:t>
            </a:r>
            <a:r>
              <a:rPr lang="en-GB" dirty="0"/>
              <a:t> </a:t>
            </a:r>
            <a:r>
              <a:rPr lang="en-GB" dirty="0" err="1"/>
              <a:t>compréhension</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87</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707886"/>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Le </a:t>
            </a:r>
            <a:r>
              <a:rPr lang="fr-FR" sz="2000" b="1" dirty="0">
                <a:latin typeface="Source Sans Pro" panose="020B0503030403020204" pitchFamily="34" charset="0"/>
                <a:ea typeface="Source Sans Pro" panose="020B0503030403020204" pitchFamily="34" charset="0"/>
              </a:rPr>
              <a:t>but</a:t>
            </a:r>
            <a:r>
              <a:rPr lang="fr-FR" sz="2000" dirty="0">
                <a:latin typeface="Source Sans Pro" panose="020B0503030403020204" pitchFamily="34" charset="0"/>
                <a:ea typeface="Source Sans Pro" panose="020B0503030403020204" pitchFamily="34" charset="0"/>
              </a:rPr>
              <a:t> est de </a:t>
            </a:r>
            <a:r>
              <a:rPr lang="fr-FR" sz="2000" b="1" dirty="0">
                <a:latin typeface="Source Sans Pro" panose="020B0503030403020204" pitchFamily="34" charset="0"/>
                <a:ea typeface="Source Sans Pro" panose="020B0503030403020204" pitchFamily="34" charset="0"/>
              </a:rPr>
              <a:t>construire</a:t>
            </a:r>
            <a:r>
              <a:rPr lang="fr-FR" sz="2000" dirty="0">
                <a:latin typeface="Source Sans Pro" panose="020B0503030403020204" pitchFamily="34" charset="0"/>
                <a:ea typeface="Source Sans Pro" panose="020B0503030403020204" pitchFamily="34" charset="0"/>
              </a:rPr>
              <a:t> une </a:t>
            </a:r>
            <a:r>
              <a:rPr lang="fr-FR" sz="2000" b="1" dirty="0">
                <a:latin typeface="Source Sans Pro" panose="020B0503030403020204" pitchFamily="34" charset="0"/>
                <a:ea typeface="Source Sans Pro" panose="020B0503030403020204" pitchFamily="34" charset="0"/>
              </a:rPr>
              <a:t>liste</a:t>
            </a:r>
            <a:r>
              <a:rPr lang="fr-FR" sz="2000" dirty="0">
                <a:latin typeface="Source Sans Pro" panose="020B0503030403020204" pitchFamily="34" charset="0"/>
                <a:ea typeface="Source Sans Pro" panose="020B0503030403020204" pitchFamily="34" charset="0"/>
              </a:rPr>
              <a:t> à partir d’une </a:t>
            </a:r>
            <a:r>
              <a:rPr lang="fr-FR" sz="2000" b="1" dirty="0">
                <a:latin typeface="Source Sans Pro" panose="020B0503030403020204" pitchFamily="34" charset="0"/>
                <a:ea typeface="Source Sans Pro" panose="020B0503030403020204" pitchFamily="34" charset="0"/>
              </a:rPr>
              <a:t>séquence</a:t>
            </a:r>
            <a:r>
              <a:rPr lang="fr-FR" sz="2000" dirty="0">
                <a:latin typeface="Source Sans Pro" panose="020B0503030403020204" pitchFamily="34" charset="0"/>
                <a:ea typeface="Source Sans Pro" panose="020B0503030403020204" pitchFamily="34" charset="0"/>
              </a:rPr>
              <a:t> déjà </a:t>
            </a:r>
            <a:r>
              <a:rPr lang="fr-FR" sz="2000" b="1" dirty="0">
                <a:latin typeface="Source Sans Pro" panose="020B0503030403020204" pitchFamily="34" charset="0"/>
                <a:ea typeface="Source Sans Pro" panose="020B0503030403020204" pitchFamily="34" charset="0"/>
              </a:rPr>
              <a:t>existant</a:t>
            </a:r>
            <a:r>
              <a:rPr lang="fr-FR" sz="2000" dirty="0">
                <a:latin typeface="Source Sans Pro" panose="020B0503030403020204" pitchFamily="34" charset="0"/>
                <a:ea typeface="Source Sans Pro" panose="020B0503030403020204" pitchFamily="34" charset="0"/>
              </a:rPr>
              <a:t>.</a:t>
            </a:r>
          </a:p>
        </p:txBody>
      </p:sp>
      <p:sp>
        <p:nvSpPr>
          <p:cNvPr id="3" name="ZoneTexte 2">
            <a:extLst>
              <a:ext uri="{FF2B5EF4-FFF2-40B4-BE49-F238E27FC236}">
                <a16:creationId xmlns:a16="http://schemas.microsoft.com/office/drawing/2014/main" id="{BA5902F4-7D86-29A5-BECE-B1EDA42BE51E}"/>
              </a:ext>
            </a:extLst>
          </p:cNvPr>
          <p:cNvSpPr txBox="1"/>
          <p:nvPr/>
        </p:nvSpPr>
        <p:spPr>
          <a:xfrm>
            <a:off x="786150" y="2424720"/>
            <a:ext cx="7571700" cy="400110"/>
          </a:xfrm>
          <a:prstGeom prst="rect">
            <a:avLst/>
          </a:prstGeom>
          <a:noFill/>
        </p:spPr>
        <p:txBody>
          <a:bodyPr wrap="square">
            <a:spAutoFit/>
          </a:bodyPr>
          <a:lstStyle/>
          <a:p>
            <a:r>
              <a:rPr lang="en-US" sz="2000" b="0" dirty="0">
                <a:solidFill>
                  <a:schemeClr val="tx1"/>
                </a:solidFill>
                <a:effectLst/>
                <a:latin typeface="Source Code Pro" panose="020B0509030403020204" pitchFamily="49" charset="0"/>
                <a:ea typeface="Source Code Pro" panose="020B0509030403020204" pitchFamily="49" charset="0"/>
              </a:rPr>
              <a:t>[expression </a:t>
            </a:r>
            <a:r>
              <a:rPr lang="en-US" sz="2000" b="0" dirty="0">
                <a:solidFill>
                  <a:srgbClr val="9872A2"/>
                </a:solidFill>
                <a:effectLst/>
                <a:latin typeface="Source Code Pro" panose="020B0509030403020204" pitchFamily="49" charset="0"/>
                <a:ea typeface="Source Code Pro" panose="020B0509030403020204" pitchFamily="49" charset="0"/>
              </a:rPr>
              <a:t>for</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6089B4"/>
                </a:solidFill>
                <a:effectLst/>
                <a:latin typeface="Source Code Pro" panose="020B0509030403020204" pitchFamily="49" charset="0"/>
                <a:ea typeface="Source Code Pro" panose="020B0509030403020204" pitchFamily="49" charset="0"/>
              </a:rPr>
              <a:t>x</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9872A2"/>
                </a:solidFill>
                <a:effectLst/>
                <a:latin typeface="Source Code Pro" panose="020B0509030403020204" pitchFamily="49" charset="0"/>
                <a:ea typeface="Source Code Pro" panose="020B0509030403020204" pitchFamily="49" charset="0"/>
              </a:rPr>
              <a:t>in</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err="1">
                <a:solidFill>
                  <a:srgbClr val="6089B4"/>
                </a:solidFill>
                <a:effectLst/>
                <a:latin typeface="Source Code Pro" panose="020B0509030403020204" pitchFamily="49" charset="0"/>
                <a:ea typeface="Source Code Pro" panose="020B0509030403020204" pitchFamily="49" charset="0"/>
              </a:rPr>
              <a:t>maSequence</a:t>
            </a:r>
            <a:r>
              <a:rPr lang="en-US" sz="2000" b="0" dirty="0">
                <a:solidFill>
                  <a:srgbClr val="6089B4"/>
                </a:solidFill>
                <a:effectLst/>
                <a:latin typeface="Source Code Pro" panose="020B0509030403020204" pitchFamily="49" charset="0"/>
                <a:ea typeface="Source Code Pro" panose="020B0509030403020204" pitchFamily="49" charset="0"/>
              </a:rPr>
              <a:t> </a:t>
            </a:r>
            <a:r>
              <a:rPr lang="en-US" sz="2000" b="0" dirty="0">
                <a:solidFill>
                  <a:srgbClr val="796DD8"/>
                </a:solidFill>
                <a:effectLst/>
                <a:latin typeface="Source Code Pro" panose="020B0509030403020204" pitchFamily="49" charset="0"/>
                <a:ea typeface="Source Code Pro" panose="020B0509030403020204" pitchFamily="49" charset="0"/>
              </a:rPr>
              <a:t>if</a:t>
            </a:r>
            <a:r>
              <a:rPr lang="en-US" sz="2000" b="0" dirty="0">
                <a:solidFill>
                  <a:srgbClr val="6089B4"/>
                </a:solidFill>
                <a:effectLst/>
                <a:latin typeface="Source Code Pro" panose="020B0509030403020204" pitchFamily="49" charset="0"/>
                <a:ea typeface="Source Code Pro" panose="020B0509030403020204" pitchFamily="49" charset="0"/>
              </a:rPr>
              <a:t> </a:t>
            </a:r>
            <a:r>
              <a:rPr lang="en-US" sz="2000" b="0" dirty="0">
                <a:solidFill>
                  <a:schemeClr val="tx1"/>
                </a:solidFill>
                <a:effectLst/>
                <a:latin typeface="Source Code Pro" panose="020B0509030403020204" pitchFamily="49" charset="0"/>
                <a:ea typeface="Source Code Pro" panose="020B0509030403020204" pitchFamily="49" charset="0"/>
              </a:rPr>
              <a:t>conditions]</a:t>
            </a:r>
          </a:p>
        </p:txBody>
      </p:sp>
    </p:spTree>
    <p:extLst>
      <p:ext uri="{BB962C8B-B14F-4D97-AF65-F5344CB8AC3E}">
        <p14:creationId xmlns:p14="http://schemas.microsoft.com/office/powerpoint/2010/main" val="232050479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a:t>
            </a:r>
            <a:r>
              <a:rPr lang="en-GB" dirty="0" err="1"/>
              <a:t>syntaxe</a:t>
            </a:r>
            <a:r>
              <a:rPr lang="en-GB" dirty="0"/>
              <a:t> pour </a:t>
            </a:r>
            <a:r>
              <a:rPr lang="en-GB" dirty="0" err="1"/>
              <a:t>définir</a:t>
            </a:r>
            <a:r>
              <a:rPr lang="en-GB" dirty="0"/>
              <a:t> </a:t>
            </a:r>
            <a:r>
              <a:rPr lang="en-GB" dirty="0" err="1"/>
              <a:t>une</a:t>
            </a:r>
            <a:r>
              <a:rPr lang="en-GB" dirty="0"/>
              <a:t> </a:t>
            </a:r>
            <a:r>
              <a:rPr lang="en-GB" dirty="0" err="1"/>
              <a:t>liste</a:t>
            </a:r>
            <a:r>
              <a:rPr lang="en-GB" dirty="0"/>
              <a:t> </a:t>
            </a:r>
            <a:r>
              <a:rPr lang="en-GB" dirty="0" err="1"/>
              <a:t>en</a:t>
            </a:r>
            <a:r>
              <a:rPr lang="en-GB" dirty="0"/>
              <a:t> </a:t>
            </a:r>
            <a:r>
              <a:rPr lang="en-GB" dirty="0" err="1"/>
              <a:t>compréhension</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88</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477"/>
            <a:ext cx="5943834" cy="2246769"/>
          </a:xfrm>
          <a:prstGeom prst="rect">
            <a:avLst/>
          </a:prstGeom>
          <a:noFill/>
        </p:spPr>
        <p:txBody>
          <a:bodyPr wrap="square">
            <a:spAutoFit/>
          </a:bodyPr>
          <a:lstStyle/>
          <a:p>
            <a:pPr>
              <a:spcAft>
                <a:spcPts val="1200"/>
              </a:spcAft>
            </a:pPr>
            <a:r>
              <a:rPr lang="fr-FR" sz="2000" b="0" dirty="0">
                <a:solidFill>
                  <a:srgbClr val="6089B4"/>
                </a:solidFill>
                <a:effectLst/>
                <a:latin typeface="Source Code Pro" panose="020B0509030403020204" pitchFamily="49" charset="0"/>
                <a:ea typeface="Source Code Pro" panose="020B0509030403020204" pitchFamily="49" charset="0"/>
              </a:rPr>
              <a:t>t</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9B0000"/>
                </a:solidFill>
                <a:effectLst/>
                <a:latin typeface="Source Code Pro" panose="020B0509030403020204" pitchFamily="49" charset="0"/>
                <a:ea typeface="Source Code Pro" panose="020B0509030403020204" pitchFamily="49" charset="0"/>
              </a:rPr>
              <a:t>tuple</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9B0000"/>
                </a:solidFill>
                <a:effectLst/>
                <a:latin typeface="Source Code Pro" panose="020B0509030403020204" pitchFamily="49" charset="0"/>
                <a:ea typeface="Source Code Pro" panose="020B0509030403020204" pitchFamily="49" charset="0"/>
              </a:rPr>
              <a:t>range</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6089B4"/>
                </a:solidFill>
                <a:effectLst/>
                <a:latin typeface="Source Code Pro" panose="020B0509030403020204" pitchFamily="49" charset="0"/>
                <a:ea typeface="Source Code Pro" panose="020B0509030403020204" pitchFamily="49" charset="0"/>
              </a:rPr>
              <a:t>5</a:t>
            </a:r>
            <a:r>
              <a:rPr lang="fr-FR" sz="20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000" b="0" dirty="0">
                <a:solidFill>
                  <a:srgbClr val="6089B4"/>
                </a:solidFill>
                <a:effectLst/>
                <a:latin typeface="Source Code Pro" panose="020B0509030403020204" pitchFamily="49" charset="0"/>
                <a:ea typeface="Source Code Pro" panose="020B0509030403020204" pitchFamily="49" charset="0"/>
              </a:rPr>
              <a:t>maListe1</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6089B4"/>
                </a:solidFill>
                <a:effectLst/>
                <a:latin typeface="Source Code Pro" panose="020B0509030403020204" pitchFamily="49" charset="0"/>
                <a:ea typeface="Source Code Pro" panose="020B0509030403020204" pitchFamily="49" charset="0"/>
              </a:rPr>
              <a:t>x</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089B4"/>
                </a:solidFill>
                <a:effectLst/>
                <a:latin typeface="Source Code Pro" panose="020B0509030403020204" pitchFamily="49" charset="0"/>
                <a:ea typeface="Source Code Pro" panose="020B0509030403020204" pitchFamily="49" charset="0"/>
              </a:rPr>
              <a:t>2</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9872A2"/>
                </a:solidFill>
                <a:effectLst/>
                <a:latin typeface="Source Code Pro" panose="020B0509030403020204" pitchFamily="49" charset="0"/>
                <a:ea typeface="Source Code Pro" panose="020B0509030403020204" pitchFamily="49" charset="0"/>
              </a:rPr>
              <a:t>for</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089B4"/>
                </a:solidFill>
                <a:effectLst/>
                <a:latin typeface="Source Code Pro" panose="020B0509030403020204" pitchFamily="49" charset="0"/>
                <a:ea typeface="Source Code Pro" panose="020B0509030403020204" pitchFamily="49" charset="0"/>
              </a:rPr>
              <a:t>x</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9872A2"/>
                </a:solidFill>
                <a:effectLst/>
                <a:latin typeface="Source Code Pro" panose="020B0509030403020204" pitchFamily="49" charset="0"/>
                <a:ea typeface="Source Code Pro" panose="020B0509030403020204" pitchFamily="49" charset="0"/>
              </a:rPr>
              <a:t>in</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089B4"/>
                </a:solidFill>
                <a:effectLst/>
                <a:latin typeface="Source Code Pro" panose="020B0509030403020204" pitchFamily="49" charset="0"/>
                <a:ea typeface="Source Code Pro" panose="020B0509030403020204" pitchFamily="49" charset="0"/>
              </a:rPr>
              <a:t>t</a:t>
            </a:r>
            <a:r>
              <a:rPr lang="fr-FR" sz="20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000" b="0" dirty="0" err="1">
                <a:solidFill>
                  <a:srgbClr val="CE6700"/>
                </a:solidFill>
                <a:effectLst/>
                <a:latin typeface="Source Code Pro" panose="020B0509030403020204" pitchFamily="49" charset="0"/>
                <a:ea typeface="Source Code Pro" panose="020B0509030403020204" pitchFamily="49" charset="0"/>
              </a:rPr>
              <a:t>print</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6089B4"/>
                </a:solidFill>
                <a:effectLst/>
                <a:latin typeface="Source Code Pro" panose="020B0509030403020204" pitchFamily="49" charset="0"/>
                <a:ea typeface="Source Code Pro" panose="020B0509030403020204" pitchFamily="49" charset="0"/>
              </a:rPr>
              <a:t>maListe1</a:t>
            </a:r>
            <a:r>
              <a:rPr lang="fr-FR" sz="20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000" b="0" dirty="0">
                <a:solidFill>
                  <a:srgbClr val="6089B4"/>
                </a:solidFill>
                <a:effectLst/>
                <a:latin typeface="Source Code Pro" panose="020B0509030403020204" pitchFamily="49" charset="0"/>
                <a:ea typeface="Source Code Pro" panose="020B0509030403020204" pitchFamily="49" charset="0"/>
              </a:rPr>
              <a:t>maListe2</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6089B4"/>
                </a:solidFill>
                <a:effectLst/>
                <a:latin typeface="Source Code Pro" panose="020B0509030403020204" pitchFamily="49" charset="0"/>
                <a:ea typeface="Source Code Pro" panose="020B0509030403020204" pitchFamily="49" charset="0"/>
              </a:rPr>
              <a:t>x</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9872A2"/>
                </a:solidFill>
                <a:effectLst/>
                <a:latin typeface="Source Code Pro" panose="020B0509030403020204" pitchFamily="49" charset="0"/>
                <a:ea typeface="Source Code Pro" panose="020B0509030403020204" pitchFamily="49" charset="0"/>
              </a:rPr>
              <a:t>for</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089B4"/>
                </a:solidFill>
                <a:effectLst/>
                <a:latin typeface="Source Code Pro" panose="020B0509030403020204" pitchFamily="49" charset="0"/>
                <a:ea typeface="Source Code Pro" panose="020B0509030403020204" pitchFamily="49" charset="0"/>
              </a:rPr>
              <a:t>x</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9872A2"/>
                </a:solidFill>
                <a:effectLst/>
                <a:latin typeface="Source Code Pro" panose="020B0509030403020204" pitchFamily="49" charset="0"/>
                <a:ea typeface="Source Code Pro" panose="020B0509030403020204" pitchFamily="49" charset="0"/>
              </a:rPr>
              <a:t>in</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089B4"/>
                </a:solidFill>
                <a:effectLst/>
                <a:latin typeface="Source Code Pro" panose="020B0509030403020204" pitchFamily="49" charset="0"/>
                <a:ea typeface="Source Code Pro" panose="020B0509030403020204" pitchFamily="49" charset="0"/>
              </a:rPr>
              <a:t>t</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9872A2"/>
                </a:solidFill>
                <a:effectLst/>
                <a:latin typeface="Source Code Pro" panose="020B0509030403020204" pitchFamily="49" charset="0"/>
                <a:ea typeface="Source Code Pro" panose="020B0509030403020204" pitchFamily="49" charset="0"/>
              </a:rPr>
              <a:t>if</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089B4"/>
                </a:solidFill>
                <a:effectLst/>
                <a:latin typeface="Source Code Pro" panose="020B0509030403020204" pitchFamily="49" charset="0"/>
                <a:ea typeface="Source Code Pro" panose="020B0509030403020204" pitchFamily="49" charset="0"/>
              </a:rPr>
              <a:t>x</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6089B4"/>
                </a:solidFill>
                <a:effectLst/>
                <a:latin typeface="Source Code Pro" panose="020B0509030403020204" pitchFamily="49" charset="0"/>
                <a:ea typeface="Source Code Pro" panose="020B0509030403020204" pitchFamily="49" charset="0"/>
              </a:rPr>
              <a:t>2</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089B4"/>
                </a:solidFill>
                <a:effectLst/>
                <a:latin typeface="Source Code Pro" panose="020B0509030403020204" pitchFamily="49" charset="0"/>
                <a:ea typeface="Source Code Pro" panose="020B0509030403020204" pitchFamily="49" charset="0"/>
              </a:rPr>
              <a:t>0</a:t>
            </a:r>
            <a:r>
              <a:rPr lang="fr-FR" sz="20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000" b="0" dirty="0" err="1">
                <a:solidFill>
                  <a:srgbClr val="CE6700"/>
                </a:solidFill>
                <a:effectLst/>
                <a:latin typeface="Source Code Pro" panose="020B0509030403020204" pitchFamily="49" charset="0"/>
                <a:ea typeface="Source Code Pro" panose="020B0509030403020204" pitchFamily="49" charset="0"/>
              </a:rPr>
              <a:t>print</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6089B4"/>
                </a:solidFill>
                <a:effectLst/>
                <a:latin typeface="Source Code Pro" panose="020B0509030403020204" pitchFamily="49" charset="0"/>
                <a:ea typeface="Source Code Pro" panose="020B0509030403020204" pitchFamily="49" charset="0"/>
              </a:rPr>
              <a:t>maListe2</a:t>
            </a:r>
            <a:r>
              <a:rPr lang="fr-FR" sz="2000" b="0" dirty="0">
                <a:solidFill>
                  <a:srgbClr val="676867"/>
                </a:solidFill>
                <a:effectLst/>
                <a:latin typeface="Source Code Pro" panose="020B0509030403020204" pitchFamily="49" charset="0"/>
                <a:ea typeface="Source Code Pro" panose="020B0509030403020204" pitchFamily="49" charset="0"/>
              </a:rPr>
              <a:t>)</a:t>
            </a:r>
          </a:p>
        </p:txBody>
      </p:sp>
      <p:sp>
        <p:nvSpPr>
          <p:cNvPr id="2" name="TextBox 9">
            <a:extLst>
              <a:ext uri="{FF2B5EF4-FFF2-40B4-BE49-F238E27FC236}">
                <a16:creationId xmlns:a16="http://schemas.microsoft.com/office/drawing/2014/main" id="{E5D4529B-A189-2835-FCB7-C88E680CFE27}"/>
              </a:ext>
            </a:extLst>
          </p:cNvPr>
          <p:cNvSpPr txBox="1"/>
          <p:nvPr/>
        </p:nvSpPr>
        <p:spPr>
          <a:xfrm>
            <a:off x="6729984" y="1294476"/>
            <a:ext cx="1987296" cy="2246769"/>
          </a:xfrm>
          <a:prstGeom prst="rect">
            <a:avLst/>
          </a:prstGeom>
          <a:noFill/>
        </p:spPr>
        <p:txBody>
          <a:bodyPr wrap="square">
            <a:spAutoFit/>
          </a:bodyPr>
          <a:lstStyle/>
          <a:p>
            <a:pPr marL="342900" indent="-342900">
              <a:spcAft>
                <a:spcPts val="1200"/>
              </a:spcAft>
              <a:buFont typeface="Wingdings" panose="05000000000000000000" pitchFamily="2" charset="2"/>
              <a:buChar char="à"/>
            </a:pPr>
            <a:endParaRPr lang="fr-FR" sz="2000" b="0" dirty="0">
              <a:solidFill>
                <a:schemeClr val="tx1"/>
              </a:solidFill>
              <a:effectLst/>
              <a:latin typeface="Source Sans Pro" panose="020B0503030403020204" pitchFamily="34" charset="0"/>
              <a:ea typeface="Source Sans Pro" panose="020B0503030403020204" pitchFamily="34" charset="0"/>
              <a:sym typeface="Wingdings" panose="05000000000000000000" pitchFamily="2" charset="2"/>
            </a:endParaRPr>
          </a:p>
          <a:p>
            <a:pPr>
              <a:spcAft>
                <a:spcPts val="1200"/>
              </a:spcAft>
            </a:pPr>
            <a:endParaRPr lang="fr-FR" sz="2000" b="0" dirty="0">
              <a:solidFill>
                <a:schemeClr val="tx1"/>
              </a:solidFill>
              <a:effectLst/>
              <a:latin typeface="Source Sans Pro" panose="020B0503030403020204" pitchFamily="34" charset="0"/>
              <a:ea typeface="Source Sans Pro" panose="020B0503030403020204" pitchFamily="34" charset="0"/>
              <a:sym typeface="Wingdings" panose="05000000000000000000" pitchFamily="2" charset="2"/>
            </a:endParaRPr>
          </a:p>
          <a:p>
            <a:pPr>
              <a:spcAft>
                <a:spcPts val="1200"/>
              </a:spcAft>
            </a:pPr>
            <a:r>
              <a:rPr lang="fr-FR" sz="2000" b="0" dirty="0">
                <a:solidFill>
                  <a:schemeClr val="tx1"/>
                </a:solidFill>
                <a:effectLst/>
                <a:latin typeface="Source Sans Pro" panose="020B0503030403020204" pitchFamily="34" charset="0"/>
                <a:ea typeface="Source Sans Pro" panose="020B0503030403020204" pitchFamily="34" charset="0"/>
                <a:sym typeface="Wingdings" panose="05000000000000000000" pitchFamily="2" charset="2"/>
              </a:rPr>
              <a:t>[0, 1, 4, 9, 1</a:t>
            </a:r>
            <a:r>
              <a:rPr lang="fr-FR" sz="20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6</a:t>
            </a:r>
            <a:r>
              <a:rPr lang="fr-FR" sz="2000" b="0" dirty="0">
                <a:solidFill>
                  <a:schemeClr val="tx1"/>
                </a:solidFill>
                <a:effectLst/>
                <a:latin typeface="Source Sans Pro" panose="020B0503030403020204" pitchFamily="34" charset="0"/>
                <a:ea typeface="Source Sans Pro" panose="020B0503030403020204" pitchFamily="34" charset="0"/>
                <a:sym typeface="Wingdings" panose="05000000000000000000" pitchFamily="2" charset="2"/>
              </a:rPr>
              <a:t>]</a:t>
            </a:r>
          </a:p>
          <a:p>
            <a:pPr marL="342900" indent="-342900">
              <a:spcAft>
                <a:spcPts val="1200"/>
              </a:spcAft>
              <a:buFont typeface="Wingdings" panose="05000000000000000000" pitchFamily="2" charset="2"/>
              <a:buChar char="à"/>
            </a:pPr>
            <a:endParaRPr lang="fr-FR" sz="20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endParaRPr>
          </a:p>
          <a:p>
            <a:pPr>
              <a:spcAft>
                <a:spcPts val="1200"/>
              </a:spcAft>
            </a:pPr>
            <a:r>
              <a:rPr lang="fr-FR" sz="2000" b="0" dirty="0">
                <a:solidFill>
                  <a:schemeClr val="tx1"/>
                </a:solidFill>
                <a:effectLst/>
                <a:latin typeface="Source Sans Pro" panose="020B0503030403020204" pitchFamily="34" charset="0"/>
                <a:ea typeface="Source Sans Pro" panose="020B0503030403020204" pitchFamily="34" charset="0"/>
                <a:sym typeface="Wingdings" panose="05000000000000000000" pitchFamily="2" charset="2"/>
              </a:rPr>
              <a:t>[0, 2, 4]</a:t>
            </a:r>
          </a:p>
        </p:txBody>
      </p:sp>
      <p:cxnSp>
        <p:nvCxnSpPr>
          <p:cNvPr id="3" name="Connecteur droit avec flèche 2">
            <a:extLst>
              <a:ext uri="{FF2B5EF4-FFF2-40B4-BE49-F238E27FC236}">
                <a16:creationId xmlns:a16="http://schemas.microsoft.com/office/drawing/2014/main" id="{43B9A0E7-ACD8-354B-4348-68AFEAA19A4A}"/>
              </a:ext>
            </a:extLst>
          </p:cNvPr>
          <p:cNvCxnSpPr>
            <a:cxnSpLocks/>
          </p:cNvCxnSpPr>
          <p:nvPr/>
        </p:nvCxnSpPr>
        <p:spPr>
          <a:xfrm>
            <a:off x="4347557" y="2426278"/>
            <a:ext cx="134666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 name="Connecteur droit avec flèche 4">
            <a:extLst>
              <a:ext uri="{FF2B5EF4-FFF2-40B4-BE49-F238E27FC236}">
                <a16:creationId xmlns:a16="http://schemas.microsoft.com/office/drawing/2014/main" id="{89CF272F-AC78-3DE1-1AAF-7504055B80DE}"/>
              </a:ext>
            </a:extLst>
          </p:cNvPr>
          <p:cNvCxnSpPr>
            <a:cxnSpLocks/>
          </p:cNvCxnSpPr>
          <p:nvPr/>
        </p:nvCxnSpPr>
        <p:spPr>
          <a:xfrm>
            <a:off x="4347557" y="3333750"/>
            <a:ext cx="134666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257774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L’histoire</a:t>
            </a:r>
            <a:r>
              <a:rPr lang="en-GB" dirty="0"/>
              <a:t> de Python</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1068483" y="1158199"/>
            <a:ext cx="7223461" cy="1200329"/>
          </a:xfrm>
          <a:prstGeom prst="rect">
            <a:avLst/>
          </a:prstGeom>
          <a:noFill/>
        </p:spPr>
        <p:txBody>
          <a:bodyPr wrap="square" rtlCol="0">
            <a:spAutoFit/>
          </a:bodyPr>
          <a:lstStyle/>
          <a:p>
            <a:r>
              <a:rPr lang="en-GB" sz="1800" b="1" dirty="0">
                <a:solidFill>
                  <a:schemeClr val="accent1"/>
                </a:solidFill>
                <a:latin typeface="Source Sans Pro" panose="020B0503030403020204" pitchFamily="34" charset="0"/>
                <a:ea typeface="Source Sans Pro" panose="020B0503030403020204" pitchFamily="34" charset="0"/>
              </a:rPr>
              <a:t>1989</a:t>
            </a:r>
            <a:r>
              <a:rPr lang="en-GB" sz="1800" dirty="0">
                <a:latin typeface="Source Sans Pro" panose="020B0503030403020204" pitchFamily="34" charset="0"/>
                <a:ea typeface="Source Sans Pro" panose="020B0503030403020204" pitchFamily="34" charset="0"/>
              </a:rPr>
              <a:t> </a:t>
            </a:r>
            <a:r>
              <a:rPr lang="en-GB" sz="1800" b="1" dirty="0" err="1">
                <a:latin typeface="Source Sans Pro" panose="020B0503030403020204" pitchFamily="34" charset="0"/>
                <a:ea typeface="Source Sans Pro" panose="020B0503030403020204" pitchFamily="34" charset="0"/>
              </a:rPr>
              <a:t>Création</a:t>
            </a:r>
            <a:r>
              <a:rPr lang="en-GB" sz="1800" dirty="0">
                <a:latin typeface="Source Sans Pro" panose="020B0503030403020204" pitchFamily="34" charset="0"/>
                <a:ea typeface="Source Sans Pro" panose="020B0503030403020204" pitchFamily="34" charset="0"/>
              </a:rPr>
              <a:t> du </a:t>
            </a:r>
            <a:r>
              <a:rPr lang="en-GB" sz="1800" dirty="0" err="1">
                <a:latin typeface="Source Sans Pro" panose="020B0503030403020204" pitchFamily="34" charset="0"/>
                <a:ea typeface="Source Sans Pro" panose="020B0503030403020204" pitchFamily="34" charset="0"/>
              </a:rPr>
              <a:t>langage</a:t>
            </a:r>
            <a:r>
              <a:rPr lang="en-GB" sz="1800" dirty="0">
                <a:latin typeface="Source Sans Pro" panose="020B0503030403020204" pitchFamily="34" charset="0"/>
                <a:ea typeface="Source Sans Pro" panose="020B0503030403020204" pitchFamily="34" charset="0"/>
              </a:rPr>
              <a:t> </a:t>
            </a:r>
            <a:r>
              <a:rPr lang="en-GB" sz="1800" b="1" dirty="0">
                <a:latin typeface="Source Sans Pro" panose="020B0503030403020204" pitchFamily="34" charset="0"/>
                <a:ea typeface="Source Sans Pro" panose="020B0503030403020204" pitchFamily="34" charset="0"/>
              </a:rPr>
              <a:t>Python</a:t>
            </a:r>
            <a:r>
              <a:rPr lang="en-GB" sz="1800" dirty="0">
                <a:latin typeface="Source Sans Pro" panose="020B0503030403020204" pitchFamily="34" charset="0"/>
                <a:ea typeface="Source Sans Pro" panose="020B0503030403020204" pitchFamily="34" charset="0"/>
              </a:rPr>
              <a:t> par </a:t>
            </a:r>
            <a:r>
              <a:rPr lang="en-GB" sz="1800" b="1" dirty="0">
                <a:solidFill>
                  <a:schemeClr val="accent1"/>
                </a:solidFill>
                <a:latin typeface="Source Sans Pro" panose="020B0503030403020204" pitchFamily="34" charset="0"/>
                <a:ea typeface="Source Sans Pro" panose="020B0503030403020204" pitchFamily="34" charset="0"/>
              </a:rPr>
              <a:t>Guido Van </a:t>
            </a:r>
            <a:r>
              <a:rPr lang="en-GB" sz="1800" b="1" dirty="0" err="1">
                <a:solidFill>
                  <a:schemeClr val="accent1"/>
                </a:solidFill>
                <a:latin typeface="Source Sans Pro" panose="020B0503030403020204" pitchFamily="34" charset="0"/>
                <a:ea typeface="Source Sans Pro" panose="020B0503030403020204" pitchFamily="34" charset="0"/>
              </a:rPr>
              <a:t>Russum</a:t>
            </a:r>
            <a:r>
              <a:rPr lang="en-GB" sz="1800" dirty="0">
                <a:latin typeface="Source Sans Pro" panose="020B0503030403020204" pitchFamily="34" charset="0"/>
                <a:ea typeface="Source Sans Pro" panose="020B0503030403020204" pitchFamily="34" charset="0"/>
              </a:rPr>
              <a:t>.</a:t>
            </a:r>
          </a:p>
          <a:p>
            <a:r>
              <a:rPr lang="en-GB" sz="1800" b="1" dirty="0">
                <a:solidFill>
                  <a:schemeClr val="accent1"/>
                </a:solidFill>
                <a:latin typeface="Source Sans Pro" panose="020B0503030403020204" pitchFamily="34" charset="0"/>
                <a:ea typeface="Source Sans Pro" panose="020B0503030403020204" pitchFamily="34" charset="0"/>
                <a:cs typeface="Arial"/>
                <a:sym typeface="Arial"/>
              </a:rPr>
              <a:t>2000</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b="1" dirty="0">
                <a:solidFill>
                  <a:srgbClr val="000000"/>
                </a:solidFill>
                <a:latin typeface="Source Sans Pro" panose="020B0503030403020204" pitchFamily="34" charset="0"/>
                <a:ea typeface="Source Sans Pro" panose="020B0503030403020204" pitchFamily="34" charset="0"/>
                <a:cs typeface="Arial"/>
                <a:sym typeface="Arial"/>
              </a:rPr>
              <a:t>Sortie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de la </a:t>
            </a:r>
            <a:r>
              <a:rPr lang="en-GB" sz="1800" b="1" dirty="0">
                <a:solidFill>
                  <a:srgbClr val="000000"/>
                </a:solidFill>
                <a:latin typeface="Source Sans Pro" panose="020B0503030403020204" pitchFamily="34" charset="0"/>
                <a:ea typeface="Source Sans Pro" panose="020B0503030403020204" pitchFamily="34" charset="0"/>
                <a:cs typeface="Arial"/>
                <a:sym typeface="Arial"/>
              </a:rPr>
              <a:t>version</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b="1" dirty="0">
                <a:solidFill>
                  <a:schemeClr val="accent1"/>
                </a:solidFill>
                <a:latin typeface="Source Sans Pro" panose="020B0503030403020204" pitchFamily="34" charset="0"/>
                <a:ea typeface="Source Sans Pro" panose="020B0503030403020204" pitchFamily="34" charset="0"/>
                <a:cs typeface="Arial"/>
                <a:sym typeface="Arial"/>
              </a:rPr>
              <a:t>2.0</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de </a:t>
            </a:r>
            <a:r>
              <a:rPr lang="en-GB" sz="1800" b="1" dirty="0">
                <a:solidFill>
                  <a:srgbClr val="000000"/>
                </a:solidFill>
                <a:latin typeface="Source Sans Pro" panose="020B0503030403020204" pitchFamily="34" charset="0"/>
                <a:ea typeface="Source Sans Pro" panose="020B0503030403020204" pitchFamily="34" charset="0"/>
                <a:cs typeface="Arial"/>
                <a:sym typeface="Arial"/>
              </a:rPr>
              <a:t>Python</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a:t>
            </a:r>
          </a:p>
          <a:p>
            <a:r>
              <a:rPr lang="en-GB" sz="1800" b="1" dirty="0">
                <a:solidFill>
                  <a:schemeClr val="accent1"/>
                </a:solidFill>
                <a:latin typeface="Source Sans Pro" panose="020B0503030403020204" pitchFamily="34" charset="0"/>
                <a:ea typeface="Source Sans Pro" panose="020B0503030403020204" pitchFamily="34" charset="0"/>
              </a:rPr>
              <a:t>2001</a:t>
            </a:r>
            <a:r>
              <a:rPr lang="en-GB" sz="1800" dirty="0">
                <a:latin typeface="Source Sans Pro" panose="020B0503030403020204" pitchFamily="34" charset="0"/>
                <a:ea typeface="Source Sans Pro" panose="020B0503030403020204" pitchFamily="34" charset="0"/>
              </a:rPr>
              <a:t> </a:t>
            </a:r>
            <a:r>
              <a:rPr lang="en-GB" sz="1800" b="1" dirty="0">
                <a:latin typeface="Source Sans Pro" panose="020B0503030403020204" pitchFamily="34" charset="0"/>
                <a:ea typeface="Source Sans Pro" panose="020B0503030403020204" pitchFamily="34" charset="0"/>
              </a:rPr>
              <a:t>Association</a:t>
            </a:r>
            <a:r>
              <a:rPr lang="en-GB" sz="1800" dirty="0">
                <a:latin typeface="Source Sans Pro" panose="020B0503030403020204" pitchFamily="34" charset="0"/>
                <a:ea typeface="Source Sans Pro" panose="020B0503030403020204" pitchFamily="34" charset="0"/>
              </a:rPr>
              <a:t> du </a:t>
            </a:r>
            <a:r>
              <a:rPr lang="fr-FR" sz="1800" dirty="0">
                <a:latin typeface="Source Sans Pro" panose="020B0503030403020204" pitchFamily="34" charset="0"/>
                <a:ea typeface="Source Sans Pro" panose="020B0503030403020204" pitchFamily="34" charset="0"/>
              </a:rPr>
              <a:t>langage</a:t>
            </a:r>
            <a:r>
              <a:rPr lang="en-GB" sz="1800" dirty="0">
                <a:latin typeface="Source Sans Pro" panose="020B0503030403020204" pitchFamily="34" charset="0"/>
                <a:ea typeface="Source Sans Pro" panose="020B0503030403020204" pitchFamily="34" charset="0"/>
              </a:rPr>
              <a:t> </a:t>
            </a:r>
            <a:r>
              <a:rPr lang="en-GB" sz="1800" b="1" dirty="0">
                <a:latin typeface="Source Sans Pro" panose="020B0503030403020204" pitchFamily="34" charset="0"/>
                <a:ea typeface="Source Sans Pro" panose="020B0503030403020204" pitchFamily="34" charset="0"/>
              </a:rPr>
              <a:t>Python</a:t>
            </a:r>
            <a:r>
              <a:rPr lang="en-GB" sz="1800" dirty="0">
                <a:latin typeface="Source Sans Pro" panose="020B0503030403020204" pitchFamily="34" charset="0"/>
                <a:ea typeface="Source Sans Pro" panose="020B0503030403020204" pitchFamily="34" charset="0"/>
              </a:rPr>
              <a:t> à la </a:t>
            </a:r>
            <a:r>
              <a:rPr lang="en-GB" sz="1800" b="1" dirty="0">
                <a:solidFill>
                  <a:schemeClr val="accent1"/>
                </a:solidFill>
                <a:latin typeface="Source Sans Pro" panose="020B0503030403020204" pitchFamily="34" charset="0"/>
                <a:ea typeface="Source Sans Pro" panose="020B0503030403020204" pitchFamily="34" charset="0"/>
              </a:rPr>
              <a:t>Python Software Foundation</a:t>
            </a:r>
            <a:r>
              <a:rPr lang="en-GB" sz="1800" dirty="0">
                <a:latin typeface="Source Sans Pro" panose="020B0503030403020204" pitchFamily="34" charset="0"/>
                <a:ea typeface="Source Sans Pro" panose="020B0503030403020204" pitchFamily="34" charset="0"/>
              </a:rPr>
              <a:t>.</a:t>
            </a:r>
          </a:p>
          <a:p>
            <a:r>
              <a:rPr lang="en-GB" sz="1800" b="1" dirty="0">
                <a:solidFill>
                  <a:schemeClr val="accent1"/>
                </a:solidFill>
                <a:latin typeface="Source Sans Pro" panose="020B0503030403020204" pitchFamily="34" charset="0"/>
                <a:ea typeface="Source Sans Pro" panose="020B0503030403020204" pitchFamily="34" charset="0"/>
                <a:cs typeface="Arial"/>
                <a:sym typeface="Arial"/>
              </a:rPr>
              <a:t>2008</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b="1" dirty="0">
                <a:solidFill>
                  <a:srgbClr val="000000"/>
                </a:solidFill>
                <a:latin typeface="Source Sans Pro" panose="020B0503030403020204" pitchFamily="34" charset="0"/>
                <a:ea typeface="Source Sans Pro" panose="020B0503030403020204" pitchFamily="34" charset="0"/>
                <a:cs typeface="Arial"/>
                <a:sym typeface="Arial"/>
              </a:rPr>
              <a:t>Sorti</a:t>
            </a:r>
            <a:r>
              <a:rPr lang="en-GB" sz="1800" b="1" dirty="0">
                <a:latin typeface="Source Sans Pro" panose="020B0503030403020204" pitchFamily="34" charset="0"/>
                <a:ea typeface="Source Sans Pro" panose="020B0503030403020204" pitchFamily="34" charset="0"/>
              </a:rPr>
              <a:t>e</a:t>
            </a:r>
            <a:r>
              <a:rPr lang="en-GB" sz="1800" dirty="0">
                <a:latin typeface="Source Sans Pro" panose="020B0503030403020204" pitchFamily="34" charset="0"/>
                <a:ea typeface="Source Sans Pro" panose="020B0503030403020204" pitchFamily="34" charset="0"/>
              </a:rPr>
              <a:t> de la </a:t>
            </a:r>
            <a:r>
              <a:rPr lang="en-GB" sz="1800" b="1" dirty="0">
                <a:latin typeface="Source Sans Pro" panose="020B0503030403020204" pitchFamily="34" charset="0"/>
                <a:ea typeface="Source Sans Pro" panose="020B0503030403020204" pitchFamily="34" charset="0"/>
              </a:rPr>
              <a:t>version</a:t>
            </a:r>
            <a:r>
              <a:rPr lang="en-GB" sz="1800" dirty="0">
                <a:latin typeface="Source Sans Pro" panose="020B0503030403020204" pitchFamily="34" charset="0"/>
                <a:ea typeface="Source Sans Pro" panose="020B0503030403020204" pitchFamily="34" charset="0"/>
              </a:rPr>
              <a:t> </a:t>
            </a:r>
            <a:r>
              <a:rPr lang="en-GB" sz="1800" b="1" dirty="0">
                <a:solidFill>
                  <a:schemeClr val="accent1"/>
                </a:solidFill>
                <a:latin typeface="Source Sans Pro" panose="020B0503030403020204" pitchFamily="34" charset="0"/>
                <a:ea typeface="Source Sans Pro" panose="020B0503030403020204" pitchFamily="34" charset="0"/>
              </a:rPr>
              <a:t>3.0</a:t>
            </a:r>
            <a:r>
              <a:rPr lang="en-GB" sz="1800" dirty="0">
                <a:latin typeface="Source Sans Pro" panose="020B0503030403020204" pitchFamily="34" charset="0"/>
                <a:ea typeface="Source Sans Pro" panose="020B0503030403020204" pitchFamily="34" charset="0"/>
              </a:rPr>
              <a:t> de </a:t>
            </a:r>
            <a:r>
              <a:rPr lang="en-GB" sz="1800" b="1" dirty="0">
                <a:latin typeface="Source Sans Pro" panose="020B0503030403020204" pitchFamily="34" charset="0"/>
                <a:ea typeface="Source Sans Pro" panose="020B0503030403020204" pitchFamily="34" charset="0"/>
              </a:rPr>
              <a:t>Python</a:t>
            </a:r>
            <a:r>
              <a:rPr lang="en-GB" sz="1800" dirty="0">
                <a:latin typeface="Source Sans Pro" panose="020B0503030403020204" pitchFamily="34" charset="0"/>
                <a:ea typeface="Source Sans Pro" panose="020B0503030403020204" pitchFamily="34" charset="0"/>
              </a:rPr>
              <a:t>.</a:t>
            </a:r>
            <a:endParaRPr lang="en-GB"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8</a:t>
            </a:fld>
            <a:endParaRPr lang="fr-FR"/>
          </a:p>
        </p:txBody>
      </p:sp>
      <p:pic>
        <p:nvPicPr>
          <p:cNvPr id="1026" name="Picture 2">
            <a:extLst>
              <a:ext uri="{FF2B5EF4-FFF2-40B4-BE49-F238E27FC236}">
                <a16:creationId xmlns:a16="http://schemas.microsoft.com/office/drawing/2014/main" id="{FD2CAC4B-59EA-7CE8-C8E1-DA4B74A08E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6311" y="2784973"/>
            <a:ext cx="4251377" cy="1261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86354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89</a:t>
            </a:fld>
            <a:endParaRPr lang="fr-FR"/>
          </a:p>
        </p:txBody>
      </p:sp>
    </p:spTree>
    <p:extLst>
      <p:ext uri="{BB962C8B-B14F-4D97-AF65-F5344CB8AC3E}">
        <p14:creationId xmlns:p14="http://schemas.microsoft.com/office/powerpoint/2010/main" val="271604298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Les structures itératives</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90</a:t>
            </a:fld>
            <a:endParaRPr lang="fr-FR"/>
          </a:p>
        </p:txBody>
      </p:sp>
    </p:spTree>
    <p:extLst>
      <p:ext uri="{BB962C8B-B14F-4D97-AF65-F5344CB8AC3E}">
        <p14:creationId xmlns:p14="http://schemas.microsoft.com/office/powerpoint/2010/main" val="225143529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2.</a:t>
            </a:r>
            <a:r>
              <a:rPr lang="fr-FR" sz="4000" dirty="0">
                <a:solidFill>
                  <a:schemeClr val="accent4"/>
                </a:solidFill>
              </a:rPr>
              <a:t>6</a:t>
            </a:r>
          </a:p>
          <a:p>
            <a:pPr marL="0" lvl="0" indent="0" algn="l" rtl="0">
              <a:spcBef>
                <a:spcPts val="0"/>
              </a:spcBef>
              <a:spcAft>
                <a:spcPts val="0"/>
              </a:spcAft>
              <a:buNone/>
            </a:pPr>
            <a:r>
              <a:rPr lang="fr-FR" sz="2800" dirty="0"/>
              <a:t>Les fonctions</a:t>
            </a:r>
          </a:p>
        </p:txBody>
      </p:sp>
    </p:spTree>
    <p:extLst>
      <p:ext uri="{BB962C8B-B14F-4D97-AF65-F5344CB8AC3E}">
        <p14:creationId xmlns:p14="http://schemas.microsoft.com/office/powerpoint/2010/main" val="110754433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2.</a:t>
            </a:r>
            <a:r>
              <a:rPr lang="fr-FR" sz="3200" dirty="0">
                <a:solidFill>
                  <a:schemeClr val="accent4"/>
                </a:solidFill>
              </a:rPr>
              <a:t>6.1</a:t>
            </a:r>
          </a:p>
          <a:p>
            <a:pPr marL="0" lvl="0" indent="0" algn="l" rtl="0">
              <a:spcBef>
                <a:spcPts val="0"/>
              </a:spcBef>
              <a:spcAft>
                <a:spcPts val="0"/>
              </a:spcAft>
              <a:buNone/>
            </a:pPr>
            <a:r>
              <a:rPr lang="fr-FR" sz="2400" dirty="0"/>
              <a:t>Les généralités</a:t>
            </a:r>
          </a:p>
        </p:txBody>
      </p:sp>
    </p:spTree>
    <p:extLst>
      <p:ext uri="{BB962C8B-B14F-4D97-AF65-F5344CB8AC3E}">
        <p14:creationId xmlns:p14="http://schemas.microsoft.com/office/powerpoint/2010/main" val="25736890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 </a:t>
            </a:r>
            <a:r>
              <a:rPr lang="en-GB" dirty="0" err="1"/>
              <a:t>principe</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93</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3139321"/>
          </a:xfrm>
          <a:prstGeom prst="rect">
            <a:avLst/>
          </a:prstGeom>
          <a:noFill/>
        </p:spPr>
        <p:txBody>
          <a:bodyPr wrap="square">
            <a:spAutoFit/>
          </a:bodyPr>
          <a:lstStyle/>
          <a:p>
            <a:pPr algn="just"/>
            <a:r>
              <a:rPr lang="fr-FR" sz="1800" dirty="0">
                <a:latin typeface="Source Sans Pro" panose="020B0503030403020204" pitchFamily="34" charset="0"/>
                <a:ea typeface="Source Sans Pro" panose="020B0503030403020204" pitchFamily="34" charset="0"/>
              </a:rPr>
              <a:t>Une </a:t>
            </a:r>
            <a:r>
              <a:rPr lang="fr-FR" sz="1800" b="1" dirty="0">
                <a:solidFill>
                  <a:schemeClr val="accent1"/>
                </a:solidFill>
                <a:latin typeface="Source Sans Pro" panose="020B0503030403020204" pitchFamily="34" charset="0"/>
                <a:ea typeface="Source Sans Pro" panose="020B0503030403020204" pitchFamily="34" charset="0"/>
              </a:rPr>
              <a:t>fonction</a:t>
            </a:r>
            <a:r>
              <a:rPr lang="fr-FR" sz="1800" dirty="0">
                <a:latin typeface="Source Sans Pro" panose="020B0503030403020204" pitchFamily="34" charset="0"/>
                <a:ea typeface="Source Sans Pro" panose="020B0503030403020204" pitchFamily="34" charset="0"/>
              </a:rPr>
              <a:t> est un </a:t>
            </a:r>
            <a:r>
              <a:rPr lang="fr-FR" sz="1800" b="1" dirty="0">
                <a:latin typeface="Source Sans Pro" panose="020B0503030403020204" pitchFamily="34" charset="0"/>
                <a:ea typeface="Source Sans Pro" panose="020B0503030403020204" pitchFamily="34" charset="0"/>
              </a:rPr>
              <a:t>bloc d’instructions réalisant une certaine tâche</a:t>
            </a:r>
            <a:r>
              <a:rPr lang="fr-FR" sz="1800" dirty="0">
                <a:latin typeface="Source Sans Pro" panose="020B0503030403020204" pitchFamily="34" charset="0"/>
                <a:ea typeface="Source Sans Pro" panose="020B0503030403020204" pitchFamily="34" charset="0"/>
              </a:rPr>
              <a:t>.</a:t>
            </a:r>
          </a:p>
          <a:p>
            <a:pPr algn="just"/>
            <a:endParaRPr lang="fr-FR" sz="1800" dirty="0">
              <a:latin typeface="Source Sans Pro" panose="020B0503030403020204" pitchFamily="34" charset="0"/>
              <a:ea typeface="Source Sans Pro" panose="020B0503030403020204" pitchFamily="34" charset="0"/>
            </a:endParaRPr>
          </a:p>
          <a:p>
            <a:pPr algn="just"/>
            <a:r>
              <a:rPr lang="fr-FR" sz="1800" dirty="0">
                <a:latin typeface="Source Sans Pro" panose="020B0503030403020204" pitchFamily="34" charset="0"/>
                <a:ea typeface="Source Sans Pro" panose="020B0503030403020204" pitchFamily="34" charset="0"/>
              </a:rPr>
              <a:t>Elle possède un </a:t>
            </a:r>
            <a:r>
              <a:rPr lang="fr-FR" sz="1800" b="1" dirty="0">
                <a:latin typeface="Source Sans Pro" panose="020B0503030403020204" pitchFamily="34" charset="0"/>
                <a:ea typeface="Source Sans Pro" panose="020B0503030403020204" pitchFamily="34" charset="0"/>
              </a:rPr>
              <a:t>nom</a:t>
            </a:r>
            <a:r>
              <a:rPr lang="fr-FR" sz="1800" dirty="0">
                <a:latin typeface="Source Sans Pro" panose="020B0503030403020204" pitchFamily="34" charset="0"/>
                <a:ea typeface="Source Sans Pro" panose="020B0503030403020204" pitchFamily="34" charset="0"/>
              </a:rPr>
              <a:t> et est </a:t>
            </a:r>
            <a:r>
              <a:rPr lang="fr-FR" sz="1800" b="1" dirty="0">
                <a:latin typeface="Source Sans Pro" panose="020B0503030403020204" pitchFamily="34" charset="0"/>
                <a:ea typeface="Source Sans Pro" panose="020B0503030403020204" pitchFamily="34" charset="0"/>
              </a:rPr>
              <a:t>exécutée</a:t>
            </a:r>
            <a:r>
              <a:rPr lang="fr-FR" sz="1800" dirty="0">
                <a:latin typeface="Source Sans Pro" panose="020B0503030403020204" pitchFamily="34" charset="0"/>
                <a:ea typeface="Source Sans Pro" panose="020B0503030403020204" pitchFamily="34" charset="0"/>
              </a:rPr>
              <a:t> lorsqu’on </a:t>
            </a:r>
            <a:r>
              <a:rPr lang="fr-FR" sz="1800" b="1" dirty="0">
                <a:latin typeface="Source Sans Pro" panose="020B0503030403020204" pitchFamily="34" charset="0"/>
                <a:ea typeface="Source Sans Pro" panose="020B0503030403020204" pitchFamily="34" charset="0"/>
              </a:rPr>
              <a:t>l’appelle</a:t>
            </a:r>
            <a:r>
              <a:rPr lang="fr-FR" sz="1800" dirty="0">
                <a:latin typeface="Source Sans Pro" panose="020B0503030403020204" pitchFamily="34" charset="0"/>
                <a:ea typeface="Source Sans Pro" panose="020B0503030403020204" pitchFamily="34" charset="0"/>
              </a:rPr>
              <a:t>.</a:t>
            </a:r>
          </a:p>
          <a:p>
            <a:pPr algn="just"/>
            <a:endParaRPr lang="fr-FR" sz="1800" dirty="0">
              <a:latin typeface="Source Sans Pro" panose="020B0503030403020204" pitchFamily="34" charset="0"/>
              <a:ea typeface="Source Sans Pro" panose="020B0503030403020204" pitchFamily="34" charset="0"/>
            </a:endParaRPr>
          </a:p>
          <a:p>
            <a:pPr algn="just"/>
            <a:r>
              <a:rPr lang="fr-FR" sz="1800" dirty="0">
                <a:latin typeface="Source Sans Pro" panose="020B0503030403020204" pitchFamily="34" charset="0"/>
                <a:ea typeface="Source Sans Pro" panose="020B0503030403020204" pitchFamily="34" charset="0"/>
              </a:rPr>
              <a:t>Un </a:t>
            </a:r>
            <a:r>
              <a:rPr lang="fr-FR" sz="1800" b="1" dirty="0">
                <a:solidFill>
                  <a:schemeClr val="accent1"/>
                </a:solidFill>
                <a:latin typeface="Source Sans Pro" panose="020B0503030403020204" pitchFamily="34" charset="0"/>
                <a:ea typeface="Source Sans Pro" panose="020B0503030403020204" pitchFamily="34" charset="0"/>
              </a:rPr>
              <a:t>programme</a:t>
            </a:r>
            <a:r>
              <a:rPr lang="fr-FR" sz="1800" dirty="0">
                <a:latin typeface="Source Sans Pro" panose="020B0503030403020204" pitchFamily="34" charset="0"/>
                <a:ea typeface="Source Sans Pro" panose="020B0503030403020204" pitchFamily="34" charset="0"/>
              </a:rPr>
              <a:t> </a:t>
            </a:r>
            <a:r>
              <a:rPr lang="fr-FR" sz="1800" b="1" dirty="0">
                <a:solidFill>
                  <a:schemeClr val="tx1"/>
                </a:solidFill>
                <a:latin typeface="Source Sans Pro" panose="020B0503030403020204" pitchFamily="34" charset="0"/>
                <a:ea typeface="Source Sans Pro" panose="020B0503030403020204" pitchFamily="34" charset="0"/>
              </a:rPr>
              <a:t>bien structuré</a:t>
            </a:r>
            <a:r>
              <a:rPr lang="fr-FR" sz="1800" b="1" dirty="0">
                <a:solidFill>
                  <a:schemeClr val="accent1"/>
                </a:solidFill>
                <a:latin typeface="Source Sans Pro" panose="020B0503030403020204" pitchFamily="34" charset="0"/>
                <a:ea typeface="Source Sans Pro" panose="020B0503030403020204" pitchFamily="34" charset="0"/>
              </a:rPr>
              <a:t> </a:t>
            </a:r>
            <a:r>
              <a:rPr lang="fr-FR" sz="1800" dirty="0">
                <a:latin typeface="Source Sans Pro" panose="020B0503030403020204" pitchFamily="34" charset="0"/>
                <a:ea typeface="Source Sans Pro" panose="020B0503030403020204" pitchFamily="34" charset="0"/>
              </a:rPr>
              <a:t>contiendra une </a:t>
            </a:r>
            <a:r>
              <a:rPr lang="fr-FR" sz="1800" b="1" dirty="0">
                <a:latin typeface="Source Sans Pro" panose="020B0503030403020204" pitchFamily="34" charset="0"/>
                <a:ea typeface="Source Sans Pro" panose="020B0503030403020204" pitchFamily="34" charset="0"/>
              </a:rPr>
              <a:t>fonction</a:t>
            </a:r>
            <a:r>
              <a:rPr lang="fr-FR" sz="1800" dirty="0">
                <a:latin typeface="Source Sans Pro" panose="020B0503030403020204" pitchFamily="34" charset="0"/>
                <a:ea typeface="Source Sans Pro" panose="020B0503030403020204" pitchFamily="34" charset="0"/>
              </a:rPr>
              <a:t> dite </a:t>
            </a:r>
            <a:r>
              <a:rPr lang="fr-FR" sz="1800" b="1" dirty="0">
                <a:latin typeface="Source Sans Pro" panose="020B0503030403020204" pitchFamily="34" charset="0"/>
                <a:ea typeface="Source Sans Pro" panose="020B0503030403020204" pitchFamily="34" charset="0"/>
              </a:rPr>
              <a:t>« principale »</a:t>
            </a:r>
            <a:r>
              <a:rPr lang="fr-FR" sz="1800" dirty="0">
                <a:latin typeface="Source Sans Pro" panose="020B0503030403020204" pitchFamily="34" charset="0"/>
                <a:ea typeface="Source Sans Pro" panose="020B0503030403020204" pitchFamily="34" charset="0"/>
              </a:rPr>
              <a:t>, et </a:t>
            </a:r>
            <a:r>
              <a:rPr lang="fr-FR" sz="1800" b="1" dirty="0">
                <a:latin typeface="Source Sans Pro" panose="020B0503030403020204" pitchFamily="34" charset="0"/>
                <a:ea typeface="Source Sans Pro" panose="020B0503030403020204" pitchFamily="34" charset="0"/>
              </a:rPr>
              <a:t>plusieurs fonctions </a:t>
            </a:r>
            <a:r>
              <a:rPr lang="fr-FR" sz="1800" dirty="0">
                <a:latin typeface="Source Sans Pro" panose="020B0503030403020204" pitchFamily="34" charset="0"/>
                <a:ea typeface="Source Sans Pro" panose="020B0503030403020204" pitchFamily="34" charset="0"/>
              </a:rPr>
              <a:t>dédiées à des fonctionnalités spécifiques.</a:t>
            </a:r>
          </a:p>
          <a:p>
            <a:pPr algn="just"/>
            <a:endParaRPr lang="fr-FR" sz="1800" dirty="0">
              <a:latin typeface="Source Sans Pro" panose="020B0503030403020204" pitchFamily="34" charset="0"/>
              <a:ea typeface="Source Sans Pro" panose="020B0503030403020204" pitchFamily="34" charset="0"/>
            </a:endParaRPr>
          </a:p>
          <a:p>
            <a:pPr algn="just"/>
            <a:r>
              <a:rPr lang="fr-FR" sz="1800" dirty="0">
                <a:latin typeface="Source Sans Pro" panose="020B0503030403020204" pitchFamily="34" charset="0"/>
                <a:ea typeface="Source Sans Pro" panose="020B0503030403020204" pitchFamily="34" charset="0"/>
              </a:rPr>
              <a:t>Quand une </a:t>
            </a:r>
            <a:r>
              <a:rPr lang="fr-FR" sz="1800" b="1" dirty="0">
                <a:solidFill>
                  <a:schemeClr val="accent1"/>
                </a:solidFill>
                <a:latin typeface="Source Sans Pro" panose="020B0503030403020204" pitchFamily="34" charset="0"/>
                <a:ea typeface="Source Sans Pro" panose="020B0503030403020204" pitchFamily="34" charset="0"/>
              </a:rPr>
              <a:t>fonction</a:t>
            </a:r>
            <a:r>
              <a:rPr lang="fr-FR" sz="1800" dirty="0">
                <a:latin typeface="Source Sans Pro" panose="020B0503030403020204" pitchFamily="34" charset="0"/>
                <a:ea typeface="Source Sans Pro" panose="020B0503030403020204" pitchFamily="34" charset="0"/>
              </a:rPr>
              <a:t> dite </a:t>
            </a:r>
            <a:r>
              <a:rPr lang="fr-FR" sz="1800" b="1" dirty="0">
                <a:latin typeface="Source Sans Pro" panose="020B0503030403020204" pitchFamily="34" charset="0"/>
                <a:ea typeface="Source Sans Pro" panose="020B0503030403020204" pitchFamily="34" charset="0"/>
              </a:rPr>
              <a:t>« principale » </a:t>
            </a:r>
            <a:r>
              <a:rPr lang="fr-FR" sz="1800" dirty="0">
                <a:latin typeface="Source Sans Pro" panose="020B0503030403020204" pitchFamily="34" charset="0"/>
                <a:ea typeface="Source Sans Pro" panose="020B0503030403020204" pitchFamily="34" charset="0"/>
              </a:rPr>
              <a:t>fait appel à une </a:t>
            </a:r>
            <a:r>
              <a:rPr lang="fr-FR" sz="1800" b="1" dirty="0">
                <a:latin typeface="Source Sans Pro" panose="020B0503030403020204" pitchFamily="34" charset="0"/>
                <a:ea typeface="Source Sans Pro" panose="020B0503030403020204" pitchFamily="34" charset="0"/>
              </a:rPr>
              <a:t>autre</a:t>
            </a:r>
            <a:r>
              <a:rPr lang="fr-FR" sz="1800" dirty="0">
                <a:latin typeface="Source Sans Pro" panose="020B0503030403020204" pitchFamily="34" charset="0"/>
                <a:ea typeface="Source Sans Pro" panose="020B0503030403020204" pitchFamily="34" charset="0"/>
              </a:rPr>
              <a:t> </a:t>
            </a:r>
            <a:r>
              <a:rPr lang="fr-FR" sz="1800" b="1" dirty="0">
                <a:latin typeface="Source Sans Pro" panose="020B0503030403020204" pitchFamily="34" charset="0"/>
                <a:ea typeface="Source Sans Pro" panose="020B0503030403020204" pitchFamily="34" charset="0"/>
              </a:rPr>
              <a:t>fonction</a:t>
            </a:r>
            <a:r>
              <a:rPr lang="fr-FR" sz="1800" dirty="0">
                <a:latin typeface="Source Sans Pro" panose="020B0503030403020204" pitchFamily="34" charset="0"/>
                <a:ea typeface="Source Sans Pro" panose="020B0503030403020204" pitchFamily="34" charset="0"/>
              </a:rPr>
              <a:t>, elle </a:t>
            </a:r>
            <a:r>
              <a:rPr lang="fr-FR" sz="1800" b="1" dirty="0">
                <a:latin typeface="Source Sans Pro" panose="020B0503030403020204" pitchFamily="34" charset="0"/>
                <a:ea typeface="Source Sans Pro" panose="020B0503030403020204" pitchFamily="34" charset="0"/>
              </a:rPr>
              <a:t>suspend</a:t>
            </a:r>
            <a:r>
              <a:rPr lang="fr-FR" sz="1800" dirty="0">
                <a:latin typeface="Source Sans Pro" panose="020B0503030403020204" pitchFamily="34" charset="0"/>
                <a:ea typeface="Source Sans Pro" panose="020B0503030403020204" pitchFamily="34" charset="0"/>
              </a:rPr>
              <a:t> son </a:t>
            </a:r>
            <a:r>
              <a:rPr lang="fr-FR" sz="1800" b="1" dirty="0">
                <a:latin typeface="Source Sans Pro" panose="020B0503030403020204" pitchFamily="34" charset="0"/>
                <a:ea typeface="Source Sans Pro" panose="020B0503030403020204" pitchFamily="34" charset="0"/>
              </a:rPr>
              <a:t>déroulement</a:t>
            </a:r>
            <a:r>
              <a:rPr lang="fr-FR" sz="1800" dirty="0">
                <a:latin typeface="Source Sans Pro" panose="020B0503030403020204" pitchFamily="34" charset="0"/>
                <a:ea typeface="Source Sans Pro" panose="020B0503030403020204" pitchFamily="34" charset="0"/>
              </a:rPr>
              <a:t>, et </a:t>
            </a:r>
            <a:r>
              <a:rPr lang="fr-FR" sz="1800" b="1" dirty="0">
                <a:latin typeface="Source Sans Pro" panose="020B0503030403020204" pitchFamily="34" charset="0"/>
                <a:ea typeface="Source Sans Pro" panose="020B0503030403020204" pitchFamily="34" charset="0"/>
              </a:rPr>
              <a:t>exécute</a:t>
            </a:r>
            <a:r>
              <a:rPr lang="fr-FR" sz="1800" dirty="0">
                <a:latin typeface="Source Sans Pro" panose="020B0503030403020204" pitchFamily="34" charset="0"/>
                <a:ea typeface="Source Sans Pro" panose="020B0503030403020204" pitchFamily="34" charset="0"/>
              </a:rPr>
              <a:t> l’</a:t>
            </a:r>
            <a:r>
              <a:rPr lang="fr-FR" sz="1800" b="1" dirty="0">
                <a:latin typeface="Source Sans Pro" panose="020B0503030403020204" pitchFamily="34" charset="0"/>
                <a:ea typeface="Source Sans Pro" panose="020B0503030403020204" pitchFamily="34" charset="0"/>
              </a:rPr>
              <a:t>autre</a:t>
            </a:r>
            <a:r>
              <a:rPr lang="fr-FR" sz="1800" dirty="0">
                <a:latin typeface="Source Sans Pro" panose="020B0503030403020204" pitchFamily="34" charset="0"/>
                <a:ea typeface="Source Sans Pro" panose="020B0503030403020204" pitchFamily="34" charset="0"/>
              </a:rPr>
              <a:t> </a:t>
            </a:r>
            <a:r>
              <a:rPr lang="fr-FR" sz="1800" b="1" dirty="0">
                <a:latin typeface="Source Sans Pro" panose="020B0503030403020204" pitchFamily="34" charset="0"/>
                <a:ea typeface="Source Sans Pro" panose="020B0503030403020204" pitchFamily="34" charset="0"/>
              </a:rPr>
              <a:t>fonction</a:t>
            </a:r>
            <a:r>
              <a:rPr lang="fr-FR" sz="1800" dirty="0">
                <a:latin typeface="Source Sans Pro" panose="020B0503030403020204" pitchFamily="34" charset="0"/>
                <a:ea typeface="Source Sans Pro" panose="020B0503030403020204" pitchFamily="34" charset="0"/>
              </a:rPr>
              <a:t>, puis </a:t>
            </a:r>
            <a:r>
              <a:rPr lang="fr-FR" sz="1800" b="1" dirty="0">
                <a:latin typeface="Source Sans Pro" panose="020B0503030403020204" pitchFamily="34" charset="0"/>
                <a:ea typeface="Source Sans Pro" panose="020B0503030403020204" pitchFamily="34" charset="0"/>
              </a:rPr>
              <a:t>reprend</a:t>
            </a:r>
            <a:r>
              <a:rPr lang="fr-FR" sz="1800" dirty="0">
                <a:latin typeface="Source Sans Pro" panose="020B0503030403020204" pitchFamily="34" charset="0"/>
                <a:ea typeface="Source Sans Pro" panose="020B0503030403020204" pitchFamily="34" charset="0"/>
              </a:rPr>
              <a:t> ensuite son </a:t>
            </a:r>
            <a:r>
              <a:rPr lang="fr-FR" sz="1800" b="1" dirty="0">
                <a:latin typeface="Source Sans Pro" panose="020B0503030403020204" pitchFamily="34" charset="0"/>
                <a:ea typeface="Source Sans Pro" panose="020B0503030403020204" pitchFamily="34" charset="0"/>
              </a:rPr>
              <a:t>fonctionnement</a:t>
            </a:r>
            <a:r>
              <a:rPr lang="fr-FR" sz="18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183579668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avantages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94</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2015936"/>
          </a:xfrm>
          <a:prstGeom prst="rect">
            <a:avLst/>
          </a:prstGeom>
          <a:noFill/>
        </p:spPr>
        <p:txBody>
          <a:bodyPr wrap="square">
            <a:spAutoFit/>
          </a:bodyPr>
          <a:lstStyle/>
          <a:p>
            <a:pPr>
              <a:spcAft>
                <a:spcPts val="1800"/>
              </a:spcAft>
            </a:pPr>
            <a:r>
              <a:rPr lang="fr-FR" sz="2000" dirty="0">
                <a:latin typeface="Source Sans Pro" panose="020B0503030403020204" pitchFamily="34" charset="0"/>
                <a:ea typeface="Source Sans Pro" panose="020B0503030403020204" pitchFamily="34" charset="0"/>
              </a:rPr>
              <a:t>L’utilisation de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possède </a:t>
            </a:r>
            <a:r>
              <a:rPr lang="fr-FR" sz="2000" b="1" dirty="0">
                <a:latin typeface="Source Sans Pro" panose="020B0503030403020204" pitchFamily="34" charset="0"/>
                <a:ea typeface="Source Sans Pro" panose="020B0503030403020204" pitchFamily="34" charset="0"/>
              </a:rPr>
              <a:t>3 avantages </a:t>
            </a:r>
            <a:r>
              <a:rPr lang="fr-FR" sz="2000" dirty="0">
                <a:latin typeface="Source Sans Pro" panose="020B0503030403020204" pitchFamily="34" charset="0"/>
                <a:ea typeface="Source Sans Pro" panose="020B0503030403020204" pitchFamily="34" charset="0"/>
              </a:rPr>
              <a:t>:</a:t>
            </a:r>
          </a:p>
          <a:p>
            <a:pPr marL="540000" indent="-180000">
              <a:spcAft>
                <a:spcPts val="1800"/>
              </a:spcAft>
              <a:buFont typeface="Arial" panose="020B0604020202020204" pitchFamily="34" charset="0"/>
              <a:buChar char="•"/>
            </a:pPr>
            <a:r>
              <a:rPr lang="fr-FR" sz="2000" b="1" dirty="0">
                <a:latin typeface="Source Sans Pro" panose="020B0503030403020204" pitchFamily="34" charset="0"/>
                <a:ea typeface="Source Sans Pro" panose="020B0503030403020204" pitchFamily="34" charset="0"/>
              </a:rPr>
              <a:t>Eviter</a:t>
            </a:r>
            <a:r>
              <a:rPr lang="fr-FR" sz="2000" dirty="0">
                <a:latin typeface="Source Sans Pro" panose="020B0503030403020204" pitchFamily="34" charset="0"/>
                <a:ea typeface="Source Sans Pro" panose="020B0503030403020204" pitchFamily="34" charset="0"/>
              </a:rPr>
              <a:t> la </a:t>
            </a:r>
            <a:r>
              <a:rPr lang="fr-FR" sz="2000" b="1" dirty="0">
                <a:latin typeface="Source Sans Pro" panose="020B0503030403020204" pitchFamily="34" charset="0"/>
                <a:ea typeface="Source Sans Pro" panose="020B0503030403020204" pitchFamily="34" charset="0"/>
              </a:rPr>
              <a:t>duplication</a:t>
            </a:r>
            <a:r>
              <a:rPr lang="fr-FR" sz="2000" dirty="0">
                <a:latin typeface="Source Sans Pro" panose="020B0503030403020204" pitchFamily="34" charset="0"/>
                <a:ea typeface="Source Sans Pro" panose="020B0503030403020204" pitchFamily="34" charset="0"/>
              </a:rPr>
              <a:t> de code.</a:t>
            </a:r>
          </a:p>
          <a:p>
            <a:pPr marL="540000" indent="-180000">
              <a:spcAft>
                <a:spcPts val="1800"/>
              </a:spcAft>
              <a:buFont typeface="Arial" panose="020B0604020202020204" pitchFamily="34" charset="0"/>
              <a:buChar char="•"/>
            </a:pPr>
            <a:r>
              <a:rPr lang="fr-FR" sz="2000" b="1" dirty="0">
                <a:latin typeface="Source Sans Pro" panose="020B0503030403020204" pitchFamily="34" charset="0"/>
                <a:ea typeface="Source Sans Pro" panose="020B0503030403020204" pitchFamily="34" charset="0"/>
              </a:rPr>
              <a:t>Favoriser</a:t>
            </a:r>
            <a:r>
              <a:rPr lang="fr-FR" sz="2000" dirty="0">
                <a:latin typeface="Source Sans Pro" panose="020B0503030403020204" pitchFamily="34" charset="0"/>
                <a:ea typeface="Source Sans Pro" panose="020B0503030403020204" pitchFamily="34" charset="0"/>
              </a:rPr>
              <a:t> la </a:t>
            </a:r>
            <a:r>
              <a:rPr lang="fr-FR" sz="2000" b="1" dirty="0">
                <a:latin typeface="Source Sans Pro" panose="020B0503030403020204" pitchFamily="34" charset="0"/>
                <a:ea typeface="Source Sans Pro" panose="020B0503030403020204" pitchFamily="34" charset="0"/>
              </a:rPr>
              <a:t>réutilisation</a:t>
            </a:r>
            <a:r>
              <a:rPr lang="fr-FR" sz="2000" dirty="0">
                <a:latin typeface="Source Sans Pro" panose="020B0503030403020204" pitchFamily="34" charset="0"/>
                <a:ea typeface="Source Sans Pro" panose="020B0503030403020204" pitchFamily="34" charset="0"/>
              </a:rPr>
              <a:t>.</a:t>
            </a:r>
            <a:endParaRPr lang="fr-FR" sz="2000" b="1" dirty="0">
              <a:latin typeface="Source Sans Pro" panose="020B0503030403020204" pitchFamily="34" charset="0"/>
              <a:ea typeface="Source Sans Pro" panose="020B0503030403020204" pitchFamily="34" charset="0"/>
            </a:endParaRPr>
          </a:p>
          <a:p>
            <a:pPr marL="540000" indent="-180000">
              <a:spcAft>
                <a:spcPts val="1800"/>
              </a:spcAft>
              <a:buFont typeface="Arial" panose="020B0604020202020204" pitchFamily="34" charset="0"/>
              <a:buChar char="•"/>
            </a:pPr>
            <a:r>
              <a:rPr lang="fr-FR" sz="2000" b="1" dirty="0">
                <a:latin typeface="Source Sans Pro" panose="020B0503030403020204" pitchFamily="34" charset="0"/>
                <a:ea typeface="Source Sans Pro" panose="020B0503030403020204" pitchFamily="34" charset="0"/>
              </a:rPr>
              <a:t>Améliorer</a:t>
            </a:r>
            <a:r>
              <a:rPr lang="fr-FR" sz="2000" dirty="0">
                <a:latin typeface="Source Sans Pro" panose="020B0503030403020204" pitchFamily="34" charset="0"/>
                <a:ea typeface="Source Sans Pro" panose="020B0503030403020204" pitchFamily="34" charset="0"/>
              </a:rPr>
              <a:t> la </a:t>
            </a:r>
            <a:r>
              <a:rPr lang="fr-FR" sz="2000" b="1" dirty="0">
                <a:latin typeface="Source Sans Pro" panose="020B0503030403020204" pitchFamily="34" charset="0"/>
                <a:ea typeface="Source Sans Pro" panose="020B0503030403020204" pitchFamily="34" charset="0"/>
              </a:rPr>
              <a:t>conception </a:t>
            </a:r>
            <a:r>
              <a:rPr lang="fr-FR" sz="2000" dirty="0">
                <a:latin typeface="Source Sans Pro" panose="020B0503030403020204" pitchFamily="34" charset="0"/>
                <a:ea typeface="Source Sans Pro" panose="020B0503030403020204" pitchFamily="34" charset="0"/>
              </a:rPr>
              <a:t>(en réduisant la complexité).</a:t>
            </a:r>
          </a:p>
        </p:txBody>
      </p:sp>
    </p:spTree>
    <p:extLst>
      <p:ext uri="{BB962C8B-B14F-4D97-AF65-F5344CB8AC3E}">
        <p14:creationId xmlns:p14="http://schemas.microsoft.com/office/powerpoint/2010/main" val="66642220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paramètres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95</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2862322"/>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sert donc à effectuer un </a:t>
            </a:r>
            <a:r>
              <a:rPr lang="fr-FR" sz="2000" b="1" dirty="0">
                <a:latin typeface="Source Sans Pro" panose="020B0503030403020204" pitchFamily="34" charset="0"/>
                <a:ea typeface="Source Sans Pro" panose="020B0503030403020204" pitchFamily="34" charset="0"/>
              </a:rPr>
              <a:t>traitement générique</a:t>
            </a:r>
            <a:r>
              <a:rPr lang="fr-FR" sz="2000" dirty="0">
                <a:latin typeface="Source Sans Pro" panose="020B0503030403020204" pitchFamily="34" charset="0"/>
                <a:ea typeface="Source Sans Pro" panose="020B0503030403020204" pitchFamily="34" charset="0"/>
              </a:rPr>
              <a:t>.</a:t>
            </a:r>
          </a:p>
          <a:p>
            <a:pPr algn="just"/>
            <a:endParaRPr lang="fr-FR" sz="2000" dirty="0">
              <a:latin typeface="Source Sans Pro" panose="020B0503030403020204" pitchFamily="34" charset="0"/>
              <a:ea typeface="Source Sans Pro" panose="020B0503030403020204" pitchFamily="34" charset="0"/>
            </a:endParaRPr>
          </a:p>
          <a:p>
            <a:pPr algn="just"/>
            <a:r>
              <a:rPr lang="fr-FR" sz="2000" dirty="0">
                <a:latin typeface="Source Sans Pro" panose="020B0503030403020204" pitchFamily="34" charset="0"/>
                <a:ea typeface="Source Sans Pro" panose="020B0503030403020204" pitchFamily="34" charset="0"/>
              </a:rPr>
              <a:t>Ce </a:t>
            </a:r>
            <a:r>
              <a:rPr lang="fr-FR" sz="2000" b="1" dirty="0">
                <a:latin typeface="Source Sans Pro" panose="020B0503030403020204" pitchFamily="34" charset="0"/>
                <a:ea typeface="Source Sans Pro" panose="020B0503030403020204" pitchFamily="34" charset="0"/>
              </a:rPr>
              <a:t>traitement</a:t>
            </a:r>
            <a:r>
              <a:rPr lang="fr-FR" sz="2000" dirty="0">
                <a:latin typeface="Source Sans Pro" panose="020B0503030403020204" pitchFamily="34" charset="0"/>
                <a:ea typeface="Source Sans Pro" panose="020B0503030403020204" pitchFamily="34" charset="0"/>
              </a:rPr>
              <a:t> porte sur des </a:t>
            </a:r>
            <a:r>
              <a:rPr lang="fr-FR" sz="2000" b="1" dirty="0">
                <a:solidFill>
                  <a:schemeClr val="accent1"/>
                </a:solidFill>
                <a:latin typeface="Source Sans Pro" panose="020B0503030403020204" pitchFamily="34" charset="0"/>
                <a:ea typeface="Source Sans Pro" panose="020B0503030403020204" pitchFamily="34" charset="0"/>
              </a:rPr>
              <a:t>données</a:t>
            </a:r>
            <a:r>
              <a:rPr lang="fr-FR" sz="2000" dirty="0">
                <a:latin typeface="Source Sans Pro" panose="020B0503030403020204" pitchFamily="34" charset="0"/>
                <a:ea typeface="Source Sans Pro" panose="020B0503030403020204" pitchFamily="34" charset="0"/>
              </a:rPr>
              <a:t>, dont la </a:t>
            </a:r>
            <a:r>
              <a:rPr lang="fr-FR" sz="2000" b="1" dirty="0">
                <a:latin typeface="Source Sans Pro" panose="020B0503030403020204" pitchFamily="34" charset="0"/>
                <a:ea typeface="Source Sans Pro" panose="020B0503030403020204" pitchFamily="34" charset="0"/>
              </a:rPr>
              <a:t>valeur</a:t>
            </a:r>
            <a:r>
              <a:rPr lang="fr-FR" sz="2000" dirty="0">
                <a:latin typeface="Source Sans Pro" panose="020B0503030403020204" pitchFamily="34" charset="0"/>
                <a:ea typeface="Source Sans Pro" panose="020B0503030403020204" pitchFamily="34" charset="0"/>
              </a:rPr>
              <a:t> pourra ainsi </a:t>
            </a:r>
            <a:r>
              <a:rPr lang="fr-FR" sz="2000" b="1" dirty="0">
                <a:latin typeface="Source Sans Pro" panose="020B0503030403020204" pitchFamily="34" charset="0"/>
                <a:ea typeface="Source Sans Pro" panose="020B0503030403020204" pitchFamily="34" charset="0"/>
              </a:rPr>
              <a:t>changer</a:t>
            </a:r>
            <a:r>
              <a:rPr lang="fr-FR" sz="2000" dirty="0">
                <a:latin typeface="Source Sans Pro" panose="020B0503030403020204" pitchFamily="34" charset="0"/>
                <a:ea typeface="Source Sans Pro" panose="020B0503030403020204" pitchFamily="34" charset="0"/>
              </a:rPr>
              <a:t> d’un </a:t>
            </a:r>
            <a:r>
              <a:rPr lang="fr-FR" sz="2000" b="1" dirty="0">
                <a:latin typeface="Source Sans Pro" panose="020B0503030403020204" pitchFamily="34" charset="0"/>
                <a:ea typeface="Source Sans Pro" panose="020B0503030403020204" pitchFamily="34" charset="0"/>
              </a:rPr>
              <a:t>appel à l’autre</a:t>
            </a:r>
            <a:r>
              <a:rPr lang="fr-FR" sz="2000" dirty="0">
                <a:latin typeface="Source Sans Pro" panose="020B0503030403020204" pitchFamily="34" charset="0"/>
                <a:ea typeface="Source Sans Pro" panose="020B0503030403020204" pitchFamily="34" charset="0"/>
              </a:rPr>
              <a:t> de la </a:t>
            </a:r>
            <a:r>
              <a:rPr lang="fr-FR" sz="2000" b="1" dirty="0">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a:t>
            </a:r>
          </a:p>
          <a:p>
            <a:pPr algn="just"/>
            <a:endParaRPr lang="fr-FR" sz="2000" dirty="0">
              <a:latin typeface="Source Sans Pro" panose="020B0503030403020204" pitchFamily="34" charset="0"/>
              <a:ea typeface="Source Sans Pro" panose="020B0503030403020204" pitchFamily="34" charset="0"/>
            </a:endParaRPr>
          </a:p>
          <a:p>
            <a:pPr algn="just"/>
            <a:r>
              <a:rPr lang="fr-FR" sz="2000" dirty="0">
                <a:latin typeface="Source Sans Pro" panose="020B0503030403020204" pitchFamily="34" charset="0"/>
                <a:ea typeface="Source Sans Pro" panose="020B0503030403020204" pitchFamily="34" charset="0"/>
              </a:rPr>
              <a:t>Ces </a:t>
            </a:r>
            <a:r>
              <a:rPr lang="fr-FR" sz="2000" b="1" dirty="0">
                <a:latin typeface="Source Sans Pro" panose="020B0503030403020204" pitchFamily="34" charset="0"/>
                <a:ea typeface="Source Sans Pro" panose="020B0503030403020204" pitchFamily="34" charset="0"/>
              </a:rPr>
              <a:t>données</a:t>
            </a:r>
            <a:r>
              <a:rPr lang="fr-FR" sz="2000" dirty="0">
                <a:latin typeface="Source Sans Pro" panose="020B0503030403020204" pitchFamily="34" charset="0"/>
                <a:ea typeface="Source Sans Pro" panose="020B0503030403020204" pitchFamily="34" charset="0"/>
              </a:rPr>
              <a:t> sont </a:t>
            </a:r>
            <a:r>
              <a:rPr lang="fr-FR" sz="2000" b="1" dirty="0">
                <a:latin typeface="Source Sans Pro" panose="020B0503030403020204" pitchFamily="34" charset="0"/>
                <a:ea typeface="Source Sans Pro" panose="020B0503030403020204" pitchFamily="34" charset="0"/>
              </a:rPr>
              <a:t>appelées</a:t>
            </a:r>
            <a:r>
              <a:rPr lang="fr-FR" sz="2000" dirty="0">
                <a:latin typeface="Source Sans Pro" panose="020B0503030403020204" pitchFamily="34" charset="0"/>
                <a:ea typeface="Source Sans Pro" panose="020B0503030403020204" pitchFamily="34" charset="0"/>
              </a:rPr>
              <a:t> </a:t>
            </a:r>
            <a:r>
              <a:rPr lang="fr-FR" sz="2000" b="1" dirty="0">
                <a:solidFill>
                  <a:schemeClr val="accent1"/>
                </a:solidFill>
                <a:latin typeface="Source Sans Pro" panose="020B0503030403020204" pitchFamily="34" charset="0"/>
                <a:ea typeface="Source Sans Pro" panose="020B0503030403020204" pitchFamily="34" charset="0"/>
              </a:rPr>
              <a:t>paramètre</a:t>
            </a:r>
            <a:r>
              <a:rPr lang="fr-FR" sz="2000" dirty="0">
                <a:latin typeface="Source Sans Pro" panose="020B0503030403020204" pitchFamily="34" charset="0"/>
                <a:ea typeface="Source Sans Pro" panose="020B0503030403020204" pitchFamily="34" charset="0"/>
              </a:rPr>
              <a:t>.</a:t>
            </a:r>
          </a:p>
          <a:p>
            <a:pPr algn="just"/>
            <a:endParaRPr lang="fr-FR" sz="2000" dirty="0">
              <a:latin typeface="Source Sans Pro" panose="020B0503030403020204" pitchFamily="34" charset="0"/>
              <a:ea typeface="Source Sans Pro" panose="020B0503030403020204" pitchFamily="34" charset="0"/>
            </a:endParaRPr>
          </a:p>
          <a:p>
            <a:pPr algn="just"/>
            <a:r>
              <a:rPr lang="fr-FR" sz="2000" dirty="0">
                <a:latin typeface="Source Sans Pro" panose="020B0503030403020204" pitchFamily="34" charset="0"/>
                <a:ea typeface="Source Sans Pro" panose="020B0503030403020204" pitchFamily="34" charset="0"/>
              </a:rPr>
              <a:t>Lors de l’</a:t>
            </a:r>
            <a:r>
              <a:rPr lang="fr-FR" sz="2000" b="1" dirty="0">
                <a:latin typeface="Source Sans Pro" panose="020B0503030403020204" pitchFamily="34" charset="0"/>
                <a:ea typeface="Source Sans Pro" panose="020B0503030403020204" pitchFamily="34" charset="0"/>
              </a:rPr>
              <a:t>implémentation</a:t>
            </a:r>
            <a:r>
              <a:rPr lang="fr-FR" sz="2000" dirty="0">
                <a:latin typeface="Source Sans Pro" panose="020B0503030403020204" pitchFamily="34" charset="0"/>
                <a:ea typeface="Source Sans Pro" panose="020B0503030403020204" pitchFamily="34" charset="0"/>
              </a:rPr>
              <a:t> d’une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on va donc préciser la </a:t>
            </a:r>
            <a:r>
              <a:rPr lang="fr-FR" sz="2000" b="1" dirty="0">
                <a:latin typeface="Source Sans Pro" panose="020B0503030403020204" pitchFamily="34" charset="0"/>
                <a:ea typeface="Source Sans Pro" panose="020B0503030403020204" pitchFamily="34" charset="0"/>
              </a:rPr>
              <a:t>liste de tous les </a:t>
            </a:r>
            <a:r>
              <a:rPr lang="fr-FR" sz="2000" b="1" dirty="0">
                <a:solidFill>
                  <a:schemeClr val="accent1"/>
                </a:solidFill>
                <a:latin typeface="Source Sans Pro" panose="020B0503030403020204" pitchFamily="34" charset="0"/>
                <a:ea typeface="Source Sans Pro" panose="020B0503030403020204" pitchFamily="34" charset="0"/>
              </a:rPr>
              <a:t>paramètres</a:t>
            </a:r>
            <a:r>
              <a:rPr lang="fr-FR" sz="2000" b="1" dirty="0">
                <a:latin typeface="Source Sans Pro" panose="020B0503030403020204" pitchFamily="34" charset="0"/>
                <a:ea typeface="Source Sans Pro" panose="020B0503030403020204" pitchFamily="34" charset="0"/>
              </a:rPr>
              <a:t> </a:t>
            </a:r>
            <a:r>
              <a:rPr lang="fr-FR" sz="2000" dirty="0">
                <a:latin typeface="Source Sans Pro" panose="020B0503030403020204" pitchFamily="34" charset="0"/>
                <a:ea typeface="Source Sans Pro" panose="020B0503030403020204" pitchFamily="34" charset="0"/>
              </a:rPr>
              <a:t>qu’elle va utiliser.</a:t>
            </a:r>
          </a:p>
        </p:txBody>
      </p:sp>
    </p:spTree>
    <p:extLst>
      <p:ext uri="{BB962C8B-B14F-4D97-AF65-F5344CB8AC3E}">
        <p14:creationId xmlns:p14="http://schemas.microsoft.com/office/powerpoint/2010/main" val="96944471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paramètres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96</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1631216"/>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Lors de l’</a:t>
            </a:r>
            <a:r>
              <a:rPr lang="fr-FR" sz="2000" b="1" dirty="0">
                <a:latin typeface="Source Sans Pro" panose="020B0503030403020204" pitchFamily="34" charset="0"/>
                <a:ea typeface="Source Sans Pro" panose="020B0503030403020204" pitchFamily="34" charset="0"/>
              </a:rPr>
              <a:t>implémentation</a:t>
            </a:r>
            <a:r>
              <a:rPr lang="fr-FR" sz="2000" dirty="0">
                <a:latin typeface="Source Sans Pro" panose="020B0503030403020204" pitchFamily="34" charset="0"/>
                <a:ea typeface="Source Sans Pro" panose="020B0503030403020204" pitchFamily="34" charset="0"/>
              </a:rPr>
              <a:t> d’une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on va donc préciser la </a:t>
            </a:r>
            <a:r>
              <a:rPr lang="fr-FR" sz="2000" b="1" dirty="0">
                <a:latin typeface="Source Sans Pro" panose="020B0503030403020204" pitchFamily="34" charset="0"/>
                <a:ea typeface="Source Sans Pro" panose="020B0503030403020204" pitchFamily="34" charset="0"/>
              </a:rPr>
              <a:t>liste de tous les </a:t>
            </a:r>
            <a:r>
              <a:rPr lang="fr-FR" sz="2000" b="1" dirty="0">
                <a:solidFill>
                  <a:schemeClr val="accent1"/>
                </a:solidFill>
                <a:latin typeface="Source Sans Pro" panose="020B0503030403020204" pitchFamily="34" charset="0"/>
                <a:ea typeface="Source Sans Pro" panose="020B0503030403020204" pitchFamily="34" charset="0"/>
              </a:rPr>
              <a:t>paramètres</a:t>
            </a:r>
            <a:r>
              <a:rPr lang="fr-FR" sz="2000" b="1" dirty="0">
                <a:latin typeface="Source Sans Pro" panose="020B0503030403020204" pitchFamily="34" charset="0"/>
                <a:ea typeface="Source Sans Pro" panose="020B0503030403020204" pitchFamily="34" charset="0"/>
              </a:rPr>
              <a:t> </a:t>
            </a:r>
            <a:r>
              <a:rPr lang="fr-FR" sz="2000" dirty="0">
                <a:latin typeface="Source Sans Pro" panose="020B0503030403020204" pitchFamily="34" charset="0"/>
                <a:ea typeface="Source Sans Pro" panose="020B0503030403020204" pitchFamily="34" charset="0"/>
              </a:rPr>
              <a:t>qu’elle va utiliser.</a:t>
            </a:r>
          </a:p>
          <a:p>
            <a:pPr algn="just"/>
            <a:endParaRPr lang="fr-FR" sz="2000" dirty="0">
              <a:latin typeface="Source Sans Pro" panose="020B0503030403020204" pitchFamily="34" charset="0"/>
              <a:ea typeface="Source Sans Pro" panose="020B0503030403020204" pitchFamily="34" charset="0"/>
            </a:endParaRPr>
          </a:p>
          <a:p>
            <a:pPr algn="just"/>
            <a:r>
              <a:rPr lang="fr-FR" sz="2000" dirty="0">
                <a:latin typeface="Source Sans Pro" panose="020B0503030403020204" pitchFamily="34" charset="0"/>
                <a:ea typeface="Source Sans Pro" panose="020B0503030403020204" pitchFamily="34" charset="0"/>
              </a:rPr>
              <a:t>Lors de l’</a:t>
            </a:r>
            <a:r>
              <a:rPr lang="fr-FR" sz="2000" b="1" dirty="0">
                <a:latin typeface="Source Sans Pro" panose="020B0503030403020204" pitchFamily="34" charset="0"/>
                <a:ea typeface="Source Sans Pro" panose="020B0503030403020204" pitchFamily="34" charset="0"/>
              </a:rPr>
              <a:t>utilisation</a:t>
            </a:r>
            <a:r>
              <a:rPr lang="fr-FR" sz="2000" dirty="0">
                <a:latin typeface="Source Sans Pro" panose="020B0503030403020204" pitchFamily="34" charset="0"/>
                <a:ea typeface="Source Sans Pro" panose="020B0503030403020204" pitchFamily="34" charset="0"/>
              </a:rPr>
              <a:t> d’une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on va alors </a:t>
            </a:r>
            <a:r>
              <a:rPr lang="fr-FR" sz="2000" b="1" dirty="0">
                <a:latin typeface="Source Sans Pro" panose="020B0503030403020204" pitchFamily="34" charset="0"/>
                <a:ea typeface="Source Sans Pro" panose="020B0503030403020204" pitchFamily="34" charset="0"/>
              </a:rPr>
              <a:t>préciser</a:t>
            </a:r>
            <a:r>
              <a:rPr lang="fr-FR" sz="2000" dirty="0">
                <a:latin typeface="Source Sans Pro" panose="020B0503030403020204" pitchFamily="34" charset="0"/>
                <a:ea typeface="Source Sans Pro" panose="020B0503030403020204" pitchFamily="34" charset="0"/>
              </a:rPr>
              <a:t> la </a:t>
            </a:r>
            <a:r>
              <a:rPr lang="fr-FR" sz="2000" b="1" dirty="0">
                <a:latin typeface="Source Sans Pro" panose="020B0503030403020204" pitchFamily="34" charset="0"/>
                <a:ea typeface="Source Sans Pro" panose="020B0503030403020204" pitchFamily="34" charset="0"/>
              </a:rPr>
              <a:t>valeur</a:t>
            </a:r>
            <a:r>
              <a:rPr lang="fr-FR" sz="2000" dirty="0">
                <a:latin typeface="Source Sans Pro" panose="020B0503030403020204" pitchFamily="34" charset="0"/>
                <a:ea typeface="Source Sans Pro" panose="020B0503030403020204" pitchFamily="34" charset="0"/>
              </a:rPr>
              <a:t> de </a:t>
            </a:r>
            <a:r>
              <a:rPr lang="fr-FR" sz="2000" b="1" dirty="0">
                <a:latin typeface="Source Sans Pro" panose="020B0503030403020204" pitchFamily="34" charset="0"/>
                <a:ea typeface="Source Sans Pro" panose="020B0503030403020204" pitchFamily="34" charset="0"/>
              </a:rPr>
              <a:t>chacun</a:t>
            </a:r>
            <a:r>
              <a:rPr lang="fr-FR" sz="2000" dirty="0">
                <a:latin typeface="Source Sans Pro" panose="020B0503030403020204" pitchFamily="34" charset="0"/>
                <a:ea typeface="Source Sans Pro" panose="020B0503030403020204" pitchFamily="34" charset="0"/>
              </a:rPr>
              <a:t> des </a:t>
            </a:r>
            <a:r>
              <a:rPr lang="fr-FR" sz="2000" b="1" dirty="0">
                <a:latin typeface="Source Sans Pro" panose="020B0503030403020204" pitchFamily="34" charset="0"/>
                <a:ea typeface="Source Sans Pro" panose="020B0503030403020204" pitchFamily="34" charset="0"/>
              </a:rPr>
              <a:t>paramètres</a:t>
            </a:r>
            <a:r>
              <a:rPr lang="fr-FR" sz="2000" dirty="0">
                <a:latin typeface="Source Sans Pro" panose="020B0503030403020204" pitchFamily="34" charset="0"/>
                <a:ea typeface="Source Sans Pro" panose="020B0503030403020204" pitchFamily="34" charset="0"/>
              </a:rPr>
              <a:t> qu’elle possède.</a:t>
            </a:r>
          </a:p>
        </p:txBody>
      </p:sp>
    </p:spTree>
    <p:extLst>
      <p:ext uri="{BB962C8B-B14F-4D97-AF65-F5344CB8AC3E}">
        <p14:creationId xmlns:p14="http://schemas.microsoft.com/office/powerpoint/2010/main" val="233534632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paramètres</a:t>
            </a:r>
            <a:r>
              <a:rPr lang="en-GB" dirty="0"/>
              <a:t> par </a:t>
            </a:r>
            <a:r>
              <a:rPr lang="en-GB" dirty="0" err="1"/>
              <a:t>défaut</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97</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467834" cy="3093154"/>
          </a:xfrm>
          <a:prstGeom prst="rect">
            <a:avLst/>
          </a:prstGeom>
          <a:noFill/>
        </p:spPr>
        <p:txBody>
          <a:bodyPr wrap="square">
            <a:spAutoFit/>
          </a:bodyPr>
          <a:lstStyle/>
          <a:p>
            <a:pPr algn="just"/>
            <a:r>
              <a:rPr lang="fr-FR" sz="1800" dirty="0">
                <a:latin typeface="Source Sans Pro" panose="020B0503030403020204" pitchFamily="34" charset="0"/>
                <a:ea typeface="Source Sans Pro" panose="020B0503030403020204" pitchFamily="34" charset="0"/>
              </a:rPr>
              <a:t>Les </a:t>
            </a:r>
            <a:r>
              <a:rPr lang="fr-FR" sz="1800" b="1" dirty="0">
                <a:solidFill>
                  <a:schemeClr val="accent1"/>
                </a:solidFill>
                <a:latin typeface="Source Sans Pro" panose="020B0503030403020204" pitchFamily="34" charset="0"/>
                <a:ea typeface="Source Sans Pro" panose="020B0503030403020204" pitchFamily="34" charset="0"/>
              </a:rPr>
              <a:t>paramètres</a:t>
            </a:r>
            <a:r>
              <a:rPr lang="fr-FR" sz="1800" dirty="0">
                <a:latin typeface="Source Sans Pro" panose="020B0503030403020204" pitchFamily="34" charset="0"/>
                <a:ea typeface="Source Sans Pro" panose="020B0503030403020204" pitchFamily="34" charset="0"/>
              </a:rPr>
              <a:t>  d’une </a:t>
            </a:r>
            <a:r>
              <a:rPr lang="fr-FR" sz="1800" b="1" dirty="0">
                <a:solidFill>
                  <a:schemeClr val="accent1"/>
                </a:solidFill>
                <a:latin typeface="Source Sans Pro" panose="020B0503030403020204" pitchFamily="34" charset="0"/>
                <a:ea typeface="Source Sans Pro" panose="020B0503030403020204" pitchFamily="34" charset="0"/>
              </a:rPr>
              <a:t>fonction</a:t>
            </a:r>
            <a:r>
              <a:rPr lang="fr-FR" sz="1800" dirty="0">
                <a:latin typeface="Source Sans Pro" panose="020B0503030403020204" pitchFamily="34" charset="0"/>
                <a:ea typeface="Source Sans Pro" panose="020B0503030403020204" pitchFamily="34" charset="0"/>
              </a:rPr>
              <a:t> peuvent comporter des </a:t>
            </a:r>
            <a:r>
              <a:rPr lang="fr-FR" sz="1800" b="1" dirty="0">
                <a:latin typeface="Source Sans Pro" panose="020B0503030403020204" pitchFamily="34" charset="0"/>
                <a:ea typeface="Source Sans Pro" panose="020B0503030403020204" pitchFamily="34" charset="0"/>
              </a:rPr>
              <a:t>valeurs</a:t>
            </a:r>
            <a:r>
              <a:rPr lang="fr-FR" sz="1800" dirty="0">
                <a:latin typeface="Source Sans Pro" panose="020B0503030403020204" pitchFamily="34" charset="0"/>
                <a:ea typeface="Source Sans Pro" panose="020B0503030403020204" pitchFamily="34" charset="0"/>
              </a:rPr>
              <a:t> par </a:t>
            </a:r>
            <a:r>
              <a:rPr lang="fr-FR" sz="1800" b="1" dirty="0">
                <a:latin typeface="Source Sans Pro" panose="020B0503030403020204" pitchFamily="34" charset="0"/>
                <a:ea typeface="Source Sans Pro" panose="020B0503030403020204" pitchFamily="34" charset="0"/>
              </a:rPr>
              <a:t>défaut</a:t>
            </a:r>
            <a:r>
              <a:rPr lang="fr-FR" sz="1800" dirty="0">
                <a:latin typeface="Source Sans Pro" panose="020B0503030403020204" pitchFamily="34" charset="0"/>
                <a:ea typeface="Source Sans Pro" panose="020B0503030403020204" pitchFamily="34" charset="0"/>
              </a:rPr>
              <a:t>.</a:t>
            </a:r>
          </a:p>
          <a:p>
            <a:pPr algn="just"/>
            <a:endParaRPr lang="fr-FR" sz="1800" dirty="0">
              <a:latin typeface="Source Sans Pro" panose="020B0503030403020204" pitchFamily="34" charset="0"/>
              <a:ea typeface="Source Sans Pro" panose="020B0503030403020204" pitchFamily="34" charset="0"/>
            </a:endParaRPr>
          </a:p>
          <a:p>
            <a:pPr algn="just">
              <a:spcAft>
                <a:spcPts val="600"/>
              </a:spcAft>
            </a:pPr>
            <a:r>
              <a:rPr lang="fr-FR" sz="1800" dirty="0">
                <a:latin typeface="Source Sans Pro" panose="020B0503030403020204" pitchFamily="34" charset="0"/>
                <a:ea typeface="Source Sans Pro" panose="020B0503030403020204" pitchFamily="34" charset="0"/>
              </a:rPr>
              <a:t>Lorsqu’on </a:t>
            </a:r>
            <a:r>
              <a:rPr lang="fr-FR" sz="1800" b="1" dirty="0">
                <a:latin typeface="Source Sans Pro" panose="020B0503030403020204" pitchFamily="34" charset="0"/>
                <a:ea typeface="Source Sans Pro" panose="020B0503030403020204" pitchFamily="34" charset="0"/>
              </a:rPr>
              <a:t>appelle</a:t>
            </a:r>
            <a:r>
              <a:rPr lang="fr-FR" sz="1800" dirty="0">
                <a:latin typeface="Source Sans Pro" panose="020B0503030403020204" pitchFamily="34" charset="0"/>
                <a:ea typeface="Source Sans Pro" panose="020B0503030403020204" pitchFamily="34" charset="0"/>
              </a:rPr>
              <a:t> une </a:t>
            </a:r>
            <a:r>
              <a:rPr lang="fr-FR" sz="1800" b="1" dirty="0">
                <a:solidFill>
                  <a:schemeClr val="accent1"/>
                </a:solidFill>
                <a:latin typeface="Source Sans Pro" panose="020B0503030403020204" pitchFamily="34" charset="0"/>
                <a:ea typeface="Source Sans Pro" panose="020B0503030403020204" pitchFamily="34" charset="0"/>
              </a:rPr>
              <a:t>fonction</a:t>
            </a:r>
            <a:r>
              <a:rPr lang="fr-FR" sz="1800" dirty="0">
                <a:latin typeface="Source Sans Pro" panose="020B0503030403020204" pitchFamily="34" charset="0"/>
                <a:ea typeface="Source Sans Pro" panose="020B0503030403020204" pitchFamily="34" charset="0"/>
              </a:rPr>
              <a:t>, on a </a:t>
            </a:r>
            <a:r>
              <a:rPr lang="fr-FR" sz="1800" b="1" dirty="0">
                <a:latin typeface="Source Sans Pro" panose="020B0503030403020204" pitchFamily="34" charset="0"/>
                <a:ea typeface="Source Sans Pro" panose="020B0503030403020204" pitchFamily="34" charset="0"/>
              </a:rPr>
              <a:t>deux cas possibles </a:t>
            </a:r>
            <a:r>
              <a:rPr lang="fr-FR" sz="1800" dirty="0">
                <a:latin typeface="Source Sans Pro" panose="020B0503030403020204" pitchFamily="34" charset="0"/>
                <a:ea typeface="Source Sans Pro" panose="020B0503030403020204" pitchFamily="34" charset="0"/>
              </a:rPr>
              <a:t>:</a:t>
            </a:r>
          </a:p>
          <a:p>
            <a:pPr marL="540000" indent="-180000" algn="just">
              <a:spcAft>
                <a:spcPts val="600"/>
              </a:spcAft>
              <a:buFont typeface="Arial" panose="020B0604020202020204" pitchFamily="34" charset="0"/>
              <a:buChar char="•"/>
            </a:pPr>
            <a:r>
              <a:rPr lang="fr-FR" sz="1800" dirty="0">
                <a:latin typeface="Source Sans Pro" panose="020B0503030403020204" pitchFamily="34" charset="0"/>
                <a:ea typeface="Source Sans Pro" panose="020B0503030403020204" pitchFamily="34" charset="0"/>
              </a:rPr>
              <a:t>On </a:t>
            </a:r>
            <a:r>
              <a:rPr lang="fr-FR" sz="1800" b="1" dirty="0">
                <a:latin typeface="Source Sans Pro" panose="020B0503030403020204" pitchFamily="34" charset="0"/>
                <a:ea typeface="Source Sans Pro" panose="020B0503030403020204" pitchFamily="34" charset="0"/>
              </a:rPr>
              <a:t>ne précise pas </a:t>
            </a:r>
            <a:r>
              <a:rPr lang="fr-FR" sz="1800" dirty="0">
                <a:latin typeface="Source Sans Pro" panose="020B0503030403020204" pitchFamily="34" charset="0"/>
                <a:ea typeface="Source Sans Pro" panose="020B0503030403020204" pitchFamily="34" charset="0"/>
              </a:rPr>
              <a:t>de </a:t>
            </a:r>
            <a:r>
              <a:rPr lang="fr-FR" sz="1800" b="1" dirty="0">
                <a:latin typeface="Source Sans Pro" panose="020B0503030403020204" pitchFamily="34" charset="0"/>
                <a:ea typeface="Source Sans Pro" panose="020B0503030403020204" pitchFamily="34" charset="0"/>
              </a:rPr>
              <a:t>valeurs</a:t>
            </a:r>
            <a:r>
              <a:rPr lang="fr-FR" sz="1800" dirty="0">
                <a:latin typeface="Source Sans Pro" panose="020B0503030403020204" pitchFamily="34" charset="0"/>
                <a:ea typeface="Source Sans Pro" panose="020B0503030403020204" pitchFamily="34" charset="0"/>
              </a:rPr>
              <a:t> pour les </a:t>
            </a:r>
            <a:r>
              <a:rPr lang="fr-FR" sz="1800" b="1" dirty="0">
                <a:solidFill>
                  <a:schemeClr val="accent1"/>
                </a:solidFill>
                <a:latin typeface="Source Sans Pro" panose="020B0503030403020204" pitchFamily="34" charset="0"/>
                <a:ea typeface="Source Sans Pro" panose="020B0503030403020204" pitchFamily="34" charset="0"/>
              </a:rPr>
              <a:t>paramètres</a:t>
            </a:r>
            <a:r>
              <a:rPr lang="fr-FR" sz="1800" dirty="0">
                <a:latin typeface="Source Sans Pro" panose="020B0503030403020204" pitchFamily="34" charset="0"/>
                <a:ea typeface="Source Sans Pro" panose="020B0503030403020204" pitchFamily="34" charset="0"/>
              </a:rPr>
              <a:t> et la </a:t>
            </a:r>
            <a:r>
              <a:rPr lang="fr-FR" sz="1800" b="1" dirty="0">
                <a:solidFill>
                  <a:schemeClr val="accent1"/>
                </a:solidFill>
                <a:latin typeface="Source Sans Pro" panose="020B0503030403020204" pitchFamily="34" charset="0"/>
                <a:ea typeface="Source Sans Pro" panose="020B0503030403020204" pitchFamily="34" charset="0"/>
              </a:rPr>
              <a:t>fonction</a:t>
            </a:r>
            <a:r>
              <a:rPr lang="fr-FR" sz="1800" dirty="0">
                <a:latin typeface="Source Sans Pro" panose="020B0503030403020204" pitchFamily="34" charset="0"/>
                <a:ea typeface="Source Sans Pro" panose="020B0503030403020204" pitchFamily="34" charset="0"/>
              </a:rPr>
              <a:t> utilise celles par </a:t>
            </a:r>
            <a:r>
              <a:rPr lang="fr-FR" sz="1800" b="1" dirty="0">
                <a:latin typeface="Source Sans Pro" panose="020B0503030403020204" pitchFamily="34" charset="0"/>
                <a:ea typeface="Source Sans Pro" panose="020B0503030403020204" pitchFamily="34" charset="0"/>
              </a:rPr>
              <a:t>défaut</a:t>
            </a:r>
            <a:r>
              <a:rPr lang="fr-FR" sz="1800" dirty="0">
                <a:latin typeface="Source Sans Pro" panose="020B0503030403020204" pitchFamily="34" charset="0"/>
                <a:ea typeface="Source Sans Pro" panose="020B0503030403020204" pitchFamily="34" charset="0"/>
              </a:rPr>
              <a:t>.</a:t>
            </a:r>
          </a:p>
          <a:p>
            <a:pPr marL="540000" indent="-180000" algn="just">
              <a:buFont typeface="Arial" panose="020B0604020202020204" pitchFamily="34" charset="0"/>
              <a:buChar char="•"/>
            </a:pPr>
            <a:r>
              <a:rPr lang="fr-FR" sz="1800" dirty="0">
                <a:latin typeface="Source Sans Pro" panose="020B0503030403020204" pitchFamily="34" charset="0"/>
                <a:ea typeface="Source Sans Pro" panose="020B0503030403020204" pitchFamily="34" charset="0"/>
              </a:rPr>
              <a:t>On </a:t>
            </a:r>
            <a:r>
              <a:rPr lang="fr-FR" sz="1800" b="1" dirty="0">
                <a:latin typeface="Source Sans Pro" panose="020B0503030403020204" pitchFamily="34" charset="0"/>
                <a:ea typeface="Source Sans Pro" panose="020B0503030403020204" pitchFamily="34" charset="0"/>
              </a:rPr>
              <a:t>précise</a:t>
            </a:r>
            <a:r>
              <a:rPr lang="fr-FR" sz="1800" dirty="0">
                <a:latin typeface="Source Sans Pro" panose="020B0503030403020204" pitchFamily="34" charset="0"/>
                <a:ea typeface="Source Sans Pro" panose="020B0503030403020204" pitchFamily="34" charset="0"/>
              </a:rPr>
              <a:t> des </a:t>
            </a:r>
            <a:r>
              <a:rPr lang="fr-FR" sz="1800" b="1" dirty="0">
                <a:latin typeface="Source Sans Pro" panose="020B0503030403020204" pitchFamily="34" charset="0"/>
                <a:ea typeface="Source Sans Pro" panose="020B0503030403020204" pitchFamily="34" charset="0"/>
              </a:rPr>
              <a:t>valeurs</a:t>
            </a:r>
            <a:r>
              <a:rPr lang="fr-FR" sz="1800" dirty="0">
                <a:latin typeface="Source Sans Pro" panose="020B0503030403020204" pitchFamily="34" charset="0"/>
                <a:ea typeface="Source Sans Pro" panose="020B0503030403020204" pitchFamily="34" charset="0"/>
              </a:rPr>
              <a:t> ce sont celles-ci qui sont </a:t>
            </a:r>
            <a:r>
              <a:rPr lang="fr-FR" sz="1800" b="1" dirty="0">
                <a:latin typeface="Source Sans Pro" panose="020B0503030403020204" pitchFamily="34" charset="0"/>
                <a:ea typeface="Source Sans Pro" panose="020B0503030403020204" pitchFamily="34" charset="0"/>
              </a:rPr>
              <a:t>utilisées</a:t>
            </a:r>
            <a:r>
              <a:rPr lang="fr-FR" sz="1800" dirty="0">
                <a:latin typeface="Source Sans Pro" panose="020B0503030403020204" pitchFamily="34" charset="0"/>
                <a:ea typeface="Source Sans Pro" panose="020B0503030403020204" pitchFamily="34" charset="0"/>
              </a:rPr>
              <a:t>.</a:t>
            </a:r>
          </a:p>
          <a:p>
            <a:pPr marL="540000" indent="-180000" algn="just">
              <a:spcAft>
                <a:spcPts val="600"/>
              </a:spcAft>
              <a:buFont typeface="Arial" panose="020B0604020202020204" pitchFamily="34" charset="0"/>
              <a:buChar char="•"/>
            </a:pPr>
            <a:endParaRPr lang="fr-FR" sz="1800" dirty="0">
              <a:latin typeface="Source Sans Pro" panose="020B0503030403020204" pitchFamily="34" charset="0"/>
              <a:ea typeface="Source Sans Pro" panose="020B0503030403020204" pitchFamily="34" charset="0"/>
            </a:endParaRPr>
          </a:p>
          <a:p>
            <a:pPr algn="just"/>
            <a:r>
              <a:rPr lang="en-GB" sz="1800" b="1" dirty="0">
                <a:solidFill>
                  <a:srgbClr val="FF0000"/>
                </a:solidFill>
                <a:latin typeface="Source Sans Pro" panose="020B0503030403020204" pitchFamily="34" charset="0"/>
                <a:ea typeface="Source Sans Pro" panose="020B0503030403020204" pitchFamily="34" charset="0"/>
              </a:rPr>
              <a:t>ATTENTION !</a:t>
            </a:r>
            <a:endParaRPr lang="en-GB" sz="1800" dirty="0">
              <a:latin typeface="Source Sans Pro" panose="020B0503030403020204" pitchFamily="34" charset="0"/>
              <a:ea typeface="Source Sans Pro" panose="020B0503030403020204" pitchFamily="34" charset="0"/>
            </a:endParaRPr>
          </a:p>
          <a:p>
            <a:pPr algn="just"/>
            <a:r>
              <a:rPr lang="en-GB" sz="1800" dirty="0">
                <a:latin typeface="Source Sans Pro" panose="020B0503030403020204" pitchFamily="34" charset="0"/>
                <a:ea typeface="Source Sans Pro" panose="020B0503030403020204" pitchFamily="34" charset="0"/>
              </a:rPr>
              <a:t>Les </a:t>
            </a:r>
            <a:r>
              <a:rPr lang="en-GB" sz="1800" b="1" dirty="0" err="1">
                <a:solidFill>
                  <a:schemeClr val="accent1"/>
                </a:solidFill>
                <a:latin typeface="Source Sans Pro" panose="020B0503030403020204" pitchFamily="34" charset="0"/>
                <a:ea typeface="Source Sans Pro" panose="020B0503030403020204" pitchFamily="34" charset="0"/>
              </a:rPr>
              <a:t>paramètres</a:t>
            </a:r>
            <a:r>
              <a:rPr lang="en-GB" sz="1800" dirty="0">
                <a:latin typeface="Source Sans Pro" panose="020B0503030403020204" pitchFamily="34" charset="0"/>
                <a:ea typeface="Source Sans Pro" panose="020B0503030403020204" pitchFamily="34" charset="0"/>
              </a:rPr>
              <a:t> par </a:t>
            </a:r>
            <a:r>
              <a:rPr lang="en-GB" sz="1800" b="1" dirty="0" err="1">
                <a:latin typeface="Source Sans Pro" panose="020B0503030403020204" pitchFamily="34" charset="0"/>
                <a:ea typeface="Source Sans Pro" panose="020B0503030403020204" pitchFamily="34" charset="0"/>
              </a:rPr>
              <a:t>défaut</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sont</a:t>
            </a:r>
            <a:r>
              <a:rPr lang="en-GB" sz="1800" dirty="0">
                <a:latin typeface="Source Sans Pro" panose="020B0503030403020204" pitchFamily="34" charset="0"/>
                <a:ea typeface="Source Sans Pro" panose="020B0503030403020204" pitchFamily="34" charset="0"/>
              </a:rPr>
              <a:t> </a:t>
            </a:r>
            <a:r>
              <a:rPr lang="en-GB" sz="1800" b="1" dirty="0" err="1">
                <a:latin typeface="Source Sans Pro" panose="020B0503030403020204" pitchFamily="34" charset="0"/>
                <a:ea typeface="Source Sans Pro" panose="020B0503030403020204" pitchFamily="34" charset="0"/>
              </a:rPr>
              <a:t>obligatoirement</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positionnés</a:t>
            </a:r>
            <a:r>
              <a:rPr lang="en-GB" sz="1800" dirty="0">
                <a:latin typeface="Source Sans Pro" panose="020B0503030403020204" pitchFamily="34" charset="0"/>
                <a:ea typeface="Source Sans Pro" panose="020B0503030403020204" pitchFamily="34" charset="0"/>
              </a:rPr>
              <a:t> à </a:t>
            </a:r>
            <a:r>
              <a:rPr lang="en-GB" sz="1800" b="1" dirty="0">
                <a:latin typeface="Source Sans Pro" panose="020B0503030403020204" pitchFamily="34" charset="0"/>
                <a:ea typeface="Source Sans Pro" panose="020B0503030403020204" pitchFamily="34" charset="0"/>
              </a:rPr>
              <a:t>droite</a:t>
            </a:r>
            <a:r>
              <a:rPr lang="en-GB" sz="1800" dirty="0">
                <a:latin typeface="Source Sans Pro" panose="020B0503030403020204" pitchFamily="34" charset="0"/>
                <a:ea typeface="Source Sans Pro" panose="020B0503030403020204" pitchFamily="34" charset="0"/>
              </a:rPr>
              <a:t> des </a:t>
            </a:r>
            <a:r>
              <a:rPr lang="en-GB" sz="1800" b="1" dirty="0" err="1">
                <a:solidFill>
                  <a:schemeClr val="accent1"/>
                </a:solidFill>
                <a:latin typeface="Source Sans Pro" panose="020B0503030403020204" pitchFamily="34" charset="0"/>
                <a:ea typeface="Source Sans Pro" panose="020B0503030403020204" pitchFamily="34" charset="0"/>
              </a:rPr>
              <a:t>paramètres</a:t>
            </a:r>
            <a:r>
              <a:rPr lang="en-GB" sz="1800" dirty="0">
                <a:latin typeface="Source Sans Pro" panose="020B0503030403020204" pitchFamily="34" charset="0"/>
                <a:ea typeface="Source Sans Pro" panose="020B0503030403020204" pitchFamily="34" charset="0"/>
              </a:rPr>
              <a:t>.</a:t>
            </a:r>
            <a:endParaRPr lang="fr-FR" sz="1800" dirty="0"/>
          </a:p>
        </p:txBody>
      </p:sp>
    </p:spTree>
    <p:extLst>
      <p:ext uri="{BB962C8B-B14F-4D97-AF65-F5344CB8AC3E}">
        <p14:creationId xmlns:p14="http://schemas.microsoft.com/office/powerpoint/2010/main" val="318638440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2.</a:t>
            </a:r>
            <a:r>
              <a:rPr lang="fr-FR" sz="3200" dirty="0">
                <a:solidFill>
                  <a:schemeClr val="accent4"/>
                </a:solidFill>
              </a:rPr>
              <a:t>6.2</a:t>
            </a:r>
          </a:p>
          <a:p>
            <a:pPr marL="0" lvl="0" indent="0" algn="l" rtl="0">
              <a:spcBef>
                <a:spcPts val="0"/>
              </a:spcBef>
              <a:spcAft>
                <a:spcPts val="0"/>
              </a:spcAft>
              <a:buNone/>
            </a:pPr>
            <a:r>
              <a:rPr lang="fr-FR" sz="2400" dirty="0"/>
              <a:t>La portée des variables</a:t>
            </a:r>
          </a:p>
        </p:txBody>
      </p:sp>
    </p:spTree>
    <p:extLst>
      <p:ext uri="{BB962C8B-B14F-4D97-AF65-F5344CB8AC3E}">
        <p14:creationId xmlns:p14="http://schemas.microsoft.com/office/powerpoint/2010/main" val="4010219506"/>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4263</TotalTime>
  <Words>11768</Words>
  <Application>Microsoft Office PowerPoint</Application>
  <PresentationFormat>Affichage à l'écran (16:9)</PresentationFormat>
  <Paragraphs>1842</Paragraphs>
  <Slides>241</Slides>
  <Notes>117</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241</vt:i4>
      </vt:variant>
    </vt:vector>
  </HeadingPairs>
  <TitlesOfParts>
    <vt:vector size="248" baseType="lpstr">
      <vt:lpstr>Wingdings</vt:lpstr>
      <vt:lpstr>Consolas</vt:lpstr>
      <vt:lpstr>Source Sans Pro</vt:lpstr>
      <vt:lpstr>Arial</vt:lpstr>
      <vt:lpstr>Roboto Slab</vt:lpstr>
      <vt:lpstr>Source Code Pro</vt:lpstr>
      <vt:lpstr>Cordelia template</vt:lpstr>
      <vt:lpstr>Introduction à Python pour l'analyse de données</vt:lpstr>
      <vt:lpstr>Bonjour à tous !</vt:lpstr>
      <vt:lpstr>Table des matières</vt:lpstr>
      <vt:lpstr>1. Introduction</vt:lpstr>
      <vt:lpstr>Présentation PowerPoint</vt:lpstr>
      <vt:lpstr>Description et Objectifs de la formation</vt:lpstr>
      <vt:lpstr>Pré-requis</vt:lpstr>
      <vt:lpstr>Planning</vt:lpstr>
      <vt:lpstr>L’histoire de Python</vt:lpstr>
      <vt:lpstr>Les versions de Python</vt:lpstr>
      <vt:lpstr>Téléchargement et installation de Python</vt:lpstr>
      <vt:lpstr>Environnement de développement</vt:lpstr>
      <vt:lpstr>Les caractéristiques de Python</vt:lpstr>
      <vt:lpstr>L’indentation</vt:lpstr>
      <vt:lpstr>Les avantages et inconvénients de Python</vt:lpstr>
      <vt:lpstr>Les plateformes </vt:lpstr>
      <vt:lpstr>Les domaines d’exploitation de Python</vt:lpstr>
      <vt:lpstr>Avez-vous des questions ?</vt:lpstr>
      <vt:lpstr>2. Les fondamentaux de Python</vt:lpstr>
      <vt:lpstr>2.1 Les variables et les types de bases</vt:lpstr>
      <vt:lpstr>Les variables</vt:lpstr>
      <vt:lpstr>Le nommage des variables</vt:lpstr>
      <vt:lpstr>Les types en Python</vt:lpstr>
      <vt:lpstr>La fonction type</vt:lpstr>
      <vt:lpstr>La conversion de type</vt:lpstr>
      <vt:lpstr>2.2 Les opérateurs</vt:lpstr>
      <vt:lpstr>Les opérateurs arithmétiques</vt:lpstr>
      <vt:lpstr>Notation raccourcie</vt:lpstr>
      <vt:lpstr>Les opérateurs de comparaison</vt:lpstr>
      <vt:lpstr>Les opérateurs logiques</vt:lpstr>
      <vt:lpstr>2.3 Les structures conditionnelles</vt:lpstr>
      <vt:lpstr>If</vt:lpstr>
      <vt:lpstr>If … else</vt:lpstr>
      <vt:lpstr>Imbrication des instructions if … else</vt:lpstr>
      <vt:lpstr>2.4 Les entrées/sorties</vt:lpstr>
      <vt:lpstr>Afficher une valeur</vt:lpstr>
      <vt:lpstr>Les arguments de la fonction print</vt:lpstr>
      <vt:lpstr>Les strings formatées</vt:lpstr>
      <vt:lpstr>Les strings formatées</vt:lpstr>
      <vt:lpstr>Récupérer une valeur</vt:lpstr>
      <vt:lpstr>Les séquences d’échappement</vt:lpstr>
      <vt:lpstr>Récupérer une valeur</vt:lpstr>
      <vt:lpstr>Avez-vous des questions ?</vt:lpstr>
      <vt:lpstr>Exercices Les variables</vt:lpstr>
      <vt:lpstr>2.4 Les structures séquentielles</vt:lpstr>
      <vt:lpstr>2.4.1 Les séquences</vt:lpstr>
      <vt:lpstr>Définition</vt:lpstr>
      <vt:lpstr>Objectif</vt:lpstr>
      <vt:lpstr>Accès à un élément</vt:lpstr>
      <vt:lpstr>Les 3 principaux types de séquences</vt:lpstr>
      <vt:lpstr>Les operations communes aux séquences</vt:lpstr>
      <vt:lpstr>2.4.2 Les listes</vt:lpstr>
      <vt:lpstr>Déclaration d’une liste</vt:lpstr>
      <vt:lpstr>Les listes sont muables</vt:lpstr>
      <vt:lpstr>Les opérations propres aux listes</vt:lpstr>
      <vt:lpstr>Les opérations propres aux listes</vt:lpstr>
      <vt:lpstr>Les operations propres aux listes</vt:lpstr>
      <vt:lpstr>2.4.3 Les t-uples</vt:lpstr>
      <vt:lpstr>Déclaration d’un t-uples</vt:lpstr>
      <vt:lpstr>Les t-uples sont immuables</vt:lpstr>
      <vt:lpstr>Les operations propres aux t-uples</vt:lpstr>
      <vt:lpstr>Les intérêts des t-uples</vt:lpstr>
      <vt:lpstr>2.4.4 Le slicing</vt:lpstr>
      <vt:lpstr>L’accès aux éléments (slicing)</vt:lpstr>
      <vt:lpstr>L’accès aux éléments (slicing)</vt:lpstr>
      <vt:lpstr>Modification à l’aide du “slicing”</vt:lpstr>
      <vt:lpstr>Modification à l’aide du “slicing”</vt:lpstr>
      <vt:lpstr>2.4.5 Les sets</vt:lpstr>
      <vt:lpstr>Déclaration d’un set</vt:lpstr>
      <vt:lpstr>Les sets</vt:lpstr>
      <vt:lpstr>Les opérations des sets</vt:lpstr>
      <vt:lpstr>Les opérations des sets (suite)</vt:lpstr>
      <vt:lpstr>2.4.6 Les dictionnaires</vt:lpstr>
      <vt:lpstr>Déclaration d’un dictionnaire</vt:lpstr>
      <vt:lpstr>Les dictionnaires</vt:lpstr>
      <vt:lpstr>Les opérations des dictionnaires</vt:lpstr>
      <vt:lpstr>Avez-vous des questions ?</vt:lpstr>
      <vt:lpstr>Exercices Les collections</vt:lpstr>
      <vt:lpstr>2.5 Les structures itératives</vt:lpstr>
      <vt:lpstr>Boucles bornées et non bornées</vt:lpstr>
      <vt:lpstr>La boucle for</vt:lpstr>
      <vt:lpstr>Parcours d’une séquence avec un for.</vt:lpstr>
      <vt:lpstr>Parcours d’un dictionnaire avec un for.</vt:lpstr>
      <vt:lpstr>La boucle while</vt:lpstr>
      <vt:lpstr>Break</vt:lpstr>
      <vt:lpstr>Continue</vt:lpstr>
      <vt:lpstr>L’instruction else après une boucle</vt:lpstr>
      <vt:lpstr>La syntaxe pour définir une liste en compréhension</vt:lpstr>
      <vt:lpstr>La syntaxe pour définir une liste en compréhension</vt:lpstr>
      <vt:lpstr>Avez-vous des questions ?</vt:lpstr>
      <vt:lpstr>Exercices Les structures itératives</vt:lpstr>
      <vt:lpstr>2.6 Les fonctions</vt:lpstr>
      <vt:lpstr>2.6.1 Les généralités</vt:lpstr>
      <vt:lpstr>Le principe</vt:lpstr>
      <vt:lpstr>Les avantages</vt:lpstr>
      <vt:lpstr>Les paramètres</vt:lpstr>
      <vt:lpstr>Les paramètres</vt:lpstr>
      <vt:lpstr>Les paramètres par défaut</vt:lpstr>
      <vt:lpstr>2.6.2 La portée des variables</vt:lpstr>
      <vt:lpstr>Les variables locales</vt:lpstr>
      <vt:lpstr>Les variables globales</vt:lpstr>
      <vt:lpstr>2.6.3 L’implémentation</vt:lpstr>
      <vt:lpstr>Syntaxe pour déclarer une fonction</vt:lpstr>
      <vt:lpstr>Syntaxe pour appeler une fonction</vt:lpstr>
      <vt:lpstr>Une particularité de Python</vt:lpstr>
      <vt:lpstr>Avez-vous des questions ?</vt:lpstr>
      <vt:lpstr>Exercices Les fonctions</vt:lpstr>
      <vt:lpstr>2.7 Les fichiers</vt:lpstr>
      <vt:lpstr>La fonction open</vt:lpstr>
      <vt:lpstr>Le mode d’ouverture</vt:lpstr>
      <vt:lpstr>La fonction close</vt:lpstr>
      <vt:lpstr>Lire le contenu  d’un fichier</vt:lpstr>
      <vt:lpstr>Ecrire dans un fichier</vt:lpstr>
      <vt:lpstr>Le mot clé with</vt:lpstr>
      <vt:lpstr>Avez-vous des questions ?</vt:lpstr>
      <vt:lpstr>Exercices Les fichiers</vt:lpstr>
      <vt:lpstr>3. La POO</vt:lpstr>
      <vt:lpstr>Définition</vt:lpstr>
      <vt:lpstr>Objectif</vt:lpstr>
      <vt:lpstr>La notion de classe et d’objet</vt:lpstr>
      <vt:lpstr>Création d’une classe</vt:lpstr>
      <vt:lpstr>L’opérateur .</vt:lpstr>
      <vt:lpstr>Les constructeurs</vt:lpstr>
      <vt:lpstr>Les méthodes “magiques”</vt:lpstr>
      <vt:lpstr>Les attributs de classes</vt:lpstr>
      <vt:lpstr>L’encapsulation</vt:lpstr>
      <vt:lpstr>La visibilité des données</vt:lpstr>
      <vt:lpstr>L’héritage</vt:lpstr>
      <vt:lpstr>La surcharge des méthodes de classe</vt:lpstr>
      <vt:lpstr>Exemple de surcharge</vt:lpstr>
      <vt:lpstr>Le polymorphisme</vt:lpstr>
      <vt:lpstr>Exemple de polymorphisme</vt:lpstr>
      <vt:lpstr>Le duck typing</vt:lpstr>
      <vt:lpstr>Avez-vous des questions ?</vt:lpstr>
      <vt:lpstr>Exercices La POO</vt:lpstr>
      <vt:lpstr>4. Les expressions régulières</vt:lpstr>
      <vt:lpstr>4.1 Les généralités</vt:lpstr>
      <vt:lpstr>Définition</vt:lpstr>
      <vt:lpstr>Les expressions régulière</vt:lpstr>
      <vt:lpstr>Les métacaractères – Partie 1</vt:lpstr>
      <vt:lpstr>Les métacaractères – Partie 2</vt:lpstr>
      <vt:lpstr>4.2 Le module re</vt:lpstr>
      <vt:lpstr>Le module re</vt:lpstr>
      <vt:lpstr>La fonction search() </vt:lpstr>
      <vt:lpstr>Les fonctions match() et fullmatch()</vt:lpstr>
      <vt:lpstr>La fonction findall() </vt:lpstr>
      <vt:lpstr>La fonction sub() </vt:lpstr>
      <vt:lpstr>Avez-vous des questions ?</vt:lpstr>
      <vt:lpstr>Exercices Les regex</vt:lpstr>
      <vt:lpstr>5. La récursivité</vt:lpstr>
      <vt:lpstr>5.1 La récursivité “simple”</vt:lpstr>
      <vt:lpstr>Définition</vt:lpstr>
      <vt:lpstr>Objectif</vt:lpstr>
      <vt:lpstr>Attention</vt:lpstr>
      <vt:lpstr>Exemple avec le calcul de la factorielle</vt:lpstr>
      <vt:lpstr>Exemple avec le calcul de la factorielle</vt:lpstr>
      <vt:lpstr>Exemple avec le calcul de la factorielle</vt:lpstr>
      <vt:lpstr>Les avantages et les inconvénients de la récursivité</vt:lpstr>
      <vt:lpstr>5.2 Paradigme “diviser pour régner”</vt:lpstr>
      <vt:lpstr>Le principe du paradigme “diviser pour régner”</vt:lpstr>
      <vt:lpstr>Paradigme “diviser pour régner”</vt:lpstr>
      <vt:lpstr>Paradigme “diviser pour régner”</vt:lpstr>
      <vt:lpstr>Avez-vous des questions ?</vt:lpstr>
      <vt:lpstr>Exercices La récursivité</vt:lpstr>
      <vt:lpstr>6. Les bases de données</vt:lpstr>
      <vt:lpstr>6.1 SQLite</vt:lpstr>
      <vt:lpstr>Définition</vt:lpstr>
      <vt:lpstr>Les caractéristiques</vt:lpstr>
      <vt:lpstr>Les avantages de l’intégration SQLite avec Python</vt:lpstr>
      <vt:lpstr>Comment utiliser SQLite avec Python</vt:lpstr>
      <vt:lpstr>Connexion à une base de données SQLite</vt:lpstr>
      <vt:lpstr>Manipulation de données – Création de Table</vt:lpstr>
      <vt:lpstr>Manipulation de données – Supression de Table</vt:lpstr>
      <vt:lpstr>Manipulation de données – Insertion des données</vt:lpstr>
      <vt:lpstr>Manipulation de données – Récupération des données</vt:lpstr>
      <vt:lpstr>Manipulation de données – Récupération des données</vt:lpstr>
      <vt:lpstr>Manipulation de données – Modification des données</vt:lpstr>
      <vt:lpstr>Rollback</vt:lpstr>
      <vt:lpstr>6.2 SQLAlchemy</vt:lpstr>
      <vt:lpstr>Avez-vous des questions ?</vt:lpstr>
      <vt:lpstr>Exercices Les bases de données</vt:lpstr>
      <vt:lpstr>7. Tkinter </vt:lpstr>
      <vt:lpstr>Définition</vt:lpstr>
      <vt:lpstr>7.1 Les widgets</vt:lpstr>
      <vt:lpstr>Notre premier programme</vt:lpstr>
      <vt:lpstr>Les boutons</vt:lpstr>
      <vt:lpstr>Les labels</vt:lpstr>
      <vt:lpstr>Entrée / Input</vt:lpstr>
      <vt:lpstr>Case à cocher</vt:lpstr>
      <vt:lpstr>Boutons radio</vt:lpstr>
      <vt:lpstr>Liste</vt:lpstr>
      <vt:lpstr>Canvas</vt:lpstr>
      <vt:lpstr>Scale</vt:lpstr>
      <vt:lpstr>Frames</vt:lpstr>
      <vt:lpstr>PanedWindow</vt:lpstr>
      <vt:lpstr>Spinbox</vt:lpstr>
      <vt:lpstr>LabelFrame</vt:lpstr>
      <vt:lpstr>Alertes</vt:lpstr>
      <vt:lpstr>Barre de menu</vt:lpstr>
      <vt:lpstr>7.2 Les options</vt:lpstr>
      <vt:lpstr>Help</vt:lpstr>
      <vt:lpstr>Side</vt:lpstr>
      <vt:lpstr>Unités de dimensions</vt:lpstr>
      <vt:lpstr>Options de dimensions</vt:lpstr>
      <vt:lpstr>Options de couleurs</vt:lpstr>
      <vt:lpstr>Relief</vt:lpstr>
      <vt:lpstr>Grille</vt:lpstr>
      <vt:lpstr>Image</vt:lpstr>
      <vt:lpstr>Récupérer un fichier</vt:lpstr>
      <vt:lpstr>7.3 Les évènements</vt:lpstr>
      <vt:lpstr>Evènements</vt:lpstr>
      <vt:lpstr>Evènements</vt:lpstr>
      <vt:lpstr>Avez-vous des questions ?</vt:lpstr>
      <vt:lpstr>Exercices Tkinter</vt:lpstr>
      <vt:lpstr>8. La programmation asynchrone </vt:lpstr>
      <vt:lpstr>Définition</vt:lpstr>
      <vt:lpstr>Objectif</vt:lpstr>
      <vt:lpstr>Le fonctionnement de la programmation asynchrone </vt:lpstr>
      <vt:lpstr>Contexte d’utilisation de la programmation asynchrone</vt:lpstr>
      <vt:lpstr>Utilisation des mots clé async et await</vt:lpstr>
      <vt:lpstr>Programme synchrone</vt:lpstr>
      <vt:lpstr>Programme asynchrone</vt:lpstr>
      <vt:lpstr>Avez-vous des questions ?</vt:lpstr>
      <vt:lpstr>Exercices Programmation Async</vt:lpstr>
      <vt:lpstr>9. Les API</vt:lpstr>
      <vt:lpstr>9.1 Les généralités</vt:lpstr>
      <vt:lpstr>Définition</vt:lpstr>
      <vt:lpstr>Objectif</vt:lpstr>
      <vt:lpstr>Les architectures d’API Populaire</vt:lpstr>
      <vt:lpstr>9.1 Les API REST</vt:lpstr>
      <vt:lpstr>REST - Les méthodes</vt:lpstr>
      <vt:lpstr>REST – Les six contraintes de conception d’une API RESTful</vt:lpstr>
      <vt:lpstr>REST – Les codes de retour </vt:lpstr>
      <vt:lpstr>9.3 L’API requests</vt:lpstr>
      <vt:lpstr>API requests - installation</vt:lpstr>
      <vt:lpstr>API requests - requête GET</vt:lpstr>
      <vt:lpstr>API requests - requête POST</vt:lpstr>
      <vt:lpstr>API requests - requête PUT</vt:lpstr>
      <vt:lpstr>API requests - requête DELETE</vt:lpstr>
      <vt:lpstr>Avez-vous des questions ?</vt:lpstr>
      <vt:lpstr>Exercices API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bases du C</dc:title>
  <dc:creator>Florent COLLOT</dc:creator>
  <cp:lastModifiedBy>Florent COLLOT</cp:lastModifiedBy>
  <cp:revision>345</cp:revision>
  <dcterms:modified xsi:type="dcterms:W3CDTF">2023-11-23T16:32:21Z</dcterms:modified>
</cp:coreProperties>
</file>