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59" r:id="rId4"/>
    <p:sldId id="261" r:id="rId5"/>
    <p:sldId id="258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0CC8E-1EF1-4FE9-B633-4A80A50117ED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9EB19-EA09-4CD0-8ECB-FD231B0E1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1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EB19-EA09-4CD0-8ECB-FD231B0E1C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6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9B08-C5B4-4830-B95E-81B06798C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E3708-BCC3-461D-A766-7CFC89D74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6CCA-004D-42BE-8F1E-2EE3047A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CBDA-67B7-45AD-AC99-2FF8FB053317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B5D1-1025-43AE-A5E1-20E16A63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A6A4-88AB-4D3C-994A-8BD0A200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9AE5-D066-4393-BF7E-8C71471FD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73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2265-3252-49B0-8DFD-EDB952FE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47410-97C3-4DE1-A185-5F05504E1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CF77-4E2F-4306-BFED-E7B9546D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CBDA-67B7-45AD-AC99-2FF8FB053317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365D-BB76-4F09-A624-DE437555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3480-E32C-4097-ACCC-01FEDD50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9AE5-D066-4393-BF7E-8C71471FD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7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9C1A0-B9C1-46ED-A755-7FAB8E2FC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D4F79-0DBB-4F1C-848B-D84FF0DC8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55F9C-CEF9-4B11-9985-5F34B274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CBDA-67B7-45AD-AC99-2FF8FB053317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71FE9-3BBD-4B7C-83DC-1B6AE6C2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EBBBF-2612-4F39-8F45-A5CB977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9AE5-D066-4393-BF7E-8C71471FD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92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7E29-9242-41C9-96EE-6AEC22C7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8089-B8E0-4D9C-8F6B-BB3A4908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D085-F608-4222-A3AE-5DCF1BA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CBDA-67B7-45AD-AC99-2FF8FB053317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439E-812D-48C6-BE41-4A2FB4E1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139D-61A2-4549-B725-A325494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9AE5-D066-4393-BF7E-8C71471FD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71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3751-9F34-4793-AC34-64F0D715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C472-3B37-485B-BB85-22F00A0A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28F6-6DD9-4B4F-97BF-8F75607D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CBDA-67B7-45AD-AC99-2FF8FB053317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F3791-48A1-41F0-899A-0DF78E29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F92D3-A5F8-4960-A810-F5324C27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9AE5-D066-4393-BF7E-8C71471FD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9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1111-5596-42F4-9AAD-CD2AD46E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17EA-B00B-4691-90B7-D0B98B200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0C117-F946-405A-8BAA-29EFE49FF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B0BED-EAE9-4216-ABC5-1DA4A4E0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CBDA-67B7-45AD-AC99-2FF8FB053317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D306A-7778-4829-AD9B-1296D5A7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AE1E7-C45B-4900-BCC7-E4CEFF99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9AE5-D066-4393-BF7E-8C71471FD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68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0C6C-0142-477A-8B7B-E91E728E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08CBE-5673-46D7-9C5A-86DC1A23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9A41A-9745-4A64-BB2A-AD881ABB4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7FD79-B14A-4BED-A9D3-C614F9466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4AF1C-F8BC-4C94-A0B2-52D72573F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84C8F-0FA9-449C-949C-E69FEDE8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CBDA-67B7-45AD-AC99-2FF8FB053317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523E2-6795-43BC-868E-358E8765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47968-A92D-46B4-9F97-4E8D3D08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9AE5-D066-4393-BF7E-8C71471FD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90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C8DA-0749-46BA-9D69-78DE4CB3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0B8E4-82DB-40CC-AA1B-27549A60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CBDA-67B7-45AD-AC99-2FF8FB053317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6A037-3879-43F4-9327-EAEF37B6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413F9-2CD8-4319-982E-A5B5737D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9AE5-D066-4393-BF7E-8C71471FD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B7D74-B028-4145-BB34-BDCCB40A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CBDA-67B7-45AD-AC99-2FF8FB053317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A3CC4-F668-4413-A75B-DB459404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1E96C-2123-42D9-A683-C5A6049C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9AE5-D066-4393-BF7E-8C71471FD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9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2128-8534-41F5-A085-9A42306F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B529-7A97-4148-AF5D-4BB29E80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EFD21-405B-46C1-A738-671620E7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231DC-495B-4401-94ED-2E455A59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CBDA-67B7-45AD-AC99-2FF8FB053317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24D25-E761-4680-A540-9EA47BEE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C3FD-36B4-4309-981F-C83D3FC2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9AE5-D066-4393-BF7E-8C71471FD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37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188E-3A66-4248-876C-A497347B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AF035-5D12-4010-BECB-F9433DF96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6B67F-5FF5-4569-828B-34FD1E66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E28AB-4590-4AEE-AC29-75BD1208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CBDA-67B7-45AD-AC99-2FF8FB053317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5579-8265-46F2-9C76-FFF5AF0B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4F4B9-F097-47DE-96E3-887DA661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9AE5-D066-4393-BF7E-8C71471FD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9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F648F-0FD0-4507-96B6-418EF452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94BC-5649-493A-8C23-A7D95B8C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E2D1-CD37-4298-AA66-E25BAD475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CBDA-67B7-45AD-AC99-2FF8FB053317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3AC1-B8F7-4207-98E4-285A7E8E8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376E-914D-42B7-A944-B471F96A1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C9AE5-D066-4393-BF7E-8C71471FD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18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4560-0C3B-4CA2-9658-DBCF50E5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Blixtkurs</a:t>
            </a:r>
            <a:r>
              <a:rPr lang="sv-SE" dirty="0"/>
              <a:t> i flervariabelsanalys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06DD8-C281-408F-9079-3DFCA30BB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92964"/>
                <a:ext cx="12192000" cy="5565036"/>
              </a:xfrm>
            </p:spPr>
            <p:txBody>
              <a:bodyPr>
                <a:normAutofit/>
              </a:bodyPr>
              <a:lstStyle/>
              <a:p>
                <a:r>
                  <a:rPr lang="sv-SE" dirty="0"/>
                  <a:t>1 dimension:</a:t>
                </a:r>
              </a:p>
              <a:p>
                <a:pPr lvl="1"/>
                <a:r>
                  <a:rPr lang="sv-SE" dirty="0"/>
                  <a:t>Givet: en funktion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, dvs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sv-SE" dirty="0"/>
                  <a:t> (från skalär till skalär).</a:t>
                </a:r>
              </a:p>
              <a:p>
                <a:pPr marL="457200" lvl="1" indent="0">
                  <a:buNone/>
                </a:pPr>
                <a:endParaRPr lang="sv-SE" dirty="0"/>
              </a:p>
              <a:p>
                <a:pPr lvl="1"/>
                <a:r>
                  <a:rPr lang="sv-SE" dirty="0"/>
                  <a:t>Derivataoperatorn definieras som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sv-SE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v-SE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sv-SE" dirty="0"/>
                  <a:t>.</a:t>
                </a:r>
              </a:p>
              <a:p>
                <a:pPr marL="457200" lvl="1" indent="0">
                  <a:buNone/>
                </a:pPr>
                <a:endParaRPr lang="sv-SE" dirty="0"/>
              </a:p>
              <a:p>
                <a:pPr marL="457200" lvl="1" indent="0">
                  <a:buNone/>
                </a:pPr>
                <a:r>
                  <a:rPr lang="sv-SE" b="1" dirty="0"/>
                  <a:t>E</a:t>
                </a:r>
                <a:r>
                  <a:rPr lang="en-GB" b="1" dirty="0"/>
                  <a:t>n </a:t>
                </a:r>
                <a:r>
                  <a:rPr lang="en-GB" b="1" dirty="0" err="1"/>
                  <a:t>liten</a:t>
                </a:r>
                <a:r>
                  <a:rPr lang="en-GB" b="1" dirty="0"/>
                  <a:t>, men </a:t>
                </a:r>
                <a:r>
                  <a:rPr lang="en-GB" b="1" dirty="0" err="1"/>
                  <a:t>viktig</a:t>
                </a:r>
                <a:r>
                  <a:rPr lang="en-GB" b="1" dirty="0"/>
                  <a:t>, </a:t>
                </a:r>
                <a:r>
                  <a:rPr lang="en-GB" b="1" dirty="0" err="1"/>
                  <a:t>detalj</a:t>
                </a:r>
                <a:r>
                  <a:rPr lang="en-GB" b="1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sv-SE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betecknar </a:t>
                </a:r>
                <a:r>
                  <a:rPr lang="en-GB" dirty="0" err="1"/>
                  <a:t>värdet</a:t>
                </a:r>
                <a:r>
                  <a:rPr lang="en-GB" dirty="0"/>
                  <a:t> </a:t>
                </a:r>
                <a:r>
                  <a:rPr lang="en-GB" dirty="0" err="1"/>
                  <a:t>för</a:t>
                </a:r>
                <a:r>
                  <a:rPr lang="en-GB" dirty="0"/>
                  <a:t> </a:t>
                </a:r>
                <a:r>
                  <a:rPr lang="en-GB" dirty="0" err="1"/>
                  <a:t>derivatafunktionen</a:t>
                </a:r>
                <a:r>
                  <a:rPr lang="en-GB" dirty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punkten</a:t>
                </a:r>
                <a:r>
                  <a:rPr lang="en-GB" dirty="0"/>
                  <a:t> a. Vi </a:t>
                </a:r>
                <a:r>
                  <a:rPr lang="en-GB" dirty="0" err="1"/>
                  <a:t>kan</a:t>
                </a:r>
                <a:r>
                  <a:rPr lang="en-GB" dirty="0"/>
                  <a:t> </a:t>
                </a:r>
                <a:r>
                  <a:rPr lang="en-GB" u="sng" dirty="0" err="1"/>
                  <a:t>inte</a:t>
                </a:r>
                <a:r>
                  <a:rPr lang="en-GB" dirty="0"/>
                  <a:t> </a:t>
                </a:r>
                <a:r>
                  <a:rPr lang="en-GB" dirty="0" err="1"/>
                  <a:t>skriva</a:t>
                </a:r>
                <a:r>
                  <a:rPr lang="en-GB" dirty="0"/>
                  <a:t> </a:t>
                </a:r>
                <a:r>
                  <a:rPr lang="en-GB" dirty="0" err="1"/>
                  <a:t>detta</a:t>
                </a:r>
                <a:r>
                  <a:rPr lang="en-GB" dirty="0"/>
                  <a:t> </a:t>
                </a:r>
                <a:r>
                  <a:rPr lang="en-GB" dirty="0" err="1"/>
                  <a:t>som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eftersom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𝑐𝑜𝑛𝑠𝑡𝑎𝑛𝑡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06DD8-C281-408F-9079-3DFCA30BB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2964"/>
                <a:ext cx="12192000" cy="5565036"/>
              </a:xfrm>
              <a:blipFill>
                <a:blip r:embed="rId3"/>
                <a:stretch>
                  <a:fillRect l="-900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15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472BA1DF-6510-4DE9-80C2-6DEC7657C95F}"/>
              </a:ext>
            </a:extLst>
          </p:cNvPr>
          <p:cNvSpPr txBox="1"/>
          <p:nvPr/>
        </p:nvSpPr>
        <p:spPr>
          <a:xfrm>
            <a:off x="2015545" y="1345985"/>
            <a:ext cx="5781271" cy="1629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53DF45-8E0B-4120-AA29-94414C54C146}"/>
              </a:ext>
            </a:extLst>
          </p:cNvPr>
          <p:cNvSpPr txBox="1"/>
          <p:nvPr/>
        </p:nvSpPr>
        <p:spPr>
          <a:xfrm>
            <a:off x="2340759" y="617490"/>
            <a:ext cx="1657886" cy="642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06DD8-C281-408F-9079-3DFCA30BB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4323"/>
                <a:ext cx="12192000" cy="68336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v-SE" dirty="0"/>
                  <a:t>Exempel: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r>
                  <a:rPr lang="sv-SE" dirty="0"/>
                  <a:t>Vi använder SGD för att uppdatera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och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sv-SE" dirty="0"/>
                  <a:t>Initialisera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sv-SE" dirty="0"/>
                  <a:t>Generera ett exempel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v-SE" dirty="0"/>
                  <a:t> med motsvarande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sv-SE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sv-SE" dirty="0"/>
                  <a:t>Uppdatera </a:t>
                </a:r>
                <a14:m>
                  <m:oMath xmlns:m="http://schemas.openxmlformats.org/officeDocument/2006/math">
                    <m:r>
                      <a:rPr lang="sv-SE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𝜵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sv-S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sv-SE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sv-SE" dirty="0"/>
                  <a:t>Repetera steg 2-3 ovan.</a:t>
                </a:r>
              </a:p>
              <a:p>
                <a:r>
                  <a:rPr lang="sv-SE" dirty="0"/>
                  <a:t>För att kunna beräkna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/>
                  <a:t>behöver vi använda kedjeregeln: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sv-S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sv-S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</m:oMath>
                </a14:m>
                <a:r>
                  <a:rPr lang="sv-S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sv-S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sv-S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sv-SE" dirty="0">
                    <a:ea typeface="Cambria Math" panose="02040503050406030204" pitchFamily="18" charset="0"/>
                  </a:rPr>
                  <a:t> och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sv-S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</m:oMath>
                </a14:m>
                <a:r>
                  <a:rPr lang="sv-S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sv-S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endParaRPr lang="sv-SE" dirty="0"/>
              </a:p>
              <a:p>
                <a:r>
                  <a:rPr lang="sv-SE" dirty="0"/>
                  <a:t>Detta kallas </a:t>
                </a:r>
                <a:r>
                  <a:rPr lang="sv-SE" i="1" dirty="0" err="1"/>
                  <a:t>backpropagation</a:t>
                </a:r>
                <a:endParaRPr lang="sv-SE" i="1" dirty="0"/>
              </a:p>
              <a:p>
                <a:endParaRPr lang="en-GB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06DD8-C281-408F-9079-3DFCA30BB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4323"/>
                <a:ext cx="12192000" cy="6833677"/>
              </a:xfrm>
              <a:blipFill>
                <a:blip r:embed="rId2"/>
                <a:stretch>
                  <a:fillRect l="-1000" t="-1517" b="-1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6" descr="http://www.deepideas.net/wp-content/uploads/2017/08/gradient_descent.png">
            <a:extLst>
              <a:ext uri="{FF2B5EF4-FFF2-40B4-BE49-F238E27FC236}">
                <a16:creationId xmlns:a16="http://schemas.microsoft.com/office/drawing/2014/main" id="{8B22B796-7C43-448D-B296-2F251C709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9392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8" descr="http://www.deepideas.net/wp-content/uploads/2017/08/gradient_descent.png">
            <a:extLst>
              <a:ext uri="{FF2B5EF4-FFF2-40B4-BE49-F238E27FC236}">
                <a16:creationId xmlns:a16="http://schemas.microsoft.com/office/drawing/2014/main" id="{3D7AC22E-35AC-46A8-9E1D-C28F9D581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0916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C8245E-EDD8-4046-93B9-C2AF76BDC4CB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2838610" y="2148353"/>
            <a:ext cx="662184" cy="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0C1528-DDFA-4D20-B42D-5387E32078D6}"/>
              </a:ext>
            </a:extLst>
          </p:cNvPr>
          <p:cNvCxnSpPr>
            <a:cxnSpLocks/>
            <a:stCxn id="20" idx="6"/>
            <a:endCxn id="34" idx="1"/>
          </p:cNvCxnSpPr>
          <p:nvPr/>
        </p:nvCxnSpPr>
        <p:spPr>
          <a:xfrm flipV="1">
            <a:off x="3966832" y="2148352"/>
            <a:ext cx="7272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5250ED-015A-4EEC-9E71-0BC365FD6FBD}"/>
              </a:ext>
            </a:extLst>
          </p:cNvPr>
          <p:cNvGrpSpPr/>
          <p:nvPr/>
        </p:nvGrpSpPr>
        <p:grpSpPr>
          <a:xfrm>
            <a:off x="508225" y="734533"/>
            <a:ext cx="10781936" cy="1941688"/>
            <a:chOff x="508225" y="734533"/>
            <a:chExt cx="10781936" cy="194168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0AA1F1-8DDD-45AD-92CD-D91604980264}"/>
                </a:ext>
              </a:extLst>
            </p:cNvPr>
            <p:cNvCxnSpPr>
              <a:cxnSpLocks/>
            </p:cNvCxnSpPr>
            <p:nvPr/>
          </p:nvCxnSpPr>
          <p:spPr>
            <a:xfrm>
              <a:off x="508225" y="2148352"/>
              <a:ext cx="1864347" cy="1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7553B6E-9909-411B-B1B4-BFC10ADC6387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2605591" y="1103865"/>
              <a:ext cx="2" cy="851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8251F34-FEAD-4E6F-880F-CAB7D6296846}"/>
                    </a:ext>
                  </a:extLst>
                </p:cNvPr>
                <p:cNvSpPr txBox="1"/>
                <p:nvPr/>
              </p:nvSpPr>
              <p:spPr>
                <a:xfrm>
                  <a:off x="8752629" y="1859565"/>
                  <a:ext cx="2537532" cy="58477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sv-SE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sv-SE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sv-SE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sv-SE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sv-SE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sv-SE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8251F34-FEAD-4E6F-880F-CAB7D62968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629" y="1859565"/>
                  <a:ext cx="2537532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BE64D7F-9279-453F-B7E7-0C84763666B1}"/>
                </a:ext>
              </a:extLst>
            </p:cNvPr>
            <p:cNvCxnSpPr>
              <a:cxnSpLocks/>
              <a:stCxn id="34" idx="3"/>
              <a:endCxn id="18" idx="1"/>
            </p:cNvCxnSpPr>
            <p:nvPr/>
          </p:nvCxnSpPr>
          <p:spPr>
            <a:xfrm>
              <a:off x="7591894" y="2148352"/>
              <a:ext cx="1160735" cy="3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8D3792C-B84A-4069-BBE8-C8E34762A5D7}"/>
                    </a:ext>
                  </a:extLst>
                </p:cNvPr>
                <p:cNvSpPr txBox="1"/>
                <p:nvPr/>
              </p:nvSpPr>
              <p:spPr>
                <a:xfrm>
                  <a:off x="508581" y="1786555"/>
                  <a:ext cx="346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8D3792C-B84A-4069-BBE8-C8E34762A5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81" y="1786555"/>
                  <a:ext cx="34622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E9C6240-BD60-45F7-837A-9DD66E7ACC25}"/>
                    </a:ext>
                  </a:extLst>
                </p:cNvPr>
                <p:cNvSpPr txBox="1"/>
                <p:nvPr/>
              </p:nvSpPr>
              <p:spPr>
                <a:xfrm>
                  <a:off x="2432476" y="734533"/>
                  <a:ext cx="346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E9C6240-BD60-45F7-837A-9DD66E7ACC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476" y="734533"/>
                  <a:ext cx="34622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30A98A2-1CB8-49D4-AE40-B0CCB299A069}"/>
                    </a:ext>
                  </a:extLst>
                </p:cNvPr>
                <p:cNvSpPr txBox="1"/>
                <p:nvPr/>
              </p:nvSpPr>
              <p:spPr>
                <a:xfrm>
                  <a:off x="9848280" y="912063"/>
                  <a:ext cx="346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30A98A2-1CB8-49D4-AE40-B0CCB299A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8280" y="912063"/>
                  <a:ext cx="34622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672CBF3-BADB-40DF-89E1-FD9BAF409554}"/>
                    </a:ext>
                  </a:extLst>
                </p:cNvPr>
                <p:cNvSpPr txBox="1"/>
                <p:nvPr/>
              </p:nvSpPr>
              <p:spPr>
                <a:xfrm>
                  <a:off x="7948450" y="1779020"/>
                  <a:ext cx="346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sv-SE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672CBF3-BADB-40DF-89E1-FD9BAF409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8450" y="1779020"/>
                  <a:ext cx="34622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r="-12281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508B5D4-DCB0-4161-BDBA-258985B54A3B}"/>
                </a:ext>
              </a:extLst>
            </p:cNvPr>
            <p:cNvSpPr/>
            <p:nvPr/>
          </p:nvSpPr>
          <p:spPr>
            <a:xfrm>
              <a:off x="2372572" y="1949584"/>
              <a:ext cx="466038" cy="412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B8626A-95BD-47AE-A242-4BBC0EF5AA19}"/>
                </a:ext>
              </a:extLst>
            </p:cNvPr>
            <p:cNvSpPr/>
            <p:nvPr/>
          </p:nvSpPr>
          <p:spPr>
            <a:xfrm>
              <a:off x="3500794" y="1942049"/>
              <a:ext cx="466038" cy="412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232B83B1-FBC8-4A32-8D68-13F4DE772A6B}"/>
                </a:ext>
              </a:extLst>
            </p:cNvPr>
            <p:cNvSpPr/>
            <p:nvPr/>
          </p:nvSpPr>
          <p:spPr>
            <a:xfrm>
              <a:off x="2396964" y="1957482"/>
              <a:ext cx="417251" cy="408373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AA403EC6-BD37-4C66-A5ED-03A34B4F0E20}"/>
                </a:ext>
              </a:extLst>
            </p:cNvPr>
            <p:cNvSpPr/>
            <p:nvPr/>
          </p:nvSpPr>
          <p:spPr>
            <a:xfrm>
              <a:off x="3511833" y="1966360"/>
              <a:ext cx="426128" cy="381739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9B4A9B5-76BF-4FB5-AE37-C57BCF205503}"/>
                    </a:ext>
                  </a:extLst>
                </p:cNvPr>
                <p:cNvSpPr txBox="1"/>
                <p:nvPr/>
              </p:nvSpPr>
              <p:spPr>
                <a:xfrm>
                  <a:off x="3554062" y="734533"/>
                  <a:ext cx="346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9B4A9B5-76BF-4FB5-AE37-C57BCF2055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62" y="734533"/>
                  <a:ext cx="34622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50DA0A7-5391-44BF-BE1C-2678A7B4A877}"/>
                </a:ext>
              </a:extLst>
            </p:cNvPr>
            <p:cNvCxnSpPr>
              <a:cxnSpLocks/>
              <a:stCxn id="27" idx="2"/>
              <a:endCxn id="20" idx="0"/>
            </p:cNvCxnSpPr>
            <p:nvPr/>
          </p:nvCxnSpPr>
          <p:spPr>
            <a:xfrm>
              <a:off x="3727177" y="1103865"/>
              <a:ext cx="6636" cy="838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CB6AC26-B87E-4E4C-B507-ADFA7DA4F3CE}"/>
                    </a:ext>
                  </a:extLst>
                </p:cNvPr>
                <p:cNvSpPr txBox="1"/>
                <p:nvPr/>
              </p:nvSpPr>
              <p:spPr>
                <a:xfrm>
                  <a:off x="4694076" y="1620483"/>
                  <a:ext cx="2897818" cy="10557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v-S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v-SE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sv-SE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v-SE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v-SE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CB6AC26-B87E-4E4C-B507-ADFA7DA4F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076" y="1620483"/>
                  <a:ext cx="2897818" cy="105573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12E5DD3-5C7E-44E4-AA23-5480FC1F0EA8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10014758" y="1264284"/>
              <a:ext cx="6637" cy="595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DA2F442-F614-4ECF-A771-42C00EEF22B0}"/>
                  </a:ext>
                </a:extLst>
              </p:cNvPr>
              <p:cNvSpPr txBox="1"/>
              <p:nvPr/>
            </p:nvSpPr>
            <p:spPr>
              <a:xfrm>
                <a:off x="2745753" y="606754"/>
                <a:ext cx="824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DA2F442-F614-4ECF-A771-42C00EEF2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53" y="606754"/>
                <a:ext cx="8242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8DFE07-F933-4A09-A167-1C8A11F3A72B}"/>
                  </a:ext>
                </a:extLst>
              </p:cNvPr>
              <p:cNvSpPr txBox="1"/>
              <p:nvPr/>
            </p:nvSpPr>
            <p:spPr>
              <a:xfrm>
                <a:off x="2931524" y="1764918"/>
                <a:ext cx="346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8DFE07-F933-4A09-A167-1C8A11F3A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524" y="1764918"/>
                <a:ext cx="346229" cy="369332"/>
              </a:xfrm>
              <a:prstGeom prst="rect">
                <a:avLst/>
              </a:prstGeom>
              <a:blipFill>
                <a:blip r:embed="rId11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CDF010-7EA6-44A5-8A8F-953A05556228}"/>
                  </a:ext>
                </a:extLst>
              </p:cNvPr>
              <p:cNvSpPr txBox="1"/>
              <p:nvPr/>
            </p:nvSpPr>
            <p:spPr>
              <a:xfrm>
                <a:off x="4133310" y="1789813"/>
                <a:ext cx="346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CDF010-7EA6-44A5-8A8F-953A0555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10" y="1789813"/>
                <a:ext cx="346229" cy="369332"/>
              </a:xfrm>
              <a:prstGeom prst="rect">
                <a:avLst/>
              </a:prstGeom>
              <a:blipFill>
                <a:blip r:embed="rId12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9F0B8A9-6B4E-48EC-8989-911D2F85935F}"/>
                  </a:ext>
                </a:extLst>
              </p:cNvPr>
              <p:cNvSpPr txBox="1"/>
              <p:nvPr/>
            </p:nvSpPr>
            <p:spPr>
              <a:xfrm>
                <a:off x="4259070" y="1277472"/>
                <a:ext cx="523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dirty="0" smtClean="0">
                          <a:latin typeface="Cambria Math" panose="02040503050406030204" pitchFamily="18" charset="0"/>
                        </a:rPr>
                        <m:t>𝑁𝑁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9F0B8A9-6B4E-48EC-8989-911D2F859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070" y="1277472"/>
                <a:ext cx="52378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07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69FC23-A5DD-46C1-8ED1-2C508BAF9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223510" cy="3884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81C56-62C0-4C8A-899E-50260B0D7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93" y="0"/>
            <a:ext cx="5223510" cy="3884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71ECB4-E386-45E2-9580-33491AF98E6C}"/>
                  </a:ext>
                </a:extLst>
              </p:cNvPr>
              <p:cNvSpPr txBox="1"/>
              <p:nvPr/>
            </p:nvSpPr>
            <p:spPr>
              <a:xfrm>
                <a:off x="1795008" y="3884986"/>
                <a:ext cx="1633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71ECB4-E386-45E2-9580-33491AF98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008" y="3884986"/>
                <a:ext cx="163349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1B178F-8382-4C22-8B13-6316EC92AFF0}"/>
                  </a:ext>
                </a:extLst>
              </p:cNvPr>
              <p:cNvSpPr txBox="1"/>
              <p:nvPr/>
            </p:nvSpPr>
            <p:spPr>
              <a:xfrm>
                <a:off x="8519309" y="3884986"/>
                <a:ext cx="2121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1B178F-8382-4C22-8B13-6316EC92A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309" y="3884986"/>
                <a:ext cx="212186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C19976-3C8A-4562-95A3-9BFE6D1B90C5}"/>
                  </a:ext>
                </a:extLst>
              </p:cNvPr>
              <p:cNvSpPr txBox="1"/>
              <p:nvPr/>
            </p:nvSpPr>
            <p:spPr>
              <a:xfrm>
                <a:off x="5666911" y="1307704"/>
                <a:ext cx="619390" cy="634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C19976-3C8A-4562-95A3-9BFE6D1B9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911" y="1307704"/>
                <a:ext cx="619390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8953C4-FF14-48AC-804D-D833B03EF124}"/>
              </a:ext>
            </a:extLst>
          </p:cNvPr>
          <p:cNvCxnSpPr>
            <a:cxnSpLocks/>
          </p:cNvCxnSpPr>
          <p:nvPr/>
        </p:nvCxnSpPr>
        <p:spPr>
          <a:xfrm>
            <a:off x="4850350" y="1602873"/>
            <a:ext cx="746318" cy="1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E9B0-AED8-4E5A-8085-B7CAC73A347F}"/>
              </a:ext>
            </a:extLst>
          </p:cNvPr>
          <p:cNvCxnSpPr>
            <a:cxnSpLocks/>
          </p:cNvCxnSpPr>
          <p:nvPr/>
        </p:nvCxnSpPr>
        <p:spPr>
          <a:xfrm flipV="1">
            <a:off x="6370043" y="1601545"/>
            <a:ext cx="719320" cy="1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5D124C3-409F-4A2C-8FF5-F2F762C0B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1968" y="4602926"/>
                <a:ext cx="10515600" cy="202736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sv-SE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är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funktion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sv-SE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dirty="0"/>
                  <a:t> (</a:t>
                </a:r>
                <a:r>
                  <a:rPr lang="en-GB" dirty="0" err="1"/>
                  <a:t>från</a:t>
                </a:r>
                <a:r>
                  <a:rPr lang="en-GB" dirty="0"/>
                  <a:t> </a:t>
                </a:r>
                <a:r>
                  <a:rPr lang="en-GB" dirty="0" err="1"/>
                  <a:t>skalär</a:t>
                </a:r>
                <a:r>
                  <a:rPr lang="en-GB" dirty="0"/>
                  <a:t> till </a:t>
                </a:r>
                <a:r>
                  <a:rPr lang="en-GB" dirty="0" err="1"/>
                  <a:t>skalär</a:t>
                </a:r>
                <a:r>
                  <a:rPr lang="en-GB" dirty="0"/>
                  <a:t>).</a:t>
                </a:r>
              </a:p>
              <a:p>
                <a:endParaRPr lang="sv-SE" dirty="0"/>
              </a:p>
              <a:p>
                <a:r>
                  <a:rPr lang="sv-SE" dirty="0"/>
                  <a:t>Notera: den negativa derivatans tecken för en punkt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v-SE" dirty="0"/>
                  <a:t> anger i vilken riktning längs x-axeln från punkten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v-SE" dirty="0"/>
                  <a:t> man bör förflytta sig för att nå ett (lokalt) minimum.</a:t>
                </a:r>
                <a:endParaRPr lang="en-GB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5D124C3-409F-4A2C-8FF5-F2F762C0B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968" y="4602926"/>
                <a:ext cx="10515600" cy="2027365"/>
              </a:xfrm>
              <a:blipFill>
                <a:blip r:embed="rId7"/>
                <a:stretch>
                  <a:fillRect l="-870" t="-3604" r="-1507" b="-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7703991-B7AB-4743-B371-DAD4B73BC316}"/>
              </a:ext>
            </a:extLst>
          </p:cNvPr>
          <p:cNvSpPr txBox="1"/>
          <p:nvPr/>
        </p:nvSpPr>
        <p:spPr>
          <a:xfrm>
            <a:off x="5223509" y="133165"/>
            <a:ext cx="174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/>
              <a:t>Exempe</a:t>
            </a:r>
            <a:r>
              <a:rPr lang="sv-SE" sz="2800" dirty="0"/>
              <a:t>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1777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4560-0C3B-4CA2-9658-DBCF50E5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Blixtkurs</a:t>
            </a:r>
            <a:r>
              <a:rPr lang="sv-SE" dirty="0"/>
              <a:t> i flervariabelsanalys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06DD8-C281-408F-9079-3DFCA30BB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8474"/>
                <a:ext cx="12192000" cy="5529525"/>
              </a:xfrm>
            </p:spPr>
            <p:txBody>
              <a:bodyPr/>
              <a:lstStyle/>
              <a:p>
                <a:r>
                  <a:rPr lang="sv-SE" dirty="0"/>
                  <a:t>n≥2 dimensioner:</a:t>
                </a:r>
              </a:p>
              <a:p>
                <a:pPr lvl="1"/>
                <a:r>
                  <a:rPr lang="sv-SE" dirty="0"/>
                  <a:t>Givet: en funktion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v-S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, dvs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sv-SE" dirty="0"/>
                  <a:t> (från n-vektor till skalär)</a:t>
                </a:r>
              </a:p>
              <a:p>
                <a:pPr marL="457200" lvl="1" indent="0">
                  <a:buNone/>
                </a:pPr>
                <a:endParaRPr lang="sv-SE" dirty="0"/>
              </a:p>
              <a:p>
                <a:pPr lvl="1"/>
                <a:r>
                  <a:rPr lang="sv-SE" dirty="0"/>
                  <a:t>Gradientoperatorn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sv-SE" dirty="0"/>
                  <a:t> (”</a:t>
                </a:r>
                <a:r>
                  <a:rPr lang="sv-SE" dirty="0" err="1"/>
                  <a:t>nabla</a:t>
                </a:r>
                <a:r>
                  <a:rPr lang="sv-SE" dirty="0"/>
                  <a:t>”) ges av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  <m:sub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2,…</m:t>
                            </m:r>
                          </m:sub>
                        </m:sSub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  <a:p>
                <a:pPr lvl="1"/>
                <a:r>
                  <a:rPr lang="sv-SE" dirty="0"/>
                  <a:t>Funktionen f:s gradient är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,…)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sv-SE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Sup>
                          <m:sSub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sv-SE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),…)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endParaRPr lang="sv-SE" u="sng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𝜵</m:t>
                                </m:r>
                              </m:e>
                              <m:sub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𝑣𝑎𝑙</m:t>
                            </m:r>
                          </m:sub>
                        </m:sSub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𝜵</m:t>
                                </m:r>
                              </m:e>
                              <m:sub>
                                <m:r>
                                  <a:rPr lang="sv-S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,…)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,…)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betecknar</a:t>
                </a:r>
                <a:r>
                  <a:rPr lang="en-GB" dirty="0"/>
                  <a:t> </a:t>
                </a:r>
                <a:r>
                  <a:rPr lang="en-GB" dirty="0" err="1"/>
                  <a:t>gradientvektorns</a:t>
                </a:r>
                <a:r>
                  <a:rPr lang="en-GB" dirty="0"/>
                  <a:t> </a:t>
                </a:r>
                <a:r>
                  <a:rPr lang="en-GB" dirty="0" err="1"/>
                  <a:t>faktiska</a:t>
                </a:r>
                <a:r>
                  <a:rPr lang="en-GB" dirty="0"/>
                  <a:t> </a:t>
                </a:r>
                <a:r>
                  <a:rPr lang="en-GB" dirty="0" err="1"/>
                  <a:t>värde</a:t>
                </a:r>
                <a:r>
                  <a:rPr lang="en-GB" dirty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punkten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06DD8-C281-408F-9079-3DFCA30BB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8474"/>
                <a:ext cx="12192000" cy="5529525"/>
              </a:xfrm>
              <a:blipFill>
                <a:blip r:embed="rId2"/>
                <a:stretch>
                  <a:fillRect l="-900" t="-18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28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69FC23-A5DD-46C1-8ED1-2C508BAF9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223510" cy="3884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81C56-62C0-4C8A-899E-50260B0D7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91" y="0"/>
            <a:ext cx="5223509" cy="3884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71ECB4-E386-45E2-9580-33491AF98E6C}"/>
                  </a:ext>
                </a:extLst>
              </p:cNvPr>
              <p:cNvSpPr txBox="1"/>
              <p:nvPr/>
            </p:nvSpPr>
            <p:spPr>
              <a:xfrm>
                <a:off x="1795008" y="3884986"/>
                <a:ext cx="273260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71ECB4-E386-45E2-9580-33491AF98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008" y="3884986"/>
                <a:ext cx="2732604" cy="373051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1B178F-8382-4C22-8B13-6316EC92AFF0}"/>
                  </a:ext>
                </a:extLst>
              </p:cNvPr>
              <p:cNvSpPr txBox="1"/>
              <p:nvPr/>
            </p:nvSpPr>
            <p:spPr>
              <a:xfrm>
                <a:off x="7677033" y="3884985"/>
                <a:ext cx="3806423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𝜵</m:t>
                                </m:r>
                              </m:e>
                              <m:sub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=(−2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,−2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1B178F-8382-4C22-8B13-6316EC92A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033" y="3884985"/>
                <a:ext cx="3806423" cy="404213"/>
              </a:xfrm>
              <a:prstGeom prst="rect">
                <a:avLst/>
              </a:prstGeom>
              <a:blipFill>
                <a:blip r:embed="rId5"/>
                <a:stretch>
                  <a:fillRect l="-1280" t="-107463" b="-1597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C19976-3C8A-4562-95A3-9BFE6D1B90C5}"/>
                  </a:ext>
                </a:extLst>
              </p:cNvPr>
              <p:cNvSpPr txBox="1"/>
              <p:nvPr/>
            </p:nvSpPr>
            <p:spPr>
              <a:xfrm>
                <a:off x="5512345" y="1418208"/>
                <a:ext cx="6665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C19976-3C8A-4562-95A3-9BFE6D1B9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45" y="1418208"/>
                <a:ext cx="6665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8953C4-FF14-48AC-804D-D833B03EF124}"/>
              </a:ext>
            </a:extLst>
          </p:cNvPr>
          <p:cNvCxnSpPr>
            <a:cxnSpLocks/>
          </p:cNvCxnSpPr>
          <p:nvPr/>
        </p:nvCxnSpPr>
        <p:spPr>
          <a:xfrm>
            <a:off x="4905730" y="1602874"/>
            <a:ext cx="433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E9B0-AED8-4E5A-8085-B7CAC73A347F}"/>
              </a:ext>
            </a:extLst>
          </p:cNvPr>
          <p:cNvCxnSpPr>
            <a:cxnSpLocks/>
          </p:cNvCxnSpPr>
          <p:nvPr/>
        </p:nvCxnSpPr>
        <p:spPr>
          <a:xfrm>
            <a:off x="6311884" y="1602874"/>
            <a:ext cx="5336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5D124C3-409F-4A2C-8FF5-F2F762C0B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1968" y="4612403"/>
                <a:ext cx="10891488" cy="224559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sv-SE" dirty="0">
                    <a:ea typeface="Cambria Math" panose="02040503050406030204" pitchFamily="18" charset="0"/>
                  </a:rPr>
                  <a:t>Gradienten </a:t>
                </a:r>
                <a:r>
                  <a:rPr lang="en-GB" dirty="0" err="1"/>
                  <a:t>är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funktion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sv-SE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(</a:t>
                </a:r>
                <a:r>
                  <a:rPr lang="en-GB" dirty="0" err="1"/>
                  <a:t>från</a:t>
                </a:r>
                <a:r>
                  <a:rPr lang="en-GB" dirty="0"/>
                  <a:t> n-</a:t>
                </a:r>
                <a:r>
                  <a:rPr lang="en-GB" dirty="0" err="1"/>
                  <a:t>vektor</a:t>
                </a:r>
                <a:r>
                  <a:rPr lang="en-GB" dirty="0"/>
                  <a:t> till n-</a:t>
                </a:r>
                <a:r>
                  <a:rPr lang="en-GB" dirty="0" err="1"/>
                  <a:t>vektor</a:t>
                </a:r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r>
                  <a:rPr lang="sv-SE" dirty="0"/>
                  <a:t>Gradienten i en punkt pekar i den riktning vartåt funktionen ökar snabbast. Des storlek representerar hur stor ökningen är. </a:t>
                </a:r>
                <a:r>
                  <a:rPr lang="sv-SE" u="sng" dirty="0"/>
                  <a:t>Den negativa gradienten anger därför hur man bör förflytta sig i rymden av möjliga input </a:t>
                </a:r>
                <a14:m>
                  <m:oMath xmlns:m="http://schemas.openxmlformats.org/officeDocument/2006/math">
                    <m:r>
                      <a:rPr lang="sv-SE" b="1" i="0" u="sng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b="0" i="1" u="sng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sv-SE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u="sng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u="sng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u="sng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u="sng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sv-SE" u="sng" dirty="0"/>
                  <a:t> för att nå ett (lokalt) minimum.</a:t>
                </a:r>
                <a:endParaRPr lang="en-GB" u="sng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5D124C3-409F-4A2C-8FF5-F2F762C0B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968" y="4612403"/>
                <a:ext cx="10891488" cy="2245593"/>
              </a:xfrm>
              <a:blipFill>
                <a:blip r:embed="rId7"/>
                <a:stretch>
                  <a:fillRect l="-839" t="-7065" r="-1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07001CF-440D-4FF0-A7B1-3220EB3F097C}"/>
              </a:ext>
            </a:extLst>
          </p:cNvPr>
          <p:cNvSpPr txBox="1"/>
          <p:nvPr/>
        </p:nvSpPr>
        <p:spPr>
          <a:xfrm>
            <a:off x="5205753" y="133165"/>
            <a:ext cx="174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/>
              <a:t>Exempe</a:t>
            </a:r>
            <a:r>
              <a:rPr lang="sv-SE" sz="2800" dirty="0"/>
              <a:t>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5934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4560-0C3B-4CA2-9658-DBCF50E5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Grundläggande optimering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06DD8-C281-408F-9079-3DFCA30BB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7352"/>
                <a:ext cx="12192000" cy="552064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v-SE" dirty="0"/>
                  <a:t>Givet: En </a:t>
                </a:r>
                <a:r>
                  <a:rPr lang="sv-SE" dirty="0" err="1"/>
                  <a:t>cost</a:t>
                </a:r>
                <a:r>
                  <a:rPr lang="sv-SE" dirty="0"/>
                  <a:t>/loss-funktion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GB" dirty="0"/>
                  <a:t>. </a:t>
                </a:r>
              </a:p>
              <a:p>
                <a:r>
                  <a:rPr lang="sv-SE" dirty="0"/>
                  <a:t>Problem: </a:t>
                </a:r>
                <a:r>
                  <a:rPr lang="en-GB" dirty="0" err="1"/>
                  <a:t>Välj</a:t>
                </a:r>
                <a:r>
                  <a:rPr lang="en-GB" dirty="0"/>
                  <a:t> element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för</a:t>
                </a:r>
                <a:r>
                  <a:rPr lang="en-GB" dirty="0"/>
                  <a:t> </a:t>
                </a:r>
                <a:r>
                  <a:rPr lang="en-GB" dirty="0" err="1"/>
                  <a:t>att</a:t>
                </a:r>
                <a:r>
                  <a:rPr lang="en-GB" dirty="0"/>
                  <a:t> </a:t>
                </a:r>
                <a:r>
                  <a:rPr lang="en-GB" dirty="0" err="1"/>
                  <a:t>göra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så</a:t>
                </a:r>
                <a:r>
                  <a:rPr lang="en-GB" dirty="0"/>
                  <a:t> </a:t>
                </a:r>
                <a:r>
                  <a:rPr lang="en-GB" dirty="0" err="1"/>
                  <a:t>litet</a:t>
                </a:r>
                <a:r>
                  <a:rPr lang="en-GB" dirty="0"/>
                  <a:t> </a:t>
                </a:r>
                <a:r>
                  <a:rPr lang="en-GB" dirty="0" err="1"/>
                  <a:t>som</a:t>
                </a:r>
                <a:r>
                  <a:rPr lang="en-GB" dirty="0"/>
                  <a:t> </a:t>
                </a:r>
                <a:r>
                  <a:rPr lang="en-GB" dirty="0" err="1"/>
                  <a:t>möjligt</a:t>
                </a:r>
                <a:r>
                  <a:rPr lang="en-GB" dirty="0"/>
                  <a:t>.</a:t>
                </a:r>
              </a:p>
              <a:p>
                <a:pPr lvl="1"/>
                <a:r>
                  <a:rPr lang="sv-SE" dirty="0"/>
                  <a:t>Dvs</a:t>
                </a:r>
                <a:r>
                  <a:rPr lang="sv-SE" b="1" dirty="0"/>
                  <a:t>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är</a:t>
                </a:r>
                <a:r>
                  <a:rPr lang="en-GB" dirty="0"/>
                  <a:t> </a:t>
                </a:r>
                <a:r>
                  <a:rPr lang="en-GB" dirty="0" err="1"/>
                  <a:t>här</a:t>
                </a:r>
                <a:r>
                  <a:rPr lang="en-GB" dirty="0"/>
                  <a:t> </a:t>
                </a:r>
                <a:r>
                  <a:rPr lang="en-GB" dirty="0" err="1"/>
                  <a:t>att</a:t>
                </a:r>
                <a:r>
                  <a:rPr lang="en-GB" dirty="0"/>
                  <a:t> </a:t>
                </a:r>
                <a:r>
                  <a:rPr lang="en-GB" dirty="0" err="1"/>
                  <a:t>betrakta</a:t>
                </a:r>
                <a:r>
                  <a:rPr lang="en-GB" dirty="0"/>
                  <a:t> </a:t>
                </a:r>
                <a:r>
                  <a:rPr lang="en-GB" dirty="0" err="1"/>
                  <a:t>som</a:t>
                </a:r>
                <a:r>
                  <a:rPr lang="en-GB" dirty="0"/>
                  <a:t> </a:t>
                </a:r>
                <a:r>
                  <a:rPr lang="en-GB" dirty="0" err="1"/>
                  <a:t>konstant</a:t>
                </a:r>
                <a:r>
                  <a:rPr lang="en-GB" dirty="0"/>
                  <a:t>(</a:t>
                </a:r>
                <a:r>
                  <a:rPr lang="en-GB" dirty="0" err="1"/>
                  <a:t>er</a:t>
                </a:r>
                <a:r>
                  <a:rPr lang="en-GB" dirty="0"/>
                  <a:t>)</a:t>
                </a:r>
              </a:p>
              <a:p>
                <a:r>
                  <a:rPr lang="sv-SE" dirty="0"/>
                  <a:t>D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faktiska</a:t>
                </a:r>
                <a:r>
                  <a:rPr lang="en-GB" dirty="0"/>
                  <a:t> </a:t>
                </a:r>
                <a:r>
                  <a:rPr lang="en-GB" dirty="0" err="1"/>
                  <a:t>lösningen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finns</a:t>
                </a:r>
                <a:r>
                  <a:rPr lang="en-GB" dirty="0"/>
                  <a:t> bland </a:t>
                </a:r>
                <a:r>
                  <a:rPr lang="en-GB" dirty="0" err="1"/>
                  <a:t>lösningarna</a:t>
                </a:r>
                <a:r>
                  <a:rPr lang="en-GB" dirty="0"/>
                  <a:t> till </a:t>
                </a:r>
                <a:r>
                  <a:rPr lang="en-GB" dirty="0" err="1"/>
                  <a:t>ekvationssystemet</a:t>
                </a:r>
                <a:r>
                  <a:rPr lang="en-GB" dirty="0"/>
                  <a:t>:</a:t>
                </a:r>
              </a:p>
              <a:p>
                <a:endParaRPr lang="sv-SE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sv-S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𝜵</m:t>
                                </m:r>
                              </m:e>
                              <m:sub>
                                <m:r>
                                  <a:rPr lang="sv-S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sv-S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𝑜𝑝𝑡</m:t>
                            </m:r>
                          </m:sup>
                        </m:sSup>
                      </m:sub>
                    </m:sSub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  <m:d>
                      <m:dPr>
                        <m:begChr m:val="{"/>
                        <m:endChr m:val="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v-S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sv-S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𝑜𝑝𝑡</m:t>
                                    </m:r>
                                  </m:sup>
                                </m:sSubSup>
                              </m:sub>
                            </m:s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v-S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sv-S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sSub>
                                  <m:sSubPr>
                                    <m:ctrlPr>
                                      <a:rPr lang="sv-S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𝑜𝑝𝑡</m:t>
                                    </m:r>
                                  </m:sup>
                                </m:sSubSup>
                              </m:sub>
                            </m:s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dirty="0"/>
                  <a:t> , ty </a:t>
                </a:r>
                <a:r>
                  <a:rPr lang="en-GB" dirty="0" err="1"/>
                  <a:t>gradienten</a:t>
                </a:r>
                <a:r>
                  <a:rPr lang="en-GB" dirty="0"/>
                  <a:t> </a:t>
                </a:r>
                <a:r>
                  <a:rPr lang="en-GB" dirty="0" err="1"/>
                  <a:t>är</a:t>
                </a:r>
                <a:r>
                  <a:rPr lang="en-GB" dirty="0"/>
                  <a:t> </a:t>
                </a:r>
                <a:r>
                  <a:rPr lang="en-GB" dirty="0" err="1"/>
                  <a:t>noll</a:t>
                </a:r>
                <a:r>
                  <a:rPr lang="en-GB" dirty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alla</a:t>
                </a:r>
                <a:r>
                  <a:rPr lang="en-GB" dirty="0"/>
                  <a:t> minima/maxima.</a:t>
                </a:r>
              </a:p>
              <a:p>
                <a:endParaRPr lang="sv-SE" dirty="0"/>
              </a:p>
              <a:p>
                <a:r>
                  <a:rPr lang="sv-SE" dirty="0"/>
                  <a:t>(V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antar</a:t>
                </a:r>
                <a:r>
                  <a:rPr lang="en-GB" dirty="0"/>
                  <a:t> </a:t>
                </a:r>
                <a:r>
                  <a:rPr lang="en-GB" dirty="0" err="1"/>
                  <a:t>här</a:t>
                </a:r>
                <a:r>
                  <a:rPr lang="en-GB" dirty="0"/>
                  <a:t> </a:t>
                </a:r>
                <a:r>
                  <a:rPr lang="en-GB" dirty="0" err="1"/>
                  <a:t>att</a:t>
                </a:r>
                <a:r>
                  <a:rPr lang="en-GB" dirty="0"/>
                  <a:t> </a:t>
                </a:r>
                <a:r>
                  <a:rPr lang="en-GB" dirty="0" err="1"/>
                  <a:t>funktionen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är</a:t>
                </a:r>
                <a:r>
                  <a:rPr lang="en-GB" dirty="0"/>
                  <a:t> </a:t>
                </a:r>
                <a:r>
                  <a:rPr lang="en-GB" dirty="0" err="1"/>
                  <a:t>kontinuerlig</a:t>
                </a:r>
                <a:r>
                  <a:rPr lang="en-GB" dirty="0"/>
                  <a:t> </a:t>
                </a:r>
                <a:r>
                  <a:rPr lang="en-GB" dirty="0" err="1"/>
                  <a:t>och</a:t>
                </a:r>
                <a:r>
                  <a:rPr lang="en-GB" dirty="0"/>
                  <a:t> </a:t>
                </a:r>
                <a:r>
                  <a:rPr lang="en-GB" dirty="0" err="1"/>
                  <a:t>deriverbar</a:t>
                </a:r>
                <a:r>
                  <a:rPr lang="en-GB" dirty="0"/>
                  <a:t> </a:t>
                </a:r>
                <a:r>
                  <a:rPr lang="en-GB" dirty="0" err="1"/>
                  <a:t>överallt</a:t>
                </a:r>
                <a:r>
                  <a:rPr lang="en-GB" dirty="0"/>
                  <a:t>, </a:t>
                </a:r>
                <a:r>
                  <a:rPr lang="en-GB" dirty="0" err="1"/>
                  <a:t>dvs</a:t>
                </a:r>
                <a:r>
                  <a:rPr lang="en-GB" dirty="0"/>
                  <a:t> inga “</a:t>
                </a:r>
                <a:r>
                  <a:rPr lang="en-GB" dirty="0" err="1"/>
                  <a:t>hopp</a:t>
                </a:r>
                <a:r>
                  <a:rPr lang="en-GB" dirty="0"/>
                  <a:t>” </a:t>
                </a:r>
                <a:r>
                  <a:rPr lang="en-GB" dirty="0" err="1"/>
                  <a:t>eller</a:t>
                </a:r>
                <a:r>
                  <a:rPr lang="en-GB" dirty="0"/>
                  <a:t> “</a:t>
                </a:r>
                <a:r>
                  <a:rPr lang="en-GB" dirty="0" err="1"/>
                  <a:t>kanter</a:t>
                </a:r>
                <a:r>
                  <a:rPr lang="en-GB" dirty="0"/>
                  <a:t>”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funktionsytan</a:t>
                </a:r>
                <a:r>
                  <a:rPr lang="en-GB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06DD8-C281-408F-9079-3DFCA30BB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7352"/>
                <a:ext cx="12192000" cy="5520647"/>
              </a:xfrm>
              <a:blipFill>
                <a:blip r:embed="rId2"/>
                <a:stretch>
                  <a:fillRect l="-750" t="-2208" b="-3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13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4560-0C3B-4CA2-9658-DBCF50E5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Grundläggande optimering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06DD8-C281-408F-9079-3DFCA30BB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7352"/>
                <a:ext cx="12192000" cy="55206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v-SE" dirty="0"/>
                  <a:t>Gradient </a:t>
                </a:r>
                <a:r>
                  <a:rPr lang="sv-SE" dirty="0" err="1"/>
                  <a:t>Descent</a:t>
                </a:r>
                <a:r>
                  <a:rPr lang="sv-SE" dirty="0"/>
                  <a:t>:</a:t>
                </a:r>
              </a:p>
              <a:p>
                <a:pPr lvl="1"/>
                <a:r>
                  <a:rPr lang="sv-SE" dirty="0"/>
                  <a:t>Hur hittar man ner från ett berg om man är blind och har minnesförlust? Följ lutningen.</a:t>
                </a:r>
              </a:p>
              <a:p>
                <a:pPr lvl="1"/>
                <a:r>
                  <a:rPr lang="sv-SE" dirty="0"/>
                  <a:t>Ett iterativt alternativ för hitta en lösning utan att behöva lösa ekvationssystem.</a:t>
                </a:r>
              </a:p>
              <a:p>
                <a:pPr lvl="2"/>
                <a:r>
                  <a:rPr lang="sv-SE" dirty="0"/>
                  <a:t>För komplicerade kostnadsfunktioner som beror olinjärt på miljontals parametrar kan det helt saknas metoder för att lösa</a:t>
                </a:r>
                <a:r>
                  <a:rPr lang="sv-SE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sv-SE" dirty="0"/>
                  <a:t> analytiskt.</a:t>
                </a:r>
              </a:p>
              <a:p>
                <a:pPr lvl="2"/>
                <a:r>
                  <a:rPr lang="sv-SE" dirty="0"/>
                  <a:t>Att hitta gradienten i en given punkt är dock</a:t>
                </a:r>
                <a:br>
                  <a:rPr lang="sv-SE" dirty="0"/>
                </a:br>
                <a:r>
                  <a:rPr lang="sv-SE" dirty="0"/>
                  <a:t>alltid en (jämförelsevis) enkel operation.</a:t>
                </a:r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r>
                  <a:rPr lang="sv-SE" dirty="0"/>
                  <a:t>Algoritmen: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sv-SE" dirty="0"/>
                  <a:t>Initialisera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v-SE" b="1" dirty="0"/>
                  <a:t> </a:t>
                </a:r>
                <a:r>
                  <a:rPr lang="sv-SE" dirty="0"/>
                  <a:t>(exempelvis slumpmässigt).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sv-SE" dirty="0"/>
                  <a:t>Uppdatera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𝜵</m:t>
                                </m:r>
                              </m:e>
                              <m:sub>
                                <m:r>
                                  <a:rPr lang="sv-S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v-S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sv-S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v-SE" dirty="0"/>
                  <a:t>, (där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dirty="0"/>
                  <a:t> är det vi kallar </a:t>
                </a:r>
                <a:r>
                  <a:rPr lang="sv-SE" dirty="0" err="1"/>
                  <a:t>learning</a:t>
                </a:r>
                <a:r>
                  <a:rPr lang="sv-SE" dirty="0"/>
                  <a:t> rate eller step </a:t>
                </a:r>
                <a:r>
                  <a:rPr lang="sv-SE" dirty="0" err="1"/>
                  <a:t>size</a:t>
                </a:r>
                <a:r>
                  <a:rPr lang="sv-SE" dirty="0"/>
                  <a:t>).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sv-SE" dirty="0"/>
                  <a:t>Repetera steg 2 ovan n gånger (n stort).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v-SE" b="1" dirty="0"/>
                  <a:t> </a:t>
                </a:r>
                <a:r>
                  <a:rPr lang="sv-SE" dirty="0"/>
                  <a:t>är (approximativt) lösningen.</a:t>
                </a:r>
              </a:p>
              <a:p>
                <a:pPr lvl="1"/>
                <a:r>
                  <a:rPr lang="sv-SE" dirty="0"/>
                  <a:t>Metoden är matematiskt garanterad hamna godtyckligt nära ett lokalt minimum efter ett ändligt antal n steg givet tillräckligt litet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dirty="0"/>
                  <a:t>!</a:t>
                </a:r>
              </a:p>
              <a:p>
                <a:pPr lvl="2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06DD8-C281-408F-9079-3DFCA30BB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7352"/>
                <a:ext cx="12192000" cy="5520647"/>
              </a:xfrm>
              <a:blipFill>
                <a:blip r:embed="rId2"/>
                <a:stretch>
                  <a:fillRect l="-900" t="-24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6" descr="http://www.deepideas.net/wp-content/uploads/2017/08/gradient_descent.png">
            <a:extLst>
              <a:ext uri="{FF2B5EF4-FFF2-40B4-BE49-F238E27FC236}">
                <a16:creationId xmlns:a16="http://schemas.microsoft.com/office/drawing/2014/main" id="{8B22B796-7C43-448D-B296-2F251C709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8" descr="http://www.deepideas.net/wp-content/uploads/2017/08/gradient_descent.png">
            <a:extLst>
              <a:ext uri="{FF2B5EF4-FFF2-40B4-BE49-F238E27FC236}">
                <a16:creationId xmlns:a16="http://schemas.microsoft.com/office/drawing/2014/main" id="{3D7AC22E-35AC-46A8-9E1D-C28F9D581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436C82B-03E4-4219-955D-AB23DA600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953577"/>
            <a:ext cx="3671455" cy="228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93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03F4F7-46DA-4731-BB5C-CD1398648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20" y="1087582"/>
            <a:ext cx="8507559" cy="4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4560-0C3B-4CA2-9658-DBCF50E5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Grundläggande optimering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06DD8-C281-408F-9079-3DFCA30BB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7352"/>
                <a:ext cx="12192000" cy="5520647"/>
              </a:xfrm>
            </p:spPr>
            <p:txBody>
              <a:bodyPr>
                <a:normAutofit/>
              </a:bodyPr>
              <a:lstStyle/>
              <a:p>
                <a:r>
                  <a:rPr lang="sv-SE" dirty="0"/>
                  <a:t>Stochastic Gradient </a:t>
                </a:r>
                <a:r>
                  <a:rPr lang="sv-SE" dirty="0" err="1"/>
                  <a:t>Descent</a:t>
                </a:r>
                <a:r>
                  <a:rPr lang="sv-SE" dirty="0"/>
                  <a:t>, SGD:</a:t>
                </a:r>
              </a:p>
              <a:p>
                <a:pPr lvl="1"/>
                <a:r>
                  <a:rPr lang="sv-SE" dirty="0"/>
                  <a:t>Problem: Kostnadsfunktionen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sv-SE" dirty="0"/>
                  <a:t> kanske inte är ”känd” i bemärkelsen att den beror på input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sv-SE" dirty="0"/>
                  <a:t> som inte är konstant, utan dragen från en (okänd) slumpfördelning. </a:t>
                </a:r>
              </a:p>
              <a:p>
                <a:pPr lvl="1"/>
                <a:r>
                  <a:rPr lang="sv-SE" dirty="0"/>
                  <a:t>Lösning: För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sv-SE" dirty="0"/>
                  <a:t> observationer av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sv-SE" dirty="0"/>
                  <a:t> (skrivet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p>
                  </m:oMath>
                </a14:m>
                <a:r>
                  <a:rPr lang="sv-SE" dirty="0"/>
                  <a:t>, där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, 0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sv-SE" dirty="0"/>
                  <a:t> är den i:te observationen), beräkna medelvärdet av kostnaden:</a:t>
                </a:r>
              </a:p>
              <a:p>
                <a:pPr lvl="1"/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p>
                          </m:s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sv-S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𝑜𝑏𝑠</m:t>
                                  </m:r>
                                </m:sup>
                              </m:sSub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sv-SE" dirty="0"/>
              </a:p>
              <a:p>
                <a:pPr lvl="1"/>
                <a:r>
                  <a:rPr lang="sv-SE" dirty="0"/>
                  <a:t>Nu kan vi använda ungefär samma metod som innan för att minimera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sv-SE" b="0" dirty="0"/>
                  <a:t>: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sv-SE" dirty="0"/>
                  <a:t>Initialisera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sv-SE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sv-SE" dirty="0"/>
                  <a:t>Generera observationer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p>
                    <m:r>
                      <a:rPr lang="sv-S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v-SE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sv-SE" dirty="0"/>
                  <a:t>Uppdatera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𝜵</m:t>
                                </m:r>
                              </m:e>
                              <m:sub>
                                <m:r>
                                  <a:rPr lang="sv-S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  <m:acc>
                              <m:accPr>
                                <m:chr m:val="̂"/>
                                <m:ctrlPr>
                                  <a:rPr lang="sv-S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  <m:r>
                              <a:rPr lang="sv-S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p>
                            </m:sSup>
                            <m:r>
                              <a:rPr lang="sv-S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sub>
                    </m:sSub>
                  </m:oMath>
                </a14:m>
                <a:endParaRPr lang="sv-SE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sv-SE" dirty="0"/>
                  <a:t>Repetera steg 2-3 ovan.</a:t>
                </a:r>
              </a:p>
              <a:p>
                <a:pPr lvl="1"/>
                <a:r>
                  <a:rPr lang="sv-SE" dirty="0"/>
                  <a:t>Detta minimerar även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sv-SE" dirty="0"/>
                  <a:t> över stora mängder observerade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sv-SE" dirty="0"/>
                  <a:t>.</a:t>
                </a:r>
              </a:p>
              <a:p>
                <a:pPr marL="457200" lvl="1" indent="0">
                  <a:buNone/>
                </a:pPr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  <a:p>
                <a:pPr lvl="2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06DD8-C281-408F-9079-3DFCA30BB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7352"/>
                <a:ext cx="12192000" cy="5520647"/>
              </a:xfrm>
              <a:blipFill>
                <a:blip r:embed="rId2"/>
                <a:stretch>
                  <a:fillRect l="-900" t="-1766" r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6" descr="http://www.deepideas.net/wp-content/uploads/2017/08/gradient_descent.png">
            <a:extLst>
              <a:ext uri="{FF2B5EF4-FFF2-40B4-BE49-F238E27FC236}">
                <a16:creationId xmlns:a16="http://schemas.microsoft.com/office/drawing/2014/main" id="{8B22B796-7C43-448D-B296-2F251C709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8" descr="http://www.deepideas.net/wp-content/uploads/2017/08/gradient_descent.png">
            <a:extLst>
              <a:ext uri="{FF2B5EF4-FFF2-40B4-BE49-F238E27FC236}">
                <a16:creationId xmlns:a16="http://schemas.microsoft.com/office/drawing/2014/main" id="{3D7AC22E-35AC-46A8-9E1D-C28F9D581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68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4560-0C3B-4CA2-9658-DBCF50E5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Neuronnät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06DD8-C281-408F-9079-3DFCA30BB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7352"/>
                <a:ext cx="12192000" cy="55206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v-SE"/>
                  <a:t>(nästan) alla </a:t>
                </a:r>
                <a:r>
                  <a:rPr lang="sv-SE" dirty="0"/>
                  <a:t>modeller har följande struktur:</a:t>
                </a:r>
              </a:p>
              <a:p>
                <a:endParaRPr lang="sv-SE" dirty="0"/>
              </a:p>
              <a:p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r>
                  <a:rPr lang="sv-SE" dirty="0"/>
                  <a:t>Ett neuronnät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𝑁𝑁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 är en </a:t>
                </a:r>
                <a:r>
                  <a:rPr lang="sv-SE" i="1" dirty="0"/>
                  <a:t>universal </a:t>
                </a:r>
                <a:r>
                  <a:rPr lang="sv-SE" i="1" dirty="0" err="1"/>
                  <a:t>function</a:t>
                </a:r>
                <a:r>
                  <a:rPr lang="sv-SE" i="1" dirty="0"/>
                  <a:t> </a:t>
                </a:r>
                <a:r>
                  <a:rPr lang="sv-SE" i="1" dirty="0" err="1"/>
                  <a:t>approximator</a:t>
                </a:r>
                <a:r>
                  <a:rPr lang="sv-SE" dirty="0"/>
                  <a:t> som kan lära sig efterlikna någon funktion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sv-SE" dirty="0"/>
                  <a:t> . Exempelvis kan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sv-SE" dirty="0"/>
                  <a:t> vara en bild,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sv-SE" dirty="0"/>
                  <a:t> är 1 om bilden föreställer en katt, 0 annars.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v-SE" dirty="0"/>
                  <a:t> antas </a:t>
                </a:r>
                <a:r>
                  <a:rPr lang="sv-SE" i="1" dirty="0"/>
                  <a:t>a priori </a:t>
                </a:r>
                <a:r>
                  <a:rPr lang="sv-SE" dirty="0"/>
                  <a:t>existera och vara beräkningsbar.</a:t>
                </a:r>
              </a:p>
              <a:p>
                <a:r>
                  <a:rPr lang="sv-SE" dirty="0"/>
                  <a:t>Vi vill minimera kostnaden C , som mäter hur lika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sv-SE" dirty="0"/>
                  <a:t> och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sv-SE" b="1" dirty="0"/>
                  <a:t> </a:t>
                </a:r>
                <a:r>
                  <a:rPr lang="sv-SE" dirty="0"/>
                  <a:t>är, med avseende på nätverkets justerbara parametrar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sv-SE" dirty="0"/>
                  <a:t>. När C är minimerad lär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𝑁𝑁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(∙,</m:t>
                    </m:r>
                    <m:r>
                      <a:rPr lang="sv-SE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b="1" dirty="0"/>
                  <a:t> ”</a:t>
                </a:r>
                <a:r>
                  <a:rPr lang="sv-SE" dirty="0"/>
                  <a:t>likna”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v-SE" dirty="0"/>
                  <a:t>.</a:t>
                </a:r>
                <a:endParaRPr lang="sv-SE" b="1" dirty="0"/>
              </a:p>
              <a:p>
                <a:r>
                  <a:rPr lang="sv-SE" dirty="0"/>
                  <a:t>Vi kan tillämpa SGD, där ”observationerna” utgörs av exempel på par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. Förhoppningen är att för någon konfiguration av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sv-SE" dirty="0"/>
                  <a:t> kommer nätverket att beräkna den funktion som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 är exempel på input resp. output från.</a:t>
                </a:r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06DD8-C281-408F-9079-3DFCA30BB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7352"/>
                <a:ext cx="12192000" cy="5520647"/>
              </a:xfrm>
              <a:blipFill>
                <a:blip r:embed="rId2"/>
                <a:stretch>
                  <a:fillRect l="-900" t="-2428" r="-1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6" descr="http://www.deepideas.net/wp-content/uploads/2017/08/gradient_descent.png">
            <a:extLst>
              <a:ext uri="{FF2B5EF4-FFF2-40B4-BE49-F238E27FC236}">
                <a16:creationId xmlns:a16="http://schemas.microsoft.com/office/drawing/2014/main" id="{8B22B796-7C43-448D-B296-2F251C709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9392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8" descr="http://www.deepideas.net/wp-content/uploads/2017/08/gradient_descent.png">
            <a:extLst>
              <a:ext uri="{FF2B5EF4-FFF2-40B4-BE49-F238E27FC236}">
                <a16:creationId xmlns:a16="http://schemas.microsoft.com/office/drawing/2014/main" id="{3D7AC22E-35AC-46A8-9E1D-C28F9D581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0916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A044AC-89F9-45AB-811E-F7374FF36DB6}"/>
                  </a:ext>
                </a:extLst>
              </p:cNvPr>
              <p:cNvSpPr txBox="1"/>
              <p:nvPr/>
            </p:nvSpPr>
            <p:spPr>
              <a:xfrm>
                <a:off x="1722265" y="2532025"/>
                <a:ext cx="2654425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sv-S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3200" b="0" i="1" smtClean="0">
                          <a:latin typeface="Cambria Math" panose="02040503050406030204" pitchFamily="18" charset="0"/>
                        </a:rPr>
                        <m:t>𝑁𝑁</m:t>
                      </m:r>
                      <m:r>
                        <a:rPr lang="sv-S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v-SE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sv-S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A044AC-89F9-45AB-811E-F7374FF36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265" y="2532025"/>
                <a:ext cx="265442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0AA1F1-8DDD-45AD-92CD-D9160498026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06026" y="2824413"/>
            <a:ext cx="1216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553B6E-9909-411B-B1B4-BFC10ADC638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049477" y="2183903"/>
            <a:ext cx="1" cy="34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251F34-FEAD-4E6F-880F-CAB7D6296846}"/>
                  </a:ext>
                </a:extLst>
              </p:cNvPr>
              <p:cNvSpPr txBox="1"/>
              <p:nvPr/>
            </p:nvSpPr>
            <p:spPr>
              <a:xfrm>
                <a:off x="5922883" y="2532024"/>
                <a:ext cx="5342880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sv-S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sv-SE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sv-S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sv-S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3200" b="0" i="1" smtClean="0">
                          <a:latin typeface="Cambria Math" panose="02040503050406030204" pitchFamily="18" charset="0"/>
                        </a:rPr>
                        <m:t>𝑁𝑁</m:t>
                      </m:r>
                      <m:r>
                        <a:rPr lang="sv-SE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v-SE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sv-SE" sz="3200" b="1" i="1" smtClean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sv-SE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v-S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251F34-FEAD-4E6F-880F-CAB7D6296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3" y="2532024"/>
                <a:ext cx="53428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E64D7F-9279-453F-B7E7-0C84763666B1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4376690" y="2824412"/>
            <a:ext cx="15461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49CA30-3AB0-4042-9E44-61F5CCECCCC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94323" y="2183903"/>
            <a:ext cx="0" cy="34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8D3792C-B84A-4069-BBE8-C8E34762A5D7}"/>
                  </a:ext>
                </a:extLst>
              </p:cNvPr>
              <p:cNvSpPr txBox="1"/>
              <p:nvPr/>
            </p:nvSpPr>
            <p:spPr>
              <a:xfrm>
                <a:off x="796769" y="2416609"/>
                <a:ext cx="346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8D3792C-B84A-4069-BBE8-C8E34762A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69" y="2416609"/>
                <a:ext cx="3462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9C6240-BD60-45F7-837A-9DD66E7ACC25}"/>
                  </a:ext>
                </a:extLst>
              </p:cNvPr>
              <p:cNvSpPr txBox="1"/>
              <p:nvPr/>
            </p:nvSpPr>
            <p:spPr>
              <a:xfrm>
                <a:off x="2876362" y="1793278"/>
                <a:ext cx="346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9C6240-BD60-45F7-837A-9DD66E7A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362" y="1793278"/>
                <a:ext cx="3462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30A98A2-1CB8-49D4-AE40-B0CCB299A069}"/>
                  </a:ext>
                </a:extLst>
              </p:cNvPr>
              <p:cNvSpPr txBox="1"/>
              <p:nvPr/>
            </p:nvSpPr>
            <p:spPr>
              <a:xfrm>
                <a:off x="8421208" y="1793278"/>
                <a:ext cx="346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30A98A2-1CB8-49D4-AE40-B0CCB299A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208" y="1793278"/>
                <a:ext cx="346229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72CBF3-BADB-40DF-89E1-FD9BAF409554}"/>
                  </a:ext>
                </a:extLst>
              </p:cNvPr>
              <p:cNvSpPr txBox="1"/>
              <p:nvPr/>
            </p:nvSpPr>
            <p:spPr>
              <a:xfrm>
                <a:off x="4976672" y="2416608"/>
                <a:ext cx="346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72CBF3-BADB-40DF-89E1-FD9BAF40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72" y="2416608"/>
                <a:ext cx="346229" cy="369332"/>
              </a:xfrm>
              <a:prstGeom prst="rect">
                <a:avLst/>
              </a:prstGeom>
              <a:blipFill>
                <a:blip r:embed="rId8"/>
                <a:stretch>
                  <a:fillRect t="-6557" r="-3509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88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882</Words>
  <Application>Microsoft Office PowerPoint</Application>
  <PresentationFormat>Widescreen</PresentationFormat>
  <Paragraphs>138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Blixtkurs i flervariabelsanalys</vt:lpstr>
      <vt:lpstr>PowerPoint Presentation</vt:lpstr>
      <vt:lpstr>Blixtkurs i flervariabelsanalys</vt:lpstr>
      <vt:lpstr>PowerPoint Presentation</vt:lpstr>
      <vt:lpstr>Grundläggande optimering</vt:lpstr>
      <vt:lpstr>Grundläggande optimering</vt:lpstr>
      <vt:lpstr>PowerPoint Presentation</vt:lpstr>
      <vt:lpstr>Grundläggande optimering</vt:lpstr>
      <vt:lpstr>Neuronnät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Gradienter</dc:title>
  <dc:creator>Alexander</dc:creator>
  <cp:lastModifiedBy>Alexander</cp:lastModifiedBy>
  <cp:revision>233</cp:revision>
  <dcterms:created xsi:type="dcterms:W3CDTF">2018-10-28T18:37:18Z</dcterms:created>
  <dcterms:modified xsi:type="dcterms:W3CDTF">2018-10-30T18:55:15Z</dcterms:modified>
</cp:coreProperties>
</file>