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6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68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trends/explore#q=sentiment%20analysis" TargetMode="External"/><Relationship Id="rId3" Type="http://schemas.openxmlformats.org/officeDocument/2006/relationships/hyperlink" Target="https://en.wikipedia.org/wiki/Social_media" TargetMode="External"/><Relationship Id="rId4" Type="http://schemas.openxmlformats.org/officeDocument/2006/relationships/hyperlink" Target="https://en.wikipedia.org/wiki/Blogs" TargetMode="External"/><Relationship Id="rId5" Type="http://schemas.openxmlformats.org/officeDocument/2006/relationships/hyperlink" Target="https://en.wikipedia.org/wiki/Social_networ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7175b3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7175b3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sz="1200">
                <a:solidFill>
                  <a:srgbClr val="222222"/>
                </a:solidFill>
                <a:latin typeface="Calibri"/>
                <a:ea typeface="Calibri"/>
                <a:cs typeface="Calibri"/>
                <a:sym typeface="Calibri"/>
              </a:rPr>
              <a:t>Using machine learning algorithms, we can train a model to associate particular inputs (texts) with corresponding outputs (tags). The more we train our model, the more accurate it becomes. The algorithm is designed and guided by human intelligence, but maximized by the automating power of computers.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sentiment of a text is expressed using a sentiment score which can fall in the range -1 to +1. Where +1 represents completely positive, -1 represents completely negative and 0 represents neutral. For example if I wrote “Today is a beautiful day”, the sentiment score of this text would be +1. </a:t>
            </a:r>
            <a:endParaRPr sz="1200">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sz="1200">
                <a:solidFill>
                  <a:srgbClr val="111111"/>
                </a:solidFill>
                <a:highlight>
                  <a:srgbClr val="FFFFFF"/>
                </a:highlight>
                <a:latin typeface="Calibri"/>
                <a:ea typeface="Calibri"/>
                <a:cs typeface="Calibri"/>
                <a:sym typeface="Calibri"/>
              </a:rPr>
              <a:t>The Subjective field is used to identify whether the text is objective or subjective. The Subjectivity Confidence field simply measures the confidence of the program that the Subjectivity is correct</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771110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771110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Calibri"/>
                <a:ea typeface="Calibri"/>
                <a:cs typeface="Calibri"/>
                <a:sym typeface="Calibri"/>
              </a:rPr>
              <a:t>The crisis started with a series of Tweets and Facebook posts from several passengers about the treatment of Kentucky Doctor David Dao while on United Express Flight 3411. Many of the posts included videos shot on mobile phones, which showed Dr Dao being violently removed from his seat and dragged from the plane.</a:t>
            </a:r>
            <a:endParaRPr sz="12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94cc30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94cc30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Calibri"/>
                <a:ea typeface="Calibri"/>
                <a:cs typeface="Calibri"/>
                <a:sym typeface="Calibri"/>
              </a:rPr>
              <a:t>The first Tweets about the incident starting appearing online between 7-8PM EST on Sunday, April 9</a:t>
            </a:r>
            <a:endParaRPr sz="12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894cc30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894cc30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1505A"/>
                </a:solidFill>
                <a:highlight>
                  <a:srgbClr val="FFFFFF"/>
                </a:highlight>
                <a:latin typeface="Calibri"/>
                <a:ea typeface="Calibri"/>
                <a:cs typeface="Calibri"/>
                <a:sym typeface="Calibri"/>
              </a:rPr>
              <a:t>In just a two hours United would go from under 1,000 mentions an hour to nearly a quarter of a million mentions between 12-1 pm EST.</a:t>
            </a:r>
            <a:endParaRPr sz="12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a7034e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a7034e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1505A"/>
                </a:solidFill>
                <a:highlight>
                  <a:srgbClr val="FFFFFF"/>
                </a:highlight>
                <a:latin typeface="Calibri"/>
                <a:ea typeface="Calibri"/>
                <a:cs typeface="Calibri"/>
                <a:sym typeface="Calibri"/>
              </a:rPr>
              <a:t>there was a change in net sentiment following the first series of Tweets.</a:t>
            </a:r>
            <a:endParaRPr sz="120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a7034e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a7034e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7175b3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7175b3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&amp; background information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91e399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91e39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91e399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91e399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991e39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991e39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biagram = 2 Consecutive words in the review text</a:t>
            </a:r>
            <a:endParaRPr/>
          </a:p>
          <a:p>
            <a:pPr indent="0" lvl="0" marL="0" rtl="0" algn="l">
              <a:spcBef>
                <a:spcPts val="0"/>
              </a:spcBef>
              <a:spcAft>
                <a:spcPts val="0"/>
              </a:spcAft>
              <a:buNone/>
            </a:pPr>
            <a:r>
              <a:rPr lang="en"/>
              <a:t>Example about biagram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9c1903a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9c1903a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89c1903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89c1903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a:t>
            </a:r>
            <a:r>
              <a:rPr lang="en"/>
              <a:t>th floor revenue where they can see the breathtaking view of Union Square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a8cd4e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a8cd4e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Above row: the words that have its frequency decreasing the most over the last 15 years</a:t>
            </a:r>
            <a:endParaRPr/>
          </a:p>
          <a:p>
            <a:pPr indent="0" lvl="0" marL="0" rtl="0" algn="l">
              <a:spcBef>
                <a:spcPts val="0"/>
              </a:spcBef>
              <a:spcAft>
                <a:spcPts val="0"/>
              </a:spcAft>
              <a:buNone/>
            </a:pPr>
            <a:r>
              <a:rPr lang="en"/>
              <a:t>Below row: the words that have stable frequency over the last 15 years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991e399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991e399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89c1903a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89c1903a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991e399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991e399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991e399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991e399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991e3998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991e3998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7175b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7175b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a7034e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a7034e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624562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624562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Scalability: Process vast amounts of data efficiently and at low-cost.</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Real-time analysis: Immediately identify and assess potential crises, from PR to customer support.</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Consistency: Apply the same criteria to all data, reducing variance. </a:t>
            </a:r>
            <a:endParaRPr sz="1200">
              <a:solidFill>
                <a:srgbClr val="222222"/>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624562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624562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i="1" lang="en" sz="1000" u="sng">
                <a:solidFill>
                  <a:schemeClr val="hlink"/>
                </a:solidFill>
                <a:latin typeface="Calibri"/>
                <a:ea typeface="Calibri"/>
                <a:cs typeface="Calibri"/>
                <a:sym typeface="Calibri"/>
                <a:hlinkClick r:id="rId2"/>
              </a:rPr>
              <a:t>https://www.google.com/trends/explore#q=sentiment%20analysis</a:t>
            </a:r>
            <a:endParaRPr i="1" sz="1000">
              <a:solidFill>
                <a:srgbClr val="767171"/>
              </a:solidFill>
              <a:latin typeface="Calibri"/>
              <a:ea typeface="Calibri"/>
              <a:cs typeface="Calibri"/>
              <a:sym typeface="Calibri"/>
            </a:endParaRPr>
          </a:p>
          <a:p>
            <a:pPr indent="0" lvl="0" marL="0" rtl="0" algn="l">
              <a:lnSpc>
                <a:spcPct val="107000"/>
              </a:lnSpc>
              <a:spcBef>
                <a:spcPts val="800"/>
              </a:spcBef>
              <a:spcAft>
                <a:spcPts val="0"/>
              </a:spcAft>
              <a:buNone/>
            </a:pPr>
            <a:r>
              <a:rPr lang="en" sz="1200">
                <a:latin typeface="Calibri"/>
                <a:ea typeface="Calibri"/>
                <a:cs typeface="Calibri"/>
                <a:sym typeface="Calibri"/>
              </a:rPr>
              <a:t>In recent years there has been a steady increase in interest from companies and researchers in Sentiment Analysis. </a:t>
            </a:r>
            <a:r>
              <a:rPr lang="en" sz="1200">
                <a:highlight>
                  <a:srgbClr val="FFFFFF"/>
                </a:highlight>
                <a:latin typeface="Calibri"/>
                <a:ea typeface="Calibri"/>
                <a:cs typeface="Calibri"/>
                <a:sym typeface="Calibri"/>
              </a:rPr>
              <a:t>The rise of </a:t>
            </a:r>
            <a:r>
              <a:rPr lang="en" sz="1200">
                <a:uFill>
                  <a:noFill/>
                </a:uFill>
                <a:latin typeface="Calibri"/>
                <a:ea typeface="Calibri"/>
                <a:cs typeface="Calibri"/>
                <a:sym typeface="Calibri"/>
                <a:hlinkClick r:id="rId3"/>
              </a:rPr>
              <a:t>social media</a:t>
            </a:r>
            <a:r>
              <a:rPr lang="en" sz="1200">
                <a:highlight>
                  <a:srgbClr val="FFFFFF"/>
                </a:highlight>
                <a:latin typeface="Calibri"/>
                <a:ea typeface="Calibri"/>
                <a:cs typeface="Calibri"/>
                <a:sym typeface="Calibri"/>
              </a:rPr>
              <a:t> such as </a:t>
            </a:r>
            <a:r>
              <a:rPr lang="en" sz="1200">
                <a:uFill>
                  <a:noFill/>
                </a:uFill>
                <a:latin typeface="Calibri"/>
                <a:ea typeface="Calibri"/>
                <a:cs typeface="Calibri"/>
                <a:sym typeface="Calibri"/>
                <a:hlinkClick r:id="rId4"/>
              </a:rPr>
              <a:t>blogs</a:t>
            </a:r>
            <a:r>
              <a:rPr lang="en" sz="1200">
                <a:highlight>
                  <a:srgbClr val="FFFFFF"/>
                </a:highlight>
                <a:latin typeface="Calibri"/>
                <a:ea typeface="Calibri"/>
                <a:cs typeface="Calibri"/>
                <a:sym typeface="Calibri"/>
              </a:rPr>
              <a:t> and </a:t>
            </a:r>
            <a:r>
              <a:rPr lang="en" sz="1200">
                <a:uFill>
                  <a:noFill/>
                </a:uFill>
                <a:latin typeface="Calibri"/>
                <a:ea typeface="Calibri"/>
                <a:cs typeface="Calibri"/>
                <a:sym typeface="Calibri"/>
                <a:hlinkClick r:id="rId5"/>
              </a:rPr>
              <a:t>social networks</a:t>
            </a:r>
            <a:r>
              <a:rPr lang="en" sz="1200">
                <a:highlight>
                  <a:srgbClr val="FFFFFF"/>
                </a:highlight>
                <a:latin typeface="Calibri"/>
                <a:ea typeface="Calibri"/>
                <a:cs typeface="Calibri"/>
                <a:sym typeface="Calibri"/>
              </a:rPr>
              <a:t> has fueled interest in sentiment analysis.With the proliferation of reviews, ratings, recommendations and other forms of online expression, online opinion has turned into a kind of virtual currency for businesses looking to market their products, identify new opportunities and manage their reputations. As businesses look to automate the process of filtering out the noise, understanding the conversations, identifying the relevant content and actioning it appropriately, many are now looking to the field of sentiment analysis.</a:t>
            </a:r>
            <a:endParaRPr sz="1200">
              <a:latin typeface="Calibri"/>
              <a:ea typeface="Calibri"/>
              <a:cs typeface="Calibri"/>
              <a:sym typeface="Calibri"/>
            </a:endParaRPr>
          </a:p>
          <a:p>
            <a:pPr indent="0" lvl="0" marL="0" rtl="0" algn="l">
              <a:lnSpc>
                <a:spcPct val="107000"/>
              </a:lnSpc>
              <a:spcBef>
                <a:spcPts val="800"/>
              </a:spcBef>
              <a:spcAft>
                <a:spcPts val="0"/>
              </a:spcAft>
              <a:buNone/>
            </a:pPr>
            <a:r>
              <a:t/>
            </a:r>
            <a:endParaRPr i="1" sz="1000">
              <a:solidFill>
                <a:srgbClr val="76717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a7034e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a7034e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There are huge </a:t>
            </a:r>
            <a:r>
              <a:rPr lang="en" sz="1200">
                <a:solidFill>
                  <a:schemeClr val="dk1"/>
                </a:solidFill>
                <a:latin typeface="Calibri"/>
                <a:ea typeface="Calibri"/>
                <a:cs typeface="Calibri"/>
                <a:sym typeface="Calibri"/>
              </a:rPr>
              <a:t>volume</a:t>
            </a:r>
            <a:r>
              <a:rPr lang="en" sz="1200">
                <a:solidFill>
                  <a:schemeClr val="dk1"/>
                </a:solidFill>
                <a:latin typeface="Calibri"/>
                <a:ea typeface="Calibri"/>
                <a:cs typeface="Calibri"/>
                <a:sym typeface="Calibri"/>
              </a:rPr>
              <a:t> of available sentiments from social media platform: Twitter, Facebook, message boards, blogs, and user forums. </a:t>
            </a:r>
            <a:r>
              <a:rPr lang="en" sz="1200">
                <a:solidFill>
                  <a:srgbClr val="1B303A"/>
                </a:solidFill>
                <a:latin typeface="Calibri"/>
                <a:ea typeface="Calibri"/>
                <a:cs typeface="Calibri"/>
                <a:sym typeface="Calibri"/>
              </a:rPr>
              <a:t>When sentiment analysis is applied to social media channels, it can be used to identify spikes in sentiment, thereby allowing you to identify potential product advocates or social media influencers. </a:t>
            </a:r>
            <a:r>
              <a:rPr lang="en" sz="1200">
                <a:solidFill>
                  <a:schemeClr val="dk1"/>
                </a:solidFill>
                <a:latin typeface="Calibri"/>
                <a:ea typeface="Calibri"/>
                <a:cs typeface="Calibri"/>
                <a:sym typeface="Calibri"/>
              </a:rPr>
              <a:t>By monitoring social media channels, </a:t>
            </a:r>
            <a:r>
              <a:rPr lang="en" sz="1200">
                <a:solidFill>
                  <a:schemeClr val="dk1"/>
                </a:solidFill>
                <a:latin typeface="Calibri"/>
                <a:ea typeface="Calibri"/>
                <a:cs typeface="Calibri"/>
                <a:sym typeface="Calibri"/>
              </a:rPr>
              <a:t>companies and individuals can monitor their reputation and get timely feedback. </a:t>
            </a:r>
            <a:endParaRPr sz="1200">
              <a:solidFill>
                <a:schemeClr val="dk1"/>
              </a:solidFill>
              <a:latin typeface="Calibri"/>
              <a:ea typeface="Calibri"/>
              <a:cs typeface="Calibri"/>
              <a:sym typeface="Calibri"/>
            </a:endParaRPr>
          </a:p>
          <a:p>
            <a:pPr indent="0" lvl="0" marL="0" rtl="0" algn="l">
              <a:spcBef>
                <a:spcPts val="1100"/>
              </a:spcBef>
              <a:spcAft>
                <a:spcPts val="2000"/>
              </a:spcAft>
              <a:buClr>
                <a:schemeClr val="dk1"/>
              </a:buClr>
              <a:buSzPts val="1100"/>
              <a:buFont typeface="Arial"/>
              <a:buNone/>
            </a:pPr>
            <a:r>
              <a:t/>
            </a:r>
            <a:endParaRPr sz="1400">
              <a:solidFill>
                <a:srgbClr val="222222"/>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771110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8771110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t/>
            </a:r>
            <a:endParaRPr sz="1200">
              <a:solidFill>
                <a:srgbClr val="1B303A"/>
              </a:solidFill>
              <a:latin typeface="Calibri"/>
              <a:ea typeface="Calibri"/>
              <a:cs typeface="Calibri"/>
              <a:sym typeface="Calibri"/>
            </a:endParaRPr>
          </a:p>
          <a:p>
            <a:pPr indent="0" lvl="0" marL="0" rtl="0" algn="l">
              <a:lnSpc>
                <a:spcPct val="100000"/>
              </a:lnSpc>
              <a:spcBef>
                <a:spcPts val="1100"/>
              </a:spcBef>
              <a:spcAft>
                <a:spcPts val="1100"/>
              </a:spcAft>
              <a:buNone/>
            </a:pPr>
            <a:r>
              <a:t/>
            </a:r>
            <a:endParaRPr sz="12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8624562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8624562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07000"/>
              </a:lnSpc>
              <a:spcBef>
                <a:spcPts val="800"/>
              </a:spcBef>
              <a:spcAft>
                <a:spcPts val="0"/>
              </a:spcAft>
              <a:buNone/>
            </a:pPr>
            <a:r>
              <a:t/>
            </a:r>
            <a:endParaRPr sz="1200">
              <a:solidFill>
                <a:srgbClr val="333333"/>
              </a:solidFill>
              <a:latin typeface="Calibri"/>
              <a:ea typeface="Calibri"/>
              <a:cs typeface="Calibri"/>
              <a:sym typeface="Calibri"/>
            </a:endParaRPr>
          </a:p>
          <a:p>
            <a:pPr indent="0" lvl="0" marL="0" rtl="0" algn="l">
              <a:lnSpc>
                <a:spcPct val="115000"/>
              </a:lnSpc>
              <a:spcBef>
                <a:spcPts val="800"/>
              </a:spcBef>
              <a:spcAft>
                <a:spcPts val="0"/>
              </a:spcAft>
              <a:buClr>
                <a:schemeClr val="dk1"/>
              </a:buClr>
              <a:buSzPts val="1100"/>
              <a:buFont typeface="Arial"/>
              <a:buNone/>
            </a:pPr>
            <a:r>
              <a:t/>
            </a:r>
            <a:endParaRPr>
              <a:solidFill>
                <a:schemeClr val="dk1"/>
              </a:solidFill>
            </a:endParaRPr>
          </a:p>
          <a:p>
            <a:pPr indent="0" lvl="0" marL="0" rtl="0" algn="l">
              <a:lnSpc>
                <a:spcPct val="107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jpg"/><Relationship Id="rId4" Type="http://schemas.openxmlformats.org/officeDocument/2006/relationships/image" Target="../media/image10.jpg"/><Relationship Id="rId5" Type="http://schemas.openxmlformats.org/officeDocument/2006/relationships/hyperlink" Target="https://bit.ly/2EeXYc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jpg"/><Relationship Id="rId4" Type="http://schemas.openxmlformats.org/officeDocument/2006/relationships/image" Target="../media/image31.jpg"/><Relationship Id="rId5" Type="http://schemas.openxmlformats.org/officeDocument/2006/relationships/image" Target="../media/image26.jpg"/><Relationship Id="rId6" Type="http://schemas.openxmlformats.org/officeDocument/2006/relationships/image" Target="../media/image25.jpg"/><Relationship Id="rId7" Type="http://schemas.openxmlformats.org/officeDocument/2006/relationships/image" Target="../media/image27.jpg"/><Relationship Id="rId8" Type="http://schemas.openxmlformats.org/officeDocument/2006/relationships/image" Target="../media/image2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image" Target="../media/image36.jpg"/><Relationship Id="rId5" Type="http://schemas.openxmlformats.org/officeDocument/2006/relationships/image" Target="../media/image20.jpg"/><Relationship Id="rId6"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jpg"/><Relationship Id="rId4" Type="http://schemas.openxmlformats.org/officeDocument/2006/relationships/image" Target="../media/image23.jpg"/><Relationship Id="rId5"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36098" l="0" r="0" t="0"/>
          <a:stretch/>
        </p:blipFill>
        <p:spPr>
          <a:xfrm>
            <a:off x="1568575" y="1709350"/>
            <a:ext cx="5841250" cy="2139075"/>
          </a:xfrm>
          <a:prstGeom prst="rect">
            <a:avLst/>
          </a:prstGeom>
          <a:noFill/>
          <a:ln>
            <a:noFill/>
          </a:ln>
        </p:spPr>
      </p:pic>
      <p:sp>
        <p:nvSpPr>
          <p:cNvPr id="60" name="Google Shape;60;p13"/>
          <p:cNvSpPr txBox="1"/>
          <p:nvPr>
            <p:ph type="ctrTitle"/>
          </p:nvPr>
        </p:nvSpPr>
        <p:spPr>
          <a:xfrm>
            <a:off x="311700" y="658650"/>
            <a:ext cx="8520600" cy="177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FFFFFF"/>
                </a:solidFill>
                <a:latin typeface="Calibri"/>
                <a:ea typeface="Calibri"/>
                <a:cs typeface="Calibri"/>
                <a:sym typeface="Calibri"/>
              </a:rPr>
              <a:t>Sentiment Analysis</a:t>
            </a:r>
            <a:endParaRPr b="1" sz="4500">
              <a:solidFill>
                <a:srgbClr val="FFFFFF"/>
              </a:solidFill>
              <a:latin typeface="Calibri"/>
              <a:ea typeface="Calibri"/>
              <a:cs typeface="Calibri"/>
              <a:sym typeface="Calibri"/>
            </a:endParaRPr>
          </a:p>
          <a:p>
            <a:pPr indent="0" lvl="0" marL="0" rtl="0" algn="ctr">
              <a:spcBef>
                <a:spcPts val="0"/>
              </a:spcBef>
              <a:spcAft>
                <a:spcPts val="0"/>
              </a:spcAft>
              <a:buNone/>
            </a:pPr>
            <a:r>
              <a:rPr b="1" lang="en" sz="3000">
                <a:solidFill>
                  <a:srgbClr val="FFFFFF"/>
                </a:solidFill>
                <a:latin typeface="Calibri"/>
                <a:ea typeface="Calibri"/>
                <a:cs typeface="Calibri"/>
                <a:sym typeface="Calibri"/>
              </a:rPr>
              <a:t>Technique &amp; Application on TripAdvisor</a:t>
            </a:r>
            <a:endParaRPr b="1" sz="3000">
              <a:solidFill>
                <a:srgbClr val="FFFFFF"/>
              </a:solidFill>
              <a:latin typeface="Calibri"/>
              <a:ea typeface="Calibri"/>
              <a:cs typeface="Calibri"/>
              <a:sym typeface="Calibri"/>
            </a:endParaRPr>
          </a:p>
        </p:txBody>
      </p:sp>
      <p:sp>
        <p:nvSpPr>
          <p:cNvPr id="61" name="Google Shape;61;p13"/>
          <p:cNvSpPr txBox="1"/>
          <p:nvPr>
            <p:ph idx="1" type="subTitle"/>
          </p:nvPr>
        </p:nvSpPr>
        <p:spPr>
          <a:xfrm>
            <a:off x="311700" y="3900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latin typeface="Calibri"/>
                <a:ea typeface="Calibri"/>
                <a:cs typeface="Calibri"/>
                <a:sym typeface="Calibri"/>
              </a:rPr>
              <a:t>Mai and Yvonne</a:t>
            </a:r>
            <a:endParaRPr i="1">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p:nvPr/>
        </p:nvSpPr>
        <p:spPr>
          <a:xfrm>
            <a:off x="501294" y="2457400"/>
            <a:ext cx="3866100" cy="2465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2"/>
          <p:cNvSpPr/>
          <p:nvPr/>
        </p:nvSpPr>
        <p:spPr>
          <a:xfrm>
            <a:off x="501294" y="1084575"/>
            <a:ext cx="3866100" cy="9510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Component of Sentiment Analysis</a:t>
            </a:r>
            <a:endParaRPr b="1" sz="2400"/>
          </a:p>
        </p:txBody>
      </p:sp>
      <p:sp>
        <p:nvSpPr>
          <p:cNvPr id="123" name="Google Shape;123;p22"/>
          <p:cNvSpPr txBox="1"/>
          <p:nvPr>
            <p:ph idx="1" type="body"/>
          </p:nvPr>
        </p:nvSpPr>
        <p:spPr>
          <a:xfrm>
            <a:off x="657144" y="1017725"/>
            <a:ext cx="3554400" cy="916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000000"/>
                </a:solidFill>
                <a:latin typeface="Calibri"/>
                <a:ea typeface="Calibri"/>
                <a:cs typeface="Calibri"/>
                <a:sym typeface="Calibri"/>
              </a:rPr>
              <a:t>Input: </a:t>
            </a:r>
            <a:endParaRPr sz="2400">
              <a:solidFill>
                <a:srgbClr val="000000"/>
              </a:solidFill>
              <a:latin typeface="Calibri"/>
              <a:ea typeface="Calibri"/>
              <a:cs typeface="Calibri"/>
              <a:sym typeface="Calibri"/>
            </a:endParaRPr>
          </a:p>
          <a:p>
            <a:pPr indent="0" lvl="0" marL="0" rtl="0" algn="ctr">
              <a:lnSpc>
                <a:spcPct val="100000"/>
              </a:lnSpc>
              <a:spcBef>
                <a:spcPts val="1600"/>
              </a:spcBef>
              <a:spcAft>
                <a:spcPts val="0"/>
              </a:spcAft>
              <a:buNone/>
            </a:pPr>
            <a:r>
              <a:rPr lang="en">
                <a:solidFill>
                  <a:srgbClr val="000000"/>
                </a:solidFill>
                <a:latin typeface="Calibri"/>
                <a:ea typeface="Calibri"/>
                <a:cs typeface="Calibri"/>
                <a:sym typeface="Calibri"/>
              </a:rPr>
              <a:t>I love iPhone X</a:t>
            </a:r>
            <a:endParaRPr>
              <a:solidFill>
                <a:srgbClr val="000000"/>
              </a:solidFill>
              <a:latin typeface="Calibri"/>
              <a:ea typeface="Calibri"/>
              <a:cs typeface="Calibri"/>
              <a:sym typeface="Calibri"/>
            </a:endParaRPr>
          </a:p>
          <a:p>
            <a:pPr indent="0" lvl="0" marL="0" rtl="0" algn="ctr">
              <a:spcBef>
                <a:spcPts val="1600"/>
              </a:spcBef>
              <a:spcAft>
                <a:spcPts val="0"/>
              </a:spcAft>
              <a:buNone/>
            </a:pPr>
            <a:r>
              <a:t/>
            </a:r>
            <a:endParaRPr sz="2400">
              <a:solidFill>
                <a:srgbClr val="000000"/>
              </a:solidFill>
              <a:latin typeface="Calibri"/>
              <a:ea typeface="Calibri"/>
              <a:cs typeface="Calibri"/>
              <a:sym typeface="Calibri"/>
            </a:endParaRPr>
          </a:p>
          <a:p>
            <a:pPr indent="0" lvl="0" marL="0" rtl="0" algn="ctr">
              <a:spcBef>
                <a:spcPts val="1600"/>
              </a:spcBef>
              <a:spcAft>
                <a:spcPts val="0"/>
              </a:spcAft>
              <a:buNone/>
            </a:pPr>
            <a:r>
              <a:t/>
            </a:r>
            <a:endParaRPr sz="2400">
              <a:solidFill>
                <a:srgbClr val="000000"/>
              </a:solidFill>
              <a:latin typeface="Calibri"/>
              <a:ea typeface="Calibri"/>
              <a:cs typeface="Calibri"/>
              <a:sym typeface="Calibri"/>
            </a:endParaRPr>
          </a:p>
          <a:p>
            <a:pPr indent="0" lvl="0" marL="0" rtl="0" algn="ctr">
              <a:spcBef>
                <a:spcPts val="1600"/>
              </a:spcBef>
              <a:spcAft>
                <a:spcPts val="1600"/>
              </a:spcAft>
              <a:buNone/>
            </a:pPr>
            <a:r>
              <a:t/>
            </a:r>
            <a:endParaRPr/>
          </a:p>
        </p:txBody>
      </p:sp>
      <p:sp>
        <p:nvSpPr>
          <p:cNvPr id="124" name="Google Shape;124;p22"/>
          <p:cNvSpPr txBox="1"/>
          <p:nvPr/>
        </p:nvSpPr>
        <p:spPr>
          <a:xfrm>
            <a:off x="657144" y="2571750"/>
            <a:ext cx="3554400" cy="223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a:p>
            <a:pPr indent="0" lvl="0" marL="0" rtl="0" algn="ctr">
              <a:lnSpc>
                <a:spcPct val="100000"/>
              </a:lnSpc>
              <a:spcBef>
                <a:spcPts val="1600"/>
              </a:spcBef>
              <a:spcAft>
                <a:spcPts val="0"/>
              </a:spcAft>
              <a:buNone/>
            </a:pPr>
            <a:r>
              <a:rPr lang="en" sz="1800">
                <a:solidFill>
                  <a:schemeClr val="dk1"/>
                </a:solidFill>
                <a:latin typeface="Calibri"/>
                <a:ea typeface="Calibri"/>
                <a:cs typeface="Calibri"/>
                <a:sym typeface="Calibri"/>
              </a:rPr>
              <a:t>Sentiment Score: + 0.83332451000       Polarity: Positive</a:t>
            </a:r>
            <a:endParaRPr sz="1800">
              <a:solidFill>
                <a:schemeClr val="dk1"/>
              </a:solidFill>
              <a:latin typeface="Calibri"/>
              <a:ea typeface="Calibri"/>
              <a:cs typeface="Calibri"/>
              <a:sym typeface="Calibri"/>
            </a:endParaRPr>
          </a:p>
          <a:p>
            <a:pPr indent="0" lvl="0" marL="0" rtl="0" algn="ctr">
              <a:lnSpc>
                <a:spcPct val="100000"/>
              </a:lnSpc>
              <a:spcBef>
                <a:spcPts val="1600"/>
              </a:spcBef>
              <a:spcAft>
                <a:spcPts val="1600"/>
              </a:spcAft>
              <a:buClr>
                <a:schemeClr val="dk1"/>
              </a:buClr>
              <a:buSzPts val="1100"/>
              <a:buFont typeface="Arial"/>
              <a:buNone/>
            </a:pPr>
            <a:r>
              <a:rPr lang="en" sz="1800">
                <a:solidFill>
                  <a:schemeClr val="dk1"/>
                </a:solidFill>
                <a:latin typeface="Calibri"/>
                <a:ea typeface="Calibri"/>
                <a:cs typeface="Calibri"/>
                <a:sym typeface="Calibri"/>
              </a:rPr>
              <a:t>Subjectivity: Subjective                          Subjectivity Confidence: 1</a:t>
            </a:r>
            <a:endParaRPr sz="1800"/>
          </a:p>
        </p:txBody>
      </p:sp>
      <p:sp>
        <p:nvSpPr>
          <p:cNvPr id="125" name="Google Shape;125;p22"/>
          <p:cNvSpPr/>
          <p:nvPr/>
        </p:nvSpPr>
        <p:spPr>
          <a:xfrm>
            <a:off x="2228094" y="2021225"/>
            <a:ext cx="412500" cy="701400"/>
          </a:xfrm>
          <a:prstGeom prst="downArrow">
            <a:avLst>
              <a:gd fmla="val 50000" name="adj1"/>
              <a:gd fmla="val 50000" name="adj2"/>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2"/>
          <p:cNvSpPr/>
          <p:nvPr/>
        </p:nvSpPr>
        <p:spPr>
          <a:xfrm>
            <a:off x="4785900" y="2457400"/>
            <a:ext cx="3866100" cy="2465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2"/>
          <p:cNvSpPr/>
          <p:nvPr/>
        </p:nvSpPr>
        <p:spPr>
          <a:xfrm>
            <a:off x="4785900" y="1084575"/>
            <a:ext cx="3866100" cy="9510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txBox="1"/>
          <p:nvPr>
            <p:ph idx="1" type="body"/>
          </p:nvPr>
        </p:nvSpPr>
        <p:spPr>
          <a:xfrm>
            <a:off x="4941750" y="1017725"/>
            <a:ext cx="3554400" cy="916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000000"/>
                </a:solidFill>
                <a:latin typeface="Calibri"/>
                <a:ea typeface="Calibri"/>
                <a:cs typeface="Calibri"/>
                <a:sym typeface="Calibri"/>
              </a:rPr>
              <a:t>Input: </a:t>
            </a:r>
            <a:endParaRPr sz="2400">
              <a:solidFill>
                <a:srgbClr val="000000"/>
              </a:solidFill>
              <a:latin typeface="Calibri"/>
              <a:ea typeface="Calibri"/>
              <a:cs typeface="Calibri"/>
              <a:sym typeface="Calibri"/>
            </a:endParaRPr>
          </a:p>
          <a:p>
            <a:pPr indent="0" lvl="0" marL="0" rtl="0" algn="ctr">
              <a:lnSpc>
                <a:spcPct val="100000"/>
              </a:lnSpc>
              <a:spcBef>
                <a:spcPts val="1600"/>
              </a:spcBef>
              <a:spcAft>
                <a:spcPts val="0"/>
              </a:spcAft>
              <a:buNone/>
            </a:pPr>
            <a:r>
              <a:rPr lang="en">
                <a:solidFill>
                  <a:srgbClr val="000000"/>
                </a:solidFill>
                <a:latin typeface="Calibri"/>
                <a:ea typeface="Calibri"/>
                <a:cs typeface="Calibri"/>
                <a:sym typeface="Calibri"/>
              </a:rPr>
              <a:t>I don’t like iPhone X  </a:t>
            </a:r>
            <a:endParaRPr>
              <a:solidFill>
                <a:srgbClr val="000000"/>
              </a:solidFill>
              <a:latin typeface="Calibri"/>
              <a:ea typeface="Calibri"/>
              <a:cs typeface="Calibri"/>
              <a:sym typeface="Calibri"/>
            </a:endParaRPr>
          </a:p>
          <a:p>
            <a:pPr indent="0" lvl="0" marL="0" rtl="0" algn="ctr">
              <a:spcBef>
                <a:spcPts val="1600"/>
              </a:spcBef>
              <a:spcAft>
                <a:spcPts val="0"/>
              </a:spcAft>
              <a:buNone/>
            </a:pPr>
            <a:r>
              <a:t/>
            </a:r>
            <a:endParaRPr sz="2400">
              <a:solidFill>
                <a:srgbClr val="000000"/>
              </a:solidFill>
              <a:latin typeface="Calibri"/>
              <a:ea typeface="Calibri"/>
              <a:cs typeface="Calibri"/>
              <a:sym typeface="Calibri"/>
            </a:endParaRPr>
          </a:p>
          <a:p>
            <a:pPr indent="0" lvl="0" marL="0" rtl="0" algn="ctr">
              <a:spcBef>
                <a:spcPts val="1600"/>
              </a:spcBef>
              <a:spcAft>
                <a:spcPts val="0"/>
              </a:spcAft>
              <a:buNone/>
            </a:pPr>
            <a:r>
              <a:t/>
            </a:r>
            <a:endParaRPr sz="2400">
              <a:solidFill>
                <a:srgbClr val="000000"/>
              </a:solidFill>
              <a:latin typeface="Calibri"/>
              <a:ea typeface="Calibri"/>
              <a:cs typeface="Calibri"/>
              <a:sym typeface="Calibri"/>
            </a:endParaRPr>
          </a:p>
          <a:p>
            <a:pPr indent="0" lvl="0" marL="0" rtl="0" algn="ctr">
              <a:spcBef>
                <a:spcPts val="1600"/>
              </a:spcBef>
              <a:spcAft>
                <a:spcPts val="1600"/>
              </a:spcAft>
              <a:buNone/>
            </a:pPr>
            <a:r>
              <a:t/>
            </a:r>
            <a:endParaRPr/>
          </a:p>
        </p:txBody>
      </p:sp>
      <p:sp>
        <p:nvSpPr>
          <p:cNvPr id="129" name="Google Shape;129;p22"/>
          <p:cNvSpPr txBox="1"/>
          <p:nvPr/>
        </p:nvSpPr>
        <p:spPr>
          <a:xfrm>
            <a:off x="4941750" y="2571750"/>
            <a:ext cx="3554400" cy="223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a:p>
            <a:pPr indent="0" lvl="0" marL="0" rtl="0" algn="ctr">
              <a:lnSpc>
                <a:spcPct val="100000"/>
              </a:lnSpc>
              <a:spcBef>
                <a:spcPts val="1600"/>
              </a:spcBef>
              <a:spcAft>
                <a:spcPts val="0"/>
              </a:spcAft>
              <a:buNone/>
            </a:pPr>
            <a:r>
              <a:rPr lang="en" sz="1800">
                <a:solidFill>
                  <a:srgbClr val="111111"/>
                </a:solidFill>
                <a:latin typeface="Calibri"/>
                <a:ea typeface="Calibri"/>
                <a:cs typeface="Calibri"/>
                <a:sym typeface="Calibri"/>
              </a:rPr>
              <a:t>Sentiment Score: -0.941234500001         Polarity: Negative</a:t>
            </a:r>
            <a:endParaRPr sz="1800">
              <a:solidFill>
                <a:srgbClr val="111111"/>
              </a:solidFill>
              <a:latin typeface="Calibri"/>
              <a:ea typeface="Calibri"/>
              <a:cs typeface="Calibri"/>
              <a:sym typeface="Calibri"/>
            </a:endParaRPr>
          </a:p>
          <a:p>
            <a:pPr indent="0" lvl="0" marL="0" rtl="0" algn="ctr">
              <a:lnSpc>
                <a:spcPct val="100000"/>
              </a:lnSpc>
              <a:spcBef>
                <a:spcPts val="800"/>
              </a:spcBef>
              <a:spcAft>
                <a:spcPts val="0"/>
              </a:spcAft>
              <a:buNone/>
            </a:pPr>
            <a:r>
              <a:rPr lang="en" sz="1800">
                <a:solidFill>
                  <a:srgbClr val="111111"/>
                </a:solidFill>
                <a:latin typeface="Calibri"/>
                <a:ea typeface="Calibri"/>
                <a:cs typeface="Calibri"/>
                <a:sym typeface="Calibri"/>
              </a:rPr>
              <a:t>Subjectivity: Subjective                          Subjectivity Confidence: 1</a:t>
            </a:r>
            <a:endParaRPr sz="1800">
              <a:solidFill>
                <a:srgbClr val="111111"/>
              </a:solidFill>
              <a:latin typeface="Calibri"/>
              <a:ea typeface="Calibri"/>
              <a:cs typeface="Calibri"/>
              <a:sym typeface="Calibri"/>
            </a:endParaRPr>
          </a:p>
          <a:p>
            <a:pPr indent="0" lvl="0" marL="0" rtl="0" algn="ctr">
              <a:lnSpc>
                <a:spcPct val="100000"/>
              </a:lnSpc>
              <a:spcBef>
                <a:spcPts val="800"/>
              </a:spcBef>
              <a:spcAft>
                <a:spcPts val="1600"/>
              </a:spcAft>
              <a:buNone/>
            </a:pPr>
            <a:r>
              <a:t/>
            </a:r>
            <a:endParaRPr sz="1800">
              <a:solidFill>
                <a:schemeClr val="dk1"/>
              </a:solidFill>
              <a:latin typeface="Calibri"/>
              <a:ea typeface="Calibri"/>
              <a:cs typeface="Calibri"/>
              <a:sym typeface="Calibri"/>
            </a:endParaRPr>
          </a:p>
        </p:txBody>
      </p:sp>
      <p:sp>
        <p:nvSpPr>
          <p:cNvPr id="130" name="Google Shape;130;p22"/>
          <p:cNvSpPr/>
          <p:nvPr/>
        </p:nvSpPr>
        <p:spPr>
          <a:xfrm>
            <a:off x="6512700" y="2021225"/>
            <a:ext cx="412500" cy="701400"/>
          </a:xfrm>
          <a:prstGeom prst="downArrow">
            <a:avLst>
              <a:gd fmla="val 50000" name="adj1"/>
              <a:gd fmla="val 50000" name="adj2"/>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 Analysis Case Study - Crisis Management from United </a:t>
            </a:r>
            <a:r>
              <a:rPr b="1" lang="en" sz="2400"/>
              <a:t>Airlines</a:t>
            </a:r>
            <a:r>
              <a:rPr b="1" lang="en" sz="2400"/>
              <a:t> Incident</a:t>
            </a:r>
            <a:endParaRPr b="1" sz="2400"/>
          </a:p>
        </p:txBody>
      </p:sp>
      <p:pic>
        <p:nvPicPr>
          <p:cNvPr id="136" name="Google Shape;136;p23"/>
          <p:cNvPicPr preferRelativeResize="0"/>
          <p:nvPr/>
        </p:nvPicPr>
        <p:blipFill rotWithShape="1">
          <a:blip r:embed="rId3">
            <a:alphaModFix/>
          </a:blip>
          <a:srcRect b="61500" l="28155" r="33568" t="17104"/>
          <a:stretch/>
        </p:blipFill>
        <p:spPr>
          <a:xfrm>
            <a:off x="2765863" y="2000725"/>
            <a:ext cx="5713824" cy="1996152"/>
          </a:xfrm>
          <a:prstGeom prst="rect">
            <a:avLst/>
          </a:prstGeom>
          <a:noFill/>
          <a:ln cap="flat" cmpd="sng" w="9525">
            <a:solidFill>
              <a:schemeClr val="dk2"/>
            </a:solidFill>
            <a:prstDash val="solid"/>
            <a:round/>
            <a:headEnd len="sm" w="sm" type="none"/>
            <a:tailEnd len="sm" w="sm" type="none"/>
          </a:ln>
        </p:spPr>
      </p:pic>
      <p:pic>
        <p:nvPicPr>
          <p:cNvPr id="137" name="Google Shape;137;p23"/>
          <p:cNvPicPr preferRelativeResize="0"/>
          <p:nvPr/>
        </p:nvPicPr>
        <p:blipFill>
          <a:blip r:embed="rId4">
            <a:alphaModFix/>
          </a:blip>
          <a:stretch>
            <a:fillRect/>
          </a:stretch>
        </p:blipFill>
        <p:spPr>
          <a:xfrm>
            <a:off x="391125" y="2000725"/>
            <a:ext cx="1996150" cy="199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26400"/>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 Analysis Case Study - Crisis Management from United Incident</a:t>
            </a:r>
            <a:endParaRPr b="1" sz="2400"/>
          </a:p>
        </p:txBody>
      </p:sp>
      <p:sp>
        <p:nvSpPr>
          <p:cNvPr id="143" name="Google Shape;143;p24"/>
          <p:cNvSpPr txBox="1"/>
          <p:nvPr>
            <p:ph idx="1" type="body"/>
          </p:nvPr>
        </p:nvSpPr>
        <p:spPr>
          <a:xfrm>
            <a:off x="311700" y="1380125"/>
            <a:ext cx="8520600" cy="3188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Clr>
                <a:schemeClr val="dk1"/>
              </a:buClr>
              <a:buSzPts val="1100"/>
              <a:buFont typeface="Arial"/>
              <a:buNone/>
            </a:pPr>
            <a:r>
              <a:t/>
            </a:r>
            <a:endParaRPr sz="1200"/>
          </a:p>
        </p:txBody>
      </p:sp>
      <p:pic>
        <p:nvPicPr>
          <p:cNvPr id="144" name="Google Shape;144;p24"/>
          <p:cNvPicPr preferRelativeResize="0"/>
          <p:nvPr/>
        </p:nvPicPr>
        <p:blipFill>
          <a:blip r:embed="rId3">
            <a:alphaModFix/>
          </a:blip>
          <a:stretch>
            <a:fillRect/>
          </a:stretch>
        </p:blipFill>
        <p:spPr>
          <a:xfrm>
            <a:off x="914400" y="1487054"/>
            <a:ext cx="7315201" cy="297484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31562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 Analysis Case Study - Crisis Management from United Incident</a:t>
            </a:r>
            <a:endParaRPr b="1" sz="2400"/>
          </a:p>
        </p:txBody>
      </p:sp>
      <p:sp>
        <p:nvSpPr>
          <p:cNvPr id="150" name="Google Shape;150;p25"/>
          <p:cNvSpPr txBox="1"/>
          <p:nvPr>
            <p:ph idx="1" type="body"/>
          </p:nvPr>
        </p:nvSpPr>
        <p:spPr>
          <a:xfrm>
            <a:off x="311700" y="1380125"/>
            <a:ext cx="8520600" cy="3188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Clr>
                <a:schemeClr val="dk1"/>
              </a:buClr>
              <a:buSzPts val="1100"/>
              <a:buFont typeface="Arial"/>
              <a:buNone/>
            </a:pPr>
            <a:r>
              <a:t/>
            </a:r>
            <a:endParaRPr sz="1200"/>
          </a:p>
        </p:txBody>
      </p:sp>
      <p:pic>
        <p:nvPicPr>
          <p:cNvPr id="151" name="Google Shape;151;p25"/>
          <p:cNvPicPr preferRelativeResize="0"/>
          <p:nvPr/>
        </p:nvPicPr>
        <p:blipFill>
          <a:blip r:embed="rId3">
            <a:alphaModFix/>
          </a:blip>
          <a:stretch>
            <a:fillRect/>
          </a:stretch>
        </p:blipFill>
        <p:spPr>
          <a:xfrm>
            <a:off x="914400" y="1621160"/>
            <a:ext cx="7315201" cy="27066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32642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 Analysis Case Study - Crisis Management from United Incident</a:t>
            </a:r>
            <a:endParaRPr b="1" sz="2400"/>
          </a:p>
        </p:txBody>
      </p:sp>
      <p:sp>
        <p:nvSpPr>
          <p:cNvPr id="157" name="Google Shape;157;p26"/>
          <p:cNvSpPr txBox="1"/>
          <p:nvPr>
            <p:ph idx="1" type="body"/>
          </p:nvPr>
        </p:nvSpPr>
        <p:spPr>
          <a:xfrm>
            <a:off x="311700" y="1380125"/>
            <a:ext cx="8520600" cy="3188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Clr>
                <a:schemeClr val="dk1"/>
              </a:buClr>
              <a:buSzPts val="1100"/>
              <a:buFont typeface="Arial"/>
              <a:buNone/>
            </a:pPr>
            <a:r>
              <a:t/>
            </a:r>
            <a:endParaRPr sz="1200"/>
          </a:p>
        </p:txBody>
      </p:sp>
      <p:pic>
        <p:nvPicPr>
          <p:cNvPr id="158" name="Google Shape;158;p26"/>
          <p:cNvPicPr preferRelativeResize="0"/>
          <p:nvPr/>
        </p:nvPicPr>
        <p:blipFill>
          <a:blip r:embed="rId3">
            <a:alphaModFix/>
          </a:blip>
          <a:stretch>
            <a:fillRect/>
          </a:stretch>
        </p:blipFill>
        <p:spPr>
          <a:xfrm>
            <a:off x="914400" y="1752841"/>
            <a:ext cx="7315201" cy="244327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 Analysis Case Study - Crisis Management from United Incident</a:t>
            </a:r>
            <a:endParaRPr b="1" sz="2400"/>
          </a:p>
        </p:txBody>
      </p:sp>
      <p:sp>
        <p:nvSpPr>
          <p:cNvPr id="164" name="Google Shape;164;p27"/>
          <p:cNvSpPr txBox="1"/>
          <p:nvPr>
            <p:ph idx="1" type="body"/>
          </p:nvPr>
        </p:nvSpPr>
        <p:spPr>
          <a:xfrm>
            <a:off x="311700" y="1380125"/>
            <a:ext cx="8520600" cy="31887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Clr>
                <a:schemeClr val="dk1"/>
              </a:buClr>
              <a:buSzPts val="1100"/>
              <a:buFont typeface="Arial"/>
              <a:buNone/>
            </a:pPr>
            <a:r>
              <a:t/>
            </a:r>
            <a:endParaRPr sz="1200"/>
          </a:p>
        </p:txBody>
      </p:sp>
      <p:pic>
        <p:nvPicPr>
          <p:cNvPr id="165" name="Google Shape;165;p27"/>
          <p:cNvPicPr preferRelativeResize="0"/>
          <p:nvPr/>
        </p:nvPicPr>
        <p:blipFill>
          <a:blip r:embed="rId3">
            <a:alphaModFix/>
          </a:blip>
          <a:stretch>
            <a:fillRect/>
          </a:stretch>
        </p:blipFill>
        <p:spPr>
          <a:xfrm>
            <a:off x="1600188" y="1394463"/>
            <a:ext cx="5943601" cy="31600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Analysis of TripAdvisor Hotel Review</a:t>
            </a:r>
            <a:endParaRPr b="1" sz="2400"/>
          </a:p>
        </p:txBody>
      </p:sp>
      <p:sp>
        <p:nvSpPr>
          <p:cNvPr id="171" name="Google Shape;171;p28"/>
          <p:cNvSpPr txBox="1"/>
          <p:nvPr>
            <p:ph idx="1" type="body"/>
          </p:nvPr>
        </p:nvSpPr>
        <p:spPr>
          <a:xfrm>
            <a:off x="311700" y="1152475"/>
            <a:ext cx="8520600" cy="361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t>Objective:</a:t>
            </a:r>
            <a:endParaRPr u="sng"/>
          </a:p>
          <a:p>
            <a:pPr indent="-342900" lvl="0" marL="457200" rtl="0" algn="l">
              <a:lnSpc>
                <a:spcPct val="115000"/>
              </a:lnSpc>
              <a:spcBef>
                <a:spcPts val="1600"/>
              </a:spcBef>
              <a:spcAft>
                <a:spcPts val="0"/>
              </a:spcAft>
              <a:buSzPts val="1800"/>
              <a:buChar char="●"/>
            </a:pPr>
            <a:r>
              <a:rPr lang="en"/>
              <a:t>From hotel perspective: Extract customer insights from their reviews</a:t>
            </a:r>
            <a:endParaRPr/>
          </a:p>
          <a:p>
            <a:pPr indent="-342900" lvl="0" marL="457200" rtl="0" algn="l">
              <a:lnSpc>
                <a:spcPct val="115000"/>
              </a:lnSpc>
              <a:spcBef>
                <a:spcPts val="0"/>
              </a:spcBef>
              <a:spcAft>
                <a:spcPts val="0"/>
              </a:spcAft>
              <a:buSzPts val="1800"/>
              <a:buChar char="●"/>
            </a:pPr>
            <a:r>
              <a:rPr lang="en"/>
              <a:t>From TripAdvisor: Potential value-added service that Trip Advisor can provide for Hotel owner</a:t>
            </a:r>
            <a:endParaRPr/>
          </a:p>
          <a:p>
            <a:pPr indent="0" lvl="0" marL="0" rtl="0" algn="l">
              <a:lnSpc>
                <a:spcPct val="115000"/>
              </a:lnSpc>
              <a:spcBef>
                <a:spcPts val="1600"/>
              </a:spcBef>
              <a:spcAft>
                <a:spcPts val="0"/>
              </a:spcAft>
              <a:buNone/>
            </a:pPr>
            <a:r>
              <a:rPr lang="en" u="sng"/>
              <a:t>Steps:</a:t>
            </a:r>
            <a:endParaRPr u="sng"/>
          </a:p>
          <a:p>
            <a:pPr indent="-342900" lvl="0" marL="457200" rtl="0" algn="l">
              <a:lnSpc>
                <a:spcPct val="115000"/>
              </a:lnSpc>
              <a:spcBef>
                <a:spcPts val="1600"/>
              </a:spcBef>
              <a:spcAft>
                <a:spcPts val="0"/>
              </a:spcAft>
              <a:buSzPts val="1800"/>
              <a:buAutoNum type="arabicPeriod"/>
            </a:pPr>
            <a:r>
              <a:rPr lang="en"/>
              <a:t>Scraping Review Data from TripAdvisor </a:t>
            </a:r>
            <a:endParaRPr/>
          </a:p>
          <a:p>
            <a:pPr indent="-342900" lvl="0" marL="457200" rtl="0" algn="l">
              <a:lnSpc>
                <a:spcPct val="115000"/>
              </a:lnSpc>
              <a:spcBef>
                <a:spcPts val="0"/>
              </a:spcBef>
              <a:spcAft>
                <a:spcPts val="0"/>
              </a:spcAft>
              <a:buSzPts val="1800"/>
              <a:buAutoNum type="arabicPeriod"/>
            </a:pPr>
            <a:r>
              <a:rPr lang="en"/>
              <a:t>Text Mining</a:t>
            </a:r>
            <a:endParaRPr/>
          </a:p>
          <a:p>
            <a:pPr indent="-342900" lvl="0" marL="457200" rtl="0" algn="l">
              <a:lnSpc>
                <a:spcPct val="115000"/>
              </a:lnSpc>
              <a:spcBef>
                <a:spcPts val="0"/>
              </a:spcBef>
              <a:spcAft>
                <a:spcPts val="0"/>
              </a:spcAft>
              <a:buSzPts val="1800"/>
              <a:buAutoNum type="arabicPeriod"/>
            </a:pPr>
            <a:r>
              <a:rPr lang="en"/>
              <a:t>Sentiment Analysis</a:t>
            </a:r>
            <a:endParaRPr/>
          </a:p>
          <a:p>
            <a:pPr indent="-342900" lvl="0" marL="457200" rtl="0" algn="l">
              <a:lnSpc>
                <a:spcPct val="115000"/>
              </a:lnSpc>
              <a:spcBef>
                <a:spcPts val="0"/>
              </a:spcBef>
              <a:spcAft>
                <a:spcPts val="0"/>
              </a:spcAft>
              <a:buSzPts val="1800"/>
              <a:buAutoNum type="arabicPeriod"/>
            </a:pPr>
            <a:r>
              <a:rPr lang="en"/>
              <a:t>Compare Sentiment Analysis with the Rating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Step1: Getting Data from TripAdvisor</a:t>
            </a:r>
            <a:endParaRPr b="1" sz="2400"/>
          </a:p>
        </p:txBody>
      </p:sp>
      <p:sp>
        <p:nvSpPr>
          <p:cNvPr id="177" name="Google Shape;177;p29"/>
          <p:cNvSpPr txBox="1"/>
          <p:nvPr>
            <p:ph idx="1" type="body"/>
          </p:nvPr>
        </p:nvSpPr>
        <p:spPr>
          <a:xfrm>
            <a:off x="376400" y="1433925"/>
            <a:ext cx="3421200" cy="24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Using Python to scrape the Review data for Grand Hyatt San Francisco hotel.</a:t>
            </a:r>
            <a:endParaRPr sz="1400"/>
          </a:p>
          <a:p>
            <a:pPr indent="0" lvl="0" marL="0" rtl="0" algn="l">
              <a:spcBef>
                <a:spcPts val="1600"/>
              </a:spcBef>
              <a:spcAft>
                <a:spcPts val="0"/>
              </a:spcAft>
              <a:buNone/>
            </a:pPr>
            <a:r>
              <a:rPr lang="en" sz="1400"/>
              <a:t>4653 Reviews in English with review date and rating data.</a:t>
            </a:r>
            <a:endParaRPr sz="1400"/>
          </a:p>
          <a:p>
            <a:pPr indent="0" lvl="0" marL="0" rtl="0" algn="l">
              <a:spcBef>
                <a:spcPts val="1600"/>
              </a:spcBef>
              <a:spcAft>
                <a:spcPts val="1600"/>
              </a:spcAft>
              <a:buNone/>
            </a:pPr>
            <a:r>
              <a:t/>
            </a:r>
            <a:endParaRPr sz="1400"/>
          </a:p>
        </p:txBody>
      </p:sp>
      <p:pic>
        <p:nvPicPr>
          <p:cNvPr id="178" name="Google Shape;178;p29"/>
          <p:cNvPicPr preferRelativeResize="0"/>
          <p:nvPr/>
        </p:nvPicPr>
        <p:blipFill>
          <a:blip r:embed="rId3">
            <a:alphaModFix/>
          </a:blip>
          <a:stretch>
            <a:fillRect/>
          </a:stretch>
        </p:blipFill>
        <p:spPr>
          <a:xfrm>
            <a:off x="3797600" y="1433937"/>
            <a:ext cx="5252952" cy="2599124"/>
          </a:xfrm>
          <a:prstGeom prst="rect">
            <a:avLst/>
          </a:prstGeom>
          <a:noFill/>
          <a:ln cap="flat" cmpd="sng" w="9525">
            <a:solidFill>
              <a:schemeClr val="dk2"/>
            </a:solidFill>
            <a:prstDash val="solid"/>
            <a:round/>
            <a:headEnd len="sm" w="sm" type="none"/>
            <a:tailEnd len="sm" w="sm" type="none"/>
          </a:ln>
        </p:spPr>
      </p:pic>
      <p:pic>
        <p:nvPicPr>
          <p:cNvPr id="179" name="Google Shape;179;p29"/>
          <p:cNvPicPr preferRelativeResize="0"/>
          <p:nvPr/>
        </p:nvPicPr>
        <p:blipFill>
          <a:blip r:embed="rId4">
            <a:alphaModFix/>
          </a:blip>
          <a:stretch>
            <a:fillRect/>
          </a:stretch>
        </p:blipFill>
        <p:spPr>
          <a:xfrm>
            <a:off x="2089550" y="2936900"/>
            <a:ext cx="3733401" cy="1954826"/>
          </a:xfrm>
          <a:prstGeom prst="rect">
            <a:avLst/>
          </a:prstGeom>
          <a:noFill/>
          <a:ln cap="flat" cmpd="sng" w="9525">
            <a:solidFill>
              <a:schemeClr val="dk2"/>
            </a:solidFill>
            <a:prstDash val="solid"/>
            <a:round/>
            <a:headEnd len="sm" w="sm" type="none"/>
            <a:tailEnd len="sm" w="sm" type="none"/>
          </a:ln>
        </p:spPr>
      </p:pic>
      <p:sp>
        <p:nvSpPr>
          <p:cNvPr id="180" name="Google Shape;180;p29"/>
          <p:cNvSpPr txBox="1"/>
          <p:nvPr/>
        </p:nvSpPr>
        <p:spPr>
          <a:xfrm>
            <a:off x="6588450" y="4752125"/>
            <a:ext cx="24621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Source: </a:t>
            </a:r>
            <a:r>
              <a:rPr i="1" lang="en" sz="1200" u="sng">
                <a:solidFill>
                  <a:schemeClr val="hlink"/>
                </a:solidFill>
                <a:hlinkClick r:id="rId5"/>
              </a:rPr>
              <a:t>https://bit.ly/2EeXYc6</a:t>
            </a:r>
            <a:endParaRPr i="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2: Text Mining</a:t>
            </a:r>
            <a:endParaRPr b="1" sz="2400"/>
          </a:p>
        </p:txBody>
      </p:sp>
      <p:pic>
        <p:nvPicPr>
          <p:cNvPr id="186" name="Google Shape;186;p30"/>
          <p:cNvPicPr preferRelativeResize="0"/>
          <p:nvPr/>
        </p:nvPicPr>
        <p:blipFill>
          <a:blip r:embed="rId3">
            <a:alphaModFix/>
          </a:blip>
          <a:stretch>
            <a:fillRect/>
          </a:stretch>
        </p:blipFill>
        <p:spPr>
          <a:xfrm>
            <a:off x="496125" y="1639450"/>
            <a:ext cx="3896750" cy="2050575"/>
          </a:xfrm>
          <a:prstGeom prst="rect">
            <a:avLst/>
          </a:prstGeom>
          <a:noFill/>
          <a:ln cap="flat" cmpd="sng" w="9525">
            <a:solidFill>
              <a:schemeClr val="dk2"/>
            </a:solidFill>
            <a:prstDash val="solid"/>
            <a:round/>
            <a:headEnd len="sm" w="sm" type="none"/>
            <a:tailEnd len="sm" w="sm" type="none"/>
          </a:ln>
        </p:spPr>
      </p:pic>
      <p:pic>
        <p:nvPicPr>
          <p:cNvPr id="187" name="Google Shape;187;p30"/>
          <p:cNvPicPr preferRelativeResize="0"/>
          <p:nvPr/>
        </p:nvPicPr>
        <p:blipFill>
          <a:blip r:embed="rId4">
            <a:alphaModFix/>
          </a:blip>
          <a:stretch>
            <a:fillRect/>
          </a:stretch>
        </p:blipFill>
        <p:spPr>
          <a:xfrm>
            <a:off x="4717875" y="1626243"/>
            <a:ext cx="3896750" cy="2076982"/>
          </a:xfrm>
          <a:prstGeom prst="rect">
            <a:avLst/>
          </a:prstGeom>
          <a:noFill/>
          <a:ln cap="flat" cmpd="sng" w="9525">
            <a:solidFill>
              <a:schemeClr val="dk2"/>
            </a:solidFill>
            <a:prstDash val="solid"/>
            <a:round/>
            <a:headEnd len="sm" w="sm" type="none"/>
            <a:tailEnd len="sm" w="sm" type="none"/>
          </a:ln>
        </p:spPr>
      </p:pic>
      <p:sp>
        <p:nvSpPr>
          <p:cNvPr id="188" name="Google Shape;188;p30"/>
          <p:cNvSpPr txBox="1"/>
          <p:nvPr/>
        </p:nvSpPr>
        <p:spPr>
          <a:xfrm>
            <a:off x="498550" y="3970025"/>
            <a:ext cx="3842400" cy="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With 4.0 average review, most of the reviews are 4 and 5 stars. Only 18.6% of the reviews have 1,2 and 3 ratings.</a:t>
            </a:r>
            <a:endParaRPr/>
          </a:p>
        </p:txBody>
      </p:sp>
      <p:sp>
        <p:nvSpPr>
          <p:cNvPr id="189" name="Google Shape;189;p30"/>
          <p:cNvSpPr txBox="1"/>
          <p:nvPr/>
        </p:nvSpPr>
        <p:spPr>
          <a:xfrm>
            <a:off x="4639300" y="4061625"/>
            <a:ext cx="3842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reviews increase exponentially starting 2011-2016 and tend to decrease after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22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2: Text Mining (cont.)</a:t>
            </a:r>
            <a:endParaRPr b="1" sz="2400"/>
          </a:p>
        </p:txBody>
      </p:sp>
      <p:pic>
        <p:nvPicPr>
          <p:cNvPr id="195" name="Google Shape;195;p31"/>
          <p:cNvPicPr preferRelativeResize="0"/>
          <p:nvPr/>
        </p:nvPicPr>
        <p:blipFill>
          <a:blip r:embed="rId3">
            <a:alphaModFix/>
          </a:blip>
          <a:stretch>
            <a:fillRect/>
          </a:stretch>
        </p:blipFill>
        <p:spPr>
          <a:xfrm>
            <a:off x="452463" y="1005850"/>
            <a:ext cx="4024126" cy="2106625"/>
          </a:xfrm>
          <a:prstGeom prst="rect">
            <a:avLst/>
          </a:prstGeom>
          <a:noFill/>
          <a:ln cap="flat" cmpd="sng" w="9525">
            <a:solidFill>
              <a:schemeClr val="dk2"/>
            </a:solidFill>
            <a:prstDash val="solid"/>
            <a:round/>
            <a:headEnd len="sm" w="sm" type="none"/>
            <a:tailEnd len="sm" w="sm" type="none"/>
          </a:ln>
        </p:spPr>
      </p:pic>
      <p:sp>
        <p:nvSpPr>
          <p:cNvPr id="196" name="Google Shape;196;p31"/>
          <p:cNvSpPr txBox="1"/>
          <p:nvPr/>
        </p:nvSpPr>
        <p:spPr>
          <a:xfrm>
            <a:off x="304000" y="3970025"/>
            <a:ext cx="41508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a:off x="475600" y="3382200"/>
            <a:ext cx="3979200" cy="15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Customer usually care about:</a:t>
            </a:r>
            <a:endParaRPr/>
          </a:p>
          <a:p>
            <a:pPr indent="-317500" lvl="0" marL="457200" rtl="0" algn="l">
              <a:spcBef>
                <a:spcPts val="0"/>
              </a:spcBef>
              <a:spcAft>
                <a:spcPts val="0"/>
              </a:spcAft>
              <a:buSzPts val="1400"/>
              <a:buChar char="-"/>
            </a:pPr>
            <a:r>
              <a:rPr lang="en"/>
              <a:t>Location</a:t>
            </a:r>
            <a:endParaRPr/>
          </a:p>
          <a:p>
            <a:pPr indent="-317500" lvl="0" marL="457200" rtl="0" algn="l">
              <a:spcBef>
                <a:spcPts val="0"/>
              </a:spcBef>
              <a:spcAft>
                <a:spcPts val="0"/>
              </a:spcAft>
              <a:buSzPts val="1400"/>
              <a:buChar char="-"/>
            </a:pPr>
            <a:r>
              <a:rPr lang="en"/>
              <a:t>Staff</a:t>
            </a:r>
            <a:endParaRPr/>
          </a:p>
          <a:p>
            <a:pPr indent="-317500" lvl="0" marL="457200" rtl="0" algn="l">
              <a:spcBef>
                <a:spcPts val="0"/>
              </a:spcBef>
              <a:spcAft>
                <a:spcPts val="0"/>
              </a:spcAft>
              <a:buSzPts val="1400"/>
              <a:buChar char="-"/>
            </a:pPr>
            <a:r>
              <a:rPr lang="en"/>
              <a:t>View</a:t>
            </a:r>
            <a:endParaRPr/>
          </a:p>
          <a:p>
            <a:pPr indent="-317500" lvl="0" marL="457200" rtl="0" algn="l">
              <a:spcBef>
                <a:spcPts val="0"/>
              </a:spcBef>
              <a:spcAft>
                <a:spcPts val="0"/>
              </a:spcAft>
              <a:buSzPts val="1400"/>
              <a:buChar char="-"/>
            </a:pPr>
            <a:r>
              <a:rPr lang="en"/>
              <a:t>Breakfast</a:t>
            </a:r>
            <a:endParaRPr/>
          </a:p>
          <a:p>
            <a:pPr indent="-317500" lvl="0" marL="457200" rtl="0" algn="l">
              <a:spcBef>
                <a:spcPts val="0"/>
              </a:spcBef>
              <a:spcAft>
                <a:spcPts val="0"/>
              </a:spcAft>
              <a:buSzPts val="1400"/>
              <a:buChar char="-"/>
            </a:pPr>
            <a:r>
              <a:rPr lang="en"/>
              <a:t>Shopping </a:t>
            </a:r>
            <a:endParaRPr/>
          </a:p>
        </p:txBody>
      </p:sp>
      <p:pic>
        <p:nvPicPr>
          <p:cNvPr id="198" name="Google Shape;198;p31"/>
          <p:cNvPicPr preferRelativeResize="0"/>
          <p:nvPr/>
        </p:nvPicPr>
        <p:blipFill>
          <a:blip r:embed="rId4">
            <a:alphaModFix/>
          </a:blip>
          <a:stretch>
            <a:fillRect/>
          </a:stretch>
        </p:blipFill>
        <p:spPr>
          <a:xfrm>
            <a:off x="4667413" y="1021770"/>
            <a:ext cx="4024125" cy="2090705"/>
          </a:xfrm>
          <a:prstGeom prst="rect">
            <a:avLst/>
          </a:prstGeom>
          <a:noFill/>
          <a:ln cap="flat" cmpd="sng" w="9525">
            <a:solidFill>
              <a:schemeClr val="dk2"/>
            </a:solidFill>
            <a:prstDash val="solid"/>
            <a:round/>
            <a:headEnd len="sm" w="sm" type="none"/>
            <a:tailEnd len="sm" w="sm" type="none"/>
          </a:ln>
        </p:spPr>
      </p:pic>
      <p:sp>
        <p:nvSpPr>
          <p:cNvPr id="199" name="Google Shape;199;p31"/>
          <p:cNvSpPr txBox="1"/>
          <p:nvPr/>
        </p:nvSpPr>
        <p:spPr>
          <a:xfrm>
            <a:off x="4572000" y="3443975"/>
            <a:ext cx="3979200" cy="15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 a significant difference between bad reviews and good reviews, except that “noise" appear in bad reviews quite often.</a:t>
            </a:r>
            <a:endParaRPr/>
          </a:p>
          <a:p>
            <a:pPr indent="0" lvl="0" marL="0" rtl="0" algn="l">
              <a:spcBef>
                <a:spcPts val="0"/>
              </a:spcBef>
              <a:spcAft>
                <a:spcPts val="0"/>
              </a:spcAft>
              <a:buNone/>
            </a:pPr>
            <a:r>
              <a:rPr lang="en"/>
              <a:t>This is a hint that “Noise" can be a problem of Grand Hyatt.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729450" y="5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400"/>
              <a:t>Outline</a:t>
            </a:r>
            <a:endParaRPr b="1" sz="2400">
              <a:latin typeface="Calibri"/>
              <a:ea typeface="Calibri"/>
              <a:cs typeface="Calibri"/>
              <a:sym typeface="Calibri"/>
            </a:endParaRPr>
          </a:p>
        </p:txBody>
      </p:sp>
      <p:sp>
        <p:nvSpPr>
          <p:cNvPr id="67" name="Google Shape;67;p14"/>
          <p:cNvSpPr txBox="1"/>
          <p:nvPr>
            <p:ph idx="1" type="body"/>
          </p:nvPr>
        </p:nvSpPr>
        <p:spPr>
          <a:xfrm>
            <a:off x="729450" y="1168150"/>
            <a:ext cx="7688700" cy="2814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Font typeface="Calibri"/>
              <a:buAutoNum type="arabicPeriod"/>
            </a:pPr>
            <a:r>
              <a:rPr i="1" lang="en" sz="2400">
                <a:solidFill>
                  <a:srgbClr val="000000"/>
                </a:solidFill>
                <a:latin typeface="Calibri"/>
                <a:ea typeface="Calibri"/>
                <a:cs typeface="Calibri"/>
                <a:sym typeface="Calibri"/>
              </a:rPr>
              <a:t>Definition</a:t>
            </a:r>
            <a:endParaRPr i="1"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AutoNum type="arabicPeriod"/>
            </a:pPr>
            <a:r>
              <a:rPr i="1" lang="en" sz="2400">
                <a:solidFill>
                  <a:srgbClr val="000000"/>
                </a:solidFill>
                <a:latin typeface="Calibri"/>
                <a:ea typeface="Calibri"/>
                <a:cs typeface="Calibri"/>
                <a:sym typeface="Calibri"/>
              </a:rPr>
              <a:t>Applications</a:t>
            </a:r>
            <a:endParaRPr i="1"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AutoNum type="arabicPeriod"/>
            </a:pPr>
            <a:r>
              <a:rPr i="1" lang="en" sz="2400">
                <a:solidFill>
                  <a:srgbClr val="000000"/>
                </a:solidFill>
                <a:latin typeface="Calibri"/>
                <a:ea typeface="Calibri"/>
                <a:cs typeface="Calibri"/>
                <a:sym typeface="Calibri"/>
              </a:rPr>
              <a:t>Component</a:t>
            </a:r>
            <a:endParaRPr i="1"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AutoNum type="arabicPeriod"/>
            </a:pPr>
            <a:r>
              <a:rPr i="1" lang="en" sz="2400">
                <a:solidFill>
                  <a:srgbClr val="000000"/>
                </a:solidFill>
                <a:latin typeface="Calibri"/>
                <a:ea typeface="Calibri"/>
                <a:cs typeface="Calibri"/>
                <a:sym typeface="Calibri"/>
              </a:rPr>
              <a:t>Case Study on United Airline Crisis Management </a:t>
            </a:r>
            <a:endParaRPr i="1"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AutoNum type="arabicPeriod"/>
            </a:pPr>
            <a:r>
              <a:rPr i="1" lang="en" sz="2400">
                <a:solidFill>
                  <a:srgbClr val="000000"/>
                </a:solidFill>
                <a:latin typeface="Calibri"/>
                <a:ea typeface="Calibri"/>
                <a:cs typeface="Calibri"/>
                <a:sym typeface="Calibri"/>
              </a:rPr>
              <a:t>Sentiment Analysis on TripAdvisor Hotel Review</a:t>
            </a:r>
            <a:endParaRPr sz="2400">
              <a:solidFill>
                <a:srgbClr val="000000"/>
              </a:solidFill>
              <a:latin typeface="Calibri"/>
              <a:ea typeface="Calibri"/>
              <a:cs typeface="Calibri"/>
              <a:sym typeface="Calibri"/>
            </a:endParaRPr>
          </a:p>
        </p:txBody>
      </p:sp>
      <p:pic>
        <p:nvPicPr>
          <p:cNvPr id="68" name="Google Shape;68;p14"/>
          <p:cNvPicPr preferRelativeResize="0"/>
          <p:nvPr/>
        </p:nvPicPr>
        <p:blipFill>
          <a:blip r:embed="rId3">
            <a:alphaModFix/>
          </a:blip>
          <a:stretch>
            <a:fillRect/>
          </a:stretch>
        </p:blipFill>
        <p:spPr>
          <a:xfrm>
            <a:off x="7484075" y="4192248"/>
            <a:ext cx="1659924" cy="95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20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2: Text Mining (cont.) </a:t>
            </a:r>
            <a:endParaRPr b="1" sz="2400"/>
          </a:p>
        </p:txBody>
      </p:sp>
      <p:sp>
        <p:nvSpPr>
          <p:cNvPr id="205" name="Google Shape;205;p32"/>
          <p:cNvSpPr txBox="1"/>
          <p:nvPr>
            <p:ph idx="1" type="body"/>
          </p:nvPr>
        </p:nvSpPr>
        <p:spPr>
          <a:xfrm>
            <a:off x="311700" y="1000075"/>
            <a:ext cx="3900300" cy="93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Biagram: Each 2 consecutive words in a text will create a biagram</a:t>
            </a:r>
            <a:endParaRPr sz="1400">
              <a:solidFill>
                <a:srgbClr val="000000"/>
              </a:solidFill>
            </a:endParaRPr>
          </a:p>
        </p:txBody>
      </p:sp>
      <p:pic>
        <p:nvPicPr>
          <p:cNvPr id="206" name="Google Shape;206;p32"/>
          <p:cNvPicPr preferRelativeResize="0"/>
          <p:nvPr/>
        </p:nvPicPr>
        <p:blipFill>
          <a:blip r:embed="rId3">
            <a:alphaModFix/>
          </a:blip>
          <a:stretch>
            <a:fillRect/>
          </a:stretch>
        </p:blipFill>
        <p:spPr>
          <a:xfrm>
            <a:off x="4572000" y="1084575"/>
            <a:ext cx="1942284" cy="2787849"/>
          </a:xfrm>
          <a:prstGeom prst="rect">
            <a:avLst/>
          </a:prstGeom>
          <a:noFill/>
          <a:ln cap="flat" cmpd="sng" w="9525">
            <a:solidFill>
              <a:schemeClr val="dk2"/>
            </a:solidFill>
            <a:prstDash val="solid"/>
            <a:round/>
            <a:headEnd len="sm" w="sm" type="none"/>
            <a:tailEnd len="sm" w="sm" type="none"/>
          </a:ln>
        </p:spPr>
      </p:pic>
      <p:sp>
        <p:nvSpPr>
          <p:cNvPr id="207" name="Google Shape;207;p32"/>
          <p:cNvSpPr txBox="1"/>
          <p:nvPr/>
        </p:nvSpPr>
        <p:spPr>
          <a:xfrm>
            <a:off x="4202675" y="3973125"/>
            <a:ext cx="49650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 clearer picture of customer interest emerges when using biagram. </a:t>
            </a:r>
            <a:endParaRPr sz="1200"/>
          </a:p>
          <a:p>
            <a:pPr indent="0" lvl="0" marL="0" rtl="0" algn="l">
              <a:spcBef>
                <a:spcPts val="0"/>
              </a:spcBef>
              <a:spcAft>
                <a:spcPts val="0"/>
              </a:spcAft>
              <a:buNone/>
            </a:pPr>
            <a:r>
              <a:rPr lang="en" sz="1200"/>
              <a:t>Overall Customers care about walking distance, cable car, 36th floor revenue, China Town, Club &amp; Lounge, etc</a:t>
            </a:r>
            <a:endParaRPr sz="1200"/>
          </a:p>
          <a:p>
            <a:pPr indent="0" lvl="0" marL="0" rtl="0" algn="l">
              <a:spcBef>
                <a:spcPts val="0"/>
              </a:spcBef>
              <a:spcAft>
                <a:spcPts val="0"/>
              </a:spcAft>
              <a:buNone/>
            </a:pPr>
            <a:r>
              <a:rPr lang="en" sz="1200"/>
              <a:t>Unhappy customers concern about “customer service", “credit card", “bay view", etc</a:t>
            </a:r>
            <a:endParaRPr sz="1200"/>
          </a:p>
        </p:txBody>
      </p:sp>
      <p:sp>
        <p:nvSpPr>
          <p:cNvPr id="208" name="Google Shape;208;p32"/>
          <p:cNvSpPr/>
          <p:nvPr/>
        </p:nvSpPr>
        <p:spPr>
          <a:xfrm>
            <a:off x="1070325" y="1725500"/>
            <a:ext cx="2140800" cy="7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 don't like iPhone X</a:t>
            </a:r>
            <a:endParaRPr/>
          </a:p>
        </p:txBody>
      </p:sp>
      <p:sp>
        <p:nvSpPr>
          <p:cNvPr id="209" name="Google Shape;209;p32"/>
          <p:cNvSpPr txBox="1"/>
          <p:nvPr/>
        </p:nvSpPr>
        <p:spPr>
          <a:xfrm>
            <a:off x="426150" y="3074225"/>
            <a:ext cx="3637200" cy="74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5 </a:t>
            </a:r>
            <a:r>
              <a:rPr lang="en"/>
              <a:t>biagrams in this text: “I don't", “don't like", “like iPhone", “iPhone X"</a:t>
            </a:r>
            <a:endParaRPr/>
          </a:p>
        </p:txBody>
      </p:sp>
      <p:sp>
        <p:nvSpPr>
          <p:cNvPr id="210" name="Google Shape;210;p32"/>
          <p:cNvSpPr/>
          <p:nvPr/>
        </p:nvSpPr>
        <p:spPr>
          <a:xfrm>
            <a:off x="1987125" y="2614400"/>
            <a:ext cx="307200" cy="35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32"/>
          <p:cNvPicPr preferRelativeResize="0"/>
          <p:nvPr/>
        </p:nvPicPr>
        <p:blipFill>
          <a:blip r:embed="rId4">
            <a:alphaModFix/>
          </a:blip>
          <a:stretch>
            <a:fillRect/>
          </a:stretch>
        </p:blipFill>
        <p:spPr>
          <a:xfrm>
            <a:off x="6666675" y="1084575"/>
            <a:ext cx="1972090" cy="2812351"/>
          </a:xfrm>
          <a:prstGeom prst="rect">
            <a:avLst/>
          </a:prstGeom>
          <a:noFill/>
          <a:ln cap="flat" cmpd="sng" w="9525">
            <a:solidFill>
              <a:schemeClr val="dk2"/>
            </a:solidFill>
            <a:prstDash val="solid"/>
            <a:round/>
            <a:headEnd len="sm" w="sm" type="none"/>
            <a:tailEnd len="sm" w="sm" type="none"/>
          </a:ln>
        </p:spPr>
      </p:pic>
      <p:sp>
        <p:nvSpPr>
          <p:cNvPr id="212" name="Google Shape;212;p32"/>
          <p:cNvSpPr txBox="1"/>
          <p:nvPr/>
        </p:nvSpPr>
        <p:spPr>
          <a:xfrm>
            <a:off x="4717350" y="748175"/>
            <a:ext cx="16452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All Reviews</a:t>
            </a:r>
            <a:endParaRPr b="1"/>
          </a:p>
        </p:txBody>
      </p:sp>
      <p:sp>
        <p:nvSpPr>
          <p:cNvPr id="213" name="Google Shape;213;p32"/>
          <p:cNvSpPr txBox="1"/>
          <p:nvPr/>
        </p:nvSpPr>
        <p:spPr>
          <a:xfrm>
            <a:off x="6677725" y="748175"/>
            <a:ext cx="18909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Bad Rating Reviews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250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2: Text Mining (cont.)</a:t>
            </a:r>
            <a:endParaRPr b="1" sz="2400"/>
          </a:p>
        </p:txBody>
      </p:sp>
      <p:pic>
        <p:nvPicPr>
          <p:cNvPr id="219" name="Google Shape;219;p33"/>
          <p:cNvPicPr preferRelativeResize="0"/>
          <p:nvPr/>
        </p:nvPicPr>
        <p:blipFill>
          <a:blip r:embed="rId3">
            <a:alphaModFix/>
          </a:blip>
          <a:stretch>
            <a:fillRect/>
          </a:stretch>
        </p:blipFill>
        <p:spPr>
          <a:xfrm>
            <a:off x="464400" y="1137625"/>
            <a:ext cx="2357436" cy="1491651"/>
          </a:xfrm>
          <a:prstGeom prst="rect">
            <a:avLst/>
          </a:prstGeom>
          <a:noFill/>
          <a:ln cap="flat" cmpd="sng" w="9525">
            <a:solidFill>
              <a:schemeClr val="dk2"/>
            </a:solidFill>
            <a:prstDash val="solid"/>
            <a:round/>
            <a:headEnd len="sm" w="sm" type="none"/>
            <a:tailEnd len="sm" w="sm" type="none"/>
          </a:ln>
        </p:spPr>
      </p:pic>
      <p:sp>
        <p:nvSpPr>
          <p:cNvPr id="220" name="Google Shape;220;p33"/>
          <p:cNvSpPr txBox="1"/>
          <p:nvPr/>
        </p:nvSpPr>
        <p:spPr>
          <a:xfrm>
            <a:off x="464400" y="2637525"/>
            <a:ext cx="75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floor</a:t>
            </a:r>
            <a:endParaRPr/>
          </a:p>
          <a:p>
            <a:pPr indent="0" lvl="0" marL="0" rtl="0" algn="l">
              <a:spcBef>
                <a:spcPts val="0"/>
              </a:spcBef>
              <a:spcAft>
                <a:spcPts val="0"/>
              </a:spcAft>
              <a:buNone/>
            </a:pPr>
            <a:r>
              <a:t/>
            </a:r>
            <a:endParaRPr/>
          </a:p>
        </p:txBody>
      </p:sp>
      <p:pic>
        <p:nvPicPr>
          <p:cNvPr id="221" name="Google Shape;221;p33"/>
          <p:cNvPicPr preferRelativeResize="0"/>
          <p:nvPr/>
        </p:nvPicPr>
        <p:blipFill>
          <a:blip r:embed="rId4">
            <a:alphaModFix/>
          </a:blip>
          <a:stretch>
            <a:fillRect/>
          </a:stretch>
        </p:blipFill>
        <p:spPr>
          <a:xfrm>
            <a:off x="3294023" y="1145870"/>
            <a:ext cx="2333775" cy="1475157"/>
          </a:xfrm>
          <a:prstGeom prst="rect">
            <a:avLst/>
          </a:prstGeom>
          <a:noFill/>
          <a:ln cap="flat" cmpd="sng" w="9525">
            <a:solidFill>
              <a:schemeClr val="dk2"/>
            </a:solidFill>
            <a:prstDash val="solid"/>
            <a:round/>
            <a:headEnd len="sm" w="sm" type="none"/>
            <a:tailEnd len="sm" w="sm" type="none"/>
          </a:ln>
        </p:spPr>
      </p:pic>
      <p:sp>
        <p:nvSpPr>
          <p:cNvPr id="222" name="Google Shape;222;p33"/>
          <p:cNvSpPr txBox="1"/>
          <p:nvPr/>
        </p:nvSpPr>
        <p:spPr>
          <a:xfrm>
            <a:off x="3329563" y="2637525"/>
            <a:ext cx="75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Hotel</a:t>
            </a:r>
            <a:endParaRPr/>
          </a:p>
        </p:txBody>
      </p:sp>
      <p:pic>
        <p:nvPicPr>
          <p:cNvPr id="223" name="Google Shape;223;p33"/>
          <p:cNvPicPr preferRelativeResize="0"/>
          <p:nvPr/>
        </p:nvPicPr>
        <p:blipFill>
          <a:blip r:embed="rId5">
            <a:alphaModFix/>
          </a:blip>
          <a:stretch>
            <a:fillRect/>
          </a:stretch>
        </p:blipFill>
        <p:spPr>
          <a:xfrm>
            <a:off x="6099995" y="1145873"/>
            <a:ext cx="2384013" cy="1491652"/>
          </a:xfrm>
          <a:prstGeom prst="rect">
            <a:avLst/>
          </a:prstGeom>
          <a:noFill/>
          <a:ln cap="flat" cmpd="sng" w="9525">
            <a:solidFill>
              <a:schemeClr val="dk2"/>
            </a:solidFill>
            <a:prstDash val="solid"/>
            <a:round/>
            <a:headEnd len="sm" w="sm" type="none"/>
            <a:tailEnd len="sm" w="sm" type="none"/>
          </a:ln>
        </p:spPr>
      </p:pic>
      <p:sp>
        <p:nvSpPr>
          <p:cNvPr id="224" name="Google Shape;224;p33"/>
          <p:cNvSpPr txBox="1"/>
          <p:nvPr/>
        </p:nvSpPr>
        <p:spPr>
          <a:xfrm>
            <a:off x="6054575" y="2637525"/>
            <a:ext cx="75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pic>
        <p:nvPicPr>
          <p:cNvPr id="225" name="Google Shape;225;p33"/>
          <p:cNvPicPr preferRelativeResize="0"/>
          <p:nvPr/>
        </p:nvPicPr>
        <p:blipFill>
          <a:blip r:embed="rId6">
            <a:alphaModFix/>
          </a:blip>
          <a:stretch>
            <a:fillRect/>
          </a:stretch>
        </p:blipFill>
        <p:spPr>
          <a:xfrm>
            <a:off x="464399" y="3113325"/>
            <a:ext cx="2357424" cy="1492180"/>
          </a:xfrm>
          <a:prstGeom prst="rect">
            <a:avLst/>
          </a:prstGeom>
          <a:noFill/>
          <a:ln cap="flat" cmpd="sng" w="9525">
            <a:solidFill>
              <a:schemeClr val="dk2"/>
            </a:solidFill>
            <a:prstDash val="solid"/>
            <a:round/>
            <a:headEnd len="sm" w="sm" type="none"/>
            <a:tailEnd len="sm" w="sm" type="none"/>
          </a:ln>
        </p:spPr>
      </p:pic>
      <p:sp>
        <p:nvSpPr>
          <p:cNvPr id="226" name="Google Shape;226;p33"/>
          <p:cNvSpPr txBox="1"/>
          <p:nvPr/>
        </p:nvSpPr>
        <p:spPr>
          <a:xfrm>
            <a:off x="464400" y="4660700"/>
            <a:ext cx="62109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Friendly</a:t>
            </a:r>
            <a:endParaRPr/>
          </a:p>
        </p:txBody>
      </p:sp>
      <p:pic>
        <p:nvPicPr>
          <p:cNvPr id="227" name="Google Shape;227;p33"/>
          <p:cNvPicPr preferRelativeResize="0"/>
          <p:nvPr/>
        </p:nvPicPr>
        <p:blipFill>
          <a:blip r:embed="rId7">
            <a:alphaModFix/>
          </a:blip>
          <a:stretch>
            <a:fillRect/>
          </a:stretch>
        </p:blipFill>
        <p:spPr>
          <a:xfrm>
            <a:off x="3250175" y="3098800"/>
            <a:ext cx="2394120" cy="1492175"/>
          </a:xfrm>
          <a:prstGeom prst="rect">
            <a:avLst/>
          </a:prstGeom>
          <a:noFill/>
          <a:ln cap="flat" cmpd="sng" w="9525">
            <a:solidFill>
              <a:schemeClr val="dk2"/>
            </a:solidFill>
            <a:prstDash val="solid"/>
            <a:round/>
            <a:headEnd len="sm" w="sm" type="none"/>
            <a:tailEnd len="sm" w="sm" type="none"/>
          </a:ln>
        </p:spPr>
      </p:pic>
      <p:sp>
        <p:nvSpPr>
          <p:cNvPr id="228" name="Google Shape;228;p33"/>
          <p:cNvSpPr txBox="1"/>
          <p:nvPr/>
        </p:nvSpPr>
        <p:spPr>
          <a:xfrm>
            <a:off x="3250175" y="4590975"/>
            <a:ext cx="75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Staff</a:t>
            </a:r>
            <a:endParaRPr/>
          </a:p>
        </p:txBody>
      </p:sp>
      <p:pic>
        <p:nvPicPr>
          <p:cNvPr id="229" name="Google Shape;229;p33"/>
          <p:cNvPicPr preferRelativeResize="0"/>
          <p:nvPr/>
        </p:nvPicPr>
        <p:blipFill>
          <a:blip r:embed="rId8">
            <a:alphaModFix/>
          </a:blip>
          <a:stretch>
            <a:fillRect/>
          </a:stretch>
        </p:blipFill>
        <p:spPr>
          <a:xfrm>
            <a:off x="6072650" y="3113325"/>
            <a:ext cx="2411350" cy="1553012"/>
          </a:xfrm>
          <a:prstGeom prst="rect">
            <a:avLst/>
          </a:prstGeom>
          <a:noFill/>
          <a:ln cap="flat" cmpd="sng" w="9525">
            <a:solidFill>
              <a:schemeClr val="dk2"/>
            </a:solidFill>
            <a:prstDash val="solid"/>
            <a:round/>
            <a:headEnd len="sm" w="sm" type="none"/>
            <a:tailEnd len="sm" w="sm" type="none"/>
          </a:ln>
        </p:spPr>
      </p:pic>
      <p:sp>
        <p:nvSpPr>
          <p:cNvPr id="230" name="Google Shape;230;p33"/>
          <p:cNvSpPr txBox="1"/>
          <p:nvPr/>
        </p:nvSpPr>
        <p:spPr>
          <a:xfrm>
            <a:off x="6054575" y="4660700"/>
            <a:ext cx="75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15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3: Sentiment Analysis in R </a:t>
            </a:r>
            <a:endParaRPr b="1" sz="2400"/>
          </a:p>
        </p:txBody>
      </p:sp>
      <p:pic>
        <p:nvPicPr>
          <p:cNvPr id="236" name="Google Shape;236;p34"/>
          <p:cNvPicPr preferRelativeResize="0"/>
          <p:nvPr/>
        </p:nvPicPr>
        <p:blipFill>
          <a:blip r:embed="rId3">
            <a:alphaModFix/>
          </a:blip>
          <a:stretch>
            <a:fillRect/>
          </a:stretch>
        </p:blipFill>
        <p:spPr>
          <a:xfrm>
            <a:off x="4000875" y="776175"/>
            <a:ext cx="2020686" cy="3416400"/>
          </a:xfrm>
          <a:prstGeom prst="rect">
            <a:avLst/>
          </a:prstGeom>
          <a:noFill/>
          <a:ln cap="flat" cmpd="sng" w="9525">
            <a:solidFill>
              <a:schemeClr val="dk2"/>
            </a:solidFill>
            <a:prstDash val="solid"/>
            <a:round/>
            <a:headEnd len="sm" w="sm" type="none"/>
            <a:tailEnd len="sm" w="sm" type="none"/>
          </a:ln>
        </p:spPr>
      </p:pic>
      <p:sp>
        <p:nvSpPr>
          <p:cNvPr id="237" name="Google Shape;237;p34"/>
          <p:cNvSpPr txBox="1"/>
          <p:nvPr/>
        </p:nvSpPr>
        <p:spPr>
          <a:xfrm>
            <a:off x="3903300" y="4367275"/>
            <a:ext cx="23883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Sentiment Dictionary 1</a:t>
            </a:r>
            <a:endParaRPr/>
          </a:p>
        </p:txBody>
      </p:sp>
      <p:pic>
        <p:nvPicPr>
          <p:cNvPr id="238" name="Google Shape;238;p34"/>
          <p:cNvPicPr preferRelativeResize="0"/>
          <p:nvPr/>
        </p:nvPicPr>
        <p:blipFill>
          <a:blip r:embed="rId4">
            <a:alphaModFix/>
          </a:blip>
          <a:stretch>
            <a:fillRect/>
          </a:stretch>
        </p:blipFill>
        <p:spPr>
          <a:xfrm>
            <a:off x="6444000" y="795350"/>
            <a:ext cx="1588049" cy="3416400"/>
          </a:xfrm>
          <a:prstGeom prst="rect">
            <a:avLst/>
          </a:prstGeom>
          <a:noFill/>
          <a:ln cap="flat" cmpd="sng" w="9525">
            <a:solidFill>
              <a:schemeClr val="dk2"/>
            </a:solidFill>
            <a:prstDash val="solid"/>
            <a:round/>
            <a:headEnd len="sm" w="sm" type="none"/>
            <a:tailEnd len="sm" w="sm" type="none"/>
          </a:ln>
        </p:spPr>
      </p:pic>
      <p:sp>
        <p:nvSpPr>
          <p:cNvPr id="239" name="Google Shape;239;p34"/>
          <p:cNvSpPr txBox="1"/>
          <p:nvPr/>
        </p:nvSpPr>
        <p:spPr>
          <a:xfrm>
            <a:off x="6444000" y="4364150"/>
            <a:ext cx="23883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Sentiment Dictionary 2</a:t>
            </a:r>
            <a:endParaRPr/>
          </a:p>
        </p:txBody>
      </p:sp>
      <p:sp>
        <p:nvSpPr>
          <p:cNvPr id="240" name="Google Shape;240;p34"/>
          <p:cNvSpPr txBox="1"/>
          <p:nvPr/>
        </p:nvSpPr>
        <p:spPr>
          <a:xfrm>
            <a:off x="6354600" y="1322975"/>
            <a:ext cx="2477700" cy="28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nvSpPr>
        <p:spPr>
          <a:xfrm>
            <a:off x="442150" y="1040475"/>
            <a:ext cx="3342600" cy="3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txBox="1"/>
          <p:nvPr/>
        </p:nvSpPr>
        <p:spPr>
          <a:xfrm>
            <a:off x="420575" y="1180675"/>
            <a:ext cx="3461400" cy="27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txBox="1"/>
          <p:nvPr/>
        </p:nvSpPr>
        <p:spPr>
          <a:xfrm>
            <a:off x="469150" y="1903625"/>
            <a:ext cx="32886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Dictionaries of the words that are strongly associated to negative or positive sentiment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3: Sentiment Analysis in R</a:t>
            </a:r>
            <a:endParaRPr b="1" sz="2400"/>
          </a:p>
        </p:txBody>
      </p:sp>
      <p:pic>
        <p:nvPicPr>
          <p:cNvPr id="249" name="Google Shape;249;p35"/>
          <p:cNvPicPr preferRelativeResize="0"/>
          <p:nvPr/>
        </p:nvPicPr>
        <p:blipFill>
          <a:blip r:embed="rId3">
            <a:alphaModFix/>
          </a:blip>
          <a:stretch>
            <a:fillRect/>
          </a:stretch>
        </p:blipFill>
        <p:spPr>
          <a:xfrm>
            <a:off x="4571988" y="775475"/>
            <a:ext cx="1614600" cy="3870326"/>
          </a:xfrm>
          <a:prstGeom prst="rect">
            <a:avLst/>
          </a:prstGeom>
          <a:noFill/>
          <a:ln cap="flat" cmpd="sng" w="9525">
            <a:solidFill>
              <a:schemeClr val="dk2"/>
            </a:solidFill>
            <a:prstDash val="solid"/>
            <a:round/>
            <a:headEnd len="sm" w="sm" type="none"/>
            <a:tailEnd len="sm" w="sm" type="none"/>
          </a:ln>
        </p:spPr>
      </p:pic>
      <p:pic>
        <p:nvPicPr>
          <p:cNvPr id="250" name="Google Shape;250;p35"/>
          <p:cNvPicPr preferRelativeResize="0"/>
          <p:nvPr/>
        </p:nvPicPr>
        <p:blipFill>
          <a:blip r:embed="rId4">
            <a:alphaModFix/>
          </a:blip>
          <a:stretch>
            <a:fillRect/>
          </a:stretch>
        </p:blipFill>
        <p:spPr>
          <a:xfrm>
            <a:off x="415850" y="1277638"/>
            <a:ext cx="3961948" cy="2131023"/>
          </a:xfrm>
          <a:prstGeom prst="rect">
            <a:avLst/>
          </a:prstGeom>
          <a:noFill/>
          <a:ln cap="flat" cmpd="sng" w="9525">
            <a:solidFill>
              <a:schemeClr val="dk2"/>
            </a:solidFill>
            <a:prstDash val="solid"/>
            <a:round/>
            <a:headEnd len="sm" w="sm" type="none"/>
            <a:tailEnd len="sm" w="sm" type="none"/>
          </a:ln>
        </p:spPr>
      </p:pic>
      <p:pic>
        <p:nvPicPr>
          <p:cNvPr id="251" name="Google Shape;251;p35"/>
          <p:cNvPicPr preferRelativeResize="0"/>
          <p:nvPr/>
        </p:nvPicPr>
        <p:blipFill>
          <a:blip r:embed="rId5">
            <a:alphaModFix/>
          </a:blip>
          <a:stretch>
            <a:fillRect/>
          </a:stretch>
        </p:blipFill>
        <p:spPr>
          <a:xfrm>
            <a:off x="6443900" y="775475"/>
            <a:ext cx="1988414" cy="3870325"/>
          </a:xfrm>
          <a:prstGeom prst="rect">
            <a:avLst/>
          </a:prstGeom>
          <a:noFill/>
          <a:ln cap="flat" cmpd="sng" w="9525">
            <a:solidFill>
              <a:schemeClr val="dk2"/>
            </a:solidFill>
            <a:prstDash val="solid"/>
            <a:round/>
            <a:headEnd len="sm" w="sm" type="none"/>
            <a:tailEnd len="sm" w="sm" type="none"/>
          </a:ln>
        </p:spPr>
      </p:pic>
      <p:pic>
        <p:nvPicPr>
          <p:cNvPr id="252" name="Google Shape;252;p35"/>
          <p:cNvPicPr preferRelativeResize="0"/>
          <p:nvPr/>
        </p:nvPicPr>
        <p:blipFill>
          <a:blip r:embed="rId6">
            <a:alphaModFix/>
          </a:blip>
          <a:stretch>
            <a:fillRect/>
          </a:stretch>
        </p:blipFill>
        <p:spPr>
          <a:xfrm>
            <a:off x="1731525" y="3637250"/>
            <a:ext cx="1886525" cy="930525"/>
          </a:xfrm>
          <a:prstGeom prst="rect">
            <a:avLst/>
          </a:prstGeom>
          <a:noFill/>
          <a:ln cap="flat" cmpd="sng" w="9525">
            <a:solidFill>
              <a:schemeClr val="dk2"/>
            </a:solidFill>
            <a:prstDash val="solid"/>
            <a:round/>
            <a:headEnd len="sm" w="sm" type="none"/>
            <a:tailEnd len="sm" w="sm" type="none"/>
          </a:ln>
        </p:spPr>
      </p:pic>
      <p:sp>
        <p:nvSpPr>
          <p:cNvPr id="253" name="Google Shape;253;p35"/>
          <p:cNvSpPr/>
          <p:nvPr/>
        </p:nvSpPr>
        <p:spPr>
          <a:xfrm>
            <a:off x="4235550" y="2506725"/>
            <a:ext cx="260100" cy="18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6186600" y="2495550"/>
            <a:ext cx="260100" cy="18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24850" y="4720175"/>
            <a:ext cx="3887700" cy="200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3: Sentiment Analysis in R</a:t>
            </a:r>
            <a:endParaRPr b="1" sz="2400"/>
          </a:p>
        </p:txBody>
      </p:sp>
      <p:pic>
        <p:nvPicPr>
          <p:cNvPr id="261" name="Google Shape;261;p36"/>
          <p:cNvPicPr preferRelativeResize="0"/>
          <p:nvPr/>
        </p:nvPicPr>
        <p:blipFill>
          <a:blip r:embed="rId3">
            <a:alphaModFix/>
          </a:blip>
          <a:stretch>
            <a:fillRect/>
          </a:stretch>
        </p:blipFill>
        <p:spPr>
          <a:xfrm>
            <a:off x="4572000" y="1323975"/>
            <a:ext cx="3755399" cy="1972325"/>
          </a:xfrm>
          <a:prstGeom prst="rect">
            <a:avLst/>
          </a:prstGeom>
          <a:noFill/>
          <a:ln cap="flat" cmpd="sng" w="9525">
            <a:solidFill>
              <a:schemeClr val="dk2"/>
            </a:solidFill>
            <a:prstDash val="solid"/>
            <a:round/>
            <a:headEnd len="sm" w="sm" type="none"/>
            <a:tailEnd len="sm" w="sm" type="none"/>
          </a:ln>
        </p:spPr>
      </p:pic>
      <p:pic>
        <p:nvPicPr>
          <p:cNvPr id="262" name="Google Shape;262;p36"/>
          <p:cNvPicPr preferRelativeResize="0"/>
          <p:nvPr/>
        </p:nvPicPr>
        <p:blipFill>
          <a:blip r:embed="rId4">
            <a:alphaModFix/>
          </a:blip>
          <a:stretch>
            <a:fillRect/>
          </a:stretch>
        </p:blipFill>
        <p:spPr>
          <a:xfrm>
            <a:off x="691475" y="1323975"/>
            <a:ext cx="3766499" cy="1972325"/>
          </a:xfrm>
          <a:prstGeom prst="rect">
            <a:avLst/>
          </a:prstGeom>
          <a:noFill/>
          <a:ln cap="flat" cmpd="sng" w="9525">
            <a:solidFill>
              <a:schemeClr val="dk2"/>
            </a:solidFill>
            <a:prstDash val="solid"/>
            <a:round/>
            <a:headEnd len="sm" w="sm" type="none"/>
            <a:tailEnd len="sm" w="sm" type="none"/>
          </a:ln>
        </p:spPr>
      </p:pic>
      <p:sp>
        <p:nvSpPr>
          <p:cNvPr id="263" name="Google Shape;263;p36"/>
          <p:cNvSpPr txBox="1"/>
          <p:nvPr/>
        </p:nvSpPr>
        <p:spPr>
          <a:xfrm>
            <a:off x="2803625" y="3461325"/>
            <a:ext cx="55950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This sentiment analysis have consistent result with rating data. The majority of 1,2,3 rating reviews lies in Negative sentiment and vice versa. However, some 4,5 rating reviews still belong to negative sentiment, which indicates that this approach has some limitations</a:t>
            </a:r>
            <a:endParaRPr sz="1200"/>
          </a:p>
        </p:txBody>
      </p:sp>
      <p:pic>
        <p:nvPicPr>
          <p:cNvPr id="264" name="Google Shape;264;p36"/>
          <p:cNvPicPr preferRelativeResize="0"/>
          <p:nvPr/>
        </p:nvPicPr>
        <p:blipFill>
          <a:blip r:embed="rId5">
            <a:alphaModFix/>
          </a:blip>
          <a:stretch>
            <a:fillRect/>
          </a:stretch>
        </p:blipFill>
        <p:spPr>
          <a:xfrm>
            <a:off x="691475" y="3461325"/>
            <a:ext cx="1866900" cy="914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29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Step 3: Sentiment Analysis in R</a:t>
            </a:r>
            <a:endParaRPr b="1" sz="2400"/>
          </a:p>
        </p:txBody>
      </p:sp>
      <p:pic>
        <p:nvPicPr>
          <p:cNvPr id="270" name="Google Shape;270;p37"/>
          <p:cNvPicPr preferRelativeResize="0"/>
          <p:nvPr/>
        </p:nvPicPr>
        <p:blipFill>
          <a:blip r:embed="rId3">
            <a:alphaModFix/>
          </a:blip>
          <a:stretch>
            <a:fillRect/>
          </a:stretch>
        </p:blipFill>
        <p:spPr>
          <a:xfrm>
            <a:off x="376950" y="1434349"/>
            <a:ext cx="5909549" cy="3109776"/>
          </a:xfrm>
          <a:prstGeom prst="rect">
            <a:avLst/>
          </a:prstGeom>
          <a:noFill/>
          <a:ln cap="flat" cmpd="sng" w="9525">
            <a:solidFill>
              <a:schemeClr val="dk2"/>
            </a:solidFill>
            <a:prstDash val="solid"/>
            <a:round/>
            <a:headEnd len="sm" w="sm" type="none"/>
            <a:tailEnd len="sm" w="sm" type="none"/>
          </a:ln>
        </p:spPr>
      </p:pic>
      <p:sp>
        <p:nvSpPr>
          <p:cNvPr id="271" name="Google Shape;271;p37"/>
          <p:cNvSpPr txBox="1"/>
          <p:nvPr/>
        </p:nvSpPr>
        <p:spPr>
          <a:xfrm>
            <a:off x="6444575" y="1722925"/>
            <a:ext cx="2552400" cy="282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People complain about the noise at Grand Hayatt</a:t>
            </a:r>
            <a:endParaRPr/>
          </a:p>
          <a:p>
            <a:pPr indent="-317500" lvl="0" marL="457200" rtl="0" algn="l">
              <a:spcBef>
                <a:spcPts val="0"/>
              </a:spcBef>
              <a:spcAft>
                <a:spcPts val="0"/>
              </a:spcAft>
              <a:buSzPts val="1400"/>
              <a:buAutoNum type="arabicPeriod"/>
            </a:pPr>
            <a:r>
              <a:rPr lang="en"/>
              <a:t>Pricing is also a problem with many customer</a:t>
            </a:r>
            <a:endParaRPr/>
          </a:p>
          <a:p>
            <a:pPr indent="-317500" lvl="0" marL="457200" rtl="0" algn="l">
              <a:spcBef>
                <a:spcPts val="0"/>
              </a:spcBef>
              <a:spcAft>
                <a:spcPts val="0"/>
              </a:spcAft>
              <a:buSzPts val="1400"/>
              <a:buAutoNum type="arabicPeriod"/>
            </a:pPr>
            <a:r>
              <a:rPr lang="en"/>
              <a:t>On the other side, positive comments tend to contain clean, comfortable, helpful, modern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Limitation </a:t>
            </a:r>
            <a:endParaRPr b="1" sz="2400"/>
          </a:p>
        </p:txBody>
      </p:sp>
      <p:sp>
        <p:nvSpPr>
          <p:cNvPr id="277" name="Google Shape;27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Unstructured text is complicated!</a:t>
            </a:r>
            <a:endParaRPr/>
          </a:p>
          <a:p>
            <a:pPr indent="-342900" lvl="0" marL="457200" rtl="0" algn="l">
              <a:lnSpc>
                <a:spcPct val="150000"/>
              </a:lnSpc>
              <a:spcBef>
                <a:spcPts val="1600"/>
              </a:spcBef>
              <a:spcAft>
                <a:spcPts val="0"/>
              </a:spcAft>
              <a:buSzPts val="1800"/>
              <a:buChar char="●"/>
            </a:pPr>
            <a:r>
              <a:rPr lang="en"/>
              <a:t>Negation words such as “Not", “No", “Without"</a:t>
            </a:r>
            <a:endParaRPr/>
          </a:p>
          <a:p>
            <a:pPr indent="-342900" lvl="0" marL="457200" rtl="0" algn="l">
              <a:lnSpc>
                <a:spcPct val="150000"/>
              </a:lnSpc>
              <a:spcBef>
                <a:spcPts val="0"/>
              </a:spcBef>
              <a:spcAft>
                <a:spcPts val="0"/>
              </a:spcAft>
              <a:buSzPts val="1800"/>
              <a:buChar char="●"/>
            </a:pPr>
            <a:r>
              <a:rPr lang="en"/>
              <a:t>Ironic Language &amp; Sarcasm</a:t>
            </a:r>
            <a:endParaRPr/>
          </a:p>
          <a:p>
            <a:pPr indent="-342900" lvl="0" marL="457200" rtl="0" algn="l">
              <a:lnSpc>
                <a:spcPct val="150000"/>
              </a:lnSpc>
              <a:spcBef>
                <a:spcPts val="0"/>
              </a:spcBef>
              <a:spcAft>
                <a:spcPts val="0"/>
              </a:spcAft>
              <a:buSzPts val="1800"/>
              <a:buChar char="●"/>
            </a:pPr>
            <a:r>
              <a:rPr lang="en"/>
              <a:t>Conditional and question statements</a:t>
            </a:r>
            <a:endParaRPr/>
          </a:p>
          <a:p>
            <a:pPr indent="-342900" lvl="0" marL="457200" rtl="0" algn="l">
              <a:lnSpc>
                <a:spcPct val="150000"/>
              </a:lnSpc>
              <a:spcBef>
                <a:spcPts val="0"/>
              </a:spcBef>
              <a:spcAft>
                <a:spcPts val="0"/>
              </a:spcAft>
              <a:buSzPts val="1800"/>
              <a:buChar char="●"/>
            </a:pPr>
            <a:r>
              <a:rPr lang="en"/>
              <a:t>Complex statements have different sentiments on different targets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729450" y="5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Definition of Sentiment Analysis</a:t>
            </a:r>
            <a:endParaRPr b="1" sz="2400"/>
          </a:p>
        </p:txBody>
      </p:sp>
      <p:sp>
        <p:nvSpPr>
          <p:cNvPr id="74" name="Google Shape;74;p15"/>
          <p:cNvSpPr txBox="1"/>
          <p:nvPr>
            <p:ph idx="1" type="body"/>
          </p:nvPr>
        </p:nvSpPr>
        <p:spPr>
          <a:xfrm>
            <a:off x="729450" y="1187200"/>
            <a:ext cx="7688700" cy="2796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8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To determine emotional tone behind words</a:t>
            </a:r>
            <a:endParaRPr sz="2400">
              <a:solidFill>
                <a:srgbClr val="000000"/>
              </a:solidFill>
              <a:latin typeface="Calibri"/>
              <a:ea typeface="Calibri"/>
              <a:cs typeface="Calibri"/>
              <a:sym typeface="Calibri"/>
            </a:endParaRPr>
          </a:p>
          <a:p>
            <a:pPr indent="-381000" lvl="0" marL="457200" rtl="0" algn="l">
              <a:lnSpc>
                <a:spcPct val="15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Positive, negative, or </a:t>
            </a:r>
            <a:r>
              <a:rPr lang="en" sz="2400">
                <a:solidFill>
                  <a:srgbClr val="000000"/>
                </a:solidFill>
                <a:latin typeface="Calibri"/>
                <a:ea typeface="Calibri"/>
                <a:cs typeface="Calibri"/>
                <a:sym typeface="Calibri"/>
              </a:rPr>
              <a:t>neutral</a:t>
            </a:r>
            <a:endParaRPr sz="2400">
              <a:solidFill>
                <a:srgbClr val="000000"/>
              </a:solidFill>
              <a:latin typeface="Calibri"/>
              <a:ea typeface="Calibri"/>
              <a:cs typeface="Calibri"/>
              <a:sym typeface="Calibri"/>
            </a:endParaRPr>
          </a:p>
          <a:p>
            <a:pPr indent="-381000" lvl="0" marL="457200" rtl="0" algn="l">
              <a:lnSpc>
                <a:spcPct val="15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Use of natural language processing (NLP) to analyze online conversation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668200" y="456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Definition of Sentiment Analysis</a:t>
            </a:r>
            <a:endParaRPr b="1" sz="2400"/>
          </a:p>
        </p:txBody>
      </p:sp>
      <p:sp>
        <p:nvSpPr>
          <p:cNvPr id="80" name="Google Shape;80;p16"/>
          <p:cNvSpPr txBox="1"/>
          <p:nvPr>
            <p:ph idx="1" type="body"/>
          </p:nvPr>
        </p:nvSpPr>
        <p:spPr>
          <a:xfrm>
            <a:off x="311700" y="1152475"/>
            <a:ext cx="44889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333333"/>
              </a:buClr>
              <a:buSzPts val="2400"/>
              <a:buFont typeface="Calibri"/>
              <a:buChar char="●"/>
            </a:pPr>
            <a:r>
              <a:rPr lang="en" sz="2400">
                <a:solidFill>
                  <a:srgbClr val="333333"/>
                </a:solidFill>
                <a:latin typeface="Calibri"/>
                <a:ea typeface="Calibri"/>
                <a:cs typeface="Calibri"/>
                <a:sym typeface="Calibri"/>
              </a:rPr>
              <a:t>6,000 tweets every second</a:t>
            </a:r>
            <a:endParaRPr sz="2400">
              <a:solidFill>
                <a:srgbClr val="333333"/>
              </a:solidFill>
              <a:latin typeface="Calibri"/>
              <a:ea typeface="Calibri"/>
              <a:cs typeface="Calibri"/>
              <a:sym typeface="Calibri"/>
            </a:endParaRPr>
          </a:p>
          <a:p>
            <a:pPr indent="-381000" lvl="0" marL="457200" rtl="0" algn="l">
              <a:lnSpc>
                <a:spcPct val="150000"/>
              </a:lnSpc>
              <a:spcBef>
                <a:spcPts val="0"/>
              </a:spcBef>
              <a:spcAft>
                <a:spcPts val="0"/>
              </a:spcAft>
              <a:buClr>
                <a:srgbClr val="333333"/>
              </a:buClr>
              <a:buSzPts val="2400"/>
              <a:buFont typeface="Calibri"/>
              <a:buChar char="●"/>
            </a:pPr>
            <a:r>
              <a:rPr lang="en" sz="2400">
                <a:solidFill>
                  <a:srgbClr val="333333"/>
                </a:solidFill>
                <a:latin typeface="Calibri"/>
                <a:ea typeface="Calibri"/>
                <a:cs typeface="Calibri"/>
                <a:sym typeface="Calibri"/>
              </a:rPr>
              <a:t>400 hours of YouTube videos every minute</a:t>
            </a:r>
            <a:endParaRPr sz="2400">
              <a:solidFill>
                <a:srgbClr val="333333"/>
              </a:solidFill>
              <a:latin typeface="Calibri"/>
              <a:ea typeface="Calibri"/>
              <a:cs typeface="Calibri"/>
              <a:sym typeface="Calibri"/>
            </a:endParaRPr>
          </a:p>
          <a:p>
            <a:pPr indent="-381000" lvl="0" marL="457200" rtl="0" algn="l">
              <a:lnSpc>
                <a:spcPct val="150000"/>
              </a:lnSpc>
              <a:spcBef>
                <a:spcPts val="0"/>
              </a:spcBef>
              <a:spcAft>
                <a:spcPts val="0"/>
              </a:spcAft>
              <a:buClr>
                <a:srgbClr val="333333"/>
              </a:buClr>
              <a:buSzPts val="2400"/>
              <a:buFont typeface="Calibri"/>
              <a:buChar char="●"/>
            </a:pPr>
            <a:r>
              <a:rPr lang="en" sz="2400">
                <a:solidFill>
                  <a:srgbClr val="333333"/>
                </a:solidFill>
                <a:latin typeface="Calibri"/>
                <a:ea typeface="Calibri"/>
                <a:cs typeface="Calibri"/>
                <a:sym typeface="Calibri"/>
              </a:rPr>
              <a:t>500,000 Facebook comments every minute</a:t>
            </a:r>
            <a:endParaRPr sz="2400">
              <a:solidFill>
                <a:srgbClr val="333333"/>
              </a:solidFill>
              <a:latin typeface="Calibri"/>
              <a:ea typeface="Calibri"/>
              <a:cs typeface="Calibri"/>
              <a:sym typeface="Calibri"/>
            </a:endParaRPr>
          </a:p>
          <a:p>
            <a:pPr indent="0" lvl="0" marL="457200" rtl="0" algn="l">
              <a:lnSpc>
                <a:spcPct val="150000"/>
              </a:lnSpc>
              <a:spcBef>
                <a:spcPts val="800"/>
              </a:spcBef>
              <a:spcAft>
                <a:spcPts val="0"/>
              </a:spcAft>
              <a:buNone/>
            </a:pPr>
            <a:r>
              <a:t/>
            </a:r>
            <a:endParaRPr/>
          </a:p>
        </p:txBody>
      </p:sp>
      <p:pic>
        <p:nvPicPr>
          <p:cNvPr id="81" name="Google Shape;81;p16"/>
          <p:cNvPicPr preferRelativeResize="0"/>
          <p:nvPr/>
        </p:nvPicPr>
        <p:blipFill rotWithShape="1">
          <a:blip r:embed="rId3">
            <a:alphaModFix/>
          </a:blip>
          <a:srcRect b="0" l="0" r="48038" t="0"/>
          <a:stretch/>
        </p:blipFill>
        <p:spPr>
          <a:xfrm>
            <a:off x="4800600" y="1084575"/>
            <a:ext cx="3227062" cy="34163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527375" y="3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Advantages of Sentiment Analysis</a:t>
            </a:r>
            <a:endParaRPr b="1" sz="2400"/>
          </a:p>
        </p:txBody>
      </p:sp>
      <p:sp>
        <p:nvSpPr>
          <p:cNvPr id="87" name="Google Shape;87;p17"/>
          <p:cNvSpPr txBox="1"/>
          <p:nvPr/>
        </p:nvSpPr>
        <p:spPr>
          <a:xfrm>
            <a:off x="312025" y="1300525"/>
            <a:ext cx="4260000" cy="3564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1100"/>
              </a:spcBef>
              <a:spcAft>
                <a:spcPts val="0"/>
              </a:spcAft>
              <a:buClr>
                <a:srgbClr val="222222"/>
              </a:buClr>
              <a:buSzPts val="2400"/>
              <a:buFont typeface="Calibri"/>
              <a:buChar char="●"/>
            </a:pPr>
            <a:r>
              <a:rPr lang="en" sz="2400">
                <a:solidFill>
                  <a:srgbClr val="222222"/>
                </a:solidFill>
                <a:latin typeface="Calibri"/>
                <a:ea typeface="Calibri"/>
                <a:cs typeface="Calibri"/>
                <a:sym typeface="Calibri"/>
              </a:rPr>
              <a:t>Scalability</a:t>
            </a:r>
            <a:endParaRPr sz="2400">
              <a:solidFill>
                <a:srgbClr val="222222"/>
              </a:solidFill>
              <a:latin typeface="Calibri"/>
              <a:ea typeface="Calibri"/>
              <a:cs typeface="Calibri"/>
              <a:sym typeface="Calibri"/>
            </a:endParaRPr>
          </a:p>
          <a:p>
            <a:pPr indent="-381000" lvl="0" marL="457200" rtl="0" algn="l">
              <a:lnSpc>
                <a:spcPct val="150000"/>
              </a:lnSpc>
              <a:spcBef>
                <a:spcPts val="0"/>
              </a:spcBef>
              <a:spcAft>
                <a:spcPts val="0"/>
              </a:spcAft>
              <a:buClr>
                <a:srgbClr val="222222"/>
              </a:buClr>
              <a:buSzPts val="2400"/>
              <a:buFont typeface="Calibri"/>
              <a:buChar char="●"/>
            </a:pPr>
            <a:r>
              <a:rPr lang="en" sz="2400">
                <a:solidFill>
                  <a:srgbClr val="222222"/>
                </a:solidFill>
                <a:latin typeface="Calibri"/>
                <a:ea typeface="Calibri"/>
                <a:cs typeface="Calibri"/>
                <a:sym typeface="Calibri"/>
              </a:rPr>
              <a:t>Real-time analysis</a:t>
            </a:r>
            <a:endParaRPr sz="2400">
              <a:solidFill>
                <a:srgbClr val="222222"/>
              </a:solidFill>
              <a:latin typeface="Calibri"/>
              <a:ea typeface="Calibri"/>
              <a:cs typeface="Calibri"/>
              <a:sym typeface="Calibri"/>
            </a:endParaRPr>
          </a:p>
          <a:p>
            <a:pPr indent="-381000" lvl="0" marL="457200" rtl="0" algn="l">
              <a:lnSpc>
                <a:spcPct val="150000"/>
              </a:lnSpc>
              <a:spcBef>
                <a:spcPts val="0"/>
              </a:spcBef>
              <a:spcAft>
                <a:spcPts val="0"/>
              </a:spcAft>
              <a:buClr>
                <a:srgbClr val="222222"/>
              </a:buClr>
              <a:buSzPts val="2400"/>
              <a:buFont typeface="Calibri"/>
              <a:buChar char="●"/>
            </a:pPr>
            <a:r>
              <a:rPr lang="en" sz="2400">
                <a:solidFill>
                  <a:srgbClr val="222222"/>
                </a:solidFill>
                <a:latin typeface="Calibri"/>
                <a:ea typeface="Calibri"/>
                <a:cs typeface="Calibri"/>
                <a:sym typeface="Calibri"/>
              </a:rPr>
              <a:t>Consistency</a:t>
            </a:r>
            <a:endParaRPr sz="2400">
              <a:solidFill>
                <a:srgbClr val="222222"/>
              </a:solidFill>
              <a:latin typeface="Calibri"/>
              <a:ea typeface="Calibri"/>
              <a:cs typeface="Calibri"/>
              <a:sym typeface="Calibri"/>
            </a:endParaRPr>
          </a:p>
          <a:p>
            <a:pPr indent="0" lvl="0" marL="0" rtl="0" algn="l">
              <a:lnSpc>
                <a:spcPct val="100000"/>
              </a:lnSpc>
              <a:spcBef>
                <a:spcPts val="200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pic>
        <p:nvPicPr>
          <p:cNvPr id="88" name="Google Shape;88;p17"/>
          <p:cNvPicPr preferRelativeResize="0"/>
          <p:nvPr/>
        </p:nvPicPr>
        <p:blipFill>
          <a:blip r:embed="rId3">
            <a:alphaModFix/>
          </a:blip>
          <a:stretch>
            <a:fillRect/>
          </a:stretch>
        </p:blipFill>
        <p:spPr>
          <a:xfrm>
            <a:off x="4800600" y="1084575"/>
            <a:ext cx="3827925" cy="278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Interest</a:t>
            </a:r>
            <a:r>
              <a:rPr b="1" lang="en" sz="2400"/>
              <a:t> on Sentiment Analysis Over Time</a:t>
            </a:r>
            <a:endParaRPr b="1" sz="240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800"/>
              </a:spcBef>
              <a:spcAft>
                <a:spcPts val="0"/>
              </a:spcAft>
              <a:buNone/>
            </a:pPr>
            <a:r>
              <a:t/>
            </a:r>
            <a:endParaRPr sz="24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159300" y="1242100"/>
            <a:ext cx="8832298" cy="312680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0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“Sentiments” Available from Social Media</a:t>
            </a:r>
            <a:endParaRPr b="1" sz="2400"/>
          </a:p>
        </p:txBody>
      </p:sp>
      <p:pic>
        <p:nvPicPr>
          <p:cNvPr id="101" name="Google Shape;101;p19"/>
          <p:cNvPicPr preferRelativeResize="0"/>
          <p:nvPr/>
        </p:nvPicPr>
        <p:blipFill>
          <a:blip r:embed="rId3">
            <a:alphaModFix/>
          </a:blip>
          <a:stretch>
            <a:fillRect/>
          </a:stretch>
        </p:blipFill>
        <p:spPr>
          <a:xfrm>
            <a:off x="566675" y="1084575"/>
            <a:ext cx="3631700" cy="3644950"/>
          </a:xfrm>
          <a:prstGeom prst="rect">
            <a:avLst/>
          </a:prstGeom>
          <a:noFill/>
          <a:ln cap="flat" cmpd="sng" w="9525">
            <a:solidFill>
              <a:schemeClr val="dk2"/>
            </a:solidFill>
            <a:prstDash val="solid"/>
            <a:round/>
            <a:headEnd len="sm" w="sm" type="none"/>
            <a:tailEnd len="sm" w="sm" type="none"/>
          </a:ln>
        </p:spPr>
      </p:pic>
      <p:pic>
        <p:nvPicPr>
          <p:cNvPr id="102" name="Google Shape;102;p19"/>
          <p:cNvPicPr preferRelativeResize="0"/>
          <p:nvPr/>
        </p:nvPicPr>
        <p:blipFill>
          <a:blip r:embed="rId4">
            <a:alphaModFix/>
          </a:blip>
          <a:stretch>
            <a:fillRect/>
          </a:stretch>
        </p:blipFill>
        <p:spPr>
          <a:xfrm>
            <a:off x="4965500" y="1084575"/>
            <a:ext cx="2607601" cy="29323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Applications</a:t>
            </a:r>
            <a:r>
              <a:rPr b="1" lang="en" sz="2400"/>
              <a:t> of Sentiment Analysis</a:t>
            </a:r>
            <a:endParaRPr b="1" sz="2400"/>
          </a:p>
        </p:txBody>
      </p:sp>
      <p:sp>
        <p:nvSpPr>
          <p:cNvPr id="108" name="Google Shape;108;p20"/>
          <p:cNvSpPr txBox="1"/>
          <p:nvPr>
            <p:ph idx="1" type="body"/>
          </p:nvPr>
        </p:nvSpPr>
        <p:spPr>
          <a:xfrm>
            <a:off x="311700" y="1152475"/>
            <a:ext cx="8520600" cy="36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500"/>
              </a:spcBef>
              <a:spcAft>
                <a:spcPts val="0"/>
              </a:spcAft>
              <a:buClr>
                <a:srgbClr val="000000"/>
              </a:buClr>
              <a:buSzPts val="1800"/>
              <a:buFont typeface="Calibri"/>
              <a:buChar char="●"/>
            </a:pPr>
            <a:r>
              <a:rPr b="1" lang="en">
                <a:solidFill>
                  <a:srgbClr val="000000"/>
                </a:solidFill>
                <a:latin typeface="Calibri"/>
                <a:ea typeface="Calibri"/>
                <a:cs typeface="Calibri"/>
                <a:sym typeface="Calibri"/>
              </a:rPr>
              <a:t>Businesses and organizations: </a:t>
            </a:r>
            <a:r>
              <a:rPr lang="en">
                <a:solidFill>
                  <a:srgbClr val="000000"/>
                </a:solidFill>
                <a:latin typeface="Calibri"/>
                <a:ea typeface="Calibri"/>
                <a:cs typeface="Calibri"/>
                <a:sym typeface="Calibri"/>
              </a:rPr>
              <a:t>give business valuable insights to how people feel about your product brand or service</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b="1" lang="en">
                <a:solidFill>
                  <a:srgbClr val="000000"/>
                </a:solidFill>
                <a:latin typeface="Calibri"/>
                <a:ea typeface="Calibri"/>
                <a:cs typeface="Calibri"/>
                <a:sym typeface="Calibri"/>
              </a:rPr>
              <a:t>Individuals</a:t>
            </a:r>
            <a:r>
              <a:rPr lang="en">
                <a:solidFill>
                  <a:srgbClr val="000000"/>
                </a:solidFill>
                <a:latin typeface="Calibri"/>
                <a:ea typeface="Calibri"/>
                <a:cs typeface="Calibri"/>
                <a:sym typeface="Calibri"/>
              </a:rPr>
              <a:t>: interested in other’s opinions when purchasing a product or using a service or finding opinions on political topics</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b="1" lang="en">
                <a:solidFill>
                  <a:srgbClr val="000000"/>
                </a:solidFill>
                <a:latin typeface="Calibri"/>
                <a:ea typeface="Calibri"/>
                <a:cs typeface="Calibri"/>
                <a:sym typeface="Calibri"/>
              </a:rPr>
              <a:t>Financial</a:t>
            </a:r>
            <a:r>
              <a:rPr b="1" lang="en">
                <a:solidFill>
                  <a:srgbClr val="000000"/>
                </a:solidFill>
                <a:latin typeface="Calibri"/>
                <a:ea typeface="Calibri"/>
                <a:cs typeface="Calibri"/>
                <a:sym typeface="Calibri"/>
              </a:rPr>
              <a:t> market: </a:t>
            </a:r>
            <a:r>
              <a:rPr lang="en">
                <a:solidFill>
                  <a:srgbClr val="000000"/>
                </a:solidFill>
                <a:latin typeface="Calibri"/>
                <a:ea typeface="Calibri"/>
                <a:cs typeface="Calibri"/>
                <a:sym typeface="Calibri"/>
              </a:rPr>
              <a:t>stock picking</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b="1" lang="en">
                <a:solidFill>
                  <a:srgbClr val="000000"/>
                </a:solidFill>
                <a:latin typeface="Calibri"/>
                <a:ea typeface="Calibri"/>
                <a:cs typeface="Calibri"/>
                <a:sym typeface="Calibri"/>
              </a:rPr>
              <a:t>Government intelligence: </a:t>
            </a:r>
            <a:r>
              <a:rPr lang="en">
                <a:solidFill>
                  <a:srgbClr val="000000"/>
                </a:solidFill>
                <a:latin typeface="Calibri"/>
                <a:ea typeface="Calibri"/>
                <a:cs typeface="Calibri"/>
                <a:sym typeface="Calibri"/>
              </a:rPr>
              <a:t>track how </a:t>
            </a:r>
            <a:r>
              <a:rPr lang="en">
                <a:solidFill>
                  <a:srgbClr val="000000"/>
                </a:solidFill>
                <a:latin typeface="Calibri"/>
                <a:ea typeface="Calibri"/>
                <a:cs typeface="Calibri"/>
                <a:sym typeface="Calibri"/>
              </a:rPr>
              <a:t>voters feel about issues and candidates.</a:t>
            </a:r>
            <a:endParaRPr>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Applications of Sentiment Analysis</a:t>
            </a:r>
            <a:endParaRPr b="1" sz="2400"/>
          </a:p>
          <a:p>
            <a:pPr indent="0" lvl="0" marL="0" rtl="0" algn="l">
              <a:spcBef>
                <a:spcPts val="0"/>
              </a:spcBef>
              <a:spcAft>
                <a:spcPts val="0"/>
              </a:spcAft>
              <a:buNone/>
            </a:pPr>
            <a:r>
              <a:t/>
            </a:r>
            <a:endParaRPr b="1" sz="2400"/>
          </a:p>
        </p:txBody>
      </p:sp>
      <p:sp>
        <p:nvSpPr>
          <p:cNvPr id="114" name="Google Shape;114;p21"/>
          <p:cNvSpPr txBox="1"/>
          <p:nvPr>
            <p:ph idx="1" type="body"/>
          </p:nvPr>
        </p:nvSpPr>
        <p:spPr>
          <a:xfrm>
            <a:off x="311700" y="1152475"/>
            <a:ext cx="4308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Clr>
                <a:schemeClr val="dk1"/>
              </a:buClr>
              <a:buSzPts val="1100"/>
              <a:buFont typeface="Arial"/>
              <a:buNone/>
            </a:pPr>
            <a:r>
              <a:rPr lang="en">
                <a:solidFill>
                  <a:srgbClr val="000000"/>
                </a:solidFill>
                <a:latin typeface="Calibri"/>
                <a:ea typeface="Calibri"/>
                <a:cs typeface="Calibri"/>
                <a:sym typeface="Calibri"/>
              </a:rPr>
              <a:t>It allows business to track:</a:t>
            </a:r>
            <a:endParaRPr>
              <a:solidFill>
                <a:srgbClr val="000000"/>
              </a:solidFill>
              <a:latin typeface="Calibri"/>
              <a:ea typeface="Calibri"/>
              <a:cs typeface="Calibri"/>
              <a:sym typeface="Calibri"/>
            </a:endParaRPr>
          </a:p>
          <a:p>
            <a:pPr indent="-342900" lvl="0" marL="457200" rtl="0" algn="l">
              <a:lnSpc>
                <a:spcPct val="150000"/>
              </a:lnSpc>
              <a:spcBef>
                <a:spcPts val="800"/>
              </a:spcBef>
              <a:spcAft>
                <a:spcPts val="0"/>
              </a:spcAft>
              <a:buClr>
                <a:srgbClr val="000000"/>
              </a:buClr>
              <a:buSzPts val="1800"/>
              <a:buFont typeface="Calibri"/>
              <a:buChar char="●"/>
            </a:pPr>
            <a:r>
              <a:rPr lang="en">
                <a:solidFill>
                  <a:srgbClr val="000000"/>
                </a:solidFill>
                <a:latin typeface="Calibri"/>
                <a:ea typeface="Calibri"/>
                <a:cs typeface="Calibri"/>
                <a:sym typeface="Calibri"/>
              </a:rPr>
              <a:t>Brand reputation &amp; monitoring</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New product development </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Crisis management </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Customer Services</a:t>
            </a:r>
            <a:endParaRPr>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Advertising </a:t>
            </a:r>
            <a:endParaRPr>
              <a:solidFill>
                <a:srgbClr val="000000"/>
              </a:solidFill>
              <a:latin typeface="Calibri"/>
              <a:ea typeface="Calibri"/>
              <a:cs typeface="Calibri"/>
              <a:sym typeface="Calibri"/>
            </a:endParaRPr>
          </a:p>
          <a:p>
            <a:pPr indent="0" lvl="0" marL="0" rtl="0" algn="l">
              <a:lnSpc>
                <a:spcPct val="150000"/>
              </a:lnSpc>
              <a:spcBef>
                <a:spcPts val="800"/>
              </a:spcBef>
              <a:spcAft>
                <a:spcPts val="0"/>
              </a:spcAft>
              <a:buNone/>
            </a:pPr>
            <a:r>
              <a:t/>
            </a:r>
            <a:endParaRPr>
              <a:solidFill>
                <a:srgbClr val="000000"/>
              </a:solidFill>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4572000" y="1152475"/>
            <a:ext cx="4218602" cy="30545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