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4" r:id="rId4"/>
    <p:sldId id="263" r:id="rId5"/>
    <p:sldId id="258" r:id="rId6"/>
    <p:sldId id="266" r:id="rId7"/>
    <p:sldId id="259" r:id="rId8"/>
    <p:sldId id="268" r:id="rId9"/>
    <p:sldId id="269" r:id="rId10"/>
    <p:sldId id="270" r:id="rId11"/>
    <p:sldId id="271" r:id="rId12"/>
    <p:sldId id="261" r:id="rId13"/>
    <p:sldId id="260" r:id="rId14"/>
  </p:sldIdLst>
  <p:sldSz cx="9144000" cy="6858000" type="screen4x3"/>
  <p:notesSz cx="6735763" cy="9866313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/>
    <p:restoredTop sz="79213" autoAdjust="0"/>
  </p:normalViewPr>
  <p:slideViewPr>
    <p:cSldViewPr snapToGrid="0">
      <p:cViewPr varScale="1">
        <p:scale>
          <a:sx n="94" d="100"/>
          <a:sy n="94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B7C7F-CD06-410B-A379-2C3FAD57313D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198B4-F49F-4EDA-8CC8-1CEC42A45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93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211513" y="908050"/>
            <a:ext cx="3268662" cy="24526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C5CF1-8300-43B9-9B15-26DE45C0D2F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21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198B4-F49F-4EDA-8CC8-1CEC42A457A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59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D563CCB-7A0D-204F-8277-3B06B43997EB}"/>
              </a:ext>
            </a:extLst>
          </p:cNvPr>
          <p:cNvGrpSpPr/>
          <p:nvPr/>
        </p:nvGrpSpPr>
        <p:grpSpPr>
          <a:xfrm>
            <a:off x="-12189" y="0"/>
            <a:ext cx="9220157" cy="6912864"/>
            <a:chOff x="-12191" y="0"/>
            <a:chExt cx="9220157" cy="69128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D13CF8-3310-924E-B073-7DCB267D2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247" t="68722" r="12200" b="14292"/>
            <a:stretch/>
          </p:blipFill>
          <p:spPr>
            <a:xfrm>
              <a:off x="231648" y="5894214"/>
              <a:ext cx="8976318" cy="10186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EBD458-2DA9-A04F-B470-5B39F34E78A6}"/>
                </a:ext>
              </a:extLst>
            </p:cNvPr>
            <p:cNvSpPr/>
            <p:nvPr/>
          </p:nvSpPr>
          <p:spPr>
            <a:xfrm>
              <a:off x="-12191" y="0"/>
              <a:ext cx="243840" cy="6742176"/>
            </a:xfrm>
            <a:prstGeom prst="rect">
              <a:avLst/>
            </a:prstGeom>
            <a:solidFill>
              <a:srgbClr val="3F66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13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  <a:effectLst/>
        </p:spPr>
        <p:txBody>
          <a:bodyPr/>
          <a:lstStyle>
            <a:lvl1pPr algn="just">
              <a:defRPr sz="4050" b="0" i="0">
                <a:solidFill>
                  <a:schemeClr val="tx1"/>
                </a:solidFill>
                <a:effectLst/>
                <a:latin typeface="HGP創英角ｺﾞｼｯｸUB"/>
                <a:ea typeface="HGP創英角ｺﾞｼｯｸUB"/>
                <a:cs typeface="HGP創英角ｺﾞｼｯｸUB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>
            <a:lvl1pPr marL="0" indent="0" algn="just">
              <a:buNone/>
              <a:defRPr sz="1800" b="0" i="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  <a:lvl2pPr marL="2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85800" y="6356360"/>
            <a:ext cx="1905000" cy="365125"/>
          </a:xfrm>
        </p:spPr>
        <p:txBody>
          <a:bodyPr/>
          <a:lstStyle/>
          <a:p>
            <a:fld id="{C7713209-E305-964A-8414-4B33009272B1}" type="datetime1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1905000" cy="365125"/>
          </a:xfrm>
        </p:spPr>
        <p:txBody>
          <a:bodyPr/>
          <a:lstStyle/>
          <a:p>
            <a:fld id="{92482851-B952-45F7-BCFA-B0D88F423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39514"/>
            <a:ext cx="9144000" cy="628794"/>
          </a:xfrm>
          <a:prstGeom prst="rect">
            <a:avLst/>
          </a:prstGeom>
          <a:gradFill flip="none" rotWithShape="1">
            <a:gsLst>
              <a:gs pos="0">
                <a:srgbClr val="3F66B0">
                  <a:alpha val="0"/>
                </a:srgbClr>
              </a:gs>
              <a:gs pos="100000">
                <a:srgbClr val="3F66B0"/>
              </a:gs>
              <a:gs pos="13000">
                <a:srgbClr val="3F66B0">
                  <a:alpha val="48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44624"/>
            <a:ext cx="8748464" cy="431164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685804"/>
            <a:ext cx="8229600" cy="6035675"/>
          </a:xfrm>
        </p:spPr>
        <p:txBody>
          <a:bodyPr/>
          <a:lstStyle>
            <a:lvl1pPr>
              <a:buClr>
                <a:srgbClr val="3F66B0"/>
              </a:buClr>
              <a:defRPr sz="32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  <a:lvl2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2pPr>
            <a:lvl3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3pPr>
            <a:lvl4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4pPr>
            <a:lvl5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5824-AEA4-9E4B-9A99-BDEB73DDFA19}" type="datetime1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11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_without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48172"/>
            <a:ext cx="8748464" cy="43116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/>
          <a:lstStyle>
            <a:lvl1pPr>
              <a:buClr>
                <a:srgbClr val="3F66B0"/>
              </a:buClr>
              <a:defRPr sz="32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  <a:lvl2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2pPr>
            <a:lvl3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3pPr>
            <a:lvl4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4pPr>
            <a:lvl5pPr>
              <a:buClr>
                <a:srgbClr val="3F66B0"/>
              </a:buClr>
              <a:defRPr sz="24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57C3-A057-1E45-BBF1-80A5A519C36A}" type="datetime1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71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1B8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13" u="sng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6104" y="3429001"/>
            <a:ext cx="7772400" cy="1362075"/>
          </a:xfrm>
          <a:effectLst/>
        </p:spPr>
        <p:txBody>
          <a:bodyPr anchor="b"/>
          <a:lstStyle>
            <a:lvl1pPr algn="l">
              <a:defRPr sz="3600" b="0" i="0" cap="all">
                <a:solidFill>
                  <a:schemeClr val="tx1"/>
                </a:solidFill>
                <a:effectLst/>
                <a:latin typeface="HGP創英角ｺﾞｼｯｸUB"/>
                <a:ea typeface="HGP創英角ｺﾞｼｯｸUB"/>
                <a:cs typeface="HGP創英角ｺﾞｼｯｸUB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0722-096E-D94B-8E00-77CE6446F974}" type="datetime1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4869160"/>
            <a:ext cx="9144000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80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pa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33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IPAPGothic"/>
                <a:ea typeface="IPAPGothic"/>
                <a:cs typeface="IPAPGothic"/>
              </a:defRPr>
            </a:lvl1pPr>
          </a:lstStyle>
          <a:p>
            <a:fld id="{3542CF72-B612-624C-98FA-CB8D0BBB315E}" type="datetime1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IPAPGothic"/>
                <a:ea typeface="IPAPGothic"/>
                <a:cs typeface="IPAPGothic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tint val="75000"/>
                  </a:schemeClr>
                </a:solidFill>
                <a:latin typeface="IPAPGothic"/>
                <a:ea typeface="IPAPGothic"/>
                <a:cs typeface="IPAPGothic"/>
              </a:defRPr>
            </a:lvl1pPr>
          </a:lstStyle>
          <a:p>
            <a:fld id="{92482851-B952-45F7-BCFA-B0D88F423D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-20484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6488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257169" rtl="0" eaLnBrk="1" latinLnBrk="0" hangingPunct="1">
        <a:spcBef>
          <a:spcPct val="0"/>
        </a:spcBef>
        <a:buNone/>
        <a:defRPr kumimoji="1" sz="1500" b="0" i="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Noto Sans CJK JP Regular" panose="020B0500000000000000" pitchFamily="34" charset="-128"/>
        </a:defRPr>
      </a:lvl1pPr>
    </p:titleStyle>
    <p:bodyStyle>
      <a:lvl1pPr marL="192876" indent="-192876" algn="l" defTabSz="257169" rtl="0" eaLnBrk="1" latinLnBrk="0" hangingPunct="1">
        <a:spcBef>
          <a:spcPct val="20000"/>
        </a:spcBef>
        <a:buFont typeface="Wingdings" charset="2"/>
        <a:buChar char="l"/>
        <a:defRPr kumimoji="1" sz="240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Noto Sans CJK JP Regular" panose="020B0500000000000000" pitchFamily="34" charset="-128"/>
        </a:defRPr>
      </a:lvl1pPr>
      <a:lvl2pPr marL="417899" indent="-160731" algn="l" defTabSz="257169" rtl="0" eaLnBrk="1" latinLnBrk="0" hangingPunct="1">
        <a:spcBef>
          <a:spcPct val="20000"/>
        </a:spcBef>
        <a:buFont typeface="Arial"/>
        <a:buChar char="–"/>
        <a:defRPr kumimoji="1" sz="1575" kern="1200">
          <a:solidFill>
            <a:schemeClr val="tx1"/>
          </a:solidFill>
          <a:latin typeface="IPAPGothic"/>
          <a:ea typeface="IPAPGothic"/>
          <a:cs typeface="IPAPGothic"/>
        </a:defRPr>
      </a:lvl2pPr>
      <a:lvl3pPr marL="642921" indent="-128585" algn="l" defTabSz="257169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Noto Sans CJK JP Regular" panose="020B0500000000000000" pitchFamily="34" charset="-128"/>
        </a:defRPr>
      </a:lvl3pPr>
      <a:lvl4pPr marL="900090" indent="-128585" algn="l" defTabSz="257169" rtl="0" eaLnBrk="1" latinLnBrk="0" hangingPunct="1">
        <a:spcBef>
          <a:spcPct val="20000"/>
        </a:spcBef>
        <a:buFont typeface="Arial"/>
        <a:buChar char="–"/>
        <a:defRPr kumimoji="1" sz="150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Noto Sans CJK JP Regular" panose="020B0500000000000000" pitchFamily="34" charset="-128"/>
        </a:defRPr>
      </a:lvl4pPr>
      <a:lvl5pPr marL="1157259" indent="-128585" algn="l" defTabSz="257169" rtl="0" eaLnBrk="1" latinLnBrk="0" hangingPunct="1">
        <a:spcBef>
          <a:spcPct val="20000"/>
        </a:spcBef>
        <a:buFont typeface="Arial"/>
        <a:buChar char="»"/>
        <a:defRPr kumimoji="1" sz="150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Noto Sans CJK JP Regular" panose="020B0500000000000000" pitchFamily="34" charset="-128"/>
        </a:defRPr>
      </a:lvl5pPr>
      <a:lvl6pPr marL="1414427" indent="-128585" algn="l" defTabSz="257169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+mn-cs"/>
        </a:defRPr>
      </a:lvl6pPr>
      <a:lvl7pPr marL="1671596" indent="-128585" algn="l" defTabSz="257169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257169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257169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257169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miakiSaito38/Lab_study_Kagg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upura/items/3c10ff6fed4e7c3d70f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396E6-740E-4A19-9058-5343A0584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00" y="686820"/>
            <a:ext cx="7950200" cy="2602437"/>
          </a:xfrm>
        </p:spPr>
        <p:txBody>
          <a:bodyPr/>
          <a:lstStyle/>
          <a:p>
            <a:pPr algn="l"/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sz="5400">
                <a:solidFill>
                  <a:srgbClr val="0070C0"/>
                </a:solidFill>
              </a:rPr>
              <a:t>勉強会</a:t>
            </a:r>
            <a:endParaRPr kumimoji="1" lang="ja-JP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3CCDE08-BDF6-42F2-ABF6-9A9C481AA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900" y="3429000"/>
            <a:ext cx="7772400" cy="131445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200"/>
              <a:t>データ分析チュートリアル</a:t>
            </a:r>
            <a:endParaRPr kumimoji="1" lang="en-US" altLang="ja-JP" sz="3200" dirty="0"/>
          </a:p>
          <a:p>
            <a:pPr algn="l"/>
            <a:r>
              <a:rPr kumimoji="1" lang="en-US" altLang="ja-JP" sz="3200" dirty="0"/>
              <a:t>Kaggle</a:t>
            </a:r>
            <a:r>
              <a:rPr kumimoji="1" lang="ja-JP" altLang="en-US" sz="3200"/>
              <a:t>のコンペに参加してみよう</a:t>
            </a:r>
            <a:endParaRPr kumimoji="1" lang="en-US" altLang="ja-JP" sz="3200" dirty="0"/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EEB8E272-EB5F-4AFD-AB3E-B99355539EC9}"/>
              </a:ext>
            </a:extLst>
          </p:cNvPr>
          <p:cNvSpPr txBox="1">
            <a:spLocks/>
          </p:cNvSpPr>
          <p:nvPr/>
        </p:nvSpPr>
        <p:spPr>
          <a:xfrm>
            <a:off x="596900" y="5336075"/>
            <a:ext cx="6435841" cy="98628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Wingdings" charset="2"/>
              <a:buNone/>
              <a:defRPr kumimoji="1" sz="2400" b="0" i="0" kern="1200">
                <a:solidFill>
                  <a:schemeClr val="tx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IPAPGothic"/>
                <a:ea typeface="IPAPGothic"/>
                <a:cs typeface="IPAPGothic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Noto Sans CJK JP Regular" panose="020B0500000000000000" pitchFamily="34" charset="-128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100" dirty="0"/>
              <a:t>齊藤 史明</a:t>
            </a:r>
            <a:endParaRPr lang="en-US" altLang="ja-JP" sz="2100" dirty="0"/>
          </a:p>
          <a:p>
            <a:r>
              <a:rPr lang="ja-JP" altLang="en-US" sz="1800" dirty="0"/>
              <a:t>総合科学技術研究科　情報学専攻 </a:t>
            </a:r>
            <a:r>
              <a:rPr lang="en-US" altLang="ja-JP" sz="1800" dirty="0"/>
              <a:t>1</a:t>
            </a:r>
            <a:r>
              <a:rPr lang="ja-JP" altLang="en-US" sz="1800" dirty="0"/>
              <a:t>年</a:t>
            </a:r>
            <a:endParaRPr lang="en-US" altLang="ja-JP" sz="1800" dirty="0"/>
          </a:p>
          <a:p>
            <a:r>
              <a:rPr lang="en-US" altLang="ja-JP" sz="1800" dirty="0">
                <a:latin typeface="IPAPGothic"/>
                <a:ea typeface="IPAPGothic"/>
                <a:cs typeface="IPAPGothic"/>
              </a:rPr>
              <a:t>saito@design.inf.shizuoka.ac.jp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B72E71-A985-45FA-9CC2-603078B6C425}"/>
              </a:ext>
            </a:extLst>
          </p:cNvPr>
          <p:cNvSpPr txBox="1"/>
          <p:nvPr/>
        </p:nvSpPr>
        <p:spPr>
          <a:xfrm>
            <a:off x="6464396" y="5999199"/>
            <a:ext cx="15832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>
                <a:latin typeface="IPAPGothic"/>
                <a:ea typeface="IPAPGothic"/>
                <a:cs typeface="IPAPGothic"/>
              </a:rPr>
              <a:t>2019</a:t>
            </a:r>
            <a:r>
              <a:rPr lang="ja-JP" altLang="en-US" sz="1500">
                <a:latin typeface="IPAPGothic"/>
                <a:ea typeface="IPAPGothic"/>
                <a:cs typeface="IPAPGothic"/>
              </a:rPr>
              <a:t>年</a:t>
            </a:r>
            <a:r>
              <a:rPr lang="en-US" altLang="ja-JP" sz="1500" dirty="0">
                <a:latin typeface="IPAPGothic"/>
                <a:ea typeface="IPAPGothic"/>
                <a:cs typeface="IPAPGothic"/>
              </a:rPr>
              <a:t>11</a:t>
            </a:r>
            <a:r>
              <a:rPr lang="ja-JP" altLang="en-US" sz="1500">
                <a:latin typeface="IPAPGothic"/>
                <a:ea typeface="IPAPGothic"/>
                <a:cs typeface="IPAPGothic"/>
              </a:rPr>
              <a:t>月</a:t>
            </a:r>
            <a:r>
              <a:rPr lang="en-US" altLang="ja-JP" sz="1500" dirty="0">
                <a:latin typeface="IPAPGothic"/>
                <a:ea typeface="IPAPGothic"/>
                <a:cs typeface="IPAPGothic"/>
              </a:rPr>
              <a:t>5</a:t>
            </a:r>
            <a:r>
              <a:rPr lang="ja-JP" altLang="en-US" sz="1500">
                <a:latin typeface="IPAPGothic"/>
                <a:ea typeface="IPAPGothic"/>
                <a:cs typeface="IPAPGothic"/>
              </a:rPr>
              <a:t>日</a:t>
            </a:r>
            <a:endParaRPr lang="ja-JP" altLang="en-US" sz="1500" dirty="0">
              <a:latin typeface="IPAPGothic"/>
              <a:ea typeface="IPAPGothic"/>
              <a:cs typeface="IPAPGothic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61D5B-2B20-4B90-845F-A8886630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4396" y="6322364"/>
            <a:ext cx="1905000" cy="365125"/>
          </a:xfrm>
        </p:spPr>
        <p:txBody>
          <a:bodyPr/>
          <a:lstStyle/>
          <a:p>
            <a:fld id="{05451F5A-F93A-4CCE-B2AF-616E95C579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07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166442-CDE0-1F40-AF46-CDE3A9D3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タイタニック沈没事故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DD03CD-E5A9-7D43-8F32-5DF0054F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1912</a:t>
            </a:r>
            <a:r>
              <a:rPr kumimoji="1" lang="ja-JP" altLang="en-US"/>
              <a:t>年にイギリスからニューヨークへ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kumimoji="1" lang="ja-JP" altLang="en-US"/>
              <a:t>出発した客船が氷山の衝突により沈没した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用意していた避難ボートが少なく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/>
              <a:t>多くの人が犠牲に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女性や子供の脱出を優先したため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/>
              <a:t>性別や年齢による生存率の差がある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FC094D-5A7A-4E4E-8FFD-36F15B61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94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FDF27-608A-334D-A611-C60DCA63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Titanic</a:t>
            </a:r>
            <a:r>
              <a:rPr kumimoji="1" lang="ja-JP" altLang="en-US"/>
              <a:t>問題の概要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519C2-A863-7B49-AAF3-DE9775C3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4"/>
            <a:ext cx="8345606" cy="6035681"/>
          </a:xfrm>
        </p:spPr>
        <p:txBody>
          <a:bodyPr/>
          <a:lstStyle/>
          <a:p>
            <a:r>
              <a:rPr kumimoji="1" lang="ja-JP" altLang="en-US"/>
              <a:t>ある乗客が事故から生存したかどうかを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/>
              <a:t>データから予測</a:t>
            </a:r>
            <a:endParaRPr lang="en-US" altLang="ja-JP" dirty="0"/>
          </a:p>
          <a:p>
            <a:pPr lvl="1"/>
            <a:r>
              <a:rPr lang="ja-JP" altLang="en-US"/>
              <a:t>名前</a:t>
            </a:r>
            <a:endParaRPr lang="en-US" altLang="ja-JP" dirty="0"/>
          </a:p>
          <a:p>
            <a:pPr lvl="1"/>
            <a:r>
              <a:rPr lang="ja-JP" altLang="en-US"/>
              <a:t>性別</a:t>
            </a:r>
            <a:endParaRPr lang="en-US" altLang="ja-JP" dirty="0"/>
          </a:p>
          <a:p>
            <a:pPr lvl="1"/>
            <a:r>
              <a:rPr lang="ja-JP" altLang="en-US"/>
              <a:t>部屋のクラス</a:t>
            </a:r>
            <a:endParaRPr lang="en-US" altLang="ja-JP" dirty="0"/>
          </a:p>
          <a:p>
            <a:pPr lvl="1"/>
            <a:r>
              <a:rPr lang="ja-JP" altLang="en-US"/>
              <a:t>年齢</a:t>
            </a:r>
            <a:endParaRPr lang="en-US" altLang="ja-JP" dirty="0"/>
          </a:p>
          <a:p>
            <a:pPr marL="257168" lvl="1" indent="0">
              <a:buNone/>
            </a:pPr>
            <a:r>
              <a:rPr lang="ja-JP" altLang="en-US"/>
              <a:t>など</a:t>
            </a:r>
            <a:endParaRPr lang="en-US" altLang="ja-JP" dirty="0"/>
          </a:p>
          <a:p>
            <a:pPr marL="257168" lvl="1" indent="0">
              <a:buNone/>
            </a:pPr>
            <a:endParaRPr lang="en-US" altLang="ja-JP" dirty="0"/>
          </a:p>
          <a:p>
            <a:r>
              <a:rPr lang="ja-JP" altLang="en-US"/>
              <a:t>モデルの予測精度を競う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E6238D-9E1D-B74C-BDBA-FAF07D32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3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EB474-9E68-0D43-994F-C4AAC08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実際の作業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0C419-B960-9E42-8DFC-5E3155D3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5"/>
            <a:ext cx="8229600" cy="56705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800"/>
              <a:t>予測モデルを作るために行うこと（簡単に）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/>
              <a:t>データの前処理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000"/>
              <a:t>データを機械学習用に変換</a:t>
            </a:r>
            <a:endParaRPr lang="en-US" altLang="ja-JP" sz="2000" dirty="0"/>
          </a:p>
          <a:p>
            <a:pPr lvl="1">
              <a:lnSpc>
                <a:spcPct val="150000"/>
              </a:lnSpc>
            </a:pPr>
            <a:r>
              <a:rPr lang="ja-JP" altLang="en-US" sz="2000"/>
              <a:t>欠損値の処理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800"/>
              <a:t>特徴量エンジニアリング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000"/>
              <a:t>データから使えそうなものを探す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800"/>
              <a:t>機械学習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000"/>
              <a:t>作ったデータで学習器を作る</a:t>
            </a:r>
            <a:endParaRPr lang="en-US" altLang="ja-JP" sz="2000" dirty="0"/>
          </a:p>
          <a:p>
            <a:pPr lvl="1">
              <a:lnSpc>
                <a:spcPct val="150000"/>
              </a:lnSpc>
            </a:pPr>
            <a:r>
              <a:rPr lang="ja-JP" altLang="en-US" sz="2000"/>
              <a:t>作った学習器の性能を測る</a:t>
            </a:r>
            <a:r>
              <a:rPr lang="en-US" altLang="ja-JP" sz="2000" dirty="0"/>
              <a:t>(</a:t>
            </a:r>
            <a:r>
              <a:rPr lang="ja-JP" altLang="en-US" sz="2000"/>
              <a:t>今回は触れない</a:t>
            </a:r>
            <a:r>
              <a:rPr lang="en-US" altLang="ja-JP" sz="2000" dirty="0"/>
              <a:t>)</a:t>
            </a: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AB6BB8-96DC-7347-A727-7C7E1982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44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EB474-9E68-0D43-994F-C4AAC08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0C419-B960-9E42-8DFC-5E3155D3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22325"/>
            <a:ext cx="8686800" cy="603567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000"/>
              <a:t>実際に問題を解いてみましょう</a:t>
            </a:r>
            <a:r>
              <a:rPr kumimoji="1" lang="en-US" altLang="ja-JP" sz="4000" dirty="0"/>
              <a:t> </a:t>
            </a:r>
            <a:r>
              <a:rPr lang="en-US" altLang="ja-JP" sz="4000" dirty="0"/>
              <a:t>!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en-US" altLang="ja-JP" dirty="0" err="1"/>
              <a:t>Github</a:t>
            </a:r>
            <a:r>
              <a:rPr kumimoji="1" lang="ja-JP" altLang="en-US"/>
              <a:t>からファイルをダウンロード</a:t>
            </a:r>
            <a:r>
              <a:rPr lang="en" altLang="ja-JP" sz="2000" dirty="0">
                <a:hlinkClick r:id="rId2"/>
              </a:rPr>
              <a:t>https://github.com/FumiakiSaito38/Lab_study_Kaggle</a:t>
            </a:r>
            <a:endParaRPr kumimoji="1" lang="en-US" altLang="ja-JP" sz="2000" dirty="0"/>
          </a:p>
          <a:p>
            <a:endParaRPr lang="en-US" altLang="ja-JP" dirty="0"/>
          </a:p>
          <a:p>
            <a:r>
              <a:rPr lang="en-US" altLang="ja-JP" dirty="0"/>
              <a:t>Kaggle</a:t>
            </a:r>
            <a:r>
              <a:rPr lang="ja-JP" altLang="en-US"/>
              <a:t>の用意している実行環境</a:t>
            </a:r>
            <a:br>
              <a:rPr lang="en-US" altLang="ja-JP" dirty="0"/>
            </a:br>
            <a:r>
              <a:rPr lang="ja-JP" altLang="en-US"/>
              <a:t>「</a:t>
            </a:r>
            <a:r>
              <a:rPr lang="en-US" altLang="ja-JP" dirty="0"/>
              <a:t>Kernel</a:t>
            </a:r>
            <a:r>
              <a:rPr lang="ja-JP" altLang="en-US"/>
              <a:t>」にも同様のプログラムがあります</a:t>
            </a:r>
            <a:br>
              <a:rPr lang="en-US" altLang="ja-JP" dirty="0"/>
            </a:b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955139-094F-9B4D-A149-3120EC89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68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EB474-9E68-0D43-994F-C4AAC08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今回</a:t>
            </a:r>
            <a:r>
              <a:rPr kumimoji="1" lang="ja-JP" altLang="en-US"/>
              <a:t>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0C419-B960-9E42-8DFC-5E3155D3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941439"/>
            <a:ext cx="9004851" cy="5916561"/>
          </a:xfrm>
        </p:spPr>
        <p:txBody>
          <a:bodyPr>
            <a:normAutofit/>
          </a:bodyPr>
          <a:lstStyle/>
          <a:p>
            <a:r>
              <a:rPr lang="ja-JP" altLang="en-US" sz="3600"/>
              <a:t>説明</a:t>
            </a:r>
            <a:endParaRPr lang="en-US" altLang="ja-JP" sz="3600" dirty="0"/>
          </a:p>
          <a:p>
            <a:pPr lvl="1"/>
            <a:r>
              <a:rPr kumimoji="1" lang="en-US" altLang="ja-JP" sz="2800" dirty="0"/>
              <a:t>Kaggle</a:t>
            </a:r>
            <a:r>
              <a:rPr kumimoji="1" lang="ja-JP" altLang="en-US" sz="2800"/>
              <a:t>とは？</a:t>
            </a:r>
            <a:endParaRPr kumimoji="1" lang="en-US" altLang="ja-JP" sz="2800" dirty="0"/>
          </a:p>
          <a:p>
            <a:pPr lvl="1"/>
            <a:r>
              <a:rPr kumimoji="1" lang="ja-JP" altLang="en-US" sz="2800"/>
              <a:t>どうやって参加するの？</a:t>
            </a:r>
            <a:endParaRPr lang="en-US" altLang="ja-JP" sz="2800" dirty="0"/>
          </a:p>
          <a:p>
            <a:pPr marL="257168" lvl="1" indent="0">
              <a:buNone/>
            </a:pPr>
            <a:endParaRPr kumimoji="1" lang="en-US" altLang="ja-JP" sz="2800" dirty="0"/>
          </a:p>
          <a:p>
            <a:r>
              <a:rPr kumimoji="1" lang="ja-JP" altLang="en-US" sz="3600"/>
              <a:t>実践：</a:t>
            </a:r>
            <a:r>
              <a:rPr lang="en-US" altLang="ja-JP" sz="3600" dirty="0"/>
              <a:t>Titanic</a:t>
            </a:r>
            <a:r>
              <a:rPr lang="ja-JP" altLang="en-US" sz="3600"/>
              <a:t>問題に取り組んでみよう</a:t>
            </a:r>
            <a:endParaRPr kumimoji="1" lang="en-US" altLang="ja-JP" sz="3600" dirty="0"/>
          </a:p>
          <a:p>
            <a:pPr lvl="1">
              <a:lnSpc>
                <a:spcPts val="3480"/>
              </a:lnSpc>
            </a:pPr>
            <a:r>
              <a:rPr lang="en-US" altLang="ja-JP" dirty="0"/>
              <a:t>Pandas</a:t>
            </a:r>
            <a:r>
              <a:rPr lang="ja-JP" altLang="en-US"/>
              <a:t>の</a:t>
            </a:r>
            <a:r>
              <a:rPr lang="en-US" altLang="ja-JP" dirty="0" err="1"/>
              <a:t>DataFrame</a:t>
            </a:r>
            <a:r>
              <a:rPr lang="ja-JP" altLang="en-US"/>
              <a:t>を使う</a:t>
            </a:r>
            <a:endParaRPr lang="en-US" altLang="ja-JP" dirty="0"/>
          </a:p>
          <a:p>
            <a:pPr lvl="1">
              <a:lnSpc>
                <a:spcPts val="3480"/>
              </a:lnSpc>
            </a:pPr>
            <a:r>
              <a:rPr lang="ja-JP" altLang="en-US"/>
              <a:t>データの前処理</a:t>
            </a:r>
            <a:endParaRPr lang="en-US" altLang="ja-JP" dirty="0"/>
          </a:p>
          <a:p>
            <a:pPr lvl="1">
              <a:lnSpc>
                <a:spcPts val="3480"/>
              </a:lnSpc>
            </a:pPr>
            <a:r>
              <a:rPr lang="en" altLang="ja-JP" dirty="0" err="1"/>
              <a:t>scikit</a:t>
            </a:r>
            <a:r>
              <a:rPr lang="en" altLang="ja-JP" dirty="0"/>
              <a:t>-learn</a:t>
            </a:r>
            <a:r>
              <a:rPr lang="ja-JP" altLang="en-US"/>
              <a:t>を使って機械学習を行う</a:t>
            </a:r>
            <a:endParaRPr lang="en-US" altLang="ja-JP" dirty="0"/>
          </a:p>
          <a:p>
            <a:pPr lvl="1">
              <a:lnSpc>
                <a:spcPts val="3480"/>
              </a:lnSpc>
            </a:pPr>
            <a:r>
              <a:rPr lang="ja-JP" altLang="en-US"/>
              <a:t>特徴量について考える</a:t>
            </a:r>
            <a:endParaRPr lang="en-US" altLang="ja-JP" dirty="0"/>
          </a:p>
          <a:p>
            <a:pPr lvl="1">
              <a:lnSpc>
                <a:spcPts val="3480"/>
              </a:lnSpc>
            </a:pPr>
            <a:r>
              <a:rPr lang="en" altLang="ja-JP" dirty="0"/>
              <a:t>matplotlib</a:t>
            </a:r>
            <a:r>
              <a:rPr lang="ja-JP" altLang="en-US"/>
              <a:t>を使ってグラフを書く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7C3A6F-EDA5-9146-BE8F-F955094C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28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F6B20-55F3-8B49-9E33-23A7736E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今回やらないこと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DA9911-93EB-B748-AA1A-D0613782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68900"/>
            <a:ext cx="8229600" cy="5449952"/>
          </a:xfrm>
        </p:spPr>
        <p:txBody>
          <a:bodyPr>
            <a:normAutofit/>
          </a:bodyPr>
          <a:lstStyle/>
          <a:p>
            <a:r>
              <a:rPr lang="ja-JP" altLang="en-US"/>
              <a:t>交差検定とは？</a:t>
            </a:r>
            <a:endParaRPr lang="en-US" altLang="ja-JP" dirty="0"/>
          </a:p>
          <a:p>
            <a:r>
              <a:rPr lang="ja-JP" altLang="en-US"/>
              <a:t>欠損値の詳しい扱い方</a:t>
            </a:r>
            <a:endParaRPr lang="en-US" altLang="ja-JP" dirty="0"/>
          </a:p>
          <a:p>
            <a:r>
              <a:rPr lang="ja-JP" altLang="en-US"/>
              <a:t>機械学習アルゴリズムの解説</a:t>
            </a:r>
            <a:endParaRPr lang="en-US" altLang="ja-JP" dirty="0"/>
          </a:p>
          <a:p>
            <a:r>
              <a:rPr lang="ja-JP" altLang="en-US"/>
              <a:t>精度の出るハイパーパラメータの探索方法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機械学習を学ぶ上で必要ですが</a:t>
            </a:r>
            <a:br>
              <a:rPr lang="en-US" altLang="ja-JP" dirty="0"/>
            </a:br>
            <a:r>
              <a:rPr lang="ja-JP" altLang="en-US"/>
              <a:t>今回は省きます。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18F572-55D7-FD46-B3B4-07284A52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60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6EFC-21FF-2249-B99D-F7CE24E0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参考文献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28E508-8920-2C48-B5D9-371E744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13456"/>
            <a:ext cx="8130208" cy="4071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コードやコードの説明は下記サイト・</a:t>
            </a:r>
            <a:r>
              <a:rPr kumimoji="1" lang="en-US" altLang="ja-JP" dirty="0"/>
              <a:t>Kernel</a:t>
            </a:r>
            <a:r>
              <a:rPr kumimoji="1" lang="ja-JP" altLang="en-US"/>
              <a:t>から</a:t>
            </a:r>
            <a:r>
              <a:rPr kumimoji="1" lang="ja-JP" altLang="en-US">
                <a:solidFill>
                  <a:srgbClr val="FF0000"/>
                </a:solidFill>
              </a:rPr>
              <a:t>引用</a:t>
            </a:r>
            <a:r>
              <a:rPr lang="ja-JP" altLang="en-US">
                <a:solidFill>
                  <a:srgbClr val="FF0000"/>
                </a:solidFill>
              </a:rPr>
              <a:t>・一部</a:t>
            </a:r>
            <a:r>
              <a:rPr kumimoji="1" lang="ja-JP" altLang="en-US">
                <a:solidFill>
                  <a:srgbClr val="FF0000"/>
                </a:solidFill>
              </a:rPr>
              <a:t>改変しています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Kaggle</a:t>
            </a:r>
            <a:r>
              <a:rPr lang="ja-JP" altLang="en-US" sz="2400"/>
              <a:t>に登録したら次にやること  ～ これだけやれば十分闘える！</a:t>
            </a:r>
            <a:r>
              <a:rPr lang="en-US" altLang="ja-JP" sz="2400" dirty="0"/>
              <a:t>Titanic</a:t>
            </a:r>
            <a:r>
              <a:rPr lang="ja-JP" altLang="en-US" sz="2400"/>
              <a:t>の先へ行く入門 </a:t>
            </a:r>
            <a:r>
              <a:rPr lang="en-US" altLang="ja-JP" sz="2400" dirty="0"/>
              <a:t>10 Kernel </a:t>
            </a:r>
            <a:r>
              <a:rPr lang="ja-JP" altLang="en-US" sz="2400"/>
              <a:t>～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" altLang="ja-JP" sz="2400" dirty="0">
                <a:hlinkClick r:id="rId2"/>
              </a:rPr>
              <a:t>https://qiita.com/upura/items/3c10ff6fed4e7c3d70f0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693A14-D598-5448-A1C2-7A7820DC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EB474-9E68-0D43-994F-C4AAC08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Kaggle</a:t>
            </a:r>
            <a:r>
              <a:rPr kumimoji="1" lang="ja-JP" altLang="en-US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0C419-B960-9E42-8DFC-5E3155D3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8366"/>
            <a:ext cx="8686800" cy="5487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/>
              <a:t>機械学習のモデルの性能を競うサイト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</a:p>
          <a:p>
            <a:r>
              <a:rPr lang="ja-JP" altLang="en-US"/>
              <a:t>問題について予測モデルを作る</a:t>
            </a:r>
            <a:endParaRPr lang="en-US" altLang="ja-JP" dirty="0"/>
          </a:p>
          <a:p>
            <a:pPr lvl="1"/>
            <a:r>
              <a:rPr lang="ja-JP" altLang="en-US"/>
              <a:t>価格・売上予測</a:t>
            </a:r>
            <a:endParaRPr lang="en-US" altLang="ja-JP" dirty="0"/>
          </a:p>
          <a:p>
            <a:pPr lvl="1"/>
            <a:r>
              <a:rPr lang="ja-JP" altLang="en-US"/>
              <a:t>スポーツの結果予測</a:t>
            </a:r>
            <a:endParaRPr lang="en-US" altLang="ja-JP" dirty="0"/>
          </a:p>
          <a:p>
            <a:pPr lvl="1"/>
            <a:r>
              <a:rPr lang="ja-JP" altLang="en-US"/>
              <a:t>病気の特定</a:t>
            </a:r>
            <a:endParaRPr lang="en-US" altLang="ja-JP" dirty="0"/>
          </a:p>
          <a:p>
            <a:pPr lvl="1"/>
            <a:r>
              <a:rPr lang="ja-JP" altLang="en-US"/>
              <a:t>交通量予測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100</a:t>
            </a:r>
            <a:r>
              <a:rPr lang="ja-JP" altLang="en-US"/>
              <a:t>万ドルの賞金が付いた予測モデルも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2017</a:t>
            </a:r>
            <a:r>
              <a:rPr kumimoji="1" lang="ja-JP" altLang="en-US"/>
              <a:t>年に</a:t>
            </a:r>
            <a:r>
              <a:rPr kumimoji="1" lang="en-US" altLang="ja-JP" dirty="0"/>
              <a:t>Google</a:t>
            </a:r>
            <a:r>
              <a:rPr kumimoji="1" lang="ja-JP" altLang="en-US"/>
              <a:t>が買収</a:t>
            </a:r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085545-5B40-1845-BFDE-F3E0A13A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98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C0857-6514-EF43-A134-0F46C9A8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Kaggle</a:t>
            </a:r>
            <a:r>
              <a:rPr lang="ja-JP" altLang="en-US"/>
              <a:t>とは？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EAA39F-A40F-3C46-BDCD-EAC3C77E3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582268"/>
            <a:ext cx="8229600" cy="3533071"/>
          </a:xfrm>
        </p:spPr>
        <p:txBody>
          <a:bodyPr>
            <a:normAutofit/>
          </a:bodyPr>
          <a:lstStyle/>
          <a:p>
            <a:r>
              <a:rPr lang="ja-JP" altLang="en-US" sz="3600"/>
              <a:t>データ分析の勉強に向いている</a:t>
            </a:r>
            <a:endParaRPr lang="en-US" altLang="ja-JP" sz="3600" dirty="0"/>
          </a:p>
          <a:p>
            <a:endParaRPr lang="en-US" altLang="ja-JP" sz="3600" dirty="0"/>
          </a:p>
          <a:p>
            <a:pPr lvl="1">
              <a:lnSpc>
                <a:spcPct val="150000"/>
              </a:lnSpc>
            </a:pPr>
            <a:r>
              <a:rPr lang="ja-JP" altLang="en-US" sz="2800"/>
              <a:t>学習データが提供される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800"/>
              <a:t>参加無料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800"/>
              <a:t>コミュニティで相談・先人のコードが見られる</a:t>
            </a:r>
            <a:endParaRPr lang="en-US" altLang="ja-JP" sz="28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9FCAE1-A280-4D4E-9D35-EFB03CE7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2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EB474-9E68-0D43-994F-C4AAC08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どうやって参加するの？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0C419-B960-9E42-8DFC-5E3155D3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/>
              <a:t>コンペに参加する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説明を読む・</a:t>
            </a:r>
            <a:r>
              <a:rPr kumimoji="1" lang="ja-JP" altLang="en-US"/>
              <a:t>データをダウンロード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作業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特徴量エンジニアリング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機械学習</a:t>
            </a:r>
            <a:endParaRPr lang="en-US" altLang="ja-JP" dirty="0"/>
          </a:p>
          <a:p>
            <a:pPr marL="257168" lvl="1" indent="0">
              <a:lnSpc>
                <a:spcPct val="150000"/>
              </a:lnSpc>
              <a:buNone/>
            </a:pPr>
            <a:r>
              <a:rPr lang="ja-JP" altLang="en-US"/>
              <a:t>など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/>
              <a:t>提出・スコア確認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BB6A5B-F086-324B-B294-88679483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U ターン矢印 6">
            <a:extLst>
              <a:ext uri="{FF2B5EF4-FFF2-40B4-BE49-F238E27FC236}">
                <a16:creationId xmlns:a16="http://schemas.microsoft.com/office/drawing/2014/main" id="{5BDDCF4E-162B-0947-9839-1E52DB268DA5}"/>
              </a:ext>
            </a:extLst>
          </p:cNvPr>
          <p:cNvSpPr/>
          <p:nvPr/>
        </p:nvSpPr>
        <p:spPr>
          <a:xfrm rot="5400000" flipH="1">
            <a:off x="3913847" y="3271117"/>
            <a:ext cx="3032462" cy="1716157"/>
          </a:xfrm>
          <a:prstGeom prst="uturnArrow">
            <a:avLst>
              <a:gd name="adj1" fmla="val 12120"/>
              <a:gd name="adj2" fmla="val 15595"/>
              <a:gd name="adj3" fmla="val 32346"/>
              <a:gd name="adj4" fmla="val 50000"/>
              <a:gd name="adj5" fmla="val 62209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5188D5-B38B-894F-8B7E-60F5C6D7EBA9}"/>
              </a:ext>
            </a:extLst>
          </p:cNvPr>
          <p:cNvSpPr txBox="1"/>
          <p:nvPr/>
        </p:nvSpPr>
        <p:spPr>
          <a:xfrm>
            <a:off x="6420678" y="3703641"/>
            <a:ext cx="2398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繰り返す</a:t>
            </a:r>
            <a:endParaRPr kumimoji="1" lang="ja-JP" altLang="en-US" sz="2800" dirty="0" err="1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</p:txBody>
      </p:sp>
    </p:spTree>
    <p:extLst>
      <p:ext uri="{BB962C8B-B14F-4D97-AF65-F5344CB8AC3E}">
        <p14:creationId xmlns:p14="http://schemas.microsoft.com/office/powerpoint/2010/main" val="426839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C20D6-14FD-BA46-942E-234EBD83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コンペに参加する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4C1BA3-0DF4-8C43-9C3E-1AF736BB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0" name="コンテンツ プレースホルダー 9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3856D7CF-69F9-D147-8CDC-2CAA7D103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1" y="803286"/>
            <a:ext cx="8581077" cy="4448796"/>
          </a:xfr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F298EC-4F0D-AB40-9AF4-D790288EEEA1}"/>
              </a:ext>
            </a:extLst>
          </p:cNvPr>
          <p:cNvSpPr txBox="1"/>
          <p:nvPr/>
        </p:nvSpPr>
        <p:spPr>
          <a:xfrm>
            <a:off x="281461" y="5445768"/>
            <a:ext cx="88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様々なテーマのコンペが開催されています。</a:t>
            </a:r>
            <a:endParaRPr kumimoji="1" lang="en-US" altLang="ja-JP" sz="2800" dirty="0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  <a:p>
            <a:pPr algn="l"/>
            <a:r>
              <a:rPr lang="ja-JP" altLang="en-US" sz="28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今回は有名なタイタニックの問題に取り組みます。</a:t>
            </a:r>
            <a:endParaRPr kumimoji="1" lang="ja-JP" altLang="en-US" sz="2800" dirty="0" err="1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55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B2D94-814D-8041-9714-16791FE9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説明を読む・データをダウンロード</a:t>
            </a:r>
            <a:endParaRPr kumimoji="1" lang="ja-JP" altLang="en-US"/>
          </a:p>
        </p:txBody>
      </p:sp>
      <p:pic>
        <p:nvPicPr>
          <p:cNvPr id="6" name="コンテンツ プレースホルダー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4D2C61A9-DAB9-B746-9D15-34DABC4FB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6" y="1474774"/>
            <a:ext cx="5068330" cy="447455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5E1B47-AEF1-EA49-B8CC-20E07885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2851-B952-45F7-BCFA-B0D88F423D00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F694A3-07A7-284D-A125-4D25CD21A083}"/>
              </a:ext>
            </a:extLst>
          </p:cNvPr>
          <p:cNvSpPr txBox="1"/>
          <p:nvPr/>
        </p:nvSpPr>
        <p:spPr>
          <a:xfrm>
            <a:off x="5301721" y="4918424"/>
            <a:ext cx="3903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ダウンロードできる</a:t>
            </a:r>
            <a:endParaRPr lang="en-US" altLang="ja-JP" sz="2400" dirty="0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  <a:p>
            <a:pPr algn="l"/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データの説明です。</a:t>
            </a:r>
            <a:endParaRPr kumimoji="1" lang="ja-JP" altLang="en-US" sz="2400" dirty="0" err="1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C685F9-74D4-8A4B-B2E0-4A96F61A6CA8}"/>
              </a:ext>
            </a:extLst>
          </p:cNvPr>
          <p:cNvSpPr txBox="1"/>
          <p:nvPr/>
        </p:nvSpPr>
        <p:spPr>
          <a:xfrm>
            <a:off x="5321599" y="1708743"/>
            <a:ext cx="338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問題の概要です。</a:t>
            </a:r>
            <a:endParaRPr kumimoji="1" lang="ja-JP" altLang="en-US" sz="2400" dirty="0" err="1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18BA75-FBE8-544C-89DD-90EA8730C80C}"/>
              </a:ext>
            </a:extLst>
          </p:cNvPr>
          <p:cNvSpPr txBox="1"/>
          <p:nvPr/>
        </p:nvSpPr>
        <p:spPr>
          <a:xfrm>
            <a:off x="5301721" y="3300437"/>
            <a:ext cx="3903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データ・特徴量についての</a:t>
            </a:r>
            <a:endParaRPr lang="en-US" altLang="ja-JP" sz="2400" dirty="0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  <a:p>
            <a:pPr algn="l"/>
            <a:r>
              <a:rPr lang="ja-JP" altLang="en-US" sz="2400">
                <a:solidFill>
                  <a:srgbClr val="2A2A2A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IPAPGothic"/>
              </a:rPr>
              <a:t>説明です。</a:t>
            </a:r>
            <a:endParaRPr lang="en-US" altLang="ja-JP" sz="2400" dirty="0">
              <a:solidFill>
                <a:srgbClr val="2A2A2A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  <a:cs typeface="IPA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3364872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ドテンプレート201802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000" dirty="0" err="1" smtClean="0">
            <a:solidFill>
              <a:srgbClr val="2A2A2A"/>
            </a:solidFill>
            <a:latin typeface="Noto Sans CJK JP Regular" panose="020B0500000000000000" pitchFamily="34" charset="-128"/>
            <a:ea typeface="Noto Sans CJK JP Regular" panose="020B0500000000000000" pitchFamily="34" charset="-128"/>
            <a:cs typeface="IPAPGothic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定例研究会_齊藤_20181017</Template>
  <TotalTime>10878</TotalTime>
  <Words>541</Words>
  <Application>Microsoft Macintosh PowerPoint</Application>
  <PresentationFormat>画面に合わせる (4:3)</PresentationFormat>
  <Paragraphs>112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HGP創英角ｺﾞｼｯｸUB</vt:lpstr>
      <vt:lpstr>IPAPGothic</vt:lpstr>
      <vt:lpstr>Noto Sans CJK JP Regular</vt:lpstr>
      <vt:lpstr>游ゴシック</vt:lpstr>
      <vt:lpstr>Arial</vt:lpstr>
      <vt:lpstr>Calibri</vt:lpstr>
      <vt:lpstr>Wingdings</vt:lpstr>
      <vt:lpstr>スライドテンプレート20180215</vt:lpstr>
      <vt:lpstr> 勉強会</vt:lpstr>
      <vt:lpstr>今回やること</vt:lpstr>
      <vt:lpstr>今回やらないこと</vt:lpstr>
      <vt:lpstr>参考文献</vt:lpstr>
      <vt:lpstr>Kaggleとは？</vt:lpstr>
      <vt:lpstr>Kaggleとは？</vt:lpstr>
      <vt:lpstr>どうやって参加するの？</vt:lpstr>
      <vt:lpstr>コンペに参加する</vt:lpstr>
      <vt:lpstr>説明を読む・データをダウンロード</vt:lpstr>
      <vt:lpstr>タイタニック沈没事故</vt:lpstr>
      <vt:lpstr>Titanic問題の概要</vt:lpstr>
      <vt:lpstr>実際の作業</vt:lpstr>
      <vt:lpstr>演習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定例研究会</dc:title>
  <dc:creator>cs15038</dc:creator>
  <cp:lastModifiedBy>齊藤 史明</cp:lastModifiedBy>
  <cp:revision>203</cp:revision>
  <cp:lastPrinted>2019-10-21T06:50:57Z</cp:lastPrinted>
  <dcterms:created xsi:type="dcterms:W3CDTF">2019-04-08T05:15:24Z</dcterms:created>
  <dcterms:modified xsi:type="dcterms:W3CDTF">2019-12-11T10:49:21Z</dcterms:modified>
</cp:coreProperties>
</file>