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1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hyperlink" Target="https://www.overleaf.com/read/hnsjbjyknbdj&#8212;&#8212;" TargetMode="External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20" Type="http://schemas.openxmlformats.org/officeDocument/2006/relationships/image" Target="../media/image1.tmp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19" Type="http://schemas.openxmlformats.org/officeDocument/2006/relationships/hyperlink" Target="https://yundongxiaoyang.top/wiki/latex-equation/" TargetMode="Externa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zh-CN" dirty="0"/>
              <a:t>预备工作</a:t>
            </a:r>
            <a:br>
              <a:rPr lang="en-US" altLang="zh-CN" dirty="0"/>
            </a:br>
            <a:r>
              <a:rPr lang="zh-CN" altLang="zh-CN" dirty="0"/>
              <a:t>了解你的编译器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LLVM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编程</a:t>
            </a:r>
            <a:br>
              <a:rPr lang="en-US" altLang="zh-CN" dirty="0"/>
            </a:br>
            <a:r>
              <a:rPr lang="en-US" altLang="zh-CN" dirty="0"/>
              <a:t>&amp; </a:t>
            </a:r>
            <a:r>
              <a:rPr lang="zh-CN" altLang="en-US" dirty="0"/>
              <a:t>汇编编程</a:t>
            </a:r>
            <a:br>
              <a:rPr lang="en-US" altLang="zh-CN" dirty="0"/>
            </a:br>
            <a:r>
              <a:rPr lang="zh-CN" altLang="en-US" dirty="0"/>
              <a:t>（小组合作）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总分</a:t>
            </a:r>
            <a:r>
              <a:rPr lang="en-US" altLang="zh-CN" sz="2000" dirty="0">
                <a:solidFill>
                  <a:srgbClr val="000000"/>
                </a:solidFill>
              </a:rPr>
              <a:t>: 5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首先确定上机作业两人分组</a:t>
            </a:r>
            <a:r>
              <a:rPr lang="en-US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—</a:t>
            </a: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可跨班，报告助教备案，之后不应改变</a:t>
            </a:r>
            <a:endParaRPr lang="en-US" altLang="zh-CN" sz="1400" b="1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GCC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（或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等你常用的、熟悉的编译工具）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为研究对象，更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深入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地探究语言处理系统的完整工作过程：预处理器做了什么？编译器做了什么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（包括更细致的编译器各阶段的功能） 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？汇编器做了什么？链接器做了什么？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+mj-lt"/>
              <a:buAutoNum type="arabicPeriod"/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熟悉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中间语言和汇编语言：设计</a:t>
            </a:r>
            <a:r>
              <a:rPr lang="en-US" altLang="zh-CN" sz="1400" kern="100" dirty="0" err="1">
                <a:latin typeface="等线" panose="02010600030101010101" pitchFamily="2" charset="-122"/>
                <a:cs typeface="Times New Roman" panose="02020603050405020304" pitchFamily="18" charset="0"/>
              </a:rPr>
              <a:t>SysY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示例程序涵盖编译器要支持的语言特性（各种数值运算，赋值、条件分支、循环等语句，函数，以及其他进阶特性），编写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 IR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程序以及</a:t>
            </a:r>
            <a:r>
              <a:rPr lang="en-US" altLang="zh-CN" sz="1400" dirty="0"/>
              <a:t>ARM</a:t>
            </a:r>
            <a:r>
              <a:rPr lang="zh-CN" altLang="en-US" sz="1400" dirty="0"/>
              <a:t>或</a:t>
            </a:r>
            <a:r>
              <a:rPr lang="en-US" altLang="zh-CN" sz="1400" dirty="0"/>
              <a:t>RISC-V</a:t>
            </a:r>
            <a:r>
              <a:rPr lang="zh-CN" altLang="zh-CN" sz="1400" dirty="0"/>
              <a:t>汇编程序</a:t>
            </a:r>
            <a:r>
              <a:rPr lang="zh-CN" altLang="en-US" sz="1400" dirty="0"/>
              <a:t>，与</a:t>
            </a:r>
            <a:r>
              <a:rPr lang="en-US" altLang="zh-CN" sz="1400" dirty="0" err="1"/>
              <a:t>SysY</a:t>
            </a:r>
            <a:r>
              <a:rPr lang="zh-CN" altLang="en-US" sz="1400" dirty="0"/>
              <a:t>源程序等价、且能链接</a:t>
            </a:r>
            <a:r>
              <a:rPr lang="en-US" altLang="zh-CN" sz="1400" dirty="0" err="1"/>
              <a:t>SysY</a:t>
            </a:r>
            <a:r>
              <a:rPr lang="zh-CN" altLang="en-US" sz="1400" dirty="0"/>
              <a:t>运行库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LLVM/Clang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、汇编器编译成成目标程序，验证运行结果是否正确。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要求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：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以一个简单的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C/C++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源程序为例（如下面的阶乘程序、斐波那契程序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等，做一个即可，做多个但只是重复相同工作不会给更高分数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）利用编译器的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命令行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选项获得各阶段的输出，研究它们与源程序的关系。</a:t>
            </a: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撰写调研报告（符合科技论文写作规范，包含完整结构：题目、摘要、关键字、引言、你的工作和结果的具体介绍、结论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及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参考文献，文字、图、表符合格式规范）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，必须提交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pdf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格式，建议用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latex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撰写（可基于此模板</a:t>
            </a:r>
            <a:r>
              <a:rPr lang="en-US" altLang="zh-CN" sz="1400" dirty="0">
                <a:hlinkClick r:id="rId18"/>
              </a:rPr>
              <a:t>https://www.overleaf.com/read/</a:t>
            </a:r>
            <a:r>
              <a:rPr lang="en-US" altLang="zh-CN" sz="1400" dirty="0" err="1">
                <a:hlinkClick r:id="rId18"/>
              </a:rPr>
              <a:t>hnsjbjyknbdj</a:t>
            </a:r>
            <a:r>
              <a:rPr lang="en-US" altLang="zh-CN" sz="1400" dirty="0">
                <a:hlinkClick r:id="rId18"/>
              </a:rPr>
              <a:t>——</a:t>
            </a:r>
            <a:r>
              <a:rPr lang="zh-CN" altLang="en-US" sz="1400" dirty="0"/>
              <a:t>这是一个很流行的</a:t>
            </a:r>
            <a:r>
              <a:rPr lang="en-US" altLang="zh-CN" sz="1400" dirty="0"/>
              <a:t>latex</a:t>
            </a:r>
            <a:r>
              <a:rPr lang="zh-CN" altLang="en-US" sz="1400" dirty="0"/>
              <a:t>文档协同编辑网站，</a:t>
            </a:r>
            <a:r>
              <a:rPr lang="en-US" altLang="zh-CN" sz="1400" dirty="0"/>
              <a:t>copy</a:t>
            </a:r>
            <a:r>
              <a:rPr lang="zh-CN" altLang="en-US" sz="1400" dirty="0"/>
              <a:t>此</a:t>
            </a:r>
            <a:r>
              <a:rPr lang="en-US" altLang="zh-CN" sz="1400" dirty="0"/>
              <a:t>project</a:t>
            </a:r>
            <a:r>
              <a:rPr lang="zh-CN" altLang="en-US" sz="1400" dirty="0"/>
              <a:t>即可成为自己的项目，在其上编辑即可，更多</a:t>
            </a:r>
            <a:r>
              <a:rPr lang="en-US" altLang="zh-CN" sz="1400" dirty="0"/>
              <a:t>latex</a:t>
            </a:r>
            <a:r>
              <a:rPr lang="zh-CN" altLang="en-US" sz="1400" dirty="0"/>
              <a:t>参考资料：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入门：</a:t>
            </a:r>
            <a:r>
              <a:rPr lang="en-US" altLang="zh-CN" sz="1400" dirty="0"/>
              <a:t>https://liam.page/2014/09/08/latex-introduction/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命令与符号汇总：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https://blog.csdn.net/garfielder007/article/details/51646604</a:t>
            </a:r>
          </a:p>
          <a:p>
            <a:pPr algn="just">
              <a:spcAft>
                <a:spcPts val="0"/>
              </a:spcAft>
            </a:pPr>
            <a:r>
              <a:rPr lang="en-US" altLang="zh-CN" sz="1400" dirty="0"/>
              <a:t>LaTeX</a:t>
            </a:r>
            <a:r>
              <a:rPr lang="zh-CN" altLang="en-US" sz="1400" dirty="0"/>
              <a:t>数学公式等符号书写：</a:t>
            </a:r>
            <a:endParaRPr lang="en-US" altLang="zh-CN" sz="1400" dirty="0"/>
          </a:p>
          <a:p>
            <a:pPr algn="just">
              <a:spcAft>
                <a:spcPts val="0"/>
              </a:spcAft>
            </a:pPr>
            <a:r>
              <a:rPr lang="en-US" altLang="zh-CN" sz="1400" dirty="0">
                <a:hlinkClick r:id="rId19"/>
              </a:rPr>
              <a:t>https://yundongxiaoyang.top/wiki/latex-equation/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、小组合作完成作业，分工和报告撰写、提交如下。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分工：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两人独立完成，小题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的两个任务两人各负责一个。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报告撰写：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整体框架两人共同构建；小题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根据各自完成情况独立撰写；小题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根据分工分别撰写自己所负责的任务；其他部分共同撰写；在报告开始描述清楚两人分工。</a:t>
            </a: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zh-CN" altLang="en-US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报告独立提交：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报告内容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共同撰写部分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独立撰写的小题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实验结果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分别撰写的小题</a:t>
            </a:r>
            <a:r>
              <a:rPr lang="en-US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的两个实验的结果。</a:t>
            </a: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lang="zh-CN" altLang="zh-CN" sz="1400" b="1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期望不要当作“命题作文”，更多发挥主观能动性，做更多探索。例如：</a:t>
            </a:r>
            <a:r>
              <a:rPr lang="zh-CN" altLang="zh-CN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细微修改程序，观察各阶段输出的变化，从而更清楚地了解编译器的工作；调整编译器程序的选项，例如加入调试选项、优化选项等，观察输出变化、了解编译器；尝试更深入的内容，例如令编译器做自动并行化，观察输出变化、了解编译器；</a:t>
            </a:r>
            <a:r>
              <a:rPr lang="zh-CN" altLang="en-US" sz="1400" kern="100" dirty="0">
                <a:latin typeface="等线" panose="02010600030101010101" pitchFamily="2" charset="-122"/>
                <a:cs typeface="Times New Roman" panose="02020603050405020304" pitchFamily="18" charset="0"/>
              </a:rPr>
              <a:t>与优化问题相结合等等。</a:t>
            </a: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646730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5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75B8A89-E433-43FE-BE41-AC1F7570F70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pPr lvl="0"/>
            <a:r>
              <a:rPr lang="zh-CN" altLang="zh-CN" dirty="0"/>
              <a:t>阶乘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</a:t>
            </a:r>
            <a:r>
              <a:rPr lang="en-US" altLang="zh-CN" dirty="0" err="1"/>
              <a:t>i</a:t>
            </a:r>
            <a:r>
              <a:rPr lang="en-US" altLang="zh-CN" dirty="0"/>
              <a:t>, n, f;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2;</a:t>
            </a:r>
            <a:endParaRPr lang="zh-CN" altLang="zh-CN" dirty="0"/>
          </a:p>
          <a:p>
            <a:r>
              <a:rPr lang="en-US" altLang="zh-CN" dirty="0"/>
              <a:t>	f = 1;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&lt;=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f = f * </a:t>
            </a:r>
            <a:r>
              <a:rPr lang="en-US" altLang="zh-CN" dirty="0" err="1"/>
              <a:t>i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f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</a:pPr>
            <a:endParaRPr lang="en-US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lvl="0"/>
            <a:r>
              <a:rPr lang="zh-CN" altLang="zh-CN" dirty="0"/>
              <a:t>斐波那契数列</a:t>
            </a:r>
          </a:p>
          <a:p>
            <a:r>
              <a:rPr lang="en-US" altLang="zh-CN" dirty="0"/>
              <a:t>main()</a:t>
            </a:r>
            <a:endParaRPr lang="zh-CN" altLang="zh-CN" dirty="0"/>
          </a:p>
          <a:p>
            <a:r>
              <a:rPr lang="en-US" altLang="zh-CN" dirty="0"/>
              <a:t>{</a:t>
            </a:r>
            <a:endParaRPr lang="zh-CN" altLang="zh-CN" dirty="0"/>
          </a:p>
          <a:p>
            <a:r>
              <a:rPr lang="en-US" altLang="zh-CN" dirty="0"/>
              <a:t>	int a, b, </a:t>
            </a:r>
            <a:r>
              <a:rPr lang="en-US" altLang="zh-CN" dirty="0" err="1"/>
              <a:t>i</a:t>
            </a:r>
            <a:r>
              <a:rPr lang="en-US" altLang="zh-CN" dirty="0"/>
              <a:t>, t, n;</a:t>
            </a:r>
            <a:endParaRPr lang="zh-CN" altLang="zh-CN" dirty="0"/>
          </a:p>
          <a:p>
            <a:r>
              <a:rPr lang="en-US" altLang="zh-CN" dirty="0"/>
              <a:t> </a:t>
            </a:r>
            <a:endParaRPr lang="zh-CN" altLang="zh-CN" dirty="0"/>
          </a:p>
          <a:p>
            <a:r>
              <a:rPr lang="en-US" altLang="zh-CN" dirty="0"/>
              <a:t>	a = 0;</a:t>
            </a:r>
            <a:endParaRPr lang="zh-CN" altLang="zh-CN" dirty="0"/>
          </a:p>
          <a:p>
            <a:r>
              <a:rPr lang="en-US" altLang="zh-CN" dirty="0"/>
              <a:t>	b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i</a:t>
            </a:r>
            <a:r>
              <a:rPr lang="en-US" altLang="zh-CN" dirty="0"/>
              <a:t> = 1;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cin</a:t>
            </a:r>
            <a:r>
              <a:rPr lang="en-US" altLang="zh-CN" dirty="0"/>
              <a:t> &gt;&gt; n;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a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while (</a:t>
            </a:r>
            <a:r>
              <a:rPr lang="en-US" altLang="zh-CN" dirty="0" err="1"/>
              <a:t>i</a:t>
            </a:r>
            <a:r>
              <a:rPr lang="en-US" altLang="zh-CN" dirty="0"/>
              <a:t> &lt; n)</a:t>
            </a:r>
            <a:endParaRPr lang="zh-CN" altLang="zh-CN" dirty="0"/>
          </a:p>
          <a:p>
            <a:r>
              <a:rPr lang="en-US" altLang="zh-CN" dirty="0"/>
              <a:t>	{</a:t>
            </a:r>
            <a:endParaRPr lang="zh-CN" altLang="zh-CN" dirty="0"/>
          </a:p>
          <a:p>
            <a:r>
              <a:rPr lang="en-US" altLang="zh-CN" dirty="0"/>
              <a:t>		t = b;</a:t>
            </a:r>
            <a:endParaRPr lang="zh-CN" altLang="zh-CN" dirty="0"/>
          </a:p>
          <a:p>
            <a:r>
              <a:rPr lang="en-US" altLang="zh-CN" dirty="0"/>
              <a:t>		b = a + b;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cout</a:t>
            </a:r>
            <a:r>
              <a:rPr lang="en-US" altLang="zh-CN" dirty="0"/>
              <a:t> &lt;&lt; b &lt;&lt; </a:t>
            </a:r>
            <a:r>
              <a:rPr lang="en-US" altLang="zh-CN" dirty="0" err="1"/>
              <a:t>endl</a:t>
            </a:r>
            <a:r>
              <a:rPr lang="en-US" altLang="zh-CN" dirty="0"/>
              <a:t>;</a:t>
            </a:r>
            <a:endParaRPr lang="zh-CN" altLang="zh-CN" dirty="0"/>
          </a:p>
          <a:p>
            <a:r>
              <a:rPr lang="en-US" altLang="zh-CN" dirty="0"/>
              <a:t>		a = t;</a:t>
            </a:r>
            <a:endParaRPr lang="zh-CN" altLang="zh-CN" dirty="0"/>
          </a:p>
          <a:p>
            <a:r>
              <a:rPr lang="en-US" altLang="zh-CN" dirty="0"/>
              <a:t>		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 + 1;</a:t>
            </a:r>
            <a:endParaRPr lang="zh-CN" altLang="zh-CN" dirty="0"/>
          </a:p>
          <a:p>
            <a:r>
              <a:rPr lang="en-US" altLang="zh-CN" dirty="0"/>
              <a:t>	}</a:t>
            </a:r>
            <a:endParaRPr lang="zh-CN" altLang="zh-CN" dirty="0"/>
          </a:p>
          <a:p>
            <a:r>
              <a:rPr lang="en-US" altLang="zh-CN" dirty="0"/>
              <a:t>}</a:t>
            </a:r>
            <a:endParaRPr lang="zh-CN" altLang="zh-CN" dirty="0"/>
          </a:p>
          <a:p>
            <a:pPr lvl="0" algn="just">
              <a:spcAft>
                <a:spcPts val="0"/>
              </a:spcAft>
            </a:pPr>
            <a:endParaRPr lang="zh-CN" altLang="zh-CN" sz="14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pPr marL="270000" algn="just">
              <a:spcAft>
                <a:spcPts val="0"/>
              </a:spcAft>
            </a:pPr>
            <a:endParaRPr lang="en-US" altLang="zh-CN" sz="1600" kern="100" dirty="0">
              <a:latin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77068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VOICEALLOWED" val="False"/>
  <p:tag name="PROBLEMSCORE" val="5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860</Words>
  <Application>Microsoft Office PowerPoint</Application>
  <PresentationFormat>全屏显示(16:10)</PresentationFormat>
  <Paragraphs>63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Microsoft Yahei</vt:lpstr>
      <vt:lpstr>Arial</vt:lpstr>
      <vt:lpstr>Office 主题​​</vt:lpstr>
      <vt:lpstr>预备工作 了解你的编译器 &amp; LLVM IR编程 &amp; 汇编编程 （小组合作）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刚 王</cp:lastModifiedBy>
  <cp:revision>32</cp:revision>
  <dcterms:created xsi:type="dcterms:W3CDTF">2019-09-29T04:07:54Z</dcterms:created>
  <dcterms:modified xsi:type="dcterms:W3CDTF">2025-09-16T02:42:57Z</dcterms:modified>
</cp:coreProperties>
</file>