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CD32-6856-447B-B5A9-4F14A417C958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BFB1F-FB62-48C6-899F-45FD8B541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7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2FAB0F-AE05-4EDF-8636-58D8ECEEC427}" type="slidenum">
              <a:rPr lang="en-US" sz="1200" b="0" strike="noStrike" spc="-1">
                <a:latin typeface="Times New Roman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884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70051B-36FA-46FF-ABEA-7C73F172D935}" type="slidenum">
              <a:rPr lang="en-US" sz="1200" b="0" strike="noStrike" spc="-1">
                <a:latin typeface="Times New Roman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901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12DBEC-0E6B-45D1-A717-C0FE9519AD39}" type="slidenum">
              <a:rPr lang="en-US" sz="1200" b="0" strike="noStrike" spc="-1">
                <a:latin typeface="Times New Roman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476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48812-466C-425C-AADC-E1C6FB6D57E2}" type="slidenum">
              <a:rPr lang="en-US" sz="1200" b="0" strike="noStrike" spc="-1">
                <a:latin typeface="Times New Roman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96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84AAE0-3848-431F-90D4-2E57001B6EEF}" type="slidenum">
              <a:rPr lang="en-US" sz="1200" b="0" strike="noStrike" spc="-1">
                <a:latin typeface="Times New Roman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188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65FF88-78A0-404C-B4D2-D9E404614300}" type="slidenum">
              <a:rPr lang="en-US" sz="1200" b="0" strike="noStrike" spc="-1">
                <a:latin typeface="Times New Roman"/>
              </a:rPr>
              <a:t>12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624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39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9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55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14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6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4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2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CAD9-FF9B-47BA-BF2C-C010509B4D9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6B73-0973-4C82-A978-8B9618278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 idx="4294967295"/>
          </p:nvPr>
        </p:nvSpPr>
        <p:spPr>
          <a:xfrm>
            <a:off x="0" y="1880280"/>
            <a:ext cx="12189960" cy="155232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"/>
              </a:rPr>
              <a:t>РАЗРАБОТКА </a:t>
            </a:r>
            <a:r>
              <a:rPr lang="ru-RU" spc="-1" dirty="0" smtClean="0">
                <a:solidFill>
                  <a:srgbClr val="FFFFFF"/>
                </a:solidFill>
                <a:latin typeface="Calibri"/>
              </a:rPr>
              <a:t>ПРОТОТИПА МНОГОПОЛЬЗОВАТЕЛЬСЯКОЙ ИГРЫ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 idx="4294967295"/>
          </p:nvPr>
        </p:nvSpPr>
        <p:spPr>
          <a:xfrm>
            <a:off x="7035120" y="4014360"/>
            <a:ext cx="4518000" cy="21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</a:rPr>
              <a:t>Руководитель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к.т.н. доцент кафедры ИЗИ Ю. М. Монахов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</a:rPr>
              <a:t>Исполнитель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ст. гр.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Calibri"/>
              </a:rPr>
              <a:t>ИСБ-122 Захаров К.П.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734400" y="110520"/>
            <a:ext cx="1577160" cy="15523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2"/>
          <p:cNvPicPr/>
          <p:nvPr/>
        </p:nvPicPr>
        <p:blipFill>
          <a:blip r:embed="rId3"/>
          <a:stretch/>
        </p:blipFill>
        <p:spPr>
          <a:xfrm>
            <a:off x="6724800" y="430560"/>
            <a:ext cx="2055240" cy="912240"/>
          </a:xfrm>
          <a:prstGeom prst="rect">
            <a:avLst/>
          </a:prstGeom>
          <a:ln w="0">
            <a:noFill/>
          </a:ln>
        </p:spPr>
      </p:pic>
      <p:sp>
        <p:nvSpPr>
          <p:cNvPr id="134" name="TextBox 3"/>
          <p:cNvSpPr/>
          <p:nvPr/>
        </p:nvSpPr>
        <p:spPr>
          <a:xfrm>
            <a:off x="2334600" y="287640"/>
            <a:ext cx="35629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ВЛАДИМИРСКИЙ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ГОСУДАРСТВЕННЫЙ УНИВЕРСИТЕТ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имени Александра Григорьевича и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Николая Григорьевича Столетовых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5" name="TextBox 4"/>
          <p:cNvSpPr/>
          <p:nvPr/>
        </p:nvSpPr>
        <p:spPr>
          <a:xfrm>
            <a:off x="8782200" y="426240"/>
            <a:ext cx="27712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Кафедра информатики 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защиты информации (ИЗИ)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429496729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г. Владимир 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Calibri"/>
              </a:rPr>
              <a:t>2023</a:t>
            </a:r>
            <a:endParaRPr lang="ru-RU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90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Овал 4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PlaceHolder 1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</a:t>
            </a:r>
            <a:r>
              <a:rPr lang="ru-RU" sz="1100" dirty="0" smtClean="0"/>
              <a:t>:</a:t>
            </a:r>
            <a:r>
              <a:rPr lang="ru-RU" sz="1100" dirty="0"/>
              <a:t> Захаров К.П.</a:t>
            </a:r>
            <a:endParaRPr lang="ru-RU" sz="1100" dirty="0"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F4F55-5F0B-436D-B425-7A0C10E402CC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224" name="Заголовок 3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Основная часть</a:t>
            </a: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:</a:t>
            </a: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ru-RU" sz="4400" b="0" strike="noStrike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Разработки внутренних классов клиента игры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25" name="TextBox 1"/>
          <p:cNvSpPr/>
          <p:nvPr/>
        </p:nvSpPr>
        <p:spPr>
          <a:xfrm>
            <a:off x="9608040" y="1344240"/>
            <a:ext cx="2152440" cy="3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Прямоугольник 6"/>
          <p:cNvSpPr/>
          <p:nvPr/>
        </p:nvSpPr>
        <p:spPr>
          <a:xfrm>
            <a:off x="443170" y="2005847"/>
            <a:ext cx="5535760" cy="3287122"/>
          </a:xfrm>
          <a:prstGeom prst="rect">
            <a:avLst/>
          </a:prstGeom>
          <a:noFill/>
          <a:ln w="3816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97280" y="782127"/>
            <a:ext cx="11154240" cy="14760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spc="-1" dirty="0" smtClean="0">
                <a:latin typeface="Arial"/>
              </a:rPr>
              <a:t>В клиенте сделаны классы </a:t>
            </a:r>
            <a:r>
              <a:rPr lang="en-US" sz="2800" spc="-1" dirty="0" smtClean="0">
                <a:latin typeface="Arial"/>
              </a:rPr>
              <a:t>Me()</a:t>
            </a:r>
            <a:r>
              <a:rPr lang="ru-RU" sz="2800" spc="-1" dirty="0" smtClean="0">
                <a:latin typeface="Arial"/>
              </a:rPr>
              <a:t>, для</a:t>
            </a:r>
            <a:r>
              <a:rPr lang="en-US" sz="2800" spc="-1" dirty="0" smtClean="0">
                <a:latin typeface="Arial"/>
              </a:rPr>
              <a:t> </a:t>
            </a:r>
            <a:r>
              <a:rPr lang="ru-RU" sz="2800" spc="-1" dirty="0" err="1" smtClean="0">
                <a:latin typeface="Arial"/>
              </a:rPr>
              <a:t>отрисовки</a:t>
            </a:r>
            <a:r>
              <a:rPr lang="ru-RU" sz="2800" spc="-1" dirty="0" smtClean="0">
                <a:latin typeface="Arial"/>
              </a:rPr>
              <a:t> игрока в клиенте,</a:t>
            </a:r>
            <a:br>
              <a:rPr lang="ru-RU" sz="2800" spc="-1" dirty="0" smtClean="0">
                <a:latin typeface="Arial"/>
              </a:rPr>
            </a:br>
            <a:r>
              <a:rPr lang="ru-RU" sz="2800" spc="-1" dirty="0" smtClean="0">
                <a:latin typeface="Arial"/>
              </a:rPr>
              <a:t>класс </a:t>
            </a:r>
            <a:r>
              <a:rPr lang="en-US" sz="2800" spc="-1" dirty="0" smtClean="0">
                <a:latin typeface="Arial"/>
              </a:rPr>
              <a:t>Grid()</a:t>
            </a:r>
            <a:r>
              <a:rPr lang="ru-RU" sz="2800" spc="-1" dirty="0" smtClean="0">
                <a:latin typeface="Arial"/>
              </a:rPr>
              <a:t>, для</a:t>
            </a:r>
            <a:r>
              <a:rPr lang="en-US" sz="2800" spc="-1" dirty="0" smtClean="0">
                <a:latin typeface="Arial"/>
              </a:rPr>
              <a:t> </a:t>
            </a:r>
            <a:r>
              <a:rPr lang="ru-RU" sz="2800" spc="-1" dirty="0" smtClean="0">
                <a:latin typeface="Arial"/>
              </a:rPr>
              <a:t>создания сетки на поле.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20" name="Объект 2"/>
          <p:cNvSpPr/>
          <p:nvPr/>
        </p:nvSpPr>
        <p:spPr>
          <a:xfrm>
            <a:off x="699355" y="1680480"/>
            <a:ext cx="3478271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1-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конструктор класса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Me()</a:t>
            </a:r>
            <a:endParaRPr lang="ru-RU" sz="1800" strike="noStrike" spc="-1" dirty="0">
              <a:latin typeface="Arial"/>
            </a:endParaRPr>
          </a:p>
        </p:txBody>
      </p:sp>
      <p:sp>
        <p:nvSpPr>
          <p:cNvPr id="24" name="Прямоугольник 6"/>
          <p:cNvSpPr/>
          <p:nvPr/>
        </p:nvSpPr>
        <p:spPr>
          <a:xfrm>
            <a:off x="6094980" y="2005847"/>
            <a:ext cx="5537243" cy="3772982"/>
          </a:xfrm>
          <a:prstGeom prst="rect">
            <a:avLst/>
          </a:prstGeom>
          <a:noFill/>
          <a:ln w="3816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Объект 2"/>
          <p:cNvSpPr/>
          <p:nvPr/>
        </p:nvSpPr>
        <p:spPr>
          <a:xfrm>
            <a:off x="6094980" y="1680480"/>
            <a:ext cx="3478271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strike="noStrike" spc="-1" dirty="0" smtClean="0">
                <a:latin typeface="Arial"/>
              </a:rPr>
              <a:t>2 -</a:t>
            </a:r>
            <a:r>
              <a:rPr lang="ru-RU" sz="1800" strike="noStrike" spc="-1" dirty="0" smtClean="0">
                <a:latin typeface="Arial"/>
              </a:rPr>
              <a:t> </a:t>
            </a:r>
            <a:r>
              <a:rPr lang="ru-RU" spc="-1" dirty="0">
                <a:solidFill>
                  <a:srgbClr val="000000"/>
                </a:solidFill>
              </a:rPr>
              <a:t>конструктор </a:t>
            </a:r>
            <a:r>
              <a:rPr lang="ru-RU" spc="-1" dirty="0" smtClean="0">
                <a:solidFill>
                  <a:srgbClr val="000000"/>
                </a:solidFill>
              </a:rPr>
              <a:t>класса </a:t>
            </a:r>
            <a:r>
              <a:rPr lang="en-US" spc="-1" dirty="0" smtClean="0">
                <a:solidFill>
                  <a:srgbClr val="000000"/>
                </a:solidFill>
              </a:rPr>
              <a:t>Grid()</a:t>
            </a:r>
            <a:r>
              <a:rPr lang="en-US" sz="1800" strike="noStrike" spc="-1" dirty="0" smtClean="0">
                <a:latin typeface="Arial"/>
              </a:rPr>
              <a:t> </a:t>
            </a:r>
            <a:endParaRPr lang="ru-RU" sz="180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306" y="2067520"/>
            <a:ext cx="5372590" cy="36496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96" y="2067520"/>
            <a:ext cx="5371105" cy="31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Овал 4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PlaceHolder 1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</a:t>
            </a:r>
            <a:r>
              <a:rPr lang="ru-RU" sz="1100" dirty="0" smtClean="0"/>
              <a:t>:</a:t>
            </a:r>
            <a:r>
              <a:rPr lang="ru-RU" sz="1100" dirty="0"/>
              <a:t> Захаров К.П.</a:t>
            </a:r>
            <a:endParaRPr lang="ru-RU" sz="1100" dirty="0"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F4F55-5F0B-436D-B425-7A0C10E402CC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224" name="Заголовок 3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95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Основная часть</a:t>
            </a: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:</a:t>
            </a: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ru-RU" sz="4400" b="0" strike="noStrike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Разработки внешнего вида клиента игры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25" name="TextBox 1"/>
          <p:cNvSpPr/>
          <p:nvPr/>
        </p:nvSpPr>
        <p:spPr>
          <a:xfrm>
            <a:off x="9608040" y="1344240"/>
            <a:ext cx="2152440" cy="3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Прямоугольник 6"/>
          <p:cNvSpPr/>
          <p:nvPr/>
        </p:nvSpPr>
        <p:spPr>
          <a:xfrm>
            <a:off x="197280" y="2194053"/>
            <a:ext cx="6449705" cy="1474536"/>
          </a:xfrm>
          <a:prstGeom prst="rect">
            <a:avLst/>
          </a:prstGeom>
          <a:noFill/>
          <a:ln w="3816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97280" y="843300"/>
            <a:ext cx="11154240" cy="14760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strike="noStrike" spc="-1" dirty="0" smtClean="0">
                <a:latin typeface="Arial"/>
              </a:rPr>
              <a:t>Все </a:t>
            </a:r>
            <a:r>
              <a:rPr lang="ru-RU" sz="2800" b="0" strike="noStrike" spc="-1" dirty="0" err="1" smtClean="0">
                <a:latin typeface="Arial"/>
              </a:rPr>
              <a:t>отрисовки</a:t>
            </a:r>
            <a:r>
              <a:rPr lang="ru-RU" sz="2800" b="0" strike="noStrike" spc="-1" dirty="0" smtClean="0">
                <a:latin typeface="Arial"/>
              </a:rPr>
              <a:t> происходят в основном цикле игры. На скриншотах только функции, которые всегда обновляются и при необходимости запускаются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20" name="Объект 2"/>
          <p:cNvSpPr/>
          <p:nvPr/>
        </p:nvSpPr>
        <p:spPr>
          <a:xfrm>
            <a:off x="197280" y="1866686"/>
            <a:ext cx="3478271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1-</a:t>
            </a:r>
            <a:r>
              <a:rPr lang="ru-RU" spc="-1" dirty="0" err="1" smtClean="0">
                <a:solidFill>
                  <a:srgbClr val="000000"/>
                </a:solidFill>
                <a:latin typeface="Calibri"/>
              </a:rPr>
              <a:t>Отрисовка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 себя </a:t>
            </a:r>
            <a:endParaRPr lang="ru-RU" sz="1800" strike="noStrike" spc="-1" dirty="0">
              <a:latin typeface="Arial"/>
            </a:endParaRPr>
          </a:p>
        </p:txBody>
      </p:sp>
      <p:sp>
        <p:nvSpPr>
          <p:cNvPr id="22" name="Объект 2"/>
          <p:cNvSpPr/>
          <p:nvPr/>
        </p:nvSpPr>
        <p:spPr>
          <a:xfrm>
            <a:off x="107038" y="3625022"/>
            <a:ext cx="3478271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2 – </a:t>
            </a:r>
            <a:r>
              <a:rPr lang="ru-RU" spc="-1" dirty="0" err="1" smtClean="0">
                <a:solidFill>
                  <a:srgbClr val="000000"/>
                </a:solidFill>
                <a:latin typeface="Calibri"/>
              </a:rPr>
              <a:t>Отрисовка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 врагов</a:t>
            </a:r>
            <a:endParaRPr lang="ru-RU" sz="1800" strike="noStrike" spc="-1" dirty="0">
              <a:latin typeface="Arial"/>
            </a:endParaRPr>
          </a:p>
        </p:txBody>
      </p:sp>
      <p:sp>
        <p:nvSpPr>
          <p:cNvPr id="24" name="Прямоугольник 6"/>
          <p:cNvSpPr/>
          <p:nvPr/>
        </p:nvSpPr>
        <p:spPr>
          <a:xfrm>
            <a:off x="396082" y="3939689"/>
            <a:ext cx="4373657" cy="2413813"/>
          </a:xfrm>
          <a:prstGeom prst="rect">
            <a:avLst/>
          </a:prstGeom>
          <a:noFill/>
          <a:ln w="3816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4" y="2250080"/>
            <a:ext cx="6315956" cy="13432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65" y="3995956"/>
            <a:ext cx="422969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Овал 5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PlaceHolder 1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Исполнитель: </a:t>
            </a:r>
            <a:r>
              <a:rPr lang="ru-RU" dirty="0" smtClean="0"/>
              <a:t>Ходыкин Л.Ю.</a:t>
            </a:r>
            <a:endParaRPr lang="ru-RU" sz="1100" dirty="0"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3A458-6948-48DC-AF54-8205F0EE5CA8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241" name="Заголовок 4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Конец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3357720" y="3244680"/>
            <a:ext cx="6001560" cy="71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6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Овал 10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Calibri Light"/>
              </a:rPr>
              <a:t>Аннотация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idx="4294967295"/>
          </p:nvPr>
        </p:nvSpPr>
        <p:spPr>
          <a:xfrm>
            <a:off x="609480" y="1220760"/>
            <a:ext cx="10983600" cy="453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Разработка 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прототипа многопользовательской игры на языке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Python, 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основные этапы реализации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ru-RU" sz="2800" b="0" strike="noStrike" spc="-1" dirty="0">
              <a:latin typeface="Arial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Проработка тематики, механики и архитектуры игры.</a:t>
            </a:r>
            <a:endParaRPr lang="ru-RU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Разработка моделей игроков.</a:t>
            </a:r>
            <a:endParaRPr lang="ru-RU" sz="2800" b="0" strike="noStrike" spc="-1" dirty="0">
              <a:latin typeface="Arial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Разработка сервера.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Разработка протокола обмена 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данными, клиент-сервер.</a:t>
            </a:r>
            <a:endParaRPr lang="ru-RU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Разработка механики и классов объектов в игре.</a:t>
            </a:r>
            <a:endParaRPr lang="ru-RU" sz="2800" b="0" strike="noStrike" spc="-1" dirty="0">
              <a:latin typeface="Arial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Тестирование и отладка.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dirty="0" smtClean="0"/>
              <a:t>РАЗРАБОТКА ПРОТОТИПА МНОГОПОЛЬЗОВАТЕЛЬСКОЙ ИГРЫ</a:t>
            </a:r>
            <a:r>
              <a:rPr lang="ru-RU" sz="1400" b="0" strike="noStrike" spc="-1" dirty="0" smtClean="0">
                <a:solidFill>
                  <a:srgbClr val="8B8B8B"/>
                </a:solidFill>
                <a:latin typeface="Calibri"/>
              </a:rPr>
              <a:t>. </a:t>
            </a:r>
            <a:r>
              <a:rPr lang="ru-RU" sz="1400" b="0" strike="noStrike" spc="-1" dirty="0">
                <a:solidFill>
                  <a:srgbClr val="8B8B8B"/>
                </a:solidFill>
                <a:latin typeface="Calibri"/>
              </a:rPr>
              <a:t>Исполнитель</a:t>
            </a:r>
            <a:r>
              <a:rPr lang="ru-RU" sz="1400" b="0" strike="noStrike" spc="-1" dirty="0" smtClean="0">
                <a:solidFill>
                  <a:srgbClr val="8B8B8B"/>
                </a:solidFill>
                <a:latin typeface="Calibri"/>
              </a:rPr>
              <a:t>: Захаров К.П.</a:t>
            </a:r>
            <a:endParaRPr lang="ru-RU" sz="1400" b="0" strike="noStrike" spc="-1" dirty="0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02</a:t>
            </a:r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283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Овал 2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ftr" idx="4294967295"/>
          </p:nvPr>
        </p:nvSpPr>
        <p:spPr>
          <a:xfrm>
            <a:off x="0" y="636516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</a:t>
            </a:r>
            <a:r>
              <a:rPr lang="ru-RU" sz="1100" dirty="0" smtClean="0"/>
              <a:t>:</a:t>
            </a:r>
            <a:r>
              <a:rPr lang="ru-RU" sz="1100" dirty="0"/>
              <a:t> Захаров К.П.</a:t>
            </a:r>
            <a:endParaRPr lang="ru-RU" sz="1100" dirty="0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0</a:t>
            </a:r>
            <a:fld id="{913626A6-61B9-4133-8DD3-A0BBF806AB5C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title"/>
          </p:nvPr>
        </p:nvSpPr>
        <p:spPr>
          <a:xfrm>
            <a:off x="0" y="5544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Основная часть</a:t>
            </a: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: </a:t>
            </a:r>
            <a:r>
              <a:rPr lang="ru-RU" spc="-1" dirty="0" smtClean="0">
                <a:solidFill>
                  <a:srgbClr val="FFFFFF"/>
                </a:solidFill>
                <a:latin typeface="Calibri Light"/>
              </a:rPr>
              <a:t>Клиент-серверной архитектуры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48" name="TextBox 2"/>
          <p:cNvSpPr/>
          <p:nvPr/>
        </p:nvSpPr>
        <p:spPr>
          <a:xfrm>
            <a:off x="7344831" y="1532211"/>
            <a:ext cx="415368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 –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Создание сокета на сервере.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 –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Создание сокета в клиенте и подключение к сокету сервера.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 smtClean="0">
                <a:latin typeface="Arial"/>
              </a:rPr>
              <a:t>На слайдах показана только основная часть создания клиент серверного соединения и настройка сокетов, чтобы можно было подключаться и обмениваться информацией.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52" name="TextBox 8"/>
          <p:cNvSpPr/>
          <p:nvPr/>
        </p:nvSpPr>
        <p:spPr>
          <a:xfrm>
            <a:off x="69480" y="746640"/>
            <a:ext cx="28908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spc="-1" dirty="0">
                <a:solidFill>
                  <a:srgbClr val="203864"/>
                </a:solidFill>
                <a:latin typeface="Calibri"/>
              </a:rPr>
              <a:t>1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53" name="TextBox 10"/>
          <p:cNvSpPr/>
          <p:nvPr/>
        </p:nvSpPr>
        <p:spPr>
          <a:xfrm>
            <a:off x="96300" y="3537962"/>
            <a:ext cx="2354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203864"/>
                </a:solidFill>
                <a:latin typeface="Calibri"/>
                <a:ea typeface="DejaVu Sans"/>
              </a:rPr>
              <a:t>2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20" name="Прямоугольник 48"/>
          <p:cNvSpPr/>
          <p:nvPr/>
        </p:nvSpPr>
        <p:spPr>
          <a:xfrm>
            <a:off x="302628" y="1494695"/>
            <a:ext cx="4682610" cy="1189705"/>
          </a:xfrm>
          <a:prstGeom prst="rect">
            <a:avLst/>
          </a:prstGeom>
          <a:noFill/>
          <a:ln w="57240">
            <a:solidFill>
              <a:srgbClr val="007C7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" name="Прямоугольник 48"/>
          <p:cNvSpPr/>
          <p:nvPr/>
        </p:nvSpPr>
        <p:spPr>
          <a:xfrm>
            <a:off x="127725" y="4139897"/>
            <a:ext cx="5165243" cy="994729"/>
          </a:xfrm>
          <a:prstGeom prst="rect">
            <a:avLst/>
          </a:prstGeom>
          <a:noFill/>
          <a:ln w="57240">
            <a:solidFill>
              <a:srgbClr val="007C7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0" y="1567276"/>
            <a:ext cx="4526351" cy="10445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95" y="4218102"/>
            <a:ext cx="502990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Овал 3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PlaceHolder 1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</a:t>
            </a:r>
            <a:r>
              <a:rPr lang="ru-RU" sz="1100" dirty="0" smtClean="0"/>
              <a:t>:</a:t>
            </a:r>
            <a:r>
              <a:rPr lang="ru-RU" sz="1100" dirty="0"/>
              <a:t> </a:t>
            </a:r>
            <a:r>
              <a:rPr lang="ru-RU" sz="1100" dirty="0" smtClean="0"/>
              <a:t> Захаров </a:t>
            </a:r>
            <a:r>
              <a:rPr lang="ru-RU" sz="1100" dirty="0"/>
              <a:t>К.П.</a:t>
            </a:r>
            <a:endParaRPr lang="ru-RU" sz="1100" dirty="0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0</a:t>
            </a:r>
            <a:fld id="{81331B1E-69E4-41BB-881A-A11A0F00EDE5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800" b="0" strike="noStrike" spc="-1" dirty="0">
                <a:solidFill>
                  <a:srgbClr val="FFFFFF"/>
                </a:solidFill>
                <a:latin typeface="Calibri Light"/>
              </a:rPr>
              <a:t>Основная часть</a:t>
            </a:r>
            <a:r>
              <a:rPr lang="en-US" sz="4800" b="0" strike="noStrike" spc="-1" dirty="0">
                <a:solidFill>
                  <a:srgbClr val="FFFFFF"/>
                </a:solidFill>
                <a:latin typeface="Calibri Light"/>
              </a:rPr>
              <a:t>: </a:t>
            </a:r>
            <a:r>
              <a:rPr lang="ru-RU" sz="4800" b="0" strike="noStrike" spc="-1" dirty="0" smtClean="0">
                <a:solidFill>
                  <a:srgbClr val="FFFFFF"/>
                </a:solidFill>
                <a:latin typeface="Calibri Light"/>
              </a:rPr>
              <a:t>Протокола обмены данными</a:t>
            </a:r>
            <a:endParaRPr lang="ru-RU" sz="4800" b="0" strike="noStrike" spc="-1" dirty="0">
              <a:latin typeface="Arial"/>
            </a:endParaRPr>
          </a:p>
        </p:txBody>
      </p:sp>
      <p:sp>
        <p:nvSpPr>
          <p:cNvPr id="163" name="Прямоугольник 162"/>
          <p:cNvSpPr/>
          <p:nvPr/>
        </p:nvSpPr>
        <p:spPr>
          <a:xfrm>
            <a:off x="7212801" y="1079999"/>
            <a:ext cx="4484827" cy="33001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pc="-1" dirty="0" smtClean="0">
                <a:latin typeface="Arial"/>
              </a:rPr>
              <a:t>Протокол обмена данных выглядит так, что сервер формирует пакет расположения игроков относительно друг друга и посылает пакет каждому из игроков.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 smtClean="0">
                <a:latin typeface="Arial"/>
              </a:rPr>
              <a:t>1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Часть кода с формированием пакета, который будет отправляться на клиенты.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 smtClean="0">
                <a:latin typeface="Arial"/>
              </a:rPr>
              <a:t>2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ru-RU" spc="-1" dirty="0" smtClean="0">
                <a:latin typeface="Arial"/>
              </a:rPr>
              <a:t>Часть кода, с формированием пакета для сервера. Данный пакет передает вектор направления движения.</a:t>
            </a:r>
            <a:br>
              <a:rPr lang="ru-RU" spc="-1" dirty="0" smtClean="0">
                <a:latin typeface="Arial"/>
              </a:rPr>
            </a:br>
            <a:endParaRPr lang="ru-RU" sz="1800" b="0" strike="noStrike" spc="-1" dirty="0">
              <a:latin typeface="Arial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540000" y="1080000"/>
            <a:ext cx="718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0000" y="4035261"/>
            <a:ext cx="718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2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" name="Прямоугольник 48"/>
          <p:cNvSpPr/>
          <p:nvPr/>
        </p:nvSpPr>
        <p:spPr>
          <a:xfrm>
            <a:off x="949919" y="986450"/>
            <a:ext cx="5037644" cy="2729305"/>
          </a:xfrm>
          <a:prstGeom prst="rect">
            <a:avLst/>
          </a:prstGeom>
          <a:noFill/>
          <a:ln w="57240">
            <a:solidFill>
              <a:srgbClr val="007C7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4" name="Прямоугольник 48"/>
          <p:cNvSpPr/>
          <p:nvPr/>
        </p:nvSpPr>
        <p:spPr>
          <a:xfrm>
            <a:off x="814038" y="4116794"/>
            <a:ext cx="4294293" cy="1424671"/>
          </a:xfrm>
          <a:prstGeom prst="rect">
            <a:avLst/>
          </a:prstGeom>
          <a:noFill/>
          <a:ln w="57240">
            <a:solidFill>
              <a:srgbClr val="007C7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68" y="1067527"/>
            <a:ext cx="4777939" cy="24975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80" y="4186630"/>
            <a:ext cx="41249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9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Овал 7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</a:t>
            </a:r>
            <a:r>
              <a:rPr lang="ru-RU" sz="1100" dirty="0" smtClean="0"/>
              <a:t>: </a:t>
            </a:r>
            <a:r>
              <a:rPr lang="ru-RU" sz="1100" dirty="0"/>
              <a:t>Захаров К.П.</a:t>
            </a:r>
            <a:endParaRPr lang="ru-RU" sz="1100" dirty="0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0</a:t>
            </a:r>
            <a:fld id="{FC46DF5A-5D6D-4976-A229-DAB38EF72548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10443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Основная часть</a:t>
            </a: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</a:rPr>
              <a:t>: </a:t>
            </a:r>
            <a:r>
              <a:rPr lang="ru-RU" sz="4400" b="0" strike="noStrike" spc="-1" dirty="0" smtClean="0">
                <a:solidFill>
                  <a:srgbClr val="FFFFFF"/>
                </a:solidFill>
                <a:latin typeface="Calibri Light"/>
              </a:rPr>
              <a:t>Основная часть взаимодействия в реальном времени(не пошагово)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72" name="Прямоугольник 48"/>
          <p:cNvSpPr/>
          <p:nvPr/>
        </p:nvSpPr>
        <p:spPr>
          <a:xfrm>
            <a:off x="625597" y="1382751"/>
            <a:ext cx="3328255" cy="1395618"/>
          </a:xfrm>
          <a:prstGeom prst="rect">
            <a:avLst/>
          </a:prstGeom>
          <a:solidFill>
            <a:srgbClr val="FFFFFF"/>
          </a:solidFill>
          <a:ln w="57240">
            <a:solidFill>
              <a:srgbClr val="007C7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4" name="TextBox 51"/>
          <p:cNvSpPr/>
          <p:nvPr/>
        </p:nvSpPr>
        <p:spPr>
          <a:xfrm>
            <a:off x="284580" y="1509480"/>
            <a:ext cx="509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203864"/>
                </a:solidFill>
                <a:latin typeface="Calibri"/>
                <a:ea typeface="DejaVu Sans"/>
              </a:rPr>
              <a:t>1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5" name="TextBox 77"/>
          <p:cNvSpPr/>
          <p:nvPr/>
        </p:nvSpPr>
        <p:spPr>
          <a:xfrm>
            <a:off x="6228839" y="1382751"/>
            <a:ext cx="4667641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ru-RU" sz="1800" b="0" strike="noStrike" spc="-1" dirty="0" smtClean="0">
                <a:latin typeface="Arial"/>
              </a:rPr>
              <a:t>Бло</a:t>
            </a:r>
            <a:r>
              <a:rPr lang="ru-RU" spc="-1" dirty="0" smtClean="0">
                <a:latin typeface="Arial"/>
              </a:rPr>
              <a:t>к в котором, во время игрового цикла постоянно программа проходит по всем игрокам из списка и проверяет, прислал что-то игрок или же нет.</a:t>
            </a:r>
            <a:br>
              <a:rPr lang="ru-RU" spc="-1" dirty="0" smtClean="0">
                <a:latin typeface="Arial"/>
              </a:rPr>
            </a:br>
            <a:endParaRPr lang="ru-RU" spc="-1" dirty="0" smtClean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Arial"/>
              </a:rPr>
              <a:t>Чтобы не было ошибок, используется блок </a:t>
            </a:r>
            <a:r>
              <a:rPr lang="en-US" spc="-1" dirty="0" smtClean="0">
                <a:latin typeface="Arial"/>
              </a:rPr>
              <a:t>try-except</a:t>
            </a:r>
            <a:r>
              <a:rPr lang="ru-RU" spc="-1" dirty="0" smtClean="0">
                <a:latin typeface="Arial"/>
              </a:rPr>
              <a:t>, в случае если игрок ничего не присылает программа не выдавала ошибок и не завершалась экстренно.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4" y="1431763"/>
            <a:ext cx="321989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</a:t>
            </a:r>
            <a:r>
              <a:rPr lang="ru-RU" sz="1100" dirty="0" smtClean="0"/>
              <a:t>: </a:t>
            </a:r>
            <a:r>
              <a:rPr lang="ru-RU" sz="1100" dirty="0"/>
              <a:t>Захаров К.П.</a:t>
            </a:r>
            <a:endParaRPr lang="ru-RU" sz="1100" dirty="0">
              <a:latin typeface="Times New Roman"/>
            </a:endParaRPr>
          </a:p>
        </p:txBody>
      </p:sp>
      <p:sp>
        <p:nvSpPr>
          <p:cNvPr id="191" name="Овал 6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FFFFFF"/>
                </a:solidFill>
                <a:latin typeface="Calibri"/>
              </a:rPr>
              <a:t>0</a:t>
            </a:r>
            <a:fld id="{CAB240EA-91A5-42CD-8CAF-30F2E050CDD9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193" name="Заголовок 1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Основная часть</a:t>
            </a: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:</a:t>
            </a: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ru-RU" sz="4400" b="0" strike="noStrike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Тематики и </a:t>
            </a:r>
            <a:r>
              <a:rPr lang="ru-RU" sz="4400" b="0" strike="noStrike" spc="-1" dirty="0" err="1" smtClean="0">
                <a:solidFill>
                  <a:srgbClr val="FFFFFF"/>
                </a:solidFill>
                <a:latin typeface="Calibri Light"/>
                <a:ea typeface="DejaVu Sans"/>
              </a:rPr>
              <a:t>геймплея</a:t>
            </a:r>
            <a:r>
              <a:rPr lang="ru-RU" sz="4400" b="0" strike="noStrike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312234" y="952199"/>
            <a:ext cx="11285034" cy="42264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spc="-1" dirty="0" smtClean="0">
                <a:latin typeface="Arial"/>
              </a:rPr>
              <a:t>Тематика игры классическое </a:t>
            </a:r>
            <a:r>
              <a:rPr lang="en-US" sz="2800" spc="-1" dirty="0" err="1" smtClean="0">
                <a:latin typeface="Arial"/>
              </a:rPr>
              <a:t>AgarIO</a:t>
            </a:r>
            <a:r>
              <a:rPr lang="ru-RU" sz="2800" spc="-1" dirty="0" smtClean="0">
                <a:latin typeface="Arial"/>
              </a:rPr>
              <a:t>, в которой нельзя победить, игроки будут всегда заходить сражаться и в случае смерти пере заходить на сервер, нет никакого подсчета очков, для победы.</a:t>
            </a:r>
            <a:br>
              <a:rPr lang="ru-RU" sz="2800" spc="-1" dirty="0" smtClean="0">
                <a:latin typeface="Arial"/>
              </a:rPr>
            </a:br>
            <a:r>
              <a:rPr lang="ru-RU" sz="2800" spc="-1" dirty="0" smtClean="0">
                <a:latin typeface="Arial"/>
              </a:rPr>
              <a:t/>
            </a:r>
            <a:br>
              <a:rPr lang="ru-RU" sz="2800" spc="-1" dirty="0" smtClean="0">
                <a:latin typeface="Arial"/>
              </a:rPr>
            </a:br>
            <a:r>
              <a:rPr lang="ru-RU" sz="2800" spc="-1" dirty="0" err="1" smtClean="0">
                <a:latin typeface="Arial"/>
              </a:rPr>
              <a:t>Геймплей</a:t>
            </a:r>
            <a:r>
              <a:rPr lang="ru-RU" sz="2800" spc="-1" dirty="0" smtClean="0">
                <a:latin typeface="Arial"/>
              </a:rPr>
              <a:t>: у игроков есть поле в котором они могут свободно передвигаться по всем осям и уничтожать противников с меньшей массой. Каждый игрок может свободно поглощать других игроков, если его масса больше. Игроки так же могут уничтожать микробов и ботов, которые подражают поведению игрока.</a:t>
            </a:r>
            <a:br>
              <a:rPr lang="ru-RU" sz="2800" spc="-1" dirty="0" smtClean="0">
                <a:latin typeface="Arial"/>
              </a:rPr>
            </a:br>
            <a:endParaRPr lang="en-US" sz="28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 smtClean="0">
                <a:latin typeface="Arial"/>
              </a:rPr>
              <a:t>1-</a:t>
            </a:r>
            <a:r>
              <a:rPr lang="ru-RU" sz="2800" b="0" strike="noStrike" spc="-1" dirty="0" smtClean="0">
                <a:latin typeface="Arial"/>
              </a:rPr>
              <a:t> Скриншот с окна сервера, где видно</a:t>
            </a:r>
            <a:br>
              <a:rPr lang="ru-RU" sz="2800" b="0" strike="noStrike" spc="-1" dirty="0" smtClean="0">
                <a:latin typeface="Arial"/>
              </a:rPr>
            </a:br>
            <a:r>
              <a:rPr lang="ru-RU" sz="2800" b="0" strike="noStrike" spc="-1" dirty="0" smtClean="0">
                <a:latin typeface="Arial"/>
              </a:rPr>
              <a:t>нахождение несколько игроков, ботов и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spc="-1" dirty="0" smtClean="0">
                <a:latin typeface="Arial"/>
              </a:rPr>
              <a:t>микробов</a:t>
            </a:r>
            <a:r>
              <a:rPr lang="ru-RU" sz="2800" b="0" strike="noStrike" spc="-1" dirty="0" smtClean="0">
                <a:latin typeface="Arial"/>
              </a:rPr>
              <a:t>.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195" name="Прямоугольник 40"/>
          <p:cNvSpPr/>
          <p:nvPr/>
        </p:nvSpPr>
        <p:spPr>
          <a:xfrm>
            <a:off x="6945923" y="3513860"/>
            <a:ext cx="4672844" cy="268471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C7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" name="Объект 16"/>
          <p:cNvSpPr/>
          <p:nvPr/>
        </p:nvSpPr>
        <p:spPr>
          <a:xfrm>
            <a:off x="6638728" y="5846943"/>
            <a:ext cx="465333" cy="5095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9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</a:t>
            </a:r>
            <a:endParaRPr lang="ru-RU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7069" t="6619" r="9261" b="10231"/>
          <a:stretch/>
        </p:blipFill>
        <p:spPr>
          <a:xfrm>
            <a:off x="6983424" y="3571121"/>
            <a:ext cx="4597842" cy="25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</a:t>
            </a:r>
            <a:r>
              <a:rPr lang="ru-RU" sz="1100" dirty="0" smtClean="0"/>
              <a:t>:</a:t>
            </a:r>
            <a:r>
              <a:rPr lang="ru-RU" sz="1100" dirty="0"/>
              <a:t> Захаров К.П.</a:t>
            </a:r>
            <a:endParaRPr lang="ru-RU" sz="1100" dirty="0">
              <a:latin typeface="Times New Roman"/>
            </a:endParaRPr>
          </a:p>
        </p:txBody>
      </p:sp>
      <p:sp>
        <p:nvSpPr>
          <p:cNvPr id="203" name="Овал 1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FFFFFF"/>
                </a:solidFill>
                <a:latin typeface="Calibri"/>
              </a:rPr>
              <a:t>0</a:t>
            </a:r>
            <a:fld id="{22F3F7D0-1D5D-4D9F-9928-ED58E41E8517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205" name="Заголовок 2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Основная часть</a:t>
            </a: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:</a:t>
            </a: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ru-RU" sz="4400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Разработки сущностей игры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258826" y="780885"/>
            <a:ext cx="11154240" cy="4667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strike="noStrike" spc="-1" dirty="0" smtClean="0">
                <a:latin typeface="Arial"/>
              </a:rPr>
              <a:t>В игре существует </a:t>
            </a:r>
            <a:r>
              <a:rPr lang="ru-RU" sz="2800" spc="-1" dirty="0" smtClean="0">
                <a:latin typeface="Arial"/>
              </a:rPr>
              <a:t>три</a:t>
            </a:r>
            <a:r>
              <a:rPr lang="ru-RU" sz="2800" b="0" strike="noStrike" spc="-1" dirty="0" smtClean="0">
                <a:latin typeface="Arial"/>
              </a:rPr>
              <a:t> основных вида объектов, сам игрок </a:t>
            </a:r>
            <a:r>
              <a:rPr lang="en-US" sz="2800" b="0" strike="noStrike" spc="-1" dirty="0" smtClean="0">
                <a:latin typeface="Arial"/>
              </a:rPr>
              <a:t>(player</a:t>
            </a:r>
            <a:r>
              <a:rPr lang="ru-RU" sz="2800" b="0" strike="noStrike" spc="-1" dirty="0" smtClean="0">
                <a:latin typeface="Arial"/>
              </a:rPr>
              <a:t>)</a:t>
            </a:r>
            <a:r>
              <a:rPr lang="en-US" sz="2800" spc="-1" dirty="0" smtClean="0">
                <a:latin typeface="Arial"/>
              </a:rPr>
              <a:t>, </a:t>
            </a:r>
            <a:r>
              <a:rPr lang="ru-RU" sz="2800" spc="-1" dirty="0" smtClean="0">
                <a:latin typeface="Arial"/>
              </a:rPr>
              <a:t>бот(</a:t>
            </a:r>
            <a:r>
              <a:rPr lang="en-US" sz="2800" spc="-1" dirty="0" smtClean="0">
                <a:latin typeface="Arial"/>
              </a:rPr>
              <a:t>Bot) </a:t>
            </a:r>
            <a:r>
              <a:rPr lang="ru-RU" sz="2800" spc="-1" dirty="0" smtClean="0">
                <a:latin typeface="Arial"/>
              </a:rPr>
              <a:t>и микроб(</a:t>
            </a:r>
            <a:r>
              <a:rPr lang="en-US" sz="2800" spc="-1" dirty="0" smtClean="0">
                <a:latin typeface="Arial"/>
              </a:rPr>
              <a:t>Microbe).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207" name="Прямоугольник 1"/>
          <p:cNvSpPr/>
          <p:nvPr/>
        </p:nvSpPr>
        <p:spPr>
          <a:xfrm>
            <a:off x="193089" y="1574544"/>
            <a:ext cx="3639555" cy="2676286"/>
          </a:xfrm>
          <a:prstGeom prst="rect">
            <a:avLst/>
          </a:prstGeom>
          <a:solidFill>
            <a:srgbClr val="FFFFFF"/>
          </a:solidFill>
          <a:ln w="28575">
            <a:solidFill>
              <a:srgbClr val="007C7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1" name="Объект 2"/>
          <p:cNvSpPr/>
          <p:nvPr/>
        </p:nvSpPr>
        <p:spPr>
          <a:xfrm>
            <a:off x="96221" y="1283030"/>
            <a:ext cx="2470918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1-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инициализация игрока</a:t>
            </a:r>
            <a:endParaRPr lang="ru-RU" sz="1800" strike="noStrike" spc="-1" dirty="0">
              <a:latin typeface="Arial"/>
            </a:endParaRPr>
          </a:p>
        </p:txBody>
      </p:sp>
      <p:sp>
        <p:nvSpPr>
          <p:cNvPr id="16" name="Прямоугольник 1"/>
          <p:cNvSpPr/>
          <p:nvPr/>
        </p:nvSpPr>
        <p:spPr>
          <a:xfrm>
            <a:off x="4275636" y="1614169"/>
            <a:ext cx="2574262" cy="2248597"/>
          </a:xfrm>
          <a:prstGeom prst="rect">
            <a:avLst/>
          </a:prstGeom>
          <a:noFill/>
          <a:ln w="28575">
            <a:solidFill>
              <a:srgbClr val="007C7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" name="Объект 2"/>
          <p:cNvSpPr/>
          <p:nvPr/>
        </p:nvSpPr>
        <p:spPr>
          <a:xfrm>
            <a:off x="4755724" y="1212158"/>
            <a:ext cx="1643445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-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Класс бота</a:t>
            </a:r>
            <a:endParaRPr lang="ru-RU" sz="180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92" y="1647516"/>
            <a:ext cx="2506351" cy="21819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253381" y="1287710"/>
            <a:ext cx="165000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spc="-1" dirty="0" smtClean="0">
                <a:solidFill>
                  <a:srgbClr val="000000"/>
                </a:solidFill>
              </a:rPr>
              <a:t>3</a:t>
            </a:r>
            <a:r>
              <a:rPr lang="en-US" sz="1600" spc="-1" dirty="0" smtClean="0">
                <a:solidFill>
                  <a:srgbClr val="000000"/>
                </a:solidFill>
              </a:rPr>
              <a:t>-</a:t>
            </a:r>
            <a:r>
              <a:rPr lang="ru-RU" sz="1600" spc="-1" dirty="0" smtClean="0">
                <a:solidFill>
                  <a:srgbClr val="000000"/>
                </a:solidFill>
              </a:rPr>
              <a:t>Класс микроба</a:t>
            </a:r>
            <a:endParaRPr lang="ru-RU" sz="1600" spc="-1" dirty="0">
              <a:latin typeface="Arial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57" y="1638516"/>
            <a:ext cx="3573818" cy="2530815"/>
          </a:xfrm>
          <a:prstGeom prst="rect">
            <a:avLst/>
          </a:prstGeom>
        </p:spPr>
      </p:pic>
      <p:sp>
        <p:nvSpPr>
          <p:cNvPr id="18" name="Прямоугольник 1"/>
          <p:cNvSpPr/>
          <p:nvPr/>
        </p:nvSpPr>
        <p:spPr>
          <a:xfrm>
            <a:off x="7659794" y="1691353"/>
            <a:ext cx="3236686" cy="1781609"/>
          </a:xfrm>
          <a:prstGeom prst="rect">
            <a:avLst/>
          </a:prstGeom>
          <a:noFill/>
          <a:ln w="28575">
            <a:solidFill>
              <a:srgbClr val="007C7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819" y="1732670"/>
            <a:ext cx="312463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Овал 7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PlaceHolder 1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</a:t>
            </a:r>
            <a:r>
              <a:rPr lang="ru-RU" sz="1100" dirty="0" smtClean="0"/>
              <a:t>: </a:t>
            </a:r>
            <a:r>
              <a:rPr lang="ru-RU" sz="1100" dirty="0"/>
              <a:t>Захаров К.П.</a:t>
            </a:r>
            <a:endParaRPr lang="ru-RU" sz="1100" dirty="0"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CABDA1-5443-49C0-A370-F9E08A084961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217" name="Заголовок 1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7000" lnSpcReduction="2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Основная часть</a:t>
            </a: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:</a:t>
            </a: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ru-RU" sz="4400" b="0" strike="noStrike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Разработки сервера для обработки действия игрока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18" name="TextBox 9"/>
          <p:cNvSpPr/>
          <p:nvPr/>
        </p:nvSpPr>
        <p:spPr>
          <a:xfrm>
            <a:off x="9608040" y="1344240"/>
            <a:ext cx="2152440" cy="3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Прямоугольник 15"/>
          <p:cNvSpPr/>
          <p:nvPr/>
        </p:nvSpPr>
        <p:spPr>
          <a:xfrm>
            <a:off x="197280" y="1678015"/>
            <a:ext cx="4692137" cy="2090717"/>
          </a:xfrm>
          <a:prstGeom prst="rect">
            <a:avLst/>
          </a:prstGeom>
          <a:noFill/>
          <a:ln w="3816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97280" y="843300"/>
            <a:ext cx="11154240" cy="7516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9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strike="noStrike" spc="-1" smtClean="0">
                <a:solidFill>
                  <a:srgbClr val="000000"/>
                </a:solidFill>
                <a:latin typeface="Calibri"/>
              </a:rPr>
              <a:t>Обработкой </a:t>
            </a:r>
            <a:r>
              <a:rPr lang="ru-RU" sz="2800" b="0" strike="noStrike" spc="-1" smtClean="0">
                <a:solidFill>
                  <a:srgbClr val="000000"/>
                </a:solidFill>
                <a:latin typeface="Calibri"/>
              </a:rPr>
              <a:t>движения занимается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функция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change_speed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update.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  <a:t>Они принимают пакеты, которые им присылает клиент и обрабатывают.</a:t>
            </a:r>
            <a:br>
              <a:rPr lang="ru-RU" sz="2800" b="0" strike="noStrike" spc="-1" dirty="0" smtClean="0">
                <a:solidFill>
                  <a:srgbClr val="000000"/>
                </a:solidFill>
                <a:latin typeface="Calibri"/>
              </a:rPr>
            </a:br>
            <a:endParaRPr lang="ru-RU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13" name="Прямоугольник 15"/>
          <p:cNvSpPr/>
          <p:nvPr/>
        </p:nvSpPr>
        <p:spPr>
          <a:xfrm>
            <a:off x="5373069" y="1718344"/>
            <a:ext cx="2874116" cy="4419557"/>
          </a:xfrm>
          <a:prstGeom prst="rect">
            <a:avLst/>
          </a:prstGeom>
          <a:noFill/>
          <a:ln w="3816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Объект 2"/>
          <p:cNvSpPr/>
          <p:nvPr/>
        </p:nvSpPr>
        <p:spPr>
          <a:xfrm>
            <a:off x="124430" y="1363937"/>
            <a:ext cx="3478271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1-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 Часть функции </a:t>
            </a:r>
            <a:r>
              <a:rPr lang="en-US" spc="-1" dirty="0" err="1">
                <a:solidFill>
                  <a:srgbClr val="000000"/>
                </a:solidFill>
              </a:rPr>
              <a:t>change_speed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ru-RU" sz="1800" strike="noStrike" spc="-1" dirty="0">
              <a:latin typeface="Arial"/>
            </a:endParaRPr>
          </a:p>
        </p:txBody>
      </p:sp>
      <p:sp>
        <p:nvSpPr>
          <p:cNvPr id="15" name="Объект 2"/>
          <p:cNvSpPr/>
          <p:nvPr/>
        </p:nvSpPr>
        <p:spPr>
          <a:xfrm>
            <a:off x="5418530" y="1398715"/>
            <a:ext cx="5805587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2-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 Полная функция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Update</a:t>
            </a:r>
            <a:endParaRPr lang="ru-RU" sz="180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9" y="1718345"/>
            <a:ext cx="4601217" cy="20100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530" y="1764100"/>
            <a:ext cx="2767108" cy="433902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2900" y="3987351"/>
            <a:ext cx="4712677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/>
            </a:r>
            <a:br>
              <a:rPr lang="ru-RU" spc="-1" dirty="0">
                <a:solidFill>
                  <a:srgbClr val="000000"/>
                </a:solidFill>
              </a:rPr>
            </a:br>
            <a:r>
              <a:rPr lang="ru-RU" spc="-1" dirty="0">
                <a:solidFill>
                  <a:srgbClr val="000000"/>
                </a:solidFill>
              </a:rPr>
              <a:t>1. Часть функции, она большая для каждого вида пакетов</a:t>
            </a:r>
            <a:br>
              <a:rPr lang="ru-RU" spc="-1" dirty="0">
                <a:solidFill>
                  <a:srgbClr val="000000"/>
                </a:solidFill>
              </a:rPr>
            </a:br>
            <a:r>
              <a:rPr lang="ru-RU" spc="-1" dirty="0">
                <a:solidFill>
                  <a:srgbClr val="000000"/>
                </a:solidFill>
              </a:rPr>
              <a:t>2. Обрабатывает изменение скорости и ограничивает игрока в рамках поля.</a:t>
            </a:r>
            <a:br>
              <a:rPr lang="ru-RU" spc="-1" dirty="0">
                <a:solidFill>
                  <a:srgbClr val="000000"/>
                </a:solidFill>
              </a:rPr>
            </a:br>
            <a:endParaRPr lang="ru-RU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6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Овал 4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PlaceHolder 1"/>
          <p:cNvSpPr>
            <a:spLocks noGrp="1"/>
          </p:cNvSpPr>
          <p:nvPr>
            <p:ph type="ftr" idx="4294967295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r>
              <a:rPr lang="ru-RU" dirty="0"/>
              <a:t>РАЗРАБОТКА ПРОТОТИПА МНОГОПОЛЬЗОВАТЕЛЬСКОЙ ИГРЫ</a:t>
            </a:r>
            <a:r>
              <a:rPr lang="ru-RU" sz="1100" dirty="0"/>
              <a:t>. Исполнитель</a:t>
            </a:r>
            <a:r>
              <a:rPr lang="ru-RU" sz="1100" dirty="0" smtClean="0"/>
              <a:t>: </a:t>
            </a:r>
            <a:r>
              <a:rPr lang="ru-RU" sz="1100" dirty="0"/>
              <a:t>Захаров К.П.</a:t>
            </a:r>
            <a:endParaRPr lang="ru-RU" sz="1100" dirty="0"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697126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F4F55-5F0B-436D-B425-7A0C10E402CC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224" name="Заголовок 3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9500" lnSpcReduction="2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Основная часть</a:t>
            </a: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:</a:t>
            </a: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ru-RU" sz="4400" b="0" strike="noStrike" spc="-1" dirty="0" smtClean="0">
                <a:solidFill>
                  <a:srgbClr val="FFFFFF"/>
                </a:solidFill>
                <a:latin typeface="Calibri Light"/>
                <a:ea typeface="DejaVu Sans"/>
              </a:rPr>
              <a:t>Разработки протокола обмена между клиентами и сервером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25" name="TextBox 1"/>
          <p:cNvSpPr/>
          <p:nvPr/>
        </p:nvSpPr>
        <p:spPr>
          <a:xfrm>
            <a:off x="9608040" y="1344240"/>
            <a:ext cx="2152440" cy="3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Прямоугольник 6"/>
          <p:cNvSpPr/>
          <p:nvPr/>
        </p:nvSpPr>
        <p:spPr>
          <a:xfrm>
            <a:off x="311434" y="2804500"/>
            <a:ext cx="5218928" cy="1956814"/>
          </a:xfrm>
          <a:prstGeom prst="rect">
            <a:avLst/>
          </a:prstGeom>
          <a:noFill/>
          <a:ln w="3816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97280" y="843300"/>
            <a:ext cx="11154240" cy="14760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500" lnSpcReduction="10000"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ru-RU" sz="2800" spc="-1" dirty="0" smtClean="0">
                <a:solidFill>
                  <a:srgbClr val="000000"/>
                </a:solidFill>
                <a:latin typeface="Calibri"/>
              </a:rPr>
              <a:t>Пакет на сервере формируется путем прохода по всем игрокам и расчетом положения относительно игрока которому посылается пакет, чтобы </a:t>
            </a:r>
            <a:r>
              <a:rPr lang="ru-RU" sz="2800" spc="-1" dirty="0" err="1" smtClean="0">
                <a:solidFill>
                  <a:srgbClr val="000000"/>
                </a:solidFill>
                <a:latin typeface="Calibri"/>
              </a:rPr>
              <a:t>отрисовать</a:t>
            </a:r>
            <a:r>
              <a:rPr lang="ru-RU" sz="2800" spc="-1" dirty="0" smtClean="0">
                <a:solidFill>
                  <a:srgbClr val="000000"/>
                </a:solidFill>
                <a:latin typeface="Calibri"/>
              </a:rPr>
              <a:t> на клиенте игрока врагов </a:t>
            </a:r>
            <a:r>
              <a:rPr lang="ru-RU" sz="2800" spc="-1" dirty="0" smtClean="0">
                <a:latin typeface="Arial"/>
              </a:rPr>
              <a:t>сам пакет выглядит так </a:t>
            </a:r>
            <a:r>
              <a:rPr lang="en-US" sz="2800" spc="-1" dirty="0" smtClean="0">
                <a:latin typeface="Arial"/>
              </a:rPr>
              <a:t>[x y r c ]</a:t>
            </a:r>
            <a:r>
              <a:rPr lang="ru-RU" sz="2800" spc="-1" dirty="0" smtClean="0">
                <a:latin typeface="Arial"/>
              </a:rPr>
              <a:t>, где </a:t>
            </a:r>
            <a:r>
              <a:rPr lang="en-US" sz="2800" spc="-1" dirty="0">
                <a:latin typeface="Arial"/>
              </a:rPr>
              <a:t>r</a:t>
            </a:r>
            <a:r>
              <a:rPr lang="ru-RU" sz="2800" spc="-1" dirty="0" smtClean="0">
                <a:latin typeface="Arial"/>
              </a:rPr>
              <a:t> – размер круга и с</a:t>
            </a:r>
            <a:r>
              <a:rPr lang="en-US" sz="2800" spc="-1" dirty="0" smtClean="0">
                <a:latin typeface="Arial"/>
              </a:rPr>
              <a:t>- </a:t>
            </a:r>
            <a:r>
              <a:rPr lang="ru-RU" sz="2800" spc="-1" dirty="0" smtClean="0">
                <a:latin typeface="Arial"/>
              </a:rPr>
              <a:t>цвет. Есть переменные которые отсылаются сразу при создании игрока (положение игрока </a:t>
            </a:r>
            <a:r>
              <a:rPr lang="en-US" sz="2800" spc="-1" dirty="0" smtClean="0">
                <a:latin typeface="Arial"/>
              </a:rPr>
              <a:t>x, y </a:t>
            </a:r>
            <a:r>
              <a:rPr lang="ru-RU" sz="2800" spc="-1" dirty="0" smtClean="0">
                <a:latin typeface="Arial"/>
              </a:rPr>
              <a:t>и цвет </a:t>
            </a:r>
            <a:r>
              <a:rPr lang="en-US" sz="2800" spc="-1" dirty="0" smtClean="0">
                <a:latin typeface="Arial"/>
              </a:rPr>
              <a:t>c)</a:t>
            </a:r>
            <a:endParaRPr lang="ru-RU" sz="2800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20" name="Объект 2"/>
          <p:cNvSpPr/>
          <p:nvPr/>
        </p:nvSpPr>
        <p:spPr>
          <a:xfrm>
            <a:off x="220457" y="2354859"/>
            <a:ext cx="4540267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1-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Часть кода с формированием пакета расположения шаров</a:t>
            </a:r>
            <a:endParaRPr lang="ru-RU" sz="1800" strike="noStrike" spc="-1" dirty="0">
              <a:latin typeface="Arial"/>
            </a:endParaRPr>
          </a:p>
        </p:txBody>
      </p:sp>
      <p:sp>
        <p:nvSpPr>
          <p:cNvPr id="21" name="Объект 2"/>
          <p:cNvSpPr/>
          <p:nvPr/>
        </p:nvSpPr>
        <p:spPr>
          <a:xfrm>
            <a:off x="5848645" y="4373645"/>
            <a:ext cx="5843239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1.1 Передача данных на клиент с пункта 1</a:t>
            </a:r>
            <a:endParaRPr lang="ru-RU" sz="1800" strike="noStrike" spc="-1" dirty="0">
              <a:latin typeface="Arial"/>
            </a:endParaRPr>
          </a:p>
        </p:txBody>
      </p:sp>
      <p:sp>
        <p:nvSpPr>
          <p:cNvPr id="22" name="Объект 2"/>
          <p:cNvSpPr/>
          <p:nvPr/>
        </p:nvSpPr>
        <p:spPr>
          <a:xfrm>
            <a:off x="5848645" y="2029112"/>
            <a:ext cx="5443789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1-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П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ередача данных об игроке</a:t>
            </a:r>
            <a:endParaRPr lang="ru-RU" sz="1800" strike="noStrike" spc="-1" dirty="0">
              <a:latin typeface="Arial"/>
            </a:endParaRPr>
          </a:p>
        </p:txBody>
      </p:sp>
      <p:sp>
        <p:nvSpPr>
          <p:cNvPr id="23" name="Прямоугольник 6"/>
          <p:cNvSpPr/>
          <p:nvPr/>
        </p:nvSpPr>
        <p:spPr>
          <a:xfrm>
            <a:off x="5819737" y="4761314"/>
            <a:ext cx="4326585" cy="1403790"/>
          </a:xfrm>
          <a:prstGeom prst="rect">
            <a:avLst/>
          </a:prstGeom>
          <a:noFill/>
          <a:ln w="3816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Прямоугольник 6"/>
          <p:cNvSpPr/>
          <p:nvPr/>
        </p:nvSpPr>
        <p:spPr>
          <a:xfrm>
            <a:off x="5889185" y="2363459"/>
            <a:ext cx="5403249" cy="1947317"/>
          </a:xfrm>
          <a:prstGeom prst="rect">
            <a:avLst/>
          </a:prstGeom>
          <a:noFill/>
          <a:ln w="3816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3" y="2840014"/>
            <a:ext cx="5096586" cy="18766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07" y="2404024"/>
            <a:ext cx="5308264" cy="18661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85" y="4823285"/>
            <a:ext cx="417253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654</Words>
  <Application>Microsoft Office PowerPoint</Application>
  <PresentationFormat>Широкоэкранный</PresentationFormat>
  <Paragraphs>102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Times New Roman</vt:lpstr>
      <vt:lpstr>Тема Office</vt:lpstr>
      <vt:lpstr>РАЗРАБОТКА ПРОТОТИПА МНОГОПОЛЬЗОВАТЕЛЬСЯКОЙ ИГРЫ</vt:lpstr>
      <vt:lpstr>Аннотация</vt:lpstr>
      <vt:lpstr>Основная часть: Клиент-серверной архитектуры</vt:lpstr>
      <vt:lpstr>Основная часть: Протокола обмены данными</vt:lpstr>
      <vt:lpstr>Основная часть: Основная часть взаимодействия в реальном времени(не пошагово)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ПРОТОТИПА МНОГОПОЛЬЗОВАТЕЛЬСЯКОЙ ИГРЫ</dc:title>
  <dc:creator>Леонид Ходыкин</dc:creator>
  <cp:lastModifiedBy>Konstantin</cp:lastModifiedBy>
  <cp:revision>53</cp:revision>
  <dcterms:created xsi:type="dcterms:W3CDTF">2022-12-25T21:17:13Z</dcterms:created>
  <dcterms:modified xsi:type="dcterms:W3CDTF">2023-12-18T18:02:01Z</dcterms:modified>
</cp:coreProperties>
</file>