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7" r:id="rId6"/>
    <p:sldId id="286" r:id="rId7"/>
    <p:sldId id="277" r:id="rId8"/>
    <p:sldId id="278" r:id="rId9"/>
    <p:sldId id="279" r:id="rId10"/>
    <p:sldId id="28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65" d="100"/>
          <a:sy n="65" d="100"/>
        </p:scale>
        <p:origin x="716" y="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arf\TeamProject\rideshare\austin_rideshar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arf\TeamProject\rideshare\austin_rideshar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arf\TeamProject\rideshare\austin_rideshar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02-4B8E-95FD-0E1A594B27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02-4B8E-95FD-0E1A594B27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02-4B8E-95FD-0E1A594B27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D02-4B8E-95FD-0E1A594B274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D02-4B8E-95FD-0E1A594B274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D02-4B8E-95FD-0E1A594B274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D02-4B8E-95FD-0E1A594B274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D02-4B8E-95FD-0E1A594B274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D02-4B8E-95FD-0E1A594B274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D02-4B8E-95FD-0E1A594B274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D02-4B8E-95FD-0E1A594B274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D02-4B8E-95FD-0E1A594B274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D02-4B8E-95FD-0E1A594B274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D02-4B8E-95FD-0E1A594B274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8D02-4B8E-95FD-0E1A594B274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8D02-4B8E-95FD-0E1A594B274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8D02-4B8E-95FD-0E1A594B274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8D02-4B8E-95FD-0E1A594B274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8"/>
              <c:pt idx="0">
                <c:v>Bentley Gray</c:v>
              </c:pt>
              <c:pt idx="1">
                <c:v>BMW Brown</c:v>
              </c:pt>
              <c:pt idx="2">
                <c:v>BMW Silver</c:v>
              </c:pt>
              <c:pt idx="3">
                <c:v>Cadillac Black</c:v>
              </c:pt>
              <c:pt idx="4">
                <c:v>Cadillac Red</c:v>
              </c:pt>
              <c:pt idx="5">
                <c:v>Chevrolet White</c:v>
              </c:pt>
              <c:pt idx="6">
                <c:v>Dodge Black</c:v>
              </c:pt>
              <c:pt idx="7">
                <c:v>Ford Black</c:v>
              </c:pt>
              <c:pt idx="8">
                <c:v>Ford Brown</c:v>
              </c:pt>
              <c:pt idx="9">
                <c:v>Hyundai Black</c:v>
              </c:pt>
              <c:pt idx="10">
                <c:v>Infiniti Black</c:v>
              </c:pt>
              <c:pt idx="11">
                <c:v>Lexus Black</c:v>
              </c:pt>
              <c:pt idx="12">
                <c:v>Mercedes-Benz Gray</c:v>
              </c:pt>
              <c:pt idx="13">
                <c:v>Mercedes-Benz White</c:v>
              </c:pt>
              <c:pt idx="14">
                <c:v>Nissan White</c:v>
              </c:pt>
              <c:pt idx="15">
                <c:v>Toyota Gray</c:v>
              </c:pt>
              <c:pt idx="16">
                <c:v>Toyota Silver</c:v>
              </c:pt>
              <c:pt idx="17">
                <c:v>Volkswagen Black</c:v>
              </c:pt>
            </c:strLit>
          </c:cat>
          <c:val>
            <c:numLit>
              <c:formatCode>General</c:formatCode>
              <c:ptCount val="18"/>
              <c:pt idx="0">
                <c:v>3</c:v>
              </c:pt>
              <c:pt idx="1">
                <c:v>14</c:v>
              </c:pt>
              <c:pt idx="2">
                <c:v>3</c:v>
              </c:pt>
              <c:pt idx="3">
                <c:v>19</c:v>
              </c:pt>
              <c:pt idx="4">
                <c:v>2</c:v>
              </c:pt>
              <c:pt idx="5">
                <c:v>9</c:v>
              </c:pt>
              <c:pt idx="6">
                <c:v>2</c:v>
              </c:pt>
              <c:pt idx="7">
                <c:v>3</c:v>
              </c:pt>
              <c:pt idx="8">
                <c:v>4</c:v>
              </c:pt>
              <c:pt idx="9">
                <c:v>1</c:v>
              </c:pt>
              <c:pt idx="10">
                <c:v>1</c:v>
              </c:pt>
              <c:pt idx="11">
                <c:v>2</c:v>
              </c:pt>
              <c:pt idx="12">
                <c:v>7</c:v>
              </c:pt>
              <c:pt idx="13">
                <c:v>2</c:v>
              </c:pt>
              <c:pt idx="14">
                <c:v>5</c:v>
              </c:pt>
              <c:pt idx="15">
                <c:v>4</c:v>
              </c:pt>
              <c:pt idx="16">
                <c:v>3</c:v>
              </c:pt>
              <c:pt idx="17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24-8D02-4B8E-95FD-0E1A594B27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v>Total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1"/>
              <c:pt idx="0">
                <c:v>0.5 Cadillac</c:v>
              </c:pt>
              <c:pt idx="1">
                <c:v>3 Bentley</c:v>
              </c:pt>
              <c:pt idx="2">
                <c:v>3 BMW</c:v>
              </c:pt>
              <c:pt idx="3">
                <c:v>3 Cadillac</c:v>
              </c:pt>
              <c:pt idx="4">
                <c:v>3 Nissan</c:v>
              </c:pt>
              <c:pt idx="5">
                <c:v>3 Toyota</c:v>
              </c:pt>
              <c:pt idx="6">
                <c:v>4.5 BMW</c:v>
              </c:pt>
              <c:pt idx="7">
                <c:v>4.5 Cadillac</c:v>
              </c:pt>
              <c:pt idx="8">
                <c:v>4.5 Dodge</c:v>
              </c:pt>
              <c:pt idx="9">
                <c:v>4.5 Toyota</c:v>
              </c:pt>
              <c:pt idx="10">
                <c:v>5 Bentley</c:v>
              </c:pt>
              <c:pt idx="11">
                <c:v>5 BMW</c:v>
              </c:pt>
              <c:pt idx="12">
                <c:v>5 Cadillac</c:v>
              </c:pt>
              <c:pt idx="13">
                <c:v>5 Chevrolet</c:v>
              </c:pt>
              <c:pt idx="14">
                <c:v>5 Dodge</c:v>
              </c:pt>
              <c:pt idx="15">
                <c:v>5 Ford</c:v>
              </c:pt>
              <c:pt idx="16">
                <c:v>5 Hyundai</c:v>
              </c:pt>
              <c:pt idx="17">
                <c:v>5 Lexus</c:v>
              </c:pt>
              <c:pt idx="18">
                <c:v>5 Mercedes-Benz</c:v>
              </c:pt>
              <c:pt idx="19">
                <c:v>5 Nissan</c:v>
              </c:pt>
              <c:pt idx="20">
                <c:v>5 Toyota</c:v>
              </c:pt>
              <c:pt idx="21">
                <c:v>5 Volkswagen</c:v>
              </c:pt>
              <c:pt idx="22">
                <c:v>(blank) BMW</c:v>
              </c:pt>
              <c:pt idx="23">
                <c:v>(blank) Cadillac</c:v>
              </c:pt>
              <c:pt idx="24">
                <c:v>(blank) Chevrolet</c:v>
              </c:pt>
              <c:pt idx="25">
                <c:v>(blank) Ford</c:v>
              </c:pt>
              <c:pt idx="26">
                <c:v>(blank) Infiniti</c:v>
              </c:pt>
              <c:pt idx="27">
                <c:v>(blank) Mercedes-Benz</c:v>
              </c:pt>
              <c:pt idx="28">
                <c:v>(blank) Nissan</c:v>
              </c:pt>
              <c:pt idx="29">
                <c:v>(blank) Toyota</c:v>
              </c:pt>
              <c:pt idx="30">
                <c:v>(blank) Volkswagen</c:v>
              </c:pt>
            </c:strLit>
          </c:cat>
          <c:val>
            <c:numLit>
              <c:formatCode>General</c:formatCode>
              <c:ptCount val="31"/>
              <c:pt idx="0">
                <c:v>1</c:v>
              </c:pt>
              <c:pt idx="1">
                <c:v>1</c:v>
              </c:pt>
              <c:pt idx="2">
                <c:v>2</c:v>
              </c:pt>
              <c:pt idx="3">
                <c:v>5</c:v>
              </c:pt>
              <c:pt idx="4">
                <c:v>1</c:v>
              </c:pt>
              <c:pt idx="5">
                <c:v>2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2</c:v>
              </c:pt>
              <c:pt idx="10">
                <c:v>2</c:v>
              </c:pt>
              <c:pt idx="11">
                <c:v>12</c:v>
              </c:pt>
              <c:pt idx="12">
                <c:v>12</c:v>
              </c:pt>
              <c:pt idx="13">
                <c:v>4</c:v>
              </c:pt>
              <c:pt idx="14">
                <c:v>1</c:v>
              </c:pt>
              <c:pt idx="15">
                <c:v>4</c:v>
              </c:pt>
              <c:pt idx="16">
                <c:v>1</c:v>
              </c:pt>
              <c:pt idx="17">
                <c:v>2</c:v>
              </c:pt>
              <c:pt idx="18">
                <c:v>5</c:v>
              </c:pt>
              <c:pt idx="19">
                <c:v>3</c:v>
              </c:pt>
              <c:pt idx="20">
                <c:v>2</c:v>
              </c:pt>
              <c:pt idx="21">
                <c:v>2</c:v>
              </c:pt>
              <c:pt idx="22">
                <c:v>2</c:v>
              </c:pt>
              <c:pt idx="23">
                <c:v>2</c:v>
              </c:pt>
              <c:pt idx="24">
                <c:v>5</c:v>
              </c:pt>
              <c:pt idx="25">
                <c:v>3</c:v>
              </c:pt>
              <c:pt idx="26">
                <c:v>1</c:v>
              </c:pt>
              <c:pt idx="27">
                <c:v>4</c:v>
              </c:pt>
              <c:pt idx="28">
                <c:v>1</c:v>
              </c:pt>
              <c:pt idx="29">
                <c:v>1</c:v>
              </c:pt>
              <c:pt idx="30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6B74-46C5-9CB4-C00A92E002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0634415"/>
        <c:axId val="465322079"/>
      </c:lineChart>
      <c:catAx>
        <c:axId val="470634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322079"/>
        <c:crosses val="autoZero"/>
        <c:auto val="1"/>
        <c:lblAlgn val="ctr"/>
        <c:lblOffset val="100"/>
        <c:noMultiLvlLbl val="0"/>
      </c:catAx>
      <c:valAx>
        <c:axId val="465322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3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[austin_rideshare.csv]Sheet4!PivotTable3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Bentley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Sheet4!$B$5:$B$10</c:f>
              <c:numCache>
                <c:formatCode>General</c:formatCode>
                <c:ptCount val="5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F-4825-9B1E-5F85E70FEA06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BMW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Sheet4!$C$5:$C$10</c:f>
              <c:numCache>
                <c:formatCode>General</c:formatCode>
                <c:ptCount val="5"/>
                <c:pt idx="2">
                  <c:v>4</c:v>
                </c:pt>
                <c:pt idx="3">
                  <c:v>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3F-4825-9B1E-5F85E70FEA06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Cadillac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Sheet4!$D$5:$D$10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3F-4825-9B1E-5F85E70FEA06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Chevrolet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Sheet4!$E$5:$E$10</c:f>
              <c:numCache>
                <c:formatCode>General</c:formatCode>
                <c:ptCount val="5"/>
                <c:pt idx="2">
                  <c:v>6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3F-4825-9B1E-5F85E70FEA06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Dodge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Sheet4!$F$5:$F$10</c:f>
              <c:numCache>
                <c:formatCode>General</c:formatCode>
                <c:ptCount val="5"/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3F-4825-9B1E-5F85E70FEA06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Ford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Sheet4!$G$5:$G$10</c:f>
              <c:numCache>
                <c:formatCode>General</c:formatCode>
                <c:ptCount val="5"/>
                <c:pt idx="2">
                  <c:v>1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3F-4825-9B1E-5F85E70FEA06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Hyundai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Sheet4!$H$5:$H$10</c:f>
              <c:numCache>
                <c:formatCode>General</c:formatCode>
                <c:ptCount val="5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3F-4825-9B1E-5F85E70FEA06}"/>
            </c:ext>
          </c:extLst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Infiniti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Sheet4!$I$5:$I$10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33F-4825-9B1E-5F85E70FEA06}"/>
            </c:ext>
          </c:extLst>
        </c:ser>
        <c:ser>
          <c:idx val="8"/>
          <c:order val="8"/>
          <c:tx>
            <c:strRef>
              <c:f>Sheet4!$J$3:$J$4</c:f>
              <c:strCache>
                <c:ptCount val="1"/>
                <c:pt idx="0">
                  <c:v>Lexus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Sheet4!$J$5:$J$10</c:f>
              <c:numCache>
                <c:formatCode>General</c:formatCode>
                <c:ptCount val="5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3F-4825-9B1E-5F85E70FEA06}"/>
            </c:ext>
          </c:extLst>
        </c:ser>
        <c:ser>
          <c:idx val="9"/>
          <c:order val="9"/>
          <c:tx>
            <c:strRef>
              <c:f>Sheet4!$K$3:$K$4</c:f>
              <c:strCache>
                <c:ptCount val="1"/>
                <c:pt idx="0">
                  <c:v>Mercedes-Benz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Sheet4!$K$5:$K$10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33F-4825-9B1E-5F85E70FEA06}"/>
            </c:ext>
          </c:extLst>
        </c:ser>
        <c:ser>
          <c:idx val="10"/>
          <c:order val="10"/>
          <c:tx>
            <c:strRef>
              <c:f>Sheet4!$L$3:$L$4</c:f>
              <c:strCache>
                <c:ptCount val="1"/>
                <c:pt idx="0">
                  <c:v>Nissan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Sheet4!$L$5:$L$10</c:f>
              <c:numCache>
                <c:formatCode>General</c:formatCode>
                <c:ptCount val="5"/>
                <c:pt idx="1">
                  <c:v>2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3F-4825-9B1E-5F85E70FEA06}"/>
            </c:ext>
          </c:extLst>
        </c:ser>
        <c:ser>
          <c:idx val="11"/>
          <c:order val="11"/>
          <c:tx>
            <c:strRef>
              <c:f>Sheet4!$M$3:$M$4</c:f>
              <c:strCache>
                <c:ptCount val="1"/>
                <c:pt idx="0">
                  <c:v>Toyota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Sheet4!$M$5:$M$10</c:f>
              <c:numCache>
                <c:formatCode>General</c:formatCode>
                <c:ptCount val="5"/>
                <c:pt idx="1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33F-4825-9B1E-5F85E70FEA06}"/>
            </c:ext>
          </c:extLst>
        </c:ser>
        <c:ser>
          <c:idx val="12"/>
          <c:order val="12"/>
          <c:tx>
            <c:strRef>
              <c:f>Sheet4!$N$3:$N$4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1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Sheet4!$N$5:$N$10</c:f>
              <c:numCache>
                <c:formatCode>General</c:formatCode>
                <c:ptCount val="5"/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3F-4825-9B1E-5F85E70F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56231887"/>
        <c:axId val="465324159"/>
        <c:axId val="0"/>
      </c:bar3DChart>
      <c:catAx>
        <c:axId val="45623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324159"/>
        <c:crosses val="autoZero"/>
        <c:auto val="1"/>
        <c:lblAlgn val="ctr"/>
        <c:lblOffset val="100"/>
        <c:noMultiLvlLbl val="0"/>
      </c:catAx>
      <c:valAx>
        <c:axId val="46532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23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world/andytryba/rideaust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Ride Austin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F7BEB-ABCA-46A9-BE3F-A151C46964B5}"/>
              </a:ext>
            </a:extLst>
          </p:cNvPr>
          <p:cNvSpPr txBox="1"/>
          <p:nvPr/>
        </p:nvSpPr>
        <p:spPr>
          <a:xfrm>
            <a:off x="5138095" y="496182"/>
            <a:ext cx="191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Brandon Leal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9A712-BEB3-4F71-B0A0-B8E5BFA281EB}"/>
              </a:ext>
            </a:extLst>
          </p:cNvPr>
          <p:cNvSpPr txBox="1"/>
          <p:nvPr/>
        </p:nvSpPr>
        <p:spPr>
          <a:xfrm>
            <a:off x="2611174" y="496804"/>
            <a:ext cx="203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Andrew Scott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4378A-747E-4828-B7F3-68369D7915AC}"/>
              </a:ext>
            </a:extLst>
          </p:cNvPr>
          <p:cNvSpPr txBox="1"/>
          <p:nvPr/>
        </p:nvSpPr>
        <p:spPr>
          <a:xfrm>
            <a:off x="5175895" y="2297298"/>
            <a:ext cx="184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Alex Garfias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E4C7E-5161-4DED-A6E4-A800B5FD9426}"/>
              </a:ext>
            </a:extLst>
          </p:cNvPr>
          <p:cNvSpPr txBox="1"/>
          <p:nvPr/>
        </p:nvSpPr>
        <p:spPr>
          <a:xfrm>
            <a:off x="7543795" y="496804"/>
            <a:ext cx="18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C000"/>
                </a:solidFill>
                <a:latin typeface="Arial Black" panose="020B0A04020102020204" pitchFamily="34" charset="0"/>
              </a:rPr>
              <a:t>Aritra</a:t>
            </a:r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 Ghosh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CE7FA-5579-4E47-BA9A-8A9C0F03F857}"/>
              </a:ext>
            </a:extLst>
          </p:cNvPr>
          <p:cNvSpPr txBox="1"/>
          <p:nvPr/>
        </p:nvSpPr>
        <p:spPr>
          <a:xfrm>
            <a:off x="5386816" y="-22238"/>
            <a:ext cx="141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4B1F-CF12-44F3-8584-62E9496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789B-69C5-42CF-B84F-DA46FCE0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came up with an idea of plotting rideshare data for the City of Austin, TX; we found a data set which we think provides great information that can be somehow easily analyzed and plotted with either leaflet, Java and/or D3 among other coding methods. </a:t>
            </a:r>
          </a:p>
          <a:p>
            <a:r>
              <a:rPr lang="en-US" dirty="0"/>
              <a:t>The source:</a:t>
            </a:r>
          </a:p>
          <a:p>
            <a:r>
              <a:rPr lang="en-US" dirty="0">
                <a:hlinkClick r:id="rId2"/>
              </a:rPr>
              <a:t>https://data.world/andytryba/rideaustin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70ED1-256F-4232-A87C-A159DD44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22" y="4559988"/>
            <a:ext cx="6458180" cy="17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F5B-6232-4435-879C-9C182483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Austin Ride Share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45C5-68E5-4E06-B661-DC66B58C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Andrew  -Analyzing ride share data to show a Leaflet heat map of ride departures within Austin Texas, hoping to identify popular areas of Austin.</a:t>
            </a:r>
          </a:p>
          <a:p>
            <a:r>
              <a:rPr lang="en-US" sz="2400" b="1" dirty="0"/>
              <a:t>Alex –Will analyze the ride share data driver ratings, very likely will use D3 to create an interactive graph. </a:t>
            </a:r>
          </a:p>
          <a:p>
            <a:r>
              <a:rPr lang="en-US" dirty="0" err="1"/>
              <a:t>Aritra</a:t>
            </a:r>
            <a:r>
              <a:rPr lang="en-US" dirty="0"/>
              <a:t> –</a:t>
            </a:r>
          </a:p>
          <a:p>
            <a:endParaRPr lang="en-US" dirty="0"/>
          </a:p>
          <a:p>
            <a:r>
              <a:rPr lang="en-US" dirty="0"/>
              <a:t>Brandon -Will be tackling the back end. Flask routing to the MySQL DB.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7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Ride Departures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8704176-6B5C-4AF9-8727-19CF63B5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94" y="855297"/>
            <a:ext cx="9735103" cy="55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Popular Vehicles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DD6BD977-BA09-430F-9CA9-A468FE46F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177428"/>
              </p:ext>
            </p:extLst>
          </p:nvPr>
        </p:nvGraphicFramePr>
        <p:xfrm>
          <a:off x="992636" y="1114883"/>
          <a:ext cx="10185537" cy="529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Rating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B750A82-DCD1-45B4-A230-451F94B51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2967"/>
              </p:ext>
            </p:extLst>
          </p:nvPr>
        </p:nvGraphicFramePr>
        <p:xfrm>
          <a:off x="767705" y="924186"/>
          <a:ext cx="10527824" cy="541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Rides per Auto Make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72D8C4D-326B-4235-A8D7-C93B0B222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010859"/>
              </p:ext>
            </p:extLst>
          </p:nvPr>
        </p:nvGraphicFramePr>
        <p:xfrm>
          <a:off x="709027" y="1085544"/>
          <a:ext cx="10684299" cy="5315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71af3243-3dd4-4a8d-8c0d-dd76da1f02a5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186</Words>
  <Application>Microsoft Office PowerPoint</Application>
  <PresentationFormat>Widescreen</PresentationFormat>
  <Paragraphs>33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Segoe UI Light</vt:lpstr>
      <vt:lpstr>Office Theme</vt:lpstr>
      <vt:lpstr>Ride Austin Analysis</vt:lpstr>
      <vt:lpstr>Data Source</vt:lpstr>
      <vt:lpstr>Austin Ride Share Analysis</vt:lpstr>
      <vt:lpstr>Project analysis slide 3</vt:lpstr>
      <vt:lpstr>Project analysis slide 4</vt:lpstr>
      <vt:lpstr>Project analysis slide 5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2019-06-25T03:54:44Z</dcterms:created>
  <dcterms:modified xsi:type="dcterms:W3CDTF">2019-06-26T01:58:30Z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