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8" r:id="rId6"/>
    <p:sldId id="287" r:id="rId7"/>
    <p:sldId id="286" r:id="rId8"/>
    <p:sldId id="277" r:id="rId9"/>
    <p:sldId id="278" r:id="rId10"/>
    <p:sldId id="280" r:id="rId11"/>
    <p:sldId id="279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52" autoAdjust="0"/>
  </p:normalViewPr>
  <p:slideViewPr>
    <p:cSldViewPr snapToGrid="0" showGuides="1">
      <p:cViewPr varScale="1">
        <p:scale>
          <a:sx n="99" d="100"/>
          <a:sy n="99" d="100"/>
        </p:scale>
        <p:origin x="552" y="16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C:\Users\agarf\TeamProject\rideshare\austin_rideshare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C:\Users\agarf\TeamProject\rideshare\austin_rideshare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C:\Users\agarf\TeamProject\rideshare\austin_rideshare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D02-4B8E-95FD-0E1A594B27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D02-4B8E-95FD-0E1A594B27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D02-4B8E-95FD-0E1A594B274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D02-4B8E-95FD-0E1A594B274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D02-4B8E-95FD-0E1A594B274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8D02-4B8E-95FD-0E1A594B274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8D02-4B8E-95FD-0E1A594B274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8D02-4B8E-95FD-0E1A594B274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8D02-4B8E-95FD-0E1A594B274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8D02-4B8E-95FD-0E1A594B274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5-8D02-4B8E-95FD-0E1A594B274C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8D02-4B8E-95FD-0E1A594B274C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8D02-4B8E-95FD-0E1A594B274C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8D02-4B8E-95FD-0E1A594B274C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D-8D02-4B8E-95FD-0E1A594B274C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F-8D02-4B8E-95FD-0E1A594B274C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1-8D02-4B8E-95FD-0E1A594B274C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3-8D02-4B8E-95FD-0E1A594B274C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Lit>
              <c:ptCount val="18"/>
              <c:pt idx="0">
                <c:v>Bentley Gray</c:v>
              </c:pt>
              <c:pt idx="1">
                <c:v>BMW Brown</c:v>
              </c:pt>
              <c:pt idx="2">
                <c:v>BMW Silver</c:v>
              </c:pt>
              <c:pt idx="3">
                <c:v>Cadillac Black</c:v>
              </c:pt>
              <c:pt idx="4">
                <c:v>Cadillac Red</c:v>
              </c:pt>
              <c:pt idx="5">
                <c:v>Chevrolet White</c:v>
              </c:pt>
              <c:pt idx="6">
                <c:v>Dodge Black</c:v>
              </c:pt>
              <c:pt idx="7">
                <c:v>Ford Black</c:v>
              </c:pt>
              <c:pt idx="8">
                <c:v>Ford Brown</c:v>
              </c:pt>
              <c:pt idx="9">
                <c:v>Hyundai Black</c:v>
              </c:pt>
              <c:pt idx="10">
                <c:v>Infiniti Black</c:v>
              </c:pt>
              <c:pt idx="11">
                <c:v>Lexus Black</c:v>
              </c:pt>
              <c:pt idx="12">
                <c:v>Mercedes-Benz Gray</c:v>
              </c:pt>
              <c:pt idx="13">
                <c:v>Mercedes-Benz White</c:v>
              </c:pt>
              <c:pt idx="14">
                <c:v>Nissan White</c:v>
              </c:pt>
              <c:pt idx="15">
                <c:v>Toyota Gray</c:v>
              </c:pt>
              <c:pt idx="16">
                <c:v>Toyota Silver</c:v>
              </c:pt>
              <c:pt idx="17">
                <c:v>Volkswagen Black</c:v>
              </c:pt>
            </c:strLit>
          </c:cat>
          <c:val>
            <c:numLit>
              <c:formatCode>General</c:formatCode>
              <c:ptCount val="18"/>
              <c:pt idx="0">
                <c:v>3.0</c:v>
              </c:pt>
              <c:pt idx="1">
                <c:v>14.0</c:v>
              </c:pt>
              <c:pt idx="2">
                <c:v>3.0</c:v>
              </c:pt>
              <c:pt idx="3">
                <c:v>19.0</c:v>
              </c:pt>
              <c:pt idx="4">
                <c:v>2.0</c:v>
              </c:pt>
              <c:pt idx="5">
                <c:v>9.0</c:v>
              </c:pt>
              <c:pt idx="6">
                <c:v>2.0</c:v>
              </c:pt>
              <c:pt idx="7">
                <c:v>3.0</c:v>
              </c:pt>
              <c:pt idx="8">
                <c:v>4.0</c:v>
              </c:pt>
              <c:pt idx="9">
                <c:v>1.0</c:v>
              </c:pt>
              <c:pt idx="10">
                <c:v>1.0</c:v>
              </c:pt>
              <c:pt idx="11">
                <c:v>2.0</c:v>
              </c:pt>
              <c:pt idx="12">
                <c:v>7.0</c:v>
              </c:pt>
              <c:pt idx="13">
                <c:v>2.0</c:v>
              </c:pt>
              <c:pt idx="14">
                <c:v>5.0</c:v>
              </c:pt>
              <c:pt idx="15">
                <c:v>4.0</c:v>
              </c:pt>
              <c:pt idx="16">
                <c:v>3.0</c:v>
              </c:pt>
              <c:pt idx="17">
                <c:v>3.0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4-8D02-4B8E-95FD-0E1A594B274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[austin_rideshare.csv]Sheet4!PivotTable3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9525" cap="flat" cmpd="sng" algn="ctr">
            <a:noFill/>
            <a:round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Bentley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Sheet4!$B$5:$B$10</c:f>
              <c:numCache>
                <c:formatCode>General</c:formatCode>
                <c:ptCount val="5"/>
                <c:pt idx="0">
                  <c:v>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33F-4825-9B1E-5F85E70FEA06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BMW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Sheet4!$C$5:$C$10</c:f>
              <c:numCache>
                <c:formatCode>General</c:formatCode>
                <c:ptCount val="5"/>
                <c:pt idx="2">
                  <c:v>4.0</c:v>
                </c:pt>
                <c:pt idx="3">
                  <c:v>2.0</c:v>
                </c:pt>
                <c:pt idx="4">
                  <c:v>11.0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33F-4825-9B1E-5F85E70FEA06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Cadillac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Sheet4!$D$5:$D$10</c:f>
              <c:numCache>
                <c:formatCode>General</c:formatCode>
                <c:ptCount val="5"/>
                <c:pt idx="0">
                  <c:v>4.0</c:v>
                </c:pt>
                <c:pt idx="1">
                  <c:v>8.0</c:v>
                </c:pt>
                <c:pt idx="2">
                  <c:v>4.0</c:v>
                </c:pt>
                <c:pt idx="3">
                  <c:v>3.0</c:v>
                </c:pt>
                <c:pt idx="4">
                  <c:v>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33F-4825-9B1E-5F85E70FEA06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Chevrolet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4"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Sheet4!$E$5:$E$10</c:f>
              <c:numCache>
                <c:formatCode>General</c:formatCode>
                <c:ptCount val="5"/>
                <c:pt idx="2">
                  <c:v>6.0</c:v>
                </c:pt>
                <c:pt idx="3">
                  <c:v>1.0</c:v>
                </c:pt>
                <c:pt idx="4">
                  <c:v>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F33F-4825-9B1E-5F85E70FEA06}"/>
            </c:ext>
          </c:extLst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Dodge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accent5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Sheet4!$F$5:$F$10</c:f>
              <c:numCache>
                <c:formatCode>General</c:formatCode>
                <c:ptCount val="5"/>
                <c:pt idx="3">
                  <c:v>1.0</c:v>
                </c:pt>
                <c:pt idx="4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33F-4825-9B1E-5F85E70FEA06}"/>
            </c:ext>
          </c:extLst>
        </c:ser>
        <c:ser>
          <c:idx val="5"/>
          <c:order val="5"/>
          <c:tx>
            <c:strRef>
              <c:f>Sheet4!$G$3:$G$4</c:f>
              <c:strCache>
                <c:ptCount val="1"/>
                <c:pt idx="0">
                  <c:v>Ford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6"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Sheet4!$G$5:$G$10</c:f>
              <c:numCache>
                <c:formatCode>General</c:formatCode>
                <c:ptCount val="5"/>
                <c:pt idx="2">
                  <c:v>1.0</c:v>
                </c:pt>
                <c:pt idx="3">
                  <c:v>5.0</c:v>
                </c:pt>
                <c:pt idx="4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F33F-4825-9B1E-5F85E70FEA06}"/>
            </c:ext>
          </c:extLst>
        </c:ser>
        <c:ser>
          <c:idx val="6"/>
          <c:order val="6"/>
          <c:tx>
            <c:strRef>
              <c:f>Sheet4!$H$3:$H$4</c:f>
              <c:strCache>
                <c:ptCount val="1"/>
                <c:pt idx="0">
                  <c:v>Hyundai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accent1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60000"/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Sheet4!$H$5:$H$10</c:f>
              <c:numCache>
                <c:formatCode>General</c:formatCode>
                <c:ptCount val="5"/>
                <c:pt idx="4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F33F-4825-9B1E-5F85E70FEA06}"/>
            </c:ext>
          </c:extLst>
        </c:ser>
        <c:ser>
          <c:idx val="7"/>
          <c:order val="7"/>
          <c:tx>
            <c:strRef>
              <c:f>Sheet4!$I$3:$I$4</c:f>
              <c:strCache>
                <c:ptCount val="1"/>
                <c:pt idx="0">
                  <c:v>Infiniti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accent2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60000"/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Sheet4!$I$5:$I$10</c:f>
              <c:numCache>
                <c:formatCode>General</c:formatCode>
                <c:ptCount val="5"/>
                <c:pt idx="1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F33F-4825-9B1E-5F85E70FEA06}"/>
            </c:ext>
          </c:extLst>
        </c:ser>
        <c:ser>
          <c:idx val="8"/>
          <c:order val="8"/>
          <c:tx>
            <c:strRef>
              <c:f>Sheet4!$J$3:$J$4</c:f>
              <c:strCache>
                <c:ptCount val="1"/>
                <c:pt idx="0">
                  <c:v>Lexus</c:v>
                </c:pt>
              </c:strCache>
            </c:strRef>
          </c:tx>
          <c:spPr>
            <a:solidFill>
              <a:schemeClr val="accent3">
                <a:lumMod val="60000"/>
                <a:alpha val="85000"/>
              </a:schemeClr>
            </a:solidFill>
            <a:ln w="9525" cap="flat" cmpd="sng" algn="ctr">
              <a:solidFill>
                <a:schemeClr val="accent3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60000"/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Sheet4!$J$5:$J$10</c:f>
              <c:numCache>
                <c:formatCode>General</c:formatCode>
                <c:ptCount val="5"/>
                <c:pt idx="4">
                  <c:v>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F33F-4825-9B1E-5F85E70FEA06}"/>
            </c:ext>
          </c:extLst>
        </c:ser>
        <c:ser>
          <c:idx val="9"/>
          <c:order val="9"/>
          <c:tx>
            <c:strRef>
              <c:f>Sheet4!$K$3:$K$4</c:f>
              <c:strCache>
                <c:ptCount val="1"/>
                <c:pt idx="0">
                  <c:v>Mercedes-Benz</c:v>
                </c:pt>
              </c:strCache>
            </c:strRef>
          </c:tx>
          <c:spPr>
            <a:solidFill>
              <a:schemeClr val="accent4">
                <a:lumMod val="60000"/>
                <a:alpha val="85000"/>
              </a:schemeClr>
            </a:solidFill>
            <a:ln w="9525" cap="flat" cmpd="sng" algn="ctr">
              <a:solidFill>
                <a:schemeClr val="accent4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4">
                  <a:lumMod val="60000"/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Sheet4!$K$5:$K$10</c:f>
              <c:numCache>
                <c:formatCode>General</c:formatCode>
                <c:ptCount val="5"/>
                <c:pt idx="2">
                  <c:v>3.0</c:v>
                </c:pt>
                <c:pt idx="3">
                  <c:v>2.0</c:v>
                </c:pt>
                <c:pt idx="4">
                  <c:v>4.0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F33F-4825-9B1E-5F85E70FEA06}"/>
            </c:ext>
          </c:extLst>
        </c:ser>
        <c:ser>
          <c:idx val="10"/>
          <c:order val="10"/>
          <c:tx>
            <c:strRef>
              <c:f>Sheet4!$L$3:$L$4</c:f>
              <c:strCache>
                <c:ptCount val="1"/>
                <c:pt idx="0">
                  <c:v>Nissan</c:v>
                </c:pt>
              </c:strCache>
            </c:strRef>
          </c:tx>
          <c:spPr>
            <a:solidFill>
              <a:schemeClr val="accent5">
                <a:lumMod val="60000"/>
                <a:alpha val="85000"/>
              </a:schemeClr>
            </a:solidFill>
            <a:ln w="9525" cap="flat" cmpd="sng" algn="ctr">
              <a:solidFill>
                <a:schemeClr val="accent5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lumMod val="60000"/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Sheet4!$L$5:$L$10</c:f>
              <c:numCache>
                <c:formatCode>General</c:formatCode>
                <c:ptCount val="5"/>
                <c:pt idx="1">
                  <c:v>2.0</c:v>
                </c:pt>
                <c:pt idx="3">
                  <c:v>2.0</c:v>
                </c:pt>
                <c:pt idx="4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F33F-4825-9B1E-5F85E70FEA06}"/>
            </c:ext>
          </c:extLst>
        </c:ser>
        <c:ser>
          <c:idx val="11"/>
          <c:order val="11"/>
          <c:tx>
            <c:strRef>
              <c:f>Sheet4!$M$3:$M$4</c:f>
              <c:strCache>
                <c:ptCount val="1"/>
                <c:pt idx="0">
                  <c:v>Toyota</c:v>
                </c:pt>
              </c:strCache>
            </c:strRef>
          </c:tx>
          <c:spPr>
            <a:solidFill>
              <a:schemeClr val="accent6">
                <a:lumMod val="60000"/>
                <a:alpha val="85000"/>
              </a:schemeClr>
            </a:solidFill>
            <a:ln w="9525" cap="flat" cmpd="sng" algn="ctr">
              <a:solidFill>
                <a:schemeClr val="accent6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6">
                  <a:lumMod val="60000"/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Sheet4!$M$5:$M$10</c:f>
              <c:numCache>
                <c:formatCode>General</c:formatCode>
                <c:ptCount val="5"/>
                <c:pt idx="1">
                  <c:v>2.0</c:v>
                </c:pt>
                <c:pt idx="3">
                  <c:v>3.0</c:v>
                </c:pt>
                <c:pt idx="4">
                  <c:v>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F33F-4825-9B1E-5F85E70FEA06}"/>
            </c:ext>
          </c:extLst>
        </c:ser>
        <c:ser>
          <c:idx val="12"/>
          <c:order val="12"/>
          <c:tx>
            <c:strRef>
              <c:f>Sheet4!$N$3:$N$4</c:f>
              <c:strCache>
                <c:ptCount val="1"/>
                <c:pt idx="0">
                  <c:v>Volkswagen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  <a:alpha val="85000"/>
              </a:schemeClr>
            </a:solidFill>
            <a:ln w="9525" cap="flat" cmpd="sng" algn="ctr">
              <a:solidFill>
                <a:schemeClr val="accent1">
                  <a:lumMod val="80000"/>
                  <a:lumOff val="2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80000"/>
                  <a:lumOff val="20000"/>
                  <a:lumMod val="75000"/>
                </a:schemeClr>
              </a:contourClr>
            </a:sp3d>
          </c:spPr>
          <c:invertIfNegative val="0"/>
          <c:cat>
            <c:strRef>
              <c:f>Sheet4!$A$5:$A$10</c:f>
              <c:strCache>
                <c:ptCount val="5"/>
                <c:pt idx="0">
                  <c:v>4-Jun</c:v>
                </c:pt>
                <c:pt idx="1">
                  <c:v>5-Jun</c:v>
                </c:pt>
                <c:pt idx="2">
                  <c:v>6-Jun</c:v>
                </c:pt>
                <c:pt idx="3">
                  <c:v>7-Jun</c:v>
                </c:pt>
                <c:pt idx="4">
                  <c:v>8-Jun</c:v>
                </c:pt>
              </c:strCache>
            </c:strRef>
          </c:cat>
          <c:val>
            <c:numRef>
              <c:f>Sheet4!$N$5:$N$10</c:f>
              <c:numCache>
                <c:formatCode>General</c:formatCode>
                <c:ptCount val="5"/>
                <c:pt idx="3">
                  <c:v>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F33F-4825-9B1E-5F85E70FEA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-432599040"/>
        <c:axId val="-432596720"/>
        <c:axId val="0"/>
      </c:bar3DChart>
      <c:catAx>
        <c:axId val="-43259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32596720"/>
        <c:crosses val="autoZero"/>
        <c:auto val="1"/>
        <c:lblAlgn val="ctr"/>
        <c:lblOffset val="100"/>
        <c:noMultiLvlLbl val="0"/>
      </c:catAx>
      <c:valAx>
        <c:axId val="-432596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3259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v>Total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31"/>
              <c:pt idx="0">
                <c:v>0.5 Cadillac</c:v>
              </c:pt>
              <c:pt idx="1">
                <c:v>3 Bentley</c:v>
              </c:pt>
              <c:pt idx="2">
                <c:v>3 BMW</c:v>
              </c:pt>
              <c:pt idx="3">
                <c:v>3 Cadillac</c:v>
              </c:pt>
              <c:pt idx="4">
                <c:v>3 Nissan</c:v>
              </c:pt>
              <c:pt idx="5">
                <c:v>3 Toyota</c:v>
              </c:pt>
              <c:pt idx="6">
                <c:v>4.5 BMW</c:v>
              </c:pt>
              <c:pt idx="7">
                <c:v>4.5 Cadillac</c:v>
              </c:pt>
              <c:pt idx="8">
                <c:v>4.5 Dodge</c:v>
              </c:pt>
              <c:pt idx="9">
                <c:v>4.5 Toyota</c:v>
              </c:pt>
              <c:pt idx="10">
                <c:v>5 Bentley</c:v>
              </c:pt>
              <c:pt idx="11">
                <c:v>5 BMW</c:v>
              </c:pt>
              <c:pt idx="12">
                <c:v>5 Cadillac</c:v>
              </c:pt>
              <c:pt idx="13">
                <c:v>5 Chevrolet</c:v>
              </c:pt>
              <c:pt idx="14">
                <c:v>5 Dodge</c:v>
              </c:pt>
              <c:pt idx="15">
                <c:v>5 Ford</c:v>
              </c:pt>
              <c:pt idx="16">
                <c:v>5 Hyundai</c:v>
              </c:pt>
              <c:pt idx="17">
                <c:v>5 Lexus</c:v>
              </c:pt>
              <c:pt idx="18">
                <c:v>5 Mercedes-Benz</c:v>
              </c:pt>
              <c:pt idx="19">
                <c:v>5 Nissan</c:v>
              </c:pt>
              <c:pt idx="20">
                <c:v>5 Toyota</c:v>
              </c:pt>
              <c:pt idx="21">
                <c:v>5 Volkswagen</c:v>
              </c:pt>
              <c:pt idx="22">
                <c:v>(blank) BMW</c:v>
              </c:pt>
              <c:pt idx="23">
                <c:v>(blank) Cadillac</c:v>
              </c:pt>
              <c:pt idx="24">
                <c:v>(blank) Chevrolet</c:v>
              </c:pt>
              <c:pt idx="25">
                <c:v>(blank) Ford</c:v>
              </c:pt>
              <c:pt idx="26">
                <c:v>(blank) Infiniti</c:v>
              </c:pt>
              <c:pt idx="27">
                <c:v>(blank) Mercedes-Benz</c:v>
              </c:pt>
              <c:pt idx="28">
                <c:v>(blank) Nissan</c:v>
              </c:pt>
              <c:pt idx="29">
                <c:v>(blank) Toyota</c:v>
              </c:pt>
              <c:pt idx="30">
                <c:v>(blank) Volkswagen</c:v>
              </c:pt>
            </c:strLit>
          </c:cat>
          <c:val>
            <c:numLit>
              <c:formatCode>General</c:formatCode>
              <c:ptCount val="31"/>
              <c:pt idx="0">
                <c:v>1.0</c:v>
              </c:pt>
              <c:pt idx="1">
                <c:v>1.0</c:v>
              </c:pt>
              <c:pt idx="2">
                <c:v>2.0</c:v>
              </c:pt>
              <c:pt idx="3">
                <c:v>5.0</c:v>
              </c:pt>
              <c:pt idx="4">
                <c:v>1.0</c:v>
              </c:pt>
              <c:pt idx="5">
                <c:v>2.0</c:v>
              </c:pt>
              <c:pt idx="6">
                <c:v>1.0</c:v>
              </c:pt>
              <c:pt idx="7">
                <c:v>1.0</c:v>
              </c:pt>
              <c:pt idx="8">
                <c:v>1.0</c:v>
              </c:pt>
              <c:pt idx="9">
                <c:v>2.0</c:v>
              </c:pt>
              <c:pt idx="10">
                <c:v>2.0</c:v>
              </c:pt>
              <c:pt idx="11">
                <c:v>12.0</c:v>
              </c:pt>
              <c:pt idx="12">
                <c:v>12.0</c:v>
              </c:pt>
              <c:pt idx="13">
                <c:v>4.0</c:v>
              </c:pt>
              <c:pt idx="14">
                <c:v>1.0</c:v>
              </c:pt>
              <c:pt idx="15">
                <c:v>4.0</c:v>
              </c:pt>
              <c:pt idx="16">
                <c:v>1.0</c:v>
              </c:pt>
              <c:pt idx="17">
                <c:v>2.0</c:v>
              </c:pt>
              <c:pt idx="18">
                <c:v>5.0</c:v>
              </c:pt>
              <c:pt idx="19">
                <c:v>3.0</c:v>
              </c:pt>
              <c:pt idx="20">
                <c:v>2.0</c:v>
              </c:pt>
              <c:pt idx="21">
                <c:v>2.0</c:v>
              </c:pt>
              <c:pt idx="22">
                <c:v>2.0</c:v>
              </c:pt>
              <c:pt idx="23">
                <c:v>2.0</c:v>
              </c:pt>
              <c:pt idx="24">
                <c:v>5.0</c:v>
              </c:pt>
              <c:pt idx="25">
                <c:v>3.0</c:v>
              </c:pt>
              <c:pt idx="26">
                <c:v>1.0</c:v>
              </c:pt>
              <c:pt idx="27">
                <c:v>4.0</c:v>
              </c:pt>
              <c:pt idx="28">
                <c:v>1.0</c:v>
              </c:pt>
              <c:pt idx="29">
                <c:v>1.0</c:v>
              </c:pt>
              <c:pt idx="30">
                <c:v>1.0</c:v>
              </c:pt>
            </c:numLit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B74-46C5-9CB4-C00A92E002B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431491616"/>
        <c:axId val="-431489296"/>
      </c:lineChart>
      <c:catAx>
        <c:axId val="-431491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31489296"/>
        <c:crosses val="autoZero"/>
        <c:auto val="1"/>
        <c:lblAlgn val="ctr"/>
        <c:lblOffset val="100"/>
        <c:noMultiLvlLbl val="0"/>
      </c:catAx>
      <c:valAx>
        <c:axId val="-431489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31491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6/25/19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6/25/19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6/25/19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6/25/19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6/25/19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6/25/19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ata.world/andytryba/rideaustin" TargetMode="Externa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Ride Austin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Analysis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="" xmlns:a16="http://schemas.microsoft.com/office/drawing/2014/main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="" xmlns:a16="http://schemas.microsoft.com/office/drawing/2014/main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9AF7BEB-ABCA-46A9-BE3F-A151C46964B5}"/>
              </a:ext>
            </a:extLst>
          </p:cNvPr>
          <p:cNvSpPr txBox="1"/>
          <p:nvPr/>
        </p:nvSpPr>
        <p:spPr>
          <a:xfrm>
            <a:off x="5138095" y="496182"/>
            <a:ext cx="191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 Black" panose="020B0A04020102020204" pitchFamily="34" charset="0"/>
              </a:rPr>
              <a:t>Brandon Leal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FF9A712-BEB3-4F71-B0A0-B8E5BFA281EB}"/>
              </a:ext>
            </a:extLst>
          </p:cNvPr>
          <p:cNvSpPr txBox="1"/>
          <p:nvPr/>
        </p:nvSpPr>
        <p:spPr>
          <a:xfrm>
            <a:off x="2611174" y="496804"/>
            <a:ext cx="203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 Black" panose="020B0A04020102020204" pitchFamily="34" charset="0"/>
              </a:rPr>
              <a:t>Andrew Scott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1F4378A-747E-4828-B7F3-68369D7915AC}"/>
              </a:ext>
            </a:extLst>
          </p:cNvPr>
          <p:cNvSpPr txBox="1"/>
          <p:nvPr/>
        </p:nvSpPr>
        <p:spPr>
          <a:xfrm>
            <a:off x="5175895" y="2297298"/>
            <a:ext cx="184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 Black" panose="020B0A04020102020204" pitchFamily="34" charset="0"/>
              </a:rPr>
              <a:t>Alex Garfias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B9E4C7E-5161-4DED-A6E4-A800B5FD9426}"/>
              </a:ext>
            </a:extLst>
          </p:cNvPr>
          <p:cNvSpPr txBox="1"/>
          <p:nvPr/>
        </p:nvSpPr>
        <p:spPr>
          <a:xfrm>
            <a:off x="7543795" y="496804"/>
            <a:ext cx="187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C000"/>
                </a:solidFill>
                <a:latin typeface="Arial Black" panose="020B0A04020102020204" pitchFamily="34" charset="0"/>
              </a:rPr>
              <a:t>Aritra</a:t>
            </a:r>
            <a:r>
              <a:rPr lang="en-US" b="1" dirty="0">
                <a:solidFill>
                  <a:srgbClr val="FFC000"/>
                </a:solidFill>
                <a:latin typeface="Arial Black" panose="020B0A04020102020204" pitchFamily="34" charset="0"/>
              </a:rPr>
              <a:t> Ghosh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A3CE7FA-5579-4E47-BA9A-8A9C0F03F857}"/>
              </a:ext>
            </a:extLst>
          </p:cNvPr>
          <p:cNvSpPr txBox="1"/>
          <p:nvPr/>
        </p:nvSpPr>
        <p:spPr>
          <a:xfrm>
            <a:off x="5386816" y="-22238"/>
            <a:ext cx="141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 Black" panose="020B0A04020102020204" pitchFamily="34" charset="0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</a:t>
            </a:r>
            <a:r>
              <a:rPr lang="en-US" b="1" dirty="0" smtClean="0">
                <a:latin typeface="+mn-lt"/>
              </a:rPr>
              <a:t> Inspiration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Ridesharing is a multi billion dollar industry has revolutionized the entire carpooling and taxi service experience.</a:t>
            </a:r>
          </a:p>
          <a:p>
            <a:r>
              <a:rPr lang="en-US" dirty="0" smtClean="0"/>
              <a:t>Provides a comfortable and safe mode of transport where riders can choose from a wide variety of vehicles based on their preference and requirements.</a:t>
            </a:r>
          </a:p>
          <a:p>
            <a:r>
              <a:rPr lang="en-US" dirty="0" smtClean="0"/>
              <a:t>Provides service </a:t>
            </a:r>
            <a:r>
              <a:rPr lang="en-US" dirty="0"/>
              <a:t>in less populated or poorer areas that are not regularly served by </a:t>
            </a:r>
            <a:r>
              <a:rPr lang="en-US" dirty="0" smtClean="0"/>
              <a:t>taxicabs </a:t>
            </a:r>
            <a:r>
              <a:rPr lang="en-US" dirty="0"/>
              <a:t>and charging lower rates than </a:t>
            </a:r>
            <a:r>
              <a:rPr lang="en-US" dirty="0" smtClean="0"/>
              <a:t>taxicabs.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A04B1F-CF12-44F3-8584-62E94969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B6789B-69C5-42CF-B84F-DA46FCE0B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came up with an idea of plotting rideshare data for the City of Austin, TX; we found a data set which we think provides great information that can be somehow easily analyzed and plotted with either leaflet, Java and/or D3 among other coding methods. </a:t>
            </a:r>
          </a:p>
          <a:p>
            <a:r>
              <a:rPr lang="en-US" dirty="0"/>
              <a:t>The source:</a:t>
            </a:r>
          </a:p>
          <a:p>
            <a:r>
              <a:rPr lang="en-US" dirty="0">
                <a:hlinkClick r:id="rId2"/>
              </a:rPr>
              <a:t>https://data.world/andytryba/rideaustin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9070ED1-256F-4232-A87C-A159DD44A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522" y="4559988"/>
            <a:ext cx="6458180" cy="175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4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657F5B-6232-4435-879C-9C182483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Austin Ride Share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8D45C5-68E5-4E06-B661-DC66B58CE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Andrew</a:t>
            </a:r>
            <a:r>
              <a:rPr lang="en-US" sz="2400" b="1" dirty="0"/>
              <a:t> </a:t>
            </a:r>
            <a:r>
              <a:rPr lang="en-US" sz="2400" b="1" dirty="0" smtClean="0"/>
              <a:t>- </a:t>
            </a:r>
            <a:r>
              <a:rPr lang="en-US" sz="2400" dirty="0" smtClean="0"/>
              <a:t>Analyzing ride share data to show a Leaflet heat map of ride departures within Austin Texas, hoping to identify popular areas of Austin.</a:t>
            </a:r>
            <a:endParaRPr lang="en-US" sz="2400" dirty="0"/>
          </a:p>
          <a:p>
            <a:r>
              <a:rPr lang="en-US" b="1" dirty="0"/>
              <a:t>Alex</a:t>
            </a:r>
            <a:r>
              <a:rPr lang="en-US" sz="2400" b="1" dirty="0"/>
              <a:t> –</a:t>
            </a:r>
            <a:r>
              <a:rPr lang="en-US" sz="2400" dirty="0"/>
              <a:t>Will analyze the ride share data driver ratings, very likely will use D3 to create an interactive graph. </a:t>
            </a:r>
          </a:p>
          <a:p>
            <a:r>
              <a:rPr lang="en-US" b="1" dirty="0"/>
              <a:t>Aritra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sz="2400" dirty="0" smtClean="0"/>
              <a:t>Will analyze the most popular vehicles being used and also the number of rides per car brand, will likely be using </a:t>
            </a:r>
            <a:r>
              <a:rPr lang="en-US" sz="2400" dirty="0" err="1" smtClean="0"/>
              <a:t>plotly</a:t>
            </a:r>
            <a:r>
              <a:rPr lang="en-US" sz="2400" dirty="0" smtClean="0"/>
              <a:t> to create an interactive graphs showcasing the data</a:t>
            </a:r>
            <a:r>
              <a:rPr lang="en-US" sz="2400" dirty="0" smtClean="0"/>
              <a:t>.</a:t>
            </a:r>
            <a:endParaRPr lang="en-US" dirty="0"/>
          </a:p>
          <a:p>
            <a:r>
              <a:rPr lang="en-US" b="1" dirty="0"/>
              <a:t>Brandon</a:t>
            </a:r>
            <a:r>
              <a:rPr lang="en-US" dirty="0"/>
              <a:t> -Will be tackling the back end. Flask routing to the MySQL DB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7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Ride Departures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58704176-6B5C-4AF9-8727-19CF63B5E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94" y="855297"/>
            <a:ext cx="9735103" cy="558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=""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Popular Vehicles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hart 31">
            <a:extLst>
              <a:ext uri="{FF2B5EF4-FFF2-40B4-BE49-F238E27FC236}">
                <a16:creationId xmlns="" xmlns:a16="http://schemas.microsoft.com/office/drawing/2014/main" id="{DD6BD977-BA09-430F-9CA9-A468FE46FA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2177428"/>
              </p:ext>
            </p:extLst>
          </p:nvPr>
        </p:nvGraphicFramePr>
        <p:xfrm>
          <a:off x="992636" y="1114883"/>
          <a:ext cx="10185537" cy="5290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=""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Rides per Auto Make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Chart 46">
            <a:extLst>
              <a:ext uri="{FF2B5EF4-FFF2-40B4-BE49-F238E27FC236}">
                <a16:creationId xmlns="" xmlns:a16="http://schemas.microsoft.com/office/drawing/2014/main" id="{372D8C4D-326B-4235-A8D7-C93B0B222E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7010859"/>
              </p:ext>
            </p:extLst>
          </p:nvPr>
        </p:nvGraphicFramePr>
        <p:xfrm>
          <a:off x="709027" y="1085544"/>
          <a:ext cx="10684299" cy="5315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=""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Driver Rating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="" xmlns:a16="http://schemas.microsoft.com/office/drawing/2014/main" id="{4B750A82-DCD1-45B4-A230-451F94B516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22967"/>
              </p:ext>
            </p:extLst>
          </p:nvPr>
        </p:nvGraphicFramePr>
        <p:xfrm>
          <a:off x="767705" y="924186"/>
          <a:ext cx="10527824" cy="5410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=""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=""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openxmlformats.org/package/2006/metadata/core-properties"/>
    <ds:schemaRef ds:uri="http://schemas.microsoft.com/office/2006/documentManagement/types"/>
    <ds:schemaRef ds:uri="16c05727-aa75-4e4a-9b5f-8a80a1165891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268</Words>
  <Application>Microsoft Macintosh PowerPoint</Application>
  <PresentationFormat>Widescreen</PresentationFormat>
  <Paragraphs>36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Black</vt:lpstr>
      <vt:lpstr>Calibri</vt:lpstr>
      <vt:lpstr>Century Gothic</vt:lpstr>
      <vt:lpstr>Segoe UI Light</vt:lpstr>
      <vt:lpstr>Arial</vt:lpstr>
      <vt:lpstr>Office Theme</vt:lpstr>
      <vt:lpstr>Ride Austin Analysis</vt:lpstr>
      <vt:lpstr>Project Inspiration</vt:lpstr>
      <vt:lpstr>Data Source</vt:lpstr>
      <vt:lpstr>Austin Ride Share Analysis</vt:lpstr>
      <vt:lpstr>Project analysis slide 3</vt:lpstr>
      <vt:lpstr>Project analysis slide 4</vt:lpstr>
      <vt:lpstr>Project analysis slide 6</vt:lpstr>
      <vt:lpstr>Project analysis slide 5</vt:lpstr>
      <vt:lpstr>Thank You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2019-06-25T03:54:44Z</dcterms:created>
  <dcterms:modified xsi:type="dcterms:W3CDTF">2019-06-26T03:25:01Z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