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14"/>
  </p:notesMasterIdLst>
  <p:sldIdLst>
    <p:sldId id="415" r:id="rId2"/>
    <p:sldId id="414" r:id="rId3"/>
    <p:sldId id="421" r:id="rId4"/>
    <p:sldId id="416" r:id="rId5"/>
    <p:sldId id="422" r:id="rId6"/>
    <p:sldId id="417" r:id="rId7"/>
    <p:sldId id="423" r:id="rId8"/>
    <p:sldId id="418" r:id="rId9"/>
    <p:sldId id="424" r:id="rId10"/>
    <p:sldId id="419" r:id="rId11"/>
    <p:sldId id="425" r:id="rId12"/>
    <p:sldId id="420" r:id="rId13"/>
  </p:sldIdLst>
  <p:sldSz cx="9144000" cy="6858000" type="screen4x3"/>
  <p:notesSz cx="6858000" cy="9144000"/>
  <p:embeddedFontLst>
    <p:embeddedFont>
      <p:font typeface="Bookman Old Style" panose="02050604050505020204" pitchFamily="18" charset="0"/>
      <p:regular r:id="rId15"/>
      <p:bold r:id="rId16"/>
      <p:italic r:id="rId17"/>
      <p:boldItalic r:id="rId18"/>
    </p:embeddedFont>
    <p:embeddedFont>
      <p:font typeface="Gill Sans MT" panose="020B0502020104020203" pitchFamily="34" charset="0"/>
      <p:regular r:id="rId19"/>
      <p:bold r:id="rId20"/>
      <p:italic r:id="rId21"/>
      <p:boldItalic r:id="rId22"/>
    </p:embeddedFont>
    <p:embeddedFont>
      <p:font typeface="Wingdings 3" panose="05040102010807070707" pitchFamily="18" charset="2"/>
      <p:regular r:id="rId23"/>
    </p:embeddedFont>
    <p:embeddedFont>
      <p:font typeface="맑은 고딕" panose="020B0503020000020004" pitchFamily="50" charset="-127"/>
      <p:regular r:id="rId24"/>
      <p:bold r:id="rId25"/>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6361" autoAdjust="0"/>
  </p:normalViewPr>
  <p:slideViewPr>
    <p:cSldViewPr>
      <p:cViewPr>
        <p:scale>
          <a:sx n="75" d="100"/>
          <a:sy n="75" d="100"/>
        </p:scale>
        <p:origin x="235" y="19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E864C7-9327-4C83-9619-FA08D670C3AE}" type="datetimeFigureOut">
              <a:rPr lang="ko-KR" altLang="en-US" smtClean="0"/>
              <a:pPr/>
              <a:t>2022-12-11</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15FC8B-11C6-479B-9A4F-83C25DF651BC}" type="slidenum">
              <a:rPr lang="ko-KR" altLang="en-US" smtClean="0"/>
              <a:pPr/>
              <a:t>‹#›</a:t>
            </a:fld>
            <a:endParaRPr lang="ko-KR" altLang="en-US"/>
          </a:p>
        </p:txBody>
      </p:sp>
    </p:spTree>
    <p:extLst>
      <p:ext uri="{BB962C8B-B14F-4D97-AF65-F5344CB8AC3E}">
        <p14:creationId xmlns:p14="http://schemas.microsoft.com/office/powerpoint/2010/main" val="408921695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8" name="제목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ko-KR" altLang="en-US"/>
              <a:t>마스터 제목 스타일 편집</a:t>
            </a:r>
            <a:endParaRPr kumimoji="0" lang="en-US"/>
          </a:p>
        </p:txBody>
      </p:sp>
      <p:sp>
        <p:nvSpPr>
          <p:cNvPr id="9" name="부제목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ko-KR" altLang="en-US"/>
              <a:t>마스터 부제목 스타일 편집</a:t>
            </a:r>
            <a:endParaRPr kumimoji="0" lang="en-US"/>
          </a:p>
        </p:txBody>
      </p:sp>
      <p:sp>
        <p:nvSpPr>
          <p:cNvPr id="28" name="날짜 개체 틀 27"/>
          <p:cNvSpPr>
            <a:spLocks noGrp="1"/>
          </p:cNvSpPr>
          <p:nvPr>
            <p:ph type="dt" sz="half" idx="10"/>
          </p:nvPr>
        </p:nvSpPr>
        <p:spPr>
          <a:xfrm>
            <a:off x="6400800" y="6355080"/>
            <a:ext cx="2286000" cy="365760"/>
          </a:xfrm>
        </p:spPr>
        <p:txBody>
          <a:bodyPr/>
          <a:lstStyle>
            <a:lvl1pPr>
              <a:defRPr sz="1400"/>
            </a:lvl1pPr>
          </a:lstStyle>
          <a:p>
            <a:fld id="{08AF6A6E-0925-4DA0-8BF2-9C29C9893C4D}" type="datetimeFigureOut">
              <a:rPr lang="ko-KR" altLang="en-US" smtClean="0"/>
              <a:pPr/>
              <a:t>2022-12-11</a:t>
            </a:fld>
            <a:endParaRPr lang="ko-KR" altLang="en-US"/>
          </a:p>
        </p:txBody>
      </p:sp>
      <p:sp>
        <p:nvSpPr>
          <p:cNvPr id="17" name="바닥글 개체 틀 16"/>
          <p:cNvSpPr>
            <a:spLocks noGrp="1"/>
          </p:cNvSpPr>
          <p:nvPr>
            <p:ph type="ftr" sz="quarter" idx="11"/>
          </p:nvPr>
        </p:nvSpPr>
        <p:spPr>
          <a:xfrm>
            <a:off x="2898648" y="6355080"/>
            <a:ext cx="3474720" cy="365760"/>
          </a:xfrm>
        </p:spPr>
        <p:txBody>
          <a:bodyPr/>
          <a:lstStyle/>
          <a:p>
            <a:endParaRPr lang="ko-KR" altLang="en-US"/>
          </a:p>
        </p:txBody>
      </p:sp>
      <p:sp>
        <p:nvSpPr>
          <p:cNvPr id="29" name="슬라이드 번호 개체 틀 28"/>
          <p:cNvSpPr>
            <a:spLocks noGrp="1"/>
          </p:cNvSpPr>
          <p:nvPr>
            <p:ph type="sldNum" sz="quarter" idx="12"/>
          </p:nvPr>
        </p:nvSpPr>
        <p:spPr>
          <a:xfrm>
            <a:off x="1216152" y="6355080"/>
            <a:ext cx="1219200" cy="365760"/>
          </a:xfrm>
        </p:spPr>
        <p:txBody>
          <a:bodyPr/>
          <a:lstStyle/>
          <a:p>
            <a:fld id="{B7E1029F-5252-48BB-A7B0-0AF9C2B4CD0E}" type="slidenum">
              <a:rPr lang="ko-KR" altLang="en-US" smtClean="0"/>
              <a:pPr/>
              <a:t>‹#›</a:t>
            </a:fld>
            <a:endParaRPr lang="ko-KR" altLang="en-US"/>
          </a:p>
        </p:txBody>
      </p:sp>
      <p:sp>
        <p:nvSpPr>
          <p:cNvPr id="21" name="직사각형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직사각형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직사각형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직사각형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a:t>마스터 제목 스타일 편집</a:t>
            </a:r>
            <a:endParaRPr kumimoji="0" lang="en-US"/>
          </a:p>
        </p:txBody>
      </p:sp>
      <p:sp>
        <p:nvSpPr>
          <p:cNvPr id="3" name="세로 텍스트 개체 틀 2"/>
          <p:cNvSpPr>
            <a:spLocks noGrp="1"/>
          </p:cNvSpPr>
          <p:nvPr>
            <p:ph type="body" orient="vert" idx="1"/>
          </p:nvPr>
        </p:nvSpPr>
        <p:spPr/>
        <p:txBody>
          <a:bodyPr vert="eaVer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p:txBody>
          <a:bodyPr/>
          <a:lstStyle/>
          <a:p>
            <a:fld id="{08AF6A6E-0925-4DA0-8BF2-9C29C9893C4D}" type="datetimeFigureOut">
              <a:rPr lang="ko-KR" altLang="en-US" smtClean="0"/>
              <a:pPr/>
              <a:t>2022-12-11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7E1029F-5252-48BB-A7B0-0AF9C2B4CD0E}"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kumimoji="0" lang="ko-KR" altLang="en-US"/>
              <a:t>마스터 제목 스타일 편집</a:t>
            </a:r>
            <a:endParaRPr kumimoji="0" 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p:txBody>
          <a:bodyPr/>
          <a:lstStyle/>
          <a:p>
            <a:fld id="{08AF6A6E-0925-4DA0-8BF2-9C29C9893C4D}" type="datetimeFigureOut">
              <a:rPr lang="ko-KR" altLang="en-US" smtClean="0"/>
              <a:pPr/>
              <a:t>2022-12-11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7E1029F-5252-48BB-A7B0-0AF9C2B4CD0E}" type="slidenum">
              <a:rPr lang="ko-KR" altLang="en-US" smtClean="0"/>
              <a:pPr/>
              <a:t>‹#›</a:t>
            </a:fld>
            <a:endParaRPr lang="ko-KR" altLang="en-US"/>
          </a:p>
        </p:txBody>
      </p:sp>
      <p:sp>
        <p:nvSpPr>
          <p:cNvPr id="7" name="직선 연결선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이등변 삼각형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선 연결선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a:t>마스터 제목 스타일 편집</a:t>
            </a:r>
            <a:endParaRPr kumimoji="0" lang="en-US"/>
          </a:p>
        </p:txBody>
      </p:sp>
      <p:sp>
        <p:nvSpPr>
          <p:cNvPr id="4" name="날짜 개체 틀 3"/>
          <p:cNvSpPr>
            <a:spLocks noGrp="1"/>
          </p:cNvSpPr>
          <p:nvPr>
            <p:ph type="dt" sz="half" idx="10"/>
          </p:nvPr>
        </p:nvSpPr>
        <p:spPr/>
        <p:txBody>
          <a:bodyPr/>
          <a:lstStyle/>
          <a:p>
            <a:fld id="{08AF6A6E-0925-4DA0-8BF2-9C29C9893C4D}" type="datetimeFigureOut">
              <a:rPr lang="ko-KR" altLang="en-US" smtClean="0"/>
              <a:pPr/>
              <a:t>2022-12-11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7E1029F-5252-48BB-A7B0-0AF9C2B4CD0E}" type="slidenum">
              <a:rPr lang="ko-KR" altLang="en-US" smtClean="0"/>
              <a:pPr/>
              <a:t>‹#›</a:t>
            </a:fld>
            <a:endParaRPr lang="ko-KR" altLang="en-US"/>
          </a:p>
        </p:txBody>
      </p:sp>
      <p:sp>
        <p:nvSpPr>
          <p:cNvPr id="8" name="내용 개체 틀 7"/>
          <p:cNvSpPr>
            <a:spLocks noGrp="1"/>
          </p:cNvSpPr>
          <p:nvPr>
            <p:ph sz="quarter" idx="1"/>
          </p:nvPr>
        </p:nvSpPr>
        <p:spPr>
          <a:xfrm>
            <a:off x="457200" y="1219200"/>
            <a:ext cx="8229600" cy="4937760"/>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1">
        <a:schemeClr val="bg2"/>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ko-KR" altLang="en-US"/>
              <a:t>마스터 제목 스타일 편집</a:t>
            </a:r>
            <a:endParaRPr kumimoji="0" lang="en-US"/>
          </a:p>
        </p:txBody>
      </p:sp>
      <p:sp>
        <p:nvSpPr>
          <p:cNvPr id="3" name="텍스트 개체 틀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ko-KR" altLang="en-US"/>
              <a:t>마스터 텍스트 스타일을 편집합니다</a:t>
            </a:r>
          </a:p>
        </p:txBody>
      </p:sp>
      <p:sp>
        <p:nvSpPr>
          <p:cNvPr id="4" name="날짜 개체 틀 3"/>
          <p:cNvSpPr>
            <a:spLocks noGrp="1"/>
          </p:cNvSpPr>
          <p:nvPr>
            <p:ph type="dt" sz="half" idx="10"/>
          </p:nvPr>
        </p:nvSpPr>
        <p:spPr>
          <a:xfrm>
            <a:off x="6400800" y="6355080"/>
            <a:ext cx="2286000" cy="365760"/>
          </a:xfrm>
        </p:spPr>
        <p:txBody>
          <a:bodyPr/>
          <a:lstStyle/>
          <a:p>
            <a:fld id="{08AF6A6E-0925-4DA0-8BF2-9C29C9893C4D}" type="datetimeFigureOut">
              <a:rPr lang="ko-KR" altLang="en-US" smtClean="0"/>
              <a:pPr/>
              <a:t>2022-12-11</a:t>
            </a:fld>
            <a:endParaRPr lang="ko-KR" altLang="en-US"/>
          </a:p>
        </p:txBody>
      </p:sp>
      <p:sp>
        <p:nvSpPr>
          <p:cNvPr id="5" name="바닥글 개체 틀 4"/>
          <p:cNvSpPr>
            <a:spLocks noGrp="1"/>
          </p:cNvSpPr>
          <p:nvPr>
            <p:ph type="ftr" sz="quarter" idx="11"/>
          </p:nvPr>
        </p:nvSpPr>
        <p:spPr>
          <a:xfrm>
            <a:off x="2898648" y="6355080"/>
            <a:ext cx="3474720" cy="365760"/>
          </a:xfrm>
        </p:spPr>
        <p:txBody>
          <a:bodyPr/>
          <a:lstStyle/>
          <a:p>
            <a:endParaRPr lang="ko-KR" altLang="en-US"/>
          </a:p>
        </p:txBody>
      </p:sp>
      <p:sp>
        <p:nvSpPr>
          <p:cNvPr id="6" name="슬라이드 번호 개체 틀 5"/>
          <p:cNvSpPr>
            <a:spLocks noGrp="1"/>
          </p:cNvSpPr>
          <p:nvPr>
            <p:ph type="sldNum" sz="quarter" idx="12"/>
          </p:nvPr>
        </p:nvSpPr>
        <p:spPr>
          <a:xfrm>
            <a:off x="1069848" y="6355080"/>
            <a:ext cx="1520952" cy="365760"/>
          </a:xfrm>
        </p:spPr>
        <p:txBody>
          <a:bodyPr/>
          <a:lstStyle/>
          <a:p>
            <a:fld id="{B7E1029F-5252-48BB-A7B0-0AF9C2B4CD0E}" type="slidenum">
              <a:rPr lang="ko-KR" altLang="en-US" smtClean="0"/>
              <a:pPr/>
              <a:t>‹#›</a:t>
            </a:fld>
            <a:endParaRPr lang="ko-KR" altLang="en-US"/>
          </a:p>
        </p:txBody>
      </p:sp>
      <p:sp>
        <p:nvSpPr>
          <p:cNvPr id="7" name="직사각형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228600"/>
            <a:ext cx="8229600" cy="914400"/>
          </a:xfrm>
        </p:spPr>
        <p:txBody>
          <a:bodyPr/>
          <a:lstStyle/>
          <a:p>
            <a:r>
              <a:rPr kumimoji="0" lang="ko-KR" altLang="en-US"/>
              <a:t>마스터 제목 스타일 편집</a:t>
            </a:r>
            <a:endParaRPr kumimoji="0" lang="en-US"/>
          </a:p>
        </p:txBody>
      </p:sp>
      <p:sp>
        <p:nvSpPr>
          <p:cNvPr id="5" name="날짜 개체 틀 4"/>
          <p:cNvSpPr>
            <a:spLocks noGrp="1"/>
          </p:cNvSpPr>
          <p:nvPr>
            <p:ph type="dt" sz="half" idx="10"/>
          </p:nvPr>
        </p:nvSpPr>
        <p:spPr/>
        <p:txBody>
          <a:bodyPr/>
          <a:lstStyle/>
          <a:p>
            <a:fld id="{08AF6A6E-0925-4DA0-8BF2-9C29C9893C4D}" type="datetimeFigureOut">
              <a:rPr lang="ko-KR" altLang="en-US" smtClean="0"/>
              <a:pPr/>
              <a:t>2022-12-11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7E1029F-5252-48BB-A7B0-0AF9C2B4CD0E}" type="slidenum">
              <a:rPr lang="ko-KR" altLang="en-US" smtClean="0"/>
              <a:pPr/>
              <a:t>‹#›</a:t>
            </a:fld>
            <a:endParaRPr lang="ko-KR" altLang="en-US"/>
          </a:p>
        </p:txBody>
      </p:sp>
      <p:sp>
        <p:nvSpPr>
          <p:cNvPr id="9" name="내용 개체 틀 8"/>
          <p:cNvSpPr>
            <a:spLocks noGrp="1"/>
          </p:cNvSpPr>
          <p:nvPr>
            <p:ph sz="quarter" idx="1"/>
          </p:nvPr>
        </p:nvSpPr>
        <p:spPr>
          <a:xfrm>
            <a:off x="457200" y="1219200"/>
            <a:ext cx="4041648" cy="4937760"/>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11" name="내용 개체 틀 10"/>
          <p:cNvSpPr>
            <a:spLocks noGrp="1"/>
          </p:cNvSpPr>
          <p:nvPr>
            <p:ph sz="quarter" idx="2"/>
          </p:nvPr>
        </p:nvSpPr>
        <p:spPr>
          <a:xfrm>
            <a:off x="4632198" y="1216152"/>
            <a:ext cx="4041648" cy="4937760"/>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28600"/>
            <a:ext cx="8229600" cy="914400"/>
          </a:xfrm>
        </p:spPr>
        <p:txBody>
          <a:bodyPr anchor="ctr"/>
          <a:lstStyle>
            <a:lvl1pPr>
              <a:defRPr/>
            </a:lvl1pPr>
          </a:lstStyle>
          <a:p>
            <a:r>
              <a:rPr kumimoji="0" lang="ko-KR" altLang="en-US"/>
              <a:t>마스터 제목 스타일 편집</a:t>
            </a:r>
            <a:endParaRPr kumimoji="0" lang="en-US"/>
          </a:p>
        </p:txBody>
      </p:sp>
      <p:sp>
        <p:nvSpPr>
          <p:cNvPr id="3" name="텍스트 개체 틀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ko-KR" altLang="en-US"/>
              <a:t>마스터 텍스트 스타일을 편집합니다</a:t>
            </a:r>
          </a:p>
        </p:txBody>
      </p:sp>
      <p:sp>
        <p:nvSpPr>
          <p:cNvPr id="4" name="텍스트 개체 틀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ko-KR" altLang="en-US"/>
              <a:t>마스터 텍스트 스타일을 편집합니다</a:t>
            </a:r>
          </a:p>
        </p:txBody>
      </p:sp>
      <p:sp>
        <p:nvSpPr>
          <p:cNvPr id="7" name="날짜 개체 틀 6"/>
          <p:cNvSpPr>
            <a:spLocks noGrp="1"/>
          </p:cNvSpPr>
          <p:nvPr>
            <p:ph type="dt" sz="half" idx="10"/>
          </p:nvPr>
        </p:nvSpPr>
        <p:spPr/>
        <p:txBody>
          <a:bodyPr/>
          <a:lstStyle/>
          <a:p>
            <a:fld id="{08AF6A6E-0925-4DA0-8BF2-9C29C9893C4D}" type="datetimeFigureOut">
              <a:rPr lang="ko-KR" altLang="en-US" smtClean="0"/>
              <a:pPr/>
              <a:t>2022-12-11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7E1029F-5252-48BB-A7B0-0AF9C2B4CD0E}" type="slidenum">
              <a:rPr lang="ko-KR" altLang="en-US" smtClean="0"/>
              <a:pPr/>
              <a:t>‹#›</a:t>
            </a:fld>
            <a:endParaRPr lang="ko-KR" altLang="en-US"/>
          </a:p>
        </p:txBody>
      </p:sp>
      <p:sp>
        <p:nvSpPr>
          <p:cNvPr id="11" name="내용 개체 틀 10"/>
          <p:cNvSpPr>
            <a:spLocks noGrp="1"/>
          </p:cNvSpPr>
          <p:nvPr>
            <p:ph sz="quarter" idx="2"/>
          </p:nvPr>
        </p:nvSpPr>
        <p:spPr>
          <a:xfrm>
            <a:off x="457200" y="2133600"/>
            <a:ext cx="4038600" cy="4038600"/>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13" name="내용 개체 틀 12"/>
          <p:cNvSpPr>
            <a:spLocks noGrp="1"/>
          </p:cNvSpPr>
          <p:nvPr>
            <p:ph sz="quarter" idx="4"/>
          </p:nvPr>
        </p:nvSpPr>
        <p:spPr>
          <a:xfrm>
            <a:off x="4648200" y="2133600"/>
            <a:ext cx="4038600" cy="4038600"/>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57200" y="228600"/>
            <a:ext cx="8229600" cy="914400"/>
          </a:xfrm>
        </p:spPr>
        <p:txBody>
          <a:bodyPr/>
          <a:lstStyle/>
          <a:p>
            <a:r>
              <a:rPr kumimoji="0" lang="ko-KR" altLang="en-US"/>
              <a:t>마스터 제목 스타일 편집</a:t>
            </a:r>
            <a:endParaRPr kumimoji="0" lang="en-US"/>
          </a:p>
        </p:txBody>
      </p:sp>
      <p:sp>
        <p:nvSpPr>
          <p:cNvPr id="3" name="날짜 개체 틀 2"/>
          <p:cNvSpPr>
            <a:spLocks noGrp="1"/>
          </p:cNvSpPr>
          <p:nvPr>
            <p:ph type="dt" sz="half" idx="10"/>
          </p:nvPr>
        </p:nvSpPr>
        <p:spPr/>
        <p:txBody>
          <a:bodyPr/>
          <a:lstStyle/>
          <a:p>
            <a:fld id="{08AF6A6E-0925-4DA0-8BF2-9C29C9893C4D}" type="datetimeFigureOut">
              <a:rPr lang="ko-KR" altLang="en-US" smtClean="0"/>
              <a:pPr/>
              <a:t>2022-12-11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7E1029F-5252-48BB-A7B0-0AF9C2B4CD0E}" type="slidenum">
              <a:rPr lang="ko-KR" altLang="en-US" smtClean="0"/>
              <a:pPr/>
              <a:t>‹#›</a:t>
            </a:fld>
            <a:endParaRPr lang="ko-KR" altLang="en-US"/>
          </a:p>
        </p:txBody>
      </p:sp>
      <p:sp>
        <p:nvSpPr>
          <p:cNvPr id="6" name="이등변 삼각형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8AF6A6E-0925-4DA0-8BF2-9C29C9893C4D}" type="datetimeFigureOut">
              <a:rPr lang="ko-KR" altLang="en-US" smtClean="0"/>
              <a:pPr/>
              <a:t>2022-12-11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7E1029F-5252-48BB-A7B0-0AF9C2B4CD0E}" type="slidenum">
              <a:rPr lang="ko-KR" altLang="en-US" smtClean="0"/>
              <a:pPr/>
              <a:t>‹#›</a:t>
            </a:fld>
            <a:endParaRPr lang="ko-KR" altLang="en-US"/>
          </a:p>
        </p:txBody>
      </p:sp>
      <p:sp>
        <p:nvSpPr>
          <p:cNvPr id="5" name="직선 연결선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이등변 삼각형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ko-KR" altLang="en-US"/>
              <a:t>마스터 제목 스타일 편집</a:t>
            </a:r>
            <a:endParaRPr kumimoji="0" lang="en-US"/>
          </a:p>
        </p:txBody>
      </p:sp>
      <p:sp>
        <p:nvSpPr>
          <p:cNvPr id="3" name="텍스트 개체 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ko-KR" altLang="en-US"/>
              <a:t>마스터 텍스트 스타일을 편집합니다</a:t>
            </a:r>
          </a:p>
        </p:txBody>
      </p:sp>
      <p:sp>
        <p:nvSpPr>
          <p:cNvPr id="5" name="날짜 개체 틀 4"/>
          <p:cNvSpPr>
            <a:spLocks noGrp="1"/>
          </p:cNvSpPr>
          <p:nvPr>
            <p:ph type="dt" sz="half" idx="10"/>
          </p:nvPr>
        </p:nvSpPr>
        <p:spPr/>
        <p:txBody>
          <a:bodyPr/>
          <a:lstStyle/>
          <a:p>
            <a:fld id="{08AF6A6E-0925-4DA0-8BF2-9C29C9893C4D}" type="datetimeFigureOut">
              <a:rPr lang="ko-KR" altLang="en-US" smtClean="0"/>
              <a:pPr/>
              <a:t>2022-12-11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7E1029F-5252-48BB-A7B0-0AF9C2B4CD0E}" type="slidenum">
              <a:rPr lang="ko-KR" altLang="en-US" smtClean="0"/>
              <a:pPr/>
              <a:t>‹#›</a:t>
            </a:fld>
            <a:endParaRPr lang="ko-KR" altLang="en-US"/>
          </a:p>
        </p:txBody>
      </p:sp>
      <p:sp>
        <p:nvSpPr>
          <p:cNvPr id="8" name="직선 연결선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직선 연결선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이등변 삼각형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내용 개체 틀 11"/>
          <p:cNvSpPr>
            <a:spLocks noGrp="1"/>
          </p:cNvSpPr>
          <p:nvPr>
            <p:ph sz="quarter" idx="1"/>
          </p:nvPr>
        </p:nvSpPr>
        <p:spPr>
          <a:xfrm>
            <a:off x="304800" y="304800"/>
            <a:ext cx="5715000" cy="5715000"/>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1">
        <a:schemeClr val="bg2"/>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ko-KR" altLang="en-US"/>
              <a:t>마스터 제목 스타일 편집</a:t>
            </a:r>
            <a:endParaRPr kumimoji="0" lang="en-US"/>
          </a:p>
        </p:txBody>
      </p:sp>
      <p:sp>
        <p:nvSpPr>
          <p:cNvPr id="3" name="그림 개체 틀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ko-KR" altLang="en-US"/>
              <a:t>그림을 추가하려면 아이콘을 클릭하십시오</a:t>
            </a:r>
            <a:endParaRPr kumimoji="0" lang="en-US" dirty="0"/>
          </a:p>
        </p:txBody>
      </p:sp>
      <p:sp>
        <p:nvSpPr>
          <p:cNvPr id="4" name="텍스트 개체 틀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ko-KR" altLang="en-US"/>
              <a:t>마스터 텍스트 스타일을 편집합니다</a:t>
            </a:r>
          </a:p>
        </p:txBody>
      </p:sp>
      <p:sp>
        <p:nvSpPr>
          <p:cNvPr id="5" name="날짜 개체 틀 4"/>
          <p:cNvSpPr>
            <a:spLocks noGrp="1"/>
          </p:cNvSpPr>
          <p:nvPr>
            <p:ph type="dt" sz="half" idx="10"/>
          </p:nvPr>
        </p:nvSpPr>
        <p:spPr/>
        <p:txBody>
          <a:bodyPr/>
          <a:lstStyle/>
          <a:p>
            <a:fld id="{08AF6A6E-0925-4DA0-8BF2-9C29C9893C4D}" type="datetimeFigureOut">
              <a:rPr lang="ko-KR" altLang="en-US" smtClean="0"/>
              <a:pPr/>
              <a:t>2022-12-11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7E1029F-5252-48BB-A7B0-0AF9C2B4CD0E}" type="slidenum">
              <a:rPr lang="ko-KR" altLang="en-US" smtClean="0"/>
              <a:pPr/>
              <a:t>‹#›</a:t>
            </a:fld>
            <a:endParaRPr lang="ko-KR" altLang="en-US"/>
          </a:p>
        </p:txBody>
      </p:sp>
      <p:sp>
        <p:nvSpPr>
          <p:cNvPr id="8" name="직선 연결선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이등변 삼각형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제목 개체 틀 21"/>
          <p:cNvSpPr>
            <a:spLocks noGrp="1"/>
          </p:cNvSpPr>
          <p:nvPr>
            <p:ph type="title"/>
          </p:nvPr>
        </p:nvSpPr>
        <p:spPr>
          <a:xfrm>
            <a:off x="457200" y="152400"/>
            <a:ext cx="8229600" cy="990600"/>
          </a:xfrm>
          <a:prstGeom prst="rect">
            <a:avLst/>
          </a:prstGeom>
        </p:spPr>
        <p:txBody>
          <a:bodyPr vert="horz" anchor="b" anchorCtr="0">
            <a:normAutofit/>
          </a:bodyPr>
          <a:lstStyle/>
          <a:p>
            <a:r>
              <a:rPr kumimoji="0" lang="ko-KR" altLang="en-US"/>
              <a:t>마스터 제목 스타일 편집</a:t>
            </a:r>
            <a:endParaRPr kumimoji="0" lang="en-US"/>
          </a:p>
        </p:txBody>
      </p:sp>
      <p:sp>
        <p:nvSpPr>
          <p:cNvPr id="13" name="텍스트 개체 틀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ko-KR" altLang="en-US"/>
              <a:t>마스터 텍스트 스타일을 편집합니다</a:t>
            </a:r>
          </a:p>
          <a:p>
            <a:pPr lvl="1" eaLnBrk="1" latinLnBrk="0" hangingPunct="1"/>
            <a:r>
              <a:rPr kumimoji="0" lang="ko-KR" altLang="en-US"/>
              <a:t>둘째 수준</a:t>
            </a:r>
          </a:p>
          <a:p>
            <a:pPr lvl="2" eaLnBrk="1" latinLnBrk="0" hangingPunct="1"/>
            <a:r>
              <a:rPr kumimoji="0" lang="ko-KR" altLang="en-US"/>
              <a:t>셋째 수준</a:t>
            </a:r>
          </a:p>
          <a:p>
            <a:pPr lvl="3" eaLnBrk="1" latinLnBrk="0" hangingPunct="1"/>
            <a:r>
              <a:rPr kumimoji="0" lang="ko-KR" altLang="en-US"/>
              <a:t>넷째 수준</a:t>
            </a:r>
          </a:p>
          <a:p>
            <a:pPr lvl="4" eaLnBrk="1" latinLnBrk="0" hangingPunct="1"/>
            <a:r>
              <a:rPr kumimoji="0" lang="ko-KR" altLang="en-US"/>
              <a:t>다섯째 수준</a:t>
            </a:r>
            <a:endParaRPr kumimoji="0" lang="en-US"/>
          </a:p>
        </p:txBody>
      </p:sp>
      <p:sp>
        <p:nvSpPr>
          <p:cNvPr id="14" name="날짜 개체 틀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8AF6A6E-0925-4DA0-8BF2-9C29C9893C4D}" type="datetimeFigureOut">
              <a:rPr lang="ko-KR" altLang="en-US" smtClean="0"/>
              <a:pPr/>
              <a:t>2022-12-11</a:t>
            </a:fld>
            <a:endParaRPr lang="ko-KR" altLang="en-US"/>
          </a:p>
        </p:txBody>
      </p:sp>
      <p:sp>
        <p:nvSpPr>
          <p:cNvPr id="3" name="바닥글 개체 틀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ko-KR" altLang="en-US"/>
          </a:p>
        </p:txBody>
      </p:sp>
      <p:sp>
        <p:nvSpPr>
          <p:cNvPr id="23" name="슬라이드 번호 개체 틀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7E1029F-5252-48BB-A7B0-0AF9C2B4CD0E}" type="slidenum">
              <a:rPr lang="ko-KR" altLang="en-US" smtClean="0"/>
              <a:pPr/>
              <a:t>‹#›</a:t>
            </a:fld>
            <a:endParaRPr lang="ko-KR" altLang="en-US"/>
          </a:p>
        </p:txBody>
      </p:sp>
      <p:sp>
        <p:nvSpPr>
          <p:cNvPr id="28" name="직선 연결선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직선 연결선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이등변 삼각형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1"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1"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1"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1"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1"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1"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1"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1"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1"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1"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제목 4"/>
          <p:cNvSpPr>
            <a:spLocks noGrp="1"/>
          </p:cNvSpPr>
          <p:nvPr>
            <p:ph type="title"/>
          </p:nvPr>
        </p:nvSpPr>
        <p:spPr/>
        <p:txBody>
          <a:bodyPr/>
          <a:lstStyle/>
          <a:p>
            <a:pPr eaLnBrk="1" hangingPunct="1"/>
            <a:r>
              <a:rPr lang="en-US" altLang="ko-KR" dirty="0"/>
              <a:t>Lab 08 – Wireless LAN</a:t>
            </a:r>
            <a:endParaRPr lang="ko-KR" altLang="en-US" dirty="0"/>
          </a:p>
        </p:txBody>
      </p:sp>
      <p:sp>
        <p:nvSpPr>
          <p:cNvPr id="6" name="텍스트 개체 틀 5"/>
          <p:cNvSpPr>
            <a:spLocks noGrp="1"/>
          </p:cNvSpPr>
          <p:nvPr>
            <p:ph type="body" idx="1"/>
          </p:nvPr>
        </p:nvSpPr>
        <p:spPr/>
        <p:txBody>
          <a:bodyPr/>
          <a:lstStyle/>
          <a:p>
            <a:pPr eaLnBrk="1" hangingPunct="1">
              <a:defRPr/>
            </a:pPr>
            <a:r>
              <a:rPr lang="en-US" altLang="ko-KR" dirty="0"/>
              <a:t>201910774 </a:t>
            </a:r>
            <a:r>
              <a:rPr lang="ko-KR" altLang="en-US" dirty="0" err="1"/>
              <a:t>김건</a:t>
            </a:r>
            <a:endParaRPr lang="ko-KR" altLang="en-US" dirty="0"/>
          </a:p>
        </p:txBody>
      </p:sp>
    </p:spTree>
    <p:extLst>
      <p:ext uri="{BB962C8B-B14F-4D97-AF65-F5344CB8AC3E}">
        <p14:creationId xmlns:p14="http://schemas.microsoft.com/office/powerpoint/2010/main" val="2981766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sz="quarter" idx="1"/>
          </p:nvPr>
        </p:nvSpPr>
        <p:spPr>
          <a:xfrm>
            <a:off x="457200" y="1219200"/>
            <a:ext cx="8229600" cy="5090120"/>
          </a:xfrm>
        </p:spPr>
        <p:txBody>
          <a:bodyPr>
            <a:normAutofit/>
          </a:bodyPr>
          <a:lstStyle/>
          <a:p>
            <a:pPr>
              <a:lnSpc>
                <a:spcPct val="120000"/>
              </a:lnSpc>
            </a:pPr>
            <a:r>
              <a:rPr lang="en-US" altLang="ko-KR" dirty="0">
                <a:sym typeface="Wingdings" panose="05000000000000000000" pitchFamily="2" charset="2"/>
              </a:rPr>
              <a:t>Expand the payload of the Beacon frames to view its parameters and answer these questions:</a:t>
            </a:r>
          </a:p>
          <a:p>
            <a:pPr marL="361950" indent="-361950">
              <a:lnSpc>
                <a:spcPct val="120000"/>
              </a:lnSpc>
              <a:buFont typeface="+mj-lt"/>
              <a:buAutoNum type="arabicPeriod" startAt="6"/>
            </a:pPr>
            <a:r>
              <a:rPr lang="en-US" altLang="ko-KR" dirty="0">
                <a:sym typeface="Wingdings" panose="05000000000000000000" pitchFamily="2" charset="2"/>
              </a:rPr>
              <a:t>What is the SSID of the main AP? This is one of the tagged parameters in the Beacon frame. </a:t>
            </a:r>
          </a:p>
          <a:p>
            <a:pPr marL="0" indent="0">
              <a:lnSpc>
                <a:spcPct val="120000"/>
              </a:lnSpc>
              <a:buNone/>
            </a:pPr>
            <a:endParaRPr lang="en-US" altLang="ko-KR" dirty="0">
              <a:sym typeface="Wingdings" panose="05000000000000000000" pitchFamily="2" charset="2"/>
            </a:endParaRPr>
          </a:p>
          <a:p>
            <a:pPr marL="514350" indent="-514350">
              <a:lnSpc>
                <a:spcPct val="120000"/>
              </a:lnSpc>
              <a:buFont typeface="+mj-lt"/>
              <a:buAutoNum type="arabicPeriod" startAt="3"/>
            </a:pPr>
            <a:endParaRPr lang="en-US" altLang="ko-KR" dirty="0">
              <a:sym typeface="Wingdings" panose="05000000000000000000" pitchFamily="2" charset="2"/>
            </a:endParaRPr>
          </a:p>
          <a:p>
            <a:pPr>
              <a:lnSpc>
                <a:spcPct val="120000"/>
              </a:lnSpc>
            </a:pPr>
            <a:endParaRPr lang="ko-KR" altLang="en-US" dirty="0"/>
          </a:p>
        </p:txBody>
      </p:sp>
      <p:sp>
        <p:nvSpPr>
          <p:cNvPr id="5" name="제목 3"/>
          <p:cNvSpPr txBox="1">
            <a:spLocks/>
          </p:cNvSpPr>
          <p:nvPr/>
        </p:nvSpPr>
        <p:spPr>
          <a:xfrm>
            <a:off x="467544" y="188640"/>
            <a:ext cx="8229600" cy="990600"/>
          </a:xfrm>
          <a:prstGeom prst="rect">
            <a:avLst/>
          </a:prstGeom>
          <a:solidFill>
            <a:schemeClr val="tx2"/>
          </a:solidFill>
        </p:spPr>
        <p:txBody>
          <a:bodyPr vert="horz" anchor="b" anchorCtr="0">
            <a:normAutofit fontScale="97500"/>
          </a:bodyPr>
          <a:lstStyle>
            <a:lvl1pPr algn="l" rtl="0" eaLnBrk="1" latinLnBrk="1" hangingPunct="1">
              <a:spcBef>
                <a:spcPct val="0"/>
              </a:spcBef>
              <a:buNone/>
              <a:defRPr kumimoji="0" sz="3200" kern="1200">
                <a:solidFill>
                  <a:schemeClr val="tx2"/>
                </a:solidFill>
                <a:latin typeface="+mj-lt"/>
                <a:ea typeface="+mj-ea"/>
                <a:cs typeface="+mj-cs"/>
              </a:defRPr>
            </a:lvl1pPr>
          </a:lstStyle>
          <a:p>
            <a:r>
              <a:rPr lang="en-US" altLang="ko-KR" dirty="0">
                <a:solidFill>
                  <a:schemeClr val="bg1"/>
                </a:solidFill>
              </a:rPr>
              <a:t>Wireless LAN: Beacon frame</a:t>
            </a:r>
            <a:endParaRPr lang="ko-KR" altLang="en-US" dirty="0">
              <a:solidFill>
                <a:schemeClr val="bg1"/>
              </a:solidFill>
            </a:endParaRPr>
          </a:p>
        </p:txBody>
      </p:sp>
      <p:pic>
        <p:nvPicPr>
          <p:cNvPr id="8" name="그림 7">
            <a:extLst>
              <a:ext uri="{FF2B5EF4-FFF2-40B4-BE49-F238E27FC236}">
                <a16:creationId xmlns:a16="http://schemas.microsoft.com/office/drawing/2014/main" id="{27AF852B-83F3-0B25-436B-E0990528FF55}"/>
              </a:ext>
            </a:extLst>
          </p:cNvPr>
          <p:cNvPicPr>
            <a:picLocks noChangeAspect="1"/>
          </p:cNvPicPr>
          <p:nvPr/>
        </p:nvPicPr>
        <p:blipFill>
          <a:blip r:embed="rId2"/>
          <a:stretch>
            <a:fillRect/>
          </a:stretch>
        </p:blipFill>
        <p:spPr>
          <a:xfrm>
            <a:off x="899592" y="3241772"/>
            <a:ext cx="5616624" cy="3107508"/>
          </a:xfrm>
          <a:prstGeom prst="rect">
            <a:avLst/>
          </a:prstGeom>
        </p:spPr>
      </p:pic>
      <p:sp>
        <p:nvSpPr>
          <p:cNvPr id="9" name="직사각형 8">
            <a:extLst>
              <a:ext uri="{FF2B5EF4-FFF2-40B4-BE49-F238E27FC236}">
                <a16:creationId xmlns:a16="http://schemas.microsoft.com/office/drawing/2014/main" id="{3B2750EF-4942-F4C3-5E1E-EEE340AB3297}"/>
              </a:ext>
            </a:extLst>
          </p:cNvPr>
          <p:cNvSpPr/>
          <p:nvPr/>
        </p:nvSpPr>
        <p:spPr>
          <a:xfrm>
            <a:off x="899592" y="6146924"/>
            <a:ext cx="1656184" cy="2385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10" name="TextBox 9">
            <a:extLst>
              <a:ext uri="{FF2B5EF4-FFF2-40B4-BE49-F238E27FC236}">
                <a16:creationId xmlns:a16="http://schemas.microsoft.com/office/drawing/2014/main" id="{8A5F4F0D-BC72-DE16-4DB0-4036E761C4C4}"/>
              </a:ext>
            </a:extLst>
          </p:cNvPr>
          <p:cNvSpPr txBox="1"/>
          <p:nvPr/>
        </p:nvSpPr>
        <p:spPr>
          <a:xfrm>
            <a:off x="6372200" y="2796240"/>
            <a:ext cx="1800200" cy="369332"/>
          </a:xfrm>
          <a:prstGeom prst="rect">
            <a:avLst/>
          </a:prstGeom>
          <a:noFill/>
        </p:spPr>
        <p:txBody>
          <a:bodyPr wrap="square" rtlCol="0">
            <a:spAutoFit/>
          </a:bodyPr>
          <a:lstStyle/>
          <a:p>
            <a:r>
              <a:rPr lang="en-US" altLang="ko-KR" dirty="0" err="1">
                <a:solidFill>
                  <a:srgbClr val="FF0000"/>
                </a:solidFill>
              </a:rPr>
              <a:t>djw</a:t>
            </a:r>
            <a:r>
              <a:rPr lang="ko-KR" altLang="en-US" dirty="0">
                <a:solidFill>
                  <a:srgbClr val="FF0000"/>
                </a:solidFill>
              </a:rPr>
              <a:t>이다</a:t>
            </a:r>
            <a:r>
              <a:rPr lang="en-US" altLang="ko-KR" dirty="0">
                <a:solidFill>
                  <a:srgbClr val="FF0000"/>
                </a:solidFill>
              </a:rPr>
              <a:t>.</a:t>
            </a:r>
          </a:p>
        </p:txBody>
      </p:sp>
    </p:spTree>
    <p:extLst>
      <p:ext uri="{BB962C8B-B14F-4D97-AF65-F5344CB8AC3E}">
        <p14:creationId xmlns:p14="http://schemas.microsoft.com/office/powerpoint/2010/main" val="1816992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sz="quarter" idx="1"/>
          </p:nvPr>
        </p:nvSpPr>
        <p:spPr>
          <a:xfrm>
            <a:off x="457200" y="1219200"/>
            <a:ext cx="8229600" cy="5090120"/>
          </a:xfrm>
        </p:spPr>
        <p:txBody>
          <a:bodyPr>
            <a:normAutofit/>
          </a:bodyPr>
          <a:lstStyle/>
          <a:p>
            <a:pPr marL="0" indent="0">
              <a:lnSpc>
                <a:spcPct val="120000"/>
              </a:lnSpc>
              <a:buNone/>
            </a:pPr>
            <a:r>
              <a:rPr lang="en-US" altLang="ko-KR" dirty="0">
                <a:sym typeface="Wingdings" panose="05000000000000000000" pitchFamily="2" charset="2"/>
              </a:rPr>
              <a:t>- How often are Beacon frames sent for the main AP? </a:t>
            </a:r>
          </a:p>
          <a:p>
            <a:pPr lvl="1">
              <a:lnSpc>
                <a:spcPct val="120000"/>
              </a:lnSpc>
            </a:pPr>
            <a:r>
              <a:rPr lang="en-US" altLang="ko-KR" dirty="0">
                <a:sym typeface="Wingdings" panose="05000000000000000000" pitchFamily="2" charset="2"/>
              </a:rPr>
              <a:t>You may find the Beacon interval given in the Beacon frame itself, or change the Time display to be show the interval since the last frame. (Under View, select Time Display Format, and “Seconds Since Previous Displayed Packet”.)</a:t>
            </a:r>
          </a:p>
          <a:p>
            <a:pPr marL="514350" indent="-514350">
              <a:lnSpc>
                <a:spcPct val="120000"/>
              </a:lnSpc>
              <a:buFont typeface="+mj-lt"/>
              <a:buAutoNum type="arabicPeriod" startAt="6"/>
            </a:pPr>
            <a:endParaRPr lang="en-US" altLang="ko-KR" dirty="0">
              <a:sym typeface="Wingdings" panose="05000000000000000000" pitchFamily="2" charset="2"/>
            </a:endParaRPr>
          </a:p>
          <a:p>
            <a:pPr marL="514350" indent="-514350">
              <a:lnSpc>
                <a:spcPct val="120000"/>
              </a:lnSpc>
              <a:buFont typeface="+mj-lt"/>
              <a:buAutoNum type="arabicPeriod" startAt="3"/>
            </a:pPr>
            <a:endParaRPr lang="en-US" altLang="ko-KR" dirty="0">
              <a:sym typeface="Wingdings" panose="05000000000000000000" pitchFamily="2" charset="2"/>
            </a:endParaRPr>
          </a:p>
          <a:p>
            <a:pPr>
              <a:lnSpc>
                <a:spcPct val="120000"/>
              </a:lnSpc>
            </a:pPr>
            <a:endParaRPr lang="ko-KR" altLang="en-US" dirty="0"/>
          </a:p>
        </p:txBody>
      </p:sp>
      <p:sp>
        <p:nvSpPr>
          <p:cNvPr id="5" name="제목 3"/>
          <p:cNvSpPr txBox="1">
            <a:spLocks/>
          </p:cNvSpPr>
          <p:nvPr/>
        </p:nvSpPr>
        <p:spPr>
          <a:xfrm>
            <a:off x="467544" y="188640"/>
            <a:ext cx="8229600" cy="990600"/>
          </a:xfrm>
          <a:prstGeom prst="rect">
            <a:avLst/>
          </a:prstGeom>
          <a:solidFill>
            <a:schemeClr val="tx2"/>
          </a:solidFill>
        </p:spPr>
        <p:txBody>
          <a:bodyPr vert="horz" anchor="b" anchorCtr="0">
            <a:normAutofit fontScale="97500"/>
          </a:bodyPr>
          <a:lstStyle>
            <a:lvl1pPr algn="l" rtl="0" eaLnBrk="1" latinLnBrk="1" hangingPunct="1">
              <a:spcBef>
                <a:spcPct val="0"/>
              </a:spcBef>
              <a:buNone/>
              <a:defRPr kumimoji="0" sz="3200" kern="1200">
                <a:solidFill>
                  <a:schemeClr val="tx2"/>
                </a:solidFill>
                <a:latin typeface="+mj-lt"/>
                <a:ea typeface="+mj-ea"/>
                <a:cs typeface="+mj-cs"/>
              </a:defRPr>
            </a:lvl1pPr>
          </a:lstStyle>
          <a:p>
            <a:r>
              <a:rPr lang="en-US" altLang="ko-KR" dirty="0">
                <a:solidFill>
                  <a:schemeClr val="bg1"/>
                </a:solidFill>
              </a:rPr>
              <a:t>Wireless LAN: Beacon frame</a:t>
            </a:r>
            <a:endParaRPr lang="ko-KR" altLang="en-US" dirty="0">
              <a:solidFill>
                <a:schemeClr val="bg1"/>
              </a:solidFill>
            </a:endParaRPr>
          </a:p>
        </p:txBody>
      </p:sp>
      <p:pic>
        <p:nvPicPr>
          <p:cNvPr id="6" name="그림 5">
            <a:extLst>
              <a:ext uri="{FF2B5EF4-FFF2-40B4-BE49-F238E27FC236}">
                <a16:creationId xmlns:a16="http://schemas.microsoft.com/office/drawing/2014/main" id="{8A766C32-7190-CAD6-A727-D45D0AF859DF}"/>
              </a:ext>
            </a:extLst>
          </p:cNvPr>
          <p:cNvPicPr>
            <a:picLocks noChangeAspect="1"/>
          </p:cNvPicPr>
          <p:nvPr/>
        </p:nvPicPr>
        <p:blipFill rotWithShape="1">
          <a:blip r:embed="rId2"/>
          <a:srcRect b="5201"/>
          <a:stretch/>
        </p:blipFill>
        <p:spPr>
          <a:xfrm>
            <a:off x="467543" y="3462888"/>
            <a:ext cx="5337929" cy="2846432"/>
          </a:xfrm>
          <a:prstGeom prst="rect">
            <a:avLst/>
          </a:prstGeom>
        </p:spPr>
      </p:pic>
      <p:sp>
        <p:nvSpPr>
          <p:cNvPr id="7" name="직사각형 6">
            <a:extLst>
              <a:ext uri="{FF2B5EF4-FFF2-40B4-BE49-F238E27FC236}">
                <a16:creationId xmlns:a16="http://schemas.microsoft.com/office/drawing/2014/main" id="{89E227A3-976C-5CF9-C4C4-F19146D6277F}"/>
              </a:ext>
            </a:extLst>
          </p:cNvPr>
          <p:cNvSpPr/>
          <p:nvPr/>
        </p:nvSpPr>
        <p:spPr>
          <a:xfrm>
            <a:off x="1763688" y="4581128"/>
            <a:ext cx="1656184" cy="166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8" name="직사각형 7">
            <a:extLst>
              <a:ext uri="{FF2B5EF4-FFF2-40B4-BE49-F238E27FC236}">
                <a16:creationId xmlns:a16="http://schemas.microsoft.com/office/drawing/2014/main" id="{7D3D4C9E-BF41-89F7-A4D7-09389FB2E25F}"/>
              </a:ext>
            </a:extLst>
          </p:cNvPr>
          <p:cNvSpPr/>
          <p:nvPr/>
        </p:nvSpPr>
        <p:spPr>
          <a:xfrm>
            <a:off x="683568" y="4221088"/>
            <a:ext cx="936104" cy="119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9" name="직사각형 8">
            <a:extLst>
              <a:ext uri="{FF2B5EF4-FFF2-40B4-BE49-F238E27FC236}">
                <a16:creationId xmlns:a16="http://schemas.microsoft.com/office/drawing/2014/main" id="{D78E15F6-9640-7544-CFFC-F70C92AAF25E}"/>
              </a:ext>
            </a:extLst>
          </p:cNvPr>
          <p:cNvSpPr/>
          <p:nvPr/>
        </p:nvSpPr>
        <p:spPr>
          <a:xfrm>
            <a:off x="683568" y="3462888"/>
            <a:ext cx="144016" cy="2298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pic>
        <p:nvPicPr>
          <p:cNvPr id="11" name="그림 10">
            <a:extLst>
              <a:ext uri="{FF2B5EF4-FFF2-40B4-BE49-F238E27FC236}">
                <a16:creationId xmlns:a16="http://schemas.microsoft.com/office/drawing/2014/main" id="{3BAAC9A0-1334-4140-AEB2-30DCEB3D8DDD}"/>
              </a:ext>
            </a:extLst>
          </p:cNvPr>
          <p:cNvPicPr>
            <a:picLocks noChangeAspect="1"/>
          </p:cNvPicPr>
          <p:nvPr/>
        </p:nvPicPr>
        <p:blipFill>
          <a:blip r:embed="rId3"/>
          <a:stretch>
            <a:fillRect/>
          </a:stretch>
        </p:blipFill>
        <p:spPr>
          <a:xfrm>
            <a:off x="4206002" y="3471086"/>
            <a:ext cx="4491141" cy="2902979"/>
          </a:xfrm>
          <a:prstGeom prst="rect">
            <a:avLst/>
          </a:prstGeom>
        </p:spPr>
      </p:pic>
      <p:sp>
        <p:nvSpPr>
          <p:cNvPr id="12" name="직사각형 11">
            <a:extLst>
              <a:ext uri="{FF2B5EF4-FFF2-40B4-BE49-F238E27FC236}">
                <a16:creationId xmlns:a16="http://schemas.microsoft.com/office/drawing/2014/main" id="{9B3BB6A0-C12D-6ADD-C596-EB537E56DA8E}"/>
              </a:ext>
            </a:extLst>
          </p:cNvPr>
          <p:cNvSpPr/>
          <p:nvPr/>
        </p:nvSpPr>
        <p:spPr>
          <a:xfrm>
            <a:off x="4184992" y="6206008"/>
            <a:ext cx="1656184" cy="166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13" name="TextBox 12">
            <a:extLst>
              <a:ext uri="{FF2B5EF4-FFF2-40B4-BE49-F238E27FC236}">
                <a16:creationId xmlns:a16="http://schemas.microsoft.com/office/drawing/2014/main" id="{F75722EE-A849-7D82-1EFD-0DE2991FFC97}"/>
              </a:ext>
            </a:extLst>
          </p:cNvPr>
          <p:cNvSpPr txBox="1"/>
          <p:nvPr/>
        </p:nvSpPr>
        <p:spPr>
          <a:xfrm>
            <a:off x="683568" y="6396428"/>
            <a:ext cx="6645344" cy="369332"/>
          </a:xfrm>
          <a:prstGeom prst="rect">
            <a:avLst/>
          </a:prstGeom>
          <a:noFill/>
        </p:spPr>
        <p:txBody>
          <a:bodyPr wrap="square" rtlCol="0">
            <a:spAutoFit/>
          </a:bodyPr>
          <a:lstStyle/>
          <a:p>
            <a:r>
              <a:rPr lang="en-US" altLang="ko-KR" dirty="0">
                <a:solidFill>
                  <a:srgbClr val="FF0000"/>
                </a:solidFill>
              </a:rPr>
              <a:t>Beacon Interval</a:t>
            </a:r>
            <a:r>
              <a:rPr lang="ko-KR" altLang="en-US" dirty="0">
                <a:solidFill>
                  <a:srgbClr val="FF0000"/>
                </a:solidFill>
              </a:rPr>
              <a:t>인 </a:t>
            </a:r>
            <a:r>
              <a:rPr lang="en-US" altLang="ko-KR" dirty="0">
                <a:solidFill>
                  <a:srgbClr val="FF0000"/>
                </a:solidFill>
              </a:rPr>
              <a:t>0.102400 </a:t>
            </a:r>
            <a:r>
              <a:rPr lang="ko-KR" altLang="en-US" dirty="0">
                <a:solidFill>
                  <a:srgbClr val="FF0000"/>
                </a:solidFill>
              </a:rPr>
              <a:t> </a:t>
            </a:r>
            <a:r>
              <a:rPr lang="en-US" altLang="ko-KR" dirty="0">
                <a:solidFill>
                  <a:srgbClr val="FF0000"/>
                </a:solidFill>
              </a:rPr>
              <a:t>sec</a:t>
            </a:r>
            <a:r>
              <a:rPr lang="ko-KR" altLang="en-US" dirty="0">
                <a:solidFill>
                  <a:srgbClr val="FF0000"/>
                </a:solidFill>
              </a:rPr>
              <a:t>마다 보낸다</a:t>
            </a:r>
            <a:r>
              <a:rPr lang="en-US" altLang="ko-KR" dirty="0">
                <a:solidFill>
                  <a:srgbClr val="FF0000"/>
                </a:solidFill>
              </a:rPr>
              <a:t>.</a:t>
            </a:r>
          </a:p>
        </p:txBody>
      </p:sp>
    </p:spTree>
    <p:extLst>
      <p:ext uri="{BB962C8B-B14F-4D97-AF65-F5344CB8AC3E}">
        <p14:creationId xmlns:p14="http://schemas.microsoft.com/office/powerpoint/2010/main" val="3986314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sz="quarter" idx="1"/>
          </p:nvPr>
        </p:nvSpPr>
        <p:spPr/>
        <p:txBody>
          <a:bodyPr>
            <a:normAutofit/>
          </a:bodyPr>
          <a:lstStyle/>
          <a:p>
            <a:r>
              <a:rPr lang="en-US" altLang="ko-KR" sz="1600" dirty="0"/>
              <a:t>Use filter expressions to find the number of data frames that are originals and retransmissions. For example, “</a:t>
            </a:r>
            <a:r>
              <a:rPr lang="en-US" altLang="ko-KR" sz="1600" dirty="0" err="1"/>
              <a:t>wlan.fc.type</a:t>
            </a:r>
            <a:r>
              <a:rPr lang="en-US" altLang="ko-KR" sz="1600" dirty="0"/>
              <a:t>==2 &amp;&amp; </a:t>
            </a:r>
            <a:r>
              <a:rPr lang="en-US" altLang="ko-KR" sz="1600" dirty="0" err="1"/>
              <a:t>wlan.fc.retry</a:t>
            </a:r>
            <a:r>
              <a:rPr lang="en-US" altLang="ko-KR" sz="1600" dirty="0"/>
              <a:t>==0” will find original Data frames. </a:t>
            </a:r>
          </a:p>
          <a:p>
            <a:pPr marL="514350" indent="-514350">
              <a:buFont typeface="+mj-lt"/>
              <a:buAutoNum type="arabicPeriod" startAt="8"/>
            </a:pPr>
            <a:r>
              <a:rPr lang="en-US" altLang="ko-KR" sz="1600" dirty="0"/>
              <a:t>Give an estimate of the retransmission ratio as the number of retransmissions over the number of original transmissions. Explain how you obtained the result.</a:t>
            </a:r>
          </a:p>
          <a:p>
            <a:endParaRPr lang="ko-KR" altLang="en-US" sz="1600" dirty="0"/>
          </a:p>
        </p:txBody>
      </p:sp>
      <p:sp>
        <p:nvSpPr>
          <p:cNvPr id="4" name="제목 3"/>
          <p:cNvSpPr txBox="1">
            <a:spLocks/>
          </p:cNvSpPr>
          <p:nvPr/>
        </p:nvSpPr>
        <p:spPr>
          <a:xfrm>
            <a:off x="467544" y="188640"/>
            <a:ext cx="8229600" cy="990600"/>
          </a:xfrm>
          <a:prstGeom prst="rect">
            <a:avLst/>
          </a:prstGeom>
          <a:solidFill>
            <a:schemeClr val="tx2"/>
          </a:solidFill>
        </p:spPr>
        <p:txBody>
          <a:bodyPr vert="horz" anchor="b" anchorCtr="0">
            <a:normAutofit fontScale="97500"/>
          </a:bodyPr>
          <a:lstStyle>
            <a:lvl1pPr algn="l" rtl="0" eaLnBrk="1" latinLnBrk="1" hangingPunct="1">
              <a:spcBef>
                <a:spcPct val="0"/>
              </a:spcBef>
              <a:buNone/>
              <a:defRPr kumimoji="0" sz="3200" kern="1200">
                <a:solidFill>
                  <a:schemeClr val="tx2"/>
                </a:solidFill>
                <a:latin typeface="+mj-lt"/>
                <a:ea typeface="+mj-ea"/>
                <a:cs typeface="+mj-cs"/>
              </a:defRPr>
            </a:lvl1pPr>
          </a:lstStyle>
          <a:p>
            <a:r>
              <a:rPr lang="en-US" altLang="ko-KR" dirty="0">
                <a:solidFill>
                  <a:schemeClr val="bg1"/>
                </a:solidFill>
              </a:rPr>
              <a:t>Wireless LAN: Retransmission ratio</a:t>
            </a:r>
            <a:endParaRPr lang="ko-KR" altLang="en-US" dirty="0">
              <a:solidFill>
                <a:schemeClr val="bg1"/>
              </a:solidFill>
            </a:endParaRPr>
          </a:p>
        </p:txBody>
      </p:sp>
      <p:pic>
        <p:nvPicPr>
          <p:cNvPr id="6" name="그림 5">
            <a:extLst>
              <a:ext uri="{FF2B5EF4-FFF2-40B4-BE49-F238E27FC236}">
                <a16:creationId xmlns:a16="http://schemas.microsoft.com/office/drawing/2014/main" id="{CBFA1835-C354-68DA-5343-9AFBD112D6E8}"/>
              </a:ext>
            </a:extLst>
          </p:cNvPr>
          <p:cNvPicPr>
            <a:picLocks noChangeAspect="1"/>
          </p:cNvPicPr>
          <p:nvPr/>
        </p:nvPicPr>
        <p:blipFill>
          <a:blip r:embed="rId2"/>
          <a:stretch>
            <a:fillRect/>
          </a:stretch>
        </p:blipFill>
        <p:spPr>
          <a:xfrm>
            <a:off x="457200" y="2348880"/>
            <a:ext cx="5546307" cy="3689189"/>
          </a:xfrm>
          <a:prstGeom prst="rect">
            <a:avLst/>
          </a:prstGeom>
        </p:spPr>
      </p:pic>
      <p:pic>
        <p:nvPicPr>
          <p:cNvPr id="8" name="그림 7">
            <a:extLst>
              <a:ext uri="{FF2B5EF4-FFF2-40B4-BE49-F238E27FC236}">
                <a16:creationId xmlns:a16="http://schemas.microsoft.com/office/drawing/2014/main" id="{8A733C12-97FD-D371-95CD-C6B306F8C118}"/>
              </a:ext>
            </a:extLst>
          </p:cNvPr>
          <p:cNvPicPr>
            <a:picLocks noChangeAspect="1"/>
          </p:cNvPicPr>
          <p:nvPr/>
        </p:nvPicPr>
        <p:blipFill>
          <a:blip r:embed="rId3"/>
          <a:stretch>
            <a:fillRect/>
          </a:stretch>
        </p:blipFill>
        <p:spPr>
          <a:xfrm>
            <a:off x="3419872" y="2322696"/>
            <a:ext cx="5344670" cy="3600400"/>
          </a:xfrm>
          <a:prstGeom prst="rect">
            <a:avLst/>
          </a:prstGeom>
        </p:spPr>
      </p:pic>
      <p:sp>
        <p:nvSpPr>
          <p:cNvPr id="9" name="직사각형 8">
            <a:extLst>
              <a:ext uri="{FF2B5EF4-FFF2-40B4-BE49-F238E27FC236}">
                <a16:creationId xmlns:a16="http://schemas.microsoft.com/office/drawing/2014/main" id="{C2308777-FED8-B069-7DB1-733BA0DB03D5}"/>
              </a:ext>
            </a:extLst>
          </p:cNvPr>
          <p:cNvSpPr/>
          <p:nvPr/>
        </p:nvSpPr>
        <p:spPr>
          <a:xfrm>
            <a:off x="479088" y="2636912"/>
            <a:ext cx="936104" cy="119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10" name="직사각형 9">
            <a:extLst>
              <a:ext uri="{FF2B5EF4-FFF2-40B4-BE49-F238E27FC236}">
                <a16:creationId xmlns:a16="http://schemas.microsoft.com/office/drawing/2014/main" id="{F7847F50-7C21-CFF9-C886-34C905508042}"/>
              </a:ext>
            </a:extLst>
          </p:cNvPr>
          <p:cNvSpPr/>
          <p:nvPr/>
        </p:nvSpPr>
        <p:spPr>
          <a:xfrm>
            <a:off x="3419872" y="2586365"/>
            <a:ext cx="936104" cy="119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11" name="직사각형 10">
            <a:extLst>
              <a:ext uri="{FF2B5EF4-FFF2-40B4-BE49-F238E27FC236}">
                <a16:creationId xmlns:a16="http://schemas.microsoft.com/office/drawing/2014/main" id="{E05B47A4-F2DD-C003-4DEC-996B082CD9BD}"/>
              </a:ext>
            </a:extLst>
          </p:cNvPr>
          <p:cNvSpPr/>
          <p:nvPr/>
        </p:nvSpPr>
        <p:spPr>
          <a:xfrm>
            <a:off x="5292080" y="5947534"/>
            <a:ext cx="936104" cy="119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12" name="직사각형 11">
            <a:extLst>
              <a:ext uri="{FF2B5EF4-FFF2-40B4-BE49-F238E27FC236}">
                <a16:creationId xmlns:a16="http://schemas.microsoft.com/office/drawing/2014/main" id="{766C737E-A29C-B038-D505-F07BD90A8E45}"/>
              </a:ext>
            </a:extLst>
          </p:cNvPr>
          <p:cNvSpPr/>
          <p:nvPr/>
        </p:nvSpPr>
        <p:spPr>
          <a:xfrm>
            <a:off x="8061939" y="5832312"/>
            <a:ext cx="936104" cy="119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13" name="TextBox 12">
            <a:extLst>
              <a:ext uri="{FF2B5EF4-FFF2-40B4-BE49-F238E27FC236}">
                <a16:creationId xmlns:a16="http://schemas.microsoft.com/office/drawing/2014/main" id="{CF868DBA-C393-7C85-8EDD-E3023CAFA121}"/>
              </a:ext>
            </a:extLst>
          </p:cNvPr>
          <p:cNvSpPr txBox="1"/>
          <p:nvPr/>
        </p:nvSpPr>
        <p:spPr>
          <a:xfrm>
            <a:off x="580728" y="6354373"/>
            <a:ext cx="8003232" cy="523220"/>
          </a:xfrm>
          <a:prstGeom prst="rect">
            <a:avLst/>
          </a:prstGeom>
          <a:noFill/>
        </p:spPr>
        <p:txBody>
          <a:bodyPr wrap="square" rtlCol="0">
            <a:spAutoFit/>
          </a:bodyPr>
          <a:lstStyle/>
          <a:p>
            <a:r>
              <a:rPr lang="ko-KR" altLang="en-US" sz="1400" dirty="0">
                <a:solidFill>
                  <a:srgbClr val="FF0000"/>
                </a:solidFill>
              </a:rPr>
              <a:t>필터를 통해 얻은 원본 데이터 패킷의 수는 </a:t>
            </a:r>
            <a:r>
              <a:rPr lang="en-US" altLang="ko-KR" sz="1400" dirty="0">
                <a:solidFill>
                  <a:srgbClr val="FF0000"/>
                </a:solidFill>
              </a:rPr>
              <a:t>1430, </a:t>
            </a:r>
            <a:r>
              <a:rPr lang="ko-KR" altLang="en-US" sz="1400" dirty="0">
                <a:solidFill>
                  <a:srgbClr val="FF0000"/>
                </a:solidFill>
              </a:rPr>
              <a:t>재전송된 패킷의 수는 </a:t>
            </a:r>
            <a:r>
              <a:rPr lang="en-US" altLang="ko-KR" sz="1400" dirty="0">
                <a:solidFill>
                  <a:srgbClr val="FF0000"/>
                </a:solidFill>
              </a:rPr>
              <a:t>353 </a:t>
            </a:r>
            <a:r>
              <a:rPr lang="ko-KR" altLang="en-US" sz="1400" dirty="0">
                <a:solidFill>
                  <a:srgbClr val="FF0000"/>
                </a:solidFill>
              </a:rPr>
              <a:t>이므로 </a:t>
            </a:r>
            <a:r>
              <a:rPr lang="ko-KR" altLang="en-US" sz="1400" dirty="0" err="1">
                <a:solidFill>
                  <a:srgbClr val="FF0000"/>
                </a:solidFill>
              </a:rPr>
              <a:t>재전송률은</a:t>
            </a:r>
            <a:r>
              <a:rPr lang="ko-KR" altLang="en-US" sz="1400" dirty="0">
                <a:solidFill>
                  <a:srgbClr val="FF0000"/>
                </a:solidFill>
              </a:rPr>
              <a:t> </a:t>
            </a:r>
            <a:r>
              <a:rPr lang="en-US" altLang="ko-KR" sz="1400" dirty="0">
                <a:solidFill>
                  <a:srgbClr val="FF0000"/>
                </a:solidFill>
              </a:rPr>
              <a:t>353/1430.</a:t>
            </a:r>
            <a:r>
              <a:rPr lang="ko-KR" altLang="en-US" sz="1400" dirty="0">
                <a:solidFill>
                  <a:srgbClr val="FF0000"/>
                </a:solidFill>
              </a:rPr>
              <a:t> 약 </a:t>
            </a:r>
            <a:r>
              <a:rPr lang="en-US" altLang="ko-KR" sz="1400" dirty="0">
                <a:solidFill>
                  <a:srgbClr val="FF0000"/>
                </a:solidFill>
              </a:rPr>
              <a:t>24.7% </a:t>
            </a:r>
            <a:r>
              <a:rPr lang="ko-KR" altLang="en-US" sz="1400" dirty="0">
                <a:solidFill>
                  <a:srgbClr val="FF0000"/>
                </a:solidFill>
              </a:rPr>
              <a:t>이다</a:t>
            </a:r>
            <a:r>
              <a:rPr lang="en-US" altLang="ko-KR" sz="1400" dirty="0">
                <a:solidFill>
                  <a:srgbClr val="FF0000"/>
                </a:solidFill>
              </a:rPr>
              <a:t>.</a:t>
            </a:r>
          </a:p>
        </p:txBody>
      </p:sp>
    </p:spTree>
    <p:extLst>
      <p:ext uri="{BB962C8B-B14F-4D97-AF65-F5344CB8AC3E}">
        <p14:creationId xmlns:p14="http://schemas.microsoft.com/office/powerpoint/2010/main" val="1218844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sz="quarter" idx="1"/>
          </p:nvPr>
        </p:nvSpPr>
        <p:spPr/>
        <p:txBody>
          <a:bodyPr/>
          <a:lstStyle/>
          <a:p>
            <a:r>
              <a:rPr lang="en-US" altLang="ko-KR" dirty="0"/>
              <a:t>Click open “trace-80211.pcap”</a:t>
            </a:r>
          </a:p>
          <a:p>
            <a:r>
              <a:rPr lang="en-US" altLang="ko-KR" dirty="0"/>
              <a:t>Find a Data frame in the trace and select it. </a:t>
            </a:r>
          </a:p>
          <a:p>
            <a:r>
              <a:rPr lang="en-US" altLang="ko-KR" dirty="0"/>
              <a:t>Inspect the protocol layers </a:t>
            </a:r>
          </a:p>
          <a:p>
            <a:pPr lvl="1"/>
            <a:r>
              <a:rPr lang="en-US" altLang="ko-KR" dirty="0" err="1"/>
              <a:t>Radiotap</a:t>
            </a:r>
            <a:r>
              <a:rPr lang="en-US" altLang="ko-KR" dirty="0"/>
              <a:t> is a record created by Wireshark to capture physical layer parameters, such as the strength of the signal and the modulation. </a:t>
            </a:r>
          </a:p>
          <a:p>
            <a:endParaRPr lang="ko-KR" altLang="en-US" dirty="0"/>
          </a:p>
        </p:txBody>
      </p:sp>
      <p:sp>
        <p:nvSpPr>
          <p:cNvPr id="4" name="제목 3"/>
          <p:cNvSpPr txBox="1">
            <a:spLocks/>
          </p:cNvSpPr>
          <p:nvPr/>
        </p:nvSpPr>
        <p:spPr>
          <a:xfrm>
            <a:off x="467544" y="188640"/>
            <a:ext cx="8229600" cy="990600"/>
          </a:xfrm>
          <a:prstGeom prst="rect">
            <a:avLst/>
          </a:prstGeom>
          <a:solidFill>
            <a:schemeClr val="tx2"/>
          </a:solidFill>
        </p:spPr>
        <p:txBody>
          <a:bodyPr vert="horz" anchor="b" anchorCtr="0">
            <a:normAutofit fontScale="97500"/>
          </a:bodyPr>
          <a:lstStyle>
            <a:lvl1pPr algn="l" rtl="0" eaLnBrk="1" latinLnBrk="1" hangingPunct="1">
              <a:spcBef>
                <a:spcPct val="0"/>
              </a:spcBef>
              <a:buNone/>
              <a:defRPr kumimoji="0" sz="3200" kern="1200">
                <a:solidFill>
                  <a:schemeClr val="tx2"/>
                </a:solidFill>
                <a:latin typeface="+mj-lt"/>
                <a:ea typeface="+mj-ea"/>
                <a:cs typeface="+mj-cs"/>
              </a:defRPr>
            </a:lvl1pPr>
          </a:lstStyle>
          <a:p>
            <a:r>
              <a:rPr lang="en-US" altLang="ko-KR" dirty="0">
                <a:solidFill>
                  <a:schemeClr val="bg1"/>
                </a:solidFill>
              </a:rPr>
              <a:t>Wireless LAN</a:t>
            </a:r>
            <a:endParaRPr lang="ko-KR" altLang="en-US" dirty="0">
              <a:solidFill>
                <a:schemeClr val="bg1"/>
              </a:solidFill>
            </a:endParaRPr>
          </a:p>
        </p:txBody>
      </p:sp>
    </p:spTree>
    <p:extLst>
      <p:ext uri="{BB962C8B-B14F-4D97-AF65-F5344CB8AC3E}">
        <p14:creationId xmlns:p14="http://schemas.microsoft.com/office/powerpoint/2010/main" val="288654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sz="quarter" idx="1"/>
          </p:nvPr>
        </p:nvSpPr>
        <p:spPr/>
        <p:txBody>
          <a:bodyPr/>
          <a:lstStyle/>
          <a:p>
            <a:r>
              <a:rPr lang="en-US" altLang="ko-KR" dirty="0"/>
              <a:t>Answer the questions:</a:t>
            </a:r>
          </a:p>
          <a:p>
            <a:pPr marL="514350" indent="-514350">
              <a:buFont typeface="+mj-lt"/>
              <a:buAutoNum type="arabicPeriod"/>
            </a:pPr>
            <a:r>
              <a:rPr lang="en-US" altLang="ko-KR" dirty="0"/>
              <a:t>What is the channel frequency? And what are the meanings of the channel frequency &amp; channel number?</a:t>
            </a:r>
          </a:p>
          <a:p>
            <a:pPr lvl="1"/>
            <a:r>
              <a:rPr lang="en-US" altLang="ko-KR" dirty="0"/>
              <a:t>To find the frequency, expand the </a:t>
            </a:r>
            <a:r>
              <a:rPr lang="en-US" altLang="ko-KR" dirty="0" err="1"/>
              <a:t>Radiotap</a:t>
            </a:r>
            <a:r>
              <a:rPr lang="en-US" altLang="ko-KR" dirty="0"/>
              <a:t> header of any frame and look for the Channel frequency. </a:t>
            </a:r>
          </a:p>
          <a:p>
            <a:endParaRPr lang="ko-KR" altLang="en-US" dirty="0"/>
          </a:p>
        </p:txBody>
      </p:sp>
      <p:sp>
        <p:nvSpPr>
          <p:cNvPr id="4" name="제목 3"/>
          <p:cNvSpPr txBox="1">
            <a:spLocks/>
          </p:cNvSpPr>
          <p:nvPr/>
        </p:nvSpPr>
        <p:spPr>
          <a:xfrm>
            <a:off x="467544" y="188640"/>
            <a:ext cx="8229600" cy="990600"/>
          </a:xfrm>
          <a:prstGeom prst="rect">
            <a:avLst/>
          </a:prstGeom>
          <a:solidFill>
            <a:schemeClr val="tx2"/>
          </a:solidFill>
        </p:spPr>
        <p:txBody>
          <a:bodyPr vert="horz" anchor="b" anchorCtr="0">
            <a:normAutofit fontScale="97500"/>
          </a:bodyPr>
          <a:lstStyle>
            <a:lvl1pPr algn="l" rtl="0" eaLnBrk="1" latinLnBrk="1" hangingPunct="1">
              <a:spcBef>
                <a:spcPct val="0"/>
              </a:spcBef>
              <a:buNone/>
              <a:defRPr kumimoji="0" sz="3200" kern="1200">
                <a:solidFill>
                  <a:schemeClr val="tx2"/>
                </a:solidFill>
                <a:latin typeface="+mj-lt"/>
                <a:ea typeface="+mj-ea"/>
                <a:cs typeface="+mj-cs"/>
              </a:defRPr>
            </a:lvl1pPr>
          </a:lstStyle>
          <a:p>
            <a:r>
              <a:rPr lang="en-US" altLang="ko-KR" dirty="0">
                <a:solidFill>
                  <a:schemeClr val="bg1"/>
                </a:solidFill>
              </a:rPr>
              <a:t>Wireless LAN</a:t>
            </a:r>
            <a:endParaRPr lang="ko-KR" altLang="en-US" dirty="0">
              <a:solidFill>
                <a:schemeClr val="bg1"/>
              </a:solidFill>
            </a:endParaRPr>
          </a:p>
        </p:txBody>
      </p:sp>
      <p:pic>
        <p:nvPicPr>
          <p:cNvPr id="6" name="그림 5">
            <a:extLst>
              <a:ext uri="{FF2B5EF4-FFF2-40B4-BE49-F238E27FC236}">
                <a16:creationId xmlns:a16="http://schemas.microsoft.com/office/drawing/2014/main" id="{E4DB817B-207D-A21D-D3A4-E5B59DFDD169}"/>
              </a:ext>
            </a:extLst>
          </p:cNvPr>
          <p:cNvPicPr>
            <a:picLocks noChangeAspect="1"/>
          </p:cNvPicPr>
          <p:nvPr/>
        </p:nvPicPr>
        <p:blipFill>
          <a:blip r:embed="rId2"/>
          <a:stretch>
            <a:fillRect/>
          </a:stretch>
        </p:blipFill>
        <p:spPr>
          <a:xfrm>
            <a:off x="457200" y="3284984"/>
            <a:ext cx="6192688" cy="3044738"/>
          </a:xfrm>
          <a:prstGeom prst="rect">
            <a:avLst/>
          </a:prstGeom>
        </p:spPr>
      </p:pic>
      <p:sp>
        <p:nvSpPr>
          <p:cNvPr id="8" name="직사각형 7">
            <a:extLst>
              <a:ext uri="{FF2B5EF4-FFF2-40B4-BE49-F238E27FC236}">
                <a16:creationId xmlns:a16="http://schemas.microsoft.com/office/drawing/2014/main" id="{7F4C1EA2-1791-51C5-4851-0FC916A772A8}"/>
              </a:ext>
            </a:extLst>
          </p:cNvPr>
          <p:cNvSpPr/>
          <p:nvPr/>
        </p:nvSpPr>
        <p:spPr>
          <a:xfrm>
            <a:off x="518864" y="5949279"/>
            <a:ext cx="1100808" cy="150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9" name="TextBox 8">
            <a:extLst>
              <a:ext uri="{FF2B5EF4-FFF2-40B4-BE49-F238E27FC236}">
                <a16:creationId xmlns:a16="http://schemas.microsoft.com/office/drawing/2014/main" id="{249E8442-575D-02A9-E5AD-FB7DEBBD482C}"/>
              </a:ext>
            </a:extLst>
          </p:cNvPr>
          <p:cNvSpPr txBox="1"/>
          <p:nvPr/>
        </p:nvSpPr>
        <p:spPr>
          <a:xfrm>
            <a:off x="5600800" y="3774225"/>
            <a:ext cx="3024336" cy="2308324"/>
          </a:xfrm>
          <a:prstGeom prst="rect">
            <a:avLst/>
          </a:prstGeom>
          <a:noFill/>
        </p:spPr>
        <p:txBody>
          <a:bodyPr wrap="square" rtlCol="0">
            <a:spAutoFit/>
          </a:bodyPr>
          <a:lstStyle/>
          <a:p>
            <a:r>
              <a:rPr lang="ko-KR" altLang="en-US" dirty="0">
                <a:solidFill>
                  <a:srgbClr val="FF0000"/>
                </a:solidFill>
              </a:rPr>
              <a:t>채널 주파수는 </a:t>
            </a:r>
            <a:r>
              <a:rPr lang="en-US" altLang="ko-KR" dirty="0">
                <a:solidFill>
                  <a:srgbClr val="FF0000"/>
                </a:solidFill>
              </a:rPr>
              <a:t>2462 MHz</a:t>
            </a:r>
            <a:r>
              <a:rPr lang="ko-KR" altLang="en-US" dirty="0">
                <a:solidFill>
                  <a:srgbClr val="FF0000"/>
                </a:solidFill>
              </a:rPr>
              <a:t>이고</a:t>
            </a:r>
            <a:r>
              <a:rPr lang="en-US" altLang="ko-KR" dirty="0">
                <a:solidFill>
                  <a:srgbClr val="FF0000"/>
                </a:solidFill>
              </a:rPr>
              <a:t>, </a:t>
            </a:r>
            <a:r>
              <a:rPr lang="ko-KR" altLang="en-US" dirty="0">
                <a:solidFill>
                  <a:srgbClr val="FF0000"/>
                </a:solidFill>
              </a:rPr>
              <a:t>채널 번호는 </a:t>
            </a:r>
            <a:r>
              <a:rPr lang="en-US" altLang="ko-KR" dirty="0">
                <a:solidFill>
                  <a:srgbClr val="FF0000"/>
                </a:solidFill>
              </a:rPr>
              <a:t>11</a:t>
            </a:r>
            <a:r>
              <a:rPr lang="ko-KR" altLang="en-US" dirty="0">
                <a:solidFill>
                  <a:srgbClr val="FF0000"/>
                </a:solidFill>
              </a:rPr>
              <a:t>번이다</a:t>
            </a:r>
            <a:r>
              <a:rPr lang="en-US" altLang="ko-KR" dirty="0">
                <a:solidFill>
                  <a:srgbClr val="FF0000"/>
                </a:solidFill>
              </a:rPr>
              <a:t>.</a:t>
            </a:r>
          </a:p>
          <a:p>
            <a:endParaRPr lang="en-US" altLang="ko-KR" dirty="0">
              <a:solidFill>
                <a:srgbClr val="FF0000"/>
              </a:solidFill>
            </a:endParaRPr>
          </a:p>
          <a:p>
            <a:r>
              <a:rPr lang="ko-KR" altLang="en-US" dirty="0">
                <a:solidFill>
                  <a:srgbClr val="FF0000"/>
                </a:solidFill>
              </a:rPr>
              <a:t>채널 번호는 주파수 대역 안에서 </a:t>
            </a:r>
            <a:r>
              <a:rPr lang="en-US" altLang="ko-KR" dirty="0">
                <a:solidFill>
                  <a:srgbClr val="FF0000"/>
                </a:solidFill>
              </a:rPr>
              <a:t>5MHz</a:t>
            </a:r>
            <a:r>
              <a:rPr lang="ko-KR" altLang="en-US" dirty="0">
                <a:solidFill>
                  <a:srgbClr val="FF0000"/>
                </a:solidFill>
              </a:rPr>
              <a:t>씩 채널 간격을 나눴을 때 해당하는 채널 각각의 번호이고</a:t>
            </a:r>
            <a:r>
              <a:rPr lang="en-US" altLang="ko-KR" dirty="0">
                <a:solidFill>
                  <a:srgbClr val="FF0000"/>
                </a:solidFill>
              </a:rPr>
              <a:t>, </a:t>
            </a:r>
            <a:r>
              <a:rPr lang="ko-KR" altLang="en-US" dirty="0">
                <a:solidFill>
                  <a:srgbClr val="FF0000"/>
                </a:solidFill>
              </a:rPr>
              <a:t>주파수는 그 채널의 주파수를 의미한다</a:t>
            </a:r>
            <a:r>
              <a:rPr lang="en-US" altLang="ko-KR" dirty="0">
                <a:solidFill>
                  <a:srgbClr val="FF0000"/>
                </a:solidFill>
              </a:rPr>
              <a:t>.</a:t>
            </a:r>
          </a:p>
        </p:txBody>
      </p:sp>
    </p:spTree>
    <p:extLst>
      <p:ext uri="{BB962C8B-B14F-4D97-AF65-F5344CB8AC3E}">
        <p14:creationId xmlns:p14="http://schemas.microsoft.com/office/powerpoint/2010/main" val="82376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sz="quarter" idx="1"/>
          </p:nvPr>
        </p:nvSpPr>
        <p:spPr>
          <a:xfrm>
            <a:off x="457200" y="1219200"/>
            <a:ext cx="8229600" cy="5090120"/>
          </a:xfrm>
        </p:spPr>
        <p:txBody>
          <a:bodyPr>
            <a:normAutofit/>
          </a:bodyPr>
          <a:lstStyle/>
          <a:p>
            <a:pPr>
              <a:lnSpc>
                <a:spcPct val="120000"/>
              </a:lnSpc>
            </a:pPr>
            <a:r>
              <a:rPr lang="en-US" altLang="ko-KR" sz="1600" dirty="0"/>
              <a:t>Statistics </a:t>
            </a:r>
            <a:r>
              <a:rPr lang="en-US" altLang="ko-KR" sz="1600" dirty="0">
                <a:sym typeface="Wingdings" panose="05000000000000000000" pitchFamily="2" charset="2"/>
              </a:rPr>
              <a:t> Conversation  WLAN tab</a:t>
            </a:r>
          </a:p>
          <a:p>
            <a:pPr lvl="1">
              <a:lnSpc>
                <a:spcPct val="120000"/>
              </a:lnSpc>
            </a:pPr>
            <a:r>
              <a:rPr lang="en-US" altLang="ko-KR" sz="1400" dirty="0">
                <a:sym typeface="Wingdings" panose="05000000000000000000" pitchFamily="2" charset="2"/>
              </a:rPr>
              <a:t>You can sort this list by size by clicking on the Packets or Bytes column headings.</a:t>
            </a:r>
          </a:p>
          <a:p>
            <a:pPr lvl="1">
              <a:lnSpc>
                <a:spcPct val="120000"/>
              </a:lnSpc>
            </a:pPr>
            <a:endParaRPr lang="en-US" altLang="ko-KR" sz="1400" dirty="0">
              <a:sym typeface="Wingdings" panose="05000000000000000000" pitchFamily="2" charset="2"/>
            </a:endParaRPr>
          </a:p>
          <a:p>
            <a:pPr>
              <a:lnSpc>
                <a:spcPct val="120000"/>
              </a:lnSpc>
            </a:pPr>
            <a:endParaRPr lang="en-US" altLang="ko-KR" sz="1400" dirty="0">
              <a:sym typeface="Wingdings" panose="05000000000000000000" pitchFamily="2" charset="2"/>
            </a:endParaRPr>
          </a:p>
          <a:p>
            <a:pPr>
              <a:lnSpc>
                <a:spcPct val="120000"/>
              </a:lnSpc>
            </a:pPr>
            <a:endParaRPr lang="en-US" altLang="ko-KR" sz="1400" dirty="0">
              <a:sym typeface="Wingdings" panose="05000000000000000000" pitchFamily="2" charset="2"/>
            </a:endParaRPr>
          </a:p>
          <a:p>
            <a:pPr>
              <a:lnSpc>
                <a:spcPct val="120000"/>
              </a:lnSpc>
            </a:pPr>
            <a:endParaRPr lang="en-US" altLang="ko-KR" sz="1400" dirty="0">
              <a:sym typeface="Wingdings" panose="05000000000000000000" pitchFamily="2" charset="2"/>
            </a:endParaRPr>
          </a:p>
          <a:p>
            <a:pPr>
              <a:lnSpc>
                <a:spcPct val="120000"/>
              </a:lnSpc>
            </a:pPr>
            <a:endParaRPr lang="en-US" altLang="ko-KR" sz="1400" dirty="0">
              <a:sym typeface="Wingdings" panose="05000000000000000000" pitchFamily="2" charset="2"/>
            </a:endParaRPr>
          </a:p>
          <a:p>
            <a:pPr>
              <a:lnSpc>
                <a:spcPct val="120000"/>
              </a:lnSpc>
            </a:pPr>
            <a:endParaRPr lang="en-US" altLang="ko-KR" dirty="0">
              <a:sym typeface="Wingdings" panose="05000000000000000000" pitchFamily="2" charset="2"/>
            </a:endParaRPr>
          </a:p>
          <a:p>
            <a:pPr>
              <a:lnSpc>
                <a:spcPct val="120000"/>
              </a:lnSpc>
            </a:pPr>
            <a:endParaRPr lang="en-US" altLang="ko-KR" dirty="0">
              <a:sym typeface="Wingdings" panose="05000000000000000000" pitchFamily="2" charset="2"/>
            </a:endParaRPr>
          </a:p>
          <a:p>
            <a:pPr>
              <a:lnSpc>
                <a:spcPct val="120000"/>
              </a:lnSpc>
            </a:pPr>
            <a:endParaRPr lang="en-US" altLang="ko-KR" dirty="0">
              <a:sym typeface="Wingdings" panose="05000000000000000000" pitchFamily="2" charset="2"/>
            </a:endParaRPr>
          </a:p>
          <a:p>
            <a:pPr>
              <a:lnSpc>
                <a:spcPct val="120000"/>
              </a:lnSpc>
            </a:pPr>
            <a:endParaRPr lang="en-US" altLang="ko-KR" dirty="0">
              <a:sym typeface="Wingdings" panose="05000000000000000000" pitchFamily="2" charset="2"/>
            </a:endParaRPr>
          </a:p>
          <a:p>
            <a:pPr>
              <a:lnSpc>
                <a:spcPct val="120000"/>
              </a:lnSpc>
            </a:pPr>
            <a:endParaRPr lang="en-US" altLang="ko-KR" dirty="0">
              <a:sym typeface="Wingdings" panose="05000000000000000000" pitchFamily="2" charset="2"/>
            </a:endParaRPr>
          </a:p>
          <a:p>
            <a:pPr>
              <a:lnSpc>
                <a:spcPct val="120000"/>
              </a:lnSpc>
            </a:pPr>
            <a:endParaRPr lang="en-US" altLang="ko-KR" dirty="0">
              <a:sym typeface="Wingdings" panose="05000000000000000000" pitchFamily="2" charset="2"/>
            </a:endParaRPr>
          </a:p>
          <a:p>
            <a:pPr>
              <a:lnSpc>
                <a:spcPct val="120000"/>
              </a:lnSpc>
            </a:pPr>
            <a:endParaRPr lang="ko-KR" alt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219" y="1916832"/>
            <a:ext cx="7734250" cy="2824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제목 3"/>
          <p:cNvSpPr txBox="1">
            <a:spLocks/>
          </p:cNvSpPr>
          <p:nvPr/>
        </p:nvSpPr>
        <p:spPr>
          <a:xfrm>
            <a:off x="467544" y="188640"/>
            <a:ext cx="8229600" cy="990600"/>
          </a:xfrm>
          <a:prstGeom prst="rect">
            <a:avLst/>
          </a:prstGeom>
          <a:solidFill>
            <a:schemeClr val="tx2"/>
          </a:solidFill>
        </p:spPr>
        <p:txBody>
          <a:bodyPr vert="horz" anchor="b" anchorCtr="0">
            <a:normAutofit fontScale="97500"/>
          </a:bodyPr>
          <a:lstStyle>
            <a:lvl1pPr algn="l" rtl="0" eaLnBrk="1" latinLnBrk="1" hangingPunct="1">
              <a:spcBef>
                <a:spcPct val="0"/>
              </a:spcBef>
              <a:buNone/>
              <a:defRPr kumimoji="0" sz="3200" kern="1200">
                <a:solidFill>
                  <a:schemeClr val="tx2"/>
                </a:solidFill>
                <a:latin typeface="+mj-lt"/>
                <a:ea typeface="+mj-ea"/>
                <a:cs typeface="+mj-cs"/>
              </a:defRPr>
            </a:lvl1pPr>
          </a:lstStyle>
          <a:p>
            <a:r>
              <a:rPr lang="en-US" altLang="ko-KR" dirty="0">
                <a:solidFill>
                  <a:schemeClr val="bg1"/>
                </a:solidFill>
              </a:rPr>
              <a:t>Wireless LAN</a:t>
            </a:r>
            <a:endParaRPr lang="ko-KR" altLang="en-US" dirty="0">
              <a:solidFill>
                <a:schemeClr val="bg1"/>
              </a:solidFill>
            </a:endParaRPr>
          </a:p>
        </p:txBody>
      </p:sp>
    </p:spTree>
    <p:extLst>
      <p:ext uri="{BB962C8B-B14F-4D97-AF65-F5344CB8AC3E}">
        <p14:creationId xmlns:p14="http://schemas.microsoft.com/office/powerpoint/2010/main" val="105386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sz="quarter" idx="1"/>
          </p:nvPr>
        </p:nvSpPr>
        <p:spPr>
          <a:xfrm>
            <a:off x="457200" y="1219200"/>
            <a:ext cx="8229600" cy="5090120"/>
          </a:xfrm>
        </p:spPr>
        <p:txBody>
          <a:bodyPr>
            <a:normAutofit/>
          </a:bodyPr>
          <a:lstStyle/>
          <a:p>
            <a:pPr marL="266700" indent="-266700">
              <a:lnSpc>
                <a:spcPct val="120000"/>
              </a:lnSpc>
              <a:buFont typeface="+mj-lt"/>
              <a:buAutoNum type="arabicPeriod" startAt="2"/>
            </a:pPr>
            <a:r>
              <a:rPr lang="en-US" altLang="ko-KR" sz="1600" dirty="0">
                <a:sym typeface="Wingdings" panose="05000000000000000000" pitchFamily="2" charset="2"/>
              </a:rPr>
              <a:t>What is the BSS ID used by the wireless conversations with the largest packet number? </a:t>
            </a:r>
          </a:p>
          <a:p>
            <a:pPr lvl="1">
              <a:lnSpc>
                <a:spcPct val="120000"/>
              </a:lnSpc>
            </a:pPr>
            <a:r>
              <a:rPr lang="en-US" altLang="ko-KR" sz="1400" dirty="0">
                <a:sym typeface="Wingdings" panose="05000000000000000000" pitchFamily="2" charset="2"/>
              </a:rPr>
              <a:t>A BSS ID value identifies an AP, so this BSS ID identifies the most active AP, presumably the AP we are monitoring. To help find it, you can sort on the source or destination address by clicking on the column heading. </a:t>
            </a:r>
          </a:p>
          <a:p>
            <a:pPr>
              <a:lnSpc>
                <a:spcPct val="120000"/>
              </a:lnSpc>
            </a:pPr>
            <a:endParaRPr lang="en-US" altLang="ko-KR" dirty="0">
              <a:sym typeface="Wingdings" panose="05000000000000000000" pitchFamily="2" charset="2"/>
            </a:endParaRPr>
          </a:p>
          <a:p>
            <a:pPr>
              <a:lnSpc>
                <a:spcPct val="120000"/>
              </a:lnSpc>
            </a:pPr>
            <a:endParaRPr lang="ko-KR" altLang="en-US" dirty="0"/>
          </a:p>
        </p:txBody>
      </p:sp>
      <p:sp>
        <p:nvSpPr>
          <p:cNvPr id="5" name="제목 3"/>
          <p:cNvSpPr txBox="1">
            <a:spLocks/>
          </p:cNvSpPr>
          <p:nvPr/>
        </p:nvSpPr>
        <p:spPr>
          <a:xfrm>
            <a:off x="467544" y="188640"/>
            <a:ext cx="8229600" cy="990600"/>
          </a:xfrm>
          <a:prstGeom prst="rect">
            <a:avLst/>
          </a:prstGeom>
          <a:solidFill>
            <a:schemeClr val="tx2"/>
          </a:solidFill>
        </p:spPr>
        <p:txBody>
          <a:bodyPr vert="horz" anchor="b" anchorCtr="0">
            <a:normAutofit fontScale="97500"/>
          </a:bodyPr>
          <a:lstStyle>
            <a:lvl1pPr algn="l" rtl="0" eaLnBrk="1" latinLnBrk="1" hangingPunct="1">
              <a:spcBef>
                <a:spcPct val="0"/>
              </a:spcBef>
              <a:buNone/>
              <a:defRPr kumimoji="0" sz="3200" kern="1200">
                <a:solidFill>
                  <a:schemeClr val="tx2"/>
                </a:solidFill>
                <a:latin typeface="+mj-lt"/>
                <a:ea typeface="+mj-ea"/>
                <a:cs typeface="+mj-cs"/>
              </a:defRPr>
            </a:lvl1pPr>
          </a:lstStyle>
          <a:p>
            <a:r>
              <a:rPr lang="en-US" altLang="ko-KR" dirty="0">
                <a:solidFill>
                  <a:schemeClr val="bg1"/>
                </a:solidFill>
              </a:rPr>
              <a:t>Wireless LAN</a:t>
            </a:r>
            <a:endParaRPr lang="ko-KR" altLang="en-US" dirty="0">
              <a:solidFill>
                <a:schemeClr val="bg1"/>
              </a:solidFill>
            </a:endParaRPr>
          </a:p>
        </p:txBody>
      </p:sp>
      <p:pic>
        <p:nvPicPr>
          <p:cNvPr id="6" name="그림 5">
            <a:extLst>
              <a:ext uri="{FF2B5EF4-FFF2-40B4-BE49-F238E27FC236}">
                <a16:creationId xmlns:a16="http://schemas.microsoft.com/office/drawing/2014/main" id="{5B7A63E1-D462-0E18-ED9B-35E6EFC5F079}"/>
              </a:ext>
            </a:extLst>
          </p:cNvPr>
          <p:cNvPicPr>
            <a:picLocks noChangeAspect="1"/>
          </p:cNvPicPr>
          <p:nvPr/>
        </p:nvPicPr>
        <p:blipFill>
          <a:blip r:embed="rId2"/>
          <a:stretch>
            <a:fillRect/>
          </a:stretch>
        </p:blipFill>
        <p:spPr>
          <a:xfrm>
            <a:off x="458548" y="2492896"/>
            <a:ext cx="8421647" cy="3456384"/>
          </a:xfrm>
          <a:prstGeom prst="rect">
            <a:avLst/>
          </a:prstGeom>
        </p:spPr>
      </p:pic>
      <p:sp>
        <p:nvSpPr>
          <p:cNvPr id="7" name="직사각형 6">
            <a:extLst>
              <a:ext uri="{FF2B5EF4-FFF2-40B4-BE49-F238E27FC236}">
                <a16:creationId xmlns:a16="http://schemas.microsoft.com/office/drawing/2014/main" id="{16FC9E65-B79F-872B-2087-6912B38157F0}"/>
              </a:ext>
            </a:extLst>
          </p:cNvPr>
          <p:cNvSpPr/>
          <p:nvPr/>
        </p:nvSpPr>
        <p:spPr>
          <a:xfrm>
            <a:off x="1043607" y="2780928"/>
            <a:ext cx="646995" cy="4957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8" name="TextBox 7">
            <a:extLst>
              <a:ext uri="{FF2B5EF4-FFF2-40B4-BE49-F238E27FC236}">
                <a16:creationId xmlns:a16="http://schemas.microsoft.com/office/drawing/2014/main" id="{E9ABA371-66BF-07A0-4491-3BBA1AD175DB}"/>
              </a:ext>
            </a:extLst>
          </p:cNvPr>
          <p:cNvSpPr txBox="1"/>
          <p:nvPr/>
        </p:nvSpPr>
        <p:spPr>
          <a:xfrm>
            <a:off x="5436096" y="3212976"/>
            <a:ext cx="3168352" cy="1754326"/>
          </a:xfrm>
          <a:prstGeom prst="rect">
            <a:avLst/>
          </a:prstGeom>
          <a:noFill/>
        </p:spPr>
        <p:txBody>
          <a:bodyPr wrap="square" rtlCol="0">
            <a:spAutoFit/>
          </a:bodyPr>
          <a:lstStyle/>
          <a:p>
            <a:r>
              <a:rPr lang="ko-KR" altLang="en-US" dirty="0">
                <a:solidFill>
                  <a:srgbClr val="FF0000"/>
                </a:solidFill>
              </a:rPr>
              <a:t>가장 활성화된 패킷의 </a:t>
            </a:r>
            <a:r>
              <a:rPr lang="en-US" altLang="ko-KR" dirty="0">
                <a:solidFill>
                  <a:srgbClr val="FF0000"/>
                </a:solidFill>
              </a:rPr>
              <a:t>BSS ID</a:t>
            </a:r>
            <a:r>
              <a:rPr lang="ko-KR" altLang="en-US" dirty="0">
                <a:solidFill>
                  <a:srgbClr val="FF0000"/>
                </a:solidFill>
              </a:rPr>
              <a:t>는 </a:t>
            </a:r>
            <a:r>
              <a:rPr lang="en-US" altLang="ko-KR" dirty="0">
                <a:solidFill>
                  <a:srgbClr val="FF0000"/>
                </a:solidFill>
              </a:rPr>
              <a:t>Cisco-Li_e3:e9:8d </a:t>
            </a:r>
            <a:r>
              <a:rPr lang="ko-KR" altLang="en-US" dirty="0">
                <a:solidFill>
                  <a:srgbClr val="FF0000"/>
                </a:solidFill>
              </a:rPr>
              <a:t>이다</a:t>
            </a:r>
            <a:r>
              <a:rPr lang="en-US" altLang="ko-KR" dirty="0">
                <a:solidFill>
                  <a:srgbClr val="FF0000"/>
                </a:solidFill>
              </a:rPr>
              <a:t>.</a:t>
            </a:r>
          </a:p>
          <a:p>
            <a:endParaRPr lang="en-US" altLang="ko-KR" dirty="0">
              <a:solidFill>
                <a:srgbClr val="FF0000"/>
              </a:solidFill>
            </a:endParaRPr>
          </a:p>
          <a:p>
            <a:r>
              <a:rPr lang="en-US" altLang="ko-KR" dirty="0">
                <a:solidFill>
                  <a:srgbClr val="FF0000"/>
                </a:solidFill>
              </a:rPr>
              <a:t>Name resolution </a:t>
            </a:r>
            <a:r>
              <a:rPr lang="ko-KR" altLang="en-US" dirty="0">
                <a:solidFill>
                  <a:srgbClr val="FF0000"/>
                </a:solidFill>
              </a:rPr>
              <a:t>옵션을 체크함으로써 </a:t>
            </a:r>
            <a:r>
              <a:rPr lang="en-US" altLang="ko-KR" dirty="0">
                <a:solidFill>
                  <a:srgbClr val="FF0000"/>
                </a:solidFill>
              </a:rPr>
              <a:t>Address B</a:t>
            </a:r>
            <a:r>
              <a:rPr lang="ko-KR" altLang="en-US" dirty="0">
                <a:solidFill>
                  <a:srgbClr val="FF0000"/>
                </a:solidFill>
              </a:rPr>
              <a:t>가 </a:t>
            </a:r>
            <a:r>
              <a:rPr lang="en-US" altLang="ko-KR" dirty="0">
                <a:solidFill>
                  <a:srgbClr val="FF0000"/>
                </a:solidFill>
              </a:rPr>
              <a:t>AP</a:t>
            </a:r>
            <a:r>
              <a:rPr lang="ko-KR" altLang="en-US" dirty="0">
                <a:solidFill>
                  <a:srgbClr val="FF0000"/>
                </a:solidFill>
              </a:rPr>
              <a:t>임을 추측해 볼 수 있었다</a:t>
            </a:r>
            <a:r>
              <a:rPr lang="en-US" altLang="ko-KR" dirty="0">
                <a:solidFill>
                  <a:srgbClr val="FF0000"/>
                </a:solidFill>
              </a:rPr>
              <a:t>.</a:t>
            </a:r>
          </a:p>
        </p:txBody>
      </p:sp>
      <p:pic>
        <p:nvPicPr>
          <p:cNvPr id="10" name="그림 9">
            <a:extLst>
              <a:ext uri="{FF2B5EF4-FFF2-40B4-BE49-F238E27FC236}">
                <a16:creationId xmlns:a16="http://schemas.microsoft.com/office/drawing/2014/main" id="{6A8292C7-977A-F681-290D-A7C47871E8CA}"/>
              </a:ext>
            </a:extLst>
          </p:cNvPr>
          <p:cNvPicPr>
            <a:picLocks noChangeAspect="1"/>
          </p:cNvPicPr>
          <p:nvPr/>
        </p:nvPicPr>
        <p:blipFill>
          <a:blip r:embed="rId3"/>
          <a:stretch>
            <a:fillRect/>
          </a:stretch>
        </p:blipFill>
        <p:spPr>
          <a:xfrm>
            <a:off x="467544" y="5842803"/>
            <a:ext cx="889869" cy="322502"/>
          </a:xfrm>
          <a:prstGeom prst="rect">
            <a:avLst/>
          </a:prstGeom>
        </p:spPr>
      </p:pic>
      <p:sp>
        <p:nvSpPr>
          <p:cNvPr id="11" name="직사각형 10">
            <a:extLst>
              <a:ext uri="{FF2B5EF4-FFF2-40B4-BE49-F238E27FC236}">
                <a16:creationId xmlns:a16="http://schemas.microsoft.com/office/drawing/2014/main" id="{B5C1F818-E363-DAA5-D8F9-D8E34705E79A}"/>
              </a:ext>
            </a:extLst>
          </p:cNvPr>
          <p:cNvSpPr/>
          <p:nvPr/>
        </p:nvSpPr>
        <p:spPr>
          <a:xfrm>
            <a:off x="457200" y="5517232"/>
            <a:ext cx="874440"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Tree>
    <p:extLst>
      <p:ext uri="{BB962C8B-B14F-4D97-AF65-F5344CB8AC3E}">
        <p14:creationId xmlns:p14="http://schemas.microsoft.com/office/powerpoint/2010/main" val="358007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sz="quarter" idx="1"/>
          </p:nvPr>
        </p:nvSpPr>
        <p:spPr>
          <a:xfrm>
            <a:off x="457200" y="1219200"/>
            <a:ext cx="8229600" cy="4076201"/>
          </a:xfrm>
        </p:spPr>
        <p:txBody>
          <a:bodyPr>
            <a:normAutofit/>
          </a:bodyPr>
          <a:lstStyle/>
          <a:p>
            <a:pPr>
              <a:lnSpc>
                <a:spcPct val="120000"/>
              </a:lnSpc>
            </a:pPr>
            <a:r>
              <a:rPr lang="en-US" altLang="ko-KR" sz="2400" dirty="0">
                <a:sym typeface="Wingdings" panose="05000000000000000000" pitchFamily="2" charset="2"/>
              </a:rPr>
              <a:t>You can filter only Data frames.</a:t>
            </a:r>
          </a:p>
          <a:p>
            <a:pPr>
              <a:lnSpc>
                <a:spcPct val="120000"/>
              </a:lnSpc>
            </a:pPr>
            <a:endParaRPr lang="en-US" altLang="ko-KR" sz="2400" dirty="0">
              <a:sym typeface="Wingdings" panose="05000000000000000000" pitchFamily="2" charset="2"/>
            </a:endParaRPr>
          </a:p>
          <a:p>
            <a:pPr>
              <a:lnSpc>
                <a:spcPct val="120000"/>
              </a:lnSpc>
            </a:pPr>
            <a:endParaRPr lang="en-US" altLang="ko-KR" sz="2400" dirty="0">
              <a:sym typeface="Wingdings" panose="05000000000000000000" pitchFamily="2" charset="2"/>
            </a:endParaRPr>
          </a:p>
          <a:p>
            <a:pPr>
              <a:lnSpc>
                <a:spcPct val="120000"/>
              </a:lnSpc>
            </a:pPr>
            <a:endParaRPr lang="en-US" altLang="ko-KR" sz="2400" dirty="0">
              <a:sym typeface="Wingdings" panose="05000000000000000000" pitchFamily="2" charset="2"/>
            </a:endParaRPr>
          </a:p>
          <a:p>
            <a:pPr marL="0" indent="0">
              <a:lnSpc>
                <a:spcPct val="120000"/>
              </a:lnSpc>
              <a:buNone/>
            </a:pPr>
            <a:endParaRPr lang="en-US" altLang="ko-KR" sz="2400" dirty="0">
              <a:sym typeface="Wingdings" panose="05000000000000000000" pitchFamily="2" charset="2"/>
            </a:endParaRPr>
          </a:p>
          <a:p>
            <a:pPr>
              <a:lnSpc>
                <a:spcPct val="120000"/>
              </a:lnSpc>
            </a:pPr>
            <a:r>
              <a:rPr lang="en-US" altLang="ko-KR" sz="2400" dirty="0">
                <a:sym typeface="Wingdings" panose="05000000000000000000" pitchFamily="2" charset="2"/>
              </a:rPr>
              <a:t>Or    </a:t>
            </a:r>
            <a:r>
              <a:rPr lang="en-US" altLang="ko-KR" sz="2400" dirty="0" err="1">
                <a:sym typeface="Wingdings" panose="05000000000000000000" pitchFamily="2" charset="2"/>
              </a:rPr>
              <a:t>wlan.fc.type</a:t>
            </a:r>
            <a:r>
              <a:rPr lang="en-US" altLang="ko-KR" sz="2400" dirty="0">
                <a:sym typeface="Wingdings" panose="05000000000000000000" pitchFamily="2" charset="2"/>
              </a:rPr>
              <a:t>==“data frame”</a:t>
            </a:r>
          </a:p>
          <a:p>
            <a:pPr>
              <a:lnSpc>
                <a:spcPct val="120000"/>
              </a:lnSpc>
            </a:pPr>
            <a:endParaRPr lang="en-US" altLang="ko-KR" sz="2400" dirty="0">
              <a:sym typeface="Wingdings" panose="05000000000000000000" pitchFamily="2" charset="2"/>
            </a:endParaRPr>
          </a:p>
          <a:p>
            <a:pPr>
              <a:lnSpc>
                <a:spcPct val="120000"/>
              </a:lnSpc>
            </a:pPr>
            <a:endParaRPr lang="ko-KR" altLang="en-US" sz="2400" dirty="0"/>
          </a:p>
        </p:txBody>
      </p:sp>
      <p:sp>
        <p:nvSpPr>
          <p:cNvPr id="5" name="제목 3"/>
          <p:cNvSpPr txBox="1">
            <a:spLocks/>
          </p:cNvSpPr>
          <p:nvPr/>
        </p:nvSpPr>
        <p:spPr>
          <a:xfrm>
            <a:off x="467544" y="188640"/>
            <a:ext cx="8229600" cy="990600"/>
          </a:xfrm>
          <a:prstGeom prst="rect">
            <a:avLst/>
          </a:prstGeom>
          <a:solidFill>
            <a:schemeClr val="tx2"/>
          </a:solidFill>
        </p:spPr>
        <p:txBody>
          <a:bodyPr vert="horz" anchor="b" anchorCtr="0">
            <a:normAutofit fontScale="97500"/>
          </a:bodyPr>
          <a:lstStyle>
            <a:lvl1pPr algn="l" rtl="0" eaLnBrk="1" latinLnBrk="1" hangingPunct="1">
              <a:spcBef>
                <a:spcPct val="0"/>
              </a:spcBef>
              <a:buNone/>
              <a:defRPr kumimoji="0" sz="3200" kern="1200">
                <a:solidFill>
                  <a:schemeClr val="tx2"/>
                </a:solidFill>
                <a:latin typeface="+mj-lt"/>
                <a:ea typeface="+mj-ea"/>
                <a:cs typeface="+mj-cs"/>
              </a:defRPr>
            </a:lvl1pPr>
          </a:lstStyle>
          <a:p>
            <a:r>
              <a:rPr lang="en-US" altLang="ko-KR" dirty="0">
                <a:solidFill>
                  <a:schemeClr val="bg1"/>
                </a:solidFill>
              </a:rPr>
              <a:t>Wireless LAN: Data frame</a:t>
            </a:r>
            <a:endParaRPr lang="ko-KR" altLang="en-US" dirty="0">
              <a:solidFill>
                <a:schemeClr val="bg1"/>
              </a:solidFill>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700808"/>
            <a:ext cx="653415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id="{50FB34D7-2812-DAFE-5F98-4255EF00ED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725144"/>
            <a:ext cx="74104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모서리가 둥근 직사각형 3">
            <a:extLst>
              <a:ext uri="{FF2B5EF4-FFF2-40B4-BE49-F238E27FC236}">
                <a16:creationId xmlns:a16="http://schemas.microsoft.com/office/drawing/2014/main" id="{5781E244-3164-4BFA-F2BA-9892043110DC}"/>
              </a:ext>
            </a:extLst>
          </p:cNvPr>
          <p:cNvSpPr/>
          <p:nvPr/>
        </p:nvSpPr>
        <p:spPr>
          <a:xfrm>
            <a:off x="3086547" y="5916459"/>
            <a:ext cx="2592288" cy="4046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1262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그림 18">
            <a:extLst>
              <a:ext uri="{FF2B5EF4-FFF2-40B4-BE49-F238E27FC236}">
                <a16:creationId xmlns:a16="http://schemas.microsoft.com/office/drawing/2014/main" id="{066B3CC0-0576-7AEC-2A29-E746121FB9D9}"/>
              </a:ext>
            </a:extLst>
          </p:cNvPr>
          <p:cNvPicPr>
            <a:picLocks noChangeAspect="1"/>
          </p:cNvPicPr>
          <p:nvPr/>
        </p:nvPicPr>
        <p:blipFill>
          <a:blip r:embed="rId2"/>
          <a:stretch>
            <a:fillRect/>
          </a:stretch>
        </p:blipFill>
        <p:spPr>
          <a:xfrm>
            <a:off x="488075" y="2132856"/>
            <a:ext cx="6316173" cy="4203999"/>
          </a:xfrm>
          <a:prstGeom prst="rect">
            <a:avLst/>
          </a:prstGeom>
        </p:spPr>
      </p:pic>
      <p:sp>
        <p:nvSpPr>
          <p:cNvPr id="2" name="제목 1"/>
          <p:cNvSpPr>
            <a:spLocks noGrp="1"/>
          </p:cNvSpPr>
          <p:nvPr>
            <p:ph type="title"/>
          </p:nvPr>
        </p:nvSpPr>
        <p:spPr/>
        <p:txBody>
          <a:bodyPr/>
          <a:lstStyle/>
          <a:p>
            <a:endParaRPr lang="ko-KR" altLang="en-US"/>
          </a:p>
        </p:txBody>
      </p:sp>
      <p:sp>
        <p:nvSpPr>
          <p:cNvPr id="3" name="내용 개체 틀 2"/>
          <p:cNvSpPr>
            <a:spLocks noGrp="1"/>
          </p:cNvSpPr>
          <p:nvPr>
            <p:ph sz="quarter" idx="1"/>
          </p:nvPr>
        </p:nvSpPr>
        <p:spPr>
          <a:xfrm>
            <a:off x="457200" y="1219200"/>
            <a:ext cx="8229600" cy="4076201"/>
          </a:xfrm>
        </p:spPr>
        <p:txBody>
          <a:bodyPr>
            <a:normAutofit/>
          </a:bodyPr>
          <a:lstStyle/>
          <a:p>
            <a:pPr marL="514350" indent="-514350">
              <a:lnSpc>
                <a:spcPct val="120000"/>
              </a:lnSpc>
              <a:buFont typeface="+mj-lt"/>
              <a:buAutoNum type="arabicPeriod" startAt="3"/>
            </a:pPr>
            <a:r>
              <a:rPr lang="en-US" altLang="ko-KR" sz="2400" dirty="0">
                <a:sym typeface="Wingdings" panose="05000000000000000000" pitchFamily="2" charset="2"/>
              </a:rPr>
              <a:t>How many data frames in the trace? What is the most common subtype of Data frame?</a:t>
            </a:r>
          </a:p>
          <a:p>
            <a:pPr>
              <a:lnSpc>
                <a:spcPct val="120000"/>
              </a:lnSpc>
            </a:pPr>
            <a:endParaRPr lang="en-US" altLang="ko-KR" sz="2400" dirty="0">
              <a:sym typeface="Wingdings" panose="05000000000000000000" pitchFamily="2" charset="2"/>
            </a:endParaRPr>
          </a:p>
          <a:p>
            <a:pPr>
              <a:lnSpc>
                <a:spcPct val="120000"/>
              </a:lnSpc>
            </a:pPr>
            <a:endParaRPr lang="ko-KR" altLang="en-US" sz="2400" dirty="0"/>
          </a:p>
        </p:txBody>
      </p:sp>
      <p:sp>
        <p:nvSpPr>
          <p:cNvPr id="5" name="제목 3"/>
          <p:cNvSpPr txBox="1">
            <a:spLocks/>
          </p:cNvSpPr>
          <p:nvPr/>
        </p:nvSpPr>
        <p:spPr>
          <a:xfrm>
            <a:off x="467544" y="188640"/>
            <a:ext cx="8229600" cy="990600"/>
          </a:xfrm>
          <a:prstGeom prst="rect">
            <a:avLst/>
          </a:prstGeom>
          <a:solidFill>
            <a:schemeClr val="tx2"/>
          </a:solidFill>
        </p:spPr>
        <p:txBody>
          <a:bodyPr vert="horz" anchor="b" anchorCtr="0">
            <a:normAutofit fontScale="97500"/>
          </a:bodyPr>
          <a:lstStyle>
            <a:lvl1pPr algn="l" rtl="0" eaLnBrk="1" latinLnBrk="1" hangingPunct="1">
              <a:spcBef>
                <a:spcPct val="0"/>
              </a:spcBef>
              <a:buNone/>
              <a:defRPr kumimoji="0" sz="3200" kern="1200">
                <a:solidFill>
                  <a:schemeClr val="tx2"/>
                </a:solidFill>
                <a:latin typeface="+mj-lt"/>
                <a:ea typeface="+mj-ea"/>
                <a:cs typeface="+mj-cs"/>
              </a:defRPr>
            </a:lvl1pPr>
          </a:lstStyle>
          <a:p>
            <a:r>
              <a:rPr lang="en-US" altLang="ko-KR" dirty="0">
                <a:solidFill>
                  <a:schemeClr val="bg1"/>
                </a:solidFill>
              </a:rPr>
              <a:t>Wireless LAN: Data frame</a:t>
            </a:r>
            <a:endParaRPr lang="ko-KR" altLang="en-US" dirty="0">
              <a:solidFill>
                <a:schemeClr val="bg1"/>
              </a:solidFill>
            </a:endParaRPr>
          </a:p>
        </p:txBody>
      </p:sp>
      <p:sp>
        <p:nvSpPr>
          <p:cNvPr id="9" name="TextBox 8">
            <a:extLst>
              <a:ext uri="{FF2B5EF4-FFF2-40B4-BE49-F238E27FC236}">
                <a16:creationId xmlns:a16="http://schemas.microsoft.com/office/drawing/2014/main" id="{E851E6DC-4409-C0AA-56BE-14D8F5CDB965}"/>
              </a:ext>
            </a:extLst>
          </p:cNvPr>
          <p:cNvSpPr txBox="1"/>
          <p:nvPr/>
        </p:nvSpPr>
        <p:spPr>
          <a:xfrm>
            <a:off x="2411760" y="5082494"/>
            <a:ext cx="5904656" cy="646331"/>
          </a:xfrm>
          <a:prstGeom prst="rect">
            <a:avLst/>
          </a:prstGeom>
          <a:noFill/>
        </p:spPr>
        <p:txBody>
          <a:bodyPr wrap="square" rtlCol="0">
            <a:spAutoFit/>
          </a:bodyPr>
          <a:lstStyle/>
          <a:p>
            <a:r>
              <a:rPr lang="ko-KR" altLang="en-US" dirty="0">
                <a:solidFill>
                  <a:srgbClr val="FF0000"/>
                </a:solidFill>
              </a:rPr>
              <a:t>추적한 </a:t>
            </a:r>
            <a:r>
              <a:rPr lang="en-US" altLang="ko-KR" dirty="0">
                <a:solidFill>
                  <a:srgbClr val="FF0000"/>
                </a:solidFill>
              </a:rPr>
              <a:t>3731</a:t>
            </a:r>
            <a:r>
              <a:rPr lang="ko-KR" altLang="en-US" dirty="0">
                <a:solidFill>
                  <a:srgbClr val="FF0000"/>
                </a:solidFill>
              </a:rPr>
              <a:t>개의 패킷 중</a:t>
            </a:r>
            <a:r>
              <a:rPr lang="en-US" altLang="ko-KR" dirty="0">
                <a:solidFill>
                  <a:srgbClr val="FF0000"/>
                </a:solidFill>
              </a:rPr>
              <a:t>, 1783</a:t>
            </a:r>
            <a:r>
              <a:rPr lang="ko-KR" altLang="en-US" dirty="0">
                <a:solidFill>
                  <a:srgbClr val="FF0000"/>
                </a:solidFill>
              </a:rPr>
              <a:t>개의 패킷이 </a:t>
            </a:r>
            <a:r>
              <a:rPr lang="ko-KR" altLang="en-US" dirty="0" err="1">
                <a:solidFill>
                  <a:srgbClr val="FF0000"/>
                </a:solidFill>
              </a:rPr>
              <a:t>필터링되었고</a:t>
            </a:r>
            <a:r>
              <a:rPr lang="en-US" altLang="ko-KR" dirty="0">
                <a:solidFill>
                  <a:srgbClr val="FF0000"/>
                </a:solidFill>
              </a:rPr>
              <a:t>, </a:t>
            </a:r>
            <a:r>
              <a:rPr lang="ko-KR" altLang="en-US" dirty="0">
                <a:solidFill>
                  <a:srgbClr val="FF0000"/>
                </a:solidFill>
              </a:rPr>
              <a:t>대부분은 </a:t>
            </a:r>
            <a:r>
              <a:rPr lang="en-US" altLang="ko-KR" dirty="0">
                <a:solidFill>
                  <a:srgbClr val="FF0000"/>
                </a:solidFill>
              </a:rPr>
              <a:t>Subtype : 0</a:t>
            </a:r>
            <a:r>
              <a:rPr lang="ko-KR" altLang="en-US" dirty="0">
                <a:solidFill>
                  <a:srgbClr val="FF0000"/>
                </a:solidFill>
              </a:rPr>
              <a:t>을</a:t>
            </a:r>
            <a:r>
              <a:rPr lang="en-US" altLang="ko-KR" dirty="0">
                <a:solidFill>
                  <a:srgbClr val="FF0000"/>
                </a:solidFill>
              </a:rPr>
              <a:t> </a:t>
            </a:r>
            <a:r>
              <a:rPr lang="ko-KR" altLang="en-US" dirty="0">
                <a:solidFill>
                  <a:srgbClr val="FF0000"/>
                </a:solidFill>
              </a:rPr>
              <a:t>가지는 </a:t>
            </a:r>
            <a:r>
              <a:rPr lang="en-US" altLang="ko-KR" dirty="0">
                <a:solidFill>
                  <a:srgbClr val="FF0000"/>
                </a:solidFill>
              </a:rPr>
              <a:t>Data type</a:t>
            </a:r>
            <a:r>
              <a:rPr lang="ko-KR" altLang="en-US" dirty="0">
                <a:solidFill>
                  <a:srgbClr val="FF0000"/>
                </a:solidFill>
              </a:rPr>
              <a:t>의 패킷이다</a:t>
            </a:r>
            <a:r>
              <a:rPr lang="en-US" altLang="ko-KR" dirty="0">
                <a:solidFill>
                  <a:srgbClr val="FF0000"/>
                </a:solidFill>
              </a:rPr>
              <a:t>.</a:t>
            </a:r>
          </a:p>
        </p:txBody>
      </p:sp>
      <p:sp>
        <p:nvSpPr>
          <p:cNvPr id="12" name="직사각형 11">
            <a:extLst>
              <a:ext uri="{FF2B5EF4-FFF2-40B4-BE49-F238E27FC236}">
                <a16:creationId xmlns:a16="http://schemas.microsoft.com/office/drawing/2014/main" id="{3B55D0F5-5264-15F4-4E0C-A5C156406275}"/>
              </a:ext>
            </a:extLst>
          </p:cNvPr>
          <p:cNvSpPr/>
          <p:nvPr/>
        </p:nvSpPr>
        <p:spPr>
          <a:xfrm>
            <a:off x="482061" y="5172521"/>
            <a:ext cx="1713675" cy="466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13" name="직사각형 12">
            <a:extLst>
              <a:ext uri="{FF2B5EF4-FFF2-40B4-BE49-F238E27FC236}">
                <a16:creationId xmlns:a16="http://schemas.microsoft.com/office/drawing/2014/main" id="{D06C530C-57DA-4325-C780-3B4C8EC72315}"/>
              </a:ext>
            </a:extLst>
          </p:cNvPr>
          <p:cNvSpPr/>
          <p:nvPr/>
        </p:nvSpPr>
        <p:spPr>
          <a:xfrm>
            <a:off x="484180" y="2348880"/>
            <a:ext cx="775452" cy="2655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20" name="직사각형 19">
            <a:extLst>
              <a:ext uri="{FF2B5EF4-FFF2-40B4-BE49-F238E27FC236}">
                <a16:creationId xmlns:a16="http://schemas.microsoft.com/office/drawing/2014/main" id="{8EA92235-9F88-ACDD-F94F-C23194DBCBA3}"/>
              </a:ext>
            </a:extLst>
          </p:cNvPr>
          <p:cNvSpPr/>
          <p:nvPr/>
        </p:nvSpPr>
        <p:spPr>
          <a:xfrm>
            <a:off x="5580112" y="6125790"/>
            <a:ext cx="1224136" cy="3030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Tree>
    <p:extLst>
      <p:ext uri="{BB962C8B-B14F-4D97-AF65-F5344CB8AC3E}">
        <p14:creationId xmlns:p14="http://schemas.microsoft.com/office/powerpoint/2010/main" val="116097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sz="quarter" idx="1"/>
          </p:nvPr>
        </p:nvSpPr>
        <p:spPr>
          <a:xfrm>
            <a:off x="457200" y="1219200"/>
            <a:ext cx="8229600" cy="5090120"/>
          </a:xfrm>
        </p:spPr>
        <p:txBody>
          <a:bodyPr>
            <a:normAutofit/>
          </a:bodyPr>
          <a:lstStyle/>
          <a:p>
            <a:pPr>
              <a:lnSpc>
                <a:spcPct val="110000"/>
              </a:lnSpc>
            </a:pPr>
            <a:r>
              <a:rPr lang="en-US" altLang="ko-KR" sz="1600" dirty="0">
                <a:sym typeface="Wingdings" panose="05000000000000000000" pitchFamily="2" charset="2"/>
              </a:rPr>
              <a:t>Perform the same exercise for Control (Type 1) and Management (Type 0) frames by changing the filter expression to search for a different Type value. </a:t>
            </a:r>
          </a:p>
          <a:p>
            <a:pPr marL="514350" indent="-514350">
              <a:lnSpc>
                <a:spcPct val="110000"/>
              </a:lnSpc>
              <a:buFont typeface="+mj-lt"/>
              <a:buAutoNum type="arabicPeriod" startAt="4"/>
            </a:pPr>
            <a:r>
              <a:rPr lang="en-US" altLang="ko-KR" sz="1600" dirty="0">
                <a:sym typeface="Wingdings" panose="05000000000000000000" pitchFamily="2" charset="2"/>
              </a:rPr>
              <a:t>How many control frames in the trace? How many management frames in the trace?  What are the most common subtypes of Control frame and Management frame?</a:t>
            </a:r>
          </a:p>
          <a:p>
            <a:pPr marL="514350" indent="-514350">
              <a:lnSpc>
                <a:spcPct val="110000"/>
              </a:lnSpc>
              <a:buFont typeface="+mj-lt"/>
              <a:buAutoNum type="arabicPeriod" startAt="4"/>
            </a:pPr>
            <a:endParaRPr lang="en-US" altLang="ko-KR" sz="1600" dirty="0">
              <a:sym typeface="Wingdings" panose="05000000000000000000" pitchFamily="2" charset="2"/>
            </a:endParaRPr>
          </a:p>
          <a:p>
            <a:pPr>
              <a:lnSpc>
                <a:spcPct val="110000"/>
              </a:lnSpc>
            </a:pPr>
            <a:endParaRPr lang="en-US" altLang="ko-KR" sz="1600" dirty="0">
              <a:sym typeface="Wingdings" panose="05000000000000000000" pitchFamily="2" charset="2"/>
            </a:endParaRPr>
          </a:p>
          <a:p>
            <a:pPr>
              <a:lnSpc>
                <a:spcPct val="110000"/>
              </a:lnSpc>
            </a:pPr>
            <a:endParaRPr lang="ko-KR" altLang="en-US" sz="1600" dirty="0"/>
          </a:p>
        </p:txBody>
      </p:sp>
      <p:sp>
        <p:nvSpPr>
          <p:cNvPr id="5" name="제목 3"/>
          <p:cNvSpPr txBox="1">
            <a:spLocks/>
          </p:cNvSpPr>
          <p:nvPr/>
        </p:nvSpPr>
        <p:spPr>
          <a:xfrm>
            <a:off x="467544" y="188640"/>
            <a:ext cx="8229600" cy="990600"/>
          </a:xfrm>
          <a:prstGeom prst="rect">
            <a:avLst/>
          </a:prstGeom>
          <a:solidFill>
            <a:schemeClr val="tx2"/>
          </a:solidFill>
        </p:spPr>
        <p:txBody>
          <a:bodyPr vert="horz" anchor="b" anchorCtr="0">
            <a:normAutofit fontScale="97500"/>
          </a:bodyPr>
          <a:lstStyle>
            <a:lvl1pPr algn="l" rtl="0" eaLnBrk="1" latinLnBrk="1" hangingPunct="1">
              <a:spcBef>
                <a:spcPct val="0"/>
              </a:spcBef>
              <a:buNone/>
              <a:defRPr kumimoji="0" sz="3200" kern="1200">
                <a:solidFill>
                  <a:schemeClr val="tx2"/>
                </a:solidFill>
                <a:latin typeface="+mj-lt"/>
                <a:ea typeface="+mj-ea"/>
                <a:cs typeface="+mj-cs"/>
              </a:defRPr>
            </a:lvl1pPr>
          </a:lstStyle>
          <a:p>
            <a:r>
              <a:rPr lang="en-US" altLang="ko-KR" dirty="0">
                <a:solidFill>
                  <a:schemeClr val="bg1"/>
                </a:solidFill>
              </a:rPr>
              <a:t>Wireless LAN: Control frame</a:t>
            </a:r>
            <a:endParaRPr lang="ko-KR" altLang="en-US" dirty="0">
              <a:solidFill>
                <a:schemeClr val="bg1"/>
              </a:solidFill>
            </a:endParaRPr>
          </a:p>
        </p:txBody>
      </p:sp>
      <p:sp>
        <p:nvSpPr>
          <p:cNvPr id="13" name="TextBox 12">
            <a:extLst>
              <a:ext uri="{FF2B5EF4-FFF2-40B4-BE49-F238E27FC236}">
                <a16:creationId xmlns:a16="http://schemas.microsoft.com/office/drawing/2014/main" id="{4DCF0392-109E-3A58-3912-885EFD50A1A9}"/>
              </a:ext>
            </a:extLst>
          </p:cNvPr>
          <p:cNvSpPr txBox="1"/>
          <p:nvPr/>
        </p:nvSpPr>
        <p:spPr>
          <a:xfrm>
            <a:off x="395536" y="5530006"/>
            <a:ext cx="8538975" cy="923330"/>
          </a:xfrm>
          <a:prstGeom prst="rect">
            <a:avLst/>
          </a:prstGeom>
          <a:noFill/>
        </p:spPr>
        <p:txBody>
          <a:bodyPr wrap="square" rtlCol="0">
            <a:spAutoFit/>
          </a:bodyPr>
          <a:lstStyle/>
          <a:p>
            <a:r>
              <a:rPr lang="en-US" altLang="ko-KR" dirty="0">
                <a:solidFill>
                  <a:srgbClr val="FF0000"/>
                </a:solidFill>
              </a:rPr>
              <a:t>control frame</a:t>
            </a:r>
            <a:r>
              <a:rPr lang="ko-KR" altLang="en-US" dirty="0">
                <a:solidFill>
                  <a:srgbClr val="FF0000"/>
                </a:solidFill>
              </a:rPr>
              <a:t>은 </a:t>
            </a:r>
            <a:r>
              <a:rPr lang="en-US" altLang="ko-KR" dirty="0">
                <a:solidFill>
                  <a:srgbClr val="FF0000"/>
                </a:solidFill>
              </a:rPr>
              <a:t>1391</a:t>
            </a:r>
            <a:r>
              <a:rPr lang="ko-KR" altLang="en-US" dirty="0">
                <a:solidFill>
                  <a:srgbClr val="FF0000"/>
                </a:solidFill>
              </a:rPr>
              <a:t>개 발견되었고</a:t>
            </a:r>
            <a:r>
              <a:rPr lang="en-US" altLang="ko-KR" dirty="0">
                <a:solidFill>
                  <a:srgbClr val="FF0000"/>
                </a:solidFill>
              </a:rPr>
              <a:t>, management</a:t>
            </a:r>
            <a:r>
              <a:rPr lang="ko-KR" altLang="en-US" dirty="0">
                <a:solidFill>
                  <a:srgbClr val="FF0000"/>
                </a:solidFill>
              </a:rPr>
              <a:t> </a:t>
            </a:r>
            <a:r>
              <a:rPr lang="en-US" altLang="ko-KR" dirty="0">
                <a:solidFill>
                  <a:srgbClr val="FF0000"/>
                </a:solidFill>
              </a:rPr>
              <a:t>frame</a:t>
            </a:r>
            <a:r>
              <a:rPr lang="ko-KR" altLang="en-US" dirty="0">
                <a:solidFill>
                  <a:srgbClr val="FF0000"/>
                </a:solidFill>
              </a:rPr>
              <a:t>은 </a:t>
            </a:r>
            <a:r>
              <a:rPr lang="en-US" altLang="ko-KR" dirty="0">
                <a:solidFill>
                  <a:srgbClr val="FF0000"/>
                </a:solidFill>
              </a:rPr>
              <a:t>557</a:t>
            </a:r>
            <a:r>
              <a:rPr lang="ko-KR" altLang="en-US" dirty="0">
                <a:solidFill>
                  <a:srgbClr val="FF0000"/>
                </a:solidFill>
              </a:rPr>
              <a:t>개 발견되었다</a:t>
            </a:r>
            <a:r>
              <a:rPr lang="en-US" altLang="ko-KR" dirty="0">
                <a:solidFill>
                  <a:srgbClr val="FF0000"/>
                </a:solidFill>
              </a:rPr>
              <a:t>.</a:t>
            </a:r>
          </a:p>
          <a:p>
            <a:r>
              <a:rPr lang="en-US" altLang="ko-KR" dirty="0">
                <a:solidFill>
                  <a:srgbClr val="FF0000"/>
                </a:solidFill>
              </a:rPr>
              <a:t>control frame</a:t>
            </a:r>
            <a:r>
              <a:rPr lang="ko-KR" altLang="en-US" dirty="0">
                <a:solidFill>
                  <a:srgbClr val="FF0000"/>
                </a:solidFill>
              </a:rPr>
              <a:t>은 대부분 </a:t>
            </a:r>
            <a:r>
              <a:rPr lang="en-US" altLang="ko-KR" dirty="0">
                <a:solidFill>
                  <a:srgbClr val="FF0000"/>
                </a:solidFill>
              </a:rPr>
              <a:t>Subtype : 13</a:t>
            </a:r>
            <a:r>
              <a:rPr lang="ko-KR" altLang="en-US" dirty="0">
                <a:solidFill>
                  <a:srgbClr val="FF0000"/>
                </a:solidFill>
              </a:rPr>
              <a:t>을 가지는 </a:t>
            </a:r>
            <a:r>
              <a:rPr lang="en-US" altLang="ko-KR" dirty="0">
                <a:solidFill>
                  <a:srgbClr val="FF0000"/>
                </a:solidFill>
              </a:rPr>
              <a:t>acknowledgement type</a:t>
            </a:r>
            <a:r>
              <a:rPr lang="ko-KR" altLang="en-US" dirty="0">
                <a:solidFill>
                  <a:srgbClr val="FF0000"/>
                </a:solidFill>
              </a:rPr>
              <a:t>의 패킷이었고</a:t>
            </a:r>
            <a:r>
              <a:rPr lang="en-US" altLang="ko-KR" dirty="0">
                <a:solidFill>
                  <a:srgbClr val="FF0000"/>
                </a:solidFill>
              </a:rPr>
              <a:t>, management frame</a:t>
            </a:r>
            <a:r>
              <a:rPr lang="ko-KR" altLang="en-US" dirty="0">
                <a:solidFill>
                  <a:srgbClr val="FF0000"/>
                </a:solidFill>
              </a:rPr>
              <a:t>은</a:t>
            </a:r>
            <a:r>
              <a:rPr lang="en-US" altLang="ko-KR" dirty="0">
                <a:solidFill>
                  <a:srgbClr val="FF0000"/>
                </a:solidFill>
              </a:rPr>
              <a:t> </a:t>
            </a:r>
            <a:r>
              <a:rPr lang="ko-KR" altLang="en-US" dirty="0">
                <a:solidFill>
                  <a:srgbClr val="FF0000"/>
                </a:solidFill>
              </a:rPr>
              <a:t>대부분 </a:t>
            </a:r>
            <a:r>
              <a:rPr lang="en-US" altLang="ko-KR" dirty="0">
                <a:solidFill>
                  <a:srgbClr val="FF0000"/>
                </a:solidFill>
              </a:rPr>
              <a:t>Subtype : 8</a:t>
            </a:r>
            <a:r>
              <a:rPr lang="ko-KR" altLang="en-US" dirty="0">
                <a:solidFill>
                  <a:srgbClr val="FF0000"/>
                </a:solidFill>
              </a:rPr>
              <a:t>을 가지는 </a:t>
            </a:r>
            <a:r>
              <a:rPr lang="en-US" altLang="ko-KR" dirty="0">
                <a:solidFill>
                  <a:srgbClr val="FF0000"/>
                </a:solidFill>
              </a:rPr>
              <a:t>Beacon frame </a:t>
            </a:r>
            <a:r>
              <a:rPr lang="ko-KR" altLang="en-US" dirty="0">
                <a:solidFill>
                  <a:srgbClr val="FF0000"/>
                </a:solidFill>
              </a:rPr>
              <a:t>이었다</a:t>
            </a:r>
            <a:r>
              <a:rPr lang="en-US" altLang="ko-KR" dirty="0">
                <a:solidFill>
                  <a:srgbClr val="FF0000"/>
                </a:solidFill>
              </a:rPr>
              <a:t>.</a:t>
            </a:r>
          </a:p>
        </p:txBody>
      </p:sp>
      <p:pic>
        <p:nvPicPr>
          <p:cNvPr id="19" name="그림 18">
            <a:extLst>
              <a:ext uri="{FF2B5EF4-FFF2-40B4-BE49-F238E27FC236}">
                <a16:creationId xmlns:a16="http://schemas.microsoft.com/office/drawing/2014/main" id="{7FD9B4CA-D7CA-BA82-14AA-2848CDA9A73B}"/>
              </a:ext>
            </a:extLst>
          </p:cNvPr>
          <p:cNvPicPr>
            <a:picLocks noChangeAspect="1"/>
          </p:cNvPicPr>
          <p:nvPr/>
        </p:nvPicPr>
        <p:blipFill>
          <a:blip r:embed="rId2"/>
          <a:stretch>
            <a:fillRect/>
          </a:stretch>
        </p:blipFill>
        <p:spPr>
          <a:xfrm>
            <a:off x="467544" y="2740969"/>
            <a:ext cx="4290503" cy="2865890"/>
          </a:xfrm>
          <a:prstGeom prst="rect">
            <a:avLst/>
          </a:prstGeom>
        </p:spPr>
      </p:pic>
      <p:pic>
        <p:nvPicPr>
          <p:cNvPr id="21" name="그림 20">
            <a:extLst>
              <a:ext uri="{FF2B5EF4-FFF2-40B4-BE49-F238E27FC236}">
                <a16:creationId xmlns:a16="http://schemas.microsoft.com/office/drawing/2014/main" id="{8B3AFF0E-3067-F677-C92A-C1DAF3DDFB63}"/>
              </a:ext>
            </a:extLst>
          </p:cNvPr>
          <p:cNvPicPr>
            <a:picLocks noChangeAspect="1"/>
          </p:cNvPicPr>
          <p:nvPr/>
        </p:nvPicPr>
        <p:blipFill>
          <a:blip r:embed="rId3"/>
          <a:stretch>
            <a:fillRect/>
          </a:stretch>
        </p:blipFill>
        <p:spPr>
          <a:xfrm>
            <a:off x="4139952" y="2394213"/>
            <a:ext cx="4464496" cy="2991793"/>
          </a:xfrm>
          <a:prstGeom prst="rect">
            <a:avLst/>
          </a:prstGeom>
        </p:spPr>
      </p:pic>
      <p:sp>
        <p:nvSpPr>
          <p:cNvPr id="22" name="직사각형 21">
            <a:extLst>
              <a:ext uri="{FF2B5EF4-FFF2-40B4-BE49-F238E27FC236}">
                <a16:creationId xmlns:a16="http://schemas.microsoft.com/office/drawing/2014/main" id="{9773D259-1E2F-ABC0-A16C-9DE7D87B2AA6}"/>
              </a:ext>
            </a:extLst>
          </p:cNvPr>
          <p:cNvSpPr/>
          <p:nvPr/>
        </p:nvSpPr>
        <p:spPr>
          <a:xfrm>
            <a:off x="435937" y="2920007"/>
            <a:ext cx="775452" cy="2655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23" name="직사각형 22">
            <a:extLst>
              <a:ext uri="{FF2B5EF4-FFF2-40B4-BE49-F238E27FC236}">
                <a16:creationId xmlns:a16="http://schemas.microsoft.com/office/drawing/2014/main" id="{B61B9C33-B482-D887-FBB7-6960FF0B46CF}"/>
              </a:ext>
            </a:extLst>
          </p:cNvPr>
          <p:cNvSpPr/>
          <p:nvPr/>
        </p:nvSpPr>
        <p:spPr>
          <a:xfrm>
            <a:off x="4050472" y="2531977"/>
            <a:ext cx="775452" cy="2655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24" name="직사각형 23">
            <a:extLst>
              <a:ext uri="{FF2B5EF4-FFF2-40B4-BE49-F238E27FC236}">
                <a16:creationId xmlns:a16="http://schemas.microsoft.com/office/drawing/2014/main" id="{93090A4A-C21A-FD2B-4CF4-204A005DAF39}"/>
              </a:ext>
            </a:extLst>
          </p:cNvPr>
          <p:cNvSpPr/>
          <p:nvPr/>
        </p:nvSpPr>
        <p:spPr>
          <a:xfrm>
            <a:off x="3854174" y="5390978"/>
            <a:ext cx="775452" cy="2655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25" name="직사각형 24">
            <a:extLst>
              <a:ext uri="{FF2B5EF4-FFF2-40B4-BE49-F238E27FC236}">
                <a16:creationId xmlns:a16="http://schemas.microsoft.com/office/drawing/2014/main" id="{BC9649DE-2813-A8C4-DE40-7AB38ED3A7A7}"/>
              </a:ext>
            </a:extLst>
          </p:cNvPr>
          <p:cNvSpPr/>
          <p:nvPr/>
        </p:nvSpPr>
        <p:spPr>
          <a:xfrm>
            <a:off x="7686610" y="5160382"/>
            <a:ext cx="775452" cy="2655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26" name="직사각형 25">
            <a:extLst>
              <a:ext uri="{FF2B5EF4-FFF2-40B4-BE49-F238E27FC236}">
                <a16:creationId xmlns:a16="http://schemas.microsoft.com/office/drawing/2014/main" id="{E6E9C8A4-63E1-AC54-3114-60DDACF9802D}"/>
              </a:ext>
            </a:extLst>
          </p:cNvPr>
          <p:cNvSpPr/>
          <p:nvPr/>
        </p:nvSpPr>
        <p:spPr>
          <a:xfrm>
            <a:off x="457200" y="4827544"/>
            <a:ext cx="1162472" cy="3328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27" name="직사각형 26">
            <a:extLst>
              <a:ext uri="{FF2B5EF4-FFF2-40B4-BE49-F238E27FC236}">
                <a16:creationId xmlns:a16="http://schemas.microsoft.com/office/drawing/2014/main" id="{8B141471-4BFF-B402-D1B8-D2F033D0E741}"/>
              </a:ext>
            </a:extLst>
          </p:cNvPr>
          <p:cNvSpPr/>
          <p:nvPr/>
        </p:nvSpPr>
        <p:spPr>
          <a:xfrm>
            <a:off x="4146736" y="4571801"/>
            <a:ext cx="1217352" cy="3328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Tree>
    <p:extLst>
      <p:ext uri="{BB962C8B-B14F-4D97-AF65-F5344CB8AC3E}">
        <p14:creationId xmlns:p14="http://schemas.microsoft.com/office/powerpoint/2010/main" val="66667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sz="quarter" idx="1"/>
          </p:nvPr>
        </p:nvSpPr>
        <p:spPr>
          <a:xfrm>
            <a:off x="457200" y="1219200"/>
            <a:ext cx="8229600" cy="5090120"/>
          </a:xfrm>
        </p:spPr>
        <p:txBody>
          <a:bodyPr>
            <a:normAutofit/>
          </a:bodyPr>
          <a:lstStyle/>
          <a:p>
            <a:pPr marL="0" indent="0">
              <a:lnSpc>
                <a:spcPct val="110000"/>
              </a:lnSpc>
              <a:buNone/>
            </a:pPr>
            <a:r>
              <a:rPr lang="en-US" altLang="ko-KR" sz="1600" dirty="0">
                <a:sym typeface="Wingdings" panose="05000000000000000000" pitchFamily="2" charset="2"/>
              </a:rPr>
              <a:t>- Inspect the IEEE 802.11 record of an Acknowledgement frame</a:t>
            </a:r>
          </a:p>
          <a:p>
            <a:pPr marL="514350" indent="-514350">
              <a:lnSpc>
                <a:spcPct val="110000"/>
              </a:lnSpc>
              <a:buFont typeface="+mj-lt"/>
              <a:buAutoNum type="arabicPeriod" startAt="5"/>
            </a:pPr>
            <a:r>
              <a:rPr lang="en-US" altLang="ko-KR" sz="1600" dirty="0">
                <a:sym typeface="Wingdings" panose="05000000000000000000" pitchFamily="2" charset="2"/>
              </a:rPr>
              <a:t>List the fields in an Acknowledgement frame and their lengths in bytes.</a:t>
            </a:r>
          </a:p>
          <a:p>
            <a:pPr>
              <a:lnSpc>
                <a:spcPct val="110000"/>
              </a:lnSpc>
            </a:pPr>
            <a:endParaRPr lang="en-US" altLang="ko-KR" sz="1600" dirty="0">
              <a:sym typeface="Wingdings" panose="05000000000000000000" pitchFamily="2" charset="2"/>
            </a:endParaRPr>
          </a:p>
          <a:p>
            <a:pPr>
              <a:lnSpc>
                <a:spcPct val="110000"/>
              </a:lnSpc>
            </a:pPr>
            <a:endParaRPr lang="ko-KR" altLang="en-US" sz="1600" dirty="0"/>
          </a:p>
        </p:txBody>
      </p:sp>
      <p:sp>
        <p:nvSpPr>
          <p:cNvPr id="5" name="제목 3"/>
          <p:cNvSpPr txBox="1">
            <a:spLocks/>
          </p:cNvSpPr>
          <p:nvPr/>
        </p:nvSpPr>
        <p:spPr>
          <a:xfrm>
            <a:off x="467544" y="188640"/>
            <a:ext cx="8229600" cy="990600"/>
          </a:xfrm>
          <a:prstGeom prst="rect">
            <a:avLst/>
          </a:prstGeom>
          <a:solidFill>
            <a:schemeClr val="tx2"/>
          </a:solidFill>
        </p:spPr>
        <p:txBody>
          <a:bodyPr vert="horz" anchor="b" anchorCtr="0">
            <a:normAutofit fontScale="97500"/>
          </a:bodyPr>
          <a:lstStyle>
            <a:lvl1pPr algn="l" rtl="0" eaLnBrk="1" latinLnBrk="1" hangingPunct="1">
              <a:spcBef>
                <a:spcPct val="0"/>
              </a:spcBef>
              <a:buNone/>
              <a:defRPr kumimoji="0" sz="3200" kern="1200">
                <a:solidFill>
                  <a:schemeClr val="tx2"/>
                </a:solidFill>
                <a:latin typeface="+mj-lt"/>
                <a:ea typeface="+mj-ea"/>
                <a:cs typeface="+mj-cs"/>
              </a:defRPr>
            </a:lvl1pPr>
          </a:lstStyle>
          <a:p>
            <a:r>
              <a:rPr lang="en-US" altLang="ko-KR" dirty="0">
                <a:solidFill>
                  <a:schemeClr val="bg1"/>
                </a:solidFill>
              </a:rPr>
              <a:t>Wireless LAN: Control frame</a:t>
            </a:r>
            <a:endParaRPr lang="ko-KR" altLang="en-US" dirty="0">
              <a:solidFill>
                <a:schemeClr val="bg1"/>
              </a:solidFill>
            </a:endParaRPr>
          </a:p>
        </p:txBody>
      </p:sp>
      <p:pic>
        <p:nvPicPr>
          <p:cNvPr id="6" name="그림 5">
            <a:extLst>
              <a:ext uri="{FF2B5EF4-FFF2-40B4-BE49-F238E27FC236}">
                <a16:creationId xmlns:a16="http://schemas.microsoft.com/office/drawing/2014/main" id="{F478CC4D-3BF9-381D-A2CF-EAE8E470DCE3}"/>
              </a:ext>
            </a:extLst>
          </p:cNvPr>
          <p:cNvPicPr>
            <a:picLocks noChangeAspect="1"/>
          </p:cNvPicPr>
          <p:nvPr/>
        </p:nvPicPr>
        <p:blipFill>
          <a:blip r:embed="rId2"/>
          <a:stretch>
            <a:fillRect/>
          </a:stretch>
        </p:blipFill>
        <p:spPr>
          <a:xfrm>
            <a:off x="467544" y="2008128"/>
            <a:ext cx="8038101" cy="4320480"/>
          </a:xfrm>
          <a:prstGeom prst="rect">
            <a:avLst/>
          </a:prstGeom>
        </p:spPr>
      </p:pic>
      <p:sp>
        <p:nvSpPr>
          <p:cNvPr id="7" name="직사각형 6">
            <a:extLst>
              <a:ext uri="{FF2B5EF4-FFF2-40B4-BE49-F238E27FC236}">
                <a16:creationId xmlns:a16="http://schemas.microsoft.com/office/drawing/2014/main" id="{7CF7B1FE-5CD1-7B5B-C6FF-4022E4E814C5}"/>
              </a:ext>
            </a:extLst>
          </p:cNvPr>
          <p:cNvSpPr/>
          <p:nvPr/>
        </p:nvSpPr>
        <p:spPr>
          <a:xfrm>
            <a:off x="3491881" y="2420888"/>
            <a:ext cx="936104"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rgbClr val="FF0000"/>
                </a:solidFill>
              </a:ln>
              <a:noFill/>
            </a:endParaRPr>
          </a:p>
        </p:txBody>
      </p:sp>
      <p:sp>
        <p:nvSpPr>
          <p:cNvPr id="8" name="TextBox 7">
            <a:extLst>
              <a:ext uri="{FF2B5EF4-FFF2-40B4-BE49-F238E27FC236}">
                <a16:creationId xmlns:a16="http://schemas.microsoft.com/office/drawing/2014/main" id="{B709CDF7-D2FE-EC1E-235E-9A29622F59A6}"/>
              </a:ext>
            </a:extLst>
          </p:cNvPr>
          <p:cNvSpPr txBox="1"/>
          <p:nvPr/>
        </p:nvSpPr>
        <p:spPr>
          <a:xfrm>
            <a:off x="5076056" y="2780928"/>
            <a:ext cx="3240360" cy="369332"/>
          </a:xfrm>
          <a:prstGeom prst="rect">
            <a:avLst/>
          </a:prstGeom>
          <a:noFill/>
        </p:spPr>
        <p:txBody>
          <a:bodyPr wrap="square" rtlCol="0">
            <a:spAutoFit/>
          </a:bodyPr>
          <a:lstStyle/>
          <a:p>
            <a:r>
              <a:rPr lang="ko-KR" altLang="en-US" dirty="0">
                <a:solidFill>
                  <a:srgbClr val="FF0000"/>
                </a:solidFill>
              </a:rPr>
              <a:t>전부 </a:t>
            </a:r>
            <a:r>
              <a:rPr lang="en-US" altLang="ko-KR" dirty="0">
                <a:solidFill>
                  <a:srgbClr val="FF0000"/>
                </a:solidFill>
              </a:rPr>
              <a:t>39 byte</a:t>
            </a:r>
            <a:r>
              <a:rPr lang="ko-KR" altLang="en-US" dirty="0">
                <a:solidFill>
                  <a:srgbClr val="FF0000"/>
                </a:solidFill>
              </a:rPr>
              <a:t>의 길이를 가진다</a:t>
            </a:r>
            <a:r>
              <a:rPr lang="en-US" altLang="ko-KR" dirty="0">
                <a:solidFill>
                  <a:srgbClr val="FF0000"/>
                </a:solidFill>
              </a:rPr>
              <a:t>.</a:t>
            </a:r>
          </a:p>
        </p:txBody>
      </p:sp>
    </p:spTree>
    <p:extLst>
      <p:ext uri="{BB962C8B-B14F-4D97-AF65-F5344CB8AC3E}">
        <p14:creationId xmlns:p14="http://schemas.microsoft.com/office/powerpoint/2010/main" val="3700130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원본">
  <a:themeElements>
    <a:clrScheme name="원본">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원본">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원본">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8264</TotalTime>
  <Words>665</Words>
  <Application>Microsoft Office PowerPoint</Application>
  <PresentationFormat>화면 슬라이드 쇼(4:3)</PresentationFormat>
  <Paragraphs>67</Paragraphs>
  <Slides>12</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12</vt:i4>
      </vt:variant>
    </vt:vector>
  </HeadingPairs>
  <TitlesOfParts>
    <vt:vector size="18" baseType="lpstr">
      <vt:lpstr>맑은 고딕</vt:lpstr>
      <vt:lpstr>Gill Sans MT</vt:lpstr>
      <vt:lpstr>Wingdings</vt:lpstr>
      <vt:lpstr>Wingdings 3</vt:lpstr>
      <vt:lpstr>Bookman Old Style</vt:lpstr>
      <vt:lpstr>원본</vt:lpstr>
      <vt:lpstr>Lab 08 – Wireless LAN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Jinoo Joung</dc:creator>
  <cp:lastModifiedBy>김건</cp:lastModifiedBy>
  <cp:revision>850</cp:revision>
  <dcterms:created xsi:type="dcterms:W3CDTF">2013-09-13T07:32:06Z</dcterms:created>
  <dcterms:modified xsi:type="dcterms:W3CDTF">2022-12-11T07:14:07Z</dcterms:modified>
</cp:coreProperties>
</file>