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73" r:id="rId1"/>
  </p:sldMasterIdLst>
  <p:notesMasterIdLst>
    <p:notesMasterId r:id="rId14"/>
  </p:notesMasterIdLst>
  <p:handoutMasterIdLst>
    <p:handoutMasterId r:id="rId15"/>
  </p:handoutMasterIdLst>
  <p:sldIdLst>
    <p:sldId id="360" r:id="rId2"/>
    <p:sldId id="429" r:id="rId3"/>
    <p:sldId id="430" r:id="rId4"/>
    <p:sldId id="431" r:id="rId5"/>
    <p:sldId id="437" r:id="rId6"/>
    <p:sldId id="432" r:id="rId7"/>
    <p:sldId id="433" r:id="rId8"/>
    <p:sldId id="434" r:id="rId9"/>
    <p:sldId id="435" r:id="rId10"/>
    <p:sldId id="438" r:id="rId11"/>
    <p:sldId id="436" r:id="rId12"/>
    <p:sldId id="439" r:id="rId13"/>
  </p:sldIdLst>
  <p:sldSz cx="9144000" cy="6858000" type="screen4x3"/>
  <p:notesSz cx="6337300" cy="9472613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rebuchet MS" panose="020B0603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rebuchet MS" panose="020B0603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rebuchet MS" panose="020B0603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rebuchet MS" panose="020B0603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Trebuchet MS" panose="020B0603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Trebuchet MS" panose="020B0603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Trebuchet MS" panose="020B0603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Trebuchet MS" panose="020B0603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Trebuchet MS" panose="020B0603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4">
          <p15:clr>
            <a:srgbClr val="A4A3A4"/>
          </p15:clr>
        </p15:guide>
        <p15:guide id="2" pos="19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33"/>
    <a:srgbClr val="33CC33"/>
    <a:srgbClr val="99FF99"/>
    <a:srgbClr val="6699FF"/>
    <a:srgbClr val="5F5F5F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717" autoAdjust="0"/>
    <p:restoredTop sz="96094" autoAdjust="0"/>
  </p:normalViewPr>
  <p:slideViewPr>
    <p:cSldViewPr>
      <p:cViewPr varScale="1">
        <p:scale>
          <a:sx n="81" d="100"/>
          <a:sy n="81" d="100"/>
        </p:scale>
        <p:origin x="9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10" y="-96"/>
      </p:cViewPr>
      <p:guideLst>
        <p:guide orient="horz" pos="2984"/>
        <p:guide pos="199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09D2FD8-C31C-D95B-85A6-275FF53D40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FC43F7C-B653-2F40-EB5A-012B16EB1A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89338" y="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FE00D89C-3A79-E4E1-F541-79AF453A37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9795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1B7029A7-F00C-30C0-B52B-49A4BEDD84E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9338" y="899795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fld id="{33955ABE-E699-48A7-BCEF-9E5AE0249E4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F0819B2-2093-3F48-EEE8-C37B56BA6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13B7A92-4F78-C9F6-5A87-2BE11F2D59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589338" y="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6F1724A-A875-B107-501D-D4D64D3ECC1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1688" y="711200"/>
            <a:ext cx="4735512" cy="3551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5522573A-55F7-5FC3-8F06-BC41513089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3413" y="4498975"/>
            <a:ext cx="5070475" cy="42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248BEE09-F332-81F1-9C48-2AB93F4649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9795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2E9D40-E5E8-0F80-9696-D384B8BCE2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89338" y="8997950"/>
            <a:ext cx="27463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fld id="{800E117B-FC1E-4F6F-95B8-864E56671CB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7923EF-B7F8-70B5-DE38-76E8E4A68BFF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DF6B5-BE74-2D1F-75C0-D1E45201435A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7FD840-FC98-5E9A-3AE2-20D25C4003D9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73430-AFC6-A902-72FE-A772283E488F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6" name="날짜 개체 틀 27">
            <a:extLst>
              <a:ext uri="{FF2B5EF4-FFF2-40B4-BE49-F238E27FC236}">
                <a16:creationId xmlns:a16="http://schemas.microsoft.com/office/drawing/2014/main" id="{CAA0DF79-9761-1C7C-2B70-D3A06964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바닥글 개체 틀 16">
            <a:extLst>
              <a:ext uri="{FF2B5EF4-FFF2-40B4-BE49-F238E27FC236}">
                <a16:creationId xmlns:a16="http://schemas.microsoft.com/office/drawing/2014/main" id="{E9966675-063A-6517-A96F-00A45772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슬라이드 번호 개체 틀 28">
            <a:extLst>
              <a:ext uri="{FF2B5EF4-FFF2-40B4-BE49-F238E27FC236}">
                <a16:creationId xmlns:a16="http://schemas.microsoft.com/office/drawing/2014/main" id="{93583439-F862-3261-BF68-8F0F26BF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DC443438-5619-40B0-81D4-F0A853D9F36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22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8317E-3AAB-7778-CAE4-EF90EE38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A2EB-5052-2C41-3FA6-D910C0E9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83BA6-4236-00A7-BD19-9904AB7E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75950-F5B4-4150-9EB8-11E12F207F8F}" type="slidenum">
              <a:rPr lang="ko-KR" altLang="en-US"/>
              <a:pPr/>
              <a:t>‹#›</a:t>
            </a:fld>
            <a:fld id="{B6000771-4C82-42A5-95E7-6929014618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05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0">
            <a:extLst>
              <a:ext uri="{FF2B5EF4-FFF2-40B4-BE49-F238E27FC236}">
                <a16:creationId xmlns:a16="http://schemas.microsoft.com/office/drawing/2014/main" id="{DBAC41A8-97C9-8BD5-2E59-917ED40C0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FEEB959-E11A-CADF-4738-6687B29A9C8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직선 연결선 12">
            <a:extLst>
              <a:ext uri="{FF2B5EF4-FFF2-40B4-BE49-F238E27FC236}">
                <a16:creationId xmlns:a16="http://schemas.microsoft.com/office/drawing/2014/main" id="{76DD87AE-ECEF-5C1A-9B68-BF560C1765C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44E936D2-948D-A943-2AE5-8839B06E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DEEB9DE-58F1-584F-375A-FAE172C9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9C1B93D-ECD4-BAB2-37EC-D826CE88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D7C36-8BE0-4495-BB5D-78D3ADF2B011}" type="slidenum">
              <a:rPr lang="ko-KR" altLang="en-US"/>
              <a:pPr/>
              <a:t>‹#›</a:t>
            </a:fld>
            <a:fld id="{2CC0681F-B3D2-4C0C-9ACA-B8626F2E47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73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D0575CCC-2DDD-533E-0FCA-8A1EA8BC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E2038CD2-B76F-CCFA-C3AA-EF3897CE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21DAAEF-4F53-3398-BAF3-C258F57E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D2028-5745-4F09-91DC-105060ECE2D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447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3DED5A-AE5F-05B4-3F53-C3881AC6053B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6AEF9A-C295-E305-39A1-96334617E95A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752893B5-4844-1327-1677-DE771BD7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84C7EA24-C68B-5AD6-87CD-20B41A44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7AD236E-AE63-0F88-9EF6-AD518283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39EFFEA1-FC5F-4390-BCA6-030AA07C7D78}" type="slidenum">
              <a:rPr lang="ko-KR" altLang="en-US"/>
              <a:pPr/>
              <a:t>‹#›</a:t>
            </a:fld>
            <a:fld id="{E19DEA44-9741-4441-A349-A004CA37D6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1752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날짜 개체 틀 4">
            <a:extLst>
              <a:ext uri="{FF2B5EF4-FFF2-40B4-BE49-F238E27FC236}">
                <a16:creationId xmlns:a16="http://schemas.microsoft.com/office/drawing/2014/main" id="{CFC68C1D-B4C3-A80D-30B7-2FAF7D81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바닥글 개체 틀 5">
            <a:extLst>
              <a:ext uri="{FF2B5EF4-FFF2-40B4-BE49-F238E27FC236}">
                <a16:creationId xmlns:a16="http://schemas.microsoft.com/office/drawing/2014/main" id="{6B671DEC-0CD9-A98C-9DFB-8702B6B6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6">
            <a:extLst>
              <a:ext uri="{FF2B5EF4-FFF2-40B4-BE49-F238E27FC236}">
                <a16:creationId xmlns:a16="http://schemas.microsoft.com/office/drawing/2014/main" id="{719B1467-D128-4059-24E3-0765E1D3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27B7A-9B18-4DDC-9B43-9514ECCA5FA1}" type="slidenum">
              <a:rPr lang="ko-KR" altLang="en-US"/>
              <a:pPr/>
              <a:t>‹#›</a:t>
            </a:fld>
            <a:fld id="{FA72BEE3-5697-4655-926C-5BC5AF4163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70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6">
            <a:extLst>
              <a:ext uri="{FF2B5EF4-FFF2-40B4-BE49-F238E27FC236}">
                <a16:creationId xmlns:a16="http://schemas.microsoft.com/office/drawing/2014/main" id="{4BDA34FA-19DE-A707-AE79-5939D2CE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바닥글 개체 틀 7">
            <a:extLst>
              <a:ext uri="{FF2B5EF4-FFF2-40B4-BE49-F238E27FC236}">
                <a16:creationId xmlns:a16="http://schemas.microsoft.com/office/drawing/2014/main" id="{A4D2589B-78CE-F795-4835-452D11D1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8">
            <a:extLst>
              <a:ext uri="{FF2B5EF4-FFF2-40B4-BE49-F238E27FC236}">
                <a16:creationId xmlns:a16="http://schemas.microsoft.com/office/drawing/2014/main" id="{3482E093-03D3-819F-83B9-54AE24A2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2112B-CD79-4385-A621-2123565F1822}" type="slidenum">
              <a:rPr lang="ko-KR" altLang="en-US"/>
              <a:pPr/>
              <a:t>‹#›</a:t>
            </a:fld>
            <a:fld id="{2552F104-6D24-4D94-856A-4F0AFDABC3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32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FE55FF6E-F0AD-5EC6-6583-9C3B75BDF76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날짜 개체 틀 2">
            <a:extLst>
              <a:ext uri="{FF2B5EF4-FFF2-40B4-BE49-F238E27FC236}">
                <a16:creationId xmlns:a16="http://schemas.microsoft.com/office/drawing/2014/main" id="{65099F3F-30D1-815D-396D-5C9ED8CB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AFD86A-564B-CBC4-4D7F-DF73D2E6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8BC14C69-089E-7017-4C48-DCC2F09A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93F84-04C0-41B4-962C-2EA0A6541082}" type="slidenum">
              <a:rPr lang="ko-KR" altLang="en-US"/>
              <a:pPr/>
              <a:t>‹#›</a:t>
            </a:fld>
            <a:fld id="{33A508FD-2F9A-4F94-81F9-B3AE91A4CF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555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0">
            <a:extLst>
              <a:ext uri="{FF2B5EF4-FFF2-40B4-BE49-F238E27FC236}">
                <a16:creationId xmlns:a16="http://schemas.microsoft.com/office/drawing/2014/main" id="{313BF638-4605-A0AC-D4B5-19525970F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1BF5AEC5-955A-8986-FF30-C4FAACFA69CC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날짜 개체 틀 1">
            <a:extLst>
              <a:ext uri="{FF2B5EF4-FFF2-40B4-BE49-F238E27FC236}">
                <a16:creationId xmlns:a16="http://schemas.microsoft.com/office/drawing/2014/main" id="{7EA4C6E1-E534-9EB2-6388-EC83031F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2B34A950-DE05-A94E-E904-B89D90B5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3A8004AB-7C5E-3A2A-5203-37F15B4E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66609-47EC-4929-9E58-C77700E23B86}" type="slidenum">
              <a:rPr lang="ko-KR" altLang="en-US"/>
              <a:pPr/>
              <a:t>‹#›</a:t>
            </a:fld>
            <a:fld id="{0EEEB36C-78AA-4621-A5F0-4F38E85C86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94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0">
            <a:extLst>
              <a:ext uri="{FF2B5EF4-FFF2-40B4-BE49-F238E27FC236}">
                <a16:creationId xmlns:a16="http://schemas.microsoft.com/office/drawing/2014/main" id="{2A356B24-8F2C-719A-FA3E-3788DC669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직선 연결선 11">
            <a:extLst>
              <a:ext uri="{FF2B5EF4-FFF2-40B4-BE49-F238E27FC236}">
                <a16:creationId xmlns:a16="http://schemas.microsoft.com/office/drawing/2014/main" id="{AEFD5D69-C38A-6621-669A-855C0BAAFC9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60BC33-1C6F-B3C3-0FDB-B00E5F73C21E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4">
            <a:extLst>
              <a:ext uri="{FF2B5EF4-FFF2-40B4-BE49-F238E27FC236}">
                <a16:creationId xmlns:a16="http://schemas.microsoft.com/office/drawing/2014/main" id="{5B2B0DC6-42F1-075A-F189-9E875443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8398699F-8FC3-ACDC-758E-3DFD8057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6">
            <a:extLst>
              <a:ext uri="{FF2B5EF4-FFF2-40B4-BE49-F238E27FC236}">
                <a16:creationId xmlns:a16="http://schemas.microsoft.com/office/drawing/2014/main" id="{80DA421E-7FBB-03F5-BEBD-0360F8D9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57442-A0CF-4AFE-87DF-E1FC2F394043}" type="slidenum">
              <a:rPr lang="ko-KR" altLang="en-US"/>
              <a:pPr/>
              <a:t>‹#›</a:t>
            </a:fld>
            <a:fld id="{A0721D6A-C5E9-413C-8354-D9C1441EB5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767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0">
            <a:extLst>
              <a:ext uri="{FF2B5EF4-FFF2-40B4-BE49-F238E27FC236}">
                <a16:creationId xmlns:a16="http://schemas.microsoft.com/office/drawing/2014/main" id="{FBDDE7F3-1DFB-EE69-34BA-35FB62A85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B9049BD-96B4-574B-6C2A-D63C3948113E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7A09DC-CAA4-384A-7FCE-1F8684099AF6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4">
            <a:extLst>
              <a:ext uri="{FF2B5EF4-FFF2-40B4-BE49-F238E27FC236}">
                <a16:creationId xmlns:a16="http://schemas.microsoft.com/office/drawing/2014/main" id="{3631C523-E791-95B6-2607-04127D29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바닥글 개체 틀 5">
            <a:extLst>
              <a:ext uri="{FF2B5EF4-FFF2-40B4-BE49-F238E27FC236}">
                <a16:creationId xmlns:a16="http://schemas.microsoft.com/office/drawing/2014/main" id="{6143F3B2-A645-A44E-8DCD-3DB81990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83247C16-A5DC-A671-8AA1-D479B858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CCC26-5500-45D2-986F-05963531BBC7}" type="slidenum">
              <a:rPr lang="ko-KR" altLang="en-US"/>
              <a:pPr/>
              <a:t>‹#›</a:t>
            </a:fld>
            <a:fld id="{A0CF6507-F219-43F1-9B2E-B6977FBCBF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303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>
            <a:extLst>
              <a:ext uri="{FF2B5EF4-FFF2-40B4-BE49-F238E27FC236}">
                <a16:creationId xmlns:a16="http://schemas.microsoft.com/office/drawing/2014/main" id="{10F885C8-819B-F6B9-7100-5D28A5DBDB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12">
            <a:extLst>
              <a:ext uri="{FF2B5EF4-FFF2-40B4-BE49-F238E27FC236}">
                <a16:creationId xmlns:a16="http://schemas.microsoft.com/office/drawing/2014/main" id="{8F4C85DF-C843-6B9C-33A2-F93542E0E1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395EAF8C-7C7B-0448-B1A1-A1FE1F0A8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F4913-A0F2-CE08-8539-216BDF46B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7DD33596-C6AD-6CFB-2185-A0170C7BE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>
                <a:solidFill>
                  <a:schemeClr val="tx2"/>
                </a:solidFill>
              </a:defRPr>
            </a:lvl1pPr>
          </a:lstStyle>
          <a:p>
            <a:fld id="{B9A0F9EA-4AE8-4CF7-AC9B-8C2032284FD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1" name="직선 연결선 27">
            <a:extLst>
              <a:ext uri="{FF2B5EF4-FFF2-40B4-BE49-F238E27FC236}">
                <a16:creationId xmlns:a16="http://schemas.microsoft.com/office/drawing/2014/main" id="{BB1B04C6-7984-8001-7E94-4B11EBED9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>
            <a:extLst>
              <a:ext uri="{FF2B5EF4-FFF2-40B4-BE49-F238E27FC236}">
                <a16:creationId xmlns:a16="http://schemas.microsoft.com/office/drawing/2014/main" id="{5C00978B-F4F2-9A1D-C85C-9F7B6C77C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CBE663C-531C-09B3-2916-8317A4F401C3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4">
            <a:extLst>
              <a:ext uri="{FF2B5EF4-FFF2-40B4-BE49-F238E27FC236}">
                <a16:creationId xmlns:a16="http://schemas.microsoft.com/office/drawing/2014/main" id="{481E497B-2C0E-6900-3FC3-72D94E2D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실습 </a:t>
            </a:r>
            <a:r>
              <a:rPr lang="en-US" altLang="ko-KR"/>
              <a:t>01.</a:t>
            </a:r>
            <a:br>
              <a:rPr lang="en-US" altLang="ko-KR"/>
            </a:br>
            <a:r>
              <a:rPr lang="en-US" altLang="ko-KR"/>
              <a:t>Wireshark</a:t>
            </a:r>
            <a:r>
              <a:rPr lang="ko-KR" altLang="en-US"/>
              <a:t>과 </a:t>
            </a:r>
            <a:r>
              <a:rPr lang="en-US" altLang="ko-KR"/>
              <a:t>Protocol</a:t>
            </a:r>
            <a:r>
              <a:rPr lang="ko-KR" altLang="en-US"/>
              <a:t>의 이해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32E52CB5-444A-6171-4387-4F04268C3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201910774 </a:t>
            </a:r>
            <a:r>
              <a:rPr lang="ko-KR" altLang="en-US" dirty="0"/>
              <a:t>김건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CAE2-6896-C459-DC0E-394B391B67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30842"/>
            <a:ext cx="8229600" cy="47823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/>
              <a:t>DNS packet</a:t>
            </a:r>
            <a:r>
              <a:rPr lang="ko-KR" altLang="en-US" sz="1800" dirty="0"/>
              <a:t>을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하고 </a:t>
            </a:r>
            <a:r>
              <a:rPr lang="en-US" altLang="ko-KR" sz="1800" dirty="0"/>
              <a:t>Layer </a:t>
            </a:r>
            <a:r>
              <a:rPr lang="ko-KR" altLang="en-US" sz="1800" dirty="0"/>
              <a:t>구조를 설명하라</a:t>
            </a:r>
            <a:r>
              <a:rPr lang="en-US" altLang="ko-KR" sz="1800" dirty="0"/>
              <a:t>. DNS packet</a:t>
            </a:r>
            <a:r>
              <a:rPr lang="ko-KR" altLang="en-US" sz="1800" dirty="0"/>
              <a:t>이 잡히지 않으면 </a:t>
            </a:r>
            <a:r>
              <a:rPr lang="en-US" altLang="ko-KR" sz="1800" dirty="0"/>
              <a:t>web browser</a:t>
            </a:r>
            <a:r>
              <a:rPr lang="ko-KR" altLang="en-US" sz="1800" dirty="0"/>
              <a:t>에서 최근에 방문하지 않은 생소한 </a:t>
            </a:r>
            <a:r>
              <a:rPr lang="en-US" altLang="ko-KR" sz="1800" dirty="0"/>
              <a:t>site</a:t>
            </a:r>
            <a:r>
              <a:rPr lang="ko-KR" altLang="en-US" sz="1800" dirty="0"/>
              <a:t>를 연결하면서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하라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800" dirty="0"/>
              <a:t>Encapsulation </a:t>
            </a:r>
            <a:r>
              <a:rPr lang="ko-KR" altLang="en-US" sz="1800" dirty="0"/>
              <a:t>구조를 명시하라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01BE5B-988F-9A15-5990-9F0F2532F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8" t="19421" r="6688" b="10360"/>
          <a:stretch/>
        </p:blipFill>
        <p:spPr>
          <a:xfrm>
            <a:off x="539552" y="1773012"/>
            <a:ext cx="7920880" cy="4464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A12AA-30C4-E918-0C6F-F29AEE78A127}"/>
              </a:ext>
            </a:extLst>
          </p:cNvPr>
          <p:cNvSpPr txBox="1"/>
          <p:nvPr/>
        </p:nvSpPr>
        <p:spPr>
          <a:xfrm>
            <a:off x="457200" y="5517232"/>
            <a:ext cx="23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다음은 그림으로 표현한 </a:t>
            </a:r>
            <a:r>
              <a:rPr lang="en-US" altLang="ko-KR" dirty="0"/>
              <a:t>Encapsulation </a:t>
            </a:r>
            <a:r>
              <a:rPr lang="ko-KR" altLang="en-US" dirty="0"/>
              <a:t>구조이다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1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CAE2-6896-C459-DC0E-394B391B67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30842"/>
            <a:ext cx="8229600" cy="47823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/>
              <a:t>DNS packet</a:t>
            </a:r>
            <a:r>
              <a:rPr lang="ko-KR" altLang="en-US" sz="1800" dirty="0"/>
              <a:t>을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하고 </a:t>
            </a:r>
            <a:r>
              <a:rPr lang="en-US" altLang="ko-KR" sz="1800" dirty="0"/>
              <a:t>Layer </a:t>
            </a:r>
            <a:r>
              <a:rPr lang="ko-KR" altLang="en-US" sz="1800" dirty="0"/>
              <a:t>구조를 설명하라</a:t>
            </a:r>
            <a:r>
              <a:rPr lang="en-US" altLang="ko-KR" sz="1800" dirty="0"/>
              <a:t>. DNS packet</a:t>
            </a:r>
            <a:r>
              <a:rPr lang="ko-KR" altLang="en-US" sz="1800" dirty="0"/>
              <a:t>이 잡히지 않으면 </a:t>
            </a:r>
            <a:r>
              <a:rPr lang="en-US" altLang="ko-KR" sz="1800" dirty="0"/>
              <a:t>web browser</a:t>
            </a:r>
            <a:r>
              <a:rPr lang="ko-KR" altLang="en-US" sz="1800" dirty="0"/>
              <a:t>에서 최근에 방문하지 않은 생소한 </a:t>
            </a:r>
            <a:r>
              <a:rPr lang="en-US" altLang="ko-KR" sz="1800" dirty="0"/>
              <a:t>site</a:t>
            </a:r>
            <a:r>
              <a:rPr lang="ko-KR" altLang="en-US" sz="1800" dirty="0"/>
              <a:t>를 연결하면서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하라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800" dirty="0"/>
              <a:t>각 </a:t>
            </a:r>
            <a:r>
              <a:rPr lang="en-US" altLang="ko-KR" sz="1800" dirty="0"/>
              <a:t>layer</a:t>
            </a:r>
            <a:r>
              <a:rPr lang="ko-KR" altLang="en-US" sz="1800" dirty="0"/>
              <a:t>별 </a:t>
            </a:r>
            <a:r>
              <a:rPr lang="ko-KR" altLang="en-US" sz="1800" dirty="0" err="1"/>
              <a:t>목적지주소</a:t>
            </a:r>
            <a:r>
              <a:rPr lang="en-US" altLang="ko-KR" sz="1800" dirty="0"/>
              <a:t>(DA)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발신지주소</a:t>
            </a:r>
            <a:r>
              <a:rPr lang="en-US" altLang="ko-KR" sz="1800" dirty="0"/>
              <a:t>(SA)</a:t>
            </a:r>
            <a:r>
              <a:rPr lang="ko-KR" altLang="en-US" sz="1800" dirty="0"/>
              <a:t>를 명시하라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DD58E0-CFA5-FA4B-3B0F-BB65AB866982}"/>
              </a:ext>
            </a:extLst>
          </p:cNvPr>
          <p:cNvSpPr txBox="1"/>
          <p:nvPr/>
        </p:nvSpPr>
        <p:spPr>
          <a:xfrm>
            <a:off x="1043608" y="2144434"/>
            <a:ext cx="3168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Ethernet II DA -&gt; 70:5d:cc:7c:b2:a0</a:t>
            </a:r>
          </a:p>
          <a:p>
            <a:r>
              <a:rPr lang="en-US" altLang="ko-KR" dirty="0"/>
              <a:t>Ethernet II SA -&gt; ec:2e:98:2e:f1:a3</a:t>
            </a:r>
          </a:p>
          <a:p>
            <a:endParaRPr lang="en-US" altLang="ko-KR" dirty="0"/>
          </a:p>
          <a:p>
            <a:r>
              <a:rPr lang="en-US" altLang="ko-KR" dirty="0"/>
              <a:t>IPv4 DA -&gt; 168.126.63.1</a:t>
            </a:r>
          </a:p>
          <a:p>
            <a:r>
              <a:rPr lang="en-US" altLang="ko-KR" dirty="0"/>
              <a:t>IPv4 SA -&gt; 192.168.0.24</a:t>
            </a:r>
          </a:p>
          <a:p>
            <a:endParaRPr lang="en-US" altLang="ko-KR" dirty="0"/>
          </a:p>
          <a:p>
            <a:r>
              <a:rPr lang="en-US" altLang="ko-KR" dirty="0"/>
              <a:t>UDP DA -&gt; 53</a:t>
            </a:r>
          </a:p>
          <a:p>
            <a:r>
              <a:rPr lang="en-US" altLang="ko-KR" dirty="0"/>
              <a:t>UDP SA -&gt; 59889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30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CAE2-6896-C459-DC0E-394B391B67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30842"/>
            <a:ext cx="8229600" cy="47823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/>
              <a:t>Discuss</a:t>
            </a:r>
            <a:endParaRPr lang="ko-KR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DD58E0-CFA5-FA4B-3B0F-BB65AB866982}"/>
              </a:ext>
            </a:extLst>
          </p:cNvPr>
          <p:cNvSpPr txBox="1"/>
          <p:nvPr/>
        </p:nvSpPr>
        <p:spPr>
          <a:xfrm>
            <a:off x="1043608" y="2144434"/>
            <a:ext cx="64807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Arp </a:t>
            </a:r>
            <a:r>
              <a:rPr lang="ko-KR" altLang="en-US" dirty="0"/>
              <a:t>패킷을 </a:t>
            </a:r>
            <a:r>
              <a:rPr lang="ko-KR" altLang="en-US" dirty="0" err="1"/>
              <a:t>캡쳐하기</a:t>
            </a:r>
            <a:r>
              <a:rPr lang="ko-KR" altLang="en-US" dirty="0"/>
              <a:t> 위해</a:t>
            </a:r>
            <a:r>
              <a:rPr lang="en-US" altLang="ko-KR" dirty="0"/>
              <a:t> </a:t>
            </a:r>
            <a:r>
              <a:rPr lang="ko-KR" altLang="en-US" dirty="0"/>
              <a:t>조금 시간을 두고 </a:t>
            </a:r>
            <a:r>
              <a:rPr lang="en-US" altLang="ko-KR" dirty="0"/>
              <a:t>stop </a:t>
            </a:r>
            <a:r>
              <a:rPr lang="ko-KR" altLang="en-US" dirty="0"/>
              <a:t>하였다가</a:t>
            </a:r>
            <a:r>
              <a:rPr lang="en-US" altLang="ko-KR" dirty="0"/>
              <a:t>, sender</a:t>
            </a:r>
            <a:r>
              <a:rPr lang="ko-KR" altLang="en-US" dirty="0"/>
              <a:t>의 </a:t>
            </a:r>
            <a:r>
              <a:rPr lang="en-US" altLang="ko-KR" dirty="0"/>
              <a:t>request</a:t>
            </a:r>
            <a:r>
              <a:rPr lang="ko-KR" altLang="en-US" dirty="0"/>
              <a:t>에 대해 </a:t>
            </a:r>
            <a:r>
              <a:rPr lang="en-US" altLang="ko-KR" dirty="0"/>
              <a:t>target</a:t>
            </a:r>
            <a:r>
              <a:rPr lang="ko-KR" altLang="en-US" dirty="0"/>
              <a:t>으로부터 무조건 </a:t>
            </a:r>
            <a:r>
              <a:rPr lang="en-US" altLang="ko-KR" dirty="0"/>
              <a:t>reply</a:t>
            </a:r>
            <a:r>
              <a:rPr lang="ko-KR" altLang="en-US" dirty="0"/>
              <a:t>가 오는 것은 아님을 알 수 있었다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DNS </a:t>
            </a:r>
            <a:r>
              <a:rPr lang="ko-KR" altLang="en-US" dirty="0"/>
              <a:t>패킷을 여러 개 </a:t>
            </a:r>
            <a:r>
              <a:rPr lang="ko-KR" altLang="en-US" dirty="0" err="1"/>
              <a:t>캡쳐한</a:t>
            </a:r>
            <a:r>
              <a:rPr lang="ko-KR" altLang="en-US" dirty="0"/>
              <a:t> 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query</a:t>
            </a:r>
            <a:r>
              <a:rPr lang="ko-KR" altLang="en-US" dirty="0"/>
              <a:t>와 </a:t>
            </a:r>
            <a:r>
              <a:rPr lang="en-US" altLang="ko-KR" dirty="0"/>
              <a:t>response</a:t>
            </a:r>
            <a:r>
              <a:rPr lang="ko-KR" altLang="en-US" dirty="0"/>
              <a:t>로 나뉘는 것을 관측할 수 있었다</a:t>
            </a:r>
            <a:r>
              <a:rPr lang="en-US" altLang="ko-KR" dirty="0"/>
              <a:t>. </a:t>
            </a:r>
            <a:r>
              <a:rPr lang="ko-KR" altLang="en-US" dirty="0"/>
              <a:t>이것이 </a:t>
            </a:r>
            <a:r>
              <a:rPr lang="en-US" altLang="ko-KR" dirty="0"/>
              <a:t>Arp </a:t>
            </a:r>
            <a:r>
              <a:rPr lang="ko-KR" altLang="en-US" dirty="0"/>
              <a:t>패킷에서의 </a:t>
            </a:r>
            <a:r>
              <a:rPr lang="en-US" altLang="ko-KR" dirty="0"/>
              <a:t>request, reply </a:t>
            </a:r>
            <a:r>
              <a:rPr lang="ko-KR" altLang="en-US" dirty="0"/>
              <a:t>관계와 어떤 차이점이 있는지 궁금해졌다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강의 자료와 마찬가지로 </a:t>
            </a:r>
            <a:r>
              <a:rPr lang="en-US" altLang="ko-KR" dirty="0"/>
              <a:t>Ethernet II Frame</a:t>
            </a:r>
            <a:r>
              <a:rPr lang="ko-KR" altLang="en-US" dirty="0"/>
              <a:t>에서 </a:t>
            </a:r>
            <a:r>
              <a:rPr lang="en-US" altLang="ko-KR" dirty="0"/>
              <a:t>Padding</a:t>
            </a:r>
            <a:r>
              <a:rPr lang="ko-KR" altLang="en-US" dirty="0"/>
              <a:t>이 쉽게 관측될 줄 알았는데 내가 </a:t>
            </a:r>
            <a:r>
              <a:rPr lang="ko-KR" altLang="en-US" dirty="0" err="1"/>
              <a:t>캡쳐한</a:t>
            </a:r>
            <a:r>
              <a:rPr lang="ko-KR" altLang="en-US" dirty="0"/>
              <a:t> 패킷에서는 전부 관측되지 않아서 </a:t>
            </a:r>
            <a:r>
              <a:rPr lang="en-US" altLang="ko-KR" dirty="0"/>
              <a:t>Padding</a:t>
            </a:r>
            <a:r>
              <a:rPr lang="ko-KR" altLang="en-US" dirty="0"/>
              <a:t>이 관측되는 것이 흔한 사례인지 궁금증이 생겼다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2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7891916E-4EDC-6852-986A-93BAF3E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CAE2-6896-C459-DC0E-394B391B67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/>
              <a:t>Wireshark </a:t>
            </a:r>
            <a:r>
              <a:rPr lang="ko-KR" altLang="en-US" dirty="0"/>
              <a:t>화면을 </a:t>
            </a:r>
            <a:r>
              <a:rPr lang="en-US" altLang="ko-KR" dirty="0"/>
              <a:t>capture</a:t>
            </a:r>
            <a:r>
              <a:rPr lang="ko-KR" altLang="en-US" dirty="0"/>
              <a:t>해서 </a:t>
            </a:r>
            <a:r>
              <a:rPr lang="en-US" altLang="ko-KR" dirty="0"/>
              <a:t>Packet list window, Packet details window, Packet byte window</a:t>
            </a:r>
            <a:r>
              <a:rPr lang="ko-KR" altLang="en-US" dirty="0"/>
              <a:t>를 명시한다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/>
              <a:t>ARP packet</a:t>
            </a:r>
            <a:r>
              <a:rPr lang="ko-KR" altLang="en-US" dirty="0"/>
              <a:t>을 </a:t>
            </a:r>
            <a:r>
              <a:rPr lang="en-US" altLang="ko-KR" dirty="0"/>
              <a:t>capture</a:t>
            </a:r>
            <a:r>
              <a:rPr lang="ko-KR" altLang="en-US" dirty="0"/>
              <a:t>하고 </a:t>
            </a:r>
            <a:r>
              <a:rPr lang="ko-KR" altLang="en-US" dirty="0" err="1"/>
              <a:t>강의노트에</a:t>
            </a:r>
            <a:r>
              <a:rPr lang="ko-KR" altLang="en-US" dirty="0"/>
              <a:t> 명시된 방법을 참고해서 </a:t>
            </a:r>
            <a:r>
              <a:rPr lang="en-US" altLang="ko-KR" dirty="0"/>
              <a:t>Layer</a:t>
            </a:r>
            <a:r>
              <a:rPr lang="ko-KR" altLang="en-US" dirty="0"/>
              <a:t>구조를 설명하라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프로토콜을 명시하라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Encapsulation </a:t>
            </a:r>
            <a:r>
              <a:rPr lang="ko-KR" altLang="en-US" dirty="0"/>
              <a:t>구조를 명시하라</a:t>
            </a:r>
            <a:r>
              <a:rPr lang="en-US" altLang="ko-KR" dirty="0"/>
              <a:t>. (</a:t>
            </a: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</a:t>
            </a:r>
            <a:r>
              <a:rPr lang="en-US" altLang="ko-KR" dirty="0"/>
              <a:t>protocol</a:t>
            </a:r>
            <a:r>
              <a:rPr lang="ko-KR" altLang="en-US" dirty="0"/>
              <a:t>의 </a:t>
            </a:r>
            <a:r>
              <a:rPr lang="en-US" altLang="ko-KR" dirty="0"/>
              <a:t>Header field</a:t>
            </a:r>
            <a:r>
              <a:rPr lang="ko-KR" altLang="en-US" dirty="0"/>
              <a:t>의 명칭과 </a:t>
            </a:r>
            <a:r>
              <a:rPr lang="en-US" altLang="ko-KR" dirty="0"/>
              <a:t>byte</a:t>
            </a:r>
            <a:r>
              <a:rPr lang="ko-KR" altLang="en-US" dirty="0"/>
              <a:t>단위 길이를 명시하라</a:t>
            </a:r>
            <a:r>
              <a:rPr lang="en-US" altLang="ko-KR" dirty="0"/>
              <a:t>. </a:t>
            </a:r>
            <a:r>
              <a:rPr lang="ko-KR" altLang="en-US" dirty="0"/>
              <a:t>그림으로 표현하는 것을 권장한다</a:t>
            </a:r>
            <a:r>
              <a:rPr lang="en-US" altLang="ko-KR" dirty="0"/>
              <a:t>.)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</a:t>
            </a:r>
            <a:r>
              <a:rPr lang="ko-KR" altLang="en-US" dirty="0" err="1"/>
              <a:t>목적지주소</a:t>
            </a:r>
            <a:r>
              <a:rPr lang="en-US" altLang="ko-KR" dirty="0"/>
              <a:t>(DA)</a:t>
            </a:r>
            <a:r>
              <a:rPr lang="ko-KR" altLang="en-US" dirty="0"/>
              <a:t>와 </a:t>
            </a:r>
            <a:r>
              <a:rPr lang="ko-KR" altLang="en-US" dirty="0" err="1"/>
              <a:t>발신지주소</a:t>
            </a:r>
            <a:r>
              <a:rPr lang="en-US" altLang="ko-KR" dirty="0"/>
              <a:t>(SA)</a:t>
            </a:r>
            <a:r>
              <a:rPr lang="ko-KR" altLang="en-US" dirty="0"/>
              <a:t>를 명시하라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/>
          </a:p>
          <a:p>
            <a:pPr>
              <a:lnSpc>
                <a:spcPct val="120000"/>
              </a:lnSpc>
              <a:defRPr/>
            </a:pPr>
            <a:r>
              <a:rPr lang="en-US" altLang="ko-KR" dirty="0"/>
              <a:t>DNS packet</a:t>
            </a:r>
            <a:r>
              <a:rPr lang="ko-KR" altLang="en-US" dirty="0"/>
              <a:t>을 </a:t>
            </a:r>
            <a:r>
              <a:rPr lang="en-US" altLang="ko-KR" dirty="0"/>
              <a:t>capture</a:t>
            </a:r>
            <a:r>
              <a:rPr lang="ko-KR" altLang="en-US" dirty="0"/>
              <a:t>하고 </a:t>
            </a:r>
            <a:r>
              <a:rPr lang="en-US" altLang="ko-KR" dirty="0"/>
              <a:t>Layer </a:t>
            </a:r>
            <a:r>
              <a:rPr lang="ko-KR" altLang="en-US" dirty="0"/>
              <a:t>구조를 설명하라</a:t>
            </a:r>
            <a:r>
              <a:rPr lang="en-US" altLang="ko-KR" dirty="0"/>
              <a:t>. DNS packet</a:t>
            </a:r>
            <a:r>
              <a:rPr lang="ko-KR" altLang="en-US" dirty="0"/>
              <a:t>이 잡히지 않으면 </a:t>
            </a:r>
            <a:r>
              <a:rPr lang="en-US" altLang="ko-KR" dirty="0"/>
              <a:t>web browser</a:t>
            </a:r>
            <a:r>
              <a:rPr lang="ko-KR" altLang="en-US" dirty="0"/>
              <a:t>에서 최근에 방문하지 않은 생소한 </a:t>
            </a:r>
            <a:r>
              <a:rPr lang="en-US" altLang="ko-KR" dirty="0"/>
              <a:t>site</a:t>
            </a:r>
            <a:r>
              <a:rPr lang="ko-KR" altLang="en-US" dirty="0"/>
              <a:t>를 연결하면서 </a:t>
            </a:r>
            <a:r>
              <a:rPr lang="en-US" altLang="ko-KR" dirty="0"/>
              <a:t>capture</a:t>
            </a:r>
            <a:r>
              <a:rPr lang="ko-KR" altLang="en-US" dirty="0"/>
              <a:t>하라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프로토콜을 명시하라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Encapsulation </a:t>
            </a:r>
            <a:r>
              <a:rPr lang="ko-KR" altLang="en-US" dirty="0"/>
              <a:t>구조를 명시하라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</a:t>
            </a:r>
            <a:r>
              <a:rPr lang="ko-KR" altLang="en-US" dirty="0" err="1"/>
              <a:t>목적지주소</a:t>
            </a:r>
            <a:r>
              <a:rPr lang="en-US" altLang="ko-KR" dirty="0"/>
              <a:t>(DA)</a:t>
            </a:r>
            <a:r>
              <a:rPr lang="ko-KR" altLang="en-US" dirty="0"/>
              <a:t>와 </a:t>
            </a:r>
            <a:r>
              <a:rPr lang="ko-KR" altLang="en-US" dirty="0" err="1"/>
              <a:t>발신지주소</a:t>
            </a:r>
            <a:r>
              <a:rPr lang="en-US" altLang="ko-KR" dirty="0"/>
              <a:t>(SA)</a:t>
            </a:r>
            <a:r>
              <a:rPr lang="ko-KR" altLang="en-US" dirty="0"/>
              <a:t>를 명시하라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868768C-C24E-FFC6-2033-9439E781FC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8416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/>
              <a:t>Wireshark </a:t>
            </a:r>
            <a:r>
              <a:rPr lang="ko-KR" altLang="en-US" sz="1800" dirty="0"/>
              <a:t>화면을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해서 </a:t>
            </a:r>
            <a:r>
              <a:rPr lang="en-US" altLang="ko-KR" sz="1800" dirty="0"/>
              <a:t>Packet list window, Packet details window, Packet byte window</a:t>
            </a:r>
            <a:r>
              <a:rPr lang="ko-KR" altLang="en-US" sz="1800" dirty="0"/>
              <a:t>를 명시한다</a:t>
            </a:r>
            <a:r>
              <a:rPr lang="en-US" altLang="ko-KR" sz="1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CAFFF6-09D0-DFE6-F798-9AB7B5ED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96752"/>
            <a:ext cx="9127539" cy="4896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E342B-43FA-47F7-FE25-C2E69ABF8D48}"/>
              </a:ext>
            </a:extLst>
          </p:cNvPr>
          <p:cNvSpPr txBox="1"/>
          <p:nvPr/>
        </p:nvSpPr>
        <p:spPr>
          <a:xfrm>
            <a:off x="6948264" y="2276872"/>
            <a:ext cx="1824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Packet list window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397DB-75EF-9BAB-DFA7-52F93555249D}"/>
              </a:ext>
            </a:extLst>
          </p:cNvPr>
          <p:cNvSpPr txBox="1"/>
          <p:nvPr/>
        </p:nvSpPr>
        <p:spPr>
          <a:xfrm>
            <a:off x="16462" y="1700808"/>
            <a:ext cx="9111076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58470-9C1D-0F3F-9E58-9C9C2B703117}"/>
              </a:ext>
            </a:extLst>
          </p:cNvPr>
          <p:cNvSpPr txBox="1"/>
          <p:nvPr/>
        </p:nvSpPr>
        <p:spPr>
          <a:xfrm>
            <a:off x="6689582" y="3861049"/>
            <a:ext cx="2069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Packet details window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81FA3-54C9-FEDD-E6B8-82672108A71D}"/>
              </a:ext>
            </a:extLst>
          </p:cNvPr>
          <p:cNvSpPr txBox="1"/>
          <p:nvPr/>
        </p:nvSpPr>
        <p:spPr>
          <a:xfrm>
            <a:off x="0" y="3140968"/>
            <a:ext cx="9111076" cy="13681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5378D-1336-EC82-426C-6F8C30FEB865}"/>
              </a:ext>
            </a:extLst>
          </p:cNvPr>
          <p:cNvSpPr txBox="1"/>
          <p:nvPr/>
        </p:nvSpPr>
        <p:spPr>
          <a:xfrm>
            <a:off x="6804804" y="4935307"/>
            <a:ext cx="1968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Packet byte window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9AE769-4446-4CDB-7165-0E16F6474FD0}"/>
              </a:ext>
            </a:extLst>
          </p:cNvPr>
          <p:cNvSpPr txBox="1"/>
          <p:nvPr/>
        </p:nvSpPr>
        <p:spPr>
          <a:xfrm>
            <a:off x="0" y="4509120"/>
            <a:ext cx="9111076" cy="129614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7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4CA568-5038-67FD-99A9-CF2FDE6F4A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49371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/>
              <a:t>ARP packet</a:t>
            </a:r>
            <a:r>
              <a:rPr lang="ko-KR" altLang="en-US" sz="1800" dirty="0"/>
              <a:t>을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하고 </a:t>
            </a:r>
            <a:r>
              <a:rPr lang="ko-KR" altLang="en-US" sz="1800" dirty="0" err="1"/>
              <a:t>강의노트에</a:t>
            </a:r>
            <a:r>
              <a:rPr lang="ko-KR" altLang="en-US" sz="1800" dirty="0"/>
              <a:t> 명시된 방법을 참고해서 </a:t>
            </a:r>
            <a:r>
              <a:rPr lang="en-US" altLang="ko-KR" sz="1800" dirty="0"/>
              <a:t>Layer</a:t>
            </a:r>
            <a:r>
              <a:rPr lang="ko-KR" altLang="en-US" sz="1800" dirty="0"/>
              <a:t>구조를 설명하라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sz="1800" dirty="0"/>
              <a:t>각 </a:t>
            </a:r>
            <a:r>
              <a:rPr lang="en-US" altLang="ko-KR" sz="1800" dirty="0"/>
              <a:t>Layer</a:t>
            </a:r>
            <a:r>
              <a:rPr lang="ko-KR" altLang="en-US" sz="1800" dirty="0"/>
              <a:t>별 프로토콜을 명시하라</a:t>
            </a:r>
            <a:r>
              <a:rPr lang="en-US" altLang="ko-KR" sz="1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401F9B-0A9E-89A6-AD93-93BC5A397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8229600" cy="4427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2A1B1-5A2C-DD71-5710-0F604DA9E963}"/>
              </a:ext>
            </a:extLst>
          </p:cNvPr>
          <p:cNvSpPr txBox="1"/>
          <p:nvPr/>
        </p:nvSpPr>
        <p:spPr>
          <a:xfrm>
            <a:off x="5409317" y="521192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link layer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Ethernet II Frame</a:t>
            </a:r>
          </a:p>
          <a:p>
            <a:r>
              <a:rPr lang="en-US" altLang="ko-KR" dirty="0"/>
              <a:t>Network layer -&gt; IPv4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38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4CA568-5038-67FD-99A9-CF2FDE6F4A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49371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/>
              <a:t>ARP packet</a:t>
            </a:r>
            <a:r>
              <a:rPr lang="ko-KR" altLang="en-US" sz="1800" dirty="0"/>
              <a:t>을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하고 </a:t>
            </a:r>
            <a:r>
              <a:rPr lang="ko-KR" altLang="en-US" sz="1800" dirty="0" err="1"/>
              <a:t>강의노트에</a:t>
            </a:r>
            <a:r>
              <a:rPr lang="ko-KR" altLang="en-US" sz="1800" dirty="0"/>
              <a:t> 명시된 방법을 참고해서 </a:t>
            </a:r>
            <a:r>
              <a:rPr lang="en-US" altLang="ko-KR" sz="1800" dirty="0"/>
              <a:t>Layer</a:t>
            </a:r>
            <a:r>
              <a:rPr lang="ko-KR" altLang="en-US" sz="1800" dirty="0"/>
              <a:t>구조를 설명하라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sz="1800" dirty="0"/>
              <a:t>Encapsulation </a:t>
            </a:r>
            <a:r>
              <a:rPr lang="ko-KR" altLang="en-US" sz="1800" dirty="0"/>
              <a:t>구조를 명시하라</a:t>
            </a:r>
            <a:r>
              <a:rPr lang="en-US" altLang="ko-KR" sz="1800" dirty="0"/>
              <a:t>. (</a:t>
            </a:r>
            <a:r>
              <a:rPr lang="ko-KR" altLang="en-US" sz="1800" dirty="0"/>
              <a:t>각 </a:t>
            </a:r>
            <a:r>
              <a:rPr lang="en-US" altLang="ko-KR" sz="1800" dirty="0"/>
              <a:t>layer</a:t>
            </a:r>
            <a:r>
              <a:rPr lang="ko-KR" altLang="en-US" sz="1800" dirty="0"/>
              <a:t>별 </a:t>
            </a:r>
            <a:r>
              <a:rPr lang="en-US" altLang="ko-KR" sz="1800" dirty="0"/>
              <a:t>protocol</a:t>
            </a:r>
            <a:r>
              <a:rPr lang="ko-KR" altLang="en-US" sz="1800" dirty="0"/>
              <a:t>의 </a:t>
            </a:r>
            <a:r>
              <a:rPr lang="en-US" altLang="ko-KR" sz="1800" dirty="0"/>
              <a:t>Header field</a:t>
            </a:r>
            <a:r>
              <a:rPr lang="ko-KR" altLang="en-US" sz="1800" dirty="0"/>
              <a:t>의 명칭과 </a:t>
            </a:r>
            <a:r>
              <a:rPr lang="en-US" altLang="ko-KR" sz="1800" dirty="0"/>
              <a:t>byte</a:t>
            </a:r>
            <a:r>
              <a:rPr lang="ko-KR" altLang="en-US" sz="1800" dirty="0"/>
              <a:t>단위 길이를 명시하라</a:t>
            </a:r>
            <a:r>
              <a:rPr lang="en-US" altLang="ko-KR" sz="1800" dirty="0"/>
              <a:t>. </a:t>
            </a:r>
            <a:r>
              <a:rPr lang="ko-KR" altLang="en-US" sz="1800" dirty="0"/>
              <a:t>그림으로 표현하는 것을 권장한다</a:t>
            </a:r>
            <a:r>
              <a:rPr lang="en-US" altLang="ko-KR" sz="1800" dirty="0"/>
              <a:t>.)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B11C5A-DF72-CC61-F4DD-F106105D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69315"/>
            <a:ext cx="5361840" cy="14664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CA0A6-AB2F-996E-E727-2EAEBFA2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160" y="2245964"/>
            <a:ext cx="5361840" cy="14619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FDFD5E-2C5D-EB54-14B1-3ECD63444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12" y="3853398"/>
            <a:ext cx="4860032" cy="13583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27FC51-A372-EBBE-7D73-10F1035C2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2159" y="3759152"/>
            <a:ext cx="5361839" cy="1465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46E967-762E-F84E-EE4D-F3F6E6D1D4D1}"/>
              </a:ext>
            </a:extLst>
          </p:cNvPr>
          <p:cNvSpPr txBox="1"/>
          <p:nvPr/>
        </p:nvSpPr>
        <p:spPr>
          <a:xfrm>
            <a:off x="1187624" y="5342548"/>
            <a:ext cx="7272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Ethernet II Frame</a:t>
            </a:r>
            <a:r>
              <a:rPr lang="ko-KR" altLang="en-US" dirty="0"/>
              <a:t>은 </a:t>
            </a:r>
            <a:r>
              <a:rPr lang="en-US" altLang="ko-KR" dirty="0"/>
              <a:t>Ethernet II Header</a:t>
            </a:r>
            <a:r>
              <a:rPr lang="ko-KR" altLang="en-US" dirty="0"/>
              <a:t>와 </a:t>
            </a:r>
            <a:r>
              <a:rPr lang="en-US" altLang="ko-KR" dirty="0"/>
              <a:t>ARP Packet</a:t>
            </a:r>
            <a:r>
              <a:rPr lang="ko-KR" altLang="en-US" dirty="0"/>
              <a:t>으로 구성되어 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Ethernet</a:t>
            </a:r>
            <a:r>
              <a:rPr lang="ko-KR" altLang="en-US" dirty="0"/>
              <a:t> </a:t>
            </a:r>
            <a:r>
              <a:rPr lang="en-US" altLang="ko-KR" dirty="0"/>
              <a:t>II Header</a:t>
            </a:r>
            <a:r>
              <a:rPr lang="ko-KR" altLang="en-US" dirty="0"/>
              <a:t>의 </a:t>
            </a:r>
            <a:r>
              <a:rPr lang="en-US" altLang="ko-KR" dirty="0"/>
              <a:t>DA, SA, Type</a:t>
            </a:r>
            <a:r>
              <a:rPr lang="ko-KR" altLang="en-US" dirty="0"/>
              <a:t>은 각각 </a:t>
            </a:r>
            <a:r>
              <a:rPr lang="en-US" altLang="ko-KR" dirty="0"/>
              <a:t>6byte, 6byte, 2byte</a:t>
            </a:r>
            <a:r>
              <a:rPr lang="ko-KR" altLang="en-US" dirty="0"/>
              <a:t>로 총 </a:t>
            </a:r>
            <a:r>
              <a:rPr lang="en-US" altLang="ko-KR" dirty="0"/>
              <a:t>14byte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ARP Packet</a:t>
            </a:r>
            <a:r>
              <a:rPr lang="ko-KR" altLang="en-US" dirty="0"/>
              <a:t>은 </a:t>
            </a:r>
            <a:r>
              <a:rPr lang="en-US" altLang="ko-KR" dirty="0"/>
              <a:t>28byte</a:t>
            </a:r>
            <a:r>
              <a:rPr lang="ko-KR" altLang="en-US" dirty="0"/>
              <a:t>로 구성되어 있음을 화면을 통해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41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4CA568-5038-67FD-99A9-CF2FDE6F4A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49371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/>
              <a:t>ARP packet</a:t>
            </a:r>
            <a:r>
              <a:rPr lang="ko-KR" altLang="en-US" sz="1800" dirty="0"/>
              <a:t>을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하고 </a:t>
            </a:r>
            <a:r>
              <a:rPr lang="ko-KR" altLang="en-US" sz="1800" dirty="0" err="1"/>
              <a:t>강의노트에</a:t>
            </a:r>
            <a:r>
              <a:rPr lang="ko-KR" altLang="en-US" sz="1800" dirty="0"/>
              <a:t> 명시된 방법을 참고해서 </a:t>
            </a:r>
            <a:r>
              <a:rPr lang="en-US" altLang="ko-KR" sz="1800" dirty="0"/>
              <a:t>Layer</a:t>
            </a:r>
            <a:r>
              <a:rPr lang="ko-KR" altLang="en-US" sz="1800" dirty="0"/>
              <a:t>구조를 설명하라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sz="1800" dirty="0"/>
              <a:t>Encapsulation </a:t>
            </a:r>
            <a:r>
              <a:rPr lang="ko-KR" altLang="en-US" sz="1800" dirty="0"/>
              <a:t>구조를 명시하라</a:t>
            </a:r>
            <a:r>
              <a:rPr lang="en-US" altLang="ko-KR" sz="1800" dirty="0"/>
              <a:t>. (</a:t>
            </a:r>
            <a:r>
              <a:rPr lang="ko-KR" altLang="en-US" sz="1800" dirty="0"/>
              <a:t>각 </a:t>
            </a:r>
            <a:r>
              <a:rPr lang="en-US" altLang="ko-KR" sz="1800" dirty="0"/>
              <a:t>layer</a:t>
            </a:r>
            <a:r>
              <a:rPr lang="ko-KR" altLang="en-US" sz="1800" dirty="0"/>
              <a:t>별 </a:t>
            </a:r>
            <a:r>
              <a:rPr lang="en-US" altLang="ko-KR" sz="1800" dirty="0"/>
              <a:t>protocol</a:t>
            </a:r>
            <a:r>
              <a:rPr lang="ko-KR" altLang="en-US" sz="1800" dirty="0"/>
              <a:t>의 </a:t>
            </a:r>
            <a:r>
              <a:rPr lang="en-US" altLang="ko-KR" sz="1800" dirty="0"/>
              <a:t>Header field</a:t>
            </a:r>
            <a:r>
              <a:rPr lang="ko-KR" altLang="en-US" sz="1800" dirty="0"/>
              <a:t>의 명칭과 </a:t>
            </a:r>
            <a:r>
              <a:rPr lang="en-US" altLang="ko-KR" sz="1800" dirty="0"/>
              <a:t>byte</a:t>
            </a:r>
            <a:r>
              <a:rPr lang="ko-KR" altLang="en-US" sz="1800" dirty="0"/>
              <a:t>단위 길이를 명시하라</a:t>
            </a:r>
            <a:r>
              <a:rPr lang="en-US" altLang="ko-KR" sz="1800" dirty="0"/>
              <a:t>. </a:t>
            </a:r>
            <a:r>
              <a:rPr lang="ko-KR" altLang="en-US" sz="1800" dirty="0"/>
              <a:t>그림으로 표현하는 것을 권장한다</a:t>
            </a:r>
            <a:r>
              <a:rPr lang="en-US" altLang="ko-KR" sz="1800" dirty="0"/>
              <a:t>.)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E1553C-B47F-19FD-3F7B-32B2523C8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18287" r="3538" b="18289"/>
          <a:stretch/>
        </p:blipFill>
        <p:spPr>
          <a:xfrm>
            <a:off x="780728" y="2276872"/>
            <a:ext cx="7906072" cy="4032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C9730-BD0E-287E-C291-3E3D6AA29955}"/>
              </a:ext>
            </a:extLst>
          </p:cNvPr>
          <p:cNvSpPr txBox="1"/>
          <p:nvPr/>
        </p:nvSpPr>
        <p:spPr>
          <a:xfrm>
            <a:off x="457200" y="5517232"/>
            <a:ext cx="23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다음은 그림으로 표현한 </a:t>
            </a:r>
            <a:r>
              <a:rPr lang="en-US" altLang="ko-KR" dirty="0"/>
              <a:t>Encapsulation </a:t>
            </a:r>
            <a:r>
              <a:rPr lang="ko-KR" altLang="en-US" dirty="0"/>
              <a:t>구조이다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29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4CA568-5038-67FD-99A9-CF2FDE6F4A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49371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/>
              <a:t>ARP packet</a:t>
            </a:r>
            <a:r>
              <a:rPr lang="ko-KR" altLang="en-US" sz="1800" dirty="0"/>
              <a:t>을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하고 </a:t>
            </a:r>
            <a:r>
              <a:rPr lang="ko-KR" altLang="en-US" sz="1800" dirty="0" err="1"/>
              <a:t>강의노트에</a:t>
            </a:r>
            <a:r>
              <a:rPr lang="ko-KR" altLang="en-US" sz="1800" dirty="0"/>
              <a:t> 명시된 방법을 참고해서 </a:t>
            </a:r>
            <a:r>
              <a:rPr lang="en-US" altLang="ko-KR" sz="1800" dirty="0"/>
              <a:t>Layer</a:t>
            </a:r>
            <a:r>
              <a:rPr lang="ko-KR" altLang="en-US" sz="1800" dirty="0"/>
              <a:t>구조를 설명하라</a:t>
            </a:r>
            <a:r>
              <a:rPr lang="en-US" altLang="ko-KR" sz="1800" dirty="0"/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800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sz="1800" dirty="0"/>
              <a:t>각 </a:t>
            </a:r>
            <a:r>
              <a:rPr lang="en-US" altLang="ko-KR" sz="1800" dirty="0"/>
              <a:t>layer</a:t>
            </a:r>
            <a:r>
              <a:rPr lang="ko-KR" altLang="en-US" sz="1800" dirty="0"/>
              <a:t>별 </a:t>
            </a:r>
            <a:r>
              <a:rPr lang="ko-KR" altLang="en-US" sz="1800" dirty="0" err="1"/>
              <a:t>목적지주소</a:t>
            </a:r>
            <a:r>
              <a:rPr lang="en-US" altLang="ko-KR" sz="1800" dirty="0"/>
              <a:t>(DA)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발신지주소</a:t>
            </a:r>
            <a:r>
              <a:rPr lang="en-US" altLang="ko-KR" sz="1800" dirty="0"/>
              <a:t>(SA)</a:t>
            </a:r>
            <a:r>
              <a:rPr lang="ko-KR" altLang="en-US" sz="1800" dirty="0"/>
              <a:t>를 명시하라</a:t>
            </a:r>
            <a:r>
              <a:rPr lang="en-US" altLang="ko-KR" sz="1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00F44-FF40-56E6-130B-5189046A141F}"/>
              </a:ext>
            </a:extLst>
          </p:cNvPr>
          <p:cNvSpPr txBox="1"/>
          <p:nvPr/>
        </p:nvSpPr>
        <p:spPr>
          <a:xfrm>
            <a:off x="1043608" y="2144434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Ethernet II DA -&gt; </a:t>
            </a:r>
            <a:r>
              <a:rPr lang="en-US" altLang="ko-KR" dirty="0" err="1"/>
              <a:t>ff:ff:ff:ff:ff:ff</a:t>
            </a:r>
            <a:endParaRPr lang="en-US" altLang="ko-KR" dirty="0"/>
          </a:p>
          <a:p>
            <a:r>
              <a:rPr lang="en-US" altLang="ko-KR" dirty="0"/>
              <a:t>Ethernet II SA -&gt; 70:5d:cc:7c:b2:a0</a:t>
            </a:r>
          </a:p>
          <a:p>
            <a:endParaRPr lang="en-US" altLang="ko-KR" dirty="0"/>
          </a:p>
          <a:p>
            <a:r>
              <a:rPr lang="en-US" altLang="ko-KR" dirty="0"/>
              <a:t>Arp DA -&gt; 00:00:00:00:00:00</a:t>
            </a:r>
          </a:p>
          <a:p>
            <a:r>
              <a:rPr lang="en-US" altLang="ko-KR" dirty="0"/>
              <a:t>Arp SA -&gt; 70:5d:cc:7c:b2:a0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6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CAE2-6896-C459-DC0E-394B391B67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30842"/>
            <a:ext cx="8229600" cy="47823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/>
              <a:t>DNS packet</a:t>
            </a:r>
            <a:r>
              <a:rPr lang="ko-KR" altLang="en-US" sz="1800" dirty="0"/>
              <a:t>을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하고 </a:t>
            </a:r>
            <a:r>
              <a:rPr lang="en-US" altLang="ko-KR" sz="1800" dirty="0"/>
              <a:t>Layer </a:t>
            </a:r>
            <a:r>
              <a:rPr lang="ko-KR" altLang="en-US" sz="1800" dirty="0"/>
              <a:t>구조를 설명하라</a:t>
            </a:r>
            <a:r>
              <a:rPr lang="en-US" altLang="ko-KR" sz="1800" dirty="0"/>
              <a:t>. DNS packet</a:t>
            </a:r>
            <a:r>
              <a:rPr lang="ko-KR" altLang="en-US" sz="1800" dirty="0"/>
              <a:t>이 잡히지 않으면 </a:t>
            </a:r>
            <a:r>
              <a:rPr lang="en-US" altLang="ko-KR" sz="1800" dirty="0"/>
              <a:t>web browser</a:t>
            </a:r>
            <a:r>
              <a:rPr lang="ko-KR" altLang="en-US" sz="1800" dirty="0"/>
              <a:t>에서 최근에 방문하지 않은 생소한 </a:t>
            </a:r>
            <a:r>
              <a:rPr lang="en-US" altLang="ko-KR" sz="1800" dirty="0"/>
              <a:t>site</a:t>
            </a:r>
            <a:r>
              <a:rPr lang="ko-KR" altLang="en-US" sz="1800" dirty="0"/>
              <a:t>를 연결하면서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하라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sz="1800" dirty="0"/>
              <a:t>각 </a:t>
            </a:r>
            <a:r>
              <a:rPr lang="en-US" altLang="ko-KR" sz="1800" dirty="0"/>
              <a:t>Layer</a:t>
            </a:r>
            <a:r>
              <a:rPr lang="ko-KR" altLang="en-US" sz="1800" dirty="0"/>
              <a:t>별 프로토콜을 명시하라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C6C55A-947A-D08D-1986-9753AFB0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8003232" cy="4297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E5D35-653B-7001-5243-A579E59F9922}"/>
              </a:ext>
            </a:extLst>
          </p:cNvPr>
          <p:cNvSpPr txBox="1"/>
          <p:nvPr/>
        </p:nvSpPr>
        <p:spPr>
          <a:xfrm>
            <a:off x="5409317" y="5013176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link layer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Ethernet II Frame</a:t>
            </a:r>
          </a:p>
          <a:p>
            <a:r>
              <a:rPr lang="en-US" altLang="ko-KR" dirty="0"/>
              <a:t>Network layer -&gt; IPv4</a:t>
            </a:r>
          </a:p>
          <a:p>
            <a:r>
              <a:rPr lang="en-US" altLang="ko-KR" dirty="0"/>
              <a:t>Transport layer -&gt; UDP</a:t>
            </a:r>
          </a:p>
          <a:p>
            <a:r>
              <a:rPr lang="en-US" altLang="ko-KR" dirty="0"/>
              <a:t>Application layer -&gt; DNS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96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CAE2-6896-C459-DC0E-394B391B678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30842"/>
            <a:ext cx="8229600" cy="47823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/>
              <a:t>DNS packet</a:t>
            </a:r>
            <a:r>
              <a:rPr lang="ko-KR" altLang="en-US" sz="1800" dirty="0"/>
              <a:t>을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하고 </a:t>
            </a:r>
            <a:r>
              <a:rPr lang="en-US" altLang="ko-KR" sz="1800" dirty="0"/>
              <a:t>Layer </a:t>
            </a:r>
            <a:r>
              <a:rPr lang="ko-KR" altLang="en-US" sz="1800" dirty="0"/>
              <a:t>구조를 설명하라</a:t>
            </a:r>
            <a:r>
              <a:rPr lang="en-US" altLang="ko-KR" sz="1800" dirty="0"/>
              <a:t>. DNS packet</a:t>
            </a:r>
            <a:r>
              <a:rPr lang="ko-KR" altLang="en-US" sz="1800" dirty="0"/>
              <a:t>이 잡히지 않으면 </a:t>
            </a:r>
            <a:r>
              <a:rPr lang="en-US" altLang="ko-KR" sz="1800" dirty="0"/>
              <a:t>web browser</a:t>
            </a:r>
            <a:r>
              <a:rPr lang="ko-KR" altLang="en-US" sz="1800" dirty="0"/>
              <a:t>에서 최근에 방문하지 않은 생소한 </a:t>
            </a:r>
            <a:r>
              <a:rPr lang="en-US" altLang="ko-KR" sz="1800" dirty="0"/>
              <a:t>site</a:t>
            </a:r>
            <a:r>
              <a:rPr lang="ko-KR" altLang="en-US" sz="1800" dirty="0"/>
              <a:t>를 연결하면서 </a:t>
            </a:r>
            <a:r>
              <a:rPr lang="en-US" altLang="ko-KR" sz="1800" dirty="0"/>
              <a:t>capture</a:t>
            </a:r>
            <a:r>
              <a:rPr lang="ko-KR" altLang="en-US" sz="1800" dirty="0"/>
              <a:t>하라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800" dirty="0"/>
              <a:t>Encapsulation </a:t>
            </a:r>
            <a:r>
              <a:rPr lang="ko-KR" altLang="en-US" sz="1800" dirty="0"/>
              <a:t>구조를 명시하라</a:t>
            </a:r>
            <a:r>
              <a:rPr lang="en-US" altLang="ko-KR" sz="1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DE418C-49CC-68D2-8210-96EA0BE6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491"/>
            <a:ext cx="4572002" cy="14655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CBE59A-4C1D-DBCA-FF16-3B902E66F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63491"/>
            <a:ext cx="4572000" cy="14127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604DCB-6E87-C523-062A-A43392AD7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447082"/>
            <a:ext cx="4572002" cy="14990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900480-0CDA-4D5B-79BC-F08FA0561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47082"/>
            <a:ext cx="4572000" cy="14553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F794D8-C350-FC72-1C8B-B904D8971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4978896"/>
            <a:ext cx="4572000" cy="14837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32705B-8ABB-E5ED-103F-F2CBA1A3A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2" y="4984041"/>
            <a:ext cx="4571998" cy="14673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03FA4C-57DA-847C-588D-90B27B06CED2}"/>
              </a:ext>
            </a:extLst>
          </p:cNvPr>
          <p:cNvSpPr txBox="1"/>
          <p:nvPr/>
        </p:nvSpPr>
        <p:spPr>
          <a:xfrm>
            <a:off x="2915816" y="302497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Ethernet II DA : 6byte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14741-2844-F31C-5FFC-F7F22557BED4}"/>
              </a:ext>
            </a:extLst>
          </p:cNvPr>
          <p:cNvSpPr txBox="1"/>
          <p:nvPr/>
        </p:nvSpPr>
        <p:spPr>
          <a:xfrm>
            <a:off x="7668344" y="297637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Ethernet II SA : 6byte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CFDEE-2FE5-3729-384C-85B7A66A1785}"/>
              </a:ext>
            </a:extLst>
          </p:cNvPr>
          <p:cNvSpPr txBox="1"/>
          <p:nvPr/>
        </p:nvSpPr>
        <p:spPr>
          <a:xfrm>
            <a:off x="2905373" y="4544541"/>
            <a:ext cx="123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: 2byte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007678-E8A9-2281-D701-7D6AE2769CBF}"/>
              </a:ext>
            </a:extLst>
          </p:cNvPr>
          <p:cNvSpPr txBox="1"/>
          <p:nvPr/>
        </p:nvSpPr>
        <p:spPr>
          <a:xfrm>
            <a:off x="7668344" y="445422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IPv4: 20byte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5255E-5F95-4F97-C0EF-2FA8D03C06AC}"/>
              </a:ext>
            </a:extLst>
          </p:cNvPr>
          <p:cNvSpPr txBox="1"/>
          <p:nvPr/>
        </p:nvSpPr>
        <p:spPr>
          <a:xfrm>
            <a:off x="2983262" y="6084377"/>
            <a:ext cx="115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UDP: 8byte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EE6480-7741-37D9-7D08-67916582DC58}"/>
              </a:ext>
            </a:extLst>
          </p:cNvPr>
          <p:cNvSpPr txBox="1"/>
          <p:nvPr/>
        </p:nvSpPr>
        <p:spPr>
          <a:xfrm>
            <a:off x="7776356" y="6084377"/>
            <a:ext cx="126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DNS : 43byte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031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15150</TotalTime>
  <Words>714</Words>
  <Application>Microsoft Office PowerPoint</Application>
  <PresentationFormat>화면 슬라이드 쇼(4:3)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Gill Sans MT</vt:lpstr>
      <vt:lpstr>Trebuchet MS</vt:lpstr>
      <vt:lpstr>굴림</vt:lpstr>
      <vt:lpstr>Wingdings 3</vt:lpstr>
      <vt:lpstr>Wingdings</vt:lpstr>
      <vt:lpstr>Bookman Old Style</vt:lpstr>
      <vt:lpstr>Arial</vt:lpstr>
      <vt:lpstr>원본</vt:lpstr>
      <vt:lpstr>실습 01. Wireshark과 Protocol의 이해</vt:lpstr>
      <vt:lpstr>실습 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Jinoo Joung</dc:creator>
  <cp:lastModifiedBy>Kim Geon</cp:lastModifiedBy>
  <cp:revision>1238</cp:revision>
  <dcterms:created xsi:type="dcterms:W3CDTF">1601-01-01T00:00:00Z</dcterms:created>
  <dcterms:modified xsi:type="dcterms:W3CDTF">2022-09-27T14:48:53Z</dcterms:modified>
</cp:coreProperties>
</file>