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57" r:id="rId4"/>
    <p:sldId id="272" r:id="rId5"/>
    <p:sldId id="271" r:id="rId6"/>
    <p:sldId id="269" r:id="rId7"/>
    <p:sldId id="270" r:id="rId8"/>
    <p:sldId id="268" r:id="rId9"/>
    <p:sldId id="260" r:id="rId10"/>
    <p:sldId id="261" r:id="rId11"/>
    <p:sldId id="267" r:id="rId12"/>
    <p:sldId id="266" r:id="rId13"/>
    <p:sldId id="275" r:id="rId14"/>
    <p:sldId id="276" r:id="rId15"/>
    <p:sldId id="277" r:id="rId16"/>
    <p:sldId id="278" r:id="rId17"/>
    <p:sldId id="279" r:id="rId18"/>
    <p:sldId id="280" r:id="rId19"/>
    <p:sldId id="281" r:id="rId20"/>
    <p:sldId id="274" r:id="rId21"/>
    <p:sldId id="262" r:id="rId22"/>
    <p:sldId id="264" r:id="rId23"/>
    <p:sldId id="265" r:id="rId24"/>
    <p:sldId id="273" r:id="rId25"/>
    <p:sldId id="282" r:id="rId26"/>
    <p:sldId id="283" r:id="rId2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54" autoAdjust="0"/>
  </p:normalViewPr>
  <p:slideViewPr>
    <p:cSldViewPr snapToObjects="1">
      <p:cViewPr varScale="1">
        <p:scale>
          <a:sx n="57" d="100"/>
          <a:sy n="57" d="100"/>
        </p:scale>
        <p:origin x="-127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9B4AC-ED68-C94B-AF42-FA10915530DE}" type="datetimeFigureOut">
              <a:rPr kumimoji="1" lang="ja-JP" altLang="en-US" smtClean="0"/>
              <a:t>19/03/02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04DFA8-5A8B-0640-BCDF-C33702438E53}" type="slidenum">
              <a:rPr kumimoji="1" lang="ja-JP" altLang="en-US" smtClean="0"/>
              <a:t>‹#›</a:t>
            </a:fld>
            <a:endParaRPr kumimoji="1" lang="ja-JP" altLang="en-US"/>
          </a:p>
        </p:txBody>
      </p:sp>
    </p:spTree>
    <p:extLst>
      <p:ext uri="{BB962C8B-B14F-4D97-AF65-F5344CB8AC3E}">
        <p14:creationId xmlns:p14="http://schemas.microsoft.com/office/powerpoint/2010/main" val="1838583918"/>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r>
              <a:rPr kumimoji="1" lang="ja-JP" altLang="en-US" dirty="0" smtClean="0"/>
              <a:t>こんにちは</a:t>
            </a:r>
            <a:r>
              <a:rPr kumimoji="1" lang="en-US" altLang="ja-JP" dirty="0" smtClean="0"/>
              <a:t>, </a:t>
            </a:r>
            <a:r>
              <a:rPr kumimoji="1" lang="ja-JP" altLang="en-US" dirty="0" smtClean="0"/>
              <a:t>電気情報工学科計算機工学課程</a:t>
            </a:r>
            <a:r>
              <a:rPr kumimoji="1" lang="en-US" altLang="ja-JP" dirty="0" smtClean="0"/>
              <a:t>, </a:t>
            </a:r>
            <a:r>
              <a:rPr kumimoji="1" lang="ja-JP" altLang="en-US" dirty="0" smtClean="0"/>
              <a:t>小出研究室の久保田です</a:t>
            </a:r>
            <a:r>
              <a:rPr kumimoji="1" lang="en-US" altLang="ja-JP" dirty="0" smtClean="0"/>
              <a:t>. </a:t>
            </a:r>
            <a:r>
              <a:rPr kumimoji="1" lang="ja-JP" altLang="en-US" dirty="0" smtClean="0"/>
              <a:t> </a:t>
            </a:r>
            <a:endParaRPr kumimoji="1" lang="en-US" altLang="ja-JP" dirty="0" smtClean="0"/>
          </a:p>
          <a:p>
            <a:endParaRPr kumimoji="1" lang="en-US" altLang="ja-JP" dirty="0" smtClean="0"/>
          </a:p>
          <a:p>
            <a:r>
              <a:rPr kumimoji="1" lang="ja-JP" altLang="en-US" dirty="0" smtClean="0"/>
              <a:t>今回は</a:t>
            </a:r>
            <a:r>
              <a:rPr kumimoji="1" lang="en-US" altLang="ja-JP" dirty="0" smtClean="0"/>
              <a:t>Web</a:t>
            </a:r>
            <a:r>
              <a:rPr kumimoji="1" lang="ja-JP" altLang="en-US" dirty="0" smtClean="0"/>
              <a:t>アプリケーションのための攻撃手法の収集を題として話をさせていただきます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a:t>
            </a:fld>
            <a:endParaRPr kumimoji="1" lang="ja-JP" altLang="en-US"/>
          </a:p>
        </p:txBody>
      </p:sp>
    </p:spTree>
    <p:extLst>
      <p:ext uri="{BB962C8B-B14F-4D97-AF65-F5344CB8AC3E}">
        <p14:creationId xmlns:p14="http://schemas.microsoft.com/office/powerpoint/2010/main" val="2379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管理システムは具体的には以下の機能を持っています</a:t>
            </a:r>
            <a:r>
              <a:rPr kumimoji="1" lang="en-US" altLang="ja-JP" dirty="0" smtClean="0"/>
              <a:t>. </a:t>
            </a:r>
          </a:p>
          <a:p>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まず一つ目が攻撃検出機能</a:t>
            </a:r>
            <a:r>
              <a:rPr kumimoji="1" lang="en-US" altLang="ja-JP" dirty="0" smtClean="0"/>
              <a:t>, </a:t>
            </a:r>
            <a:r>
              <a:rPr kumimoji="1" lang="ja-JP" altLang="en-US" dirty="0" smtClean="0"/>
              <a:t>これは　</a:t>
            </a:r>
            <a:r>
              <a:rPr kumimoji="1" lang="en-US" altLang="ja-JP" dirty="0" smtClean="0"/>
              <a:t>http</a:t>
            </a:r>
            <a:r>
              <a:rPr kumimoji="1" lang="ja-JP" altLang="en-US" dirty="0" smtClean="0"/>
              <a:t>ステータスコード</a:t>
            </a:r>
            <a:r>
              <a:rPr kumimoji="1" lang="en-US" altLang="ja-JP" dirty="0" smtClean="0"/>
              <a:t>400</a:t>
            </a:r>
            <a:r>
              <a:rPr kumimoji="1" lang="ja-JP" altLang="en-US" dirty="0" smtClean="0"/>
              <a:t>番台の通信を規定回数以上行ったユーザを攻撃者と判定し</a:t>
            </a:r>
            <a:r>
              <a:rPr kumimoji="1" lang="en-US" altLang="ja-JP" dirty="0" smtClean="0"/>
              <a:t>, </a:t>
            </a:r>
            <a:r>
              <a:rPr kumimoji="1" lang="ja-JP" altLang="en-US" dirty="0" smtClean="0"/>
              <a:t>また</a:t>
            </a:r>
            <a:r>
              <a:rPr kumimoji="1" lang="en-US" altLang="ja-JP" dirty="0" err="1" smtClean="0"/>
              <a:t>phpMyAdmin</a:t>
            </a:r>
            <a:r>
              <a:rPr kumimoji="1" lang="ja-JP" altLang="en-US" dirty="0" smtClean="0"/>
              <a:t>の文字列を含む通信を攻撃として検出する機能です</a:t>
            </a:r>
            <a:r>
              <a:rPr kumimoji="1" lang="en-US" altLang="ja-JP" dirty="0" smtClean="0"/>
              <a:t>. </a:t>
            </a:r>
            <a:r>
              <a:rPr kumimoji="1" lang="ja-JP" altLang="en-US" dirty="0" smtClean="0"/>
              <a:t>ここで</a:t>
            </a:r>
            <a:r>
              <a:rPr kumimoji="1" lang="en-US" altLang="ja-JP" dirty="0" err="1" smtClean="0"/>
              <a:t>phpMyAdmin</a:t>
            </a:r>
            <a:r>
              <a:rPr kumimoji="1" lang="ja-JP" altLang="en-US" dirty="0" smtClean="0"/>
              <a:t>を擬似アプリケーションとして選んだ理由は先行研究において攻撃者の多くが</a:t>
            </a:r>
            <a:r>
              <a:rPr kumimoji="1" lang="en-US" altLang="ja-JP" dirty="0" err="1" smtClean="0"/>
              <a:t>phpMyAdmin</a:t>
            </a:r>
            <a:r>
              <a:rPr kumimoji="1" lang="ja-JP" altLang="en-US" dirty="0" smtClean="0"/>
              <a:t>に対するアクセスを行っていたからです</a:t>
            </a:r>
            <a:r>
              <a:rPr kumimoji="1" lang="en-US" altLang="ja-JP"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dirty="0" smtClean="0"/>
              <a:t> </a:t>
            </a:r>
            <a:r>
              <a:rPr kumimoji="1" lang="ja-JP" altLang="en-US" dirty="0" smtClean="0"/>
              <a:t>次にリバースプロキシ機能</a:t>
            </a:r>
            <a:r>
              <a:rPr kumimoji="1" lang="en-US" altLang="ja-JP" dirty="0" smtClean="0"/>
              <a:t>, </a:t>
            </a:r>
            <a:r>
              <a:rPr kumimoji="1" lang="ja-JP" altLang="en-US" dirty="0" smtClean="0"/>
              <a:t>これはサーバ内のアプリケーションの誘導や</a:t>
            </a:r>
            <a:r>
              <a:rPr kumimoji="1" lang="en-US" altLang="ja-JP" dirty="0" smtClean="0"/>
              <a:t>API</a:t>
            </a:r>
            <a:r>
              <a:rPr kumimoji="1" lang="ja-JP" altLang="en-US" dirty="0" smtClean="0"/>
              <a:t>の変更をします</a:t>
            </a:r>
            <a:r>
              <a:rPr kumimoji="1" lang="en-US" altLang="ja-JP"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そして記録システムはユーザが行った通信や攻撃をデータベースに記録する機能でユーザの情報や攻撃活動の記録を行います</a:t>
            </a:r>
            <a:r>
              <a:rPr kumimoji="1" lang="en-US" altLang="ja-JP"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10</a:t>
            </a:fld>
            <a:endParaRPr kumimoji="1" lang="ja-JP" altLang="en-US"/>
          </a:p>
        </p:txBody>
      </p:sp>
    </p:spTree>
    <p:extLst>
      <p:ext uri="{BB962C8B-B14F-4D97-AF65-F5344CB8AC3E}">
        <p14:creationId xmlns:p14="http://schemas.microsoft.com/office/powerpoint/2010/main" val="268744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コンテンツはアプリケーションとデータベースの</a:t>
            </a:r>
            <a:r>
              <a:rPr kumimoji="1" lang="en-US" altLang="ja-JP" dirty="0" smtClean="0"/>
              <a:t>2</a:t>
            </a:r>
            <a:r>
              <a:rPr kumimoji="1" lang="ja-JP" altLang="en-US" dirty="0" smtClean="0"/>
              <a:t>つから構成されます</a:t>
            </a:r>
            <a:r>
              <a:rPr kumimoji="1" lang="en-US" altLang="en-US" dirty="0" smtClean="0"/>
              <a:t>.</a:t>
            </a:r>
          </a:p>
          <a:p>
            <a:r>
              <a:rPr kumimoji="1" lang="ja-JP" altLang="en-US" dirty="0" smtClean="0"/>
              <a:t>アプリケーションは正規のものを複数動作させることも擬似アプリケーションを動作させることもできます</a:t>
            </a:r>
            <a:r>
              <a:rPr kumimoji="1" lang="en-US" altLang="ja-JP" dirty="0" smtClean="0"/>
              <a:t>.</a:t>
            </a:r>
          </a:p>
          <a:p>
            <a:r>
              <a:rPr kumimoji="1" lang="ja-JP" altLang="en-US" dirty="0" smtClean="0"/>
              <a:t>リバースプロキシを用いてリクエストを誘導します</a:t>
            </a:r>
            <a:endParaRPr kumimoji="1" lang="en-US" altLang="ja-JP" dirty="0" smtClean="0"/>
          </a:p>
          <a:p>
            <a:endParaRPr kumimoji="1" lang="en-US" altLang="ja-JP" dirty="0" smtClean="0"/>
          </a:p>
          <a:p>
            <a:r>
              <a:rPr kumimoji="1" lang="ja-JP" altLang="en-US" dirty="0" smtClean="0"/>
              <a:t>アプリケーションに接続するデータベースは正規・擬似データべースの</a:t>
            </a:r>
            <a:r>
              <a:rPr kumimoji="1" lang="en-US" altLang="ja-JP" dirty="0" smtClean="0"/>
              <a:t>2</a:t>
            </a:r>
            <a:r>
              <a:rPr kumimoji="1" lang="ja-JP" altLang="en-US" dirty="0" smtClean="0"/>
              <a:t>種類があり</a:t>
            </a:r>
            <a:r>
              <a:rPr kumimoji="1" lang="en-US" altLang="ja-JP" dirty="0" smtClean="0"/>
              <a:t>, API</a:t>
            </a:r>
            <a:r>
              <a:rPr kumimoji="1" lang="ja-JP" altLang="en-US" dirty="0" smtClean="0"/>
              <a:t>を変更させた際</a:t>
            </a:r>
            <a:r>
              <a:rPr kumimoji="1" lang="en-US" altLang="ja-JP" dirty="0" smtClean="0"/>
              <a:t>, </a:t>
            </a:r>
            <a:r>
              <a:rPr kumimoji="1" lang="ja-JP" altLang="en-US" dirty="0" smtClean="0"/>
              <a:t>不具合が起きないように同じテーブルが用意されています</a:t>
            </a:r>
            <a:r>
              <a:rPr kumimoji="1" lang="en-US" altLang="ja-JP" dirty="0" smtClean="0"/>
              <a:t>. </a:t>
            </a:r>
            <a:r>
              <a:rPr kumimoji="1" lang="ja-JP" altLang="en-US" dirty="0" smtClean="0"/>
              <a:t>しかし</a:t>
            </a:r>
            <a:r>
              <a:rPr kumimoji="1" lang="en-US" altLang="ja-JP" dirty="0" smtClean="0"/>
              <a:t>, </a:t>
            </a:r>
            <a:r>
              <a:rPr kumimoji="1" lang="ja-JP" altLang="en-US" dirty="0" smtClean="0"/>
              <a:t>データベース内部のデータは異なるため</a:t>
            </a:r>
            <a:r>
              <a:rPr kumimoji="1" lang="en-US" altLang="ja-JP" dirty="0" smtClean="0"/>
              <a:t>, </a:t>
            </a:r>
            <a:r>
              <a:rPr kumimoji="1" lang="ja-JP" altLang="en-US" dirty="0" smtClean="0"/>
              <a:t>安全をある程度保障されます</a:t>
            </a:r>
            <a:r>
              <a:rPr kumimoji="1" lang="en-US" altLang="ja-JP" dirty="0" smtClean="0"/>
              <a:t>. </a:t>
            </a:r>
            <a:r>
              <a:rPr kumimoji="1" lang="ja-JP" altLang="en-US" dirty="0" smtClean="0"/>
              <a:t>またデータベースは</a:t>
            </a:r>
            <a:r>
              <a:rPr kumimoji="1" lang="en-US" altLang="ja-JP" dirty="0" err="1" smtClean="0"/>
              <a:t>Docker</a:t>
            </a:r>
            <a:r>
              <a:rPr kumimoji="1" lang="ja-JP" altLang="en-US" dirty="0" smtClean="0"/>
              <a:t>コンテナによって作成されているため</a:t>
            </a:r>
            <a:r>
              <a:rPr kumimoji="1" lang="en-US" altLang="ja-JP" dirty="0" smtClean="0"/>
              <a:t>, </a:t>
            </a:r>
            <a:r>
              <a:rPr kumimoji="1" lang="ja-JP" altLang="en-US" dirty="0" smtClean="0"/>
              <a:t>擬似データベースは廃棄</a:t>
            </a:r>
            <a:r>
              <a:rPr kumimoji="1" lang="en-US" altLang="ja-JP" dirty="0" smtClean="0"/>
              <a:t>, </a:t>
            </a:r>
            <a:r>
              <a:rPr kumimoji="1" lang="ja-JP" altLang="en-US" dirty="0" smtClean="0"/>
              <a:t>作成が容易におこなえます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11</a:t>
            </a:fld>
            <a:endParaRPr kumimoji="1" lang="ja-JP" altLang="en-US"/>
          </a:p>
        </p:txBody>
      </p:sp>
    </p:spTree>
    <p:extLst>
      <p:ext uri="{BB962C8B-B14F-4D97-AF65-F5344CB8AC3E}">
        <p14:creationId xmlns:p14="http://schemas.microsoft.com/office/powerpoint/2010/main" val="394738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en-US" dirty="0" smtClean="0"/>
          </a:p>
          <a:p>
            <a:pPr marL="0" indent="0">
              <a:buNone/>
            </a:pPr>
            <a:endParaRPr kumimoji="1" lang="en-US" altLang="en-US" dirty="0" smtClean="0"/>
          </a:p>
          <a:p>
            <a:pPr marL="0" indent="0">
              <a:buNone/>
            </a:pPr>
            <a:r>
              <a:rPr kumimoji="1" lang="ja-JP" altLang="en-US" dirty="0" smtClean="0"/>
              <a:t>この図が今回構築しているネットワークの略図です</a:t>
            </a:r>
            <a:r>
              <a:rPr kumimoji="1" lang="en-US" altLang="ja-JP" dirty="0" smtClean="0"/>
              <a:t>, </a:t>
            </a:r>
            <a:r>
              <a:rPr kumimoji="1" lang="ja-JP" altLang="en-US" dirty="0" smtClean="0"/>
              <a:t>この図を用いて提案しているサーバの処理を説明します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12</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en-US" dirty="0" smtClean="0"/>
          </a:p>
          <a:p>
            <a:pPr marL="0" indent="0">
              <a:buNone/>
            </a:pPr>
            <a:endParaRPr kumimoji="1" lang="en-US" altLang="ja-JP" dirty="0" smtClean="0"/>
          </a:p>
          <a:p>
            <a:pPr marL="0" indent="0">
              <a:buNone/>
            </a:pPr>
            <a:r>
              <a:rPr kumimoji="1" lang="ja-JP" altLang="en-US" dirty="0" smtClean="0"/>
              <a:t>まず</a:t>
            </a:r>
            <a:r>
              <a:rPr kumimoji="1" lang="en-US" altLang="ja-JP" dirty="0" smtClean="0"/>
              <a:t>, </a:t>
            </a:r>
            <a:r>
              <a:rPr kumimoji="1" lang="ja-JP" altLang="en-US" dirty="0" smtClean="0"/>
              <a:t>ユーザから送信されたリクエストから接続先情報を読み出します</a:t>
            </a:r>
            <a:endParaRPr kumimoji="1" lang="en-US" altLang="ja-JP" dirty="0" smtClean="0"/>
          </a:p>
          <a:p>
            <a:pPr marL="0" indent="0">
              <a:buNone/>
            </a:pPr>
            <a:r>
              <a:rPr kumimoji="1" lang="ja-JP" altLang="en-US" dirty="0" smtClean="0"/>
              <a:t>その後</a:t>
            </a:r>
            <a:r>
              <a:rPr kumimoji="1" lang="en-US" altLang="ja-JP" dirty="0" smtClean="0"/>
              <a:t>, </a:t>
            </a:r>
            <a:r>
              <a:rPr kumimoji="1" lang="ja-JP" altLang="en-US" dirty="0" smtClean="0"/>
              <a:t>初回であればセッションを生成します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13</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en-US" dirty="0" smtClean="0"/>
          </a:p>
          <a:p>
            <a:pPr marL="0" indent="0">
              <a:buNone/>
            </a:pPr>
            <a:endParaRPr kumimoji="1" lang="en-US" altLang="en-US" dirty="0" smtClean="0"/>
          </a:p>
          <a:p>
            <a:pPr marL="0" indent="0">
              <a:buNone/>
            </a:pPr>
            <a:r>
              <a:rPr kumimoji="1" lang="ja-JP" altLang="en-US" dirty="0" smtClean="0"/>
              <a:t>初回に生成されたセッションは接続先</a:t>
            </a:r>
            <a:r>
              <a:rPr kumimoji="1" lang="en-US" altLang="ja-JP" dirty="0" smtClean="0"/>
              <a:t>IP</a:t>
            </a:r>
            <a:r>
              <a:rPr kumimoji="1" lang="ja-JP" altLang="en-US" dirty="0" smtClean="0"/>
              <a:t>アドレスと紐付けられ管理用</a:t>
            </a:r>
            <a:r>
              <a:rPr kumimoji="1" lang="en-US" altLang="ja-JP" dirty="0" err="1" smtClean="0"/>
              <a:t>NoSQL</a:t>
            </a:r>
            <a:r>
              <a:rPr kumimoji="1" lang="ja-JP" altLang="en-US" dirty="0" smtClean="0"/>
              <a:t>に記録されます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14</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en-US" dirty="0" smtClean="0"/>
          </a:p>
          <a:p>
            <a:pPr marL="0" indent="0">
              <a:buNone/>
            </a:pPr>
            <a:endParaRPr kumimoji="1" lang="en-US" altLang="ja-JP" dirty="0" smtClean="0"/>
          </a:p>
          <a:p>
            <a:pPr marL="0" indent="0">
              <a:buNone/>
            </a:pPr>
            <a:r>
              <a:rPr kumimoji="1" lang="ja-JP" altLang="en-US" dirty="0" smtClean="0"/>
              <a:t>初回でない場合</a:t>
            </a:r>
            <a:r>
              <a:rPr kumimoji="1" lang="en-US" altLang="ja-JP" dirty="0" smtClean="0"/>
              <a:t>, </a:t>
            </a:r>
            <a:r>
              <a:rPr kumimoji="1" lang="ja-JP" altLang="en-US" dirty="0" smtClean="0"/>
              <a:t>記録してあるデータベースから接続元</a:t>
            </a:r>
            <a:r>
              <a:rPr kumimoji="1" lang="en-US" altLang="ja-JP" dirty="0" smtClean="0"/>
              <a:t>IP</a:t>
            </a:r>
            <a:r>
              <a:rPr kumimoji="1" lang="ja-JP" altLang="en-US" dirty="0" smtClean="0"/>
              <a:t>アドレスをもとにセッション</a:t>
            </a:r>
            <a:r>
              <a:rPr kumimoji="1" lang="en-US" altLang="ja-JP" dirty="0" smtClean="0"/>
              <a:t>ID</a:t>
            </a:r>
            <a:r>
              <a:rPr kumimoji="1" lang="ja-JP" altLang="en-US" dirty="0" smtClean="0"/>
              <a:t>が読み出されます</a:t>
            </a: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15</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en-US" dirty="0" smtClean="0"/>
          </a:p>
          <a:p>
            <a:pPr marL="0" indent="0">
              <a:buNone/>
            </a:pPr>
            <a:r>
              <a:rPr kumimoji="1" lang="ja-JP" altLang="en-US" dirty="0" smtClean="0"/>
              <a:t>次にリクエスト本体の読み取りがリバースプロキシで行われます</a:t>
            </a:r>
            <a:r>
              <a:rPr kumimoji="1" lang="en-US" altLang="ja-JP" dirty="0" smtClean="0"/>
              <a:t>.</a:t>
            </a:r>
          </a:p>
          <a:p>
            <a:pPr marL="0" indent="0">
              <a:buNone/>
            </a:pPr>
            <a:r>
              <a:rPr kumimoji="1" lang="ja-JP" altLang="en-US" dirty="0" smtClean="0"/>
              <a:t>その後</a:t>
            </a:r>
            <a:r>
              <a:rPr kumimoji="1" lang="en-US" altLang="ja-JP" dirty="0" smtClean="0"/>
              <a:t>, </a:t>
            </a:r>
            <a:r>
              <a:rPr kumimoji="1" lang="ja-JP" altLang="en-US" dirty="0" smtClean="0"/>
              <a:t>セッションとそれが行われた時間をもとに</a:t>
            </a:r>
            <a:r>
              <a:rPr kumimoji="1" lang="en-US" altLang="ja-JP" dirty="0" smtClean="0"/>
              <a:t>, </a:t>
            </a:r>
            <a:r>
              <a:rPr kumimoji="1" lang="ja-JP" altLang="en-US" dirty="0" smtClean="0"/>
              <a:t>そのデータを記録用データベースに記録します</a:t>
            </a:r>
            <a:endParaRPr kumimoji="1" lang="en-US" altLang="ja-JP" dirty="0" smtClean="0"/>
          </a:p>
          <a:p>
            <a:pPr marL="0" indent="0">
              <a:buNone/>
            </a:pPr>
            <a:r>
              <a:rPr kumimoji="1" lang="ja-JP" altLang="en-US" dirty="0" smtClean="0"/>
              <a:t>攻撃と判定された場合</a:t>
            </a:r>
            <a:r>
              <a:rPr kumimoji="1" lang="en-US" altLang="ja-JP" dirty="0" smtClean="0"/>
              <a:t>, </a:t>
            </a:r>
            <a:r>
              <a:rPr kumimoji="1" lang="ja-JP" altLang="en-US" dirty="0" smtClean="0"/>
              <a:t>リクエストのパスも記録します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16</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記録を行った後</a:t>
            </a:r>
            <a:r>
              <a:rPr kumimoji="1" lang="en-US" altLang="ja-JP" dirty="0" smtClean="0"/>
              <a:t>, </a:t>
            </a:r>
            <a:r>
              <a:rPr kumimoji="1" lang="ja-JP" altLang="en-US" dirty="0" smtClean="0"/>
              <a:t>リバースプロキシによってリクエストが書き換えられ</a:t>
            </a:r>
            <a:r>
              <a:rPr kumimoji="1" lang="en-US" altLang="ja-JP" dirty="0" smtClean="0"/>
              <a:t>, </a:t>
            </a:r>
            <a:r>
              <a:rPr kumimoji="1" lang="ja-JP" altLang="en-US" dirty="0" smtClean="0"/>
              <a:t>一致するアプリケーションへ転送されます</a:t>
            </a:r>
            <a:r>
              <a:rPr kumimoji="1" lang="en-US" altLang="ja-JP" dirty="0" smtClean="0"/>
              <a:t>. </a:t>
            </a:r>
          </a:p>
          <a:p>
            <a:pPr marL="0" indent="0">
              <a:buNone/>
            </a:pPr>
            <a:r>
              <a:rPr kumimoji="1" lang="ja-JP" altLang="en-US" dirty="0" smtClean="0"/>
              <a:t>転送されたリクエストはアプリケーションサーバで処理がなされます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17</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アプリケーションで処理が行われると</a:t>
            </a:r>
            <a:r>
              <a:rPr kumimoji="1" lang="en-US" altLang="ja-JP" dirty="0" smtClean="0"/>
              <a:t>, </a:t>
            </a:r>
            <a:r>
              <a:rPr kumimoji="1" lang="ja-JP" altLang="en-US" dirty="0" smtClean="0"/>
              <a:t>それに基づくレスポンスがリバースプロキシに送信されます</a:t>
            </a:r>
            <a:r>
              <a:rPr kumimoji="1" lang="en-US" altLang="ja-JP" dirty="0" smtClean="0"/>
              <a:t>. </a:t>
            </a:r>
          </a:p>
          <a:p>
            <a:pPr marL="0" indent="0">
              <a:buNone/>
            </a:pPr>
            <a:r>
              <a:rPr kumimoji="1" lang="ja-JP" altLang="en-US" dirty="0" smtClean="0"/>
              <a:t>そのレスポンスをリバースプロキシで適切に書き換えます</a:t>
            </a:r>
            <a:r>
              <a:rPr kumimoji="1" lang="en-US" altLang="ja-JP" dirty="0" smtClean="0"/>
              <a:t>. </a:t>
            </a:r>
          </a:p>
          <a:p>
            <a:pPr marL="0" indent="0">
              <a:buNone/>
            </a:pPr>
            <a:r>
              <a:rPr kumimoji="1" lang="ja-JP" altLang="en-US" dirty="0" smtClean="0"/>
              <a:t>ここでの書き換えとは主にレスポンスの本体部分の埋め込まれた</a:t>
            </a:r>
            <a:r>
              <a:rPr kumimoji="1" lang="en-US" altLang="ja-JP" dirty="0" err="1" smtClean="0"/>
              <a:t>url</a:t>
            </a:r>
            <a:r>
              <a:rPr kumimoji="1" lang="en-US" altLang="en-US" dirty="0" smtClean="0"/>
              <a:t>, </a:t>
            </a:r>
            <a:r>
              <a:rPr kumimoji="1" lang="ja-JP" altLang="en-US" dirty="0" smtClean="0"/>
              <a:t>例えば</a:t>
            </a:r>
            <a:r>
              <a:rPr kumimoji="1" lang="en-US" altLang="ja-JP" dirty="0" err="1" smtClean="0"/>
              <a:t>css</a:t>
            </a:r>
            <a:r>
              <a:rPr kumimoji="1" lang="ja-JP" altLang="en-US" dirty="0" smtClean="0"/>
              <a:t>等の誘導のための変換を指します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18</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これらの処理が終わると一連の処理が終わり</a:t>
            </a:r>
            <a:r>
              <a:rPr kumimoji="1" lang="en-US" altLang="ja-JP" dirty="0" smtClean="0"/>
              <a:t>, </a:t>
            </a:r>
            <a:r>
              <a:rPr kumimoji="1" lang="ja-JP" altLang="en-US" dirty="0" smtClean="0"/>
              <a:t>レスポンスがクライアントに返信されます</a:t>
            </a:r>
            <a:r>
              <a:rPr kumimoji="1" lang="en-US" altLang="ja-JP" dirty="0" smtClean="0"/>
              <a:t>.</a:t>
            </a:r>
          </a:p>
          <a:p>
            <a:pPr marL="0" indent="0">
              <a:buNone/>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19</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本研究の目的は</a:t>
            </a:r>
            <a:r>
              <a:rPr kumimoji="1" lang="en-US" altLang="ja-JP" dirty="0" smtClean="0"/>
              <a:t>Web</a:t>
            </a:r>
            <a:r>
              <a:rPr kumimoji="1" lang="ja-JP" altLang="en-US" dirty="0" smtClean="0"/>
              <a:t>アプリケーションを保護することとです</a:t>
            </a:r>
            <a:endParaRPr kumimoji="1" lang="en-US" altLang="ja-JP" dirty="0" smtClean="0"/>
          </a:p>
          <a:p>
            <a:endParaRPr kumimoji="1" lang="en-US" altLang="ja-JP" dirty="0" smtClean="0"/>
          </a:p>
          <a:p>
            <a:r>
              <a:rPr kumimoji="1" lang="ja-JP" altLang="en-US" dirty="0" smtClean="0"/>
              <a:t>そしてそれを達成するために高対話型ハニーポット機能を既存のアプリケーションに追加することで攻撃者の行動を収集・分析し安全に</a:t>
            </a:r>
            <a:r>
              <a:rPr kumimoji="1" lang="en-US" altLang="ja-JP" dirty="0" smtClean="0"/>
              <a:t>Web</a:t>
            </a:r>
            <a:r>
              <a:rPr kumimoji="1" lang="ja-JP" altLang="en-US" dirty="0" smtClean="0"/>
              <a:t>アプリケーションを利用できるようにすることを目標にします</a:t>
            </a:r>
            <a:r>
              <a:rPr kumimoji="1" lang="en-US" altLang="ja-JP" dirty="0" smtClean="0"/>
              <a:t>.</a:t>
            </a:r>
          </a:p>
          <a:p>
            <a:endParaRPr kumimoji="1" lang="en-US" altLang="ja-JP" dirty="0" smtClean="0"/>
          </a:p>
          <a:p>
            <a:r>
              <a:rPr kumimoji="1" lang="ja-JP" altLang="en-US" dirty="0" smtClean="0"/>
              <a:t>現在研究室内で設計しているハニーポットに追加の実装を行い</a:t>
            </a:r>
            <a:r>
              <a:rPr kumimoji="1" lang="en-US" altLang="ja-JP" dirty="0" smtClean="0"/>
              <a:t>, </a:t>
            </a:r>
            <a:r>
              <a:rPr kumimoji="1" lang="ja-JP" altLang="en-US" dirty="0" smtClean="0"/>
              <a:t>クラウド上で監視しました</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a:t>
            </a:fld>
            <a:endParaRPr kumimoji="1" lang="ja-JP" altLang="en-US"/>
          </a:p>
        </p:txBody>
      </p:sp>
    </p:spTree>
    <p:extLst>
      <p:ext uri="{BB962C8B-B14F-4D97-AF65-F5344CB8AC3E}">
        <p14:creationId xmlns:p14="http://schemas.microsoft.com/office/powerpoint/2010/main" val="69539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en-US" dirty="0" smtClean="0"/>
          </a:p>
          <a:p>
            <a:pPr marL="0" indent="0">
              <a:buNone/>
            </a:pPr>
            <a:endParaRPr kumimoji="1" lang="en-US" altLang="en-US" dirty="0" smtClean="0"/>
          </a:p>
          <a:p>
            <a:pPr marL="0" indent="0">
              <a:buNone/>
            </a:pPr>
            <a:r>
              <a:rPr kumimoji="1" lang="ja-JP" altLang="en-US" dirty="0" smtClean="0"/>
              <a:t>一連の処理はこのような流れで行われます</a:t>
            </a:r>
            <a:r>
              <a:rPr kumimoji="1" lang="en-US" altLang="ja-JP" dirty="0" smtClean="0"/>
              <a:t>. </a:t>
            </a:r>
          </a:p>
          <a:p>
            <a:pPr marL="0" indent="0">
              <a:buNone/>
            </a:pPr>
            <a:r>
              <a:rPr kumimoji="1" lang="ja-JP" altLang="en-US" sz="1400" dirty="0" smtClean="0"/>
              <a:t>まとめるとこのような仕組みであり</a:t>
            </a:r>
            <a:r>
              <a:rPr kumimoji="1" lang="en-US" altLang="ja-JP" sz="1400" dirty="0" smtClean="0"/>
              <a:t>, </a:t>
            </a:r>
            <a:r>
              <a:rPr kumimoji="1" lang="ja-JP" altLang="en-US" sz="1400" dirty="0" smtClean="0"/>
              <a:t>処理のうち上側がリバースプロキシで行っている処理です</a:t>
            </a:r>
            <a:r>
              <a:rPr kumimoji="1" lang="en-US" altLang="ja-JP" sz="1400" dirty="0" smtClean="0"/>
              <a:t>.</a:t>
            </a:r>
          </a:p>
          <a:p>
            <a:pPr marL="0" indent="0">
              <a:buNone/>
            </a:pPr>
            <a:endParaRPr kumimoji="1" lang="en-US" altLang="en-US" sz="1400"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20</a:t>
            </a:fld>
            <a:endParaRPr kumimoji="1" lang="ja-JP" altLang="en-US"/>
          </a:p>
        </p:txBody>
      </p:sp>
    </p:spTree>
    <p:extLst>
      <p:ext uri="{BB962C8B-B14F-4D97-AF65-F5344CB8AC3E}">
        <p14:creationId xmlns:p14="http://schemas.microsoft.com/office/powerpoint/2010/main" val="2800081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このシステムをクラウド上に設置し攻撃の観測実験を行いました</a:t>
            </a:r>
            <a:r>
              <a:rPr kumimoji="1" lang="en-US" altLang="ja-JP"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実験は</a:t>
            </a:r>
            <a:r>
              <a:rPr kumimoji="1" lang="en-US" altLang="ja-JP" sz="1200" kern="1200" dirty="0" smtClean="0">
                <a:solidFill>
                  <a:schemeClr val="tx1"/>
                </a:solidFill>
                <a:effectLst/>
                <a:latin typeface="+mn-lt"/>
                <a:ea typeface="+mn-ea"/>
                <a:cs typeface="+mn-cs"/>
              </a:rPr>
              <a:t>2019</a:t>
            </a:r>
            <a:r>
              <a:rPr kumimoji="1" lang="ja-JP" altLang="en-US" sz="1200" kern="1200" dirty="0" smtClean="0">
                <a:solidFill>
                  <a:schemeClr val="tx1"/>
                </a:solidFill>
                <a:effectLst/>
                <a:latin typeface="+mn-lt"/>
                <a:ea typeface="+mn-ea"/>
                <a:cs typeface="+mn-cs"/>
              </a:rPr>
              <a:t>年の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月</a:t>
            </a:r>
            <a:r>
              <a:rPr kumimoji="1" lang="en-US" altLang="ja-JP" sz="1200" kern="1200" dirty="0" smtClean="0">
                <a:solidFill>
                  <a:schemeClr val="tx1"/>
                </a:solidFill>
                <a:effectLst/>
                <a:latin typeface="+mn-lt"/>
                <a:ea typeface="+mn-ea"/>
                <a:cs typeface="+mn-cs"/>
              </a:rPr>
              <a:t>23</a:t>
            </a:r>
            <a:r>
              <a:rPr kumimoji="1" lang="ja-JP" altLang="en-US" sz="1200" kern="1200" dirty="0" smtClean="0">
                <a:solidFill>
                  <a:schemeClr val="tx1"/>
                </a:solidFill>
                <a:effectLst/>
                <a:latin typeface="+mn-lt"/>
                <a:ea typeface="+mn-ea"/>
                <a:cs typeface="+mn-cs"/>
              </a:rPr>
              <a:t>日から</a:t>
            </a:r>
            <a:r>
              <a:rPr kumimoji="1" lang="ja-JP" altLang="en-US" sz="1200" kern="1200" dirty="0" smtClean="0">
                <a:solidFill>
                  <a:schemeClr val="tx1"/>
                </a:solidFill>
                <a:effectLst/>
                <a:latin typeface="+mn-lt"/>
                <a:ea typeface="+mn-ea"/>
                <a:cs typeface="+mn-cs"/>
              </a:rPr>
              <a:t>同年</a:t>
            </a:r>
            <a:r>
              <a:rPr kumimoji="1" lang="ja-JP"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月</a:t>
            </a:r>
            <a:r>
              <a:rPr kumimoji="1" lang="en-US" altLang="ja-JP" sz="1200" kern="1200" dirty="0" smtClean="0">
                <a:solidFill>
                  <a:schemeClr val="tx1"/>
                </a:solidFill>
                <a:effectLst/>
                <a:latin typeface="+mn-lt"/>
                <a:ea typeface="+mn-ea"/>
                <a:cs typeface="+mn-cs"/>
              </a:rPr>
              <a:t>2</a:t>
            </a:r>
            <a:r>
              <a:rPr kumimoji="1" lang="en-US" altLang="ja-JP" sz="1200" kern="1200" dirty="0" smtClean="0">
                <a:solidFill>
                  <a:schemeClr val="tx1"/>
                </a:solidFill>
                <a:effectLst/>
                <a:latin typeface="+mn-lt"/>
                <a:ea typeface="+mn-ea"/>
                <a:cs typeface="+mn-cs"/>
              </a:rPr>
              <a:t>8</a:t>
            </a:r>
            <a:r>
              <a:rPr kumimoji="1" lang="ja-JP" altLang="en-US" sz="1200" kern="1200" dirty="0" smtClean="0">
                <a:solidFill>
                  <a:schemeClr val="tx1"/>
                </a:solidFill>
                <a:effectLst/>
                <a:latin typeface="+mn-lt"/>
                <a:ea typeface="+mn-ea"/>
                <a:cs typeface="+mn-cs"/>
              </a:rPr>
              <a:t>日の</a:t>
            </a:r>
            <a:r>
              <a:rPr kumimoji="1" lang="en-US" altLang="ja-JP" sz="1200" kern="1200" dirty="0" smtClean="0">
                <a:solidFill>
                  <a:schemeClr val="tx1"/>
                </a:solidFill>
                <a:effectLst/>
                <a:latin typeface="+mn-lt"/>
                <a:ea typeface="+mn-ea"/>
                <a:cs typeface="+mn-cs"/>
              </a:rPr>
              <a:t>36</a:t>
            </a:r>
            <a:r>
              <a:rPr kumimoji="1" lang="ja-JP" altLang="en-US" sz="1200" kern="1200" dirty="0" smtClean="0">
                <a:solidFill>
                  <a:schemeClr val="tx1"/>
                </a:solidFill>
                <a:effectLst/>
                <a:latin typeface="+mn-lt"/>
                <a:ea typeface="+mn-ea"/>
                <a:cs typeface="+mn-cs"/>
              </a:rPr>
              <a:t>日</a:t>
            </a:r>
            <a:r>
              <a:rPr kumimoji="1" lang="ja-JP" altLang="en-US" sz="1200" kern="1200" dirty="0" smtClean="0">
                <a:solidFill>
                  <a:schemeClr val="tx1"/>
                </a:solidFill>
                <a:effectLst/>
                <a:latin typeface="+mn-lt"/>
                <a:ea typeface="+mn-ea"/>
                <a:cs typeface="+mn-cs"/>
              </a:rPr>
              <a:t>間</a:t>
            </a:r>
            <a:r>
              <a:rPr kumimoji="1" lang="ja-JP" altLang="en-US" sz="1200" kern="1200" dirty="0" smtClean="0">
                <a:solidFill>
                  <a:schemeClr val="tx1"/>
                </a:solidFill>
                <a:effectLst/>
                <a:latin typeface="+mn-lt"/>
                <a:ea typeface="+mn-ea"/>
                <a:cs typeface="+mn-cs"/>
              </a:rPr>
              <a:t>実施し</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結果は以下のようになりました</a:t>
            </a:r>
            <a:endParaRPr kumimoji="1" lang="en-US" altLang="ja-JP"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擬似アプリケーションの追加実装前はアプリケーションへのアクセス件数</a:t>
            </a:r>
            <a:r>
              <a:rPr kumimoji="1" lang="ja-JP" altLang="en-US"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648</a:t>
            </a:r>
            <a:r>
              <a:rPr kumimoji="1" lang="ja-JP" altLang="en-US" sz="1200" kern="1200" dirty="0" smtClean="0">
                <a:solidFill>
                  <a:schemeClr val="tx1"/>
                </a:solidFill>
                <a:effectLst/>
                <a:latin typeface="+mn-lt"/>
                <a:ea typeface="+mn-ea"/>
                <a:cs typeface="+mn-cs"/>
              </a:rPr>
              <a:t>件</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そのうち攻撃検出件数</a:t>
            </a:r>
            <a:r>
              <a:rPr kumimoji="1" lang="ja-JP" altLang="en-US"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件</a:t>
            </a:r>
            <a:endParaRPr kumimoji="1" lang="en-US" altLang="ja-JP"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追加実装後はアプリケーションのアクセス件数</a:t>
            </a:r>
            <a:r>
              <a:rPr kumimoji="1" lang="ja-JP" altLang="en-US"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8</a:t>
            </a:r>
            <a:r>
              <a:rPr kumimoji="1" lang="en-US" altLang="ja-JP" sz="1200" kern="1200" dirty="0" smtClean="0">
                <a:solidFill>
                  <a:schemeClr val="tx1"/>
                </a:solidFill>
                <a:effectLst/>
                <a:latin typeface="+mn-lt"/>
                <a:ea typeface="+mn-ea"/>
                <a:cs typeface="+mn-cs"/>
              </a:rPr>
              <a:t>5</a:t>
            </a:r>
            <a:r>
              <a:rPr kumimoji="1" lang="en-US" altLang="ja-JP" sz="1200" kern="1200" dirty="0" smtClean="0">
                <a:solidFill>
                  <a:schemeClr val="tx1"/>
                </a:solidFill>
                <a:effectLst/>
                <a:latin typeface="+mn-lt"/>
                <a:ea typeface="+mn-ea"/>
                <a:cs typeface="+mn-cs"/>
              </a:rPr>
              <a:t>5</a:t>
            </a:r>
            <a:r>
              <a:rPr kumimoji="1" lang="ja-JP" altLang="en-US" sz="1200" kern="1200" dirty="0" smtClean="0">
                <a:solidFill>
                  <a:schemeClr val="tx1"/>
                </a:solidFill>
                <a:effectLst/>
                <a:latin typeface="+mn-lt"/>
                <a:ea typeface="+mn-ea"/>
                <a:cs typeface="+mn-cs"/>
              </a:rPr>
              <a:t>件</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攻撃検出件数</a:t>
            </a:r>
            <a:r>
              <a:rPr kumimoji="1" lang="ja-JP" altLang="en-US"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7</a:t>
            </a:r>
            <a:r>
              <a:rPr kumimoji="1" lang="ja-JP" altLang="en-US" sz="1200" kern="1200" dirty="0" smtClean="0">
                <a:solidFill>
                  <a:schemeClr val="tx1"/>
                </a:solidFill>
                <a:effectLst/>
                <a:latin typeface="+mn-lt"/>
                <a:ea typeface="+mn-ea"/>
                <a:cs typeface="+mn-cs"/>
              </a:rPr>
              <a:t>件</a:t>
            </a:r>
            <a:r>
              <a:rPr kumimoji="1" lang="ja-JP" altLang="en-US" sz="1200" kern="1200" dirty="0" smtClean="0">
                <a:solidFill>
                  <a:schemeClr val="tx1"/>
                </a:solidFill>
                <a:effectLst/>
                <a:latin typeface="+mn-lt"/>
                <a:ea typeface="+mn-ea"/>
                <a:cs typeface="+mn-cs"/>
              </a:rPr>
              <a:t>でした</a:t>
            </a:r>
            <a:r>
              <a:rPr kumimoji="1" lang="en-US" altLang="ja-JP" sz="1200" kern="1200" dirty="0" smtClean="0">
                <a:solidFill>
                  <a:schemeClr val="tx1"/>
                </a:solidFill>
                <a:effectLst/>
                <a:latin typeface="+mn-lt"/>
                <a:ea typeface="+mn-ea"/>
                <a:cs typeface="+mn-cs"/>
              </a:rPr>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21</a:t>
            </a:fld>
            <a:endParaRPr kumimoji="1" lang="ja-JP" altLang="en-US"/>
          </a:p>
        </p:txBody>
      </p:sp>
    </p:spTree>
    <p:extLst>
      <p:ext uri="{BB962C8B-B14F-4D97-AF65-F5344CB8AC3E}">
        <p14:creationId xmlns:p14="http://schemas.microsoft.com/office/powerpoint/2010/main" val="3467558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この結果から以下のような考察が挙げられます</a:t>
            </a:r>
            <a:r>
              <a:rPr kumimoji="1" lang="en-US" altLang="ja-JP" dirty="0" smtClean="0"/>
              <a:t>.</a:t>
            </a:r>
          </a:p>
          <a:p>
            <a:r>
              <a:rPr kumimoji="1" lang="ja-JP" altLang="en-US" dirty="0" smtClean="0"/>
              <a:t>攻撃検知件数はそれぞれ</a:t>
            </a:r>
            <a:r>
              <a:rPr kumimoji="1" lang="en-US" altLang="ja-JP" dirty="0" smtClean="0"/>
              <a:t>1</a:t>
            </a:r>
            <a:r>
              <a:rPr kumimoji="1" lang="ja-JP" altLang="en-US" dirty="0" smtClean="0"/>
              <a:t>件ずつでしたが</a:t>
            </a:r>
            <a:r>
              <a:rPr kumimoji="1" lang="en-US" altLang="ja-JP" dirty="0" smtClean="0"/>
              <a:t>, </a:t>
            </a:r>
            <a:r>
              <a:rPr kumimoji="1" lang="ja-JP" altLang="en-US" dirty="0" smtClean="0"/>
              <a:t>約</a:t>
            </a:r>
            <a:r>
              <a:rPr kumimoji="1" lang="en-US" altLang="ja-JP" dirty="0" smtClean="0"/>
              <a:t>1</a:t>
            </a:r>
            <a:r>
              <a:rPr kumimoji="1" lang="ja-JP" altLang="en-US" dirty="0" smtClean="0"/>
              <a:t>ヶ月</a:t>
            </a:r>
            <a:r>
              <a:rPr kumimoji="1" lang="ja-JP" altLang="en-US" dirty="0" smtClean="0"/>
              <a:t>と</a:t>
            </a:r>
            <a:r>
              <a:rPr kumimoji="1" lang="ja-JP" altLang="en-US" dirty="0" smtClean="0"/>
              <a:t>短い期間の観測だったため</a:t>
            </a:r>
            <a:r>
              <a:rPr kumimoji="1" lang="en-US" altLang="ja-JP" dirty="0" smtClean="0"/>
              <a:t>, </a:t>
            </a:r>
            <a:r>
              <a:rPr kumimoji="1" lang="ja-JP" altLang="en-US" dirty="0" smtClean="0"/>
              <a:t>大きな差は見られなかったです</a:t>
            </a:r>
            <a:r>
              <a:rPr kumimoji="1" lang="en-US" altLang="ja-JP" dirty="0" smtClean="0"/>
              <a:t>. </a:t>
            </a:r>
            <a:r>
              <a:rPr kumimoji="1" lang="ja-JP" altLang="en-US" dirty="0" smtClean="0"/>
              <a:t>だから引き続き監視を行って攻撃検出の精度に変化があるか判断したいと思います</a:t>
            </a:r>
            <a:endParaRPr kumimoji="1" lang="en-US" altLang="ja-JP" dirty="0" smtClean="0"/>
          </a:p>
          <a:p>
            <a:endParaRPr kumimoji="1" lang="en-US" altLang="ja-JP" dirty="0" smtClean="0"/>
          </a:p>
          <a:p>
            <a:r>
              <a:rPr kumimoji="1" lang="ja-JP" altLang="en-US" dirty="0" smtClean="0"/>
              <a:t>また</a:t>
            </a:r>
            <a:r>
              <a:rPr kumimoji="1" lang="en-US" altLang="ja-JP" dirty="0" err="1" smtClean="0"/>
              <a:t>phpMyAdmin</a:t>
            </a:r>
            <a:r>
              <a:rPr kumimoji="1" lang="ja-JP" altLang="en-US" dirty="0" smtClean="0"/>
              <a:t>の</a:t>
            </a:r>
            <a:r>
              <a:rPr kumimoji="1" lang="en-US" altLang="ja-JP" dirty="0" err="1" smtClean="0"/>
              <a:t>setup.php</a:t>
            </a:r>
            <a:r>
              <a:rPr kumimoji="1" lang="ja-JP" altLang="en-US" dirty="0" smtClean="0"/>
              <a:t>を狙った攻撃は</a:t>
            </a:r>
            <a:r>
              <a:rPr kumimoji="1" lang="en-US" altLang="ja-JP" dirty="0" smtClean="0"/>
              <a:t>, </a:t>
            </a:r>
            <a:r>
              <a:rPr kumimoji="1" lang="ja-JP" altLang="en-US" dirty="0" smtClean="0"/>
              <a:t>調べたところ</a:t>
            </a:r>
            <a:r>
              <a:rPr kumimoji="1" lang="en-US" altLang="ja-JP" dirty="0" err="1" smtClean="0"/>
              <a:t>phpMyAdmin</a:t>
            </a:r>
            <a:r>
              <a:rPr kumimoji="1" lang="ja-JP" altLang="en-US" dirty="0" smtClean="0"/>
              <a:t>のバージョンが</a:t>
            </a:r>
            <a:r>
              <a:rPr kumimoji="1" lang="en-US" altLang="ja-JP" dirty="0" smtClean="0"/>
              <a:t>3.3.10.2</a:t>
            </a:r>
            <a:r>
              <a:rPr kumimoji="1" lang="ja-JP" altLang="en-US" dirty="0" smtClean="0"/>
              <a:t>未満で</a:t>
            </a:r>
            <a:r>
              <a:rPr kumimoji="1" lang="en-US" altLang="ja-JP" dirty="0" err="1" smtClean="0"/>
              <a:t>phpMyAdmin</a:t>
            </a:r>
            <a:r>
              <a:rPr kumimoji="1" lang="ja-JP" altLang="en-US" dirty="0" smtClean="0"/>
              <a:t>配下に</a:t>
            </a:r>
            <a:r>
              <a:rPr kumimoji="1" lang="en-US" altLang="ja-JP" dirty="0" err="1" smtClean="0"/>
              <a:t>setup.php</a:t>
            </a:r>
            <a:r>
              <a:rPr kumimoji="1" lang="ja-JP" altLang="en-US" dirty="0" smtClean="0"/>
              <a:t>がある場合における脆弱性であることがわかりました</a:t>
            </a:r>
            <a:r>
              <a:rPr kumimoji="1" lang="en-US" altLang="ja-JP" dirty="0" smtClean="0"/>
              <a:t>. </a:t>
            </a:r>
          </a:p>
          <a:p>
            <a:r>
              <a:rPr kumimoji="1" lang="ja-JP" altLang="en-US" dirty="0" smtClean="0"/>
              <a:t>今回実験に使用した</a:t>
            </a:r>
            <a:r>
              <a:rPr kumimoji="1" lang="en-US" altLang="ja-JP" dirty="0" err="1" smtClean="0"/>
              <a:t>phpMyAdmin</a:t>
            </a:r>
            <a:r>
              <a:rPr kumimoji="1" lang="ja-JP" altLang="en-US" dirty="0" smtClean="0"/>
              <a:t>のバージョンが</a:t>
            </a:r>
            <a:r>
              <a:rPr kumimoji="1" lang="en-US" altLang="ja-JP" dirty="0" smtClean="0"/>
              <a:t>4.8.4</a:t>
            </a:r>
            <a:r>
              <a:rPr kumimoji="1" lang="ja-JP" altLang="en-US" dirty="0" smtClean="0"/>
              <a:t>であったことで攻撃の詳しい収集には至りませんでしたが</a:t>
            </a:r>
            <a:r>
              <a:rPr kumimoji="1" lang="en-US" altLang="ja-JP" dirty="0" smtClean="0"/>
              <a:t>, </a:t>
            </a:r>
            <a:r>
              <a:rPr kumimoji="1" lang="ja-JP" altLang="en-US" dirty="0" smtClean="0"/>
              <a:t>詳しくは後述する脆弱性があるように見せかける脆弱性ハンドラを用いることでより詳細な攻撃の検出に至れると考えています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22</a:t>
            </a:fld>
            <a:endParaRPr kumimoji="1" lang="ja-JP" altLang="en-US"/>
          </a:p>
        </p:txBody>
      </p:sp>
    </p:spTree>
    <p:extLst>
      <p:ext uri="{BB962C8B-B14F-4D97-AF65-F5344CB8AC3E}">
        <p14:creationId xmlns:p14="http://schemas.microsoft.com/office/powerpoint/2010/main" val="2186244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本研究によって</a:t>
            </a:r>
            <a:r>
              <a:rPr kumimoji="1" lang="en-US" altLang="ja-JP" dirty="0" err="1" smtClean="0"/>
              <a:t>phpMyAdmin</a:t>
            </a:r>
            <a:r>
              <a:rPr kumimoji="1" lang="ja-JP" altLang="en-US" dirty="0" smtClean="0"/>
              <a:t>への攻撃を検出することが可能だということ</a:t>
            </a:r>
            <a:r>
              <a:rPr kumimoji="1" lang="en-US" altLang="ja-JP" dirty="0" smtClean="0"/>
              <a:t>, </a:t>
            </a:r>
            <a:r>
              <a:rPr kumimoji="1" lang="ja-JP" altLang="en-US" dirty="0" smtClean="0"/>
              <a:t>リバースプロキシを用いた擬似アプリケーションを設置することが可能だという結果が得られました</a:t>
            </a:r>
            <a:r>
              <a:rPr kumimoji="1" lang="en-US" altLang="ja-JP" dirty="0" smtClean="0"/>
              <a:t>.</a:t>
            </a:r>
          </a:p>
          <a:p>
            <a:endParaRPr kumimoji="1" lang="en-US" altLang="ja-JP" dirty="0" smtClean="0"/>
          </a:p>
          <a:p>
            <a:r>
              <a:rPr kumimoji="1" lang="ja-JP" altLang="en-US" dirty="0" smtClean="0"/>
              <a:t>今後の課題としては</a:t>
            </a:r>
            <a:r>
              <a:rPr kumimoji="1" lang="en-US" altLang="ja-JP" dirty="0" smtClean="0"/>
              <a:t>, </a:t>
            </a:r>
            <a:r>
              <a:rPr kumimoji="1" lang="ja-JP" altLang="en-US" dirty="0" smtClean="0"/>
              <a:t>攻撃検出の監視を継続するとともに詳細な攻撃を検出するために脆弱性ハンドラを導入したいと考えています</a:t>
            </a:r>
            <a:r>
              <a:rPr kumimoji="1" lang="en-US" altLang="ja-JP" dirty="0" smtClean="0"/>
              <a:t>.</a:t>
            </a:r>
          </a:p>
          <a:p>
            <a:endParaRPr kumimoji="1" lang="en-US" altLang="ja-JP" dirty="0" smtClean="0"/>
          </a:p>
          <a:p>
            <a:endParaRPr kumimoji="1" lang="en-US" altLang="ja-JP" dirty="0" smtClean="0"/>
          </a:p>
          <a:p>
            <a:r>
              <a:rPr kumimoji="1" lang="ja-JP" altLang="en-US" dirty="0" smtClean="0"/>
              <a:t>引用の追加</a:t>
            </a:r>
            <a:endParaRPr kumimoji="1" lang="en-US" altLang="ja-JP" dirty="0" smtClean="0"/>
          </a:p>
          <a:p>
            <a:r>
              <a:rPr kumimoji="1" lang="en-US" altLang="ja-JP" dirty="0" smtClean="0"/>
              <a:t>[13]</a:t>
            </a:r>
            <a:r>
              <a:rPr kumimoji="1" lang="ja-JP" altLang="en-US" dirty="0" smtClean="0"/>
              <a:t>の引用</a:t>
            </a:r>
            <a:endParaRPr kumimoji="1" lang="en-US" altLang="ja-JP" dirty="0" smtClean="0"/>
          </a:p>
          <a:p>
            <a:r>
              <a:rPr kumimoji="1" lang="en-US" altLang="ja-JP" dirty="0" smtClean="0"/>
              <a:t>[14]</a:t>
            </a:r>
            <a:r>
              <a:rPr kumimoji="1" lang="ja-JP" altLang="en-US" dirty="0" smtClean="0"/>
              <a:t>を本文中の引用にする</a:t>
            </a:r>
            <a:endParaRPr kumimoji="1" lang="en-US" altLang="ja-JP" dirty="0" smtClean="0"/>
          </a:p>
          <a:p>
            <a:endParaRPr kumimoji="1" lang="en-US" altLang="ja-JP" dirty="0" smtClean="0"/>
          </a:p>
          <a:p>
            <a:r>
              <a:rPr kumimoji="1" lang="ja-JP" altLang="en-US" dirty="0" smtClean="0"/>
              <a:t>従来の高対話型との違いの説明（アプリケーションの横でハニーポットを動かしてるのが違い）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23</a:t>
            </a:fld>
            <a:endParaRPr kumimoji="1" lang="ja-JP" altLang="en-US"/>
          </a:p>
        </p:txBody>
      </p:sp>
    </p:spTree>
    <p:extLst>
      <p:ext uri="{BB962C8B-B14F-4D97-AF65-F5344CB8AC3E}">
        <p14:creationId xmlns:p14="http://schemas.microsoft.com/office/powerpoint/2010/main" val="3414322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脆弱性ハンドラとは攻撃者に対して脆弱性が存在するように見せかけるシステムのことであり</a:t>
            </a:r>
            <a:r>
              <a:rPr kumimoji="1" lang="en-US" altLang="ja-JP" dirty="0" smtClean="0"/>
              <a:t>, </a:t>
            </a:r>
            <a:r>
              <a:rPr kumimoji="1" lang="ja-JP" altLang="en-US" dirty="0" smtClean="0"/>
              <a:t>具体的には</a:t>
            </a:r>
            <a:r>
              <a:rPr kumimoji="1" lang="en-US" altLang="ja-JP" dirty="0" smtClean="0"/>
              <a:t>http</a:t>
            </a:r>
            <a:r>
              <a:rPr kumimoji="1" lang="ja-JP" altLang="en-US" dirty="0" smtClean="0"/>
              <a:t>ステータスが</a:t>
            </a:r>
            <a:r>
              <a:rPr kumimoji="1" lang="en-US" altLang="ja-JP" dirty="0" smtClean="0"/>
              <a:t>400</a:t>
            </a:r>
            <a:r>
              <a:rPr kumimoji="1" lang="ja-JP" altLang="en-US" dirty="0" smtClean="0"/>
              <a:t>番台になるレスポンスを</a:t>
            </a:r>
            <a:r>
              <a:rPr kumimoji="1" lang="en-US" altLang="ja-JP" dirty="0" smtClean="0"/>
              <a:t>200</a:t>
            </a:r>
            <a:r>
              <a:rPr kumimoji="1" lang="ja-JP" altLang="en-US" dirty="0" smtClean="0"/>
              <a:t>番に変換してクライアントに応答するシステムです</a:t>
            </a:r>
            <a:r>
              <a:rPr kumimoji="1" lang="en-US" altLang="ja-JP" dirty="0" smtClean="0"/>
              <a:t>.</a:t>
            </a:r>
          </a:p>
          <a:p>
            <a:r>
              <a:rPr kumimoji="1" lang="ja-JP" altLang="en-US" dirty="0" smtClean="0"/>
              <a:t>これにより詳細な攻撃を検出できるのではないかと考えています</a:t>
            </a:r>
            <a:r>
              <a:rPr kumimoji="1" lang="en-US" altLang="ja-JP" dirty="0" smtClean="0"/>
              <a:t>.</a:t>
            </a:r>
          </a:p>
          <a:p>
            <a:r>
              <a:rPr kumimoji="1" lang="ja-JP" altLang="en-US" dirty="0" smtClean="0"/>
              <a:t>以上で発表を終わります</a:t>
            </a:r>
            <a:r>
              <a:rPr kumimoji="1" lang="en-US" altLang="ja-JP" dirty="0" smtClean="0"/>
              <a:t>.</a:t>
            </a:r>
          </a:p>
          <a:p>
            <a:endParaRPr kumimoji="1" lang="en-US" altLang="ja-JP" dirty="0" smtClean="0"/>
          </a:p>
          <a:p>
            <a:endParaRPr kumimoji="1" lang="en-US" altLang="ja-JP" dirty="0" smtClean="0"/>
          </a:p>
          <a:p>
            <a:r>
              <a:rPr kumimoji="1" lang="en-US" altLang="ja-JP" dirty="0" smtClean="0"/>
              <a:t>(</a:t>
            </a:r>
            <a:r>
              <a:rPr kumimoji="1" lang="ja-JP" altLang="en-US" dirty="0" smtClean="0"/>
              <a:t>注釈</a:t>
            </a:r>
            <a:r>
              <a:rPr kumimoji="1" lang="en-US" altLang="ja-JP" dirty="0" smtClean="0"/>
              <a:t>)</a:t>
            </a:r>
            <a:r>
              <a:rPr kumimoji="1" lang="ja-JP" altLang="en-US" dirty="0" smtClean="0"/>
              <a:t>攻撃者は</a:t>
            </a:r>
            <a:r>
              <a:rPr kumimoji="1" lang="en-US" altLang="ja-JP" dirty="0" smtClean="0"/>
              <a:t>exploit</a:t>
            </a:r>
            <a:r>
              <a:rPr kumimoji="1" lang="en-US" altLang="en-US" dirty="0" smtClean="0"/>
              <a:t> kit</a:t>
            </a:r>
            <a:r>
              <a:rPr kumimoji="1" lang="ja-JP" altLang="en-US" dirty="0" smtClean="0"/>
              <a:t>と呼ばれる</a:t>
            </a:r>
            <a:r>
              <a:rPr kumimoji="1" lang="en-US" altLang="ja-JP" dirty="0" smtClean="0"/>
              <a:t>, </a:t>
            </a:r>
            <a:r>
              <a:rPr kumimoji="1" lang="ja-JP" altLang="en-US" dirty="0" smtClean="0"/>
              <a:t>アプリケーションに特定の脆弱性があるかを調べるシステムを使って攻撃することが多い</a:t>
            </a:r>
            <a:endParaRPr kumimoji="1" lang="en-US" altLang="ja-JP" dirty="0" smtClean="0"/>
          </a:p>
          <a:p>
            <a:r>
              <a:rPr kumimoji="1" lang="ja-JP" altLang="en-US" dirty="0" smtClean="0"/>
              <a:t>この攻撃はアプリケーション内に脆弱性がなければ攻撃を行わない</a:t>
            </a:r>
            <a:r>
              <a:rPr kumimoji="1" lang="en-US" altLang="ja-JP" dirty="0" smtClean="0"/>
              <a:t>. </a:t>
            </a:r>
            <a:r>
              <a:rPr kumimoji="1" lang="ja-JP" altLang="en-US" dirty="0" smtClean="0"/>
              <a:t>だからその対策が脆弱性ハンドラ</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24</a:t>
            </a:fld>
            <a:endParaRPr kumimoji="1" lang="ja-JP" altLang="en-US"/>
          </a:p>
        </p:txBody>
      </p:sp>
    </p:spTree>
    <p:extLst>
      <p:ext uri="{BB962C8B-B14F-4D97-AF65-F5344CB8AC3E}">
        <p14:creationId xmlns:p14="http://schemas.microsoft.com/office/powerpoint/2010/main" val="3414322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既存研究として</a:t>
            </a:r>
            <a:r>
              <a:rPr kumimoji="1" lang="en-US" altLang="ja-JP" dirty="0" smtClean="0"/>
              <a:t>, </a:t>
            </a:r>
            <a:r>
              <a:rPr kumimoji="1" lang="ja-JP" altLang="en-US" dirty="0" smtClean="0"/>
              <a:t>本研究と同様にコンテナ型ハニーポットを複数設置するハニーポットシステムには</a:t>
            </a:r>
            <a:r>
              <a:rPr kumimoji="1" lang="en-US" altLang="ja-JP" dirty="0" smtClean="0"/>
              <a:t>, T-Pot</a:t>
            </a:r>
            <a:r>
              <a:rPr kumimoji="1" lang="ja-JP" altLang="en-US" dirty="0" smtClean="0"/>
              <a:t>があります</a:t>
            </a:r>
            <a:r>
              <a:rPr kumimoji="1" lang="en-US" altLang="ja-JP" dirty="0" smtClean="0"/>
              <a:t>.</a:t>
            </a:r>
          </a:p>
          <a:p>
            <a:endParaRPr kumimoji="1" lang="en-US" altLang="ja-JP" dirty="0" smtClean="0"/>
          </a:p>
          <a:p>
            <a:r>
              <a:rPr kumimoji="1" lang="ja-JP" altLang="en-US" dirty="0" smtClean="0"/>
              <a:t>違いはハニーポットそのものの機能を向上させようとしているかという</a:t>
            </a:r>
            <a:r>
              <a:rPr kumimoji="1" lang="en-US" altLang="ja-JP" dirty="0" smtClean="0"/>
              <a:t>, </a:t>
            </a:r>
            <a:r>
              <a:rPr kumimoji="1" lang="ja-JP" altLang="en-US" dirty="0" smtClean="0"/>
              <a:t>方向性の違い</a:t>
            </a:r>
            <a:r>
              <a:rPr kumimoji="1" lang="en-US" altLang="ja-JP" dirty="0" smtClean="0"/>
              <a:t>?</a:t>
            </a:r>
          </a:p>
          <a:p>
            <a:endParaRPr kumimoji="1" lang="en-US" altLang="ja-JP" dirty="0" smtClean="0"/>
          </a:p>
          <a:p>
            <a:r>
              <a:rPr kumimoji="1" lang="ja-JP" altLang="en-US" dirty="0" smtClean="0"/>
              <a:t>本研究の目標はアプリケーションの機能を損なわないことが重要</a:t>
            </a:r>
            <a:endParaRPr kumimoji="1" lang="en-US" altLang="ja-JP" dirty="0" smtClean="0"/>
          </a:p>
          <a:p>
            <a:r>
              <a:rPr kumimoji="1" lang="ja-JP" altLang="en-US" dirty="0" smtClean="0"/>
              <a:t>最終的には</a:t>
            </a:r>
            <a:r>
              <a:rPr kumimoji="1" lang="en-US" altLang="ja-JP" dirty="0" smtClean="0"/>
              <a:t>, </a:t>
            </a:r>
            <a:r>
              <a:rPr kumimoji="1" lang="ja-JP" altLang="en-US" dirty="0" smtClean="0"/>
              <a:t>アプリケーションフレームワークの</a:t>
            </a:r>
            <a:r>
              <a:rPr kumimoji="1" lang="en-US" altLang="ja-JP" dirty="0" smtClean="0"/>
              <a:t>1</a:t>
            </a:r>
            <a:r>
              <a:rPr kumimoji="1" lang="ja-JP" altLang="en-US" dirty="0" smtClean="0"/>
              <a:t>機能みたいな立ち位置にしたい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25</a:t>
            </a:fld>
            <a:endParaRPr kumimoji="1" lang="ja-JP" altLang="en-US"/>
          </a:p>
        </p:txBody>
      </p:sp>
    </p:spTree>
    <p:extLst>
      <p:ext uri="{BB962C8B-B14F-4D97-AF65-F5344CB8AC3E}">
        <p14:creationId xmlns:p14="http://schemas.microsoft.com/office/powerpoint/2010/main" val="3414322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従来の高対話型ハニーポットとの違いは</a:t>
            </a:r>
            <a:r>
              <a:rPr kumimoji="1" lang="en-US" altLang="ja-JP" dirty="0" smtClean="0"/>
              <a:t>, </a:t>
            </a:r>
            <a:r>
              <a:rPr kumimoji="1" lang="ja-JP" altLang="en-US" dirty="0" smtClean="0"/>
              <a:t>脆弱性ハンドラを実装した際に利点がある</a:t>
            </a:r>
            <a:endParaRPr kumimoji="1" lang="en-US" altLang="ja-JP" dirty="0" smtClean="0"/>
          </a:p>
          <a:p>
            <a:endParaRPr kumimoji="1" lang="en-US" altLang="ja-JP" dirty="0" smtClean="0"/>
          </a:p>
          <a:p>
            <a:r>
              <a:rPr kumimoji="1" lang="ja-JP" altLang="en-US" dirty="0" smtClean="0"/>
              <a:t>ハニーポットがアプリケーションの外側にあるから</a:t>
            </a:r>
            <a:r>
              <a:rPr kumimoji="1" lang="en-US" altLang="ja-JP" dirty="0" smtClean="0"/>
              <a:t>, </a:t>
            </a:r>
            <a:r>
              <a:rPr kumimoji="1" lang="ja-JP" altLang="en-US" dirty="0" smtClean="0"/>
              <a:t>アプリケーションそのものには脆弱性を置く必要がない</a:t>
            </a:r>
            <a:endParaRPr kumimoji="1" lang="en-US" altLang="ja-JP" dirty="0" smtClean="0"/>
          </a:p>
          <a:p>
            <a:endParaRPr kumimoji="1" lang="en-US" altLang="ja-JP" dirty="0" smtClean="0"/>
          </a:p>
          <a:p>
            <a:r>
              <a:rPr kumimoji="1" lang="ja-JP" altLang="en-US" dirty="0" smtClean="0"/>
              <a:t>ハニーポットかリバースプロキシに置く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26</a:t>
            </a:fld>
            <a:endParaRPr kumimoji="1" lang="ja-JP" altLang="en-US"/>
          </a:p>
        </p:txBody>
      </p:sp>
    </p:spTree>
    <p:extLst>
      <p:ext uri="{BB962C8B-B14F-4D97-AF65-F5344CB8AC3E}">
        <p14:creationId xmlns:p14="http://schemas.microsoft.com/office/powerpoint/2010/main" val="341432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本研究の背景として</a:t>
            </a:r>
            <a:r>
              <a:rPr kumimoji="1" lang="en-US" altLang="ja-JP" dirty="0" smtClean="0"/>
              <a:t>, </a:t>
            </a:r>
            <a:r>
              <a:rPr kumimoji="1" lang="ja-JP" altLang="en-US" dirty="0" smtClean="0"/>
              <a:t>まず標的型攻撃などの攻撃の高度化が挙げられます</a:t>
            </a:r>
            <a:endParaRPr kumimoji="1" lang="en-US" altLang="ja-JP" dirty="0" smtClean="0"/>
          </a:p>
          <a:p>
            <a:r>
              <a:rPr kumimoji="1" lang="ja-JP" altLang="en-US" dirty="0" smtClean="0"/>
              <a:t>例えば</a:t>
            </a:r>
            <a:r>
              <a:rPr kumimoji="1" lang="en-US" altLang="ja-JP" dirty="0" smtClean="0"/>
              <a:t>, </a:t>
            </a:r>
            <a:r>
              <a:rPr kumimoji="1" lang="ja-JP" altLang="en-US" dirty="0" smtClean="0"/>
              <a:t>企業がよくアクセスするサイトを攻撃し</a:t>
            </a:r>
            <a:r>
              <a:rPr kumimoji="1" lang="en-US" altLang="ja-JP" dirty="0" smtClean="0"/>
              <a:t>, </a:t>
            </a:r>
            <a:r>
              <a:rPr kumimoji="1" lang="ja-JP" altLang="en-US" dirty="0" smtClean="0"/>
              <a:t>改ざんする水飲み場型攻撃は改ざんしたサイトからマルウェアをダウンロードさせるドライブバイダウンロード攻撃へ発展し</a:t>
            </a:r>
            <a:r>
              <a:rPr kumimoji="1" lang="en-US" altLang="ja-JP" dirty="0" smtClean="0"/>
              <a:t>, </a:t>
            </a:r>
            <a:r>
              <a:rPr kumimoji="1" lang="ja-JP" altLang="en-US" dirty="0" smtClean="0"/>
              <a:t>大きな損害を与えることがあります</a:t>
            </a:r>
            <a:r>
              <a:rPr kumimoji="1" lang="en-US" altLang="ja-JP" dirty="0" smtClean="0"/>
              <a:t>.</a:t>
            </a:r>
          </a:p>
          <a:p>
            <a:endParaRPr kumimoji="1" lang="en-US" altLang="ja-JP" dirty="0" smtClean="0"/>
          </a:p>
          <a:p>
            <a:r>
              <a:rPr kumimoji="1" lang="ja-JP" altLang="en-US" dirty="0" smtClean="0"/>
              <a:t>またサイバー攻撃が高度化する一方</a:t>
            </a:r>
            <a:r>
              <a:rPr kumimoji="1" lang="en-US" altLang="ja-JP" dirty="0" smtClean="0"/>
              <a:t>, </a:t>
            </a:r>
            <a:r>
              <a:rPr kumimoji="1" lang="ja-JP" altLang="en-US" dirty="0" smtClean="0"/>
              <a:t>クラウドサービスはオンプレミス環境と比較してシステムが複雑になっており</a:t>
            </a:r>
            <a:r>
              <a:rPr kumimoji="1" lang="en-US" altLang="ja-JP" dirty="0" smtClean="0"/>
              <a:t>, </a:t>
            </a:r>
            <a:r>
              <a:rPr kumimoji="1" lang="ja-JP" altLang="en-US" dirty="0" smtClean="0"/>
              <a:t>システムの把握が難しくなっています</a:t>
            </a:r>
            <a:r>
              <a:rPr kumimoji="1" lang="en-US" altLang="ja-JP" dirty="0" smtClean="0"/>
              <a:t>. </a:t>
            </a:r>
          </a:p>
          <a:p>
            <a:endParaRPr kumimoji="1" lang="en-US" altLang="ja-JP" dirty="0" smtClean="0"/>
          </a:p>
          <a:p>
            <a:r>
              <a:rPr kumimoji="1" lang="ja-JP" altLang="en-US" dirty="0" smtClean="0"/>
              <a:t>このような情報システムが高度化・難化する状況の中でセキュリティの向上は必須だと考えられます</a:t>
            </a:r>
            <a:r>
              <a:rPr kumimoji="1" lang="en-US" altLang="ja-JP" dirty="0" smtClean="0"/>
              <a:t>.</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3</a:t>
            </a:fld>
            <a:endParaRPr kumimoji="1" lang="ja-JP" altLang="en-US"/>
          </a:p>
        </p:txBody>
      </p:sp>
    </p:spTree>
    <p:extLst>
      <p:ext uri="{BB962C8B-B14F-4D97-AF65-F5344CB8AC3E}">
        <p14:creationId xmlns:p14="http://schemas.microsoft.com/office/powerpoint/2010/main" val="308166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目標にあげられる高対話型ハニーポットとは</a:t>
            </a:r>
            <a:r>
              <a:rPr kumimoji="1" lang="en-US" altLang="ja-JP" dirty="0" smtClean="0"/>
              <a:t>, </a:t>
            </a:r>
            <a:r>
              <a:rPr kumimoji="1" lang="ja-JP" altLang="en-US" dirty="0" smtClean="0"/>
              <a:t>ハニーポットの分類の一つです</a:t>
            </a:r>
            <a:r>
              <a:rPr kumimoji="1" lang="en-US" altLang="en-US" dirty="0" smtClean="0"/>
              <a:t>. </a:t>
            </a:r>
          </a:p>
          <a:p>
            <a:r>
              <a:rPr kumimoji="1" lang="ja-JP" altLang="en-US" dirty="0" smtClean="0"/>
              <a:t>ハニーポットとは</a:t>
            </a:r>
            <a:r>
              <a:rPr kumimoji="1" lang="en-US" altLang="en-US" dirty="0" smtClean="0"/>
              <a:t>, </a:t>
            </a:r>
            <a:r>
              <a:rPr kumimoji="1" lang="ja-JP" altLang="en-US" dirty="0" smtClean="0"/>
              <a:t>脆弱性や脆弱性を装った仕組みをアプリケーションや</a:t>
            </a:r>
            <a:r>
              <a:rPr kumimoji="1" lang="en-US" altLang="ja-JP" dirty="0" smtClean="0"/>
              <a:t>OS</a:t>
            </a:r>
            <a:r>
              <a:rPr kumimoji="1" lang="ja-JP" altLang="en-US" dirty="0" smtClean="0"/>
              <a:t>などのシステム上もしくは</a:t>
            </a:r>
            <a:r>
              <a:rPr kumimoji="1" lang="en-US" altLang="ja-JP" dirty="0" smtClean="0"/>
              <a:t>,</a:t>
            </a:r>
            <a:r>
              <a:rPr kumimoji="1" lang="ja-JP" altLang="en-US" dirty="0" smtClean="0"/>
              <a:t> それを模倣したシステム上に用意し</a:t>
            </a:r>
            <a:r>
              <a:rPr kumimoji="1" lang="en-US" altLang="ja-JP" dirty="0" smtClean="0"/>
              <a:t>, </a:t>
            </a:r>
            <a:r>
              <a:rPr kumimoji="1" lang="ja-JP" altLang="en-US" dirty="0" smtClean="0"/>
              <a:t>攻撃者を誘導することで</a:t>
            </a:r>
            <a:r>
              <a:rPr kumimoji="1" lang="en-US" altLang="ja-JP" dirty="0" smtClean="0"/>
              <a:t>, </a:t>
            </a:r>
            <a:r>
              <a:rPr kumimoji="1" lang="ja-JP" altLang="en-US" dirty="0" smtClean="0"/>
              <a:t>攻撃活動や不正アクセスを促すシステムです</a:t>
            </a:r>
            <a:r>
              <a:rPr kumimoji="1" lang="en-US" altLang="ja-JP" dirty="0" smtClean="0"/>
              <a:t>. </a:t>
            </a:r>
            <a:r>
              <a:rPr kumimoji="1" lang="ja-JP" altLang="en-US" dirty="0" smtClean="0"/>
              <a:t>アプリケーションなどをエミュレートして攻撃活動を促す低対話型ハニーポットと比較して</a:t>
            </a:r>
            <a:r>
              <a:rPr kumimoji="1" lang="en-US" altLang="ja-JP" dirty="0" smtClean="0"/>
              <a:t>, </a:t>
            </a:r>
            <a:r>
              <a:rPr kumimoji="1" lang="ja-JP" altLang="en-US" dirty="0" smtClean="0"/>
              <a:t>高対話型ハニーポットは攻撃活動がホストマシンに影響を及ぼすため</a:t>
            </a:r>
            <a:r>
              <a:rPr kumimoji="1" lang="en-US" altLang="ja-JP" dirty="0" smtClean="0"/>
              <a:t>, </a:t>
            </a:r>
            <a:r>
              <a:rPr kumimoji="1" lang="ja-JP" altLang="en-US" dirty="0" smtClean="0"/>
              <a:t>サーバを踏み台にされたりファイルシステムを破壊されたりする一方</a:t>
            </a:r>
            <a:r>
              <a:rPr kumimoji="1" lang="en-US" altLang="ja-JP" dirty="0" smtClean="0"/>
              <a:t>, </a:t>
            </a:r>
            <a:r>
              <a:rPr kumimoji="1" lang="ja-JP" altLang="en-US" dirty="0" smtClean="0"/>
              <a:t>より多くの情報を得ることができます</a:t>
            </a:r>
            <a:r>
              <a:rPr kumimoji="1" lang="en-US" altLang="ja-JP" dirty="0" smtClean="0"/>
              <a:t>.</a:t>
            </a:r>
            <a:endParaRPr kumimoji="1" lang="en-US" altLang="en-US"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4</a:t>
            </a:fld>
            <a:endParaRPr kumimoji="1" lang="ja-JP" altLang="en-US"/>
          </a:p>
        </p:txBody>
      </p:sp>
    </p:spTree>
    <p:extLst>
      <p:ext uri="{BB962C8B-B14F-4D97-AF65-F5344CB8AC3E}">
        <p14:creationId xmlns:p14="http://schemas.microsoft.com/office/powerpoint/2010/main" val="382605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次に本研究において必要になる</a:t>
            </a:r>
            <a:r>
              <a:rPr kumimoji="1" lang="en-US" altLang="ja-JP" dirty="0" smtClean="0"/>
              <a:t>http</a:t>
            </a:r>
            <a:r>
              <a:rPr kumimoji="1" lang="ja-JP" altLang="en-US" dirty="0" smtClean="0"/>
              <a:t>リクエスト・レスポンスについて</a:t>
            </a:r>
            <a:r>
              <a:rPr kumimoji="1" lang="en-US" altLang="ja-JP" dirty="0" smtClean="0"/>
              <a:t>, </a:t>
            </a:r>
            <a:r>
              <a:rPr kumimoji="1" lang="ja-JP" altLang="en-US" dirty="0" smtClean="0"/>
              <a:t>特に</a:t>
            </a:r>
            <a:r>
              <a:rPr kumimoji="1" lang="en-US" altLang="ja-JP" dirty="0" smtClean="0"/>
              <a:t>http</a:t>
            </a:r>
            <a:r>
              <a:rPr kumimoji="1" lang="ja-JP" altLang="en-US" dirty="0" smtClean="0"/>
              <a:t>ステータスコードについて話します</a:t>
            </a:r>
            <a:r>
              <a:rPr kumimoji="1" lang="en-US" altLang="ja-JP" dirty="0" smtClean="0"/>
              <a:t>.</a:t>
            </a:r>
          </a:p>
          <a:p>
            <a:r>
              <a:rPr kumimoji="1" lang="en-US" altLang="ja-JP" dirty="0" smtClean="0"/>
              <a:t>http</a:t>
            </a:r>
            <a:r>
              <a:rPr kumimoji="1" lang="ja-JP" altLang="en-US" dirty="0" smtClean="0"/>
              <a:t>ステータスコードとは</a:t>
            </a:r>
            <a:r>
              <a:rPr kumimoji="1" lang="en-US" altLang="ja-JP" dirty="0" smtClean="0"/>
              <a:t>, http</a:t>
            </a:r>
            <a:r>
              <a:rPr kumimoji="1" lang="ja-JP" altLang="en-US" dirty="0" smtClean="0"/>
              <a:t>のレスポンスにおける通信の状態のことを表します</a:t>
            </a:r>
            <a:r>
              <a:rPr kumimoji="1" lang="en-US" altLang="ja-JP" dirty="0" smtClean="0"/>
              <a:t>.</a:t>
            </a:r>
          </a:p>
          <a:p>
            <a:r>
              <a:rPr kumimoji="1" lang="en-US" altLang="ja-JP" dirty="0" smtClean="0"/>
              <a:t>http</a:t>
            </a:r>
            <a:r>
              <a:rPr kumimoji="1" lang="ja-JP" altLang="en-US" dirty="0" smtClean="0"/>
              <a:t>通信はクライアントがサーバへ要求するリクエストと</a:t>
            </a:r>
            <a:r>
              <a:rPr kumimoji="1" lang="en-US" altLang="ja-JP" dirty="0" smtClean="0"/>
              <a:t>, </a:t>
            </a:r>
            <a:r>
              <a:rPr kumimoji="1" lang="ja-JP" altLang="en-US" dirty="0" smtClean="0"/>
              <a:t>その要求に応じた返答を行うレスポンスから成り立ちます</a:t>
            </a:r>
            <a:r>
              <a:rPr kumimoji="1" lang="en-US" altLang="ja-JP" dirty="0" smtClean="0"/>
              <a:t>. </a:t>
            </a:r>
          </a:p>
          <a:p>
            <a:endParaRPr kumimoji="1" lang="en-US" altLang="ja-JP" dirty="0" smtClean="0"/>
          </a:p>
          <a:p>
            <a:r>
              <a:rPr kumimoji="1" lang="ja-JP" altLang="en-US" dirty="0" smtClean="0"/>
              <a:t>下の図にある通り</a:t>
            </a:r>
            <a:r>
              <a:rPr kumimoji="1" lang="en-US" altLang="ja-JP" dirty="0" smtClean="0"/>
              <a:t>, </a:t>
            </a:r>
            <a:r>
              <a:rPr kumimoji="1" lang="ja-JP" altLang="en-US" dirty="0" smtClean="0"/>
              <a:t>リクエストではユーザ情報や欲しいページのパス</a:t>
            </a:r>
            <a:r>
              <a:rPr kumimoji="1" lang="en-US" altLang="ja-JP" dirty="0" smtClean="0"/>
              <a:t>, </a:t>
            </a:r>
            <a:r>
              <a:rPr kumimoji="1" lang="ja-JP" altLang="en-US" dirty="0" smtClean="0"/>
              <a:t>メソッドなどをサーバへ送信しページを要求し</a:t>
            </a:r>
            <a:r>
              <a:rPr kumimoji="1" lang="en-US" altLang="ja-JP" dirty="0" smtClean="0"/>
              <a:t>, </a:t>
            </a:r>
          </a:p>
          <a:p>
            <a:r>
              <a:rPr kumimoji="1" lang="ja-JP" altLang="en-US" dirty="0" smtClean="0"/>
              <a:t>それに対してサーバはリクエストに基づいた応答をクライアントへ行います</a:t>
            </a:r>
            <a:r>
              <a:rPr kumimoji="1" lang="en-US" altLang="ja-JP" dirty="0" smtClean="0"/>
              <a:t>. </a:t>
            </a:r>
            <a:r>
              <a:rPr kumimoji="1" lang="ja-JP" altLang="en-US" dirty="0" smtClean="0"/>
              <a:t>この時</a:t>
            </a:r>
            <a:r>
              <a:rPr kumimoji="1" lang="en-US" altLang="ja-JP" dirty="0" smtClean="0"/>
              <a:t>, </a:t>
            </a:r>
            <a:r>
              <a:rPr kumimoji="1" lang="ja-JP" altLang="en-US" dirty="0" smtClean="0"/>
              <a:t>正しく通信が行われたかどうかを示す値が</a:t>
            </a:r>
            <a:r>
              <a:rPr kumimoji="1" lang="en-US" altLang="ja-JP" dirty="0" smtClean="0"/>
              <a:t>http</a:t>
            </a:r>
            <a:r>
              <a:rPr kumimoji="1" lang="ja-JP" altLang="en-US" dirty="0" smtClean="0"/>
              <a:t>ステータスコードであり</a:t>
            </a:r>
            <a:r>
              <a:rPr kumimoji="1" lang="en-US" altLang="ja-JP" dirty="0" smtClean="0"/>
              <a:t>, 400</a:t>
            </a:r>
            <a:r>
              <a:rPr kumimoji="1" lang="ja-JP" altLang="en-US" dirty="0" smtClean="0"/>
              <a:t>番台はクライアント側の処理の失敗というステータスになっています</a:t>
            </a:r>
            <a:r>
              <a:rPr kumimoji="1" lang="en-US" altLang="ja-JP" dirty="0" smtClean="0"/>
              <a:t>.</a:t>
            </a:r>
          </a:p>
          <a:p>
            <a:endParaRPr kumimoji="1" lang="en-US" altLang="ja-JP" dirty="0" smtClean="0"/>
          </a:p>
          <a:p>
            <a:r>
              <a:rPr kumimoji="1" lang="ja-JP" altLang="en-US" dirty="0" smtClean="0"/>
              <a:t>図では</a:t>
            </a:r>
            <a:r>
              <a:rPr kumimoji="1" lang="en-US" altLang="ja-JP" dirty="0" smtClean="0"/>
              <a:t>,,,</a:t>
            </a:r>
            <a:r>
              <a:rPr kumimoji="1" lang="en-US" altLang="ja-JP" dirty="0" err="1" smtClean="0"/>
              <a:t>hogehoge</a:t>
            </a:r>
            <a:r>
              <a:rPr kumimoji="1" lang="ja-JP" altLang="en-US" dirty="0" smtClean="0"/>
              <a:t>ありますかー</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5</a:t>
            </a:fld>
            <a:endParaRPr kumimoji="1" lang="ja-JP" altLang="en-US"/>
          </a:p>
        </p:txBody>
      </p:sp>
    </p:spTree>
    <p:extLst>
      <p:ext uri="{BB962C8B-B14F-4D97-AF65-F5344CB8AC3E}">
        <p14:creationId xmlns:p14="http://schemas.microsoft.com/office/powerpoint/2010/main" val="69539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高対話型ハニーポットでの被害の減少のための方法として既存のアプリケーションへの擬似</a:t>
            </a:r>
            <a:r>
              <a:rPr kumimoji="1" lang="en-US" altLang="ja-JP" dirty="0" smtClean="0"/>
              <a:t>API</a:t>
            </a:r>
            <a:r>
              <a:rPr kumimoji="1" lang="ja-JP" altLang="en-US" dirty="0" smtClean="0"/>
              <a:t>の付加による高対話型ハニーポット機能の付加という先行研究があります</a:t>
            </a:r>
            <a:endParaRPr kumimoji="1" lang="en-US" altLang="ja-JP" dirty="0" smtClean="0"/>
          </a:p>
          <a:p>
            <a:endParaRPr kumimoji="1" lang="en-US" altLang="ja-JP" dirty="0" smtClean="0"/>
          </a:p>
          <a:p>
            <a:r>
              <a:rPr kumimoji="1" lang="ja-JP" altLang="en-US" dirty="0" smtClean="0"/>
              <a:t>アプリケーションは正規のデータベースと擬似のデータベースにそれぞれ接続しており</a:t>
            </a:r>
            <a:r>
              <a:rPr kumimoji="1" lang="en-US" altLang="ja-JP" dirty="0" smtClean="0"/>
              <a:t>, </a:t>
            </a:r>
            <a:r>
              <a:rPr kumimoji="1" lang="ja-JP" altLang="en-US" dirty="0" smtClean="0"/>
              <a:t>通常の通信では通常のデータベースに接続していますが</a:t>
            </a:r>
            <a:r>
              <a:rPr kumimoji="1" lang="en-US" altLang="ja-JP" dirty="0" smtClean="0"/>
              <a:t>, </a:t>
            </a:r>
            <a:r>
              <a:rPr kumimoji="1" lang="ja-JP" altLang="en-US" dirty="0" smtClean="0"/>
              <a:t>攻撃を検出すると擬似データベースに接続するようになります</a:t>
            </a:r>
            <a:r>
              <a:rPr kumimoji="1" lang="en-US" altLang="ja-JP" dirty="0" smtClean="0"/>
              <a:t>. </a:t>
            </a:r>
            <a:r>
              <a:rPr kumimoji="1" lang="ja-JP" altLang="en-US" dirty="0" smtClean="0"/>
              <a:t>また全てのアプリケーションはリバースプロキシに接続しており</a:t>
            </a:r>
            <a:r>
              <a:rPr kumimoji="1" lang="en-US" altLang="ja-JP" dirty="0" smtClean="0"/>
              <a:t>, </a:t>
            </a:r>
            <a:r>
              <a:rPr kumimoji="1" lang="ja-JP" altLang="en-US" dirty="0" smtClean="0"/>
              <a:t>他のアプリケーションを追加することも可能です</a:t>
            </a:r>
            <a:r>
              <a:rPr kumimoji="1" lang="en-US" altLang="ja-JP" dirty="0" smtClean="0"/>
              <a:t>.</a:t>
            </a:r>
          </a:p>
          <a:p>
            <a:r>
              <a:rPr kumimoji="1" lang="ja-JP" altLang="en-US" dirty="0" smtClean="0"/>
              <a:t>既存のアプリケーションの</a:t>
            </a:r>
            <a:r>
              <a:rPr kumimoji="1" lang="en-US" altLang="ja-JP" dirty="0" smtClean="0"/>
              <a:t>API</a:t>
            </a:r>
            <a:r>
              <a:rPr kumimoji="1" lang="ja-JP" altLang="en-US" dirty="0" smtClean="0"/>
              <a:t>を元に擬似</a:t>
            </a:r>
            <a:r>
              <a:rPr kumimoji="1" lang="en-US" altLang="ja-JP" dirty="0" smtClean="0"/>
              <a:t>API</a:t>
            </a:r>
            <a:r>
              <a:rPr kumimoji="1" lang="ja-JP" altLang="en-US" dirty="0" smtClean="0"/>
              <a:t>を作成することで接続するデータベースを変更可能になります</a:t>
            </a:r>
            <a:r>
              <a:rPr kumimoji="1" lang="en-US" altLang="ja-JP" dirty="0" smtClean="0"/>
              <a:t>. </a:t>
            </a:r>
            <a:r>
              <a:rPr kumimoji="1" lang="ja-JP" altLang="en-US" dirty="0" smtClean="0"/>
              <a:t>擬似</a:t>
            </a:r>
            <a:r>
              <a:rPr kumimoji="1" lang="en-US" altLang="ja-JP" dirty="0" smtClean="0"/>
              <a:t>API</a:t>
            </a:r>
            <a:r>
              <a:rPr kumimoji="1" lang="ja-JP" altLang="en-US" dirty="0" smtClean="0"/>
              <a:t>はオブジェクト指向の継承を用いて正規のコードとほとんど同じ挙動をするようになります</a:t>
            </a:r>
            <a:r>
              <a:rPr kumimoji="1" lang="en-US" altLang="ja-JP" dirty="0" smtClean="0"/>
              <a:t>.</a:t>
            </a:r>
            <a:r>
              <a:rPr kumimoji="1" lang="ja-JP" altLang="en-US" dirty="0" smtClean="0"/>
              <a:t>　擬似</a:t>
            </a:r>
            <a:r>
              <a:rPr kumimoji="1" lang="en-US" altLang="ja-JP" dirty="0" smtClean="0"/>
              <a:t>API</a:t>
            </a:r>
            <a:r>
              <a:rPr kumimoji="1" lang="ja-JP" altLang="en-US" dirty="0" smtClean="0"/>
              <a:t>は擬似データベースに接続しており</a:t>
            </a:r>
            <a:r>
              <a:rPr kumimoji="1" lang="en-US" altLang="ja-JP" dirty="0" smtClean="0"/>
              <a:t>, </a:t>
            </a:r>
            <a:r>
              <a:rPr kumimoji="1" lang="ja-JP" altLang="en-US" dirty="0" smtClean="0"/>
              <a:t>攻撃を検出した際に擬似</a:t>
            </a:r>
            <a:r>
              <a:rPr kumimoji="1" lang="en-US" altLang="ja-JP" dirty="0" smtClean="0"/>
              <a:t>API</a:t>
            </a:r>
            <a:r>
              <a:rPr kumimoji="1" lang="ja-JP" altLang="en-US" dirty="0" smtClean="0"/>
              <a:t>に切り替わります</a:t>
            </a:r>
            <a:r>
              <a:rPr kumimoji="1" lang="en-US" altLang="ja-JP" dirty="0" smtClean="0"/>
              <a:t>.</a:t>
            </a:r>
          </a:p>
          <a:p>
            <a:endParaRPr kumimoji="1" lang="en-US" altLang="ja-JP" dirty="0" smtClean="0"/>
          </a:p>
          <a:p>
            <a:r>
              <a:rPr kumimoji="1" lang="ja-JP" altLang="en-US" dirty="0" smtClean="0"/>
              <a:t>攻撃を検出する方法はステータスコードが</a:t>
            </a:r>
            <a:r>
              <a:rPr kumimoji="1" lang="en-US" altLang="ja-JP" dirty="0" smtClean="0"/>
              <a:t>400</a:t>
            </a:r>
            <a:r>
              <a:rPr kumimoji="1" lang="ja-JP" altLang="en-US" dirty="0" smtClean="0"/>
              <a:t>番台の通信を一定の回数行うと切り替わります</a:t>
            </a:r>
            <a:r>
              <a:rPr kumimoji="1" lang="en-US" altLang="ja-JP" dirty="0" smtClean="0"/>
              <a:t>. </a:t>
            </a:r>
            <a:r>
              <a:rPr kumimoji="1" lang="ja-JP" altLang="en-US" dirty="0" smtClean="0"/>
              <a:t>この設定は管理者が設定ファイルから変更できるので</a:t>
            </a:r>
            <a:r>
              <a:rPr kumimoji="1" lang="en-US" altLang="ja-JP" dirty="0" smtClean="0"/>
              <a:t>, </a:t>
            </a:r>
            <a:r>
              <a:rPr kumimoji="1" lang="ja-JP" altLang="en-US" dirty="0" smtClean="0"/>
              <a:t>容易に変更できます</a:t>
            </a:r>
            <a:endParaRPr kumimoji="1" lang="en-US" altLang="ja-JP" dirty="0" smtClean="0"/>
          </a:p>
          <a:p>
            <a:endParaRPr kumimoji="1" lang="en-US" altLang="ja-JP" dirty="0" smtClean="0"/>
          </a:p>
          <a:p>
            <a:r>
              <a:rPr kumimoji="1" lang="ja-JP" altLang="en-US" dirty="0" smtClean="0"/>
              <a:t>この手法によって運用しているアプリケーションに攻撃を検出した際、擬似のデータベースへ接続することで</a:t>
            </a:r>
            <a:endParaRPr kumimoji="1" lang="en-US" altLang="ja-JP" dirty="0" smtClean="0"/>
          </a:p>
          <a:p>
            <a:r>
              <a:rPr kumimoji="1" lang="ja-JP" altLang="en-US" dirty="0" smtClean="0"/>
              <a:t>高対話型ハニーポットとしての機能を付加し低対話型ハニーポットと同程度の安全性になリます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6</a:t>
            </a:fld>
            <a:endParaRPr kumimoji="1" lang="ja-JP" altLang="en-US"/>
          </a:p>
        </p:txBody>
      </p:sp>
    </p:spTree>
    <p:extLst>
      <p:ext uri="{BB962C8B-B14F-4D97-AF65-F5344CB8AC3E}">
        <p14:creationId xmlns:p14="http://schemas.microsoft.com/office/powerpoint/2010/main" val="69539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設計中のハニーポットは</a:t>
            </a:r>
            <a:r>
              <a:rPr kumimoji="1" lang="en-US" altLang="ja-JP" dirty="0" smtClean="0"/>
              <a:t>, </a:t>
            </a:r>
            <a:r>
              <a:rPr kumimoji="1" lang="ja-JP" altLang="en-US" dirty="0" smtClean="0"/>
              <a:t>擬似</a:t>
            </a:r>
            <a:r>
              <a:rPr kumimoji="1" lang="en-US" altLang="ja-JP" dirty="0" smtClean="0"/>
              <a:t>API</a:t>
            </a:r>
            <a:r>
              <a:rPr kumimoji="1" lang="ja-JP" altLang="en-US" dirty="0" smtClean="0"/>
              <a:t>の付加を機械的に行う実装をすることで</a:t>
            </a:r>
            <a:r>
              <a:rPr kumimoji="1" lang="en-US" altLang="ja-JP" dirty="0" smtClean="0"/>
              <a:t>, </a:t>
            </a:r>
            <a:r>
              <a:rPr kumimoji="1" lang="ja-JP" altLang="en-US" dirty="0" smtClean="0"/>
              <a:t>自動的に擬似</a:t>
            </a:r>
            <a:r>
              <a:rPr kumimoji="1" lang="en-US" altLang="ja-JP" dirty="0" smtClean="0"/>
              <a:t>API</a:t>
            </a:r>
            <a:r>
              <a:rPr kumimoji="1" lang="ja-JP" altLang="en-US" dirty="0" smtClean="0"/>
              <a:t>を作成することが可能になる予定ですが</a:t>
            </a:r>
            <a:r>
              <a:rPr kumimoji="1" lang="en-US" altLang="ja-JP" dirty="0" smtClean="0"/>
              <a:t>, </a:t>
            </a:r>
            <a:r>
              <a:rPr kumimoji="1" lang="ja-JP" altLang="en-US" dirty="0" smtClean="0"/>
              <a:t>大規模で他の人物が作成したシステムをアプリケーションに追加する場合</a:t>
            </a:r>
            <a:r>
              <a:rPr kumimoji="1" lang="en-US" altLang="ja-JP" dirty="0" smtClean="0"/>
              <a:t>, </a:t>
            </a:r>
            <a:r>
              <a:rPr kumimoji="1" lang="ja-JP" altLang="en-US" dirty="0" smtClean="0"/>
              <a:t>必ずしもうまくいくとは限りません</a:t>
            </a:r>
            <a:r>
              <a:rPr kumimoji="1" lang="en-US" altLang="ja-JP" dirty="0" smtClean="0"/>
              <a:t>. </a:t>
            </a:r>
            <a:r>
              <a:rPr kumimoji="1" lang="ja-JP" altLang="en-US" dirty="0" smtClean="0"/>
              <a:t>そこで</a:t>
            </a:r>
            <a:r>
              <a:rPr kumimoji="1" lang="en-US" altLang="ja-JP" dirty="0" smtClean="0"/>
              <a:t>, </a:t>
            </a:r>
            <a:r>
              <a:rPr kumimoji="1" lang="ja-JP" altLang="en-US" dirty="0" smtClean="0"/>
              <a:t>このような時にアプリケーションをハニーポット化する手法を提案します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7</a:t>
            </a:fld>
            <a:endParaRPr kumimoji="1" lang="ja-JP" altLang="en-US"/>
          </a:p>
        </p:txBody>
      </p:sp>
    </p:spTree>
    <p:extLst>
      <p:ext uri="{BB962C8B-B14F-4D97-AF65-F5344CB8AC3E}">
        <p14:creationId xmlns:p14="http://schemas.microsoft.com/office/powerpoint/2010/main" val="69539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en-US" altLang="ja-JP" dirty="0" smtClean="0"/>
              <a:t> </a:t>
            </a:r>
            <a:r>
              <a:rPr kumimoji="1" lang="ja-JP" altLang="en-US" dirty="0" smtClean="0"/>
              <a:t>その手法がアプリケーションを擬似データベースのみに接続することで</a:t>
            </a:r>
            <a:r>
              <a:rPr kumimoji="1" lang="en-US" altLang="ja-JP" dirty="0" smtClean="0"/>
              <a:t>, </a:t>
            </a:r>
            <a:r>
              <a:rPr kumimoji="1" lang="ja-JP" altLang="en-US" dirty="0" smtClean="0"/>
              <a:t>一部のアプリケーションそのものをハニーポット化し</a:t>
            </a:r>
            <a:r>
              <a:rPr kumimoji="1" lang="en-US" altLang="ja-JP" dirty="0" smtClean="0"/>
              <a:t>, </a:t>
            </a:r>
            <a:r>
              <a:rPr kumimoji="1" lang="ja-JP" altLang="en-US" dirty="0" smtClean="0"/>
              <a:t>接続したユーザを全て攻撃者とみなす手法です</a:t>
            </a:r>
            <a:r>
              <a:rPr kumimoji="1" lang="en-US" altLang="ja-JP" dirty="0" smtClean="0"/>
              <a:t>.</a:t>
            </a:r>
          </a:p>
          <a:p>
            <a:endParaRPr kumimoji="1" lang="en-US" altLang="ja-JP" dirty="0" smtClean="0"/>
          </a:p>
          <a:p>
            <a:r>
              <a:rPr kumimoji="1" lang="ja-JP" altLang="en-US" dirty="0" smtClean="0"/>
              <a:t>この手法を用いることで</a:t>
            </a:r>
            <a:r>
              <a:rPr kumimoji="1" lang="en-US" altLang="ja-JP" dirty="0" smtClean="0"/>
              <a:t>, </a:t>
            </a:r>
            <a:r>
              <a:rPr kumimoji="1" lang="ja-JP" altLang="en-US" dirty="0" smtClean="0"/>
              <a:t>機械的に擬似</a:t>
            </a:r>
            <a:r>
              <a:rPr kumimoji="1" lang="en-US" altLang="ja-JP" dirty="0" smtClean="0"/>
              <a:t>API</a:t>
            </a:r>
            <a:r>
              <a:rPr kumimoji="1" lang="ja-JP" altLang="en-US" dirty="0" smtClean="0"/>
              <a:t>を作成することが困難だった際</a:t>
            </a:r>
            <a:r>
              <a:rPr kumimoji="1" lang="en-US" altLang="ja-JP" dirty="0" smtClean="0"/>
              <a:t>, API</a:t>
            </a:r>
            <a:r>
              <a:rPr kumimoji="1" lang="ja-JP" altLang="en-US" dirty="0" smtClean="0"/>
              <a:t>を理解することなく運用中のアプリケーションに高対話型ハニーポット機能を付加することができます</a:t>
            </a:r>
            <a:r>
              <a:rPr kumimoji="1" lang="en-US" altLang="ja-JP" dirty="0" smtClean="0"/>
              <a:t>.</a:t>
            </a:r>
          </a:p>
          <a:p>
            <a:r>
              <a:rPr kumimoji="1" lang="ja-JP" altLang="en-US" dirty="0" smtClean="0"/>
              <a:t>そしてこれまでは運用しているアプリケーション内にハニーポット機能を追加していましたが</a:t>
            </a:r>
            <a:r>
              <a:rPr kumimoji="1" lang="en-US" altLang="ja-JP" dirty="0" smtClean="0"/>
              <a:t>, </a:t>
            </a:r>
            <a:r>
              <a:rPr kumimoji="1" lang="ja-JP" altLang="en-US" dirty="0" smtClean="0"/>
              <a:t>この手法では異なるアプリケーションをハニーポット化します</a:t>
            </a:r>
            <a:r>
              <a:rPr kumimoji="1" lang="en-US" altLang="ja-JP" dirty="0" smtClean="0"/>
              <a:t>. </a:t>
            </a:r>
          </a:p>
          <a:p>
            <a:endParaRPr kumimoji="1" lang="en-US" altLang="ja-JP" dirty="0" smtClean="0"/>
          </a:p>
          <a:p>
            <a:r>
              <a:rPr kumimoji="1" lang="ja-JP" altLang="en-US" dirty="0" smtClean="0"/>
              <a:t>それによりハニーポット機能追加の簡易化をすることができると考えました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8</a:t>
            </a:fld>
            <a:endParaRPr kumimoji="1" lang="ja-JP" altLang="en-US"/>
          </a:p>
        </p:txBody>
      </p:sp>
    </p:spTree>
    <p:extLst>
      <p:ext uri="{BB962C8B-B14F-4D97-AF65-F5344CB8AC3E}">
        <p14:creationId xmlns:p14="http://schemas.microsoft.com/office/powerpoint/2010/main" val="2161767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システム構成は管理者のみがアクセスできる管理システムとアプリケーションのユーザが利用可能なコンテンツの</a:t>
            </a:r>
            <a:r>
              <a:rPr kumimoji="1" lang="en-US" altLang="ja-JP" dirty="0" smtClean="0"/>
              <a:t>2</a:t>
            </a:r>
            <a:r>
              <a:rPr kumimoji="1" lang="ja-JP" altLang="en-US" dirty="0" smtClean="0"/>
              <a:t>つから構成されています</a:t>
            </a:r>
            <a:r>
              <a:rPr kumimoji="1" lang="en-US" altLang="ja-JP" dirty="0" smtClean="0"/>
              <a:t>.</a:t>
            </a:r>
          </a:p>
          <a:p>
            <a:endParaRPr kumimoji="1" lang="en-US" altLang="ja-JP" dirty="0" smtClean="0"/>
          </a:p>
          <a:p>
            <a:r>
              <a:rPr kumimoji="1" lang="ja-JP" altLang="en-US" dirty="0" smtClean="0"/>
              <a:t>管理システムはリバースプロキシを含む攻撃検出システムと記録用データベースから構成されています</a:t>
            </a:r>
            <a:r>
              <a:rPr kumimoji="1" lang="en-US" altLang="ja-JP" dirty="0" smtClean="0"/>
              <a:t>.</a:t>
            </a:r>
          </a:p>
          <a:p>
            <a:r>
              <a:rPr kumimoji="1" lang="ja-JP" altLang="en-US" dirty="0" smtClean="0"/>
              <a:t>リバースプロキシによってリクエストパスや</a:t>
            </a:r>
            <a:r>
              <a:rPr kumimoji="1" lang="en-US" altLang="ja-JP" dirty="0" smtClean="0"/>
              <a:t>API</a:t>
            </a:r>
            <a:r>
              <a:rPr kumimoji="1" lang="ja-JP" altLang="en-US" dirty="0" smtClean="0"/>
              <a:t>のパスの書き換えを行います</a:t>
            </a:r>
            <a:r>
              <a:rPr kumimoji="1" lang="en-US" altLang="ja-JP" dirty="0" smtClean="0"/>
              <a:t>. </a:t>
            </a:r>
            <a:r>
              <a:rPr kumimoji="1" lang="ja-JP" altLang="en-US" dirty="0" smtClean="0"/>
              <a:t>記録用データベースはアプリケーションに接続したユーザの</a:t>
            </a:r>
            <a:r>
              <a:rPr kumimoji="1" lang="en-US" altLang="ja-JP" dirty="0" smtClean="0"/>
              <a:t>IP</a:t>
            </a:r>
            <a:r>
              <a:rPr kumimoji="1" lang="ja-JP" altLang="en-US" dirty="0" smtClean="0"/>
              <a:t>アドレス等の情報を記録し</a:t>
            </a:r>
            <a:r>
              <a:rPr kumimoji="1" lang="en-US" altLang="ja-JP" dirty="0" smtClean="0"/>
              <a:t>, </a:t>
            </a:r>
            <a:r>
              <a:rPr kumimoji="1" lang="ja-JP" altLang="en-US" dirty="0" smtClean="0"/>
              <a:t>攻撃を検出した際にはそのリクエストが記録されます</a:t>
            </a:r>
            <a:r>
              <a:rPr kumimoji="1" lang="en-US" altLang="ja-JP" dirty="0" smtClean="0"/>
              <a:t>.</a:t>
            </a:r>
          </a:p>
          <a:p>
            <a:endParaRPr kumimoji="1" lang="en-US" altLang="ja-JP" dirty="0" smtClean="0"/>
          </a:p>
          <a:p>
            <a:r>
              <a:rPr kumimoji="1" lang="ja-JP" altLang="en-US" dirty="0" smtClean="0"/>
              <a:t>コンテンツはアプリケーションサーバとそのアプリケーションで用いられるデータベースサーバからなり</a:t>
            </a:r>
            <a:r>
              <a:rPr kumimoji="1" lang="en-US" altLang="ja-JP" dirty="0" smtClean="0"/>
              <a:t>, </a:t>
            </a:r>
            <a:r>
              <a:rPr kumimoji="1" lang="ja-JP" altLang="en-US" dirty="0" smtClean="0"/>
              <a:t>運用しているアプリケーションや擬似アプリケーション</a:t>
            </a:r>
            <a:r>
              <a:rPr kumimoji="1" lang="en-US" altLang="ja-JP" dirty="0" smtClean="0"/>
              <a:t>,  </a:t>
            </a:r>
            <a:r>
              <a:rPr kumimoji="1" lang="ja-JP" altLang="en-US" dirty="0" smtClean="0"/>
              <a:t>正規・擬似アプリケーションが該当します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104DFA8-5A8B-0640-BCDF-C33702438E53}" type="slidenum">
              <a:rPr kumimoji="1" lang="ja-JP" altLang="en-US" smtClean="0"/>
              <a:t>9</a:t>
            </a:fld>
            <a:endParaRPr kumimoji="1" lang="ja-JP" altLang="en-US"/>
          </a:p>
        </p:txBody>
      </p:sp>
    </p:spTree>
    <p:extLst>
      <p:ext uri="{BB962C8B-B14F-4D97-AF65-F5344CB8AC3E}">
        <p14:creationId xmlns:p14="http://schemas.microsoft.com/office/powerpoint/2010/main" val="386882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64082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403704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281172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413759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416400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356265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390066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7720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81626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176860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E017C8D-90BC-5F45-B551-0B9032BAF11D}" type="datetimeFigureOut">
              <a:rPr kumimoji="1" lang="ja-JP" altLang="en-US" smtClean="0"/>
              <a:t>19/03/02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967560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17C8D-90BC-5F45-B551-0B9032BAF11D}" type="datetimeFigureOut">
              <a:rPr kumimoji="1" lang="ja-JP" altLang="en-US" smtClean="0"/>
              <a:t>19/03/02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335A2-2551-284B-A45D-E6B5668416AC}" type="slidenum">
              <a:rPr kumimoji="1" lang="ja-JP" altLang="en-US" smtClean="0"/>
              <a:t>‹#›</a:t>
            </a:fld>
            <a:endParaRPr kumimoji="1" lang="ja-JP" altLang="en-US"/>
          </a:p>
        </p:txBody>
      </p:sp>
    </p:spTree>
    <p:extLst>
      <p:ext uri="{BB962C8B-B14F-4D97-AF65-F5344CB8AC3E}">
        <p14:creationId xmlns:p14="http://schemas.microsoft.com/office/powerpoint/2010/main" val="843975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691293"/>
            <a:ext cx="7772400" cy="1470025"/>
          </a:xfrm>
        </p:spPr>
        <p:txBody>
          <a:bodyPr>
            <a:normAutofit fontScale="90000"/>
          </a:bodyPr>
          <a:lstStyle/>
          <a:p>
            <a:r>
              <a:rPr kumimoji="1" lang="ja-JP" altLang="en-US" sz="3600" dirty="0" smtClean="0"/>
              <a:t> </a:t>
            </a:r>
            <a:r>
              <a:rPr kumimoji="1" lang="en-US" altLang="ja-JP" sz="3600" dirty="0" smtClean="0"/>
              <a:t>Web</a:t>
            </a:r>
            <a:r>
              <a:rPr kumimoji="1" lang="ja-JP" altLang="en-US" sz="3600" dirty="0" smtClean="0"/>
              <a:t>アプリケーションのための</a:t>
            </a:r>
            <a:r>
              <a:rPr kumimoji="1" lang="en-US" altLang="ja-JP" sz="3600" dirty="0" smtClean="0"/>
              <a:t/>
            </a:r>
            <a:br>
              <a:rPr kumimoji="1" lang="en-US" altLang="ja-JP" sz="3600" dirty="0" smtClean="0"/>
            </a:br>
            <a:r>
              <a:rPr kumimoji="1" lang="ja-JP" altLang="en-US" sz="3600" dirty="0" smtClean="0"/>
              <a:t>攻撃手法の収集</a:t>
            </a:r>
            <a:r>
              <a:rPr kumimoji="1" lang="en-US" altLang="ja-JP" sz="3600" dirty="0" smtClean="0"/>
              <a:t/>
            </a:r>
            <a:br>
              <a:rPr kumimoji="1" lang="en-US" altLang="ja-JP" sz="3600" dirty="0" smtClean="0"/>
            </a:br>
            <a:r>
              <a:rPr kumimoji="1" lang="en-US" altLang="ja-JP" sz="3600" dirty="0" smtClean="0"/>
              <a:t>〜</a:t>
            </a:r>
            <a:r>
              <a:rPr kumimoji="1" lang="ja-JP" altLang="en-US" sz="3600" dirty="0" smtClean="0"/>
              <a:t>攻撃者の誘導手法の実装と評価</a:t>
            </a:r>
            <a:r>
              <a:rPr kumimoji="1" lang="en-US" altLang="ja-JP" sz="3600" dirty="0" smtClean="0"/>
              <a:t>〜</a:t>
            </a:r>
            <a:endParaRPr kumimoji="1" lang="ja-JP" altLang="en-US" sz="3600" dirty="0"/>
          </a:p>
        </p:txBody>
      </p:sp>
      <p:sp>
        <p:nvSpPr>
          <p:cNvPr id="3" name="サブタイトル 2"/>
          <p:cNvSpPr>
            <a:spLocks noGrp="1"/>
          </p:cNvSpPr>
          <p:nvPr>
            <p:ph type="subTitle" idx="1"/>
          </p:nvPr>
        </p:nvSpPr>
        <p:spPr>
          <a:xfrm>
            <a:off x="1371600" y="4160981"/>
            <a:ext cx="6400800" cy="1752600"/>
          </a:xfrm>
        </p:spPr>
        <p:txBody>
          <a:bodyPr>
            <a:normAutofit/>
          </a:bodyPr>
          <a:lstStyle/>
          <a:p>
            <a:r>
              <a:rPr kumimoji="1" lang="ja-JP" altLang="en-US" dirty="0" smtClean="0">
                <a:solidFill>
                  <a:schemeClr val="tx1"/>
                </a:solidFill>
              </a:rPr>
              <a:t>久保田 康平</a:t>
            </a:r>
            <a:endParaRPr kumimoji="1" lang="en-US" altLang="ja-JP" dirty="0" smtClean="0">
              <a:solidFill>
                <a:schemeClr val="tx1"/>
              </a:solidFill>
            </a:endParaRPr>
          </a:p>
          <a:p>
            <a:r>
              <a:rPr lang="ja-JP" altLang="en-US" dirty="0" smtClean="0">
                <a:solidFill>
                  <a:schemeClr val="tx1"/>
                </a:solidFill>
              </a:rPr>
              <a:t>電気情報工学科</a:t>
            </a:r>
            <a:r>
              <a:rPr lang="en-US" altLang="ja-JP" dirty="0" smtClean="0">
                <a:solidFill>
                  <a:schemeClr val="tx1"/>
                </a:solidFill>
              </a:rPr>
              <a:t> </a:t>
            </a:r>
            <a:r>
              <a:rPr lang="ja-JP" altLang="en-US" dirty="0" smtClean="0">
                <a:solidFill>
                  <a:schemeClr val="tx1"/>
                </a:solidFill>
              </a:rPr>
              <a:t>計算機工学課程</a:t>
            </a:r>
            <a:endParaRPr lang="en-US" altLang="ja-JP" dirty="0" smtClean="0">
              <a:solidFill>
                <a:schemeClr val="tx1"/>
              </a:solidFill>
            </a:endParaRPr>
          </a:p>
          <a:p>
            <a:r>
              <a:rPr lang="en-US" altLang="ja-JP" dirty="0" smtClean="0">
                <a:solidFill>
                  <a:schemeClr val="tx1"/>
                </a:solidFill>
              </a:rPr>
              <a:t>1TE15122K</a:t>
            </a:r>
          </a:p>
        </p:txBody>
      </p:sp>
    </p:spTree>
    <p:extLst>
      <p:ext uri="{BB962C8B-B14F-4D97-AF65-F5344CB8AC3E}">
        <p14:creationId xmlns:p14="http://schemas.microsoft.com/office/powerpoint/2010/main" val="2446519276"/>
      </p:ext>
    </p:extLst>
  </p:cSld>
  <p:clrMapOvr>
    <a:masterClrMapping/>
  </p:clrMapOvr>
  <mc:AlternateContent xmlns:mc="http://schemas.openxmlformats.org/markup-compatibility/2006" xmlns:p14="http://schemas.microsoft.com/office/powerpoint/2010/main">
    <mc:Choice Requires="p14">
      <p:transition spd="slow" p14:dur="2000" advTm="11525"/>
    </mc:Choice>
    <mc:Fallback xmlns="">
      <p:transition xmlns:p14="http://schemas.microsoft.com/office/powerpoint/2010/main" spd="slow" advTm="11525"/>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ja-JP" altLang="en-US" sz="4400" dirty="0" smtClean="0"/>
              <a:t>システム構成（管理システム）</a:t>
            </a:r>
            <a:endParaRPr kumimoji="1" lang="ja-JP" altLang="en-US" sz="4400" dirty="0"/>
          </a:p>
        </p:txBody>
      </p:sp>
      <p:sp>
        <p:nvSpPr>
          <p:cNvPr id="3" name="テキスト ボックス 2"/>
          <p:cNvSpPr txBox="1"/>
          <p:nvPr/>
        </p:nvSpPr>
        <p:spPr>
          <a:xfrm>
            <a:off x="251521" y="1857013"/>
            <a:ext cx="4392488" cy="4524315"/>
          </a:xfrm>
          <a:prstGeom prst="rect">
            <a:avLst/>
          </a:prstGeom>
          <a:noFill/>
        </p:spPr>
        <p:txBody>
          <a:bodyPr wrap="square" rtlCol="0">
            <a:spAutoFit/>
          </a:bodyPr>
          <a:lstStyle/>
          <a:p>
            <a:r>
              <a:rPr lang="ja-JP" altLang="en-US" sz="2400" dirty="0" smtClean="0"/>
              <a:t>攻撃検出機能</a:t>
            </a:r>
            <a:r>
              <a:rPr lang="en-US" altLang="ja-JP" sz="2400" dirty="0"/>
              <a:t> </a:t>
            </a:r>
            <a:r>
              <a:rPr lang="en-US" altLang="ja-JP" sz="2400" dirty="0" smtClean="0"/>
              <a:t>‥ 4xx</a:t>
            </a:r>
            <a:r>
              <a:rPr lang="ja-JP" altLang="en-US" sz="2400" dirty="0" smtClean="0"/>
              <a:t>番台の通信</a:t>
            </a:r>
            <a:r>
              <a:rPr lang="en-US" altLang="ja-JP" sz="2400" dirty="0" smtClean="0"/>
              <a:t>, </a:t>
            </a:r>
            <a:r>
              <a:rPr lang="ja-JP" altLang="en-US" sz="2400" dirty="0" smtClean="0"/>
              <a:t>リクエストに</a:t>
            </a:r>
            <a:r>
              <a:rPr lang="en-US" altLang="ja-JP" sz="2400" dirty="0" err="1" smtClean="0"/>
              <a:t>phpMyAdmin</a:t>
            </a:r>
            <a:r>
              <a:rPr lang="ja-JP" altLang="en-US" sz="2400" dirty="0" smtClean="0"/>
              <a:t>の文字列を含む通信を攻撃として検出</a:t>
            </a:r>
            <a:endParaRPr lang="en-US" altLang="ja-JP" sz="2400" dirty="0" smtClean="0"/>
          </a:p>
          <a:p>
            <a:endParaRPr lang="en-US" altLang="ja-JP" sz="2400" dirty="0"/>
          </a:p>
          <a:p>
            <a:r>
              <a:rPr lang="ja-JP" altLang="en-US" sz="2400" dirty="0" smtClean="0"/>
              <a:t>リバースプロキシ機能 </a:t>
            </a:r>
            <a:r>
              <a:rPr lang="en-US" altLang="ja-JP" sz="2400" dirty="0" smtClean="0"/>
              <a:t>‥</a:t>
            </a:r>
            <a:r>
              <a:rPr lang="ja-JP" altLang="en-US" sz="2400" dirty="0" smtClean="0"/>
              <a:t> サーバ内のアプリケーションへの誘導</a:t>
            </a:r>
            <a:r>
              <a:rPr lang="en-US" altLang="ja-JP" sz="2400" dirty="0" smtClean="0"/>
              <a:t>,</a:t>
            </a:r>
            <a:r>
              <a:rPr lang="ja-JP" altLang="en-US" sz="2400" dirty="0" smtClean="0"/>
              <a:t> アプリケーションの</a:t>
            </a:r>
            <a:r>
              <a:rPr lang="en-US" altLang="ja-JP" sz="2400" dirty="0" smtClean="0"/>
              <a:t>API</a:t>
            </a:r>
            <a:r>
              <a:rPr lang="ja-JP" altLang="en-US" sz="2400" dirty="0" smtClean="0"/>
              <a:t>の変換</a:t>
            </a:r>
            <a:endParaRPr lang="en-US" altLang="ja-JP" sz="2400" dirty="0" smtClean="0"/>
          </a:p>
          <a:p>
            <a:endParaRPr lang="en-US" altLang="ja-JP" sz="2400" dirty="0"/>
          </a:p>
          <a:p>
            <a:r>
              <a:rPr lang="ja-JP" altLang="en-US" sz="2400" dirty="0" smtClean="0"/>
              <a:t>記録システム </a:t>
            </a:r>
            <a:r>
              <a:rPr lang="en-US" altLang="ja-JP" sz="2400" dirty="0" smtClean="0"/>
              <a:t>‥ </a:t>
            </a:r>
            <a:r>
              <a:rPr lang="ja-JP" altLang="en-US" sz="2400" dirty="0" smtClean="0"/>
              <a:t>通信</a:t>
            </a:r>
            <a:r>
              <a:rPr lang="en-US" altLang="ja-JP" sz="2400" dirty="0" smtClean="0"/>
              <a:t>, </a:t>
            </a:r>
            <a:r>
              <a:rPr lang="en-US" altLang="en-US" sz="2400" dirty="0" smtClean="0"/>
              <a:t>攻撃</a:t>
            </a:r>
            <a:r>
              <a:rPr lang="ja-JP" altLang="en-US" sz="2400" dirty="0" smtClean="0"/>
              <a:t>を</a:t>
            </a:r>
            <a:r>
              <a:rPr lang="en-US" altLang="en-US" sz="2400" dirty="0" smtClean="0"/>
              <a:t>データベースへ記録</a:t>
            </a:r>
            <a:endParaRPr lang="en-US" altLang="ja-JP" sz="2400" dirty="0" smtClean="0"/>
          </a:p>
          <a:p>
            <a:endParaRPr lang="en-US" altLang="ja-JP" sz="2400" dirty="0" smtClean="0"/>
          </a:p>
        </p:txBody>
      </p:sp>
      <p:pic>
        <p:nvPicPr>
          <p:cNvPr id="5" name="図 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372" y="2090999"/>
            <a:ext cx="720948" cy="852573"/>
          </a:xfrm>
          <a:prstGeom prst="rect">
            <a:avLst/>
          </a:prstGeom>
        </p:spPr>
      </p:pic>
      <p:pic>
        <p:nvPicPr>
          <p:cNvPr id="6" name="図 5"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573016"/>
            <a:ext cx="720948" cy="852573"/>
          </a:xfrm>
          <a:prstGeom prst="rect">
            <a:avLst/>
          </a:prstGeom>
        </p:spPr>
      </p:pic>
      <p:pic>
        <p:nvPicPr>
          <p:cNvPr id="7" name="図 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44" y="2924944"/>
            <a:ext cx="720948" cy="852573"/>
          </a:xfrm>
          <a:prstGeom prst="rect">
            <a:avLst/>
          </a:prstGeom>
        </p:spPr>
      </p:pic>
      <p:pic>
        <p:nvPicPr>
          <p:cNvPr id="8" name="図 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546" y="2244779"/>
            <a:ext cx="726540" cy="896189"/>
          </a:xfrm>
          <a:prstGeom prst="rect">
            <a:avLst/>
          </a:prstGeom>
        </p:spPr>
      </p:pic>
      <p:pic>
        <p:nvPicPr>
          <p:cNvPr id="9" name="図 8"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546" y="3356992"/>
            <a:ext cx="726540" cy="896189"/>
          </a:xfrm>
          <a:prstGeom prst="rect">
            <a:avLst/>
          </a:prstGeom>
        </p:spPr>
      </p:pic>
      <p:cxnSp>
        <p:nvCxnSpPr>
          <p:cNvPr id="10" name="直線コネクタ 9"/>
          <p:cNvCxnSpPr>
            <a:endCxn id="5" idx="1"/>
          </p:cNvCxnSpPr>
          <p:nvPr/>
        </p:nvCxnSpPr>
        <p:spPr>
          <a:xfrm flipV="1">
            <a:off x="6013028" y="2517286"/>
            <a:ext cx="718344" cy="623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線コネクタ 10"/>
          <p:cNvCxnSpPr>
            <a:stCxn id="7" idx="3"/>
            <a:endCxn id="6" idx="1"/>
          </p:cNvCxnSpPr>
          <p:nvPr/>
        </p:nvCxnSpPr>
        <p:spPr>
          <a:xfrm>
            <a:off x="6005892" y="3351231"/>
            <a:ext cx="726348" cy="6480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5" idx="3"/>
          </p:cNvCxnSpPr>
          <p:nvPr/>
        </p:nvCxnSpPr>
        <p:spPr>
          <a:xfrm>
            <a:off x="7452320" y="2517286"/>
            <a:ext cx="653226" cy="1482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線コネクタ 12"/>
          <p:cNvCxnSpPr>
            <a:stCxn id="5" idx="3"/>
            <a:endCxn id="8" idx="1"/>
          </p:cNvCxnSpPr>
          <p:nvPr/>
        </p:nvCxnSpPr>
        <p:spPr>
          <a:xfrm>
            <a:off x="7452320" y="2517286"/>
            <a:ext cx="653226" cy="1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stCxn id="6" idx="3"/>
            <a:endCxn id="8" idx="1"/>
          </p:cNvCxnSpPr>
          <p:nvPr/>
        </p:nvCxnSpPr>
        <p:spPr>
          <a:xfrm flipV="1">
            <a:off x="7453188" y="2692874"/>
            <a:ext cx="652358" cy="13064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6" idx="3"/>
          </p:cNvCxnSpPr>
          <p:nvPr/>
        </p:nvCxnSpPr>
        <p:spPr>
          <a:xfrm>
            <a:off x="7453188" y="3999303"/>
            <a:ext cx="65235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5076056" y="2348880"/>
            <a:ext cx="1018227" cy="646331"/>
          </a:xfrm>
          <a:prstGeom prst="rect">
            <a:avLst/>
          </a:prstGeom>
          <a:noFill/>
        </p:spPr>
        <p:txBody>
          <a:bodyPr wrap="none" rtlCol="0">
            <a:spAutoFit/>
          </a:bodyPr>
          <a:lstStyle/>
          <a:p>
            <a:r>
              <a:rPr lang="ja-JP" altLang="en-US" dirty="0" smtClean="0"/>
              <a:t>リバース</a:t>
            </a:r>
            <a:endParaRPr lang="en-US" altLang="ja-JP" dirty="0" smtClean="0"/>
          </a:p>
          <a:p>
            <a:r>
              <a:rPr lang="ja-JP" altLang="en-US" dirty="0" smtClean="0"/>
              <a:t>プロキシ</a:t>
            </a:r>
            <a:endParaRPr kumimoji="1" lang="ja-JP" altLang="en-US" dirty="0"/>
          </a:p>
        </p:txBody>
      </p:sp>
      <p:pic>
        <p:nvPicPr>
          <p:cNvPr id="18" name="図 17"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663" y="4797152"/>
            <a:ext cx="720948" cy="852573"/>
          </a:xfrm>
          <a:prstGeom prst="rect">
            <a:avLst/>
          </a:prstGeom>
        </p:spPr>
      </p:pic>
      <p:pic>
        <p:nvPicPr>
          <p:cNvPr id="19" name="図 18"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481" y="4693051"/>
            <a:ext cx="726540" cy="896189"/>
          </a:xfrm>
          <a:prstGeom prst="rect">
            <a:avLst/>
          </a:prstGeom>
        </p:spPr>
      </p:pic>
      <p:cxnSp>
        <p:nvCxnSpPr>
          <p:cNvPr id="20" name="直線コネクタ 19"/>
          <p:cNvCxnSpPr>
            <a:stCxn id="7" idx="2"/>
            <a:endCxn id="18" idx="0"/>
          </p:cNvCxnSpPr>
          <p:nvPr/>
        </p:nvCxnSpPr>
        <p:spPr>
          <a:xfrm>
            <a:off x="5645418" y="3777517"/>
            <a:ext cx="4719" cy="1019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線コネクタ 20"/>
          <p:cNvCxnSpPr>
            <a:stCxn id="18" idx="3"/>
            <a:endCxn id="19" idx="1"/>
          </p:cNvCxnSpPr>
          <p:nvPr/>
        </p:nvCxnSpPr>
        <p:spPr>
          <a:xfrm flipV="1">
            <a:off x="6010611" y="5141146"/>
            <a:ext cx="504870" cy="82293"/>
          </a:xfrm>
          <a:prstGeom prst="line">
            <a:avLst/>
          </a:prstGeom>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4970381" y="5517232"/>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sp>
        <p:nvSpPr>
          <p:cNvPr id="23" name="テキスト ボックス 22"/>
          <p:cNvSpPr txBox="1"/>
          <p:nvPr/>
        </p:nvSpPr>
        <p:spPr>
          <a:xfrm>
            <a:off x="7164288" y="5445224"/>
            <a:ext cx="1329811" cy="369332"/>
          </a:xfrm>
          <a:prstGeom prst="rect">
            <a:avLst/>
          </a:prstGeom>
          <a:noFill/>
        </p:spPr>
        <p:txBody>
          <a:bodyPr wrap="none" rtlCol="0">
            <a:spAutoFit/>
          </a:bodyPr>
          <a:lstStyle/>
          <a:p>
            <a:r>
              <a:rPr kumimoji="1" lang="ja-JP" altLang="en-US" dirty="0" smtClean="0"/>
              <a:t>記録サーバ</a:t>
            </a:r>
            <a:endParaRPr kumimoji="1" lang="ja-JP" altLang="en-US" dirty="0"/>
          </a:p>
        </p:txBody>
      </p:sp>
      <p:pic>
        <p:nvPicPr>
          <p:cNvPr id="24" name="図 2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481" y="5710196"/>
            <a:ext cx="726540" cy="896189"/>
          </a:xfrm>
          <a:prstGeom prst="rect">
            <a:avLst/>
          </a:prstGeom>
        </p:spPr>
      </p:pic>
      <p:cxnSp>
        <p:nvCxnSpPr>
          <p:cNvPr id="25" name="直線コネクタ 24"/>
          <p:cNvCxnSpPr>
            <a:stCxn id="18" idx="3"/>
            <a:endCxn id="24" idx="1"/>
          </p:cNvCxnSpPr>
          <p:nvPr/>
        </p:nvCxnSpPr>
        <p:spPr>
          <a:xfrm>
            <a:off x="6010611" y="5223439"/>
            <a:ext cx="504870" cy="934852"/>
          </a:xfrm>
          <a:prstGeom prst="line">
            <a:avLst/>
          </a:prstGeom>
        </p:spPr>
        <p:style>
          <a:lnRef idx="2">
            <a:schemeClr val="accent1"/>
          </a:lnRef>
          <a:fillRef idx="0">
            <a:schemeClr val="accent1"/>
          </a:fillRef>
          <a:effectRef idx="1">
            <a:schemeClr val="accent1"/>
          </a:effectRef>
          <a:fontRef idx="minor">
            <a:schemeClr val="tx1"/>
          </a:fontRef>
        </p:style>
      </p:cxnSp>
      <p:sp>
        <p:nvSpPr>
          <p:cNvPr id="29" name="L 字 28"/>
          <p:cNvSpPr/>
          <p:nvPr/>
        </p:nvSpPr>
        <p:spPr>
          <a:xfrm>
            <a:off x="4936985" y="1857013"/>
            <a:ext cx="3557114" cy="4749373"/>
          </a:xfrm>
          <a:prstGeom prst="corner">
            <a:avLst>
              <a:gd name="adj1" fmla="val 55976"/>
              <a:gd name="adj2" fmla="val 3831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880085" y="1844824"/>
            <a:ext cx="1492115" cy="369332"/>
          </a:xfrm>
          <a:prstGeom prst="rect">
            <a:avLst/>
          </a:prstGeom>
          <a:noFill/>
        </p:spPr>
        <p:txBody>
          <a:bodyPr wrap="none" rtlCol="0">
            <a:spAutoFit/>
          </a:bodyPr>
          <a:lstStyle/>
          <a:p>
            <a:r>
              <a:rPr kumimoji="1" lang="ja-JP" altLang="en-US" dirty="0" smtClean="0"/>
              <a:t>管理システム</a:t>
            </a:r>
            <a:endParaRPr kumimoji="1" lang="ja-JP" altLang="en-US" dirty="0"/>
          </a:p>
        </p:txBody>
      </p:sp>
    </p:spTree>
    <p:extLst>
      <p:ext uri="{BB962C8B-B14F-4D97-AF65-F5344CB8AC3E}">
        <p14:creationId xmlns:p14="http://schemas.microsoft.com/office/powerpoint/2010/main" val="3507083034"/>
      </p:ext>
    </p:extLst>
  </p:cSld>
  <p:clrMapOvr>
    <a:masterClrMapping/>
  </p:clrMapOvr>
  <mc:AlternateContent xmlns:mc="http://schemas.openxmlformats.org/markup-compatibility/2006" xmlns:p14="http://schemas.microsoft.com/office/powerpoint/2010/main">
    <mc:Choice Requires="p14">
      <p:transition spd="slow" p14:dur="2000" advTm="31284"/>
    </mc:Choice>
    <mc:Fallback xmlns="">
      <p:transition xmlns:p14="http://schemas.microsoft.com/office/powerpoint/2010/main" spd="slow" advTm="31284"/>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6444208" y="1700808"/>
            <a:ext cx="2531894" cy="288032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ja-JP" altLang="en-US" sz="4400" dirty="0" smtClean="0"/>
              <a:t>システム構成（コンテンツ）</a:t>
            </a:r>
            <a:endParaRPr kumimoji="1" lang="ja-JP" altLang="en-US" sz="4400" dirty="0"/>
          </a:p>
        </p:txBody>
      </p:sp>
      <p:sp>
        <p:nvSpPr>
          <p:cNvPr id="3" name="テキスト ボックス 2"/>
          <p:cNvSpPr txBox="1"/>
          <p:nvPr/>
        </p:nvSpPr>
        <p:spPr>
          <a:xfrm>
            <a:off x="107504" y="1947604"/>
            <a:ext cx="4392488" cy="3785652"/>
          </a:xfrm>
          <a:prstGeom prst="rect">
            <a:avLst/>
          </a:prstGeom>
          <a:noFill/>
        </p:spPr>
        <p:txBody>
          <a:bodyPr wrap="square" rtlCol="0">
            <a:spAutoFit/>
          </a:bodyPr>
          <a:lstStyle/>
          <a:p>
            <a:r>
              <a:rPr lang="ja-JP" altLang="en-US" sz="2400" dirty="0" smtClean="0"/>
              <a:t>アプリケーション</a:t>
            </a:r>
            <a:r>
              <a:rPr lang="en-US" altLang="ja-JP" sz="2400" dirty="0" smtClean="0"/>
              <a:t>‥</a:t>
            </a:r>
            <a:r>
              <a:rPr lang="ja-JP" altLang="en-US" sz="2400" dirty="0" smtClean="0"/>
              <a:t>リバースプロキシに接続されたサーバ</a:t>
            </a:r>
            <a:r>
              <a:rPr lang="en-US" altLang="ja-JP" sz="2400" dirty="0" smtClean="0"/>
              <a:t>,</a:t>
            </a:r>
            <a:r>
              <a:rPr lang="ja-JP" altLang="en-US" sz="2400" dirty="0" smtClean="0"/>
              <a:t> 正規のアプリケーション</a:t>
            </a:r>
            <a:r>
              <a:rPr lang="en-US" altLang="ja-JP" sz="2400" dirty="0" smtClean="0"/>
              <a:t>, </a:t>
            </a:r>
            <a:r>
              <a:rPr lang="ja-JP" altLang="en-US" sz="2400" dirty="0" smtClean="0"/>
              <a:t>擬似アプリケーションのどちらも接続可能</a:t>
            </a:r>
            <a:endParaRPr lang="en-US" altLang="ja-JP" sz="2400" dirty="0" smtClean="0"/>
          </a:p>
          <a:p>
            <a:endParaRPr lang="en-US" altLang="ja-JP" sz="2400" dirty="0"/>
          </a:p>
          <a:p>
            <a:endParaRPr lang="en-US" altLang="ja-JP" sz="2400" dirty="0" smtClean="0"/>
          </a:p>
          <a:p>
            <a:r>
              <a:rPr lang="ja-JP" altLang="en-US" sz="2400" dirty="0" smtClean="0"/>
              <a:t>データベース</a:t>
            </a:r>
            <a:r>
              <a:rPr lang="en-US" altLang="ja-JP" sz="2400" dirty="0" smtClean="0"/>
              <a:t>‥</a:t>
            </a:r>
            <a:r>
              <a:rPr lang="ja-JP" altLang="en-US" sz="2400" dirty="0" smtClean="0"/>
              <a:t>アプリケーションに接続するデータベース</a:t>
            </a:r>
            <a:r>
              <a:rPr lang="en-US" altLang="ja-JP" sz="2400" dirty="0" smtClean="0"/>
              <a:t>, </a:t>
            </a:r>
            <a:r>
              <a:rPr lang="ja-JP" altLang="en-US" sz="2400" dirty="0" smtClean="0"/>
              <a:t>正規・擬似の</a:t>
            </a:r>
            <a:r>
              <a:rPr lang="en-US" altLang="ja-JP" sz="2400" dirty="0" smtClean="0"/>
              <a:t>2</a:t>
            </a:r>
            <a:r>
              <a:rPr lang="ja-JP" altLang="en-US" sz="2400" dirty="0" smtClean="0"/>
              <a:t>種類がある</a:t>
            </a:r>
            <a:endParaRPr lang="en-US" altLang="ja-JP" sz="2400" dirty="0" smtClean="0"/>
          </a:p>
          <a:p>
            <a:endParaRPr lang="en-US" altLang="ja-JP" sz="2400" dirty="0" smtClean="0"/>
          </a:p>
        </p:txBody>
      </p:sp>
      <p:pic>
        <p:nvPicPr>
          <p:cNvPr id="4" name="図 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372" y="2090999"/>
            <a:ext cx="720948" cy="852573"/>
          </a:xfrm>
          <a:prstGeom prst="rect">
            <a:avLst/>
          </a:prstGeom>
        </p:spPr>
      </p:pic>
      <p:pic>
        <p:nvPicPr>
          <p:cNvPr id="5" name="図 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573016"/>
            <a:ext cx="720948" cy="852573"/>
          </a:xfrm>
          <a:prstGeom prst="rect">
            <a:avLst/>
          </a:prstGeom>
        </p:spPr>
      </p:pic>
      <p:pic>
        <p:nvPicPr>
          <p:cNvPr id="6" name="図 5"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936467"/>
            <a:ext cx="720948" cy="852573"/>
          </a:xfrm>
          <a:prstGeom prst="rect">
            <a:avLst/>
          </a:prstGeom>
        </p:spPr>
      </p:pic>
      <p:pic>
        <p:nvPicPr>
          <p:cNvPr id="7" name="図 6"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546" y="2244779"/>
            <a:ext cx="726540" cy="896189"/>
          </a:xfrm>
          <a:prstGeom prst="rect">
            <a:avLst/>
          </a:prstGeom>
        </p:spPr>
      </p:pic>
      <p:pic>
        <p:nvPicPr>
          <p:cNvPr id="9" name="図 8"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546" y="3356992"/>
            <a:ext cx="726540" cy="896189"/>
          </a:xfrm>
          <a:prstGeom prst="rect">
            <a:avLst/>
          </a:prstGeom>
        </p:spPr>
      </p:pic>
      <p:cxnSp>
        <p:nvCxnSpPr>
          <p:cNvPr id="11" name="直線コネクタ 10"/>
          <p:cNvCxnSpPr>
            <a:endCxn id="4" idx="1"/>
          </p:cNvCxnSpPr>
          <p:nvPr/>
        </p:nvCxnSpPr>
        <p:spPr>
          <a:xfrm flipV="1">
            <a:off x="6013028" y="2517286"/>
            <a:ext cx="718344" cy="623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線コネクタ 12"/>
          <p:cNvCxnSpPr>
            <a:stCxn id="6" idx="3"/>
            <a:endCxn id="5" idx="1"/>
          </p:cNvCxnSpPr>
          <p:nvPr/>
        </p:nvCxnSpPr>
        <p:spPr>
          <a:xfrm>
            <a:off x="6013028" y="3362754"/>
            <a:ext cx="719212" cy="636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線コネクタ 15"/>
          <p:cNvCxnSpPr>
            <a:stCxn id="4" idx="3"/>
          </p:cNvCxnSpPr>
          <p:nvPr/>
        </p:nvCxnSpPr>
        <p:spPr>
          <a:xfrm>
            <a:off x="7452320" y="2517286"/>
            <a:ext cx="653226" cy="1482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p:cNvCxnSpPr>
            <a:stCxn id="4" idx="3"/>
            <a:endCxn id="7" idx="1"/>
          </p:cNvCxnSpPr>
          <p:nvPr/>
        </p:nvCxnSpPr>
        <p:spPr>
          <a:xfrm>
            <a:off x="7452320" y="2517286"/>
            <a:ext cx="653226" cy="1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5" idx="3"/>
            <a:endCxn id="7" idx="1"/>
          </p:cNvCxnSpPr>
          <p:nvPr/>
        </p:nvCxnSpPr>
        <p:spPr>
          <a:xfrm flipV="1">
            <a:off x="7453188" y="2692874"/>
            <a:ext cx="652358" cy="13064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5" idx="3"/>
          </p:cNvCxnSpPr>
          <p:nvPr/>
        </p:nvCxnSpPr>
        <p:spPr>
          <a:xfrm>
            <a:off x="7453188" y="3999303"/>
            <a:ext cx="652358"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5076056" y="2348880"/>
            <a:ext cx="1018227" cy="646331"/>
          </a:xfrm>
          <a:prstGeom prst="rect">
            <a:avLst/>
          </a:prstGeom>
          <a:noFill/>
        </p:spPr>
        <p:txBody>
          <a:bodyPr wrap="none" rtlCol="0">
            <a:spAutoFit/>
          </a:bodyPr>
          <a:lstStyle/>
          <a:p>
            <a:r>
              <a:rPr lang="ja-JP" altLang="en-US" dirty="0" smtClean="0"/>
              <a:t>リバース</a:t>
            </a:r>
            <a:endParaRPr lang="en-US" altLang="ja-JP" dirty="0" smtClean="0"/>
          </a:p>
          <a:p>
            <a:r>
              <a:rPr lang="ja-JP" altLang="en-US" dirty="0" smtClean="0"/>
              <a:t>プロキシ</a:t>
            </a:r>
            <a:endParaRPr kumimoji="1" lang="ja-JP" altLang="en-US" dirty="0"/>
          </a:p>
        </p:txBody>
      </p:sp>
      <p:sp>
        <p:nvSpPr>
          <p:cNvPr id="26" name="テキスト ボックス 25"/>
          <p:cNvSpPr txBox="1"/>
          <p:nvPr/>
        </p:nvSpPr>
        <p:spPr>
          <a:xfrm>
            <a:off x="7227391" y="1700808"/>
            <a:ext cx="1171114" cy="369332"/>
          </a:xfrm>
          <a:prstGeom prst="rect">
            <a:avLst/>
          </a:prstGeom>
          <a:noFill/>
        </p:spPr>
        <p:txBody>
          <a:bodyPr wrap="none" rtlCol="0">
            <a:spAutoFit/>
          </a:bodyPr>
          <a:lstStyle/>
          <a:p>
            <a:r>
              <a:rPr lang="ja-JP" altLang="en-US" dirty="0" smtClean="0"/>
              <a:t>コンテンツ</a:t>
            </a:r>
            <a:endParaRPr kumimoji="1" lang="ja-JP" altLang="en-US" dirty="0"/>
          </a:p>
        </p:txBody>
      </p:sp>
      <p:pic>
        <p:nvPicPr>
          <p:cNvPr id="27" name="図 2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663" y="4797152"/>
            <a:ext cx="720948" cy="852573"/>
          </a:xfrm>
          <a:prstGeom prst="rect">
            <a:avLst/>
          </a:prstGeom>
        </p:spPr>
      </p:pic>
      <p:pic>
        <p:nvPicPr>
          <p:cNvPr id="28" name="図 2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481" y="4693051"/>
            <a:ext cx="726540" cy="896189"/>
          </a:xfrm>
          <a:prstGeom prst="rect">
            <a:avLst/>
          </a:prstGeom>
        </p:spPr>
      </p:pic>
      <p:cxnSp>
        <p:nvCxnSpPr>
          <p:cNvPr id="30" name="直線コネクタ 29"/>
          <p:cNvCxnSpPr>
            <a:stCxn id="6" idx="2"/>
            <a:endCxn id="27" idx="0"/>
          </p:cNvCxnSpPr>
          <p:nvPr/>
        </p:nvCxnSpPr>
        <p:spPr>
          <a:xfrm flipH="1">
            <a:off x="5650137" y="3789040"/>
            <a:ext cx="2417" cy="1008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線コネクタ 31"/>
          <p:cNvCxnSpPr>
            <a:stCxn id="27" idx="3"/>
            <a:endCxn id="28" idx="1"/>
          </p:cNvCxnSpPr>
          <p:nvPr/>
        </p:nvCxnSpPr>
        <p:spPr>
          <a:xfrm flipV="1">
            <a:off x="6010611" y="5141146"/>
            <a:ext cx="504870" cy="82293"/>
          </a:xfrm>
          <a:prstGeom prst="line">
            <a:avLst/>
          </a:prstGeom>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4970381" y="5517232"/>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sp>
        <p:nvSpPr>
          <p:cNvPr id="34" name="テキスト ボックス 33"/>
          <p:cNvSpPr txBox="1"/>
          <p:nvPr/>
        </p:nvSpPr>
        <p:spPr>
          <a:xfrm>
            <a:off x="7164288" y="5445224"/>
            <a:ext cx="1329811" cy="369332"/>
          </a:xfrm>
          <a:prstGeom prst="rect">
            <a:avLst/>
          </a:prstGeom>
          <a:noFill/>
        </p:spPr>
        <p:txBody>
          <a:bodyPr wrap="none" rtlCol="0">
            <a:spAutoFit/>
          </a:bodyPr>
          <a:lstStyle/>
          <a:p>
            <a:r>
              <a:rPr kumimoji="1" lang="ja-JP" altLang="en-US" dirty="0" smtClean="0"/>
              <a:t>記録サーバ</a:t>
            </a:r>
            <a:endParaRPr kumimoji="1" lang="ja-JP" altLang="en-US" dirty="0"/>
          </a:p>
        </p:txBody>
      </p:sp>
      <p:pic>
        <p:nvPicPr>
          <p:cNvPr id="35" name="図 3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481" y="5710196"/>
            <a:ext cx="726540" cy="896189"/>
          </a:xfrm>
          <a:prstGeom prst="rect">
            <a:avLst/>
          </a:prstGeom>
        </p:spPr>
      </p:pic>
      <p:cxnSp>
        <p:nvCxnSpPr>
          <p:cNvPr id="37" name="直線コネクタ 36"/>
          <p:cNvCxnSpPr>
            <a:stCxn id="27" idx="3"/>
            <a:endCxn id="35" idx="1"/>
          </p:cNvCxnSpPr>
          <p:nvPr/>
        </p:nvCxnSpPr>
        <p:spPr>
          <a:xfrm>
            <a:off x="6010611" y="5223439"/>
            <a:ext cx="504870" cy="93485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883043"/>
      </p:ext>
    </p:extLst>
  </p:cSld>
  <p:clrMapOvr>
    <a:masterClrMapping/>
  </p:clrMapOvr>
  <mc:AlternateContent xmlns:mc="http://schemas.openxmlformats.org/markup-compatibility/2006" xmlns:p14="http://schemas.microsoft.com/office/powerpoint/2010/main">
    <mc:Choice Requires="p14">
      <p:transition spd="slow" p14:dur="2000" advTm="23535"/>
    </mc:Choice>
    <mc:Fallback xmlns="">
      <p:transition xmlns:p14="http://schemas.microsoft.com/office/powerpoint/2010/main" spd="slow" advTm="23535"/>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543715"/>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2839859"/>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29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656184" cy="13256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422462"/>
            <a:ext cx="1673618" cy="546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126318"/>
            <a:ext cx="1665091" cy="1842742"/>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2594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6948264" y="3923764"/>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295203"/>
      </p:ext>
    </p:extLst>
  </p:cSld>
  <p:clrMapOvr>
    <a:masterClrMapping/>
  </p:clrMapOvr>
  <mc:AlternateContent xmlns:mc="http://schemas.openxmlformats.org/markup-compatibility/2006" xmlns:p14="http://schemas.microsoft.com/office/powerpoint/2010/main">
    <mc:Choice Requires="p14">
      <p:transition spd="slow" p14:dur="2000" advTm="6624"/>
    </mc:Choice>
    <mc:Fallback xmlns="">
      <p:transition xmlns:p14="http://schemas.microsoft.com/office/powerpoint/2010/main" spd="slow" advTm="6624"/>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543715"/>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2839859"/>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29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656184" cy="13256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422462"/>
            <a:ext cx="1673618" cy="546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126318"/>
            <a:ext cx="1665091" cy="1842742"/>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2594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6948264" y="3923764"/>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58126" y="1988840"/>
            <a:ext cx="1647829" cy="2088232"/>
          </a:xfrm>
          <a:prstGeom prst="rect">
            <a:avLst/>
          </a:prstGeom>
          <a:noFill/>
          <a:ln>
            <a:solidFill>
              <a:srgbClr val="FF0000"/>
            </a:solidFill>
          </a:ln>
          <a:effectLst>
            <a:innerShdw blurRad="63500" dist="50800" dir="13500000">
              <a:schemeClr val="bg1">
                <a:alpha val="50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323528" y="2839859"/>
            <a:ext cx="1008112" cy="0"/>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85978"/>
      </p:ext>
    </p:extLst>
  </p:cSld>
  <p:clrMapOvr>
    <a:masterClrMapping/>
  </p:clrMapOvr>
  <mc:AlternateContent xmlns:mc="http://schemas.openxmlformats.org/markup-compatibility/2006" xmlns:p14="http://schemas.microsoft.com/office/powerpoint/2010/main">
    <mc:Choice Requires="p14">
      <p:transition spd="slow" p14:dur="2000" advTm="7138"/>
    </mc:Choice>
    <mc:Fallback xmlns="">
      <p:transition xmlns:p14="http://schemas.microsoft.com/office/powerpoint/2010/main" spd="slow" advTm="7138"/>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543715"/>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2839859"/>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29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656184" cy="13256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422462"/>
            <a:ext cx="1673618" cy="546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126318"/>
            <a:ext cx="1665091" cy="1842742"/>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2594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6948264" y="3923764"/>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a:off x="1827455" y="4509120"/>
            <a:ext cx="1709805" cy="1693276"/>
          </a:xfrm>
          <a:prstGeom prst="bentConnector3">
            <a:avLst>
              <a:gd name="adj1" fmla="val 1382"/>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5" name="直線矢印コネクタ 6"/>
          <p:cNvCxnSpPr/>
          <p:nvPr/>
        </p:nvCxnSpPr>
        <p:spPr>
          <a:xfrm flipV="1">
            <a:off x="5130630" y="4878452"/>
            <a:ext cx="1033514" cy="782796"/>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1158126" y="1988840"/>
            <a:ext cx="1647829" cy="2088232"/>
          </a:xfrm>
          <a:prstGeom prst="rect">
            <a:avLst/>
          </a:prstGeom>
          <a:noFill/>
          <a:ln>
            <a:solidFill>
              <a:srgbClr val="FF0000"/>
            </a:solidFill>
          </a:ln>
          <a:effectLst>
            <a:innerShdw blurRad="63500" dist="50800" dir="13500000">
              <a:schemeClr val="bg1">
                <a:alpha val="50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2660982"/>
      </p:ext>
    </p:extLst>
  </p:cSld>
  <p:clrMapOvr>
    <a:masterClrMapping/>
  </p:clrMapOvr>
  <mc:AlternateContent xmlns:mc="http://schemas.openxmlformats.org/markup-compatibility/2006" xmlns:p14="http://schemas.microsoft.com/office/powerpoint/2010/main">
    <mc:Choice Requires="p14">
      <p:transition spd="slow" p14:dur="2000" advTm="7259"/>
    </mc:Choice>
    <mc:Fallback xmlns="">
      <p:transition xmlns:p14="http://schemas.microsoft.com/office/powerpoint/2010/main" spd="slow" advTm="7259"/>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smtClean="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543715"/>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2839859"/>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29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656184" cy="13256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422462"/>
            <a:ext cx="1673618" cy="546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126318"/>
            <a:ext cx="1665091" cy="1842742"/>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2594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6948264" y="3923764"/>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rot="10800000">
            <a:off x="1835696" y="4293096"/>
            <a:ext cx="2016224" cy="1872208"/>
          </a:xfrm>
          <a:prstGeom prst="bentConnector3">
            <a:avLst>
              <a:gd name="adj1" fmla="val 99246"/>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5" name="直線矢印コネクタ 6"/>
          <p:cNvCxnSpPr/>
          <p:nvPr/>
        </p:nvCxnSpPr>
        <p:spPr>
          <a:xfrm flipH="1">
            <a:off x="5130630" y="4878452"/>
            <a:ext cx="1033515" cy="795873"/>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1158126" y="1988840"/>
            <a:ext cx="1647829" cy="2088232"/>
          </a:xfrm>
          <a:prstGeom prst="rect">
            <a:avLst/>
          </a:prstGeom>
          <a:noFill/>
          <a:ln>
            <a:solidFill>
              <a:srgbClr val="FF0000"/>
            </a:solidFill>
          </a:ln>
          <a:effectLst>
            <a:innerShdw blurRad="63500" dist="50800" dir="13500000">
              <a:schemeClr val="bg1">
                <a:alpha val="50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3016948"/>
      </p:ext>
    </p:extLst>
  </p:cSld>
  <p:clrMapOvr>
    <a:masterClrMapping/>
  </p:clrMapOvr>
  <mc:AlternateContent xmlns:mc="http://schemas.openxmlformats.org/markup-compatibility/2006" xmlns:p14="http://schemas.microsoft.com/office/powerpoint/2010/main">
    <mc:Choice Requires="p14">
      <p:transition spd="slow" p14:dur="2000" advTm="11834"/>
    </mc:Choice>
    <mc:Fallback xmlns="">
      <p:transition xmlns:p14="http://schemas.microsoft.com/office/powerpoint/2010/main" spd="slow" advTm="11834"/>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543715"/>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2839859"/>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29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656184" cy="13256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422462"/>
            <a:ext cx="1673618" cy="546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126318"/>
            <a:ext cx="1665091" cy="1842742"/>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2594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6948264" y="3923764"/>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1158126" y="1988840"/>
            <a:ext cx="1647829" cy="2088232"/>
          </a:xfrm>
          <a:prstGeom prst="rect">
            <a:avLst/>
          </a:prstGeom>
          <a:noFill/>
          <a:ln>
            <a:solidFill>
              <a:srgbClr val="FF0000"/>
            </a:solidFill>
          </a:ln>
          <a:effectLst>
            <a:innerShdw blurRad="63500" dist="50800" dir="13500000">
              <a:schemeClr val="bg1">
                <a:alpha val="50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2" name="直線矢印コネクタ 6"/>
          <p:cNvCxnSpPr/>
          <p:nvPr/>
        </p:nvCxnSpPr>
        <p:spPr>
          <a:xfrm>
            <a:off x="1827455" y="4509120"/>
            <a:ext cx="1709805" cy="1693276"/>
          </a:xfrm>
          <a:prstGeom prst="bentConnector3">
            <a:avLst>
              <a:gd name="adj1" fmla="val 1382"/>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3" name="直線矢印コネクタ 6"/>
          <p:cNvCxnSpPr/>
          <p:nvPr/>
        </p:nvCxnSpPr>
        <p:spPr>
          <a:xfrm>
            <a:off x="5199165" y="6202396"/>
            <a:ext cx="964979" cy="250940"/>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571544"/>
      </p:ext>
    </p:extLst>
  </p:cSld>
  <p:clrMapOvr>
    <a:masterClrMapping/>
  </p:clrMapOvr>
  <mc:AlternateContent xmlns:mc="http://schemas.openxmlformats.org/markup-compatibility/2006" xmlns:p14="http://schemas.microsoft.com/office/powerpoint/2010/main">
    <mc:Choice Requires="p14">
      <p:transition spd="slow" p14:dur="2000" advTm="12564"/>
    </mc:Choice>
    <mc:Fallback xmlns="">
      <p:transition xmlns:p14="http://schemas.microsoft.com/office/powerpoint/2010/main" spd="slow" advTm="12564"/>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831747"/>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078" y="2996952"/>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317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738014" cy="1482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579555"/>
            <a:ext cx="1755448" cy="389505"/>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414350"/>
            <a:ext cx="1665091" cy="1554710"/>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547500"/>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7030094" y="4080857"/>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3707904" y="1340769"/>
            <a:ext cx="4011979" cy="1656183"/>
          </a:xfrm>
          <a:prstGeom prst="rect">
            <a:avLst/>
          </a:prstGeom>
          <a:noFill/>
          <a:ln>
            <a:solidFill>
              <a:srgbClr val="FF0000"/>
            </a:solidFill>
          </a:ln>
          <a:effectLst>
            <a:innerShdw blurRad="63500" dist="50800" dir="13500000">
              <a:schemeClr val="bg1">
                <a:alpha val="50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3" name="直線矢印コネクタ 6"/>
          <p:cNvCxnSpPr/>
          <p:nvPr/>
        </p:nvCxnSpPr>
        <p:spPr>
          <a:xfrm flipV="1">
            <a:off x="2658949" y="2148268"/>
            <a:ext cx="953538" cy="848684"/>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947607"/>
      </p:ext>
    </p:extLst>
  </p:cSld>
  <p:clrMapOvr>
    <a:masterClrMapping/>
  </p:clrMapOvr>
  <mc:AlternateContent xmlns:mc="http://schemas.openxmlformats.org/markup-compatibility/2006" xmlns:p14="http://schemas.microsoft.com/office/powerpoint/2010/main">
    <mc:Choice Requires="p14">
      <p:transition spd="slow" p14:dur="2000" advTm="11171"/>
    </mc:Choice>
    <mc:Fallback xmlns="">
      <p:transition xmlns:p14="http://schemas.microsoft.com/office/powerpoint/2010/main" spd="slow" advTm="11171"/>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a:t>(</a:t>
            </a:r>
            <a:r>
              <a:rPr lang="en-US" altLang="ja-JP" dirty="0" err="1"/>
              <a:t>phpMyAdmin</a:t>
            </a:r>
            <a:r>
              <a:rPr lang="en-US" altLang="ja-JP" dirty="0" smtClean="0"/>
              <a:t>)</a:t>
            </a:r>
            <a:endParaRPr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831747"/>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078" y="2996952"/>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317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738014" cy="1482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579555"/>
            <a:ext cx="1755448" cy="389505"/>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414350"/>
            <a:ext cx="1665091" cy="1554710"/>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547500"/>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7030094" y="4080857"/>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1047433" y="1916833"/>
            <a:ext cx="1868384" cy="2164024"/>
          </a:xfrm>
          <a:prstGeom prst="rect">
            <a:avLst/>
          </a:prstGeom>
          <a:noFill/>
          <a:ln>
            <a:solidFill>
              <a:srgbClr val="FF0000"/>
            </a:solidFill>
          </a:ln>
          <a:effectLst>
            <a:innerShdw blurRad="63500" dist="50800" dir="13500000">
              <a:schemeClr val="bg1">
                <a:alpha val="50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0" name="直線矢印コネクタ 6"/>
          <p:cNvCxnSpPr/>
          <p:nvPr/>
        </p:nvCxnSpPr>
        <p:spPr>
          <a:xfrm flipH="1">
            <a:off x="2673834" y="2096852"/>
            <a:ext cx="962062" cy="900100"/>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876809"/>
      </p:ext>
    </p:extLst>
  </p:cSld>
  <p:clrMapOvr>
    <a:masterClrMapping/>
  </p:clrMapOvr>
  <mc:AlternateContent xmlns:mc="http://schemas.openxmlformats.org/markup-compatibility/2006" xmlns:p14="http://schemas.microsoft.com/office/powerpoint/2010/main">
    <mc:Choice Requires="p14">
      <p:transition spd="slow" p14:dur="2000" advTm="29325"/>
    </mc:Choice>
    <mc:Fallback xmlns="">
      <p:transition xmlns:p14="http://schemas.microsoft.com/office/powerpoint/2010/main" spd="slow" advTm="29325"/>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pic>
        <p:nvPicPr>
          <p:cNvPr id="17" name="図 1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8"/>
            <a:ext cx="1278710" cy="1512168"/>
          </a:xfrm>
          <a:prstGeom prst="rect">
            <a:avLst/>
          </a:prstGeom>
        </p:spPr>
      </p:pic>
      <p:pic>
        <p:nvPicPr>
          <p:cNvPr id="54" name="図 53"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5157192"/>
            <a:ext cx="1278710" cy="1512168"/>
          </a:xfrm>
          <a:prstGeom prst="rect">
            <a:avLst/>
          </a:prstGeom>
        </p:spPr>
      </p:pic>
      <p:pic>
        <p:nvPicPr>
          <p:cNvPr id="55" name="図 5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212976"/>
            <a:ext cx="1278710" cy="1512168"/>
          </a:xfrm>
          <a:prstGeom prst="rect">
            <a:avLst/>
          </a:prstGeom>
        </p:spPr>
      </p:pic>
      <p:pic>
        <p:nvPicPr>
          <p:cNvPr id="57" name="図 5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354" y="1340768"/>
            <a:ext cx="1278710" cy="1512168"/>
          </a:xfrm>
          <a:prstGeom prst="rect">
            <a:avLst/>
          </a:prstGeom>
        </p:spPr>
      </p:pic>
      <p:sp>
        <p:nvSpPr>
          <p:cNvPr id="18" name="テキスト ボックス 17"/>
          <p:cNvSpPr txBox="1"/>
          <p:nvPr/>
        </p:nvSpPr>
        <p:spPr>
          <a:xfrm>
            <a:off x="1064027" y="2123564"/>
            <a:ext cx="1851789" cy="369332"/>
          </a:xfrm>
          <a:prstGeom prst="rect">
            <a:avLst/>
          </a:prstGeom>
          <a:noFill/>
        </p:spPr>
        <p:txBody>
          <a:bodyPr wrap="none" rtlCol="0">
            <a:spAutoFit/>
          </a:bodyPr>
          <a:lstStyle/>
          <a:p>
            <a:r>
              <a:rPr kumimoji="1" lang="ja-JP" altLang="en-US" dirty="0" smtClean="0"/>
              <a:t>リバースプロキシ</a:t>
            </a:r>
            <a:endParaRPr kumimoji="1" lang="ja-JP" altLang="en-US" dirty="0"/>
          </a:p>
        </p:txBody>
      </p:sp>
      <p:sp>
        <p:nvSpPr>
          <p:cNvPr id="19" name="テキスト ボックス 18"/>
          <p:cNvSpPr txBox="1"/>
          <p:nvPr/>
        </p:nvSpPr>
        <p:spPr>
          <a:xfrm>
            <a:off x="3635896" y="2627620"/>
            <a:ext cx="1813317"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20" name="テキスト ボックス 19"/>
          <p:cNvSpPr txBox="1"/>
          <p:nvPr/>
        </p:nvSpPr>
        <p:spPr>
          <a:xfrm>
            <a:off x="3635896" y="4509120"/>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lang="ja-JP" altLang="ja-JP" dirty="0" smtClean="0"/>
              <a:t>(</a:t>
            </a:r>
            <a:r>
              <a:rPr lang="en-US" altLang="ja-JP" dirty="0" err="1" smtClean="0"/>
              <a:t>phpMyAdmin</a:t>
            </a:r>
            <a:r>
              <a:rPr lang="en-US" altLang="ja-JP" dirty="0" smtClean="0"/>
              <a:t>)</a:t>
            </a:r>
            <a:endParaRPr kumimoji="1" lang="ja-JP" altLang="en-US" dirty="0"/>
          </a:p>
        </p:txBody>
      </p:sp>
      <p:sp>
        <p:nvSpPr>
          <p:cNvPr id="22" name="テキスト ボックス 21"/>
          <p:cNvSpPr txBox="1"/>
          <p:nvPr/>
        </p:nvSpPr>
        <p:spPr>
          <a:xfrm>
            <a:off x="3869354" y="6453336"/>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pic>
        <p:nvPicPr>
          <p:cNvPr id="58" name="図 5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721" y="1831747"/>
            <a:ext cx="944631" cy="1165205"/>
          </a:xfrm>
          <a:prstGeom prst="rect">
            <a:avLst/>
          </a:prstGeom>
        </p:spPr>
      </p:pic>
      <p:pic>
        <p:nvPicPr>
          <p:cNvPr id="63" name="図 62"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078" y="2996952"/>
            <a:ext cx="944631" cy="1165205"/>
          </a:xfrm>
          <a:prstGeom prst="rect">
            <a:avLst/>
          </a:prstGeom>
        </p:spPr>
      </p:pic>
      <p:pic>
        <p:nvPicPr>
          <p:cNvPr id="64" name="図 6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4509120"/>
            <a:ext cx="944631" cy="1165205"/>
          </a:xfrm>
          <a:prstGeom prst="rect">
            <a:avLst/>
          </a:prstGeom>
        </p:spPr>
      </p:pic>
      <p:pic>
        <p:nvPicPr>
          <p:cNvPr id="65" name="図 64"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44" y="5661248"/>
            <a:ext cx="944631" cy="1165205"/>
          </a:xfrm>
          <a:prstGeom prst="rect">
            <a:avLst/>
          </a:prstGeom>
        </p:spPr>
      </p:pic>
      <p:cxnSp>
        <p:nvCxnSpPr>
          <p:cNvPr id="67" name="直線コネクタ 66"/>
          <p:cNvCxnSpPr>
            <a:stCxn id="17" idx="3"/>
          </p:cNvCxnSpPr>
          <p:nvPr/>
        </p:nvCxnSpPr>
        <p:spPr>
          <a:xfrm flipV="1">
            <a:off x="2682358" y="2123564"/>
            <a:ext cx="1169562" cy="1053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17" idx="3"/>
          </p:cNvCxnSpPr>
          <p:nvPr/>
        </p:nvCxnSpPr>
        <p:spPr>
          <a:xfrm>
            <a:off x="2682358" y="3176972"/>
            <a:ext cx="953538" cy="828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カギ線コネクタ 70"/>
          <p:cNvCxnSpPr>
            <a:stCxn id="17" idx="2"/>
            <a:endCxn id="54" idx="1"/>
          </p:cNvCxnSpPr>
          <p:nvPr/>
        </p:nvCxnSpPr>
        <p:spPr>
          <a:xfrm rot="16200000" flipH="1">
            <a:off x="1966068" y="4009990"/>
            <a:ext cx="1980220" cy="18263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直線コネクタ 74"/>
          <p:cNvCxnSpPr>
            <a:stCxn id="57" idx="3"/>
            <a:endCxn id="58" idx="1"/>
          </p:cNvCxnSpPr>
          <p:nvPr/>
        </p:nvCxnSpPr>
        <p:spPr>
          <a:xfrm>
            <a:off x="5148064" y="2096852"/>
            <a:ext cx="1647657" cy="317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57" idx="3"/>
            <a:endCxn id="63" idx="1"/>
          </p:cNvCxnSpPr>
          <p:nvPr/>
        </p:nvCxnSpPr>
        <p:spPr>
          <a:xfrm>
            <a:off x="5148064" y="2096852"/>
            <a:ext cx="1738014" cy="1482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線コネクタ 81"/>
          <p:cNvCxnSpPr>
            <a:stCxn id="55" idx="3"/>
            <a:endCxn id="63" idx="1"/>
          </p:cNvCxnSpPr>
          <p:nvPr/>
        </p:nvCxnSpPr>
        <p:spPr>
          <a:xfrm flipV="1">
            <a:off x="5130630" y="3579555"/>
            <a:ext cx="1755448" cy="389505"/>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55" idx="3"/>
            <a:endCxn id="58" idx="1"/>
          </p:cNvCxnSpPr>
          <p:nvPr/>
        </p:nvCxnSpPr>
        <p:spPr>
          <a:xfrm flipV="1">
            <a:off x="5130630" y="2414350"/>
            <a:ext cx="1665091" cy="1554710"/>
          </a:xfrm>
          <a:prstGeom prst="line">
            <a:avLst/>
          </a:prstGeom>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6948264" y="1547500"/>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87" name="テキスト ボックス 86"/>
          <p:cNvSpPr txBox="1"/>
          <p:nvPr/>
        </p:nvSpPr>
        <p:spPr>
          <a:xfrm>
            <a:off x="7030094" y="4080857"/>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88" name="テキスト ボックス 87"/>
          <p:cNvSpPr txBox="1"/>
          <p:nvPr/>
        </p:nvSpPr>
        <p:spPr>
          <a:xfrm>
            <a:off x="6948264" y="5476582"/>
            <a:ext cx="915635" cy="369332"/>
          </a:xfrm>
          <a:prstGeom prst="rect">
            <a:avLst/>
          </a:prstGeom>
          <a:noFill/>
        </p:spPr>
        <p:txBody>
          <a:bodyPr wrap="none" rtlCol="0">
            <a:spAutoFit/>
          </a:bodyPr>
          <a:lstStyle/>
          <a:p>
            <a:r>
              <a:rPr kumimoji="1" lang="ja-JP" altLang="en-US" dirty="0" smtClean="0"/>
              <a:t>記録</a:t>
            </a:r>
            <a:r>
              <a:rPr kumimoji="1" lang="en-US" altLang="ja-JP" dirty="0" smtClean="0"/>
              <a:t>DB</a:t>
            </a:r>
            <a:endParaRPr kumimoji="1" lang="ja-JP" altLang="en-US" dirty="0"/>
          </a:p>
        </p:txBody>
      </p:sp>
      <p:cxnSp>
        <p:nvCxnSpPr>
          <p:cNvPr id="90" name="直線コネクタ 89"/>
          <p:cNvCxnSpPr>
            <a:stCxn id="54" idx="3"/>
            <a:endCxn id="64" idx="1"/>
          </p:cNvCxnSpPr>
          <p:nvPr/>
        </p:nvCxnSpPr>
        <p:spPr>
          <a:xfrm flipV="1">
            <a:off x="5148064" y="5091723"/>
            <a:ext cx="1016080" cy="821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54" idx="3"/>
          </p:cNvCxnSpPr>
          <p:nvPr/>
        </p:nvCxnSpPr>
        <p:spPr>
          <a:xfrm>
            <a:off x="5148064" y="5913276"/>
            <a:ext cx="1016080" cy="252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線コネクタ 3"/>
          <p:cNvCxnSpPr>
            <a:stCxn id="17" idx="1"/>
          </p:cNvCxnSpPr>
          <p:nvPr/>
        </p:nvCxnSpPr>
        <p:spPr>
          <a:xfrm flipH="1">
            <a:off x="251520" y="3176972"/>
            <a:ext cx="11521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線矢印コネクタ 6"/>
          <p:cNvCxnSpPr/>
          <p:nvPr/>
        </p:nvCxnSpPr>
        <p:spPr>
          <a:xfrm flipH="1">
            <a:off x="251520" y="2996952"/>
            <a:ext cx="1152128" cy="0"/>
          </a:xfrm>
          <a:prstGeom prst="straightConnector1">
            <a:avLst/>
          </a:prstGeom>
          <a:ln>
            <a:solidFill>
              <a:srgbClr val="FF0000"/>
            </a:solidFill>
            <a:tailEnd type="arrow"/>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6577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ja-JP" altLang="en-US" sz="4400" dirty="0" smtClean="0"/>
              <a:t>目的</a:t>
            </a:r>
            <a:endParaRPr kumimoji="1" lang="ja-JP" altLang="en-US" sz="4400" dirty="0"/>
          </a:p>
        </p:txBody>
      </p:sp>
      <p:sp>
        <p:nvSpPr>
          <p:cNvPr id="3" name="テキスト ボックス 2"/>
          <p:cNvSpPr txBox="1"/>
          <p:nvPr/>
        </p:nvSpPr>
        <p:spPr>
          <a:xfrm>
            <a:off x="1158126" y="1933954"/>
            <a:ext cx="6787448" cy="523220"/>
          </a:xfrm>
          <a:prstGeom prst="rect">
            <a:avLst/>
          </a:prstGeom>
          <a:noFill/>
        </p:spPr>
        <p:txBody>
          <a:bodyPr wrap="square" rtlCol="0">
            <a:spAutoFit/>
          </a:bodyPr>
          <a:lstStyle/>
          <a:p>
            <a:pPr algn="just"/>
            <a:r>
              <a:rPr lang="ja-JP" altLang="en-US" sz="2800" dirty="0" smtClean="0"/>
              <a:t>W</a:t>
            </a:r>
            <a:r>
              <a:rPr lang="en-US" altLang="ja-JP" sz="2800" dirty="0" err="1" smtClean="0"/>
              <a:t>eb</a:t>
            </a:r>
            <a:r>
              <a:rPr lang="ja-JP" altLang="en-US" sz="2800" dirty="0" smtClean="0"/>
              <a:t>アプリケーションを保護すること</a:t>
            </a:r>
            <a:endParaRPr lang="en-US" altLang="ja-JP" sz="2800" dirty="0" smtClean="0"/>
          </a:p>
        </p:txBody>
      </p:sp>
      <p:sp>
        <p:nvSpPr>
          <p:cNvPr id="4" name="テキスト ボックス 3"/>
          <p:cNvSpPr txBox="1"/>
          <p:nvPr/>
        </p:nvSpPr>
        <p:spPr>
          <a:xfrm>
            <a:off x="1158126" y="3519867"/>
            <a:ext cx="6787448" cy="954107"/>
          </a:xfrm>
          <a:prstGeom prst="rect">
            <a:avLst/>
          </a:prstGeom>
          <a:noFill/>
        </p:spPr>
        <p:txBody>
          <a:bodyPr wrap="square" rtlCol="0">
            <a:spAutoFit/>
          </a:bodyPr>
          <a:lstStyle/>
          <a:p>
            <a:r>
              <a:rPr lang="ja-JP" altLang="en-US" sz="2800" dirty="0" smtClean="0"/>
              <a:t>攻撃者の行動を収集・分析することで安全に</a:t>
            </a:r>
            <a:r>
              <a:rPr lang="en-US" altLang="ja-JP" sz="2800" dirty="0" smtClean="0"/>
              <a:t>Web</a:t>
            </a:r>
            <a:r>
              <a:rPr lang="ja-JP" altLang="en-US" sz="2800" dirty="0" smtClean="0"/>
              <a:t>アプリケーションを利用できるようにする</a:t>
            </a:r>
            <a:endParaRPr lang="en-US" altLang="ja-JP" sz="2800" dirty="0" smtClean="0"/>
          </a:p>
        </p:txBody>
      </p:sp>
      <p:sp>
        <p:nvSpPr>
          <p:cNvPr id="5" name="下矢印 4"/>
          <p:cNvSpPr/>
          <p:nvPr/>
        </p:nvSpPr>
        <p:spPr>
          <a:xfrm>
            <a:off x="3736980" y="2662590"/>
            <a:ext cx="830440" cy="6862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1958684"/>
      </p:ext>
    </p:extLst>
  </p:cSld>
  <p:clrMapOvr>
    <a:masterClrMapping/>
  </p:clrMapOvr>
  <mc:AlternateContent xmlns:mc="http://schemas.openxmlformats.org/markup-compatibility/2006" xmlns:p14="http://schemas.microsoft.com/office/powerpoint/2010/main">
    <mc:Choice Requires="p14">
      <p:transition spd="slow" p14:dur="2000" advTm="21787"/>
    </mc:Choice>
    <mc:Fallback xmlns="">
      <p:transition xmlns:p14="http://schemas.microsoft.com/office/powerpoint/2010/main" spd="slow" advTm="2178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処理の流れ</a:t>
            </a:r>
            <a:endParaRPr kumimoji="1" lang="ja-JP" altLang="en-US" sz="4400" dirty="0"/>
          </a:p>
        </p:txBody>
      </p:sp>
      <p:sp>
        <p:nvSpPr>
          <p:cNvPr id="5" name="テキスト ボックス 4"/>
          <p:cNvSpPr txBox="1"/>
          <p:nvPr/>
        </p:nvSpPr>
        <p:spPr>
          <a:xfrm>
            <a:off x="-36512" y="2699628"/>
            <a:ext cx="1107094" cy="369332"/>
          </a:xfrm>
          <a:prstGeom prst="rect">
            <a:avLst/>
          </a:prstGeom>
          <a:noFill/>
        </p:spPr>
        <p:txBody>
          <a:bodyPr wrap="none" rtlCol="0">
            <a:spAutoFit/>
          </a:bodyPr>
          <a:lstStyle/>
          <a:p>
            <a:r>
              <a:rPr lang="ja-JP" altLang="en-US" dirty="0" smtClean="0"/>
              <a:t>リクエスト</a:t>
            </a:r>
            <a:endParaRPr lang="en-US" altLang="ja-JP" dirty="0" smtClean="0"/>
          </a:p>
        </p:txBody>
      </p:sp>
      <p:sp>
        <p:nvSpPr>
          <p:cNvPr id="6" name="テキスト ボックス 5"/>
          <p:cNvSpPr txBox="1"/>
          <p:nvPr/>
        </p:nvSpPr>
        <p:spPr>
          <a:xfrm>
            <a:off x="1619672" y="2564904"/>
            <a:ext cx="1338828" cy="646331"/>
          </a:xfrm>
          <a:prstGeom prst="rect">
            <a:avLst/>
          </a:prstGeom>
          <a:noFill/>
        </p:spPr>
        <p:txBody>
          <a:bodyPr wrap="none" rtlCol="0">
            <a:spAutoFit/>
          </a:bodyPr>
          <a:lstStyle/>
          <a:p>
            <a:r>
              <a:rPr kumimoji="1" lang="ja-JP" altLang="en-US" dirty="0" smtClean="0"/>
              <a:t>接続情報の</a:t>
            </a:r>
            <a:endParaRPr kumimoji="1" lang="en-US" altLang="ja-JP" dirty="0" smtClean="0"/>
          </a:p>
          <a:p>
            <a:r>
              <a:rPr kumimoji="1" lang="ja-JP" altLang="en-US" dirty="0" smtClean="0"/>
              <a:t>読み出し</a:t>
            </a:r>
            <a:endParaRPr kumimoji="1" lang="ja-JP" altLang="en-US" dirty="0"/>
          </a:p>
        </p:txBody>
      </p:sp>
      <p:sp>
        <p:nvSpPr>
          <p:cNvPr id="7" name="テキスト ボックス 6"/>
          <p:cNvSpPr txBox="1"/>
          <p:nvPr/>
        </p:nvSpPr>
        <p:spPr>
          <a:xfrm>
            <a:off x="3491880" y="2566645"/>
            <a:ext cx="1337926" cy="646331"/>
          </a:xfrm>
          <a:prstGeom prst="rect">
            <a:avLst/>
          </a:prstGeom>
          <a:noFill/>
        </p:spPr>
        <p:txBody>
          <a:bodyPr wrap="none" rtlCol="0">
            <a:spAutoFit/>
          </a:bodyPr>
          <a:lstStyle/>
          <a:p>
            <a:r>
              <a:rPr kumimoji="1" lang="ja-JP" altLang="en-US" dirty="0" smtClean="0"/>
              <a:t>リクエストの</a:t>
            </a:r>
            <a:endParaRPr kumimoji="1" lang="en-US" altLang="ja-JP" dirty="0" smtClean="0"/>
          </a:p>
          <a:p>
            <a:r>
              <a:rPr kumimoji="1" lang="ja-JP" altLang="en-US" dirty="0" smtClean="0"/>
              <a:t>読み取り</a:t>
            </a:r>
            <a:endParaRPr kumimoji="1" lang="ja-JP" altLang="en-US" dirty="0"/>
          </a:p>
        </p:txBody>
      </p:sp>
      <p:sp>
        <p:nvSpPr>
          <p:cNvPr id="8" name="テキスト ボックス 7"/>
          <p:cNvSpPr txBox="1"/>
          <p:nvPr/>
        </p:nvSpPr>
        <p:spPr>
          <a:xfrm>
            <a:off x="3371504" y="4283804"/>
            <a:ext cx="1578677" cy="369332"/>
          </a:xfrm>
          <a:prstGeom prst="rect">
            <a:avLst/>
          </a:prstGeom>
          <a:noFill/>
        </p:spPr>
        <p:txBody>
          <a:bodyPr wrap="none" rtlCol="0">
            <a:spAutoFit/>
          </a:bodyPr>
          <a:lstStyle/>
          <a:p>
            <a:r>
              <a:rPr kumimoji="1" lang="ja-JP" altLang="en-US" dirty="0" smtClean="0"/>
              <a:t>セッション生成</a:t>
            </a:r>
            <a:endParaRPr kumimoji="1" lang="ja-JP" altLang="en-US" dirty="0"/>
          </a:p>
        </p:txBody>
      </p:sp>
      <p:sp>
        <p:nvSpPr>
          <p:cNvPr id="9" name="テキスト ボックス 8"/>
          <p:cNvSpPr txBox="1"/>
          <p:nvPr/>
        </p:nvSpPr>
        <p:spPr>
          <a:xfrm>
            <a:off x="5393805" y="2566645"/>
            <a:ext cx="1626467" cy="646331"/>
          </a:xfrm>
          <a:prstGeom prst="rect">
            <a:avLst/>
          </a:prstGeom>
          <a:noFill/>
        </p:spPr>
        <p:txBody>
          <a:bodyPr wrap="none" rtlCol="0">
            <a:spAutoFit/>
          </a:bodyPr>
          <a:lstStyle/>
          <a:p>
            <a:r>
              <a:rPr kumimoji="1" lang="ja-JP" altLang="en-US" dirty="0" smtClean="0"/>
              <a:t>リクエスト</a:t>
            </a:r>
            <a:endParaRPr kumimoji="1" lang="en-US" altLang="ja-JP" dirty="0" smtClean="0"/>
          </a:p>
          <a:p>
            <a:r>
              <a:rPr kumimoji="1" lang="ja-JP" altLang="en-US" dirty="0" smtClean="0"/>
              <a:t>書き換え</a:t>
            </a:r>
            <a:r>
              <a:rPr lang="ja-JP" altLang="en-US" dirty="0" smtClean="0"/>
              <a:t>・送信</a:t>
            </a:r>
            <a:endParaRPr kumimoji="1" lang="en-US" altLang="ja-JP" dirty="0" smtClean="0"/>
          </a:p>
        </p:txBody>
      </p:sp>
      <p:sp>
        <p:nvSpPr>
          <p:cNvPr id="10" name="テキスト ボックス 9"/>
          <p:cNvSpPr txBox="1"/>
          <p:nvPr/>
        </p:nvSpPr>
        <p:spPr>
          <a:xfrm>
            <a:off x="7487398" y="2566645"/>
            <a:ext cx="1626467" cy="646331"/>
          </a:xfrm>
          <a:prstGeom prst="rect">
            <a:avLst/>
          </a:prstGeom>
          <a:noFill/>
        </p:spPr>
        <p:txBody>
          <a:bodyPr wrap="none" rtlCol="0">
            <a:spAutoFit/>
          </a:bodyPr>
          <a:lstStyle/>
          <a:p>
            <a:r>
              <a:rPr kumimoji="1" lang="ja-JP" altLang="en-US" dirty="0" smtClean="0"/>
              <a:t>レスポンス</a:t>
            </a:r>
            <a:endParaRPr kumimoji="1" lang="en-US" altLang="ja-JP" dirty="0" smtClean="0"/>
          </a:p>
          <a:p>
            <a:r>
              <a:rPr kumimoji="1" lang="ja-JP" altLang="en-US" dirty="0" smtClean="0"/>
              <a:t>書き換え・送信</a:t>
            </a:r>
            <a:endParaRPr kumimoji="1" lang="ja-JP" altLang="en-US" dirty="0"/>
          </a:p>
        </p:txBody>
      </p:sp>
      <p:sp>
        <p:nvSpPr>
          <p:cNvPr id="11" name="テキスト ボックス 10"/>
          <p:cNvSpPr txBox="1"/>
          <p:nvPr/>
        </p:nvSpPr>
        <p:spPr>
          <a:xfrm>
            <a:off x="7884368" y="4268381"/>
            <a:ext cx="864339" cy="369332"/>
          </a:xfrm>
          <a:prstGeom prst="rect">
            <a:avLst/>
          </a:prstGeom>
          <a:noFill/>
        </p:spPr>
        <p:txBody>
          <a:bodyPr wrap="none" rtlCol="0">
            <a:spAutoFit/>
          </a:bodyPr>
          <a:lstStyle/>
          <a:p>
            <a:r>
              <a:rPr lang="ja-JP" altLang="en-US" dirty="0" smtClean="0"/>
              <a:t>ユーザ</a:t>
            </a:r>
            <a:endParaRPr kumimoji="1" lang="ja-JP" altLang="en-US" dirty="0"/>
          </a:p>
        </p:txBody>
      </p:sp>
      <p:sp>
        <p:nvSpPr>
          <p:cNvPr id="12" name="テキスト ボックス 11"/>
          <p:cNvSpPr txBox="1"/>
          <p:nvPr/>
        </p:nvSpPr>
        <p:spPr>
          <a:xfrm>
            <a:off x="1331640" y="4283804"/>
            <a:ext cx="1620957" cy="646331"/>
          </a:xfrm>
          <a:prstGeom prst="rect">
            <a:avLst/>
          </a:prstGeom>
          <a:noFill/>
        </p:spPr>
        <p:txBody>
          <a:bodyPr wrap="none" rtlCol="0">
            <a:spAutoFit/>
          </a:bodyPr>
          <a:lstStyle/>
          <a:p>
            <a:r>
              <a:rPr kumimoji="1" lang="ja-JP" altLang="en-US" dirty="0" smtClean="0"/>
              <a:t>キャッシュ情報</a:t>
            </a:r>
            <a:endParaRPr kumimoji="1" lang="en-US" altLang="ja-JP" dirty="0" smtClean="0"/>
          </a:p>
          <a:p>
            <a:r>
              <a:rPr lang="ja-JP" altLang="en-US" dirty="0" smtClean="0"/>
              <a:t>（</a:t>
            </a:r>
            <a:r>
              <a:rPr lang="en-US" altLang="ja-JP" dirty="0" smtClean="0"/>
              <a:t>DB</a:t>
            </a:r>
            <a:r>
              <a:rPr lang="ja-JP" altLang="en-US" dirty="0" smtClean="0"/>
              <a:t>）</a:t>
            </a:r>
            <a:endParaRPr kumimoji="1" lang="ja-JP" altLang="en-US" dirty="0"/>
          </a:p>
        </p:txBody>
      </p:sp>
      <p:cxnSp>
        <p:nvCxnSpPr>
          <p:cNvPr id="14" name="直線矢印コネクタ 13"/>
          <p:cNvCxnSpPr>
            <a:stCxn id="5" idx="3"/>
            <a:endCxn id="6" idx="1"/>
          </p:cNvCxnSpPr>
          <p:nvPr/>
        </p:nvCxnSpPr>
        <p:spPr>
          <a:xfrm>
            <a:off x="1070582" y="2884294"/>
            <a:ext cx="549090" cy="37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2958500" y="2888070"/>
            <a:ext cx="533380" cy="1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7" idx="3"/>
            <a:endCxn id="9" idx="1"/>
          </p:cNvCxnSpPr>
          <p:nvPr/>
        </p:nvCxnSpPr>
        <p:spPr>
          <a:xfrm>
            <a:off x="4829806" y="2889811"/>
            <a:ext cx="5639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endCxn id="10" idx="1"/>
          </p:cNvCxnSpPr>
          <p:nvPr/>
        </p:nvCxnSpPr>
        <p:spPr>
          <a:xfrm>
            <a:off x="7020272" y="2884294"/>
            <a:ext cx="467126" cy="55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6" idx="2"/>
          </p:cNvCxnSpPr>
          <p:nvPr/>
        </p:nvCxnSpPr>
        <p:spPr>
          <a:xfrm>
            <a:off x="2289086" y="3211235"/>
            <a:ext cx="1490826" cy="1072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8" idx="1"/>
          </p:cNvCxnSpPr>
          <p:nvPr/>
        </p:nvCxnSpPr>
        <p:spPr>
          <a:xfrm flipH="1">
            <a:off x="2958500" y="4468470"/>
            <a:ext cx="4130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8" idx="0"/>
            <a:endCxn id="7" idx="2"/>
          </p:cNvCxnSpPr>
          <p:nvPr/>
        </p:nvCxnSpPr>
        <p:spPr>
          <a:xfrm flipV="1">
            <a:off x="4160843" y="3212976"/>
            <a:ext cx="0" cy="1070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5509796" y="4149080"/>
            <a:ext cx="1582484" cy="923330"/>
          </a:xfrm>
          <a:prstGeom prst="rect">
            <a:avLst/>
          </a:prstGeom>
          <a:noFill/>
        </p:spPr>
        <p:txBody>
          <a:bodyPr wrap="none" rtlCol="0">
            <a:spAutoFit/>
          </a:bodyPr>
          <a:lstStyle/>
          <a:p>
            <a:r>
              <a:rPr lang="ja-JP" altLang="en-US" dirty="0" smtClean="0"/>
              <a:t>リクエスト</a:t>
            </a:r>
            <a:endParaRPr lang="en-US" altLang="ja-JP" dirty="0" smtClean="0"/>
          </a:p>
          <a:p>
            <a:pPr algn="ctr"/>
            <a:r>
              <a:rPr lang="ja-JP" altLang="en-US" dirty="0" smtClean="0"/>
              <a:t>セッション情報</a:t>
            </a:r>
            <a:endParaRPr lang="en-US" altLang="ja-JP" dirty="0" smtClean="0"/>
          </a:p>
          <a:p>
            <a:pPr algn="ctr"/>
            <a:r>
              <a:rPr kumimoji="1" lang="ja-JP" altLang="en-US" dirty="0" smtClean="0"/>
              <a:t>（</a:t>
            </a:r>
            <a:r>
              <a:rPr kumimoji="1" lang="en-US" altLang="ja-JP" dirty="0" smtClean="0"/>
              <a:t>DB</a:t>
            </a:r>
            <a:r>
              <a:rPr kumimoji="1" lang="ja-JP" altLang="en-US" dirty="0" smtClean="0"/>
              <a:t>）</a:t>
            </a:r>
            <a:endParaRPr kumimoji="1" lang="ja-JP" altLang="en-US" dirty="0"/>
          </a:p>
        </p:txBody>
      </p:sp>
      <p:cxnSp>
        <p:nvCxnSpPr>
          <p:cNvPr id="45" name="直線矢印コネクタ 44"/>
          <p:cNvCxnSpPr>
            <a:endCxn id="12" idx="0"/>
          </p:cNvCxnSpPr>
          <p:nvPr/>
        </p:nvCxnSpPr>
        <p:spPr>
          <a:xfrm>
            <a:off x="2140816" y="3212976"/>
            <a:ext cx="1303" cy="107082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8" name="直線矢印コネクタ 47"/>
          <p:cNvCxnSpPr>
            <a:stCxn id="10" idx="2"/>
          </p:cNvCxnSpPr>
          <p:nvPr/>
        </p:nvCxnSpPr>
        <p:spPr>
          <a:xfrm>
            <a:off x="8300632" y="3212976"/>
            <a:ext cx="15784" cy="1070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flipH="1">
            <a:off x="6588224" y="3212976"/>
            <a:ext cx="1357350"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9" idx="2"/>
          </p:cNvCxnSpPr>
          <p:nvPr/>
        </p:nvCxnSpPr>
        <p:spPr>
          <a:xfrm>
            <a:off x="6207039" y="3212976"/>
            <a:ext cx="21145" cy="936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6106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kumimoji="1" lang="ja-JP" altLang="en-US" sz="4400" dirty="0" smtClean="0"/>
              <a:t>実験結果</a:t>
            </a:r>
            <a:endParaRPr kumimoji="1" lang="ja-JP" altLang="en-US" sz="4400" dirty="0"/>
          </a:p>
        </p:txBody>
      </p:sp>
      <p:sp>
        <p:nvSpPr>
          <p:cNvPr id="3" name="テキスト ボックス 2"/>
          <p:cNvSpPr txBox="1"/>
          <p:nvPr/>
        </p:nvSpPr>
        <p:spPr>
          <a:xfrm>
            <a:off x="1158126" y="1672344"/>
            <a:ext cx="6787448" cy="5262979"/>
          </a:xfrm>
          <a:prstGeom prst="rect">
            <a:avLst/>
          </a:prstGeom>
          <a:noFill/>
        </p:spPr>
        <p:txBody>
          <a:bodyPr wrap="square" rtlCol="0">
            <a:spAutoFit/>
          </a:bodyPr>
          <a:lstStyle/>
          <a:p>
            <a:r>
              <a:rPr lang="ja-JP" altLang="en-US" sz="2400" dirty="0" smtClean="0"/>
              <a:t>クラウド上に実際に設置し監視</a:t>
            </a:r>
            <a:endParaRPr lang="en-US" altLang="ja-JP" sz="2400" dirty="0" smtClean="0"/>
          </a:p>
          <a:p>
            <a:r>
              <a:rPr lang="ja-JP" altLang="en-US" sz="2400" dirty="0" smtClean="0"/>
              <a:t>期間</a:t>
            </a:r>
            <a:r>
              <a:rPr lang="en-US" altLang="ja-JP" sz="2400" dirty="0" smtClean="0"/>
              <a:t> : 2019</a:t>
            </a:r>
            <a:r>
              <a:rPr lang="ja-JP" altLang="en-US" sz="2400" dirty="0" smtClean="0"/>
              <a:t>年</a:t>
            </a:r>
            <a:r>
              <a:rPr lang="ja-JP" altLang="ja-JP" sz="2400" dirty="0" smtClean="0"/>
              <a:t>1</a:t>
            </a:r>
            <a:r>
              <a:rPr lang="ja-JP" altLang="en-US" sz="2400" dirty="0" smtClean="0"/>
              <a:t>月</a:t>
            </a:r>
            <a:r>
              <a:rPr lang="en-US" altLang="ja-JP" sz="2400" dirty="0" smtClean="0"/>
              <a:t>23</a:t>
            </a:r>
            <a:r>
              <a:rPr lang="ja-JP" altLang="en-US" sz="2400" dirty="0" smtClean="0"/>
              <a:t>日</a:t>
            </a:r>
            <a:r>
              <a:rPr lang="en-US" altLang="ja-JP" sz="2400" dirty="0" smtClean="0"/>
              <a:t> 〜 2019</a:t>
            </a:r>
            <a:r>
              <a:rPr lang="ja-JP" altLang="en-US" sz="2400" dirty="0" smtClean="0"/>
              <a:t>年</a:t>
            </a:r>
            <a:r>
              <a:rPr lang="ja-JP" altLang="ja-JP" sz="2400" dirty="0"/>
              <a:t>2</a:t>
            </a:r>
            <a:r>
              <a:rPr lang="ja-JP" altLang="en-US" sz="2400" dirty="0" smtClean="0"/>
              <a:t>月</a:t>
            </a:r>
            <a:r>
              <a:rPr lang="en-US" altLang="ja-JP" sz="2400" dirty="0" smtClean="0"/>
              <a:t>2</a:t>
            </a:r>
            <a:r>
              <a:rPr lang="en-US" altLang="ja-JP" sz="2400" dirty="0" smtClean="0"/>
              <a:t>8</a:t>
            </a:r>
            <a:r>
              <a:rPr lang="ja-JP" altLang="en-US" sz="2400" dirty="0" smtClean="0"/>
              <a:t>日</a:t>
            </a:r>
            <a:endParaRPr lang="en-US" altLang="ja-JP" sz="2400" dirty="0" smtClean="0"/>
          </a:p>
          <a:p>
            <a:endParaRPr lang="en-US" altLang="ja-JP" sz="2400" dirty="0"/>
          </a:p>
          <a:p>
            <a:endParaRPr lang="en-US" altLang="ja-JP" sz="2400" dirty="0" smtClean="0"/>
          </a:p>
          <a:p>
            <a:r>
              <a:rPr lang="ja-JP" altLang="en-US" sz="2400" dirty="0" smtClean="0"/>
              <a:t>追加実装前</a:t>
            </a:r>
            <a:endParaRPr lang="en-US" altLang="ja-JP" sz="2400" dirty="0" smtClean="0"/>
          </a:p>
          <a:p>
            <a:r>
              <a:rPr lang="ja-JP" altLang="en-US" sz="2400" dirty="0" smtClean="0"/>
              <a:t>アプリケーションへのアクセス件数　</a:t>
            </a:r>
            <a:r>
              <a:rPr lang="en-US" altLang="ja-JP" sz="2400" dirty="0" smtClean="0"/>
              <a:t>648</a:t>
            </a:r>
            <a:r>
              <a:rPr lang="ja-JP" altLang="en-US" sz="2400" dirty="0" smtClean="0"/>
              <a:t>件</a:t>
            </a:r>
            <a:endParaRPr lang="en-US" altLang="ja-JP" sz="2400" dirty="0" smtClean="0"/>
          </a:p>
          <a:p>
            <a:r>
              <a:rPr lang="ja-JP" altLang="en-US" sz="2400" dirty="0" smtClean="0"/>
              <a:t>攻撃検出件数　</a:t>
            </a:r>
            <a:r>
              <a:rPr lang="en-US" altLang="ja-JP" sz="2400" dirty="0"/>
              <a:t>3</a:t>
            </a:r>
            <a:r>
              <a:rPr lang="ja-JP" altLang="en-US" sz="2400" dirty="0" smtClean="0"/>
              <a:t>件</a:t>
            </a:r>
            <a:endParaRPr lang="en-US" altLang="ja-JP" sz="2400" dirty="0"/>
          </a:p>
          <a:p>
            <a:endParaRPr lang="en-US" altLang="ja-JP" sz="2400" dirty="0" smtClean="0"/>
          </a:p>
          <a:p>
            <a:endParaRPr lang="en-US" altLang="ja-JP" sz="2400" dirty="0"/>
          </a:p>
          <a:p>
            <a:r>
              <a:rPr lang="ja-JP" altLang="en-US" sz="2400" dirty="0" smtClean="0"/>
              <a:t>追加実装後</a:t>
            </a:r>
            <a:endParaRPr lang="en-US" altLang="ja-JP" sz="2400" dirty="0" smtClean="0"/>
          </a:p>
          <a:p>
            <a:r>
              <a:rPr lang="ja-JP" altLang="en-US" sz="2400" dirty="0" smtClean="0"/>
              <a:t>アプリケーションへのアクセス件数　</a:t>
            </a:r>
            <a:r>
              <a:rPr lang="en-US" altLang="ja-JP" sz="2400" dirty="0" smtClean="0"/>
              <a:t>855</a:t>
            </a:r>
            <a:r>
              <a:rPr lang="ja-JP" altLang="en-US" sz="2400" dirty="0" smtClean="0"/>
              <a:t>件</a:t>
            </a:r>
            <a:endParaRPr lang="en-US" altLang="ja-JP" sz="2400" dirty="0" smtClean="0"/>
          </a:p>
          <a:p>
            <a:r>
              <a:rPr lang="ja-JP" altLang="en-US" sz="2400" dirty="0" smtClean="0"/>
              <a:t>攻撃検出件数　</a:t>
            </a:r>
            <a:r>
              <a:rPr lang="en-US" altLang="ja-JP" sz="2400" dirty="0"/>
              <a:t>7</a:t>
            </a:r>
            <a:r>
              <a:rPr lang="ja-JP" altLang="en-US" sz="2400" dirty="0" smtClean="0"/>
              <a:t>件</a:t>
            </a:r>
            <a:endParaRPr lang="en-US" altLang="ja-JP" sz="2400" dirty="0" smtClean="0"/>
          </a:p>
          <a:p>
            <a:endParaRPr lang="en-US" altLang="ja-JP" sz="2400" dirty="0"/>
          </a:p>
          <a:p>
            <a:endParaRPr lang="en-US" altLang="ja-JP" sz="2400" dirty="0" smtClean="0"/>
          </a:p>
        </p:txBody>
      </p:sp>
    </p:spTree>
    <p:extLst>
      <p:ext uri="{BB962C8B-B14F-4D97-AF65-F5344CB8AC3E}">
        <p14:creationId xmlns:p14="http://schemas.microsoft.com/office/powerpoint/2010/main" val="25345617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考察</a:t>
            </a:r>
            <a:endParaRPr kumimoji="1" lang="ja-JP" altLang="en-US" sz="4400" dirty="0"/>
          </a:p>
        </p:txBody>
      </p:sp>
      <p:sp>
        <p:nvSpPr>
          <p:cNvPr id="3" name="テキスト ボックス 2"/>
          <p:cNvSpPr txBox="1"/>
          <p:nvPr/>
        </p:nvSpPr>
        <p:spPr>
          <a:xfrm>
            <a:off x="721700" y="1971997"/>
            <a:ext cx="7668374" cy="1384995"/>
          </a:xfrm>
          <a:prstGeom prst="rect">
            <a:avLst/>
          </a:prstGeom>
          <a:noFill/>
        </p:spPr>
        <p:txBody>
          <a:bodyPr wrap="square" rtlCol="0">
            <a:spAutoFit/>
          </a:bodyPr>
          <a:lstStyle/>
          <a:p>
            <a:pPr marL="342900" indent="-342900">
              <a:buFont typeface="Arial"/>
              <a:buChar char="•"/>
            </a:pPr>
            <a:r>
              <a:rPr lang="ja-JP" altLang="ja-JP" sz="2800" dirty="0" smtClean="0"/>
              <a:t>3</a:t>
            </a:r>
            <a:r>
              <a:rPr lang="en-US" altLang="ja-JP" sz="2800" dirty="0" smtClean="0"/>
              <a:t>6</a:t>
            </a:r>
            <a:r>
              <a:rPr lang="ja-JP" altLang="en-US" sz="2800" dirty="0" smtClean="0"/>
              <a:t>日</a:t>
            </a:r>
            <a:r>
              <a:rPr lang="ja-JP" altLang="en-US" sz="2800" dirty="0" smtClean="0"/>
              <a:t>間</a:t>
            </a:r>
            <a:r>
              <a:rPr lang="ja-JP" altLang="en-US" sz="2800" dirty="0" smtClean="0"/>
              <a:t>の期間でどちら</a:t>
            </a:r>
            <a:r>
              <a:rPr lang="ja-JP" altLang="en-US" sz="2800" dirty="0" smtClean="0"/>
              <a:t>も攻撃</a:t>
            </a:r>
            <a:r>
              <a:rPr lang="ja-JP" altLang="en-US" sz="2800" dirty="0" smtClean="0"/>
              <a:t>を</a:t>
            </a:r>
            <a:r>
              <a:rPr lang="ja-JP" altLang="en-US" sz="2800" dirty="0" smtClean="0"/>
              <a:t>検出</a:t>
            </a:r>
            <a:endParaRPr lang="en-US" altLang="ja-JP" sz="2800" dirty="0" smtClean="0"/>
          </a:p>
          <a:p>
            <a:pPr marL="342900" indent="-342900">
              <a:buFont typeface="Arial"/>
              <a:buChar char="•"/>
            </a:pPr>
            <a:endParaRPr lang="en-US" altLang="ja-JP" sz="2800" dirty="0"/>
          </a:p>
          <a:p>
            <a:pPr marL="342900" indent="-342900">
              <a:buFont typeface="Arial"/>
              <a:buChar char="•"/>
            </a:pPr>
            <a:r>
              <a:rPr lang="en-US" altLang="ja-JP" sz="2800" dirty="0" err="1" smtClean="0"/>
              <a:t>phpMyAdmin</a:t>
            </a:r>
            <a:r>
              <a:rPr lang="ja-JP" altLang="en-US" sz="2800" dirty="0" smtClean="0"/>
              <a:t>の</a:t>
            </a:r>
            <a:r>
              <a:rPr lang="en-US" altLang="ja-JP" sz="2800" dirty="0" err="1" smtClean="0"/>
              <a:t>setup.php</a:t>
            </a:r>
            <a:r>
              <a:rPr lang="ja-JP" altLang="en-US" sz="2800" dirty="0" smtClean="0"/>
              <a:t>を狙った攻撃の観測</a:t>
            </a:r>
            <a:endParaRPr lang="en-US" altLang="ja-JP" sz="2800" dirty="0" smtClean="0"/>
          </a:p>
        </p:txBody>
      </p:sp>
    </p:spTree>
    <p:extLst>
      <p:ext uri="{BB962C8B-B14F-4D97-AF65-F5344CB8AC3E}">
        <p14:creationId xmlns:p14="http://schemas.microsoft.com/office/powerpoint/2010/main" val="10603240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まとめと今後の課題</a:t>
            </a:r>
            <a:endParaRPr kumimoji="1" lang="ja-JP" altLang="en-US" sz="4400" dirty="0"/>
          </a:p>
        </p:txBody>
      </p:sp>
      <p:sp>
        <p:nvSpPr>
          <p:cNvPr id="3" name="テキスト ボックス 2"/>
          <p:cNvSpPr txBox="1"/>
          <p:nvPr/>
        </p:nvSpPr>
        <p:spPr>
          <a:xfrm>
            <a:off x="1158126" y="1672344"/>
            <a:ext cx="6787448" cy="4278094"/>
          </a:xfrm>
          <a:prstGeom prst="rect">
            <a:avLst/>
          </a:prstGeom>
          <a:noFill/>
        </p:spPr>
        <p:txBody>
          <a:bodyPr wrap="square" rtlCol="0">
            <a:spAutoFit/>
          </a:bodyPr>
          <a:lstStyle/>
          <a:p>
            <a:r>
              <a:rPr lang="ja-JP" altLang="en-US" sz="2800" dirty="0" smtClean="0"/>
              <a:t>まとめ</a:t>
            </a:r>
            <a:endParaRPr lang="en-US" altLang="ja-JP" sz="2800" dirty="0" smtClean="0"/>
          </a:p>
          <a:p>
            <a:r>
              <a:rPr lang="en-US" altLang="ja-JP" sz="2400" dirty="0" err="1" smtClean="0"/>
              <a:t>phpMyAdimin</a:t>
            </a:r>
            <a:r>
              <a:rPr lang="ja-JP" altLang="en-US" sz="2400" dirty="0" smtClean="0"/>
              <a:t>への攻撃検出が可能</a:t>
            </a:r>
            <a:endParaRPr lang="en-US" altLang="ja-JP" sz="2400" dirty="0"/>
          </a:p>
          <a:p>
            <a:r>
              <a:rPr lang="ja-JP" altLang="en-US" sz="2400" dirty="0" smtClean="0"/>
              <a:t>リバースプロキシを用いた擬似アプリケーションの設置が可能</a:t>
            </a:r>
            <a:endParaRPr lang="en-US" altLang="ja-JP" sz="2400" dirty="0" smtClean="0"/>
          </a:p>
          <a:p>
            <a:endParaRPr lang="en-US" altLang="ja-JP" sz="2400" dirty="0"/>
          </a:p>
          <a:p>
            <a:endParaRPr lang="en-US" altLang="ja-JP" sz="2400" dirty="0" smtClean="0"/>
          </a:p>
          <a:p>
            <a:r>
              <a:rPr lang="ja-JP" altLang="en-US" sz="2800" dirty="0" smtClean="0"/>
              <a:t>今後の課題</a:t>
            </a:r>
            <a:endParaRPr lang="en-US" altLang="ja-JP" sz="2800" dirty="0" smtClean="0"/>
          </a:p>
          <a:p>
            <a:r>
              <a:rPr lang="ja-JP" altLang="en-US" sz="2400" dirty="0" smtClean="0"/>
              <a:t>攻撃検出の監視の継続</a:t>
            </a:r>
            <a:endParaRPr lang="en-US" altLang="ja-JP" sz="2400" dirty="0" smtClean="0"/>
          </a:p>
          <a:p>
            <a:r>
              <a:rPr lang="ja-JP" altLang="en-US" sz="2400" dirty="0" smtClean="0"/>
              <a:t>脆弱性ハンドラの導入</a:t>
            </a:r>
            <a:endParaRPr lang="en-US" altLang="ja-JP" sz="2400" dirty="0" smtClean="0"/>
          </a:p>
          <a:p>
            <a:endParaRPr lang="en-US" altLang="ja-JP" sz="2400" dirty="0"/>
          </a:p>
          <a:p>
            <a:endParaRPr lang="en-US" altLang="ja-JP" sz="2400" dirty="0" smtClean="0"/>
          </a:p>
        </p:txBody>
      </p:sp>
    </p:spTree>
    <p:extLst>
      <p:ext uri="{BB962C8B-B14F-4D97-AF65-F5344CB8AC3E}">
        <p14:creationId xmlns:p14="http://schemas.microsoft.com/office/powerpoint/2010/main" val="21176432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en-US" altLang="en-US" sz="4400" dirty="0" smtClean="0"/>
              <a:t>今後の課題</a:t>
            </a:r>
            <a:endParaRPr kumimoji="1" lang="ja-JP" altLang="en-US" sz="4400" dirty="0"/>
          </a:p>
        </p:txBody>
      </p:sp>
      <p:sp>
        <p:nvSpPr>
          <p:cNvPr id="3" name="テキスト ボックス 2"/>
          <p:cNvSpPr txBox="1"/>
          <p:nvPr/>
        </p:nvSpPr>
        <p:spPr>
          <a:xfrm>
            <a:off x="1158126" y="2048648"/>
            <a:ext cx="6787448" cy="2739211"/>
          </a:xfrm>
          <a:prstGeom prst="rect">
            <a:avLst/>
          </a:prstGeom>
          <a:noFill/>
        </p:spPr>
        <p:txBody>
          <a:bodyPr wrap="square" rtlCol="0">
            <a:spAutoFit/>
          </a:bodyPr>
          <a:lstStyle/>
          <a:p>
            <a:r>
              <a:rPr lang="ja-JP" altLang="en-US" sz="2800" dirty="0" smtClean="0"/>
              <a:t>脆弱性ハンドラ</a:t>
            </a:r>
            <a:endParaRPr lang="en-US" altLang="ja-JP" sz="2800" dirty="0" smtClean="0"/>
          </a:p>
          <a:p>
            <a:r>
              <a:rPr lang="ja-JP" altLang="en-US" sz="2400" dirty="0" smtClean="0"/>
              <a:t>　攻撃者に脆弱性があるように見せかけるシステム</a:t>
            </a:r>
            <a:endParaRPr lang="en-US" altLang="ja-JP" sz="2400" dirty="0"/>
          </a:p>
          <a:p>
            <a:endParaRPr lang="en-US" altLang="ja-JP" sz="2400" dirty="0"/>
          </a:p>
          <a:p>
            <a:r>
              <a:rPr lang="ja-JP" altLang="en-US" sz="2400" dirty="0" smtClean="0"/>
              <a:t>　攻撃を検出した際に</a:t>
            </a:r>
            <a:r>
              <a:rPr lang="ja-JP" altLang="ja-JP" sz="2400" dirty="0" smtClean="0"/>
              <a:t>,</a:t>
            </a:r>
            <a:r>
              <a:rPr lang="ja-JP" altLang="en-US" sz="2400" dirty="0" smtClean="0"/>
              <a:t> </a:t>
            </a:r>
            <a:r>
              <a:rPr lang="en-US" altLang="ja-JP" sz="2400" dirty="0" smtClean="0"/>
              <a:t>http</a:t>
            </a:r>
            <a:r>
              <a:rPr lang="ja-JP" altLang="en-US" sz="2400" dirty="0" smtClean="0"/>
              <a:t>ステータスが</a:t>
            </a:r>
            <a:r>
              <a:rPr lang="en-US" altLang="ja-JP" sz="2400" dirty="0" smtClean="0"/>
              <a:t>400</a:t>
            </a:r>
            <a:r>
              <a:rPr lang="ja-JP" altLang="en-US" sz="2400" dirty="0" smtClean="0"/>
              <a:t>番台であるステータスコードを</a:t>
            </a:r>
            <a:r>
              <a:rPr lang="en-US" altLang="ja-JP" sz="2400" dirty="0" smtClean="0"/>
              <a:t>200</a:t>
            </a:r>
            <a:r>
              <a:rPr lang="ja-JP" altLang="en-US" sz="2400" dirty="0" smtClean="0"/>
              <a:t>番に変換することでアプリケーションに脆弱性があるように見せかけることが可能になる</a:t>
            </a:r>
            <a:endParaRPr lang="en-US" altLang="ja-JP" sz="2400" dirty="0" smtClean="0"/>
          </a:p>
        </p:txBody>
      </p:sp>
    </p:spTree>
    <p:extLst>
      <p:ext uri="{BB962C8B-B14F-4D97-AF65-F5344CB8AC3E}">
        <p14:creationId xmlns:p14="http://schemas.microsoft.com/office/powerpoint/2010/main" val="8835317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1446550"/>
          </a:xfrm>
          <a:prstGeom prst="rect">
            <a:avLst/>
          </a:prstGeom>
          <a:noFill/>
        </p:spPr>
        <p:txBody>
          <a:bodyPr wrap="square" rtlCol="0">
            <a:spAutoFit/>
          </a:bodyPr>
          <a:lstStyle/>
          <a:p>
            <a:pPr algn="ctr"/>
            <a:r>
              <a:rPr lang="ja-JP" altLang="en-US" sz="4400" dirty="0" smtClean="0"/>
              <a:t>従来のコンテナ型</a:t>
            </a:r>
            <a:endParaRPr lang="en-US" altLang="ja-JP" sz="4400" dirty="0" smtClean="0"/>
          </a:p>
          <a:p>
            <a:pPr algn="ctr"/>
            <a:r>
              <a:rPr lang="ja-JP" altLang="en-US" sz="4400" dirty="0" smtClean="0"/>
              <a:t>ハニーポットとの違い</a:t>
            </a:r>
            <a:endParaRPr kumimoji="1" lang="ja-JP" altLang="en-US" sz="4400" dirty="0"/>
          </a:p>
        </p:txBody>
      </p:sp>
      <p:sp>
        <p:nvSpPr>
          <p:cNvPr id="3" name="テキスト ボックス 2"/>
          <p:cNvSpPr txBox="1"/>
          <p:nvPr/>
        </p:nvSpPr>
        <p:spPr>
          <a:xfrm>
            <a:off x="1403648" y="2095456"/>
            <a:ext cx="1489921" cy="461665"/>
          </a:xfrm>
          <a:prstGeom prst="rect">
            <a:avLst/>
          </a:prstGeom>
          <a:noFill/>
        </p:spPr>
        <p:txBody>
          <a:bodyPr wrap="square" rtlCol="0">
            <a:spAutoFit/>
          </a:bodyPr>
          <a:lstStyle/>
          <a:p>
            <a:r>
              <a:rPr lang="en-US" altLang="ja-JP" sz="2400" dirty="0" smtClean="0"/>
              <a:t>T-Pot</a:t>
            </a:r>
          </a:p>
        </p:txBody>
      </p:sp>
      <p:sp>
        <p:nvSpPr>
          <p:cNvPr id="6" name="正方形/長方形 5"/>
          <p:cNvSpPr/>
          <p:nvPr/>
        </p:nvSpPr>
        <p:spPr>
          <a:xfrm>
            <a:off x="611560" y="2557121"/>
            <a:ext cx="2592288" cy="19519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11560" y="2555612"/>
            <a:ext cx="1756310"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8" name="テキスト ボックス 7"/>
          <p:cNvSpPr txBox="1"/>
          <p:nvPr/>
        </p:nvSpPr>
        <p:spPr>
          <a:xfrm>
            <a:off x="971600" y="3059668"/>
            <a:ext cx="1848282" cy="369332"/>
          </a:xfrm>
          <a:prstGeom prst="rect">
            <a:avLst/>
          </a:prstGeom>
          <a:noFill/>
        </p:spPr>
        <p:txBody>
          <a:bodyPr wrap="none" rtlCol="0">
            <a:spAutoFit/>
          </a:bodyPr>
          <a:lstStyle/>
          <a:p>
            <a:r>
              <a:rPr kumimoji="1" lang="ja-JP" altLang="en-US" dirty="0" smtClean="0"/>
              <a:t>ハニーポット機能</a:t>
            </a:r>
            <a:endParaRPr kumimoji="1" lang="ja-JP" altLang="en-US" dirty="0"/>
          </a:p>
        </p:txBody>
      </p:sp>
      <p:pic>
        <p:nvPicPr>
          <p:cNvPr id="10" name="図 9"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90" y="5013176"/>
            <a:ext cx="1129452" cy="1393182"/>
          </a:xfrm>
          <a:prstGeom prst="rect">
            <a:avLst/>
          </a:prstGeom>
        </p:spPr>
      </p:pic>
      <p:pic>
        <p:nvPicPr>
          <p:cNvPr id="11" name="図 10"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11" y="5013176"/>
            <a:ext cx="1129452" cy="1393182"/>
          </a:xfrm>
          <a:prstGeom prst="rect">
            <a:avLst/>
          </a:prstGeom>
        </p:spPr>
      </p:pic>
      <p:sp>
        <p:nvSpPr>
          <p:cNvPr id="12" name="テキスト ボックス 11"/>
          <p:cNvSpPr txBox="1"/>
          <p:nvPr/>
        </p:nvSpPr>
        <p:spPr>
          <a:xfrm>
            <a:off x="1680342" y="6406358"/>
            <a:ext cx="1987143" cy="369332"/>
          </a:xfrm>
          <a:prstGeom prst="rect">
            <a:avLst/>
          </a:prstGeom>
          <a:noFill/>
        </p:spPr>
        <p:txBody>
          <a:bodyPr wrap="none" rtlCol="0">
            <a:spAutoFit/>
          </a:bodyPr>
          <a:lstStyle/>
          <a:p>
            <a:r>
              <a:rPr kumimoji="1" lang="ja-JP" altLang="en-US" dirty="0" smtClean="0"/>
              <a:t>アプリケーション用</a:t>
            </a:r>
            <a:endParaRPr kumimoji="1" lang="ja-JP" altLang="en-US" dirty="0"/>
          </a:p>
        </p:txBody>
      </p:sp>
      <p:sp>
        <p:nvSpPr>
          <p:cNvPr id="13" name="テキスト ボックス 12"/>
          <p:cNvSpPr txBox="1"/>
          <p:nvPr/>
        </p:nvSpPr>
        <p:spPr>
          <a:xfrm>
            <a:off x="719544" y="6381328"/>
            <a:ext cx="877163" cy="369332"/>
          </a:xfrm>
          <a:prstGeom prst="rect">
            <a:avLst/>
          </a:prstGeom>
          <a:noFill/>
        </p:spPr>
        <p:txBody>
          <a:bodyPr wrap="none" rtlCol="0">
            <a:spAutoFit/>
          </a:bodyPr>
          <a:lstStyle/>
          <a:p>
            <a:r>
              <a:rPr kumimoji="1" lang="ja-JP" altLang="en-US" dirty="0" smtClean="0"/>
              <a:t>記録用</a:t>
            </a:r>
            <a:endParaRPr kumimoji="1" lang="ja-JP" altLang="en-US" dirty="0"/>
          </a:p>
        </p:txBody>
      </p:sp>
      <p:cxnSp>
        <p:nvCxnSpPr>
          <p:cNvPr id="15" name="直線コネクタ 14"/>
          <p:cNvCxnSpPr/>
          <p:nvPr/>
        </p:nvCxnSpPr>
        <p:spPr>
          <a:xfrm flipH="1">
            <a:off x="1158126" y="4509120"/>
            <a:ext cx="245522" cy="5040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a:endCxn id="11" idx="0"/>
          </p:cNvCxnSpPr>
          <p:nvPr/>
        </p:nvCxnSpPr>
        <p:spPr>
          <a:xfrm>
            <a:off x="2367870" y="4509120"/>
            <a:ext cx="237667" cy="5040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5910331" y="2233667"/>
            <a:ext cx="1761053" cy="461665"/>
          </a:xfrm>
          <a:prstGeom prst="rect">
            <a:avLst/>
          </a:prstGeom>
          <a:noFill/>
        </p:spPr>
        <p:txBody>
          <a:bodyPr wrap="square" rtlCol="0">
            <a:spAutoFit/>
          </a:bodyPr>
          <a:lstStyle/>
          <a:p>
            <a:r>
              <a:rPr lang="ja-JP" altLang="en-US" sz="2400" dirty="0" smtClean="0"/>
              <a:t>本研究</a:t>
            </a:r>
            <a:endParaRPr lang="en-US" altLang="ja-JP" sz="2400" dirty="0" smtClean="0"/>
          </a:p>
        </p:txBody>
      </p:sp>
      <p:sp>
        <p:nvSpPr>
          <p:cNvPr id="21" name="正方形/長方形 20"/>
          <p:cNvSpPr/>
          <p:nvPr/>
        </p:nvSpPr>
        <p:spPr>
          <a:xfrm>
            <a:off x="5406276" y="2695332"/>
            <a:ext cx="2592288" cy="19519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406276" y="2693823"/>
            <a:ext cx="1756310"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pic>
        <p:nvPicPr>
          <p:cNvPr id="24" name="図 23"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78453"/>
            <a:ext cx="1129452" cy="1393182"/>
          </a:xfrm>
          <a:prstGeom prst="rect">
            <a:avLst/>
          </a:prstGeom>
        </p:spPr>
      </p:pic>
      <p:pic>
        <p:nvPicPr>
          <p:cNvPr id="25" name="図 24"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058" y="5229200"/>
            <a:ext cx="1129452" cy="1393182"/>
          </a:xfrm>
          <a:prstGeom prst="rect">
            <a:avLst/>
          </a:prstGeom>
        </p:spPr>
      </p:pic>
      <p:cxnSp>
        <p:nvCxnSpPr>
          <p:cNvPr id="26" name="直線コネクタ 25"/>
          <p:cNvCxnSpPr/>
          <p:nvPr/>
        </p:nvCxnSpPr>
        <p:spPr>
          <a:xfrm rot="5400000">
            <a:off x="3701046" y="3530319"/>
            <a:ext cx="3001883" cy="408578"/>
          </a:xfrm>
          <a:prstGeom prst="bentConnector3">
            <a:avLst>
              <a:gd name="adj1" fmla="val -768"/>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直線コネクタ 26"/>
          <p:cNvCxnSpPr>
            <a:endCxn id="25" idx="0"/>
          </p:cNvCxnSpPr>
          <p:nvPr/>
        </p:nvCxnSpPr>
        <p:spPr>
          <a:xfrm>
            <a:off x="7039784" y="4509120"/>
            <a:ext cx="0" cy="7200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4619603" y="6444044"/>
            <a:ext cx="877163" cy="369332"/>
          </a:xfrm>
          <a:prstGeom prst="rect">
            <a:avLst/>
          </a:prstGeom>
          <a:noFill/>
        </p:spPr>
        <p:txBody>
          <a:bodyPr wrap="none" rtlCol="0">
            <a:spAutoFit/>
          </a:bodyPr>
          <a:lstStyle/>
          <a:p>
            <a:r>
              <a:rPr kumimoji="1" lang="ja-JP" altLang="en-US" dirty="0" smtClean="0"/>
              <a:t>記録用</a:t>
            </a:r>
            <a:endParaRPr kumimoji="1" lang="ja-JP" altLang="en-US" dirty="0"/>
          </a:p>
        </p:txBody>
      </p:sp>
      <p:sp>
        <p:nvSpPr>
          <p:cNvPr id="32" name="テキスト ボックス 31"/>
          <p:cNvSpPr txBox="1"/>
          <p:nvPr/>
        </p:nvSpPr>
        <p:spPr>
          <a:xfrm>
            <a:off x="3995936" y="3493457"/>
            <a:ext cx="1018227" cy="923330"/>
          </a:xfrm>
          <a:prstGeom prst="rect">
            <a:avLst/>
          </a:prstGeom>
          <a:noFill/>
        </p:spPr>
        <p:txBody>
          <a:bodyPr wrap="none" rtlCol="0">
            <a:spAutoFit/>
          </a:bodyPr>
          <a:lstStyle/>
          <a:p>
            <a:r>
              <a:rPr kumimoji="1" lang="ja-JP" altLang="en-US" dirty="0" smtClean="0"/>
              <a:t>リバース</a:t>
            </a:r>
            <a:endParaRPr kumimoji="1" lang="en-US" altLang="ja-JP" dirty="0" smtClean="0"/>
          </a:p>
          <a:p>
            <a:r>
              <a:rPr kumimoji="1" lang="ja-JP" altLang="en-US" dirty="0" smtClean="0"/>
              <a:t>プロキシ</a:t>
            </a:r>
            <a:endParaRPr kumimoji="1" lang="en-US" altLang="ja-JP" dirty="0" smtClean="0"/>
          </a:p>
          <a:p>
            <a:r>
              <a:rPr kumimoji="1" lang="ja-JP" altLang="en-US" dirty="0" smtClean="0"/>
              <a:t>に接続</a:t>
            </a:r>
            <a:endParaRPr kumimoji="1" lang="ja-JP" altLang="en-US" dirty="0"/>
          </a:p>
        </p:txBody>
      </p:sp>
      <p:sp>
        <p:nvSpPr>
          <p:cNvPr id="33" name="正方形/長方形 32"/>
          <p:cNvSpPr/>
          <p:nvPr/>
        </p:nvSpPr>
        <p:spPr>
          <a:xfrm>
            <a:off x="5558676" y="3124124"/>
            <a:ext cx="2253684" cy="66491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34" name="図 33"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187" y="5198840"/>
            <a:ext cx="1129452" cy="1393182"/>
          </a:xfrm>
          <a:prstGeom prst="rect">
            <a:avLst/>
          </a:prstGeom>
        </p:spPr>
      </p:pic>
      <p:cxnSp>
        <p:nvCxnSpPr>
          <p:cNvPr id="35" name="直線コネクタ 34"/>
          <p:cNvCxnSpPr>
            <a:stCxn id="33" idx="3"/>
            <a:endCxn id="34" idx="0"/>
          </p:cNvCxnSpPr>
          <p:nvPr/>
        </p:nvCxnSpPr>
        <p:spPr>
          <a:xfrm>
            <a:off x="7812360" y="3456582"/>
            <a:ext cx="708553" cy="174225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855218" y="3844206"/>
            <a:ext cx="1756310" cy="646331"/>
          </a:xfrm>
          <a:prstGeom prst="rect">
            <a:avLst/>
          </a:prstGeom>
          <a:noFill/>
        </p:spPr>
        <p:txBody>
          <a:bodyPr wrap="none" rtlCol="0">
            <a:spAutoFit/>
          </a:bodyPr>
          <a:lstStyle/>
          <a:p>
            <a:r>
              <a:rPr lang="ja-JP" altLang="en-US" dirty="0" smtClean="0"/>
              <a:t>ハニーポット化</a:t>
            </a:r>
            <a:endParaRPr lang="en-US" altLang="ja-JP" dirty="0" smtClean="0"/>
          </a:p>
          <a:p>
            <a:r>
              <a:rPr kumimoji="1" lang="ja-JP" altLang="en-US" dirty="0" smtClean="0"/>
              <a:t>アプリケーション</a:t>
            </a:r>
            <a:endParaRPr kumimoji="1" lang="en-US" altLang="ja-JP" dirty="0" smtClean="0"/>
          </a:p>
        </p:txBody>
      </p:sp>
      <p:sp>
        <p:nvSpPr>
          <p:cNvPr id="40" name="正方形/長方形 39"/>
          <p:cNvSpPr/>
          <p:nvPr/>
        </p:nvSpPr>
        <p:spPr>
          <a:xfrm>
            <a:off x="5569478" y="3844205"/>
            <a:ext cx="2242882" cy="66491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6733981" y="6488668"/>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43" name="テキスト ボックス 42"/>
          <p:cNvSpPr txBox="1"/>
          <p:nvPr/>
        </p:nvSpPr>
        <p:spPr>
          <a:xfrm>
            <a:off x="8172400" y="64886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46" name="テキスト ボックス 45"/>
          <p:cNvSpPr txBox="1"/>
          <p:nvPr/>
        </p:nvSpPr>
        <p:spPr>
          <a:xfrm>
            <a:off x="5797877" y="3124124"/>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30" name="正方形/長方形 29"/>
          <p:cNvSpPr/>
          <p:nvPr/>
        </p:nvSpPr>
        <p:spPr>
          <a:xfrm>
            <a:off x="755576" y="2944066"/>
            <a:ext cx="2253684" cy="54939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71600" y="3787300"/>
            <a:ext cx="1848282" cy="369332"/>
          </a:xfrm>
          <a:prstGeom prst="rect">
            <a:avLst/>
          </a:prstGeom>
          <a:noFill/>
        </p:spPr>
        <p:txBody>
          <a:bodyPr wrap="none" rtlCol="0">
            <a:spAutoFit/>
          </a:bodyPr>
          <a:lstStyle/>
          <a:p>
            <a:r>
              <a:rPr kumimoji="1" lang="ja-JP" altLang="en-US" dirty="0" smtClean="0"/>
              <a:t>ハニーポット機能</a:t>
            </a:r>
            <a:endParaRPr kumimoji="1" lang="ja-JP" altLang="en-US" dirty="0"/>
          </a:p>
        </p:txBody>
      </p:sp>
      <p:sp>
        <p:nvSpPr>
          <p:cNvPr id="37" name="正方形/長方形 36"/>
          <p:cNvSpPr/>
          <p:nvPr/>
        </p:nvSpPr>
        <p:spPr>
          <a:xfrm>
            <a:off x="755576" y="3671698"/>
            <a:ext cx="2253684" cy="54939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62659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1446550"/>
          </a:xfrm>
          <a:prstGeom prst="rect">
            <a:avLst/>
          </a:prstGeom>
          <a:noFill/>
        </p:spPr>
        <p:txBody>
          <a:bodyPr wrap="square" rtlCol="0">
            <a:spAutoFit/>
          </a:bodyPr>
          <a:lstStyle/>
          <a:p>
            <a:pPr algn="ctr"/>
            <a:r>
              <a:rPr lang="ja-JP" altLang="en-US" sz="4400" dirty="0" smtClean="0"/>
              <a:t>従来の高対話型</a:t>
            </a:r>
            <a:endParaRPr lang="en-US" altLang="ja-JP" sz="4400" dirty="0" smtClean="0"/>
          </a:p>
          <a:p>
            <a:pPr algn="ctr"/>
            <a:r>
              <a:rPr lang="ja-JP" altLang="en-US" sz="4400" dirty="0" smtClean="0"/>
              <a:t>ハニーポットとの違い</a:t>
            </a:r>
            <a:endParaRPr kumimoji="1" lang="ja-JP" altLang="en-US" sz="4400" dirty="0"/>
          </a:p>
        </p:txBody>
      </p:sp>
      <p:sp>
        <p:nvSpPr>
          <p:cNvPr id="3" name="テキスト ボックス 2"/>
          <p:cNvSpPr txBox="1"/>
          <p:nvPr/>
        </p:nvSpPr>
        <p:spPr>
          <a:xfrm>
            <a:off x="1187624" y="2095456"/>
            <a:ext cx="1489921" cy="461665"/>
          </a:xfrm>
          <a:prstGeom prst="rect">
            <a:avLst/>
          </a:prstGeom>
          <a:noFill/>
        </p:spPr>
        <p:txBody>
          <a:bodyPr wrap="square" rtlCol="0">
            <a:spAutoFit/>
          </a:bodyPr>
          <a:lstStyle/>
          <a:p>
            <a:r>
              <a:rPr lang="ja-JP" altLang="en-US" sz="2400" dirty="0" smtClean="0"/>
              <a:t>高対話型</a:t>
            </a:r>
            <a:endParaRPr lang="en-US" altLang="ja-JP" sz="2400" dirty="0" smtClean="0"/>
          </a:p>
        </p:txBody>
      </p:sp>
      <p:sp>
        <p:nvSpPr>
          <p:cNvPr id="6" name="正方形/長方形 5"/>
          <p:cNvSpPr/>
          <p:nvPr/>
        </p:nvSpPr>
        <p:spPr>
          <a:xfrm>
            <a:off x="611560" y="2557121"/>
            <a:ext cx="2592288" cy="19519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11560" y="2555612"/>
            <a:ext cx="1756310"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sp>
        <p:nvSpPr>
          <p:cNvPr id="8" name="テキスト ボックス 7"/>
          <p:cNvSpPr txBox="1"/>
          <p:nvPr/>
        </p:nvSpPr>
        <p:spPr>
          <a:xfrm>
            <a:off x="971600" y="3347700"/>
            <a:ext cx="1848282" cy="369332"/>
          </a:xfrm>
          <a:prstGeom prst="rect">
            <a:avLst/>
          </a:prstGeom>
          <a:noFill/>
        </p:spPr>
        <p:txBody>
          <a:bodyPr wrap="none" rtlCol="0">
            <a:spAutoFit/>
          </a:bodyPr>
          <a:lstStyle/>
          <a:p>
            <a:r>
              <a:rPr kumimoji="1" lang="ja-JP" altLang="en-US" dirty="0" smtClean="0"/>
              <a:t>ハニーポット機能</a:t>
            </a:r>
            <a:endParaRPr kumimoji="1" lang="ja-JP" altLang="en-US" dirty="0"/>
          </a:p>
        </p:txBody>
      </p:sp>
      <p:pic>
        <p:nvPicPr>
          <p:cNvPr id="10" name="図 9"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90" y="5013176"/>
            <a:ext cx="1129452" cy="1393182"/>
          </a:xfrm>
          <a:prstGeom prst="rect">
            <a:avLst/>
          </a:prstGeom>
        </p:spPr>
      </p:pic>
      <p:pic>
        <p:nvPicPr>
          <p:cNvPr id="11" name="図 10"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11" y="5013176"/>
            <a:ext cx="1129452" cy="1393182"/>
          </a:xfrm>
          <a:prstGeom prst="rect">
            <a:avLst/>
          </a:prstGeom>
        </p:spPr>
      </p:pic>
      <p:sp>
        <p:nvSpPr>
          <p:cNvPr id="12" name="テキスト ボックス 11"/>
          <p:cNvSpPr txBox="1"/>
          <p:nvPr/>
        </p:nvSpPr>
        <p:spPr>
          <a:xfrm>
            <a:off x="1680342" y="6406358"/>
            <a:ext cx="1987143" cy="369332"/>
          </a:xfrm>
          <a:prstGeom prst="rect">
            <a:avLst/>
          </a:prstGeom>
          <a:noFill/>
        </p:spPr>
        <p:txBody>
          <a:bodyPr wrap="none" rtlCol="0">
            <a:spAutoFit/>
          </a:bodyPr>
          <a:lstStyle/>
          <a:p>
            <a:r>
              <a:rPr kumimoji="1" lang="ja-JP" altLang="en-US" dirty="0" smtClean="0"/>
              <a:t>アプリケーション用</a:t>
            </a:r>
            <a:endParaRPr kumimoji="1" lang="ja-JP" altLang="en-US" dirty="0"/>
          </a:p>
        </p:txBody>
      </p:sp>
      <p:sp>
        <p:nvSpPr>
          <p:cNvPr id="13" name="テキスト ボックス 12"/>
          <p:cNvSpPr txBox="1"/>
          <p:nvPr/>
        </p:nvSpPr>
        <p:spPr>
          <a:xfrm>
            <a:off x="719544" y="6381328"/>
            <a:ext cx="877163" cy="369332"/>
          </a:xfrm>
          <a:prstGeom prst="rect">
            <a:avLst/>
          </a:prstGeom>
          <a:noFill/>
        </p:spPr>
        <p:txBody>
          <a:bodyPr wrap="none" rtlCol="0">
            <a:spAutoFit/>
          </a:bodyPr>
          <a:lstStyle/>
          <a:p>
            <a:r>
              <a:rPr kumimoji="1" lang="ja-JP" altLang="en-US" dirty="0" smtClean="0"/>
              <a:t>記録用</a:t>
            </a:r>
            <a:endParaRPr kumimoji="1" lang="ja-JP" altLang="en-US" dirty="0"/>
          </a:p>
        </p:txBody>
      </p:sp>
      <p:cxnSp>
        <p:nvCxnSpPr>
          <p:cNvPr id="15" name="直線コネクタ 14"/>
          <p:cNvCxnSpPr/>
          <p:nvPr/>
        </p:nvCxnSpPr>
        <p:spPr>
          <a:xfrm flipH="1">
            <a:off x="1158126" y="4509120"/>
            <a:ext cx="245522" cy="5040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a:endCxn id="11" idx="0"/>
          </p:cNvCxnSpPr>
          <p:nvPr/>
        </p:nvCxnSpPr>
        <p:spPr>
          <a:xfrm>
            <a:off x="2367870" y="4509120"/>
            <a:ext cx="237667" cy="5040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5910331" y="2233667"/>
            <a:ext cx="1761053" cy="461665"/>
          </a:xfrm>
          <a:prstGeom prst="rect">
            <a:avLst/>
          </a:prstGeom>
          <a:noFill/>
        </p:spPr>
        <p:txBody>
          <a:bodyPr wrap="square" rtlCol="0">
            <a:spAutoFit/>
          </a:bodyPr>
          <a:lstStyle/>
          <a:p>
            <a:r>
              <a:rPr lang="ja-JP" altLang="en-US" sz="2400" dirty="0" smtClean="0"/>
              <a:t>本研究</a:t>
            </a:r>
            <a:endParaRPr lang="en-US" altLang="ja-JP" sz="2400" dirty="0" smtClean="0"/>
          </a:p>
        </p:txBody>
      </p:sp>
      <p:sp>
        <p:nvSpPr>
          <p:cNvPr id="21" name="正方形/長方形 20"/>
          <p:cNvSpPr/>
          <p:nvPr/>
        </p:nvSpPr>
        <p:spPr>
          <a:xfrm>
            <a:off x="5220072" y="2695332"/>
            <a:ext cx="1513909" cy="19519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119946" y="3275692"/>
            <a:ext cx="1756310" cy="369332"/>
          </a:xfrm>
          <a:prstGeom prst="rect">
            <a:avLst/>
          </a:prstGeom>
          <a:noFill/>
        </p:spPr>
        <p:txBody>
          <a:bodyPr wrap="none" rtlCol="0">
            <a:spAutoFit/>
          </a:bodyPr>
          <a:lstStyle/>
          <a:p>
            <a:r>
              <a:rPr kumimoji="1" lang="ja-JP" altLang="en-US" dirty="0" smtClean="0"/>
              <a:t>アプリケーション</a:t>
            </a:r>
            <a:endParaRPr kumimoji="1" lang="ja-JP" altLang="en-US" dirty="0"/>
          </a:p>
        </p:txBody>
      </p:sp>
      <p:pic>
        <p:nvPicPr>
          <p:cNvPr id="24" name="図 23"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78453"/>
            <a:ext cx="1129452" cy="1393182"/>
          </a:xfrm>
          <a:prstGeom prst="rect">
            <a:avLst/>
          </a:prstGeom>
        </p:spPr>
      </p:pic>
      <p:pic>
        <p:nvPicPr>
          <p:cNvPr id="25" name="図 24"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932" y="5229200"/>
            <a:ext cx="1129452" cy="1393182"/>
          </a:xfrm>
          <a:prstGeom prst="rect">
            <a:avLst/>
          </a:prstGeom>
        </p:spPr>
      </p:pic>
      <p:cxnSp>
        <p:nvCxnSpPr>
          <p:cNvPr id="26" name="直線コネクタ 25"/>
          <p:cNvCxnSpPr/>
          <p:nvPr/>
        </p:nvCxnSpPr>
        <p:spPr>
          <a:xfrm rot="5400000">
            <a:off x="3701046" y="3530319"/>
            <a:ext cx="3001883" cy="408578"/>
          </a:xfrm>
          <a:prstGeom prst="bentConnector3">
            <a:avLst>
              <a:gd name="adj1" fmla="val -768"/>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直線コネクタ 26"/>
          <p:cNvCxnSpPr>
            <a:stCxn id="40" idx="2"/>
            <a:endCxn id="25" idx="0"/>
          </p:cNvCxnSpPr>
          <p:nvPr/>
        </p:nvCxnSpPr>
        <p:spPr>
          <a:xfrm>
            <a:off x="7538879" y="4647331"/>
            <a:ext cx="8779" cy="5818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4619603" y="6444044"/>
            <a:ext cx="877163" cy="369332"/>
          </a:xfrm>
          <a:prstGeom prst="rect">
            <a:avLst/>
          </a:prstGeom>
          <a:noFill/>
        </p:spPr>
        <p:txBody>
          <a:bodyPr wrap="none" rtlCol="0">
            <a:spAutoFit/>
          </a:bodyPr>
          <a:lstStyle/>
          <a:p>
            <a:r>
              <a:rPr kumimoji="1" lang="ja-JP" altLang="en-US" dirty="0" smtClean="0"/>
              <a:t>記録用</a:t>
            </a:r>
            <a:endParaRPr kumimoji="1" lang="ja-JP" altLang="en-US" dirty="0"/>
          </a:p>
        </p:txBody>
      </p:sp>
      <p:sp>
        <p:nvSpPr>
          <p:cNvPr id="32" name="テキスト ボックス 31"/>
          <p:cNvSpPr txBox="1"/>
          <p:nvPr/>
        </p:nvSpPr>
        <p:spPr>
          <a:xfrm>
            <a:off x="3995936" y="3493457"/>
            <a:ext cx="1018227" cy="923330"/>
          </a:xfrm>
          <a:prstGeom prst="rect">
            <a:avLst/>
          </a:prstGeom>
          <a:noFill/>
        </p:spPr>
        <p:txBody>
          <a:bodyPr wrap="none" rtlCol="0">
            <a:spAutoFit/>
          </a:bodyPr>
          <a:lstStyle/>
          <a:p>
            <a:r>
              <a:rPr kumimoji="1" lang="ja-JP" altLang="en-US" dirty="0" smtClean="0"/>
              <a:t>リバース</a:t>
            </a:r>
            <a:endParaRPr kumimoji="1" lang="en-US" altLang="ja-JP" dirty="0" smtClean="0"/>
          </a:p>
          <a:p>
            <a:r>
              <a:rPr kumimoji="1" lang="ja-JP" altLang="en-US" dirty="0" smtClean="0"/>
              <a:t>プロキシ</a:t>
            </a:r>
            <a:endParaRPr kumimoji="1" lang="en-US" altLang="ja-JP" dirty="0" smtClean="0"/>
          </a:p>
          <a:p>
            <a:r>
              <a:rPr kumimoji="1" lang="ja-JP" altLang="en-US" dirty="0" smtClean="0"/>
              <a:t>に接続</a:t>
            </a:r>
            <a:endParaRPr kumimoji="1" lang="ja-JP" altLang="en-US" dirty="0"/>
          </a:p>
        </p:txBody>
      </p:sp>
      <p:pic>
        <p:nvPicPr>
          <p:cNvPr id="34" name="図 33"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296" y="5244996"/>
            <a:ext cx="1129452" cy="1393182"/>
          </a:xfrm>
          <a:prstGeom prst="rect">
            <a:avLst/>
          </a:prstGeom>
        </p:spPr>
      </p:pic>
      <p:cxnSp>
        <p:nvCxnSpPr>
          <p:cNvPr id="35" name="直線コネクタ 34"/>
          <p:cNvCxnSpPr>
            <a:stCxn id="21" idx="2"/>
            <a:endCxn id="34" idx="0"/>
          </p:cNvCxnSpPr>
          <p:nvPr/>
        </p:nvCxnSpPr>
        <p:spPr>
          <a:xfrm>
            <a:off x="5977027" y="4647331"/>
            <a:ext cx="299995" cy="59766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7144250" y="2959784"/>
            <a:ext cx="956142" cy="1477328"/>
          </a:xfrm>
          <a:prstGeom prst="rect">
            <a:avLst/>
          </a:prstGeom>
          <a:noFill/>
        </p:spPr>
        <p:txBody>
          <a:bodyPr wrap="square" rtlCol="0">
            <a:spAutoFit/>
          </a:bodyPr>
          <a:lstStyle/>
          <a:p>
            <a:r>
              <a:rPr lang="ja-JP" altLang="en-US" dirty="0" smtClean="0"/>
              <a:t>ハニーポット</a:t>
            </a:r>
          </a:p>
          <a:p>
            <a:r>
              <a:rPr kumimoji="1" lang="ja-JP" altLang="en-US" dirty="0" smtClean="0"/>
              <a:t>アプリケーション</a:t>
            </a:r>
            <a:endParaRPr kumimoji="1" lang="en-US" altLang="ja-JP" dirty="0" smtClean="0"/>
          </a:p>
        </p:txBody>
      </p:sp>
      <p:sp>
        <p:nvSpPr>
          <p:cNvPr id="40" name="正方形/長方形 39"/>
          <p:cNvSpPr/>
          <p:nvPr/>
        </p:nvSpPr>
        <p:spPr>
          <a:xfrm>
            <a:off x="6905357" y="2693823"/>
            <a:ext cx="1267043" cy="195350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7238037" y="6488668"/>
            <a:ext cx="646331" cy="369332"/>
          </a:xfrm>
          <a:prstGeom prst="rect">
            <a:avLst/>
          </a:prstGeom>
          <a:noFill/>
        </p:spPr>
        <p:txBody>
          <a:bodyPr wrap="none" rtlCol="0">
            <a:spAutoFit/>
          </a:bodyPr>
          <a:lstStyle/>
          <a:p>
            <a:r>
              <a:rPr kumimoji="1" lang="ja-JP" altLang="en-US" dirty="0" smtClean="0"/>
              <a:t>擬似</a:t>
            </a:r>
            <a:endParaRPr kumimoji="1" lang="ja-JP" altLang="en-US" dirty="0"/>
          </a:p>
        </p:txBody>
      </p:sp>
      <p:sp>
        <p:nvSpPr>
          <p:cNvPr id="43" name="テキスト ボックス 42"/>
          <p:cNvSpPr txBox="1"/>
          <p:nvPr/>
        </p:nvSpPr>
        <p:spPr>
          <a:xfrm>
            <a:off x="6013901" y="6488668"/>
            <a:ext cx="646331" cy="369332"/>
          </a:xfrm>
          <a:prstGeom prst="rect">
            <a:avLst/>
          </a:prstGeom>
          <a:noFill/>
        </p:spPr>
        <p:txBody>
          <a:bodyPr wrap="none" rtlCol="0">
            <a:spAutoFit/>
          </a:bodyPr>
          <a:lstStyle/>
          <a:p>
            <a:r>
              <a:rPr kumimoji="1" lang="ja-JP" altLang="en-US" dirty="0" smtClean="0"/>
              <a:t>正規</a:t>
            </a:r>
            <a:endParaRPr kumimoji="1" lang="ja-JP" altLang="en-US" dirty="0"/>
          </a:p>
        </p:txBody>
      </p:sp>
      <p:sp>
        <p:nvSpPr>
          <p:cNvPr id="30" name="正方形/長方形 29"/>
          <p:cNvSpPr/>
          <p:nvPr/>
        </p:nvSpPr>
        <p:spPr>
          <a:xfrm>
            <a:off x="755576" y="3294816"/>
            <a:ext cx="2253684" cy="54939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9" name="直線コネクタ 28"/>
          <p:cNvCxnSpPr>
            <a:stCxn id="21" idx="0"/>
          </p:cNvCxnSpPr>
          <p:nvPr/>
        </p:nvCxnSpPr>
        <p:spPr>
          <a:xfrm flipH="1" flipV="1">
            <a:off x="5910331" y="2233666"/>
            <a:ext cx="66696" cy="4616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flipH="1" flipV="1">
            <a:off x="6982932" y="2233667"/>
            <a:ext cx="564726" cy="4616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7551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en-US" altLang="en-US" sz="4400" dirty="0" smtClean="0"/>
              <a:t>背景</a:t>
            </a:r>
            <a:endParaRPr kumimoji="1" lang="ja-JP" altLang="en-US" sz="4400" dirty="0"/>
          </a:p>
        </p:txBody>
      </p:sp>
      <p:sp>
        <p:nvSpPr>
          <p:cNvPr id="3" name="テキスト ボックス 2"/>
          <p:cNvSpPr txBox="1"/>
          <p:nvPr/>
        </p:nvSpPr>
        <p:spPr>
          <a:xfrm>
            <a:off x="1158126" y="1672344"/>
            <a:ext cx="6787448" cy="1815882"/>
          </a:xfrm>
          <a:prstGeom prst="rect">
            <a:avLst/>
          </a:prstGeom>
          <a:noFill/>
        </p:spPr>
        <p:txBody>
          <a:bodyPr wrap="square" rtlCol="0">
            <a:spAutoFit/>
          </a:bodyPr>
          <a:lstStyle/>
          <a:p>
            <a:pPr algn="ctr"/>
            <a:r>
              <a:rPr lang="ja-JP" altLang="en-US" sz="2800" dirty="0" smtClean="0"/>
              <a:t>標的型攻撃などのサイバー攻撃の高度化</a:t>
            </a:r>
            <a:endParaRPr lang="en-US" altLang="ja-JP" sz="2800" dirty="0"/>
          </a:p>
          <a:p>
            <a:pPr marL="800100" lvl="1" indent="-342900" algn="ctr">
              <a:buFont typeface="Arial"/>
              <a:buChar char="•"/>
            </a:pPr>
            <a:endParaRPr lang="en-US" altLang="ja-JP" sz="2800" dirty="0" smtClean="0"/>
          </a:p>
          <a:p>
            <a:r>
              <a:rPr lang="ja-JP" altLang="en-US" sz="2800" dirty="0" smtClean="0"/>
              <a:t>ネットワークの複雑化に伴うシステム把握の難化</a:t>
            </a:r>
            <a:endParaRPr lang="en-US" altLang="ja-JP" sz="2800" dirty="0" smtClean="0"/>
          </a:p>
        </p:txBody>
      </p:sp>
      <p:sp>
        <p:nvSpPr>
          <p:cNvPr id="5" name="下矢印 4"/>
          <p:cNvSpPr/>
          <p:nvPr/>
        </p:nvSpPr>
        <p:spPr>
          <a:xfrm>
            <a:off x="4075101" y="3488226"/>
            <a:ext cx="1001059" cy="819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002118" y="5214471"/>
            <a:ext cx="184666" cy="369332"/>
          </a:xfrm>
          <a:prstGeom prst="rect">
            <a:avLst/>
          </a:prstGeom>
          <a:noFill/>
        </p:spPr>
        <p:txBody>
          <a:bodyPr wrap="none" rtlCol="0">
            <a:spAutoFit/>
          </a:bodyPr>
          <a:lstStyle/>
          <a:p>
            <a:endParaRPr kumimoji="1" lang="ja-JP" altLang="en-US" dirty="0"/>
          </a:p>
        </p:txBody>
      </p:sp>
      <p:sp>
        <p:nvSpPr>
          <p:cNvPr id="7" name="テキスト ボックス 6"/>
          <p:cNvSpPr txBox="1"/>
          <p:nvPr/>
        </p:nvSpPr>
        <p:spPr>
          <a:xfrm>
            <a:off x="2494509" y="4629695"/>
            <a:ext cx="4124647" cy="1169551"/>
          </a:xfrm>
          <a:prstGeom prst="rect">
            <a:avLst/>
          </a:prstGeom>
          <a:noFill/>
        </p:spPr>
        <p:txBody>
          <a:bodyPr wrap="none" rtlCol="0">
            <a:spAutoFit/>
          </a:bodyPr>
          <a:lstStyle/>
          <a:p>
            <a:r>
              <a:rPr kumimoji="1" lang="ja-JP" altLang="en-US" sz="2800" dirty="0" smtClean="0"/>
              <a:t>セキュリティの向上は必須</a:t>
            </a:r>
            <a:endParaRPr kumimoji="1" lang="en-US" altLang="ja-JP" sz="2800" dirty="0" smtClean="0"/>
          </a:p>
          <a:p>
            <a:pPr algn="ctr"/>
            <a:endParaRPr kumimoji="1" lang="en-US" altLang="ja-JP" sz="2400" dirty="0" smtClean="0"/>
          </a:p>
          <a:p>
            <a:endParaRPr kumimoji="1" lang="ja-JP" altLang="en-US" dirty="0"/>
          </a:p>
        </p:txBody>
      </p:sp>
    </p:spTree>
    <p:extLst>
      <p:ext uri="{BB962C8B-B14F-4D97-AF65-F5344CB8AC3E}">
        <p14:creationId xmlns:p14="http://schemas.microsoft.com/office/powerpoint/2010/main" val="3845142557"/>
      </p:ext>
    </p:extLst>
  </p:cSld>
  <p:clrMapOvr>
    <a:masterClrMapping/>
  </p:clrMapOvr>
  <mc:AlternateContent xmlns:mc="http://schemas.openxmlformats.org/markup-compatibility/2006" xmlns:p14="http://schemas.microsoft.com/office/powerpoint/2010/main">
    <mc:Choice Requires="p14">
      <p:transition spd="slow" p14:dur="2000" advTm="29025"/>
    </mc:Choice>
    <mc:Fallback xmlns="">
      <p:transition xmlns:p14="http://schemas.microsoft.com/office/powerpoint/2010/main" spd="slow" advTm="29025"/>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648906"/>
            <a:ext cx="9144000" cy="769441"/>
          </a:xfrm>
          <a:prstGeom prst="rect">
            <a:avLst/>
          </a:prstGeom>
          <a:noFill/>
        </p:spPr>
        <p:txBody>
          <a:bodyPr wrap="square" rtlCol="0">
            <a:spAutoFit/>
          </a:bodyPr>
          <a:lstStyle/>
          <a:p>
            <a:pPr algn="ctr"/>
            <a:r>
              <a:rPr lang="ja-JP" altLang="en-US" sz="4400" dirty="0" smtClean="0"/>
              <a:t>ハニーポット</a:t>
            </a:r>
            <a:endParaRPr kumimoji="1" lang="ja-JP" altLang="en-US" sz="4400" dirty="0"/>
          </a:p>
        </p:txBody>
      </p:sp>
      <p:sp>
        <p:nvSpPr>
          <p:cNvPr id="5" name="テキスト ボックス 4"/>
          <p:cNvSpPr txBox="1"/>
          <p:nvPr/>
        </p:nvSpPr>
        <p:spPr>
          <a:xfrm>
            <a:off x="646178" y="1811767"/>
            <a:ext cx="7843287" cy="1384995"/>
          </a:xfrm>
          <a:prstGeom prst="rect">
            <a:avLst/>
          </a:prstGeom>
          <a:noFill/>
        </p:spPr>
        <p:txBody>
          <a:bodyPr wrap="square" rtlCol="0">
            <a:spAutoFit/>
          </a:bodyPr>
          <a:lstStyle/>
          <a:p>
            <a:r>
              <a:rPr lang="ja-JP" altLang="en-US" sz="2800" dirty="0" smtClean="0"/>
              <a:t>アプリケーションや</a:t>
            </a:r>
            <a:r>
              <a:rPr lang="en-US" altLang="ja-JP" sz="2800" dirty="0" smtClean="0"/>
              <a:t>OS</a:t>
            </a:r>
            <a:r>
              <a:rPr lang="ja-JP" altLang="en-US" sz="2800" dirty="0" smtClean="0"/>
              <a:t>上もしくはそれを模倣したシステム上に脆弱性・もしくは脆弱性を装った仕組みを設置し</a:t>
            </a:r>
            <a:r>
              <a:rPr lang="en-US" altLang="ja-JP" sz="2800" dirty="0" smtClean="0"/>
              <a:t>, </a:t>
            </a:r>
            <a:r>
              <a:rPr lang="ja-JP" altLang="en-US" sz="2800" dirty="0" smtClean="0"/>
              <a:t>攻撃活動を促すシステム</a:t>
            </a:r>
            <a:endParaRPr kumimoji="1" lang="ja-JP" altLang="en-US" sz="2800" dirty="0"/>
          </a:p>
        </p:txBody>
      </p:sp>
      <p:sp>
        <p:nvSpPr>
          <p:cNvPr id="6" name="テキスト ボックス 5"/>
          <p:cNvSpPr txBox="1"/>
          <p:nvPr/>
        </p:nvSpPr>
        <p:spPr>
          <a:xfrm>
            <a:off x="1403769" y="3565490"/>
            <a:ext cx="1415772" cy="830997"/>
          </a:xfrm>
          <a:prstGeom prst="rect">
            <a:avLst/>
          </a:prstGeom>
          <a:noFill/>
        </p:spPr>
        <p:txBody>
          <a:bodyPr wrap="none" rtlCol="0">
            <a:spAutoFit/>
          </a:bodyPr>
          <a:lstStyle/>
          <a:p>
            <a:r>
              <a:rPr lang="ja-JP" altLang="en-US" sz="2400" dirty="0" smtClean="0"/>
              <a:t>低対話型</a:t>
            </a:r>
            <a:endParaRPr lang="en-US" altLang="ja-JP" sz="2400" dirty="0" smtClean="0"/>
          </a:p>
          <a:p>
            <a:endParaRPr kumimoji="1" lang="en-US" altLang="ja-JP" sz="2400" dirty="0"/>
          </a:p>
        </p:txBody>
      </p:sp>
      <p:sp>
        <p:nvSpPr>
          <p:cNvPr id="7" name="テキスト ボックス 6"/>
          <p:cNvSpPr txBox="1"/>
          <p:nvPr/>
        </p:nvSpPr>
        <p:spPr>
          <a:xfrm>
            <a:off x="5796136" y="3498637"/>
            <a:ext cx="1415772" cy="461665"/>
          </a:xfrm>
          <a:prstGeom prst="rect">
            <a:avLst/>
          </a:prstGeom>
          <a:noFill/>
        </p:spPr>
        <p:txBody>
          <a:bodyPr wrap="none" rtlCol="0">
            <a:spAutoFit/>
          </a:bodyPr>
          <a:lstStyle/>
          <a:p>
            <a:r>
              <a:rPr kumimoji="1" lang="ja-JP" altLang="en-US" sz="2400" dirty="0" smtClean="0"/>
              <a:t>高対話型</a:t>
            </a:r>
            <a:endParaRPr kumimoji="1" lang="ja-JP" altLang="en-US" sz="2400" dirty="0"/>
          </a:p>
        </p:txBody>
      </p:sp>
      <p:sp>
        <p:nvSpPr>
          <p:cNvPr id="8" name="テキスト ボックス 7"/>
          <p:cNvSpPr txBox="1"/>
          <p:nvPr/>
        </p:nvSpPr>
        <p:spPr>
          <a:xfrm>
            <a:off x="108398" y="4365104"/>
            <a:ext cx="3520615" cy="2677656"/>
          </a:xfrm>
          <a:prstGeom prst="rect">
            <a:avLst/>
          </a:prstGeom>
          <a:noFill/>
        </p:spPr>
        <p:txBody>
          <a:bodyPr wrap="square" rtlCol="0">
            <a:spAutoFit/>
          </a:bodyPr>
          <a:lstStyle/>
          <a:p>
            <a:pPr marL="285750" indent="-285750">
              <a:buFont typeface="Arial"/>
              <a:buChar char="•"/>
            </a:pPr>
            <a:r>
              <a:rPr kumimoji="1" lang="ja-JP" altLang="en-US" sz="2400" dirty="0" smtClean="0"/>
              <a:t>ホストマシンへの影響がない</a:t>
            </a:r>
            <a:endParaRPr kumimoji="1" lang="en-US" altLang="ja-JP" sz="2400" dirty="0" smtClean="0"/>
          </a:p>
          <a:p>
            <a:pPr marL="285750" indent="-285750">
              <a:buFont typeface="Arial"/>
              <a:buChar char="•"/>
            </a:pPr>
            <a:endParaRPr lang="en-US" altLang="ja-JP" sz="2400" dirty="0"/>
          </a:p>
          <a:p>
            <a:pPr marL="285750" indent="-285750">
              <a:buFont typeface="Arial"/>
              <a:buChar char="•"/>
            </a:pPr>
            <a:r>
              <a:rPr kumimoji="1" lang="ja-JP" altLang="en-US" sz="2400" dirty="0" smtClean="0"/>
              <a:t>攻撃者にハニーポットだと気づかれやすい</a:t>
            </a:r>
            <a:endParaRPr kumimoji="1" lang="en-US" altLang="ja-JP" sz="2400" dirty="0" smtClean="0"/>
          </a:p>
          <a:p>
            <a:pPr marL="285750" indent="-285750">
              <a:buFont typeface="Arial"/>
              <a:buChar char="•"/>
            </a:pPr>
            <a:endParaRPr lang="en-US" altLang="ja-JP" sz="2400" dirty="0"/>
          </a:p>
          <a:p>
            <a:pPr marL="285750" indent="-285750">
              <a:buFont typeface="Arial"/>
              <a:buChar char="•"/>
            </a:pPr>
            <a:endParaRPr kumimoji="1" lang="en-US" altLang="ja-JP" sz="2400" dirty="0" smtClean="0"/>
          </a:p>
        </p:txBody>
      </p:sp>
      <p:sp>
        <p:nvSpPr>
          <p:cNvPr id="9" name="テキスト ボックス 8"/>
          <p:cNvSpPr txBox="1"/>
          <p:nvPr/>
        </p:nvSpPr>
        <p:spPr>
          <a:xfrm>
            <a:off x="5148064" y="4509120"/>
            <a:ext cx="4450054" cy="1569660"/>
          </a:xfrm>
          <a:prstGeom prst="rect">
            <a:avLst/>
          </a:prstGeom>
          <a:noFill/>
        </p:spPr>
        <p:txBody>
          <a:bodyPr wrap="square" rtlCol="0">
            <a:spAutoFit/>
          </a:bodyPr>
          <a:lstStyle/>
          <a:p>
            <a:pPr marL="285750" indent="-285750">
              <a:buFont typeface="Arial"/>
              <a:buChar char="•"/>
            </a:pPr>
            <a:r>
              <a:rPr kumimoji="1" lang="ja-JP" altLang="en-US" sz="2400" dirty="0" smtClean="0"/>
              <a:t>ホストマシンへ影響がある</a:t>
            </a:r>
            <a:endParaRPr kumimoji="1" lang="en-US" altLang="ja-JP" sz="2400" dirty="0" smtClean="0"/>
          </a:p>
          <a:p>
            <a:pPr marL="285750" indent="-285750">
              <a:buFont typeface="Arial"/>
              <a:buChar char="•"/>
            </a:pPr>
            <a:endParaRPr lang="en-US" altLang="ja-JP" sz="2400" dirty="0" smtClean="0"/>
          </a:p>
          <a:p>
            <a:pPr marL="285750" indent="-285750">
              <a:buFont typeface="Arial"/>
              <a:buChar char="•"/>
            </a:pPr>
            <a:endParaRPr lang="en-US" altLang="ja-JP" sz="2400" dirty="0"/>
          </a:p>
          <a:p>
            <a:pPr marL="285750" indent="-285750">
              <a:buFont typeface="Arial"/>
              <a:buChar char="•"/>
            </a:pPr>
            <a:r>
              <a:rPr kumimoji="1" lang="ja-JP" altLang="en-US" sz="2400" dirty="0" smtClean="0"/>
              <a:t>攻撃者に気づかれにくい</a:t>
            </a:r>
            <a:endParaRPr kumimoji="1" lang="ja-JP" altLang="en-US" dirty="0"/>
          </a:p>
        </p:txBody>
      </p:sp>
      <p:sp>
        <p:nvSpPr>
          <p:cNvPr id="10" name="左右矢印 9"/>
          <p:cNvSpPr/>
          <p:nvPr/>
        </p:nvSpPr>
        <p:spPr>
          <a:xfrm>
            <a:off x="3779912" y="4725144"/>
            <a:ext cx="1224136" cy="1139079"/>
          </a:xfrm>
          <a:prstGeom prst="leftRightArrow">
            <a:avLst>
              <a:gd name="adj1" fmla="val 50000"/>
              <a:gd name="adj2" fmla="val 199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4487852"/>
      </p:ext>
    </p:extLst>
  </p:cSld>
  <p:clrMapOvr>
    <a:masterClrMapping/>
  </p:clrMapOvr>
  <mc:AlternateContent xmlns:mc="http://schemas.openxmlformats.org/markup-compatibility/2006" xmlns:p14="http://schemas.microsoft.com/office/powerpoint/2010/main">
    <mc:Choice Requires="p14">
      <p:transition spd="slow" p14:dur="2000" advTm="30086"/>
    </mc:Choice>
    <mc:Fallback xmlns="">
      <p:transition xmlns:p14="http://schemas.microsoft.com/office/powerpoint/2010/main" spd="slow" advTm="30086"/>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ja-JP" altLang="en-US" sz="4400" dirty="0" smtClean="0"/>
              <a:t>H</a:t>
            </a:r>
            <a:r>
              <a:rPr lang="en-US" altLang="ja-JP" sz="4400" dirty="0" smtClean="0"/>
              <a:t>TTP</a:t>
            </a:r>
            <a:r>
              <a:rPr lang="ja-JP" altLang="en-US" sz="4400" dirty="0" smtClean="0"/>
              <a:t>リクエスト</a:t>
            </a:r>
            <a:r>
              <a:rPr lang="en-US" altLang="ja-JP" sz="4400" dirty="0" smtClean="0"/>
              <a:t>/</a:t>
            </a:r>
            <a:r>
              <a:rPr lang="ja-JP" altLang="en-US" sz="4400" dirty="0" smtClean="0"/>
              <a:t>レスポンス</a:t>
            </a:r>
            <a:endParaRPr kumimoji="1" lang="ja-JP" altLang="en-US" sz="4400" dirty="0"/>
          </a:p>
        </p:txBody>
      </p:sp>
      <p:sp>
        <p:nvSpPr>
          <p:cNvPr id="4" name="テキスト ボックス 3"/>
          <p:cNvSpPr txBox="1"/>
          <p:nvPr/>
        </p:nvSpPr>
        <p:spPr>
          <a:xfrm>
            <a:off x="1187624" y="1628800"/>
            <a:ext cx="6787448" cy="3539431"/>
          </a:xfrm>
          <a:prstGeom prst="rect">
            <a:avLst/>
          </a:prstGeom>
          <a:noFill/>
        </p:spPr>
        <p:txBody>
          <a:bodyPr wrap="square" rtlCol="0">
            <a:spAutoFit/>
          </a:bodyPr>
          <a:lstStyle/>
          <a:p>
            <a:r>
              <a:rPr lang="ja-JP" altLang="en-US" sz="2800" dirty="0" smtClean="0"/>
              <a:t>リクエスト</a:t>
            </a:r>
            <a:r>
              <a:rPr lang="en-US" altLang="ja-JP" sz="2800" dirty="0" smtClean="0"/>
              <a:t>‥</a:t>
            </a:r>
            <a:r>
              <a:rPr lang="ja-JP" altLang="en-US" sz="2800" dirty="0" smtClean="0"/>
              <a:t>クライアントが</a:t>
            </a:r>
            <a:r>
              <a:rPr lang="en-US" altLang="ja-JP" sz="2800" dirty="0" smtClean="0"/>
              <a:t>Web</a:t>
            </a:r>
            <a:r>
              <a:rPr lang="ja-JP" altLang="en-US" sz="2800" dirty="0" smtClean="0"/>
              <a:t>サーバへ送信するデータ送信要求のこと</a:t>
            </a:r>
            <a:endParaRPr lang="en-US" altLang="ja-JP" sz="2800" dirty="0" smtClean="0"/>
          </a:p>
          <a:p>
            <a:endParaRPr lang="en-US" altLang="ja-JP" sz="2800" dirty="0"/>
          </a:p>
          <a:p>
            <a:r>
              <a:rPr lang="ja-JP" altLang="en-US" sz="2800" dirty="0" smtClean="0"/>
              <a:t>レスポンス</a:t>
            </a:r>
            <a:r>
              <a:rPr lang="en-US" altLang="ja-JP" sz="2800" dirty="0" smtClean="0"/>
              <a:t>‥Web</a:t>
            </a:r>
            <a:r>
              <a:rPr lang="ja-JP" altLang="en-US" sz="2800" dirty="0" smtClean="0"/>
              <a:t>サーバがリクエストを受け取った結果をクライアントへ送信する応答のこと</a:t>
            </a:r>
            <a:endParaRPr lang="en-US" altLang="ja-JP" sz="2800" dirty="0" smtClean="0"/>
          </a:p>
          <a:p>
            <a:endParaRPr lang="en-US" altLang="ja-JP" sz="2800" dirty="0"/>
          </a:p>
          <a:p>
            <a:endParaRPr lang="en-US" altLang="ja-JP" sz="2800" dirty="0" smtClean="0"/>
          </a:p>
        </p:txBody>
      </p:sp>
      <p:pic>
        <p:nvPicPr>
          <p:cNvPr id="3" name="図 2" descr="クライアント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509120"/>
            <a:ext cx="1944216" cy="1559829"/>
          </a:xfrm>
          <a:prstGeom prst="rect">
            <a:avLst/>
          </a:prstGeom>
        </p:spPr>
      </p:pic>
      <p:pic>
        <p:nvPicPr>
          <p:cNvPr id="5" name="図 4" descr="サーバー　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393" y="4509120"/>
            <a:ext cx="1315030" cy="1555119"/>
          </a:xfrm>
          <a:prstGeom prst="rect">
            <a:avLst/>
          </a:prstGeom>
        </p:spPr>
      </p:pic>
      <p:sp>
        <p:nvSpPr>
          <p:cNvPr id="6" name="テキスト ボックス 5"/>
          <p:cNvSpPr txBox="1"/>
          <p:nvPr/>
        </p:nvSpPr>
        <p:spPr>
          <a:xfrm>
            <a:off x="1180106" y="6045858"/>
            <a:ext cx="1303662" cy="369332"/>
          </a:xfrm>
          <a:prstGeom prst="rect">
            <a:avLst/>
          </a:prstGeom>
          <a:noFill/>
        </p:spPr>
        <p:txBody>
          <a:bodyPr wrap="none" rtlCol="0">
            <a:spAutoFit/>
          </a:bodyPr>
          <a:lstStyle/>
          <a:p>
            <a:r>
              <a:rPr kumimoji="1" lang="ja-JP" altLang="en-US" dirty="0" smtClean="0"/>
              <a:t>クライアント</a:t>
            </a:r>
            <a:endParaRPr kumimoji="1" lang="ja-JP" altLang="en-US" dirty="0"/>
          </a:p>
        </p:txBody>
      </p:sp>
      <p:sp>
        <p:nvSpPr>
          <p:cNvPr id="7" name="テキスト ボックス 6"/>
          <p:cNvSpPr txBox="1"/>
          <p:nvPr/>
        </p:nvSpPr>
        <p:spPr>
          <a:xfrm>
            <a:off x="6715204" y="6021288"/>
            <a:ext cx="1313180" cy="369332"/>
          </a:xfrm>
          <a:prstGeom prst="rect">
            <a:avLst/>
          </a:prstGeom>
          <a:noFill/>
        </p:spPr>
        <p:txBody>
          <a:bodyPr wrap="none" rtlCol="0">
            <a:spAutoFit/>
          </a:bodyPr>
          <a:lstStyle/>
          <a:p>
            <a:r>
              <a:rPr kumimoji="1" lang="en-US" altLang="ja-JP" dirty="0" smtClean="0"/>
              <a:t>Web</a:t>
            </a:r>
            <a:r>
              <a:rPr kumimoji="1" lang="ja-JP" altLang="en-US" dirty="0" smtClean="0"/>
              <a:t>サーバ</a:t>
            </a:r>
            <a:endParaRPr kumimoji="1" lang="ja-JP" altLang="en-US" dirty="0"/>
          </a:p>
        </p:txBody>
      </p:sp>
      <p:cxnSp>
        <p:nvCxnSpPr>
          <p:cNvPr id="9" name="直線矢印コネクタ 8"/>
          <p:cNvCxnSpPr/>
          <p:nvPr/>
        </p:nvCxnSpPr>
        <p:spPr>
          <a:xfrm>
            <a:off x="2915816" y="4869160"/>
            <a:ext cx="37005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H="1">
            <a:off x="2915816" y="5733256"/>
            <a:ext cx="37005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2915816" y="4222829"/>
            <a:ext cx="3692237" cy="646331"/>
          </a:xfrm>
          <a:prstGeom prst="rect">
            <a:avLst/>
          </a:prstGeom>
          <a:noFill/>
        </p:spPr>
        <p:txBody>
          <a:bodyPr wrap="none" rtlCol="0">
            <a:spAutoFit/>
          </a:bodyPr>
          <a:lstStyle/>
          <a:p>
            <a:r>
              <a:rPr kumimoji="1" lang="ja-JP" altLang="en-US" dirty="0" smtClean="0"/>
              <a:t>ユーザ情報や欲しいページのパスを</a:t>
            </a:r>
            <a:endParaRPr kumimoji="1" lang="en-US" altLang="ja-JP" dirty="0" smtClean="0"/>
          </a:p>
          <a:p>
            <a:r>
              <a:rPr kumimoji="1" lang="ja-JP" altLang="en-US" dirty="0" smtClean="0"/>
              <a:t>サーバへ送信しページを要求</a:t>
            </a:r>
            <a:endParaRPr kumimoji="1" lang="ja-JP" altLang="en-US" dirty="0"/>
          </a:p>
        </p:txBody>
      </p:sp>
      <p:sp>
        <p:nvSpPr>
          <p:cNvPr id="13" name="テキスト ボックス 12"/>
          <p:cNvSpPr txBox="1"/>
          <p:nvPr/>
        </p:nvSpPr>
        <p:spPr>
          <a:xfrm>
            <a:off x="3486727" y="5934364"/>
            <a:ext cx="2377574" cy="369332"/>
          </a:xfrm>
          <a:prstGeom prst="rect">
            <a:avLst/>
          </a:prstGeom>
          <a:noFill/>
        </p:spPr>
        <p:txBody>
          <a:bodyPr wrap="none" rtlCol="0">
            <a:spAutoFit/>
          </a:bodyPr>
          <a:lstStyle/>
          <a:p>
            <a:r>
              <a:rPr kumimoji="1" lang="ja-JP" altLang="en-US" dirty="0" smtClean="0"/>
              <a:t>リクエストに基づく応答</a:t>
            </a:r>
            <a:endParaRPr kumimoji="1" lang="en-US" altLang="ja-JP" dirty="0" smtClean="0"/>
          </a:p>
        </p:txBody>
      </p:sp>
      <p:sp>
        <p:nvSpPr>
          <p:cNvPr id="8" name="テキスト ボックス 7"/>
          <p:cNvSpPr txBox="1"/>
          <p:nvPr/>
        </p:nvSpPr>
        <p:spPr>
          <a:xfrm>
            <a:off x="3317220" y="4869160"/>
            <a:ext cx="2973590" cy="369332"/>
          </a:xfrm>
          <a:prstGeom prst="rect">
            <a:avLst/>
          </a:prstGeom>
          <a:noFill/>
        </p:spPr>
        <p:txBody>
          <a:bodyPr wrap="none" rtlCol="0">
            <a:spAutoFit/>
          </a:bodyPr>
          <a:lstStyle/>
          <a:p>
            <a:r>
              <a:rPr kumimoji="1" lang="en-US" altLang="ja-JP" dirty="0" smtClean="0"/>
              <a:t>GET</a:t>
            </a:r>
            <a:r>
              <a:rPr kumimoji="1" lang="ja-JP" altLang="en-US" dirty="0" smtClean="0"/>
              <a:t> </a:t>
            </a:r>
            <a:r>
              <a:rPr kumimoji="1" lang="en-US" altLang="ja-JP" dirty="0" smtClean="0"/>
              <a:t>/</a:t>
            </a:r>
            <a:r>
              <a:rPr lang="en-US" altLang="ja-JP" dirty="0" err="1" smtClean="0"/>
              <a:t>hogehoge</a:t>
            </a:r>
            <a:r>
              <a:rPr kumimoji="1" lang="en-US" altLang="ja-JP" dirty="0" err="1" smtClean="0"/>
              <a:t>.php</a:t>
            </a:r>
            <a:r>
              <a:rPr kumimoji="1" lang="en-US" altLang="ja-JP" dirty="0" smtClean="0"/>
              <a:t> HTTP/1.1</a:t>
            </a:r>
            <a:endParaRPr kumimoji="1" lang="ja-JP" altLang="en-US" dirty="0"/>
          </a:p>
        </p:txBody>
      </p:sp>
      <p:sp>
        <p:nvSpPr>
          <p:cNvPr id="10" name="テキスト ボックス 9"/>
          <p:cNvSpPr txBox="1"/>
          <p:nvPr/>
        </p:nvSpPr>
        <p:spPr>
          <a:xfrm>
            <a:off x="3923928" y="5374957"/>
            <a:ext cx="1579692" cy="646331"/>
          </a:xfrm>
          <a:prstGeom prst="rect">
            <a:avLst/>
          </a:prstGeom>
          <a:noFill/>
        </p:spPr>
        <p:txBody>
          <a:bodyPr wrap="none" rtlCol="0">
            <a:spAutoFit/>
          </a:bodyPr>
          <a:lstStyle/>
          <a:p>
            <a:r>
              <a:rPr lang="en-US" altLang="ja-JP" dirty="0" smtClean="0"/>
              <a:t>404 Not Found</a:t>
            </a:r>
          </a:p>
          <a:p>
            <a:r>
              <a:rPr lang="ja-JP" altLang="ja-JP" dirty="0" smtClean="0"/>
              <a:t>2</a:t>
            </a:r>
            <a:r>
              <a:rPr lang="en-US" altLang="ja-JP" dirty="0" smtClean="0"/>
              <a:t>00</a:t>
            </a:r>
            <a:r>
              <a:rPr lang="ja-JP" altLang="en-US" dirty="0" smtClean="0"/>
              <a:t> </a:t>
            </a:r>
            <a:r>
              <a:rPr lang="en-US" altLang="ja-JP" dirty="0" smtClean="0"/>
              <a:t>OK</a:t>
            </a:r>
          </a:p>
        </p:txBody>
      </p:sp>
    </p:spTree>
    <p:extLst>
      <p:ext uri="{BB962C8B-B14F-4D97-AF65-F5344CB8AC3E}">
        <p14:creationId xmlns:p14="http://schemas.microsoft.com/office/powerpoint/2010/main" val="942488986"/>
      </p:ext>
    </p:extLst>
  </p:cSld>
  <p:clrMapOvr>
    <a:masterClrMapping/>
  </p:clrMapOvr>
  <mc:AlternateContent xmlns:mc="http://schemas.openxmlformats.org/markup-compatibility/2006" xmlns:p14="http://schemas.microsoft.com/office/powerpoint/2010/main">
    <mc:Choice Requires="p14">
      <p:transition spd="slow" p14:dur="2000" advTm="69855"/>
    </mc:Choice>
    <mc:Fallback xmlns="">
      <p:transition xmlns:p14="http://schemas.microsoft.com/office/powerpoint/2010/main" spd="slow" advTm="6985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descr="test_ne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478" y="3386465"/>
            <a:ext cx="5271939" cy="3351533"/>
          </a:xfrm>
          <a:prstGeom prst="rect">
            <a:avLst/>
          </a:prstGeom>
        </p:spPr>
      </p:pic>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en-US" altLang="en-US" sz="4400" dirty="0" smtClean="0"/>
              <a:t>設計中のハニーポット</a:t>
            </a:r>
            <a:endParaRPr kumimoji="1" lang="ja-JP" altLang="en-US" sz="4400" dirty="0"/>
          </a:p>
        </p:txBody>
      </p:sp>
      <p:sp>
        <p:nvSpPr>
          <p:cNvPr id="4" name="テキスト ボックス 3"/>
          <p:cNvSpPr txBox="1"/>
          <p:nvPr/>
        </p:nvSpPr>
        <p:spPr>
          <a:xfrm>
            <a:off x="0" y="1859597"/>
            <a:ext cx="6787448" cy="2000548"/>
          </a:xfrm>
          <a:prstGeom prst="rect">
            <a:avLst/>
          </a:prstGeom>
          <a:noFill/>
        </p:spPr>
        <p:txBody>
          <a:bodyPr wrap="square" rtlCol="0">
            <a:spAutoFit/>
          </a:bodyPr>
          <a:lstStyle/>
          <a:p>
            <a:r>
              <a:rPr lang="ja-JP" altLang="en-US" sz="2800" dirty="0" smtClean="0"/>
              <a:t>既存のアプリケーションへの擬似</a:t>
            </a:r>
            <a:r>
              <a:rPr lang="en-US" altLang="ja-JP" sz="2800" dirty="0" smtClean="0"/>
              <a:t>API</a:t>
            </a:r>
            <a:r>
              <a:rPr lang="ja-JP" altLang="en-US" sz="2800" dirty="0" smtClean="0"/>
              <a:t>の付加</a:t>
            </a:r>
            <a:endParaRPr lang="en-US" altLang="ja-JP" sz="2400" dirty="0" smtClean="0"/>
          </a:p>
          <a:p>
            <a:pPr marL="342900" indent="-342900">
              <a:buFont typeface="Arial"/>
              <a:buChar char="•"/>
            </a:pPr>
            <a:r>
              <a:rPr lang="ja-JP" altLang="en-US" sz="2400" dirty="0" smtClean="0"/>
              <a:t>既存の</a:t>
            </a:r>
            <a:r>
              <a:rPr lang="en-US" altLang="ja-JP" sz="2400" dirty="0" smtClean="0"/>
              <a:t>API</a:t>
            </a:r>
            <a:r>
              <a:rPr lang="ja-JP" altLang="en-US" sz="2400" dirty="0" smtClean="0"/>
              <a:t>のクラスを継承した擬似</a:t>
            </a:r>
            <a:r>
              <a:rPr lang="en-US" altLang="ja-JP" sz="2400" dirty="0" smtClean="0"/>
              <a:t>API</a:t>
            </a:r>
            <a:r>
              <a:rPr lang="ja-JP" altLang="en-US" sz="2400" dirty="0" smtClean="0"/>
              <a:t>を作成</a:t>
            </a:r>
            <a:endParaRPr lang="en-US" altLang="ja-JP" sz="2400" dirty="0" smtClean="0"/>
          </a:p>
          <a:p>
            <a:pPr marL="342900" indent="-342900">
              <a:buFont typeface="Arial"/>
              <a:buChar char="•"/>
            </a:pPr>
            <a:endParaRPr lang="en-US" altLang="ja-JP" sz="2400" dirty="0" smtClean="0"/>
          </a:p>
          <a:p>
            <a:pPr marL="342900" indent="-342900">
              <a:buFont typeface="Arial"/>
              <a:buChar char="•"/>
            </a:pPr>
            <a:r>
              <a:rPr lang="en-US" altLang="ja-JP" sz="2400" dirty="0" smtClean="0"/>
              <a:t>4xx</a:t>
            </a:r>
            <a:r>
              <a:rPr lang="ja-JP" altLang="en-US" sz="2400" dirty="0" smtClean="0"/>
              <a:t>系の通信を同一セッションで</a:t>
            </a:r>
            <a:r>
              <a:rPr lang="en-US" altLang="ja-JP" sz="2400" dirty="0" smtClean="0"/>
              <a:t>,</a:t>
            </a:r>
            <a:r>
              <a:rPr lang="ja-JP" altLang="en-US" sz="2400" dirty="0" smtClean="0"/>
              <a:t> 設定した回数繰り返すと</a:t>
            </a:r>
            <a:r>
              <a:rPr lang="en-US" altLang="ja-JP" sz="2400" dirty="0" smtClean="0"/>
              <a:t>API</a:t>
            </a:r>
            <a:r>
              <a:rPr lang="ja-JP" altLang="en-US" sz="2400" dirty="0" smtClean="0"/>
              <a:t>が切り替わる</a:t>
            </a:r>
            <a:endParaRPr lang="en-US" altLang="ja-JP" sz="2400" dirty="0" smtClean="0"/>
          </a:p>
        </p:txBody>
      </p:sp>
      <p:sp>
        <p:nvSpPr>
          <p:cNvPr id="9" name="下矢印 8"/>
          <p:cNvSpPr/>
          <p:nvPr/>
        </p:nvSpPr>
        <p:spPr>
          <a:xfrm>
            <a:off x="1909240" y="4165520"/>
            <a:ext cx="1978401" cy="6264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64118" y="5232050"/>
            <a:ext cx="5408452" cy="830997"/>
          </a:xfrm>
          <a:prstGeom prst="rect">
            <a:avLst/>
          </a:prstGeom>
          <a:noFill/>
        </p:spPr>
        <p:txBody>
          <a:bodyPr wrap="none" rtlCol="0">
            <a:spAutoFit/>
          </a:bodyPr>
          <a:lstStyle/>
          <a:p>
            <a:r>
              <a:rPr lang="ja-JP" altLang="en-US" sz="2400" dirty="0" smtClean="0"/>
              <a:t>高対話型ハニーポットの機能</a:t>
            </a:r>
            <a:endParaRPr lang="en-US" altLang="ja-JP" sz="2400" dirty="0" smtClean="0"/>
          </a:p>
          <a:p>
            <a:r>
              <a:rPr kumimoji="1" lang="ja-JP" altLang="en-US" sz="2400" dirty="0" smtClean="0"/>
              <a:t>低対話型ハニーポットと同程度の安全性</a:t>
            </a:r>
            <a:endParaRPr kumimoji="1" lang="ja-JP" altLang="en-US" sz="2400" dirty="0"/>
          </a:p>
        </p:txBody>
      </p:sp>
    </p:spTree>
    <p:extLst>
      <p:ext uri="{BB962C8B-B14F-4D97-AF65-F5344CB8AC3E}">
        <p14:creationId xmlns:p14="http://schemas.microsoft.com/office/powerpoint/2010/main" val="2129307584"/>
      </p:ext>
    </p:extLst>
  </p:cSld>
  <p:clrMapOvr>
    <a:masterClrMapping/>
  </p:clrMapOvr>
  <mc:AlternateContent xmlns:mc="http://schemas.openxmlformats.org/markup-compatibility/2006" xmlns:p14="http://schemas.microsoft.com/office/powerpoint/2010/main">
    <mc:Choice Requires="p14">
      <p:transition spd="slow" p14:dur="2000" advTm="61802"/>
    </mc:Choice>
    <mc:Fallback xmlns="">
      <p:transition xmlns:p14="http://schemas.microsoft.com/office/powerpoint/2010/main" spd="slow" advTm="61802"/>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648906"/>
            <a:ext cx="9144000" cy="769441"/>
          </a:xfrm>
          <a:prstGeom prst="rect">
            <a:avLst/>
          </a:prstGeom>
          <a:noFill/>
        </p:spPr>
        <p:txBody>
          <a:bodyPr wrap="square" rtlCol="0">
            <a:spAutoFit/>
          </a:bodyPr>
          <a:lstStyle/>
          <a:p>
            <a:pPr algn="ctr"/>
            <a:r>
              <a:rPr lang="ja-JP" altLang="en-US" sz="4400" dirty="0" smtClean="0"/>
              <a:t>設計中ハニーポットについて</a:t>
            </a:r>
            <a:endParaRPr kumimoji="1" lang="ja-JP" altLang="en-US" sz="4400" dirty="0"/>
          </a:p>
        </p:txBody>
      </p:sp>
      <p:sp>
        <p:nvSpPr>
          <p:cNvPr id="4" name="テキスト ボックス 3"/>
          <p:cNvSpPr txBox="1"/>
          <p:nvPr/>
        </p:nvSpPr>
        <p:spPr>
          <a:xfrm>
            <a:off x="971600" y="1628800"/>
            <a:ext cx="7242614" cy="892552"/>
          </a:xfrm>
          <a:prstGeom prst="rect">
            <a:avLst/>
          </a:prstGeom>
          <a:noFill/>
        </p:spPr>
        <p:txBody>
          <a:bodyPr wrap="square" rtlCol="0">
            <a:spAutoFit/>
          </a:bodyPr>
          <a:lstStyle/>
          <a:p>
            <a:r>
              <a:rPr lang="ja-JP" altLang="en-US" sz="2800" dirty="0" smtClean="0"/>
              <a:t>既存の</a:t>
            </a:r>
            <a:r>
              <a:rPr lang="ja-JP" altLang="ja-JP" sz="2800" dirty="0" smtClean="0"/>
              <a:t>A</a:t>
            </a:r>
            <a:r>
              <a:rPr lang="en-US" altLang="ja-JP" sz="2800" dirty="0" smtClean="0"/>
              <a:t>PI</a:t>
            </a:r>
            <a:r>
              <a:rPr lang="ja-JP" altLang="en-US" sz="2800" dirty="0" smtClean="0"/>
              <a:t>を理解する必要性</a:t>
            </a:r>
            <a:endParaRPr lang="en-US" altLang="ja-JP" sz="2800" dirty="0" smtClean="0"/>
          </a:p>
          <a:p>
            <a:endParaRPr lang="en-US" altLang="en-US" sz="2400" dirty="0" smtClean="0"/>
          </a:p>
        </p:txBody>
      </p:sp>
      <p:sp>
        <p:nvSpPr>
          <p:cNvPr id="5" name="TextBox 3"/>
          <p:cNvSpPr txBox="1"/>
          <p:nvPr/>
        </p:nvSpPr>
        <p:spPr>
          <a:xfrm>
            <a:off x="2194006" y="4669757"/>
            <a:ext cx="3922869" cy="1938992"/>
          </a:xfrm>
          <a:prstGeom prst="rect">
            <a:avLst/>
          </a:prstGeom>
          <a:noFill/>
          <a:ln>
            <a:solidFill>
              <a:schemeClr val="tx1"/>
            </a:solidFill>
          </a:ln>
        </p:spPr>
        <p:txBody>
          <a:bodyPr wrap="none" rtlCol="0">
            <a:spAutoFit/>
          </a:bodyPr>
          <a:lstStyle/>
          <a:p>
            <a:r>
              <a:rPr lang="en-US" sz="1200" dirty="0">
                <a:latin typeface="Consolas" charset="0"/>
                <a:ea typeface="Consolas" charset="0"/>
                <a:cs typeface="Consolas" charset="0"/>
              </a:rPr>
              <a:t>@</a:t>
            </a:r>
            <a:r>
              <a:rPr lang="en-US" sz="1200" dirty="0" err="1">
                <a:latin typeface="Consolas" charset="0"/>
                <a:ea typeface="Consolas" charset="0"/>
                <a:cs typeface="Consolas" charset="0"/>
              </a:rPr>
              <a:t>RequestScoped</a:t>
            </a:r>
            <a:endParaRPr lang="en-US" sz="1200" dirty="0">
              <a:latin typeface="Consolas" charset="0"/>
              <a:ea typeface="Consolas" charset="0"/>
              <a:cs typeface="Consolas" charset="0"/>
            </a:endParaRPr>
          </a:p>
          <a:p>
            <a:r>
              <a:rPr lang="en-US" sz="1200" dirty="0">
                <a:solidFill>
                  <a:schemeClr val="accent5">
                    <a:lumMod val="75000"/>
                  </a:schemeClr>
                </a:solidFill>
                <a:latin typeface="Consolas" charset="0"/>
                <a:ea typeface="Consolas" charset="0"/>
                <a:cs typeface="Consolas" charset="0"/>
              </a:rPr>
              <a:t>public class </a:t>
            </a:r>
            <a:r>
              <a:rPr lang="en-US" sz="1200" dirty="0">
                <a:latin typeface="Consolas" charset="0"/>
                <a:ea typeface="Consolas" charset="0"/>
                <a:cs typeface="Consolas" charset="0"/>
              </a:rPr>
              <a:t>US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PersistenceContext</a:t>
            </a:r>
            <a:r>
              <a:rPr lang="en-US" sz="1200" dirty="0">
                <a:latin typeface="Consolas" charset="0"/>
                <a:ea typeface="Consolas" charset="0"/>
                <a:cs typeface="Consolas" charset="0"/>
              </a:rPr>
              <a:t>(</a:t>
            </a:r>
            <a:r>
              <a:rPr lang="en-US" sz="1200" dirty="0" err="1">
                <a:latin typeface="Consolas" charset="0"/>
                <a:ea typeface="Consolas" charset="0"/>
                <a:cs typeface="Consolas" charset="0"/>
              </a:rPr>
              <a:t>unitName</a:t>
            </a:r>
            <a:r>
              <a:rPr lang="en-US" sz="1200" dirty="0">
                <a:latin typeface="Consolas" charset="0"/>
                <a:ea typeface="Consolas" charset="0"/>
                <a:cs typeface="Consolas" charset="0"/>
              </a:rPr>
              <a:t>=</a:t>
            </a:r>
            <a:r>
              <a:rPr lang="en-US" sz="1200" dirty="0">
                <a:solidFill>
                  <a:schemeClr val="accent4">
                    <a:lumMod val="75000"/>
                  </a:schemeClr>
                </a:solidFill>
                <a:latin typeface="Consolas" charset="0"/>
                <a:ea typeface="Consolas" charset="0"/>
                <a:cs typeface="Consolas" charset="0"/>
              </a:rPr>
              <a:t>“</a:t>
            </a:r>
            <a:r>
              <a:rPr lang="en-US" sz="1200" dirty="0" err="1">
                <a:solidFill>
                  <a:schemeClr val="accent4">
                    <a:lumMod val="75000"/>
                  </a:schemeClr>
                </a:solidFill>
                <a:latin typeface="Consolas" charset="0"/>
                <a:ea typeface="Consolas" charset="0"/>
                <a:cs typeface="Consolas" charset="0"/>
              </a:rPr>
              <a:t>NormalPU</a:t>
            </a:r>
            <a:r>
              <a:rPr lang="en-US" sz="1200" dirty="0">
                <a:solidFill>
                  <a:schemeClr val="accent4">
                    <a:lumMod val="75000"/>
                  </a:schemeClr>
                </a:solidFill>
                <a:latin typeface="Consolas" charset="0"/>
                <a:ea typeface="Consolas" charset="0"/>
                <a:cs typeface="Consolas" charset="0"/>
              </a:rPr>
              <a: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a:solidFill>
                  <a:schemeClr val="accent5">
                    <a:lumMod val="75000"/>
                  </a:schemeClr>
                </a:solidFill>
                <a:latin typeface="Consolas" charset="0"/>
                <a:ea typeface="Consolas" charset="0"/>
                <a:cs typeface="Consolas" charset="0"/>
              </a:rPr>
              <a:t>private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EntityManager</a:t>
            </a:r>
            <a:r>
              <a:rPr lang="en-US" sz="1200" dirty="0">
                <a:latin typeface="Consolas" charset="0"/>
                <a:ea typeface="Consolas" charset="0"/>
                <a:cs typeface="Consolas" charset="0"/>
              </a:rPr>
              <a:t> </a:t>
            </a:r>
            <a:r>
              <a:rPr lang="en-US" sz="1200" dirty="0" err="1">
                <a:solidFill>
                  <a:schemeClr val="accent6">
                    <a:lumMod val="75000"/>
                  </a:schemeClr>
                </a:solidFill>
                <a:latin typeface="Consolas" charset="0"/>
                <a:ea typeface="Consolas" charset="0"/>
                <a:cs typeface="Consolas" charset="0"/>
              </a:rPr>
              <a:t>em</a:t>
            </a:r>
            <a:r>
              <a:rPr lang="en-US" sz="1200" dirty="0">
                <a:latin typeface="Consolas" charset="0"/>
                <a:ea typeface="Consolas" charset="0"/>
                <a:cs typeface="Consolas" charset="0"/>
              </a:rPr>
              <a:t>;</a:t>
            </a:r>
          </a:p>
          <a:p>
            <a:endParaRPr lang="en-US" sz="1200" dirty="0">
              <a:latin typeface="Consolas" charset="0"/>
              <a:ea typeface="Consolas" charset="0"/>
              <a:cs typeface="Consolas" charset="0"/>
            </a:endParaRP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Tansational</a:t>
            </a:r>
            <a:endParaRPr lang="en-US" sz="1200" dirty="0">
              <a:latin typeface="Consolas" charset="0"/>
              <a:ea typeface="Consolas" charset="0"/>
              <a:cs typeface="Consolas" charset="0"/>
            </a:endParaRPr>
          </a:p>
          <a:p>
            <a:r>
              <a:rPr lang="en-US" sz="1200" dirty="0">
                <a:latin typeface="Consolas" charset="0"/>
                <a:ea typeface="Consolas" charset="0"/>
                <a:cs typeface="Consolas" charset="0"/>
              </a:rPr>
              <a:t>    </a:t>
            </a:r>
            <a:r>
              <a:rPr lang="en-US" sz="1200" dirty="0">
                <a:solidFill>
                  <a:schemeClr val="accent5">
                    <a:lumMod val="75000"/>
                  </a:schemeClr>
                </a:solidFill>
                <a:latin typeface="Consolas" charset="0"/>
                <a:ea typeface="Consolas" charset="0"/>
                <a:cs typeface="Consolas" charset="0"/>
              </a:rPr>
              <a:t>public void </a:t>
            </a:r>
            <a:r>
              <a:rPr lang="en-US" sz="1200" dirty="0">
                <a:latin typeface="Consolas" charset="0"/>
                <a:ea typeface="Consolas" charset="0"/>
                <a:cs typeface="Consolas" charset="0"/>
              </a:rPr>
              <a:t>create(User </a:t>
            </a:r>
            <a:r>
              <a:rPr lang="en-US" sz="1200" dirty="0" err="1">
                <a:latin typeface="Consolas" charset="0"/>
                <a:ea typeface="Consolas" charset="0"/>
                <a:cs typeface="Consolas" charset="0"/>
              </a:rPr>
              <a:t>newuser</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r>
              <a:rPr lang="en-US" sz="1200" dirty="0" err="1">
                <a:solidFill>
                  <a:schemeClr val="accent6">
                    <a:lumMod val="75000"/>
                  </a:schemeClr>
                </a:solidFill>
                <a:latin typeface="Consolas" charset="0"/>
                <a:ea typeface="Consolas" charset="0"/>
                <a:cs typeface="Consolas" charset="0"/>
              </a:rPr>
              <a:t>em</a:t>
            </a:r>
            <a:r>
              <a:rPr lang="en-US" sz="1200" dirty="0" err="1">
                <a:latin typeface="Consolas" charset="0"/>
                <a:ea typeface="Consolas" charset="0"/>
                <a:cs typeface="Consolas" charset="0"/>
              </a:rPr>
              <a:t>.persist</a:t>
            </a:r>
            <a:r>
              <a:rPr lang="en-US" sz="1200" dirty="0">
                <a:latin typeface="Consolas" charset="0"/>
                <a:ea typeface="Consolas" charset="0"/>
                <a:cs typeface="Consolas" charset="0"/>
              </a:rPr>
              <a:t>(</a:t>
            </a:r>
            <a:r>
              <a:rPr lang="en-US" sz="1200" dirty="0" err="1">
                <a:latin typeface="Consolas" charset="0"/>
                <a:ea typeface="Consolas" charset="0"/>
                <a:cs typeface="Consolas" charset="0"/>
              </a:rPr>
              <a:t>newuser</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a:p>
            <a:r>
              <a:rPr lang="en-US" sz="500" b="1" dirty="0">
                <a:latin typeface="Consolas" charset="0"/>
                <a:ea typeface="Consolas" charset="0"/>
                <a:cs typeface="Consolas" charset="0"/>
              </a:rPr>
              <a:t>          </a:t>
            </a:r>
            <a:r>
              <a:rPr lang="ja-JP" altLang="en-US" sz="500" b="1" dirty="0">
                <a:latin typeface="Consolas" charset="0"/>
                <a:ea typeface="Consolas" charset="0"/>
                <a:cs typeface="Consolas" charset="0"/>
              </a:rPr>
              <a:t>●</a:t>
            </a:r>
            <a:endParaRPr lang="en-US" sz="500" b="1" dirty="0">
              <a:latin typeface="Consolas" charset="0"/>
              <a:ea typeface="Consolas" charset="0"/>
              <a:cs typeface="Consolas" charset="0"/>
            </a:endParaRPr>
          </a:p>
          <a:p>
            <a:r>
              <a:rPr lang="en-US" sz="500" b="1" dirty="0">
                <a:latin typeface="Consolas" charset="0"/>
                <a:ea typeface="Consolas" charset="0"/>
                <a:cs typeface="Consolas" charset="0"/>
              </a:rPr>
              <a:t>          </a:t>
            </a:r>
            <a:r>
              <a:rPr lang="ja-JP" altLang="en-US" sz="500" b="1" dirty="0">
                <a:latin typeface="Consolas" charset="0"/>
                <a:ea typeface="Consolas" charset="0"/>
                <a:cs typeface="Consolas" charset="0"/>
              </a:rPr>
              <a:t>●</a:t>
            </a:r>
            <a:endParaRPr lang="en-US" sz="500" b="1" dirty="0">
              <a:latin typeface="Consolas" charset="0"/>
              <a:ea typeface="Consolas" charset="0"/>
              <a:cs typeface="Consolas" charset="0"/>
            </a:endParaRPr>
          </a:p>
        </p:txBody>
      </p:sp>
      <p:sp>
        <p:nvSpPr>
          <p:cNvPr id="6" name="TextBox 4"/>
          <p:cNvSpPr txBox="1"/>
          <p:nvPr/>
        </p:nvSpPr>
        <p:spPr>
          <a:xfrm>
            <a:off x="2194007" y="2568935"/>
            <a:ext cx="3922869" cy="1908215"/>
          </a:xfrm>
          <a:prstGeom prst="rect">
            <a:avLst/>
          </a:prstGeom>
          <a:noFill/>
          <a:ln>
            <a:solidFill>
              <a:schemeClr val="tx1"/>
            </a:solidFill>
          </a:ln>
        </p:spPr>
        <p:txBody>
          <a:bodyPr wrap="none" rtlCol="0">
            <a:spAutoFit/>
          </a:bodyPr>
          <a:lstStyle/>
          <a:p>
            <a:r>
              <a:rPr lang="en-US" sz="1200" dirty="0">
                <a:latin typeface="Consolas" charset="0"/>
                <a:ea typeface="Consolas" charset="0"/>
                <a:cs typeface="Consolas" charset="0"/>
              </a:rPr>
              <a:t>@</a:t>
            </a:r>
            <a:r>
              <a:rPr lang="en-US" sz="1200" dirty="0" err="1">
                <a:latin typeface="Consolas" charset="0"/>
                <a:ea typeface="Consolas" charset="0"/>
                <a:cs typeface="Consolas" charset="0"/>
              </a:rPr>
              <a:t>RequestScoped</a:t>
            </a:r>
            <a:endParaRPr lang="en-US" sz="1200" dirty="0">
              <a:latin typeface="Consolas" charset="0"/>
              <a:ea typeface="Consolas" charset="0"/>
              <a:cs typeface="Consolas" charset="0"/>
            </a:endParaRPr>
          </a:p>
          <a:p>
            <a:r>
              <a:rPr lang="en-US" sz="1200" dirty="0">
                <a:solidFill>
                  <a:schemeClr val="accent5">
                    <a:lumMod val="75000"/>
                  </a:schemeClr>
                </a:solidFill>
                <a:latin typeface="Consolas" charset="0"/>
                <a:ea typeface="Consolas" charset="0"/>
                <a:cs typeface="Consolas" charset="0"/>
              </a:rPr>
              <a:t>public class </a:t>
            </a:r>
            <a:r>
              <a:rPr lang="en-US" sz="1200" dirty="0" err="1">
                <a:latin typeface="Consolas" charset="0"/>
                <a:ea typeface="Consolas" charset="0"/>
                <a:cs typeface="Consolas" charset="0"/>
              </a:rPr>
              <a:t>UserService</a:t>
            </a:r>
            <a:r>
              <a:rPr lang="en-US" sz="1200" dirty="0">
                <a:latin typeface="Consolas" charset="0"/>
                <a:ea typeface="Consolas" charset="0"/>
                <a:cs typeface="Consolas" charset="0"/>
              </a:rPr>
              <a:t> extends US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PersistenceContext</a:t>
            </a:r>
            <a:r>
              <a:rPr lang="en-US" sz="1200" dirty="0">
                <a:latin typeface="Consolas" charset="0"/>
                <a:ea typeface="Consolas" charset="0"/>
                <a:cs typeface="Consolas" charset="0"/>
              </a:rPr>
              <a:t>(</a:t>
            </a:r>
            <a:r>
              <a:rPr lang="en-US" sz="1200" dirty="0" err="1">
                <a:latin typeface="Consolas" charset="0"/>
                <a:ea typeface="Consolas" charset="0"/>
                <a:cs typeface="Consolas" charset="0"/>
              </a:rPr>
              <a:t>unitName</a:t>
            </a:r>
            <a:r>
              <a:rPr lang="en-US" sz="1200" dirty="0">
                <a:latin typeface="Consolas" charset="0"/>
                <a:ea typeface="Consolas" charset="0"/>
                <a:cs typeface="Consolas" charset="0"/>
              </a:rPr>
              <a:t>=</a:t>
            </a:r>
            <a:r>
              <a:rPr lang="en-US" sz="1200" dirty="0">
                <a:solidFill>
                  <a:schemeClr val="accent4">
                    <a:lumMod val="75000"/>
                  </a:schemeClr>
                </a:solidFill>
                <a:latin typeface="Consolas" charset="0"/>
                <a:ea typeface="Consolas" charset="0"/>
                <a:cs typeface="Consolas" charset="0"/>
              </a:rPr>
              <a:t>“</a:t>
            </a:r>
            <a:r>
              <a:rPr lang="en-US" sz="1200" dirty="0" err="1">
                <a:solidFill>
                  <a:schemeClr val="accent4">
                    <a:lumMod val="75000"/>
                  </a:schemeClr>
                </a:solidFill>
                <a:latin typeface="Consolas" charset="0"/>
                <a:ea typeface="Consolas" charset="0"/>
                <a:cs typeface="Consolas" charset="0"/>
              </a:rPr>
              <a:t>FakePU</a:t>
            </a:r>
            <a:r>
              <a:rPr lang="en-US" sz="1200" dirty="0">
                <a:solidFill>
                  <a:schemeClr val="accent4">
                    <a:lumMod val="75000"/>
                  </a:schemeClr>
                </a:solidFill>
                <a:latin typeface="Consolas" charset="0"/>
                <a:ea typeface="Consolas" charset="0"/>
                <a:cs typeface="Consolas" charset="0"/>
              </a:rPr>
              <a:t>”</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r>
              <a:rPr lang="en-US" sz="1200" dirty="0">
                <a:solidFill>
                  <a:schemeClr val="accent5">
                    <a:lumMod val="75000"/>
                  </a:schemeClr>
                </a:solidFill>
                <a:latin typeface="Consolas" charset="0"/>
                <a:ea typeface="Consolas" charset="0"/>
                <a:cs typeface="Consolas" charset="0"/>
              </a:rPr>
              <a:t>private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EntityManager</a:t>
            </a:r>
            <a:r>
              <a:rPr lang="en-US" sz="1200" dirty="0">
                <a:latin typeface="Consolas" charset="0"/>
                <a:ea typeface="Consolas" charset="0"/>
                <a:cs typeface="Consolas" charset="0"/>
              </a:rPr>
              <a:t> </a:t>
            </a:r>
            <a:r>
              <a:rPr lang="en-US" sz="1200" dirty="0" err="1">
                <a:solidFill>
                  <a:schemeClr val="accent6">
                    <a:lumMod val="75000"/>
                  </a:schemeClr>
                </a:solidFill>
                <a:latin typeface="Consolas" charset="0"/>
                <a:ea typeface="Consolas" charset="0"/>
                <a:cs typeface="Consolas" charset="0"/>
              </a:rPr>
              <a:t>fakeEm</a:t>
            </a:r>
            <a:r>
              <a:rPr lang="en-US" sz="1200" dirty="0">
                <a:latin typeface="Consolas" charset="0"/>
                <a:ea typeface="Consolas" charset="0"/>
                <a:cs typeface="Consolas" charset="0"/>
              </a:rPr>
              <a:t>;</a:t>
            </a:r>
          </a:p>
          <a:p>
            <a:endParaRPr lang="en-US" sz="1200" dirty="0">
              <a:latin typeface="Consolas" charset="0"/>
              <a:ea typeface="Consolas" charset="0"/>
              <a:cs typeface="Consolas" charset="0"/>
            </a:endParaRP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Tansational</a:t>
            </a:r>
            <a:endParaRPr lang="en-US" sz="1200" dirty="0">
              <a:latin typeface="Consolas" charset="0"/>
              <a:ea typeface="Consolas" charset="0"/>
              <a:cs typeface="Consolas" charset="0"/>
            </a:endParaRPr>
          </a:p>
          <a:p>
            <a:r>
              <a:rPr lang="en-US" sz="1200" dirty="0">
                <a:latin typeface="Consolas" charset="0"/>
                <a:ea typeface="Consolas" charset="0"/>
                <a:cs typeface="Consolas" charset="0"/>
              </a:rPr>
              <a:t>    </a:t>
            </a:r>
            <a:r>
              <a:rPr lang="en-US" sz="1200" dirty="0">
                <a:solidFill>
                  <a:schemeClr val="accent5">
                    <a:lumMod val="75000"/>
                  </a:schemeClr>
                </a:solidFill>
                <a:latin typeface="Consolas" charset="0"/>
                <a:ea typeface="Consolas" charset="0"/>
                <a:cs typeface="Consolas" charset="0"/>
              </a:rPr>
              <a:t>public void </a:t>
            </a:r>
            <a:r>
              <a:rPr lang="en-US" sz="1200" dirty="0" err="1">
                <a:latin typeface="Consolas" charset="0"/>
                <a:ea typeface="Consolas" charset="0"/>
                <a:cs typeface="Consolas" charset="0"/>
              </a:rPr>
              <a:t>fakeCreate</a:t>
            </a:r>
            <a:r>
              <a:rPr lang="en-US" sz="1200" dirty="0">
                <a:latin typeface="Consolas" charset="0"/>
                <a:ea typeface="Consolas" charset="0"/>
                <a:cs typeface="Consolas" charset="0"/>
              </a:rPr>
              <a:t>(User </a:t>
            </a:r>
            <a:r>
              <a:rPr lang="en-US" sz="1200" dirty="0" err="1">
                <a:latin typeface="Consolas" charset="0"/>
                <a:ea typeface="Consolas" charset="0"/>
                <a:cs typeface="Consolas" charset="0"/>
              </a:rPr>
              <a:t>newuser</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r>
              <a:rPr lang="en-US" sz="1200" dirty="0" err="1">
                <a:solidFill>
                  <a:schemeClr val="accent6">
                    <a:lumMod val="75000"/>
                  </a:schemeClr>
                </a:solidFill>
                <a:latin typeface="Consolas" charset="0"/>
                <a:ea typeface="Consolas" charset="0"/>
                <a:cs typeface="Consolas" charset="0"/>
              </a:rPr>
              <a:t>fakeEm.</a:t>
            </a:r>
            <a:r>
              <a:rPr lang="en-US" sz="1200" dirty="0" err="1">
                <a:latin typeface="Consolas" charset="0"/>
                <a:ea typeface="Consolas" charset="0"/>
                <a:cs typeface="Consolas" charset="0"/>
              </a:rPr>
              <a:t>persist</a:t>
            </a:r>
            <a:r>
              <a:rPr lang="en-US" sz="1200" dirty="0">
                <a:latin typeface="Consolas" charset="0"/>
                <a:ea typeface="Consolas" charset="0"/>
                <a:cs typeface="Consolas" charset="0"/>
              </a:rPr>
              <a:t>(</a:t>
            </a:r>
            <a:r>
              <a:rPr lang="en-US" sz="1200" dirty="0" err="1">
                <a:latin typeface="Consolas" charset="0"/>
                <a:ea typeface="Consolas" charset="0"/>
                <a:cs typeface="Consolas" charset="0"/>
              </a:rPr>
              <a:t>newuser</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a:p>
            <a:r>
              <a:rPr lang="en-US" sz="500" b="1" dirty="0">
                <a:latin typeface="Consolas" charset="0"/>
                <a:ea typeface="Consolas" charset="0"/>
                <a:cs typeface="Consolas" charset="0"/>
              </a:rPr>
              <a:t>          </a:t>
            </a:r>
            <a:r>
              <a:rPr lang="ja-JP" altLang="en-US" sz="500" b="1" dirty="0">
                <a:latin typeface="Consolas" charset="0"/>
                <a:ea typeface="Consolas" charset="0"/>
                <a:cs typeface="Consolas" charset="0"/>
              </a:rPr>
              <a:t>●</a:t>
            </a:r>
            <a:endParaRPr lang="en-US" sz="500" b="1" dirty="0">
              <a:latin typeface="Consolas" charset="0"/>
              <a:ea typeface="Consolas" charset="0"/>
              <a:cs typeface="Consolas" charset="0"/>
            </a:endParaRPr>
          </a:p>
          <a:p>
            <a:r>
              <a:rPr lang="en-US" sz="500" b="1" dirty="0">
                <a:latin typeface="Consolas" charset="0"/>
                <a:ea typeface="Consolas" charset="0"/>
                <a:cs typeface="Consolas" charset="0"/>
              </a:rPr>
              <a:t>          </a:t>
            </a:r>
            <a:r>
              <a:rPr lang="ja-JP" altLang="en-US" sz="500" b="1" dirty="0">
                <a:latin typeface="Consolas" charset="0"/>
                <a:ea typeface="Consolas" charset="0"/>
                <a:cs typeface="Consolas" charset="0"/>
              </a:rPr>
              <a:t>●</a:t>
            </a:r>
            <a:endParaRPr lang="en-US" sz="500" b="1" dirty="0">
              <a:latin typeface="Consolas" charset="0"/>
              <a:ea typeface="Consolas" charset="0"/>
              <a:cs typeface="Consolas" charset="0"/>
            </a:endParaRPr>
          </a:p>
        </p:txBody>
      </p:sp>
      <p:sp>
        <p:nvSpPr>
          <p:cNvPr id="7" name="Curved Right Arrow 5"/>
          <p:cNvSpPr/>
          <p:nvPr/>
        </p:nvSpPr>
        <p:spPr>
          <a:xfrm rot="10800000">
            <a:off x="6116875" y="3856957"/>
            <a:ext cx="548640" cy="1625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6"/>
          <p:cNvSpPr txBox="1"/>
          <p:nvPr/>
        </p:nvSpPr>
        <p:spPr>
          <a:xfrm>
            <a:off x="6665515" y="4489410"/>
            <a:ext cx="806631" cy="369332"/>
          </a:xfrm>
          <a:prstGeom prst="rect">
            <a:avLst/>
          </a:prstGeom>
          <a:noFill/>
        </p:spPr>
        <p:txBody>
          <a:bodyPr wrap="none" rtlCol="0">
            <a:spAutoFit/>
          </a:bodyPr>
          <a:lstStyle/>
          <a:p>
            <a:r>
              <a:rPr lang="en-US" dirty="0"/>
              <a:t>inherit</a:t>
            </a:r>
          </a:p>
        </p:txBody>
      </p:sp>
    </p:spTree>
    <p:extLst>
      <p:ext uri="{BB962C8B-B14F-4D97-AF65-F5344CB8AC3E}">
        <p14:creationId xmlns:p14="http://schemas.microsoft.com/office/powerpoint/2010/main" val="1295633025"/>
      </p:ext>
    </p:extLst>
  </p:cSld>
  <p:clrMapOvr>
    <a:masterClrMapping/>
  </p:clrMapOvr>
  <mc:AlternateContent xmlns:mc="http://schemas.openxmlformats.org/markup-compatibility/2006" xmlns:p14="http://schemas.microsoft.com/office/powerpoint/2010/main">
    <mc:Choice Requires="p14">
      <p:transition spd="slow" p14:dur="2000" advTm="18212"/>
    </mc:Choice>
    <mc:Fallback xmlns="">
      <p:transition xmlns:p14="http://schemas.microsoft.com/office/powerpoint/2010/main" spd="slow" advTm="18212"/>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58126" y="648906"/>
            <a:ext cx="6787448" cy="769441"/>
          </a:xfrm>
          <a:prstGeom prst="rect">
            <a:avLst/>
          </a:prstGeom>
          <a:noFill/>
        </p:spPr>
        <p:txBody>
          <a:bodyPr wrap="square" rtlCol="0">
            <a:spAutoFit/>
          </a:bodyPr>
          <a:lstStyle/>
          <a:p>
            <a:pPr algn="ctr"/>
            <a:r>
              <a:rPr lang="ja-JP" altLang="en-US" sz="4400" dirty="0" smtClean="0"/>
              <a:t>提案手法</a:t>
            </a:r>
            <a:endParaRPr kumimoji="1" lang="ja-JP" altLang="en-US" sz="4400" dirty="0"/>
          </a:p>
        </p:txBody>
      </p:sp>
      <p:sp>
        <p:nvSpPr>
          <p:cNvPr id="3" name="テキスト ボックス 2"/>
          <p:cNvSpPr txBox="1"/>
          <p:nvPr/>
        </p:nvSpPr>
        <p:spPr>
          <a:xfrm>
            <a:off x="586195" y="1667449"/>
            <a:ext cx="7815904" cy="3539431"/>
          </a:xfrm>
          <a:prstGeom prst="rect">
            <a:avLst/>
          </a:prstGeom>
          <a:noFill/>
        </p:spPr>
        <p:txBody>
          <a:bodyPr wrap="square" rtlCol="0">
            <a:spAutoFit/>
          </a:bodyPr>
          <a:lstStyle/>
          <a:p>
            <a:r>
              <a:rPr lang="ja-JP" altLang="en-US" sz="3200" dirty="0" smtClean="0"/>
              <a:t>擬似アプリケーションへの誘導</a:t>
            </a:r>
            <a:endParaRPr lang="en-US" altLang="ja-JP" sz="3200" dirty="0"/>
          </a:p>
          <a:p>
            <a:pPr marL="285750" indent="-285750">
              <a:buFont typeface="Arial"/>
              <a:buChar char="•"/>
            </a:pPr>
            <a:r>
              <a:rPr lang="ja-JP" altLang="en-US" sz="2400" dirty="0" smtClean="0"/>
              <a:t>擬似データベースのみに接続した</a:t>
            </a:r>
            <a:r>
              <a:rPr lang="en-US" altLang="ja-JP" sz="2400" dirty="0" err="1" smtClean="0"/>
              <a:t>phpMyAdmin</a:t>
            </a:r>
            <a:r>
              <a:rPr lang="ja-JP" altLang="en-US" sz="2400" dirty="0" smtClean="0"/>
              <a:t>を追加</a:t>
            </a:r>
            <a:endParaRPr lang="en-US" altLang="ja-JP" sz="2400" dirty="0" smtClean="0"/>
          </a:p>
          <a:p>
            <a:pPr marL="285750" indent="-285750">
              <a:buFont typeface="Arial"/>
              <a:buChar char="•"/>
            </a:pPr>
            <a:r>
              <a:rPr lang="ja-JP" altLang="en-US" sz="2400" dirty="0" smtClean="0"/>
              <a:t>リクエストに</a:t>
            </a:r>
            <a:r>
              <a:rPr lang="en-US" altLang="ja-JP" sz="2400" dirty="0" err="1" smtClean="0"/>
              <a:t>phpMyAdmin</a:t>
            </a:r>
            <a:r>
              <a:rPr lang="ja-JP" altLang="en-US" sz="2400" dirty="0" smtClean="0"/>
              <a:t>の文字列を含むリクエストパスを要求をしたユーザを全て攻撃者とみなす</a:t>
            </a:r>
            <a:endParaRPr lang="en-US" altLang="ja-JP" sz="2400" dirty="0" smtClean="0"/>
          </a:p>
          <a:p>
            <a:pPr marL="285750" indent="-285750">
              <a:buFont typeface="Arial"/>
              <a:buChar char="•"/>
            </a:pPr>
            <a:endParaRPr lang="en-US" altLang="ja-JP" sz="2400" dirty="0"/>
          </a:p>
          <a:p>
            <a:pPr marL="285750" indent="-285750">
              <a:buFont typeface="Arial"/>
              <a:buChar char="•"/>
            </a:pPr>
            <a:endParaRPr lang="en-US" altLang="ja-JP" sz="2400" dirty="0" smtClean="0"/>
          </a:p>
          <a:p>
            <a:endParaRPr lang="en-US" altLang="ja-JP" sz="2400" dirty="0" smtClean="0"/>
          </a:p>
          <a:p>
            <a:endParaRPr lang="en-US" altLang="en-US" sz="2400" dirty="0"/>
          </a:p>
          <a:p>
            <a:r>
              <a:rPr lang="ja-JP" altLang="en-US" sz="2400" dirty="0" smtClean="0"/>
              <a:t>運用中のアプリケーション外にハニーポット機能を追加</a:t>
            </a:r>
            <a:endParaRPr lang="en-US" altLang="en-US" sz="2400" dirty="0" smtClean="0"/>
          </a:p>
        </p:txBody>
      </p:sp>
      <p:sp>
        <p:nvSpPr>
          <p:cNvPr id="4" name="下矢印 3"/>
          <p:cNvSpPr/>
          <p:nvPr/>
        </p:nvSpPr>
        <p:spPr>
          <a:xfrm>
            <a:off x="3763565" y="3645024"/>
            <a:ext cx="952451" cy="7843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47049543"/>
      </p:ext>
    </p:extLst>
  </p:cSld>
  <p:clrMapOvr>
    <a:masterClrMapping/>
  </p:clrMapOvr>
  <mc:AlternateContent xmlns:mc="http://schemas.openxmlformats.org/markup-compatibility/2006" xmlns:p14="http://schemas.microsoft.com/office/powerpoint/2010/main">
    <mc:Choice Requires="p14">
      <p:transition spd="slow" p14:dur="2000" advTm="23674"/>
    </mc:Choice>
    <mc:Fallback xmlns="">
      <p:transition xmlns:p14="http://schemas.microsoft.com/office/powerpoint/2010/main" spd="slow" advTm="23674"/>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648906"/>
            <a:ext cx="9144000" cy="769441"/>
          </a:xfrm>
          <a:prstGeom prst="rect">
            <a:avLst/>
          </a:prstGeom>
          <a:noFill/>
        </p:spPr>
        <p:txBody>
          <a:bodyPr wrap="square" rtlCol="0">
            <a:spAutoFit/>
          </a:bodyPr>
          <a:lstStyle/>
          <a:p>
            <a:pPr algn="ctr"/>
            <a:r>
              <a:rPr lang="ja-JP" altLang="en-US" sz="4400" dirty="0" smtClean="0"/>
              <a:t>システム構成</a:t>
            </a:r>
            <a:endParaRPr kumimoji="1" lang="ja-JP" altLang="en-US" sz="4400" dirty="0"/>
          </a:p>
        </p:txBody>
      </p:sp>
      <p:sp>
        <p:nvSpPr>
          <p:cNvPr id="3" name="テキスト ボックス 2"/>
          <p:cNvSpPr txBox="1"/>
          <p:nvPr/>
        </p:nvSpPr>
        <p:spPr>
          <a:xfrm>
            <a:off x="467545" y="1735846"/>
            <a:ext cx="4176464" cy="3477875"/>
          </a:xfrm>
          <a:prstGeom prst="rect">
            <a:avLst/>
          </a:prstGeom>
          <a:noFill/>
        </p:spPr>
        <p:txBody>
          <a:bodyPr wrap="square" rtlCol="0">
            <a:spAutoFit/>
          </a:bodyPr>
          <a:lstStyle/>
          <a:p>
            <a:r>
              <a:rPr lang="ja-JP" altLang="en-US" sz="2800" dirty="0" smtClean="0"/>
              <a:t>管理システムとコンテンツ</a:t>
            </a:r>
            <a:endParaRPr lang="en-US" altLang="ja-JP" sz="2400" dirty="0" smtClean="0"/>
          </a:p>
          <a:p>
            <a:r>
              <a:rPr lang="ja-JP" altLang="en-US" sz="2400" dirty="0" smtClean="0"/>
              <a:t>管理システム</a:t>
            </a:r>
            <a:r>
              <a:rPr lang="en-US" altLang="ja-JP" sz="2400" dirty="0"/>
              <a:t> </a:t>
            </a:r>
            <a:r>
              <a:rPr lang="en-US" altLang="ja-JP" sz="2400" dirty="0" smtClean="0"/>
              <a:t>‥ </a:t>
            </a:r>
            <a:r>
              <a:rPr lang="ja-JP" altLang="en-US" sz="2400" dirty="0" smtClean="0"/>
              <a:t>リバースプロキシを含む攻撃検出システム</a:t>
            </a:r>
            <a:r>
              <a:rPr lang="en-US" altLang="ja-JP" sz="2400" dirty="0" smtClean="0"/>
              <a:t>,  </a:t>
            </a:r>
            <a:r>
              <a:rPr lang="ja-JP" altLang="en-US" sz="2400" dirty="0" smtClean="0"/>
              <a:t>記録用データベース</a:t>
            </a:r>
            <a:endParaRPr lang="en-US" altLang="ja-JP" sz="2400" dirty="0" smtClean="0"/>
          </a:p>
          <a:p>
            <a:endParaRPr lang="en-US" altLang="ja-JP" sz="2400" dirty="0"/>
          </a:p>
          <a:p>
            <a:r>
              <a:rPr lang="ja-JP" altLang="en-US" sz="2400" dirty="0" smtClean="0"/>
              <a:t>コンテンツ</a:t>
            </a:r>
            <a:r>
              <a:rPr lang="en-US" altLang="ja-JP" sz="2400" dirty="0" smtClean="0"/>
              <a:t> ‥ </a:t>
            </a:r>
            <a:r>
              <a:rPr lang="ja-JP" altLang="en-US" sz="2400" dirty="0" smtClean="0"/>
              <a:t>アプリケーションサーバとそのアプリケーションで用いられるデータベースサーバ</a:t>
            </a:r>
            <a:endParaRPr lang="en-US" altLang="ja-JP" sz="2400" dirty="0" smtClean="0"/>
          </a:p>
        </p:txBody>
      </p:sp>
      <p:pic>
        <p:nvPicPr>
          <p:cNvPr id="5" name="図 4"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372" y="2090999"/>
            <a:ext cx="720948" cy="852573"/>
          </a:xfrm>
          <a:prstGeom prst="rect">
            <a:avLst/>
          </a:prstGeom>
        </p:spPr>
      </p:pic>
      <p:pic>
        <p:nvPicPr>
          <p:cNvPr id="6" name="図 5"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573016"/>
            <a:ext cx="720948" cy="852573"/>
          </a:xfrm>
          <a:prstGeom prst="rect">
            <a:avLst/>
          </a:prstGeom>
        </p:spPr>
      </p:pic>
      <p:pic>
        <p:nvPicPr>
          <p:cNvPr id="7" name="図 6"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936467"/>
            <a:ext cx="720948" cy="852573"/>
          </a:xfrm>
          <a:prstGeom prst="rect">
            <a:avLst/>
          </a:prstGeom>
        </p:spPr>
      </p:pic>
      <p:pic>
        <p:nvPicPr>
          <p:cNvPr id="8" name="図 7"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546" y="2244779"/>
            <a:ext cx="726540" cy="896189"/>
          </a:xfrm>
          <a:prstGeom prst="rect">
            <a:avLst/>
          </a:prstGeom>
        </p:spPr>
      </p:pic>
      <p:pic>
        <p:nvPicPr>
          <p:cNvPr id="9" name="図 8"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546" y="3356992"/>
            <a:ext cx="726540" cy="896189"/>
          </a:xfrm>
          <a:prstGeom prst="rect">
            <a:avLst/>
          </a:prstGeom>
        </p:spPr>
      </p:pic>
      <p:cxnSp>
        <p:nvCxnSpPr>
          <p:cNvPr id="10" name="直線コネクタ 9"/>
          <p:cNvCxnSpPr>
            <a:endCxn id="5" idx="1"/>
          </p:cNvCxnSpPr>
          <p:nvPr/>
        </p:nvCxnSpPr>
        <p:spPr>
          <a:xfrm flipV="1">
            <a:off x="6013028" y="2517286"/>
            <a:ext cx="718344" cy="623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線コネクタ 10"/>
          <p:cNvCxnSpPr>
            <a:stCxn id="7" idx="3"/>
            <a:endCxn id="6" idx="1"/>
          </p:cNvCxnSpPr>
          <p:nvPr/>
        </p:nvCxnSpPr>
        <p:spPr>
          <a:xfrm>
            <a:off x="6013028" y="3362754"/>
            <a:ext cx="719212" cy="636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5" idx="3"/>
          </p:cNvCxnSpPr>
          <p:nvPr/>
        </p:nvCxnSpPr>
        <p:spPr>
          <a:xfrm>
            <a:off x="7452320" y="2517286"/>
            <a:ext cx="653226" cy="1482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線コネクタ 12"/>
          <p:cNvCxnSpPr>
            <a:stCxn id="5" idx="3"/>
            <a:endCxn id="8" idx="1"/>
          </p:cNvCxnSpPr>
          <p:nvPr/>
        </p:nvCxnSpPr>
        <p:spPr>
          <a:xfrm>
            <a:off x="7452320" y="2517286"/>
            <a:ext cx="653226" cy="1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stCxn id="6" idx="3"/>
            <a:endCxn id="8" idx="1"/>
          </p:cNvCxnSpPr>
          <p:nvPr/>
        </p:nvCxnSpPr>
        <p:spPr>
          <a:xfrm flipV="1">
            <a:off x="7453188" y="2692874"/>
            <a:ext cx="652358" cy="13064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6" idx="3"/>
          </p:cNvCxnSpPr>
          <p:nvPr/>
        </p:nvCxnSpPr>
        <p:spPr>
          <a:xfrm>
            <a:off x="7453188" y="3999303"/>
            <a:ext cx="65235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5076056" y="2350621"/>
            <a:ext cx="1018227" cy="646331"/>
          </a:xfrm>
          <a:prstGeom prst="rect">
            <a:avLst/>
          </a:prstGeom>
          <a:noFill/>
        </p:spPr>
        <p:txBody>
          <a:bodyPr wrap="none" rtlCol="0">
            <a:spAutoFit/>
          </a:bodyPr>
          <a:lstStyle/>
          <a:p>
            <a:r>
              <a:rPr lang="ja-JP" altLang="en-US" dirty="0" smtClean="0"/>
              <a:t>リバース</a:t>
            </a:r>
            <a:endParaRPr lang="en-US" altLang="ja-JP" dirty="0" smtClean="0"/>
          </a:p>
          <a:p>
            <a:r>
              <a:rPr lang="ja-JP" altLang="en-US" dirty="0" smtClean="0"/>
              <a:t>プロキシ</a:t>
            </a:r>
            <a:endParaRPr kumimoji="1" lang="ja-JP" altLang="en-US" dirty="0"/>
          </a:p>
        </p:txBody>
      </p:sp>
      <p:pic>
        <p:nvPicPr>
          <p:cNvPr id="18" name="図 17" descr="サーバー　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663" y="4797152"/>
            <a:ext cx="720948" cy="852573"/>
          </a:xfrm>
          <a:prstGeom prst="rect">
            <a:avLst/>
          </a:prstGeom>
        </p:spPr>
      </p:pic>
      <p:pic>
        <p:nvPicPr>
          <p:cNvPr id="19" name="図 18"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481" y="4693051"/>
            <a:ext cx="726540" cy="896189"/>
          </a:xfrm>
          <a:prstGeom prst="rect">
            <a:avLst/>
          </a:prstGeom>
        </p:spPr>
      </p:pic>
      <p:cxnSp>
        <p:nvCxnSpPr>
          <p:cNvPr id="20" name="直線コネクタ 19"/>
          <p:cNvCxnSpPr>
            <a:stCxn id="7" idx="2"/>
            <a:endCxn id="18" idx="0"/>
          </p:cNvCxnSpPr>
          <p:nvPr/>
        </p:nvCxnSpPr>
        <p:spPr>
          <a:xfrm flipH="1">
            <a:off x="5650137" y="3789040"/>
            <a:ext cx="2417" cy="1008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線コネクタ 20"/>
          <p:cNvCxnSpPr>
            <a:stCxn id="18" idx="3"/>
            <a:endCxn id="19" idx="1"/>
          </p:cNvCxnSpPr>
          <p:nvPr/>
        </p:nvCxnSpPr>
        <p:spPr>
          <a:xfrm flipV="1">
            <a:off x="6010611" y="5141146"/>
            <a:ext cx="504870" cy="82293"/>
          </a:xfrm>
          <a:prstGeom prst="line">
            <a:avLst/>
          </a:prstGeom>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4970381" y="5517232"/>
            <a:ext cx="1329811" cy="369332"/>
          </a:xfrm>
          <a:prstGeom prst="rect">
            <a:avLst/>
          </a:prstGeom>
          <a:noFill/>
        </p:spPr>
        <p:txBody>
          <a:bodyPr wrap="none" rtlCol="0">
            <a:spAutoFit/>
          </a:bodyPr>
          <a:lstStyle/>
          <a:p>
            <a:r>
              <a:rPr kumimoji="1" lang="ja-JP" altLang="en-US" dirty="0" smtClean="0"/>
              <a:t>管理サーバ</a:t>
            </a:r>
            <a:endParaRPr kumimoji="1" lang="ja-JP" altLang="en-US" dirty="0"/>
          </a:p>
        </p:txBody>
      </p:sp>
      <p:sp>
        <p:nvSpPr>
          <p:cNvPr id="23" name="テキスト ボックス 22"/>
          <p:cNvSpPr txBox="1"/>
          <p:nvPr/>
        </p:nvSpPr>
        <p:spPr>
          <a:xfrm>
            <a:off x="7164288" y="5445224"/>
            <a:ext cx="1329811" cy="369332"/>
          </a:xfrm>
          <a:prstGeom prst="rect">
            <a:avLst/>
          </a:prstGeom>
          <a:noFill/>
        </p:spPr>
        <p:txBody>
          <a:bodyPr wrap="none" rtlCol="0">
            <a:spAutoFit/>
          </a:bodyPr>
          <a:lstStyle/>
          <a:p>
            <a:r>
              <a:rPr kumimoji="1" lang="ja-JP" altLang="en-US" dirty="0" smtClean="0"/>
              <a:t>記録サーバ</a:t>
            </a:r>
            <a:endParaRPr kumimoji="1" lang="ja-JP" altLang="en-US" dirty="0"/>
          </a:p>
        </p:txBody>
      </p:sp>
      <p:pic>
        <p:nvPicPr>
          <p:cNvPr id="24" name="図 23" descr="db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481" y="5710196"/>
            <a:ext cx="726540" cy="896189"/>
          </a:xfrm>
          <a:prstGeom prst="rect">
            <a:avLst/>
          </a:prstGeom>
        </p:spPr>
      </p:pic>
      <p:cxnSp>
        <p:nvCxnSpPr>
          <p:cNvPr id="25" name="直線コネクタ 24"/>
          <p:cNvCxnSpPr>
            <a:stCxn id="18" idx="3"/>
            <a:endCxn id="24" idx="1"/>
          </p:cNvCxnSpPr>
          <p:nvPr/>
        </p:nvCxnSpPr>
        <p:spPr>
          <a:xfrm>
            <a:off x="6010611" y="5223439"/>
            <a:ext cx="504870" cy="93485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826635"/>
      </p:ext>
    </p:extLst>
  </p:cSld>
  <p:clrMapOvr>
    <a:masterClrMapping/>
  </p:clrMapOvr>
  <mc:AlternateContent xmlns:mc="http://schemas.openxmlformats.org/markup-compatibility/2006" xmlns:p14="http://schemas.microsoft.com/office/powerpoint/2010/main">
    <mc:Choice Requires="p14">
      <p:transition spd="slow" p14:dur="2000" advTm="36796"/>
    </mc:Choice>
    <mc:Fallback xmlns="">
      <p:transition xmlns:p14="http://schemas.microsoft.com/office/powerpoint/2010/main" spd="slow" advTm="36796"/>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4798</TotalTime>
  <Words>2741</Words>
  <Application>Microsoft Macintosh PowerPoint</Application>
  <PresentationFormat>画面に合わせる (4:3)</PresentationFormat>
  <Paragraphs>451</Paragraphs>
  <Slides>26</Slides>
  <Notes>26</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ホワイト</vt:lpstr>
      <vt:lpstr> Webアプリケーションのための 攻撃手法の収集 〜攻撃者の誘導手法の実装と評価〜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九州大学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Webアプリケーションのための 攻撃手法の収集 〜攻撃者の</dc:title>
  <dc:creator>久保田 康平</dc:creator>
  <cp:lastModifiedBy>久保田 康平</cp:lastModifiedBy>
  <cp:revision>330</cp:revision>
  <dcterms:created xsi:type="dcterms:W3CDTF">2019-02-07T04:22:37Z</dcterms:created>
  <dcterms:modified xsi:type="dcterms:W3CDTF">2019-03-01T21:57:35Z</dcterms:modified>
</cp:coreProperties>
</file>