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2" r:id="rId4"/>
    <p:sldId id="294" r:id="rId5"/>
    <p:sldId id="295" r:id="rId6"/>
    <p:sldId id="273" r:id="rId7"/>
    <p:sldId id="311" r:id="rId8"/>
    <p:sldId id="264" r:id="rId9"/>
    <p:sldId id="265" r:id="rId10"/>
    <p:sldId id="267" r:id="rId11"/>
    <p:sldId id="297" r:id="rId12"/>
    <p:sldId id="298" r:id="rId13"/>
    <p:sldId id="299" r:id="rId14"/>
    <p:sldId id="301" r:id="rId15"/>
    <p:sldId id="302" r:id="rId16"/>
    <p:sldId id="270" r:id="rId17"/>
    <p:sldId id="268" r:id="rId18"/>
    <p:sldId id="285" r:id="rId19"/>
    <p:sldId id="289" r:id="rId20"/>
    <p:sldId id="287" r:id="rId21"/>
    <p:sldId id="288" r:id="rId22"/>
    <p:sldId id="305" r:id="rId23"/>
    <p:sldId id="308" r:id="rId24"/>
    <p:sldId id="309" r:id="rId25"/>
    <p:sldId id="310" r:id="rId26"/>
    <p:sldId id="272" r:id="rId2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9" autoAdjust="0"/>
    <p:restoredTop sz="84274" autoAdjust="0"/>
  </p:normalViewPr>
  <p:slideViewPr>
    <p:cSldViewPr snapToGrid="0" snapToObjects="1">
      <p:cViewPr varScale="1">
        <p:scale>
          <a:sx n="82" d="100"/>
          <a:sy n="82" d="100"/>
        </p:scale>
        <p:origin x="-17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CAEC-0E54-6246-B62C-328FCD1DED81}" type="datetimeFigureOut">
              <a:rPr kumimoji="1" lang="ja-JP" altLang="en-US" smtClean="0"/>
              <a:t>19/10/21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2CED7-7088-0149-B070-A4F6DEDB069F}" type="slidenum">
              <a:rPr kumimoji="1" lang="ja-JP" altLang="en-US" smtClean="0"/>
              <a:t>‹#›</a:t>
            </a:fld>
            <a:endParaRPr kumimoji="1" lang="ja-JP" altLang="en-US"/>
          </a:p>
        </p:txBody>
      </p:sp>
    </p:spTree>
    <p:extLst>
      <p:ext uri="{BB962C8B-B14F-4D97-AF65-F5344CB8AC3E}">
        <p14:creationId xmlns:p14="http://schemas.microsoft.com/office/powerpoint/2010/main" val="23901373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今回は</a:t>
            </a:r>
            <a:r>
              <a:rPr kumimoji="1" lang="en-US" altLang="ja-JP" dirty="0" smtClean="0"/>
              <a:t>Web</a:t>
            </a:r>
            <a:r>
              <a:rPr kumimoji="1" lang="ja-JP" altLang="en-US" dirty="0" smtClean="0"/>
              <a:t>アプリケーションに組み込むハニーポットの提案と題しまして、九州大学の久保田が発表させていただきます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a:t>
            </a:fld>
            <a:endParaRPr kumimoji="1" lang="ja-JP" altLang="en-US"/>
          </a:p>
        </p:txBody>
      </p:sp>
    </p:spTree>
    <p:extLst>
      <p:ext uri="{BB962C8B-B14F-4D97-AF65-F5344CB8AC3E}">
        <p14:creationId xmlns:p14="http://schemas.microsoft.com/office/powerpoint/2010/main" val="41430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次に</a:t>
            </a:r>
            <a:r>
              <a:rPr lang="en-US" altLang="ja-JP" dirty="0" smtClean="0"/>
              <a:t>WAF</a:t>
            </a:r>
            <a:r>
              <a:rPr lang="ja-JP" altLang="en-US" dirty="0" smtClean="0"/>
              <a:t>についてです</a:t>
            </a:r>
            <a:endParaRPr lang="en-US"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これは</a:t>
            </a:r>
            <a:r>
              <a:rPr lang="en-US" altLang="en-US" dirty="0" err="1" smtClean="0"/>
              <a:t>クライアントとWeb</a:t>
            </a:r>
            <a:r>
              <a:rPr lang="ja-JP" altLang="en-US" dirty="0" smtClean="0"/>
              <a:t>アプリケーション間の通信経路上、もしくはアプリケーションがある</a:t>
            </a:r>
            <a:r>
              <a:rPr lang="en-US" altLang="ja-JP" dirty="0" smtClean="0"/>
              <a:t>Web</a:t>
            </a:r>
            <a:r>
              <a:rPr lang="ja-JP" altLang="en-US" dirty="0" smtClean="0"/>
              <a:t>サーバに置かれ</a:t>
            </a:r>
            <a:r>
              <a:rPr lang="en-US" altLang="ja-JP"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r>
              <a:rPr kumimoji="1" lang="en-US" altLang="ja-JP" dirty="0" smtClean="0"/>
              <a:t>WAF</a:t>
            </a:r>
            <a:r>
              <a:rPr kumimoji="1" lang="ja-JP" altLang="en-US" dirty="0" smtClean="0"/>
              <a:t>には利点と欠点がある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10</a:t>
            </a:fld>
            <a:endParaRPr kumimoji="1" lang="ja-JP" altLang="en-US"/>
          </a:p>
        </p:txBody>
      </p:sp>
    </p:spTree>
    <p:extLst>
      <p:ext uri="{BB962C8B-B14F-4D97-AF65-F5344CB8AC3E}">
        <p14:creationId xmlns:p14="http://schemas.microsoft.com/office/powerpoint/2010/main" val="2553362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今回の提案手法は、</a:t>
            </a:r>
            <a:r>
              <a:rPr kumimoji="1" lang="en-US" altLang="ja-JP" dirty="0" smtClean="0"/>
              <a:t>Web</a:t>
            </a:r>
            <a:r>
              <a:rPr kumimoji="1" lang="ja-JP" altLang="en-US" dirty="0" smtClean="0"/>
              <a:t>アプリケーションそのものに、攻撃の検出、逓減、攻撃活動の記録を行う機能を付加することです</a:t>
            </a:r>
            <a:endParaRPr kumimoji="1" lang="en-US" altLang="ja-JP" dirty="0" smtClean="0"/>
          </a:p>
          <a:p>
            <a:r>
              <a:rPr kumimoji="1" lang="ja-JP" altLang="en-US" dirty="0" smtClean="0"/>
              <a:t>先述したスイスチーズモデルにおいてこのページに示す防御を施した際、</a:t>
            </a:r>
            <a:endParaRPr kumimoji="1" lang="en-US" altLang="ja-JP" dirty="0" smtClean="0"/>
          </a:p>
          <a:p>
            <a:r>
              <a:rPr kumimoji="1" lang="en-US" altLang="ja-JP" dirty="0" smtClean="0"/>
              <a:t>FW</a:t>
            </a:r>
            <a:r>
              <a:rPr kumimoji="1" lang="ja-JP" altLang="en-US" dirty="0" smtClean="0"/>
              <a:t>は</a:t>
            </a:r>
            <a:r>
              <a:rPr kumimoji="1" lang="en-US" altLang="ja-JP" dirty="0" smtClean="0"/>
              <a:t> </a:t>
            </a:r>
            <a:r>
              <a:rPr kumimoji="1" lang="ja-JP" altLang="en-US" dirty="0" smtClean="0"/>
              <a:t>不要なポートを閉じる</a:t>
            </a:r>
            <a:endParaRPr kumimoji="1" lang="en-US" altLang="ja-JP" dirty="0" smtClean="0"/>
          </a:p>
          <a:p>
            <a:r>
              <a:rPr kumimoji="1" lang="en-US" altLang="ja-JP" dirty="0" smtClean="0"/>
              <a:t>IPS</a:t>
            </a:r>
            <a:r>
              <a:rPr kumimoji="1" lang="en-US" altLang="en-US" dirty="0" smtClean="0"/>
              <a:t> </a:t>
            </a:r>
            <a:r>
              <a:rPr kumimoji="1" lang="ja-JP" altLang="en-US" dirty="0" smtClean="0"/>
              <a:t>F</a:t>
            </a:r>
            <a:r>
              <a:rPr kumimoji="1" lang="en-US" altLang="ja-JP" dirty="0" smtClean="0"/>
              <a:t>W</a:t>
            </a:r>
            <a:r>
              <a:rPr kumimoji="1" lang="ja-JP" altLang="en-US" dirty="0" smtClean="0"/>
              <a:t>が見ていないパケットの中身を見ることで、</a:t>
            </a:r>
            <a:r>
              <a:rPr kumimoji="1" lang="en-US" altLang="ja-JP" dirty="0" smtClean="0"/>
              <a:t>SYN</a:t>
            </a:r>
            <a:r>
              <a:rPr kumimoji="1" lang="ja-JP" altLang="en-US" dirty="0" smtClean="0"/>
              <a:t>フラッド攻撃などを止めることができる</a:t>
            </a:r>
            <a:endParaRPr kumimoji="1" lang="en-US" altLang="ja-JP" dirty="0" smtClean="0"/>
          </a:p>
          <a:p>
            <a:r>
              <a:rPr kumimoji="1" lang="en-US" altLang="ja-JP" dirty="0" smtClean="0"/>
              <a:t>WAF </a:t>
            </a:r>
            <a:r>
              <a:rPr kumimoji="1" lang="ja-JP" altLang="en-US" dirty="0" smtClean="0"/>
              <a:t>アプリケーションに対する攻撃である、</a:t>
            </a:r>
            <a:r>
              <a:rPr kumimoji="1" lang="en-US" altLang="ja-JP" dirty="0" err="1" smtClean="0"/>
              <a:t>sqli</a:t>
            </a:r>
            <a:r>
              <a:rPr kumimoji="1" lang="ja-JP" altLang="en-US" dirty="0" smtClean="0"/>
              <a:t>や典型的な</a:t>
            </a:r>
            <a:r>
              <a:rPr kumimoji="1" lang="en-US" altLang="ja-JP" dirty="0" err="1" smtClean="0"/>
              <a:t>csrf</a:t>
            </a:r>
            <a:r>
              <a:rPr kumimoji="1" lang="ja-JP" altLang="en-US" dirty="0" smtClean="0"/>
              <a:t>のパターンを止めることができます</a:t>
            </a:r>
            <a:endParaRPr kumimoji="1" lang="en-US" altLang="ja-JP" dirty="0" smtClean="0"/>
          </a:p>
          <a:p>
            <a:r>
              <a:rPr kumimoji="1" lang="ja-JP" altLang="en-US" dirty="0" smtClean="0"/>
              <a:t>しかし、</a:t>
            </a:r>
            <a:r>
              <a:rPr kumimoji="1" lang="en-US" altLang="ja-JP" dirty="0" smtClean="0"/>
              <a:t>WAF</a:t>
            </a:r>
            <a:r>
              <a:rPr kumimoji="1" lang="ja-JP" altLang="en-US" dirty="0" smtClean="0"/>
              <a:t>の基本は前述したようにシグネチャによる検出であり、これも先述の通りですが、それだけでは止めることが難しい攻撃が存在します。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11</a:t>
            </a:fld>
            <a:endParaRPr kumimoji="1" lang="ja-JP" altLang="en-US"/>
          </a:p>
        </p:txBody>
      </p:sp>
    </p:spTree>
    <p:extLst>
      <p:ext uri="{BB962C8B-B14F-4D97-AF65-F5344CB8AC3E}">
        <p14:creationId xmlns:p14="http://schemas.microsoft.com/office/powerpoint/2010/main" val="155979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このような攻撃に対して、アプリケーションが持つ情報を用いて、アプリケーション自体に防御を施すことで</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dirty="0" err="1" smtClean="0"/>
              <a:t>waf</a:t>
            </a:r>
            <a:r>
              <a:rPr kumimoji="1" lang="ja-JP" altLang="en-US" dirty="0" smtClean="0"/>
              <a:t>では止められない攻撃を止めることができると考えました</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また、アプリケーションに攻撃検出、記録、攻撃の逓減を施すことで、高対話型ハニーポットのような振る舞いが可能な</a:t>
            </a:r>
            <a:r>
              <a:rPr kumimoji="1" lang="en-US" altLang="ja-JP" dirty="0" smtClean="0"/>
              <a:t>Web</a:t>
            </a:r>
            <a:r>
              <a:rPr kumimoji="1" lang="ja-JP" altLang="en-US" dirty="0" smtClean="0"/>
              <a:t>アプリケーションを作ることが可能だと考えました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12</a:t>
            </a:fld>
            <a:endParaRPr kumimoji="1" lang="ja-JP" altLang="en-US"/>
          </a:p>
        </p:txBody>
      </p:sp>
    </p:spTree>
    <p:extLst>
      <p:ext uri="{BB962C8B-B14F-4D97-AF65-F5344CB8AC3E}">
        <p14:creationId xmlns:p14="http://schemas.microsoft.com/office/powerpoint/2010/main" val="15597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次に実装についてです、今回実装のために</a:t>
            </a:r>
            <a:r>
              <a:rPr kumimoji="1" lang="en-US" altLang="ja-JP" dirty="0" smtClean="0"/>
              <a:t>Bottle</a:t>
            </a:r>
            <a:r>
              <a:rPr kumimoji="1" lang="ja-JP" altLang="en-US" dirty="0" smtClean="0"/>
              <a:t>というアプリケーションフレームワークを用いました。</a:t>
            </a:r>
            <a:endParaRPr kumimoji="1" lang="en-US" altLang="ja-JP" dirty="0" smtClean="0"/>
          </a:p>
          <a:p>
            <a:r>
              <a:rPr kumimoji="1" lang="en-US" altLang="ja-JP" dirty="0" smtClean="0"/>
              <a:t>Bottle</a:t>
            </a:r>
            <a:r>
              <a:rPr kumimoji="1" lang="ja-JP" altLang="en-US" dirty="0" smtClean="0"/>
              <a:t>フレームワークは</a:t>
            </a:r>
            <a:r>
              <a:rPr kumimoji="1" lang="en-US" altLang="ja-JP" dirty="0" smtClean="0"/>
              <a:t>Python</a:t>
            </a:r>
            <a:r>
              <a:rPr kumimoji="1" lang="ja-JP" altLang="en-US" dirty="0" smtClean="0"/>
              <a:t>製の</a:t>
            </a:r>
            <a:r>
              <a:rPr kumimoji="1" lang="en-US" altLang="ja-JP" dirty="0" smtClean="0"/>
              <a:t>Web</a:t>
            </a:r>
            <a:r>
              <a:rPr kumimoji="1" lang="ja-JP" altLang="en-US" dirty="0" smtClean="0"/>
              <a:t>アプリケーションフレームワークで、</a:t>
            </a:r>
            <a:r>
              <a:rPr kumimoji="1" lang="en-US" altLang="ja-JP" dirty="0" smtClean="0"/>
              <a:t>1</a:t>
            </a:r>
            <a:r>
              <a:rPr kumimoji="1" lang="ja-JP" altLang="en-US" dirty="0" smtClean="0"/>
              <a:t>ファイルで構成されており、</a:t>
            </a:r>
            <a:endParaRPr kumimoji="1" lang="en-US" altLang="ja-JP" dirty="0" smtClean="0"/>
          </a:p>
          <a:p>
            <a:r>
              <a:rPr kumimoji="1" lang="en-US" altLang="ja-JP" dirty="0" smtClean="0"/>
              <a:t>Python</a:t>
            </a:r>
            <a:r>
              <a:rPr kumimoji="1" lang="ja-JP" altLang="en-US" dirty="0" smtClean="0"/>
              <a:t>の標準のモジュール以外に依存関係がないのが特長です。</a:t>
            </a:r>
            <a:endParaRPr kumimoji="1" lang="en-US" altLang="ja-JP" dirty="0" smtClean="0"/>
          </a:p>
          <a:p>
            <a:r>
              <a:rPr kumimoji="1" lang="ja-JP" altLang="en-US" dirty="0" smtClean="0"/>
              <a:t>このアプリケーションフレームワークは</a:t>
            </a:r>
            <a:r>
              <a:rPr kumimoji="1" lang="en-US" altLang="ja-JP" dirty="0" smtClean="0"/>
              <a:t>@route()</a:t>
            </a:r>
            <a:r>
              <a:rPr kumimoji="1" lang="ja-JP" altLang="en-US" dirty="0" smtClean="0"/>
              <a:t>デコレータを用いて、リクエストパスに基づいて、</a:t>
            </a:r>
            <a:endParaRPr kumimoji="1" lang="en-US" altLang="ja-JP" dirty="0" smtClean="0"/>
          </a:p>
          <a:p>
            <a:r>
              <a:rPr kumimoji="1" lang="ja-JP" altLang="en-US" dirty="0" smtClean="0"/>
              <a:t>関数を実行し</a:t>
            </a:r>
            <a:r>
              <a:rPr kumimoji="1" lang="en-US" altLang="ja-JP" dirty="0" smtClean="0"/>
              <a:t>view</a:t>
            </a:r>
            <a:r>
              <a:rPr kumimoji="1" lang="ja-JP" altLang="en-US" dirty="0" smtClean="0"/>
              <a:t>や</a:t>
            </a:r>
            <a:r>
              <a:rPr kumimoji="1" lang="en-US" altLang="ja-JP" dirty="0" smtClean="0"/>
              <a:t>DB</a:t>
            </a:r>
            <a:r>
              <a:rPr kumimoji="1" lang="ja-JP" altLang="en-US" dirty="0" smtClean="0"/>
              <a:t>内の情報を要求します。</a:t>
            </a:r>
            <a:endParaRPr kumimoji="1" lang="en-US" altLang="ja-JP" dirty="0" smtClean="0"/>
          </a:p>
          <a:p>
            <a:r>
              <a:rPr kumimoji="1" lang="en-US" altLang="ja-JP" dirty="0" smtClean="0"/>
              <a:t>Bottle</a:t>
            </a:r>
            <a:r>
              <a:rPr kumimoji="1" lang="ja-JP" altLang="en-US" dirty="0" smtClean="0"/>
              <a:t>のリクエストを受け取ってレスポンスをクライアントに送るとき、まずリクエストが</a:t>
            </a:r>
            <a:r>
              <a:rPr kumimoji="1" lang="en-US" altLang="ja-JP" dirty="0" err="1" smtClean="0"/>
              <a:t>Controler</a:t>
            </a:r>
            <a:r>
              <a:rPr kumimoji="1" lang="ja-JP" altLang="en-US" dirty="0" smtClean="0"/>
              <a:t>に送られると</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13</a:t>
            </a:fld>
            <a:endParaRPr kumimoji="1" lang="ja-JP" altLang="en-US"/>
          </a:p>
        </p:txBody>
      </p:sp>
    </p:spTree>
    <p:extLst>
      <p:ext uri="{BB962C8B-B14F-4D97-AF65-F5344CB8AC3E}">
        <p14:creationId xmlns:p14="http://schemas.microsoft.com/office/powerpoint/2010/main" val="3986742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その後、ルーティングに基づいてコントローラは</a:t>
            </a:r>
            <a:r>
              <a:rPr kumimoji="1" lang="en-US" altLang="ja-JP" dirty="0" smtClean="0"/>
              <a:t>view</a:t>
            </a:r>
            <a:r>
              <a:rPr kumimoji="1" lang="ja-JP" altLang="en-US" dirty="0" smtClean="0"/>
              <a:t>や</a:t>
            </a:r>
            <a:r>
              <a:rPr kumimoji="1" lang="en-US" altLang="ja-JP" dirty="0" smtClean="0"/>
              <a:t>DB</a:t>
            </a:r>
            <a:r>
              <a:rPr kumimoji="1" lang="ja-JP" altLang="en-US" dirty="0" smtClean="0"/>
              <a:t>内の情報を取得します。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14</a:t>
            </a:fld>
            <a:endParaRPr kumimoji="1" lang="ja-JP" altLang="en-US"/>
          </a:p>
        </p:txBody>
      </p:sp>
    </p:spTree>
    <p:extLst>
      <p:ext uri="{BB962C8B-B14F-4D97-AF65-F5344CB8AC3E}">
        <p14:creationId xmlns:p14="http://schemas.microsoft.com/office/powerpoint/2010/main" val="3986742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そしてコントローラが取得した情報をレスポンスとして、クライアントに渡します。</a:t>
            </a:r>
            <a:endParaRPr kumimoji="1" lang="en-US" altLang="ja-JP" dirty="0" smtClean="0"/>
          </a:p>
          <a:p>
            <a:r>
              <a:rPr kumimoji="1" lang="ja-JP" altLang="en-US" dirty="0" smtClean="0"/>
              <a:t>このようにして、ルーティングを行います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15</a:t>
            </a:fld>
            <a:endParaRPr kumimoji="1" lang="ja-JP" altLang="en-US"/>
          </a:p>
        </p:txBody>
      </p:sp>
    </p:spTree>
    <p:extLst>
      <p:ext uri="{BB962C8B-B14F-4D97-AF65-F5344CB8AC3E}">
        <p14:creationId xmlns:p14="http://schemas.microsoft.com/office/powerpoint/2010/main" val="3986742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また、</a:t>
            </a:r>
            <a:r>
              <a:rPr kumimoji="1" lang="en-US" altLang="ja-JP" dirty="0" smtClean="0"/>
              <a:t>Bottle</a:t>
            </a:r>
            <a:r>
              <a:rPr kumimoji="1" lang="ja-JP" altLang="en-US" dirty="0" smtClean="0"/>
              <a:t>にはルーティングのみを行うだけでなく、</a:t>
            </a:r>
            <a:r>
              <a:rPr kumimoji="1" lang="en-US" altLang="ja-JP" dirty="0" smtClean="0"/>
              <a:t>hook()</a:t>
            </a:r>
            <a:r>
              <a:rPr kumimoji="1" lang="ja-JP" altLang="en-US" dirty="0" smtClean="0"/>
              <a:t>デコレータというデコレータが存在し、</a:t>
            </a:r>
            <a:endParaRPr kumimoji="1" lang="en-US" altLang="ja-JP" dirty="0" smtClean="0"/>
          </a:p>
          <a:p>
            <a:r>
              <a:rPr kumimoji="1" lang="ja-JP" altLang="en-US" dirty="0" smtClean="0"/>
              <a:t>ルーティングを行う前と</a:t>
            </a:r>
            <a:r>
              <a:rPr kumimoji="1" lang="en-US" altLang="ja-JP" dirty="0" smtClean="0"/>
              <a:t>view</a:t>
            </a:r>
            <a:r>
              <a:rPr kumimoji="1" lang="ja-JP" altLang="en-US" dirty="0" smtClean="0"/>
              <a:t>などを返した後、全てのリクエストに対して処理を追加できるデコレータが存在します</a:t>
            </a:r>
            <a:endParaRPr kumimoji="1" lang="en-US" altLang="ja-JP" dirty="0" smtClean="0"/>
          </a:p>
          <a:p>
            <a:r>
              <a:rPr kumimoji="1" lang="ja-JP" altLang="en-US" dirty="0" smtClean="0"/>
              <a:t>これを用いて、次の提案手法に対する実装を行いました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16</a:t>
            </a:fld>
            <a:endParaRPr kumimoji="1" lang="ja-JP" altLang="en-US"/>
          </a:p>
        </p:txBody>
      </p:sp>
    </p:spTree>
    <p:extLst>
      <p:ext uri="{BB962C8B-B14F-4D97-AF65-F5344CB8AC3E}">
        <p14:creationId xmlns:p14="http://schemas.microsoft.com/office/powerpoint/2010/main" val="2040704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それが、このスライドにある</a:t>
            </a:r>
            <a:r>
              <a:rPr kumimoji="1" lang="en-US" altLang="ja-JP" dirty="0" smtClean="0"/>
              <a:t>4</a:t>
            </a:r>
            <a:r>
              <a:rPr kumimoji="1" lang="ja-JP" altLang="en-US" dirty="0" smtClean="0"/>
              <a:t>つです。</a:t>
            </a:r>
            <a:endParaRPr kumimoji="1" lang="en-US" altLang="ja-JP" dirty="0" smtClean="0"/>
          </a:p>
          <a:p>
            <a:r>
              <a:rPr kumimoji="1" lang="ja-JP" altLang="en-US" dirty="0" smtClean="0"/>
              <a:t>一つ目がクライアントの情報の記録について</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二つ目がリクエストとその回数に基づいた攻撃検出</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三つ目が攻撃と判定された際の攻撃の記録</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そして、その攻撃の逓減についてです</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それぞれについて実装方法を述べます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17</a:t>
            </a:fld>
            <a:endParaRPr kumimoji="1" lang="ja-JP" altLang="en-US"/>
          </a:p>
        </p:txBody>
      </p:sp>
    </p:spTree>
    <p:extLst>
      <p:ext uri="{BB962C8B-B14F-4D97-AF65-F5344CB8AC3E}">
        <p14:creationId xmlns:p14="http://schemas.microsoft.com/office/powerpoint/2010/main" val="3986742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まず、クライアントが持っている情報の記録です</a:t>
            </a:r>
            <a:endParaRPr kumimoji="1" lang="en-US" altLang="ja-JP" dirty="0" smtClean="0"/>
          </a:p>
          <a:p>
            <a:r>
              <a:rPr kumimoji="1" lang="ja-JP" altLang="en-US" dirty="0" smtClean="0"/>
              <a:t>これは</a:t>
            </a:r>
            <a:r>
              <a:rPr kumimoji="1" lang="en-US" altLang="ja-JP" dirty="0" smtClean="0"/>
              <a:t>Bottle</a:t>
            </a:r>
            <a:r>
              <a:rPr kumimoji="1" lang="ja-JP" altLang="en-US" dirty="0" smtClean="0"/>
              <a:t>が持つクライアントの情報である</a:t>
            </a:r>
            <a:r>
              <a:rPr kumimoji="1" lang="en-US" altLang="ja-JP" dirty="0" err="1" smtClean="0"/>
              <a:t>client_IP</a:t>
            </a:r>
            <a:r>
              <a:rPr kumimoji="1" lang="ja-JP" altLang="en-US" dirty="0" smtClean="0"/>
              <a:t>から</a:t>
            </a:r>
            <a:r>
              <a:rPr kumimoji="1" lang="en-US" altLang="ja-JP" dirty="0" smtClean="0"/>
              <a:t>IP</a:t>
            </a:r>
            <a:r>
              <a:rPr kumimoji="1" lang="ja-JP" altLang="en-US" dirty="0" smtClean="0"/>
              <a:t>アドレスを取得します、</a:t>
            </a:r>
            <a:endParaRPr kumimoji="1" lang="en-US" altLang="ja-JP" dirty="0" smtClean="0"/>
          </a:p>
          <a:p>
            <a:r>
              <a:rPr kumimoji="1" lang="ja-JP" altLang="en-US" dirty="0" smtClean="0"/>
              <a:t>その後、一定時間で期限切れになるセッション</a:t>
            </a:r>
            <a:r>
              <a:rPr kumimoji="1" lang="en-US" altLang="ja-JP" dirty="0" smtClean="0"/>
              <a:t>ID</a:t>
            </a:r>
            <a:r>
              <a:rPr kumimoji="1" lang="ja-JP" altLang="en-US" dirty="0" smtClean="0"/>
              <a:t>を発行します。これは同一の</a:t>
            </a:r>
            <a:r>
              <a:rPr kumimoji="1" lang="en-US" altLang="ja-JP" dirty="0" smtClean="0"/>
              <a:t>IP</a:t>
            </a:r>
            <a:r>
              <a:rPr kumimoji="1" lang="ja-JP" altLang="en-US" dirty="0" smtClean="0"/>
              <a:t>に対して攻撃者である時間を決定しています</a:t>
            </a:r>
            <a:endParaRPr kumimoji="1" lang="en-US" altLang="ja-JP" dirty="0" smtClean="0"/>
          </a:p>
          <a:p>
            <a:r>
              <a:rPr kumimoji="1" lang="ja-JP" altLang="en-US" dirty="0" smtClean="0"/>
              <a:t>そしてそれらの情報と攻撃者であるかどうか、通信が行われた時間を取得します</a:t>
            </a:r>
            <a:endParaRPr kumimoji="1" lang="en-US" altLang="ja-JP" dirty="0" smtClean="0"/>
          </a:p>
          <a:p>
            <a:r>
              <a:rPr kumimoji="1" lang="ja-JP" altLang="en-US" dirty="0" smtClean="0"/>
              <a:t>このスライドの画像の</a:t>
            </a:r>
            <a:r>
              <a:rPr kumimoji="1" lang="en-US" altLang="ja-JP" dirty="0" err="1" smtClean="0"/>
              <a:t>api_mode</a:t>
            </a:r>
            <a:r>
              <a:rPr kumimoji="1" lang="ja-JP" altLang="en-US" dirty="0" smtClean="0"/>
              <a:t>が攻撃者かどうかの判定に使われており、</a:t>
            </a:r>
            <a:r>
              <a:rPr kumimoji="1" lang="en-US" altLang="ja-JP" dirty="0" smtClean="0"/>
              <a:t>1</a:t>
            </a:r>
            <a:r>
              <a:rPr kumimoji="1" lang="ja-JP" altLang="en-US" dirty="0" smtClean="0"/>
              <a:t>なら攻撃者</a:t>
            </a:r>
            <a:r>
              <a:rPr kumimoji="1" lang="en-US" altLang="ja-JP" dirty="0" smtClean="0"/>
              <a:t>0</a:t>
            </a:r>
            <a:r>
              <a:rPr kumimoji="1" lang="ja-JP" altLang="en-US" dirty="0" smtClean="0"/>
              <a:t>ならそうではないという設定になっています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18</a:t>
            </a:fld>
            <a:endParaRPr kumimoji="1" lang="ja-JP" altLang="en-US"/>
          </a:p>
        </p:txBody>
      </p:sp>
    </p:spTree>
    <p:extLst>
      <p:ext uri="{BB962C8B-B14F-4D97-AF65-F5344CB8AC3E}">
        <p14:creationId xmlns:p14="http://schemas.microsoft.com/office/powerpoint/2010/main" val="3499167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次にリクエストとその回数に基づく攻撃検出についてです</a:t>
            </a:r>
            <a:endParaRPr kumimoji="1" lang="en-US" altLang="ja-JP" dirty="0" smtClean="0"/>
          </a:p>
          <a:p>
            <a:r>
              <a:rPr kumimoji="1" lang="ja-JP" altLang="en-US" dirty="0" smtClean="0"/>
              <a:t>攻撃かどうか判定する方法はレスポンスが</a:t>
            </a:r>
            <a:r>
              <a:rPr kumimoji="1" lang="en-US" altLang="ja-JP" dirty="0" smtClean="0"/>
              <a:t>400</a:t>
            </a:r>
            <a:r>
              <a:rPr kumimoji="1" lang="ja-JP" altLang="en-US" dirty="0" smtClean="0"/>
              <a:t>番台の攻撃を複数回行ったかどうかによって攻撃者かどうか判定します</a:t>
            </a:r>
            <a:endParaRPr kumimoji="1" lang="en-US" altLang="ja-JP" dirty="0" smtClean="0"/>
          </a:p>
          <a:p>
            <a:r>
              <a:rPr kumimoji="1" lang="ja-JP" altLang="en-US" dirty="0" smtClean="0"/>
              <a:t>この理由は権限がないユーザが権限が必要で脆弱なページを探す行為であることと、</a:t>
            </a:r>
            <a:endParaRPr kumimoji="1" lang="en-US" altLang="ja-JP" dirty="0" smtClean="0"/>
          </a:p>
          <a:p>
            <a:r>
              <a:rPr kumimoji="1" lang="en-US" altLang="ja-JP" dirty="0" smtClean="0"/>
              <a:t>WAF</a:t>
            </a:r>
            <a:r>
              <a:rPr kumimoji="1" lang="ja-JP" altLang="en-US" dirty="0" smtClean="0"/>
              <a:t>において</a:t>
            </a:r>
            <a:r>
              <a:rPr kumimoji="1" lang="en-US" altLang="ja-JP" dirty="0" smtClean="0"/>
              <a:t>400</a:t>
            </a:r>
            <a:r>
              <a:rPr kumimoji="1" lang="ja-JP" altLang="en-US" dirty="0" smtClean="0"/>
              <a:t>番台の通信を行った時、サーバの情報をブラウザに表示しないようにするため、</a:t>
            </a:r>
            <a:r>
              <a:rPr kumimoji="1" lang="en-US" altLang="ja-JP" dirty="0" smtClean="0"/>
              <a:t>WAF</a:t>
            </a:r>
            <a:r>
              <a:rPr kumimoji="1" lang="ja-JP" altLang="en-US" dirty="0" smtClean="0"/>
              <a:t>が</a:t>
            </a:r>
            <a:endParaRPr kumimoji="1" lang="en-US" altLang="ja-JP" dirty="0" smtClean="0"/>
          </a:p>
          <a:p>
            <a:r>
              <a:rPr kumimoji="1" lang="ja-JP" altLang="en-US" dirty="0" smtClean="0"/>
              <a:t>デフォルトのページにレスポンスを変更して返すことはありますが、複数回行ったかどうかによって攻撃者かクライアントを判別することは一般的ではないからです</a:t>
            </a:r>
            <a:endParaRPr kumimoji="1" lang="en-US" altLang="ja-JP" dirty="0" smtClean="0"/>
          </a:p>
          <a:p>
            <a:r>
              <a:rPr kumimoji="1" lang="en-US" altLang="en-US" dirty="0" smtClean="0"/>
              <a:t>4</a:t>
            </a:r>
            <a:r>
              <a:rPr kumimoji="1" lang="en-US" altLang="ja-JP" dirty="0" smtClean="0"/>
              <a:t>00</a:t>
            </a:r>
            <a:r>
              <a:rPr kumimoji="1" lang="ja-JP" altLang="en-US" dirty="0" smtClean="0"/>
              <a:t>番台のレスポンスであるとき、</a:t>
            </a:r>
            <a:endParaRPr kumimoji="1" lang="en-US" altLang="ja-JP" dirty="0" smtClean="0"/>
          </a:p>
          <a:p>
            <a:r>
              <a:rPr kumimoji="1" lang="en-US" altLang="ja-JP" dirty="0" smtClean="0"/>
              <a:t>400</a:t>
            </a:r>
            <a:r>
              <a:rPr kumimoji="1" lang="ja-JP" altLang="en-US" dirty="0" smtClean="0"/>
              <a:t>番台の通信の回数をセッション</a:t>
            </a:r>
            <a:r>
              <a:rPr kumimoji="1" lang="en-US" altLang="ja-JP" dirty="0" smtClean="0"/>
              <a:t>ID</a:t>
            </a:r>
            <a:r>
              <a:rPr kumimoji="1" lang="ja-JP" altLang="en-US" dirty="0" smtClean="0"/>
              <a:t>に紐付けてデータベースに蓄えます。</a:t>
            </a:r>
            <a:endParaRPr kumimoji="1" lang="en-US" altLang="ja-JP" dirty="0" smtClean="0"/>
          </a:p>
          <a:p>
            <a:r>
              <a:rPr kumimoji="1" lang="en-US" altLang="ja-JP" dirty="0" smtClean="0"/>
              <a:t>400</a:t>
            </a:r>
            <a:r>
              <a:rPr kumimoji="1" lang="ja-JP" altLang="en-US" dirty="0" smtClean="0"/>
              <a:t>番台の通信が行われるたび、回数の値を増加させます。</a:t>
            </a:r>
            <a:endParaRPr kumimoji="1" lang="en-US" altLang="ja-JP" dirty="0" smtClean="0"/>
          </a:p>
          <a:p>
            <a:r>
              <a:rPr kumimoji="1" lang="ja-JP" altLang="en-US" dirty="0" smtClean="0"/>
              <a:t>セッション</a:t>
            </a:r>
            <a:r>
              <a:rPr kumimoji="1" lang="en-US" altLang="ja-JP" dirty="0" smtClean="0"/>
              <a:t>ID</a:t>
            </a:r>
            <a:r>
              <a:rPr kumimoji="1" lang="ja-JP" altLang="en-US" dirty="0" smtClean="0"/>
              <a:t>は最後に通信されてから一定時間後に</a:t>
            </a:r>
            <a:r>
              <a:rPr kumimoji="1" lang="en-US" altLang="ja-JP" dirty="0" smtClean="0"/>
              <a:t>expire</a:t>
            </a:r>
            <a:r>
              <a:rPr kumimoji="1" lang="ja-JP" altLang="en-US" dirty="0" smtClean="0"/>
              <a:t>されるので、一定時間内に</a:t>
            </a:r>
            <a:r>
              <a:rPr kumimoji="1" lang="en-US" altLang="ja-JP" dirty="0" smtClean="0"/>
              <a:t>400</a:t>
            </a:r>
            <a:r>
              <a:rPr kumimoji="1" lang="ja-JP" altLang="en-US" dirty="0" smtClean="0"/>
              <a:t>番台の通信を多く送ったクライアントを攻撃者と判断します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19</a:t>
            </a:fld>
            <a:endParaRPr kumimoji="1" lang="ja-JP" altLang="en-US"/>
          </a:p>
        </p:txBody>
      </p:sp>
    </p:spTree>
    <p:extLst>
      <p:ext uri="{BB962C8B-B14F-4D97-AF65-F5344CB8AC3E}">
        <p14:creationId xmlns:p14="http://schemas.microsoft.com/office/powerpoint/2010/main" val="120530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内容は以下の通りになっています</a:t>
            </a:r>
            <a:endParaRPr kumimoji="1" lang="en-US" altLang="ja-JP" dirty="0" smtClean="0"/>
          </a:p>
          <a:p>
            <a:r>
              <a:rPr kumimoji="1" lang="ja-JP" altLang="en-US" dirty="0" smtClean="0"/>
              <a:t>まず、本研究の目的</a:t>
            </a:r>
            <a:endParaRPr kumimoji="1" lang="en-US" altLang="ja-JP" dirty="0" smtClean="0"/>
          </a:p>
          <a:p>
            <a:r>
              <a:rPr kumimoji="1" lang="ja-JP" altLang="en-US" dirty="0" smtClean="0"/>
              <a:t>次に背景</a:t>
            </a:r>
            <a:endParaRPr kumimoji="1" lang="en-US" altLang="ja-JP" dirty="0" smtClean="0"/>
          </a:p>
          <a:p>
            <a:r>
              <a:rPr kumimoji="1" lang="ja-JP" altLang="en-US" dirty="0" smtClean="0"/>
              <a:t>その後、本研究に関係する技術</a:t>
            </a:r>
            <a:endParaRPr kumimoji="1" lang="en-US" altLang="ja-JP" dirty="0" smtClean="0"/>
          </a:p>
          <a:p>
            <a:r>
              <a:rPr kumimoji="1" lang="ja-JP" altLang="en-US" dirty="0" smtClean="0"/>
              <a:t>そして、本研究における提案手法</a:t>
            </a:r>
            <a:endParaRPr kumimoji="1" lang="en-US" altLang="ja-JP" dirty="0" smtClean="0"/>
          </a:p>
          <a:p>
            <a:r>
              <a:rPr kumimoji="1" lang="ja-JP" altLang="en-US" dirty="0" smtClean="0"/>
              <a:t>その後、提案手法を実現できるかどうかを行った実装について説明をし</a:t>
            </a:r>
            <a:endParaRPr kumimoji="1" lang="en-US" altLang="ja-JP" dirty="0" smtClean="0"/>
          </a:p>
          <a:p>
            <a:r>
              <a:rPr kumimoji="1" lang="ja-JP" altLang="en-US" dirty="0" smtClean="0"/>
              <a:t>システム概要でその実装を用いて作ったアプリケーションの概要を説明します</a:t>
            </a:r>
            <a:endParaRPr kumimoji="1" lang="en-US" altLang="ja-JP" dirty="0" smtClean="0"/>
          </a:p>
          <a:p>
            <a:r>
              <a:rPr kumimoji="1" lang="ja-JP" altLang="en-US" dirty="0" smtClean="0"/>
              <a:t>最後に、現状と今後の課題について説明します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a:t>
            </a:fld>
            <a:endParaRPr kumimoji="1" lang="ja-JP" altLang="en-US"/>
          </a:p>
        </p:txBody>
      </p:sp>
    </p:spTree>
    <p:extLst>
      <p:ext uri="{BB962C8B-B14F-4D97-AF65-F5344CB8AC3E}">
        <p14:creationId xmlns:p14="http://schemas.microsoft.com/office/powerpoint/2010/main" val="710601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攻撃者の判定を行った後、その攻撃者のクライアントの</a:t>
            </a:r>
            <a:r>
              <a:rPr kumimoji="1" lang="en-US" altLang="ja-JP" dirty="0" smtClean="0"/>
              <a:t>IP</a:t>
            </a:r>
            <a:r>
              <a:rPr kumimoji="1" lang="ja-JP" altLang="en-US" dirty="0" smtClean="0"/>
              <a:t>アドレスとリクエスト情報を記録します</a:t>
            </a:r>
            <a:endParaRPr kumimoji="1" lang="en-US" altLang="ja-JP" dirty="0" smtClean="0"/>
          </a:p>
          <a:p>
            <a:r>
              <a:rPr kumimoji="1" lang="ja-JP" altLang="en-US" dirty="0" smtClean="0"/>
              <a:t>具体的には、リクエストのパスとメソッド、そしてそのパラメータです、またリクエストが行われた時間を記録することで、攻撃した時間が分かり、一定の間隔で攻撃しているかどうかによってボットかどうかも推定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20</a:t>
            </a:fld>
            <a:endParaRPr kumimoji="1" lang="ja-JP" altLang="en-US"/>
          </a:p>
        </p:txBody>
      </p:sp>
    </p:spTree>
    <p:extLst>
      <p:ext uri="{BB962C8B-B14F-4D97-AF65-F5344CB8AC3E}">
        <p14:creationId xmlns:p14="http://schemas.microsoft.com/office/powerpoint/2010/main" val="3360550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そして、高対話型ハニーポットのような振る舞いを行うのがこの攻撃の逓減の部分です</a:t>
            </a:r>
            <a:endParaRPr kumimoji="1" lang="en-US" altLang="ja-JP" dirty="0" smtClean="0"/>
          </a:p>
          <a:p>
            <a:r>
              <a:rPr kumimoji="1" lang="ja-JP" altLang="en-US" dirty="0" smtClean="0"/>
              <a:t>アプリケーションに用いるデータベースを攻撃者に対しては偽のものに変更することで、攻撃者がデータベースへの攻撃を成功させたとしてもその攻撃によって、正規のデータベース内の情報を改ざんしたり、不正に取得することができなくなるようにします。</a:t>
            </a:r>
            <a:endParaRPr kumimoji="1" lang="en-US" altLang="ja-JP" dirty="0" smtClean="0"/>
          </a:p>
          <a:p>
            <a:r>
              <a:rPr kumimoji="1" lang="ja-JP" altLang="en-US" dirty="0" smtClean="0"/>
              <a:t>データベースのテーブル構造などは、アプリケーションで正しく実行させるため、正規のものと同一になっています。</a:t>
            </a:r>
            <a:endParaRPr kumimoji="1" lang="en-US" altLang="ja-JP" dirty="0" smtClean="0"/>
          </a:p>
          <a:p>
            <a:r>
              <a:rPr kumimoji="1" lang="ja-JP" altLang="en-US" dirty="0" smtClean="0"/>
              <a:t>攻撃者と判定されて以降、セッション</a:t>
            </a:r>
            <a:r>
              <a:rPr kumimoji="1" lang="en-US" altLang="ja-JP" dirty="0" smtClean="0"/>
              <a:t>ID</a:t>
            </a:r>
            <a:r>
              <a:rPr kumimoji="1" lang="ja-JP" altLang="en-US" dirty="0" smtClean="0"/>
              <a:t>が期限切れになるまで、</a:t>
            </a:r>
            <a:r>
              <a:rPr kumimoji="1" lang="en-US" altLang="ja-JP" dirty="0" smtClean="0"/>
              <a:t>DB</a:t>
            </a:r>
            <a:r>
              <a:rPr kumimoji="1" lang="ja-JP" altLang="en-US" dirty="0" smtClean="0"/>
              <a:t>は変更されるため、途中の過程において攻撃と判断された場合、データベースに対する未知の攻撃であったとしても、攻撃を低減できる可能性があります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21</a:t>
            </a:fld>
            <a:endParaRPr kumimoji="1" lang="ja-JP" altLang="en-US"/>
          </a:p>
        </p:txBody>
      </p:sp>
    </p:spTree>
    <p:extLst>
      <p:ext uri="{BB962C8B-B14F-4D97-AF65-F5344CB8AC3E}">
        <p14:creationId xmlns:p14="http://schemas.microsoft.com/office/powerpoint/2010/main" val="1613707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実装に基づき、スライドに示すイラストのようなアプリケーションを作りました</a:t>
            </a:r>
            <a:endParaRPr kumimoji="1" lang="en-US" altLang="ja-JP" dirty="0" smtClean="0"/>
          </a:p>
          <a:p>
            <a:r>
              <a:rPr kumimoji="1" lang="ja-JP" altLang="en-US" dirty="0" smtClean="0"/>
              <a:t>このアプリケーションについて説明します。</a:t>
            </a:r>
            <a:endParaRPr kumimoji="1" lang="en-US" altLang="ja-JP" dirty="0" smtClean="0"/>
          </a:p>
          <a:p>
            <a:r>
              <a:rPr kumimoji="1" lang="ja-JP" altLang="en-US" dirty="0" smtClean="0"/>
              <a:t>実装部分の枠で囲まれた部分が、アプリケーションに追加した部分になっています</a:t>
            </a:r>
            <a:endParaRPr kumimoji="1" lang="en-US" altLang="ja-JP" dirty="0" smtClean="0"/>
          </a:p>
          <a:p>
            <a:r>
              <a:rPr kumimoji="1" lang="en-US" altLang="ja-JP" dirty="0" smtClean="0"/>
              <a:t>hook()</a:t>
            </a:r>
            <a:r>
              <a:rPr kumimoji="1" lang="ja-JP" altLang="en-US" dirty="0" smtClean="0"/>
              <a:t>デコレータによって実装していて、リクエストをルーティングする前とした後に処理を行うようになっています</a:t>
            </a:r>
            <a:endParaRPr kumimoji="1" lang="en-US" altLang="ja-JP" dirty="0" smtClean="0"/>
          </a:p>
          <a:p>
            <a:endParaRPr kumimoji="1" lang="en-US" altLang="ja-JP" dirty="0" smtClean="0"/>
          </a:p>
          <a:p>
            <a:endParaRPr kumimoji="1" lang="en-US" altLang="ja-JP" dirty="0" smtClean="0"/>
          </a:p>
          <a:p>
            <a:r>
              <a:rPr kumimoji="1" lang="en-US" altLang="ja-JP" dirty="0" smtClean="0"/>
              <a:t>Bottle</a:t>
            </a:r>
            <a:r>
              <a:rPr kumimoji="1" lang="ja-JP" altLang="en-US" dirty="0" smtClean="0"/>
              <a:t>そのものの動きを先に書いておく。比較をする</a:t>
            </a:r>
            <a:endParaRPr kumimoji="1" lang="en-US" altLang="ja-JP" dirty="0" smtClean="0"/>
          </a:p>
          <a:p>
            <a:r>
              <a:rPr kumimoji="1" lang="ja-JP" altLang="en-US" dirty="0" smtClean="0"/>
              <a:t>元のものに何を追加して、それによって何ができるのかをわかりやすく</a:t>
            </a:r>
            <a:endParaRPr kumimoji="1" lang="en-US" altLang="ja-JP" dirty="0" smtClean="0"/>
          </a:p>
          <a:p>
            <a:endParaRPr kumimoji="1" lang="en-US" altLang="ja-JP" dirty="0" smtClean="0"/>
          </a:p>
          <a:p>
            <a:r>
              <a:rPr kumimoji="1" lang="ja-JP" altLang="en-US" dirty="0" smtClean="0"/>
              <a:t>この先のアイディア</a:t>
            </a:r>
            <a:endParaRPr kumimoji="1" lang="en-US" altLang="ja-JP" dirty="0" smtClean="0"/>
          </a:p>
          <a:p>
            <a:r>
              <a:rPr kumimoji="1" lang="en-US" altLang="ja-JP" dirty="0" smtClean="0"/>
              <a:t>hook</a:t>
            </a:r>
            <a:r>
              <a:rPr kumimoji="1" lang="ja-JP" altLang="en-US" dirty="0" smtClean="0"/>
              <a:t>に追加することで、</a:t>
            </a:r>
            <a:r>
              <a:rPr kumimoji="1" lang="en-US" altLang="ja-JP" dirty="0" smtClean="0"/>
              <a:t>python</a:t>
            </a:r>
            <a:r>
              <a:rPr kumimoji="1" lang="ja-JP" altLang="en-US" dirty="0" smtClean="0"/>
              <a:t>の</a:t>
            </a:r>
            <a:r>
              <a:rPr kumimoji="1" lang="en-US" altLang="ja-JP" dirty="0" smtClean="0"/>
              <a:t>web</a:t>
            </a:r>
            <a:r>
              <a:rPr kumimoji="1" lang="ja-JP" altLang="en-US" dirty="0" smtClean="0"/>
              <a:t>アプリケーションフレームワークの一つのモジュール</a:t>
            </a:r>
            <a:endParaRPr kumimoji="1" lang="en-US" altLang="ja-JP" dirty="0" smtClean="0"/>
          </a:p>
          <a:p>
            <a:r>
              <a:rPr kumimoji="1" lang="ja-JP" altLang="en-US" dirty="0" smtClean="0"/>
              <a:t>サイバーセキュリティのための自動生成</a:t>
            </a:r>
            <a:r>
              <a:rPr kumimoji="1" lang="en-US" altLang="ja-JP" dirty="0" smtClean="0"/>
              <a:t>(Java</a:t>
            </a:r>
            <a:r>
              <a:rPr kumimoji="1" lang="ja-JP" altLang="en-US" dirty="0" smtClean="0"/>
              <a:t>みたいな</a:t>
            </a:r>
            <a:r>
              <a:rPr kumimoji="1" lang="en-US" altLang="ja-JP" dirty="0" smtClean="0"/>
              <a:t>)</a:t>
            </a:r>
          </a:p>
          <a:p>
            <a:r>
              <a:rPr kumimoji="1" lang="ja-JP" altLang="en-US" dirty="0" smtClean="0"/>
              <a:t>ページ遷移と権限のツリーみたいなのを用いて自動防御？</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22</a:t>
            </a:fld>
            <a:endParaRPr kumimoji="1" lang="ja-JP" altLang="en-US"/>
          </a:p>
        </p:txBody>
      </p:sp>
    </p:spTree>
    <p:extLst>
      <p:ext uri="{BB962C8B-B14F-4D97-AF65-F5344CB8AC3E}">
        <p14:creationId xmlns:p14="http://schemas.microsoft.com/office/powerpoint/2010/main" val="501254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en-US" altLang="ja-JP" dirty="0" smtClean="0"/>
              <a:t>hook(</a:t>
            </a:r>
            <a:r>
              <a:rPr kumimoji="1" lang="en-US" altLang="ja-JP" dirty="0" err="1" smtClean="0"/>
              <a:t>before_request</a:t>
            </a:r>
            <a:r>
              <a:rPr kumimoji="1" lang="en-US" altLang="ja-JP" dirty="0" smtClean="0"/>
              <a:t>)</a:t>
            </a:r>
            <a:r>
              <a:rPr kumimoji="1" lang="ja-JP" altLang="en-US" dirty="0" smtClean="0"/>
              <a:t>デコレータではクライアントの</a:t>
            </a:r>
            <a:r>
              <a:rPr kumimoji="1" lang="en-US" altLang="en-US" dirty="0" smtClean="0"/>
              <a:t>IP</a:t>
            </a:r>
            <a:r>
              <a:rPr kumimoji="1" lang="ja-JP" altLang="en-US" dirty="0" smtClean="0"/>
              <a:t>アドレスを取得し、その後セッション</a:t>
            </a:r>
            <a:r>
              <a:rPr kumimoji="1" lang="en-US" altLang="ja-JP" dirty="0" smtClean="0"/>
              <a:t>ID</a:t>
            </a:r>
            <a:r>
              <a:rPr kumimoji="1" lang="ja-JP" altLang="en-US" dirty="0" smtClean="0"/>
              <a:t>が期限切れになっていなければ、セッション</a:t>
            </a:r>
            <a:r>
              <a:rPr kumimoji="1" lang="en-US" altLang="ja-JP" dirty="0" smtClean="0"/>
              <a:t>ID</a:t>
            </a:r>
            <a:r>
              <a:rPr kumimoji="1" lang="ja-JP" altLang="en-US" dirty="0" smtClean="0"/>
              <a:t>を取得します、期限切れもしくは初めての通信であったら、セッション</a:t>
            </a:r>
            <a:r>
              <a:rPr kumimoji="1" lang="en-US" altLang="ja-JP" dirty="0" smtClean="0"/>
              <a:t>ID</a:t>
            </a:r>
            <a:r>
              <a:rPr kumimoji="1" lang="ja-JP" altLang="en-US" dirty="0" smtClean="0"/>
              <a:t>を作成します</a:t>
            </a:r>
            <a:endParaRPr kumimoji="1" lang="en-US" altLang="ja-JP" dirty="0" smtClean="0"/>
          </a:p>
          <a:p>
            <a:r>
              <a:rPr kumimoji="1" lang="ja-JP" altLang="en-US" dirty="0" smtClean="0"/>
              <a:t>その後、取得したセッション</a:t>
            </a:r>
            <a:r>
              <a:rPr kumimoji="1" lang="en-US" altLang="ja-JP" dirty="0" smtClean="0"/>
              <a:t>ID</a:t>
            </a:r>
            <a:r>
              <a:rPr kumimoji="1" lang="ja-JP" altLang="en-US" dirty="0" smtClean="0"/>
              <a:t>をもとにレコードを検索してクライアントが攻撃者と判定されたかどうかを確認します</a:t>
            </a:r>
            <a:endParaRPr kumimoji="1" lang="en-US" altLang="ja-JP" dirty="0" smtClean="0"/>
          </a:p>
          <a:p>
            <a:r>
              <a:rPr kumimoji="1" lang="ja-JP" altLang="en-US" dirty="0" smtClean="0"/>
              <a:t>その後、攻撃者で会った場合リクエストの情報を記録して、ルーティングに向かいます</a:t>
            </a:r>
            <a:endParaRPr kumimoji="1" lang="en-US" altLang="ja-JP" dirty="0" smtClean="0"/>
          </a:p>
          <a:p>
            <a:endParaRPr kumimoji="1" lang="en-US" altLang="ja-JP" dirty="0" smtClean="0"/>
          </a:p>
          <a:p>
            <a:endParaRPr kumimoji="1" lang="en-US" altLang="ja-JP" dirty="0" smtClean="0"/>
          </a:p>
          <a:p>
            <a:r>
              <a:rPr kumimoji="1" lang="en-US" altLang="ja-JP" dirty="0" smtClean="0"/>
              <a:t>Bottle</a:t>
            </a:r>
            <a:r>
              <a:rPr kumimoji="1" lang="ja-JP" altLang="en-US" dirty="0" smtClean="0"/>
              <a:t>そのものの動きを先に書いておく。比較をする</a:t>
            </a:r>
            <a:endParaRPr kumimoji="1" lang="en-US" altLang="ja-JP" dirty="0" smtClean="0"/>
          </a:p>
          <a:p>
            <a:r>
              <a:rPr kumimoji="1" lang="ja-JP" altLang="en-US" dirty="0" smtClean="0"/>
              <a:t>元のものに何を追加して、それによって何ができるのかをわかりやすく</a:t>
            </a:r>
            <a:endParaRPr kumimoji="1" lang="en-US" altLang="ja-JP" dirty="0" smtClean="0"/>
          </a:p>
          <a:p>
            <a:endParaRPr kumimoji="1" lang="en-US" altLang="ja-JP" dirty="0" smtClean="0"/>
          </a:p>
          <a:p>
            <a:r>
              <a:rPr kumimoji="1" lang="ja-JP" altLang="en-US" dirty="0" smtClean="0"/>
              <a:t>この先のアイディア</a:t>
            </a:r>
            <a:endParaRPr kumimoji="1" lang="en-US" altLang="ja-JP" dirty="0" smtClean="0"/>
          </a:p>
          <a:p>
            <a:r>
              <a:rPr kumimoji="1" lang="en-US" altLang="ja-JP" dirty="0" smtClean="0"/>
              <a:t>hook</a:t>
            </a:r>
            <a:r>
              <a:rPr kumimoji="1" lang="ja-JP" altLang="en-US" dirty="0" smtClean="0"/>
              <a:t>に追加することで、</a:t>
            </a:r>
            <a:r>
              <a:rPr kumimoji="1" lang="en-US" altLang="ja-JP" dirty="0" smtClean="0"/>
              <a:t>python</a:t>
            </a:r>
            <a:r>
              <a:rPr kumimoji="1" lang="ja-JP" altLang="en-US" dirty="0" smtClean="0"/>
              <a:t>の</a:t>
            </a:r>
            <a:r>
              <a:rPr kumimoji="1" lang="en-US" altLang="ja-JP" dirty="0" smtClean="0"/>
              <a:t>web</a:t>
            </a:r>
            <a:r>
              <a:rPr kumimoji="1" lang="ja-JP" altLang="en-US" dirty="0" smtClean="0"/>
              <a:t>アプリケーションフレームワークの一つのモジュール</a:t>
            </a:r>
            <a:endParaRPr kumimoji="1" lang="en-US" altLang="ja-JP" dirty="0" smtClean="0"/>
          </a:p>
          <a:p>
            <a:r>
              <a:rPr kumimoji="1" lang="ja-JP" altLang="en-US" dirty="0" smtClean="0"/>
              <a:t>サイバーセキュリティのための自動生成</a:t>
            </a:r>
            <a:r>
              <a:rPr kumimoji="1" lang="en-US" altLang="ja-JP" dirty="0" smtClean="0"/>
              <a:t>(Java</a:t>
            </a:r>
            <a:r>
              <a:rPr kumimoji="1" lang="ja-JP" altLang="en-US" dirty="0" smtClean="0"/>
              <a:t>みたいな</a:t>
            </a:r>
            <a:r>
              <a:rPr kumimoji="1" lang="en-US" altLang="ja-JP" dirty="0" smtClean="0"/>
              <a:t>)</a:t>
            </a:r>
          </a:p>
          <a:p>
            <a:r>
              <a:rPr kumimoji="1" lang="ja-JP" altLang="en-US" dirty="0" smtClean="0"/>
              <a:t>ページ遷移と権限のツリーみたいなのを用いて自動防御？</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23</a:t>
            </a:fld>
            <a:endParaRPr kumimoji="1" lang="ja-JP" altLang="en-US"/>
          </a:p>
        </p:txBody>
      </p:sp>
    </p:spTree>
    <p:extLst>
      <p:ext uri="{BB962C8B-B14F-4D97-AF65-F5344CB8AC3E}">
        <p14:creationId xmlns:p14="http://schemas.microsoft.com/office/powerpoint/2010/main" val="50125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ルーティングでは、通常の</a:t>
            </a:r>
            <a:r>
              <a:rPr kumimoji="1" lang="en-US" altLang="ja-JP" dirty="0" smtClean="0"/>
              <a:t>bottle</a:t>
            </a:r>
            <a:r>
              <a:rPr kumimoji="1" lang="ja-JP" altLang="en-US" dirty="0" smtClean="0"/>
              <a:t>を用いて作られたアプリケーションのルーティングを行います。つまりリクエストパスに応じてそれぞれの関数を実行します。そのうちアプリケーションの</a:t>
            </a:r>
            <a:r>
              <a:rPr kumimoji="1" lang="en-US" altLang="ja-JP" dirty="0" smtClean="0"/>
              <a:t>DB</a:t>
            </a:r>
            <a:r>
              <a:rPr kumimoji="1" lang="ja-JP" altLang="en-US" dirty="0" smtClean="0"/>
              <a:t>を用いる関数において、攻撃者である場合、</a:t>
            </a:r>
            <a:r>
              <a:rPr kumimoji="1" lang="en-US" altLang="ja-JP" dirty="0" smtClean="0"/>
              <a:t>DB</a:t>
            </a:r>
            <a:r>
              <a:rPr kumimoji="1" lang="ja-JP" altLang="en-US" dirty="0" smtClean="0"/>
              <a:t>を正規のものから偽のものに変更します</a:t>
            </a:r>
            <a:endParaRPr kumimoji="1" lang="en-US" altLang="ja-JP" dirty="0" smtClean="0"/>
          </a:p>
          <a:p>
            <a:r>
              <a:rPr kumimoji="1" lang="ja-JP" altLang="en-US" dirty="0" smtClean="0"/>
              <a:t>これによって</a:t>
            </a:r>
            <a:r>
              <a:rPr kumimoji="1" lang="en-US" altLang="ja-JP" dirty="0" smtClean="0"/>
              <a:t>SQL</a:t>
            </a:r>
            <a:r>
              <a:rPr kumimoji="1" lang="ja-JP" altLang="en-US" dirty="0" smtClean="0"/>
              <a:t>インジェクションや不正なログインによって攻撃を受けても、</a:t>
            </a:r>
            <a:r>
              <a:rPr kumimoji="1" lang="en-US" altLang="ja-JP" dirty="0" smtClean="0"/>
              <a:t>DB</a:t>
            </a:r>
            <a:r>
              <a:rPr kumimoji="1" lang="ja-JP" altLang="en-US" dirty="0" smtClean="0"/>
              <a:t>内の正規の情報が流出する可能性が減少します。</a:t>
            </a:r>
            <a:endParaRPr kumimoji="1" lang="en-US" altLang="ja-JP" dirty="0" smtClean="0"/>
          </a:p>
          <a:p>
            <a:endParaRPr kumimoji="1" lang="en-US" altLang="ja-JP" dirty="0" smtClean="0"/>
          </a:p>
          <a:p>
            <a:r>
              <a:rPr kumimoji="1" lang="ja-JP" altLang="en-US" dirty="0" smtClean="0"/>
              <a:t>この先のアイディア</a:t>
            </a:r>
            <a:endParaRPr kumimoji="1" lang="en-US" altLang="ja-JP" dirty="0" smtClean="0"/>
          </a:p>
          <a:p>
            <a:r>
              <a:rPr kumimoji="1" lang="en-US" altLang="ja-JP" dirty="0" smtClean="0"/>
              <a:t>hook</a:t>
            </a:r>
            <a:r>
              <a:rPr kumimoji="1" lang="ja-JP" altLang="en-US" dirty="0" smtClean="0"/>
              <a:t>に追加することで、</a:t>
            </a:r>
            <a:r>
              <a:rPr kumimoji="1" lang="en-US" altLang="ja-JP" dirty="0" smtClean="0"/>
              <a:t>python</a:t>
            </a:r>
            <a:r>
              <a:rPr kumimoji="1" lang="ja-JP" altLang="en-US" dirty="0" smtClean="0"/>
              <a:t>の</a:t>
            </a:r>
            <a:r>
              <a:rPr kumimoji="1" lang="en-US" altLang="ja-JP" dirty="0" smtClean="0"/>
              <a:t>web</a:t>
            </a:r>
            <a:r>
              <a:rPr kumimoji="1" lang="ja-JP" altLang="en-US" dirty="0" smtClean="0"/>
              <a:t>アプリケーションフレームワークの一つのモジュール</a:t>
            </a:r>
            <a:endParaRPr kumimoji="1" lang="en-US" altLang="ja-JP" dirty="0" smtClean="0"/>
          </a:p>
          <a:p>
            <a:r>
              <a:rPr kumimoji="1" lang="ja-JP" altLang="en-US" dirty="0" smtClean="0"/>
              <a:t>サイバーセキュリティのための自動生成</a:t>
            </a:r>
            <a:r>
              <a:rPr kumimoji="1" lang="en-US" altLang="ja-JP" dirty="0" smtClean="0"/>
              <a:t>(Java</a:t>
            </a:r>
            <a:r>
              <a:rPr kumimoji="1" lang="ja-JP" altLang="en-US" dirty="0" smtClean="0"/>
              <a:t>みたいな</a:t>
            </a:r>
            <a:r>
              <a:rPr kumimoji="1" lang="en-US" altLang="ja-JP" dirty="0" smtClean="0"/>
              <a:t>)</a:t>
            </a:r>
          </a:p>
          <a:p>
            <a:r>
              <a:rPr kumimoji="1" lang="ja-JP" altLang="en-US" dirty="0" smtClean="0"/>
              <a:t>ページ遷移と権限のツリーみたいなのを用いて自動防御？</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24</a:t>
            </a:fld>
            <a:endParaRPr kumimoji="1" lang="ja-JP" altLang="en-US"/>
          </a:p>
        </p:txBody>
      </p:sp>
    </p:spTree>
    <p:extLst>
      <p:ext uri="{BB962C8B-B14F-4D97-AF65-F5344CB8AC3E}">
        <p14:creationId xmlns:p14="http://schemas.microsoft.com/office/powerpoint/2010/main" val="501254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その後、ルーティングまで完了すると、ステータスコードを確認し、ステータスコードが</a:t>
            </a:r>
            <a:r>
              <a:rPr kumimoji="1" lang="en-US" altLang="ja-JP" dirty="0" smtClean="0"/>
              <a:t>400</a:t>
            </a:r>
            <a:r>
              <a:rPr kumimoji="1" lang="ja-JP" altLang="en-US" dirty="0" smtClean="0"/>
              <a:t>番台の通信だったとわかると監視</a:t>
            </a:r>
            <a:r>
              <a:rPr kumimoji="1" lang="en-US" altLang="ja-JP" dirty="0" smtClean="0"/>
              <a:t>DB</a:t>
            </a:r>
            <a:r>
              <a:rPr kumimoji="1" lang="ja-JP" altLang="en-US" dirty="0" smtClean="0"/>
              <a:t>の攻撃推定スコアを増加させ、レスポンスをクライアントに返します</a:t>
            </a:r>
            <a:endParaRPr kumimoji="1" lang="en-US" altLang="ja-JP" dirty="0" smtClean="0"/>
          </a:p>
          <a:p>
            <a:endParaRPr kumimoji="1" lang="en-US" altLang="ja-JP" dirty="0" smtClean="0"/>
          </a:p>
          <a:p>
            <a:endParaRPr kumimoji="1" lang="en-US" altLang="ja-JP" dirty="0" smtClean="0"/>
          </a:p>
          <a:p>
            <a:r>
              <a:rPr kumimoji="1" lang="ja-JP" altLang="en-US" dirty="0" smtClean="0"/>
              <a:t>この先のアイディア</a:t>
            </a:r>
            <a:endParaRPr kumimoji="1" lang="en-US" altLang="ja-JP" dirty="0" smtClean="0"/>
          </a:p>
          <a:p>
            <a:r>
              <a:rPr kumimoji="1" lang="en-US" altLang="ja-JP" dirty="0" smtClean="0"/>
              <a:t>hook</a:t>
            </a:r>
            <a:r>
              <a:rPr kumimoji="1" lang="ja-JP" altLang="en-US" dirty="0" smtClean="0"/>
              <a:t>に追加することで、</a:t>
            </a:r>
            <a:r>
              <a:rPr kumimoji="1" lang="en-US" altLang="ja-JP" dirty="0" smtClean="0"/>
              <a:t>python</a:t>
            </a:r>
            <a:r>
              <a:rPr kumimoji="1" lang="ja-JP" altLang="en-US" dirty="0" smtClean="0"/>
              <a:t>の</a:t>
            </a:r>
            <a:r>
              <a:rPr kumimoji="1" lang="en-US" altLang="ja-JP" dirty="0" smtClean="0"/>
              <a:t>web</a:t>
            </a:r>
            <a:r>
              <a:rPr kumimoji="1" lang="ja-JP" altLang="en-US" dirty="0" smtClean="0"/>
              <a:t>アプリケーションフレームワークの一つのモジュール</a:t>
            </a:r>
            <a:endParaRPr kumimoji="1" lang="en-US" altLang="ja-JP" dirty="0" smtClean="0"/>
          </a:p>
          <a:p>
            <a:r>
              <a:rPr kumimoji="1" lang="ja-JP" altLang="en-US" dirty="0" smtClean="0"/>
              <a:t>サイバーセキュリティのための自動生成</a:t>
            </a:r>
            <a:r>
              <a:rPr kumimoji="1" lang="en-US" altLang="ja-JP" dirty="0" smtClean="0"/>
              <a:t>(Java</a:t>
            </a:r>
            <a:r>
              <a:rPr kumimoji="1" lang="ja-JP" altLang="en-US" dirty="0" smtClean="0"/>
              <a:t>みたいな</a:t>
            </a:r>
            <a:r>
              <a:rPr kumimoji="1" lang="en-US" altLang="ja-JP" dirty="0" smtClean="0"/>
              <a:t>)</a:t>
            </a:r>
          </a:p>
          <a:p>
            <a:r>
              <a:rPr kumimoji="1" lang="ja-JP" altLang="en-US" dirty="0" smtClean="0"/>
              <a:t>ページ遷移と権限のツリーみたいなのを用いて自動防御？</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25</a:t>
            </a:fld>
            <a:endParaRPr kumimoji="1" lang="ja-JP" altLang="en-US"/>
          </a:p>
        </p:txBody>
      </p:sp>
    </p:spTree>
    <p:extLst>
      <p:ext uri="{BB962C8B-B14F-4D97-AF65-F5344CB8AC3E}">
        <p14:creationId xmlns:p14="http://schemas.microsoft.com/office/powerpoint/2010/main" val="501254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r>
              <a:rPr kumimoji="1" lang="ja-JP" altLang="en-US" dirty="0" smtClean="0"/>
              <a:t>、</a:t>
            </a:r>
            <a:endParaRPr kumimoji="1" lang="en-US" altLang="ja-JP" dirty="0" smtClean="0"/>
          </a:p>
          <a:p>
            <a:r>
              <a:rPr kumimoji="1" lang="ja-JP" altLang="en-US" dirty="0" smtClean="0"/>
              <a:t>現状</a:t>
            </a:r>
            <a:r>
              <a:rPr kumimoji="1" lang="ja-JP" altLang="en-US" dirty="0" smtClean="0"/>
              <a:t>、目的である</a:t>
            </a:r>
            <a:r>
              <a:rPr kumimoji="1" lang="en-US" altLang="ja-JP" dirty="0" smtClean="0"/>
              <a:t>WAF</a:t>
            </a:r>
            <a:r>
              <a:rPr kumimoji="1" lang="ja-JP" altLang="en-US" dirty="0" smtClean="0"/>
              <a:t>が防御しづらい攻撃に対して、</a:t>
            </a:r>
            <a:r>
              <a:rPr kumimoji="1" lang="en-US" altLang="ja-JP" dirty="0" smtClean="0"/>
              <a:t>400</a:t>
            </a:r>
            <a:r>
              <a:rPr kumimoji="1" lang="ja-JP" altLang="en-US" dirty="0" smtClean="0"/>
              <a:t>番台の通信回数によってページの不正な攻撃を検出可能にし、また攻撃の影響を一部低減させることが可能になりました</a:t>
            </a:r>
            <a:endParaRPr kumimoji="1" lang="en-US" altLang="ja-JP" dirty="0" smtClean="0"/>
          </a:p>
          <a:p>
            <a:r>
              <a:rPr kumimoji="1" lang="ja-JP" altLang="en-US" dirty="0" smtClean="0"/>
              <a:t>それに対して課題は実環境において攻撃検出を行っていないため、実環境において攻撃の検出と監視を行いたいと思います</a:t>
            </a:r>
            <a:endParaRPr kumimoji="1" lang="en-US" altLang="ja-JP" dirty="0" smtClean="0"/>
          </a:p>
          <a:p>
            <a:r>
              <a:rPr kumimoji="1" lang="ja-JP" altLang="en-US" dirty="0" smtClean="0"/>
              <a:t>また、今回攻撃検出の手法として</a:t>
            </a:r>
            <a:r>
              <a:rPr kumimoji="1" lang="en-US" altLang="ja-JP" dirty="0" smtClean="0"/>
              <a:t>400</a:t>
            </a:r>
            <a:r>
              <a:rPr kumimoji="1" lang="ja-JP" altLang="en-US" dirty="0" smtClean="0"/>
              <a:t>番台の通信の回数としましたが、その他にも既存の検出手法では検出が難しい攻撃が存在すると考えられるので、それらに対してアプリケーションの情報を用いて検出、防御できるように改良していきたいと思います</a:t>
            </a:r>
            <a:endParaRPr kumimoji="1" lang="en-US" altLang="ja-JP" dirty="0" smtClean="0"/>
          </a:p>
          <a:p>
            <a:endParaRPr kumimoji="1" lang="en-US" altLang="ja-JP" dirty="0" smtClean="0"/>
          </a:p>
          <a:p>
            <a:r>
              <a:rPr kumimoji="1" lang="ja-JP" altLang="en-US" dirty="0" smtClean="0"/>
              <a:t>これで発表を終わります、ご静聴ありがとうございました</a:t>
            </a:r>
            <a:endParaRPr kumimoji="1" lang="en-US" altLang="ja-JP" dirty="0" smtClean="0"/>
          </a:p>
          <a:p>
            <a:endParaRPr kumimoji="1" lang="en-US" altLang="ja-JP" dirty="0" smtClean="0"/>
          </a:p>
          <a:p>
            <a:r>
              <a:rPr kumimoji="1" lang="ja-JP" altLang="en-US" dirty="0" smtClean="0"/>
              <a:t>サーバとクライアントの途中で見る簡単な</a:t>
            </a:r>
            <a:r>
              <a:rPr kumimoji="1" lang="en-US" altLang="ja-JP" dirty="0" smtClean="0"/>
              <a:t>WAF</a:t>
            </a:r>
            <a:r>
              <a:rPr kumimoji="1" lang="ja-JP" altLang="en-US" dirty="0" smtClean="0"/>
              <a:t>にはない機能を実現できたくらいはポジティブに言う</a:t>
            </a:r>
            <a:endParaRPr kumimoji="1" lang="en-US" altLang="ja-JP" dirty="0" smtClean="0"/>
          </a:p>
          <a:p>
            <a:endParaRPr kumimoji="1" lang="en-US" altLang="ja-JP" dirty="0" smtClean="0"/>
          </a:p>
          <a:p>
            <a:r>
              <a:rPr kumimoji="1" lang="en-US" altLang="ja-JP" dirty="0" smtClean="0"/>
              <a:t>→4xx</a:t>
            </a:r>
            <a:r>
              <a:rPr kumimoji="1" lang="ja-JP" altLang="en-US" dirty="0" smtClean="0"/>
              <a:t>番のレスポンスが返ってきた時にそのシグネチャを検出し、</a:t>
            </a:r>
            <a:r>
              <a:rPr kumimoji="1" lang="en-US" altLang="ja-JP" dirty="0" smtClean="0"/>
              <a:t>WAF</a:t>
            </a:r>
            <a:r>
              <a:rPr kumimoji="1" lang="ja-JP" altLang="en-US" dirty="0" smtClean="0"/>
              <a:t>が持っているデフォルトのものに切り替えるようなものは存在するが、回数によって判断する機能は一般的な</a:t>
            </a:r>
            <a:r>
              <a:rPr kumimoji="1" lang="en-US" altLang="ja-JP" dirty="0" smtClean="0"/>
              <a:t>WAF</a:t>
            </a:r>
            <a:r>
              <a:rPr kumimoji="1" lang="ja-JP" altLang="en-US" dirty="0" smtClean="0"/>
              <a:t>には存在しない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26</a:t>
            </a:fld>
            <a:endParaRPr kumimoji="1" lang="ja-JP" altLang="en-US"/>
          </a:p>
        </p:txBody>
      </p:sp>
    </p:spTree>
    <p:extLst>
      <p:ext uri="{BB962C8B-B14F-4D97-AF65-F5344CB8AC3E}">
        <p14:creationId xmlns:p14="http://schemas.microsoft.com/office/powerpoint/2010/main" val="145329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まず、目的です</a:t>
            </a:r>
            <a:endParaRPr kumimoji="1" lang="en-US" altLang="ja-JP" dirty="0" smtClean="0"/>
          </a:p>
          <a:p>
            <a:r>
              <a:rPr kumimoji="1" lang="ja-JP" altLang="en-US" dirty="0" smtClean="0"/>
              <a:t>本研究の目的は攻撃者の行動を収集・分析し、またアプリケーションへの攻撃の逓減を行うことによって安全に</a:t>
            </a:r>
            <a:r>
              <a:rPr kumimoji="1" lang="en-US" altLang="ja-JP" dirty="0" smtClean="0"/>
              <a:t>Web</a:t>
            </a:r>
            <a:r>
              <a:rPr kumimoji="1" lang="ja-JP" altLang="en-US" dirty="0" smtClean="0"/>
              <a:t>アプリケーションを利用できるようにすることです</a:t>
            </a:r>
            <a:endParaRPr kumimoji="1" lang="en-US" altLang="ja-JP" dirty="0" smtClean="0"/>
          </a:p>
          <a:p>
            <a:r>
              <a:rPr kumimoji="1" lang="ja-JP" altLang="en-US" dirty="0" smtClean="0"/>
              <a:t>そのために、</a:t>
            </a:r>
            <a:r>
              <a:rPr kumimoji="1" lang="en-US" altLang="ja-JP" dirty="0" smtClean="0"/>
              <a:t>Web</a:t>
            </a:r>
            <a:r>
              <a:rPr kumimoji="1" lang="ja-JP" altLang="en-US" dirty="0" smtClean="0"/>
              <a:t>アプリケーションの情報を用いることで、</a:t>
            </a:r>
            <a:r>
              <a:rPr kumimoji="1" lang="en-US" altLang="ja-JP" dirty="0" smtClean="0"/>
              <a:t>WAF</a:t>
            </a:r>
            <a:r>
              <a:rPr kumimoji="1" lang="ja-JP" altLang="en-US" dirty="0" smtClean="0"/>
              <a:t>では防御しにくい攻撃からアプリケーションを保護することで、</a:t>
            </a:r>
            <a:endParaRPr kumimoji="1" lang="en-US" altLang="ja-JP" dirty="0" smtClean="0"/>
          </a:p>
          <a:p>
            <a:r>
              <a:rPr kumimoji="1" lang="en-US" altLang="en-US" dirty="0" smtClean="0"/>
              <a:t>Web</a:t>
            </a:r>
            <a:r>
              <a:rPr kumimoji="1" lang="ja-JP" altLang="en-US" dirty="0" smtClean="0"/>
              <a:t>アプリケーションを安全に利用する方法を提案します。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3</a:t>
            </a:fld>
            <a:endParaRPr kumimoji="1" lang="ja-JP" altLang="en-US"/>
          </a:p>
        </p:txBody>
      </p:sp>
    </p:spTree>
    <p:extLst>
      <p:ext uri="{BB962C8B-B14F-4D97-AF65-F5344CB8AC3E}">
        <p14:creationId xmlns:p14="http://schemas.microsoft.com/office/powerpoint/2010/main" val="224826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この目的を設定した背景は大きく二つ挙げられます</a:t>
            </a:r>
            <a:endParaRPr kumimoji="1" lang="en-US" altLang="ja-JP" dirty="0" smtClean="0"/>
          </a:p>
          <a:p>
            <a:r>
              <a:rPr kumimoji="1" lang="ja-JP" altLang="en-US" dirty="0" smtClean="0"/>
              <a:t>一つ目は</a:t>
            </a:r>
            <a:endParaRPr kumimoji="1" lang="en-US" altLang="ja-JP" dirty="0" smtClean="0"/>
          </a:p>
          <a:p>
            <a:r>
              <a:rPr kumimoji="1" lang="ja-JP" altLang="en-US" dirty="0" smtClean="0"/>
              <a:t>システムが大規模化、複雑化することによってシステム全体の把握が難化していること</a:t>
            </a:r>
            <a:endParaRPr kumimoji="1" lang="en-US" altLang="ja-JP" dirty="0" smtClean="0"/>
          </a:p>
          <a:p>
            <a:r>
              <a:rPr kumimoji="1" lang="ja-JP" altLang="en-US" dirty="0" smtClean="0"/>
              <a:t>二つ目は</a:t>
            </a:r>
            <a:endParaRPr kumimoji="1" lang="en-US" altLang="ja-JP" dirty="0" smtClean="0"/>
          </a:p>
          <a:p>
            <a:r>
              <a:rPr kumimoji="1" lang="ja-JP" altLang="en-US" dirty="0" smtClean="0"/>
              <a:t>多層防御の重要性についてです</a:t>
            </a:r>
            <a:endParaRPr kumimoji="1" lang="en-US" altLang="ja-JP" dirty="0" smtClean="0"/>
          </a:p>
          <a:p>
            <a:endParaRPr kumimoji="1" lang="en-US" altLang="ja-JP" sz="3600" dirty="0" smtClean="0"/>
          </a:p>
          <a:p>
            <a:endParaRPr kumimoji="1" lang="en-US" altLang="ja-JP" dirty="0" smtClean="0"/>
          </a:p>
          <a:p>
            <a:r>
              <a:rPr kumimoji="1" lang="ja-JP" altLang="en-US" dirty="0" smtClean="0"/>
              <a:t>順番がクラウド</a:t>
            </a:r>
            <a:r>
              <a:rPr kumimoji="1" lang="en-US" altLang="ja-JP" dirty="0" smtClean="0"/>
              <a:t>→</a:t>
            </a:r>
            <a:r>
              <a:rPr kumimoji="1" lang="ja-JP" altLang="en-US" dirty="0" smtClean="0"/>
              <a:t>多層防御</a:t>
            </a:r>
            <a:endParaRPr kumimoji="1" lang="en-US" altLang="ja-JP" dirty="0" smtClean="0"/>
          </a:p>
          <a:p>
            <a:r>
              <a:rPr kumimoji="1" lang="ja-JP" altLang="en-US" dirty="0" smtClean="0"/>
              <a:t>標的型攻撃を入れるなら、説得力のある実例を探す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4</a:t>
            </a:fld>
            <a:endParaRPr kumimoji="1" lang="ja-JP" altLang="en-US"/>
          </a:p>
        </p:txBody>
      </p:sp>
    </p:spTree>
    <p:extLst>
      <p:ext uri="{BB962C8B-B14F-4D97-AF65-F5344CB8AC3E}">
        <p14:creationId xmlns:p14="http://schemas.microsoft.com/office/powerpoint/2010/main" val="105280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まず一つ目のシステム把握の難化についてですが、</a:t>
            </a:r>
            <a:r>
              <a:rPr kumimoji="1" lang="en-US" altLang="ja-JP" dirty="0" smtClean="0"/>
              <a:t>Web</a:t>
            </a:r>
            <a:r>
              <a:rPr kumimoji="1" lang="ja-JP" altLang="en-US" dirty="0" smtClean="0"/>
              <a:t>アプリケーションは一般的な</a:t>
            </a:r>
            <a:r>
              <a:rPr kumimoji="1" lang="en-US" altLang="ja-JP" dirty="0" smtClean="0"/>
              <a:t>Web</a:t>
            </a:r>
            <a:r>
              <a:rPr kumimoji="1" lang="ja-JP" altLang="en-US" dirty="0" smtClean="0"/>
              <a:t>サイトとは異なり、サーバもしくはブラウザでプログラムが動いているため対話的にを利用できるという利点がある一方、脆弱性が含まれる可能性があります。これは単純な</a:t>
            </a:r>
            <a:r>
              <a:rPr kumimoji="1" lang="en-US" altLang="ja-JP" dirty="0" smtClean="0"/>
              <a:t>web</a:t>
            </a:r>
            <a:r>
              <a:rPr kumimoji="1" lang="ja-JP" altLang="en-US" dirty="0" smtClean="0"/>
              <a:t>サイトと比べて、プログラムをアプリケーションサーバで実行させるため、アプリケーション単体を一つのシステムと見た時、その把握が難しくなるということがその一因になっていると考えられます。</a:t>
            </a:r>
            <a:endParaRPr kumimoji="1" lang="en-US" altLang="ja-JP" dirty="0" smtClean="0"/>
          </a:p>
          <a:p>
            <a:r>
              <a:rPr kumimoji="1" lang="ja-JP" altLang="en-US" dirty="0" smtClean="0"/>
              <a:t>また、クラウド化が進む一方で、その防御もセキュリティの観点では重要です。その際、クラウド化はオンプレミス環境と比較して、他のシステムとの連携が取りにくいというデメリットがあり、これもシステムが複雑化する原因の一つです。</a:t>
            </a:r>
            <a:endParaRPr kumimoji="1" lang="en-US" altLang="ja-JP" dirty="0" smtClean="0"/>
          </a:p>
          <a:p>
            <a:r>
              <a:rPr kumimoji="1" lang="ja-JP" altLang="en-US" dirty="0" smtClean="0"/>
              <a:t>また、システムの一部追加、変更によってシステムの把握が困難になることもあります</a:t>
            </a:r>
            <a:endParaRPr kumimoji="1" lang="en-US" altLang="ja-JP" dirty="0" smtClean="0"/>
          </a:p>
          <a:p>
            <a:r>
              <a:rPr kumimoji="1" lang="ja-JP" altLang="en-US" dirty="0" smtClean="0"/>
              <a:t>このようにシステム全体の把握が難しくなると、その結果システムの防御が難しくなると考えられます。</a:t>
            </a:r>
            <a:endParaRPr kumimoji="1" lang="en-US" altLang="ja-JP" dirty="0" smtClean="0"/>
          </a:p>
          <a:p>
            <a:r>
              <a:rPr kumimoji="1" lang="ja-JP" altLang="en-US" dirty="0" smtClean="0"/>
              <a:t>したがって、システム全体を把握が難しい時、個々の小さな単位で把握し、防御を行うことは有効だと考えました。</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順番がクラウド</a:t>
            </a:r>
            <a:r>
              <a:rPr kumimoji="1" lang="en-US" altLang="ja-JP" dirty="0" smtClean="0"/>
              <a:t>→</a:t>
            </a:r>
            <a:r>
              <a:rPr kumimoji="1" lang="ja-JP" altLang="en-US" dirty="0" smtClean="0"/>
              <a:t>多層防御</a:t>
            </a:r>
            <a:endParaRPr kumimoji="1" lang="en-US" altLang="ja-JP" dirty="0" smtClean="0"/>
          </a:p>
          <a:p>
            <a:r>
              <a:rPr kumimoji="1" lang="ja-JP" altLang="en-US" dirty="0" smtClean="0"/>
              <a:t>標的型攻撃を入れるなら、説得力のある実例を探す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5</a:t>
            </a:fld>
            <a:endParaRPr kumimoji="1" lang="ja-JP" altLang="en-US"/>
          </a:p>
        </p:txBody>
      </p:sp>
    </p:spTree>
    <p:extLst>
      <p:ext uri="{BB962C8B-B14F-4D97-AF65-F5344CB8AC3E}">
        <p14:creationId xmlns:p14="http://schemas.microsoft.com/office/powerpoint/2010/main" val="105280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en-US" altLang="ja-JP" dirty="0" smtClean="0"/>
          </a:p>
          <a:p>
            <a:pPr marL="0" indent="0">
              <a:buNone/>
            </a:pPr>
            <a:r>
              <a:rPr kumimoji="1" lang="ja-JP" altLang="en-US" dirty="0" smtClean="0"/>
              <a:t>次に多層防御について、ここでよく例に上がるのがこのスイスチーズモデルです</a:t>
            </a:r>
            <a:endParaRPr kumimoji="1" lang="en-US" altLang="ja-JP" dirty="0" smtClean="0"/>
          </a:p>
          <a:p>
            <a:pPr marL="0" indent="0">
              <a:buNone/>
            </a:pPr>
            <a:r>
              <a:rPr kumimoji="1" lang="ja-JP" altLang="en-US" dirty="0" smtClean="0"/>
              <a:t>これはリスク管理に関する概念の一つで、</a:t>
            </a:r>
            <a:endParaRPr kumimoji="1" lang="en-US" altLang="ja-JP" dirty="0" smtClean="0"/>
          </a:p>
          <a:p>
            <a:pPr marL="0" indent="0">
              <a:buNone/>
            </a:pPr>
            <a:r>
              <a:rPr lang="ja-JP" altLang="en-US" dirty="0" smtClean="0"/>
              <a:t>異なる薄切りにしたスイスチーズを何枚も重ねると、貫通する可能性は低くなるのと同様に、リスク管理においても、視点の異なる防護策を何重にも組み合わせることで、事故や不祥事が発生する危険性を低減させることができるというものです。</a:t>
            </a:r>
            <a:endParaRPr lang="en-US" altLang="ja-JP" dirty="0" smtClean="0"/>
          </a:p>
          <a:p>
            <a:pPr marL="0" indent="0">
              <a:buNone/>
            </a:pPr>
            <a:r>
              <a:rPr lang="ja-JP" altLang="en-US" dirty="0" smtClean="0"/>
              <a:t>セキュリティ分野でもこの考え方が存在し、スライドの例では</a:t>
            </a:r>
            <a:endParaRPr lang="en-US" altLang="ja-JP" dirty="0" smtClean="0"/>
          </a:p>
          <a:p>
            <a:pPr marL="0" indent="0">
              <a:buNone/>
            </a:pPr>
            <a:r>
              <a:rPr lang="ja-JP" altLang="en-US" dirty="0" smtClean="0"/>
              <a:t>まず、</a:t>
            </a:r>
            <a:r>
              <a:rPr lang="en-US" altLang="ja-JP" dirty="0" smtClean="0"/>
              <a:t>FW</a:t>
            </a:r>
            <a:r>
              <a:rPr lang="ja-JP" altLang="en-US" dirty="0" smtClean="0"/>
              <a:t>で不要なポートや特定のアドレスの通信を遮断し、攻撃の侵入を防ぎ、</a:t>
            </a:r>
            <a:endParaRPr lang="en-US" altLang="ja-JP" dirty="0" smtClean="0"/>
          </a:p>
          <a:p>
            <a:pPr marL="0" indent="0">
              <a:buNone/>
            </a:pPr>
            <a:r>
              <a:rPr lang="en-US" altLang="ja-JP" dirty="0" smtClean="0"/>
              <a:t>IPS</a:t>
            </a:r>
            <a:r>
              <a:rPr lang="ja-JP" altLang="en-US" dirty="0" smtClean="0"/>
              <a:t>を用いて</a:t>
            </a:r>
            <a:r>
              <a:rPr lang="en-US" altLang="ja-JP" dirty="0" smtClean="0"/>
              <a:t>FW</a:t>
            </a:r>
            <a:r>
              <a:rPr lang="ja-JP" altLang="en-US" dirty="0" smtClean="0"/>
              <a:t>では見ていないパケットの内部から攻撃か判断します。</a:t>
            </a:r>
            <a:endParaRPr lang="en-US" altLang="ja-JP" dirty="0" smtClean="0"/>
          </a:p>
          <a:p>
            <a:pPr marL="0" indent="0">
              <a:buNone/>
            </a:pPr>
            <a:r>
              <a:rPr lang="ja-JP" altLang="en-US" dirty="0" smtClean="0"/>
              <a:t>その後、</a:t>
            </a:r>
            <a:r>
              <a:rPr lang="en-US" altLang="ja-JP" dirty="0" smtClean="0"/>
              <a:t>WAF</a:t>
            </a:r>
            <a:r>
              <a:rPr lang="ja-JP" altLang="en-US" dirty="0" smtClean="0"/>
              <a:t>を用いてアプリケーションに対する攻撃かどうかを判断することによって攻撃の侵入を防ぐことで多層的に脅威に対応するようになっています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6</a:t>
            </a:fld>
            <a:endParaRPr kumimoji="1" lang="ja-JP" altLang="en-US"/>
          </a:p>
        </p:txBody>
      </p:sp>
    </p:spTree>
    <p:extLst>
      <p:ext uri="{BB962C8B-B14F-4D97-AF65-F5344CB8AC3E}">
        <p14:creationId xmlns:p14="http://schemas.microsoft.com/office/powerpoint/2010/main" val="12996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lang="en-US" altLang="ja-JP" dirty="0" smtClean="0"/>
          </a:p>
          <a:p>
            <a:pPr marL="0" indent="0">
              <a:buNone/>
            </a:pPr>
            <a:r>
              <a:rPr lang="ja-JP" altLang="en-US" dirty="0" smtClean="0"/>
              <a:t>ここで問題になるのが、ここまで</a:t>
            </a:r>
            <a:r>
              <a:rPr lang="en-US" altLang="ja-JP" dirty="0" smtClean="0"/>
              <a:t>FW, IPS, WAF</a:t>
            </a:r>
            <a:r>
              <a:rPr lang="ja-JP" altLang="en-US" dirty="0" smtClean="0"/>
              <a:t>を用いて防御を行っていますが、これらの防御では守りにくい攻撃が存在することです</a:t>
            </a:r>
            <a:endParaRPr lang="en-US" altLang="ja-JP" dirty="0" smtClean="0"/>
          </a:p>
          <a:p>
            <a:pPr marL="0" indent="0">
              <a:buNone/>
            </a:pPr>
            <a:r>
              <a:rPr lang="ja-JP" altLang="en-US" dirty="0" smtClean="0"/>
              <a:t>その例の一つである総当たりによるログイン試行は、ログイン試行自体は正規の通信であり、それを多くの回数繰り返すことによって成り立つ攻撃であるため、</a:t>
            </a:r>
            <a:r>
              <a:rPr lang="en-US" altLang="ja-JP" dirty="0" smtClean="0"/>
              <a:t>WAF</a:t>
            </a:r>
            <a:r>
              <a:rPr lang="ja-JP" altLang="en-US" dirty="0" smtClean="0"/>
              <a:t>では防御しにくいと言われています</a:t>
            </a:r>
            <a:endParaRPr lang="en-US" altLang="ja-JP" dirty="0" smtClean="0"/>
          </a:p>
          <a:p>
            <a:pPr marL="0" indent="0">
              <a:buNone/>
            </a:pPr>
            <a:r>
              <a:rPr lang="ja-JP" altLang="en-US" dirty="0" smtClean="0"/>
              <a:t>そういった攻撃に対して、</a:t>
            </a:r>
            <a:r>
              <a:rPr lang="en-US" altLang="ja-JP" dirty="0" smtClean="0"/>
              <a:t>WAF</a:t>
            </a:r>
            <a:r>
              <a:rPr lang="ja-JP" altLang="en-US" dirty="0" smtClean="0"/>
              <a:t>で防御しづらい攻撃に対して、アプリケーションを用いて防御することは有効だと考えました</a:t>
            </a:r>
            <a:endParaRPr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7</a:t>
            </a:fld>
            <a:endParaRPr kumimoji="1" lang="ja-JP" altLang="en-US"/>
          </a:p>
        </p:txBody>
      </p:sp>
    </p:spTree>
    <p:extLst>
      <p:ext uri="{BB962C8B-B14F-4D97-AF65-F5344CB8AC3E}">
        <p14:creationId xmlns:p14="http://schemas.microsoft.com/office/powerpoint/2010/main" val="12996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次に関連技術です</a:t>
            </a:r>
            <a:endParaRPr kumimoji="1" lang="en-US" altLang="ja-JP" dirty="0" smtClean="0"/>
          </a:p>
          <a:p>
            <a:r>
              <a:rPr kumimoji="1" lang="ja-JP" altLang="en-US" dirty="0" smtClean="0"/>
              <a:t>一つ目がハニーポットです</a:t>
            </a:r>
            <a:endParaRPr kumimoji="1" lang="en-US" altLang="ja-JP" dirty="0" smtClean="0"/>
          </a:p>
          <a:p>
            <a:r>
              <a:rPr kumimoji="1" lang="ja-JP" altLang="en-US" dirty="0" smtClean="0"/>
              <a:t>これは</a:t>
            </a:r>
            <a:r>
              <a:rPr kumimoji="1" lang="en-US" altLang="ja-JP" dirty="0" smtClean="0"/>
              <a:t>…</a:t>
            </a:r>
            <a:r>
              <a:rPr kumimoji="1" lang="ja-JP" altLang="en-US" dirty="0" smtClean="0"/>
              <a:t>です</a:t>
            </a:r>
            <a:endParaRPr kumimoji="1" lang="en-US" altLang="ja-JP" dirty="0" smtClean="0"/>
          </a:p>
          <a:p>
            <a:r>
              <a:rPr kumimoji="1" lang="ja-JP" altLang="en-US" dirty="0" smtClean="0"/>
              <a:t>ハニーポットには、エミュレートした環境で攻撃活動を記録するか実際のシステムで攻撃活動を記録するかによって大きく二つに分類されます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8</a:t>
            </a:fld>
            <a:endParaRPr kumimoji="1" lang="ja-JP" altLang="en-US"/>
          </a:p>
        </p:txBody>
      </p:sp>
    </p:spTree>
    <p:extLst>
      <p:ext uri="{BB962C8B-B14F-4D97-AF65-F5344CB8AC3E}">
        <p14:creationId xmlns:p14="http://schemas.microsoft.com/office/powerpoint/2010/main" val="1001148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それが、低対話型ハニーポットと高対話型ハニーポットです</a:t>
            </a:r>
            <a:endParaRPr kumimoji="1" lang="en-US" altLang="ja-JP" dirty="0" smtClean="0"/>
          </a:p>
          <a:p>
            <a:r>
              <a:rPr kumimoji="1" lang="ja-JP" altLang="en-US" dirty="0" smtClean="0"/>
              <a:t>そのうち高対話型は</a:t>
            </a:r>
            <a:r>
              <a:rPr kumimoji="1" lang="en-US" altLang="ja-JP" dirty="0" smtClean="0"/>
              <a:t>…</a:t>
            </a:r>
            <a:r>
              <a:rPr kumimoji="1" lang="ja-JP" altLang="en-US" dirty="0" smtClean="0"/>
              <a:t>で、</a:t>
            </a:r>
            <a:endParaRPr kumimoji="1" lang="en-US" altLang="ja-JP" dirty="0" smtClean="0"/>
          </a:p>
          <a:p>
            <a:endParaRPr kumimoji="1" lang="en-US" altLang="ja-JP" dirty="0" smtClean="0"/>
          </a:p>
          <a:p>
            <a:r>
              <a:rPr kumimoji="1" lang="ja-JP" altLang="en-US" dirty="0" smtClean="0"/>
              <a:t>低対話型がエミュレートした環境を出られない限りホストマシンへの影響がないため、攻撃の影響が少ない一方、</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一般に攻撃者にハニーポットと気づかれやすいという欠点があります</a:t>
            </a:r>
            <a:endParaRPr kumimoji="1" lang="en-US" altLang="ja-JP" dirty="0" smtClean="0"/>
          </a:p>
          <a:p>
            <a:r>
              <a:rPr kumimoji="1" lang="ja-JP" altLang="en-US" dirty="0" smtClean="0"/>
              <a:t>例えば、</a:t>
            </a:r>
            <a:r>
              <a:rPr kumimoji="1" lang="en-US" altLang="ja-JP" dirty="0" err="1" smtClean="0"/>
              <a:t>ssh</a:t>
            </a:r>
            <a:r>
              <a:rPr kumimoji="1" lang="ja-JP" altLang="en-US" dirty="0" smtClean="0"/>
              <a:t>ハニーポットの</a:t>
            </a:r>
            <a:r>
              <a:rPr kumimoji="1" lang="en-US" altLang="ja-JP" dirty="0" smtClean="0"/>
              <a:t>cowrie</a:t>
            </a:r>
            <a:r>
              <a:rPr kumimoji="1" lang="ja-JP" altLang="en-US" dirty="0" smtClean="0"/>
              <a:t>では実際のコマンドを用いたとき、一部正しく表示されないことを利用した判別方法があります</a:t>
            </a:r>
            <a:endParaRPr kumimoji="1" lang="en-US" altLang="ja-JP" dirty="0" smtClean="0"/>
          </a:p>
          <a:p>
            <a:r>
              <a:rPr kumimoji="1" lang="ja-JP" altLang="en-US" dirty="0" smtClean="0"/>
              <a:t>一方、高対話型はその対のハニーポットで</a:t>
            </a:r>
            <a:endParaRPr kumimoji="1" lang="en-US" altLang="ja-JP" dirty="0" smtClean="0"/>
          </a:p>
          <a:p>
            <a:r>
              <a:rPr kumimoji="1" lang="ja-JP" altLang="en-US" dirty="0" smtClean="0"/>
              <a:t>実際の環境を用いて攻撃を収集しているため、ホストマシンへの攻撃が成功したとき影響がありますが、一方で</a:t>
            </a:r>
            <a:endParaRPr kumimoji="1" lang="en-US" altLang="ja-JP" dirty="0" smtClean="0"/>
          </a:p>
          <a:p>
            <a:r>
              <a:rPr kumimoji="1" lang="ja-JP" altLang="en-US" dirty="0" smtClean="0"/>
              <a:t>実環境であるため、不備がなく攻撃者にハニーポットであると気付かれにくいという特徴があります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92CED7-7088-0149-B070-A4F6DEDB069F}" type="slidenum">
              <a:rPr kumimoji="1" lang="ja-JP" altLang="en-US" smtClean="0"/>
              <a:t>9</a:t>
            </a:fld>
            <a:endParaRPr kumimoji="1" lang="ja-JP" altLang="en-US"/>
          </a:p>
        </p:txBody>
      </p:sp>
    </p:spTree>
    <p:extLst>
      <p:ext uri="{BB962C8B-B14F-4D97-AF65-F5344CB8AC3E}">
        <p14:creationId xmlns:p14="http://schemas.microsoft.com/office/powerpoint/2010/main" val="201127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107139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35035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197312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149050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244066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253642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344731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298708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168512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176854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3F80FE3-636D-8C49-9292-AAC966A6BE1C}" type="datetimeFigureOut">
              <a:rPr kumimoji="1" lang="ja-JP" altLang="en-US" smtClean="0"/>
              <a:t>19/10/21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2059022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80FE3-636D-8C49-9292-AAC966A6BE1C}" type="datetimeFigureOut">
              <a:rPr kumimoji="1" lang="ja-JP" altLang="en-US" smtClean="0"/>
              <a:t>19/10/21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54A66-DEB4-0D4D-9A8F-9F54CB6A27FA}" type="slidenum">
              <a:rPr kumimoji="1" lang="ja-JP" altLang="en-US" smtClean="0"/>
              <a:t>‹#›</a:t>
            </a:fld>
            <a:endParaRPr kumimoji="1" lang="ja-JP" altLang="en-US"/>
          </a:p>
        </p:txBody>
      </p:sp>
    </p:spTree>
    <p:extLst>
      <p:ext uri="{BB962C8B-B14F-4D97-AF65-F5344CB8AC3E}">
        <p14:creationId xmlns:p14="http://schemas.microsoft.com/office/powerpoint/2010/main" val="209180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kotobank.jp/word/%E3%82%B9%E3%82%A4%E3%82%B9%E3%83%81%E3%83%BC%E3%82%BA%E3%83%A2%E3%83%87%E3%83%AB-539863"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kotobank.jp/word/%E3%82%B9%E3%82%A4%E3%82%B9%E3%83%81%E3%83%BC%E3%82%BA%E3%83%A2%E3%83%87%E3%83%AB-539863"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Web</a:t>
            </a:r>
            <a:r>
              <a:rPr kumimoji="1" lang="ja-JP" altLang="en-US" dirty="0" smtClean="0"/>
              <a:t>アプリケーションフレームワークに組み込むハニーポットの提案</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solidFill>
                  <a:schemeClr val="tx1"/>
                </a:solidFill>
              </a:rPr>
              <a:t>九州大学</a:t>
            </a:r>
            <a:endParaRPr kumimoji="1" lang="en-US" altLang="ja-JP" dirty="0" smtClean="0">
              <a:solidFill>
                <a:schemeClr val="tx1"/>
              </a:solidFill>
            </a:endParaRPr>
          </a:p>
          <a:p>
            <a:r>
              <a:rPr lang="ja-JP" altLang="en-US" dirty="0" smtClean="0">
                <a:solidFill>
                  <a:schemeClr val="tx1"/>
                </a:solidFill>
              </a:rPr>
              <a:t>久保田　康平</a:t>
            </a:r>
            <a:endParaRPr lang="en-US" altLang="ja-JP" dirty="0" smtClean="0">
              <a:solidFill>
                <a:schemeClr val="tx1"/>
              </a:solidFill>
            </a:endParaRPr>
          </a:p>
        </p:txBody>
      </p:sp>
    </p:spTree>
    <p:extLst>
      <p:ext uri="{BB962C8B-B14F-4D97-AF65-F5344CB8AC3E}">
        <p14:creationId xmlns:p14="http://schemas.microsoft.com/office/powerpoint/2010/main" val="25342727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kumimoji="1" lang="ja-JP" altLang="en-US" dirty="0" smtClean="0"/>
              <a:t>関連技術</a:t>
            </a:r>
            <a:endParaRPr kumimoji="1" lang="ja-JP" altLang="en-US" dirty="0"/>
          </a:p>
        </p:txBody>
      </p:sp>
      <p:sp>
        <p:nvSpPr>
          <p:cNvPr id="3" name="コンテンツ プレースホルダー 2"/>
          <p:cNvSpPr>
            <a:spLocks noGrp="1"/>
          </p:cNvSpPr>
          <p:nvPr>
            <p:ph idx="1"/>
          </p:nvPr>
        </p:nvSpPr>
        <p:spPr>
          <a:xfrm>
            <a:off x="457200" y="1467120"/>
            <a:ext cx="8229600" cy="5034231"/>
          </a:xfrm>
        </p:spPr>
        <p:txBody>
          <a:bodyPr>
            <a:normAutofit/>
          </a:bodyPr>
          <a:lstStyle/>
          <a:p>
            <a:pPr marL="0" indent="0">
              <a:buNone/>
            </a:pPr>
            <a:r>
              <a:rPr lang="ja-JP" altLang="en-US" sz="2800" dirty="0" smtClean="0"/>
              <a:t> </a:t>
            </a:r>
            <a:r>
              <a:rPr lang="en-US" altLang="ja-JP" sz="3600" dirty="0" smtClean="0"/>
              <a:t>Web</a:t>
            </a:r>
            <a:r>
              <a:rPr lang="ja-JP" altLang="en-US" sz="3600" dirty="0" smtClean="0"/>
              <a:t>アプリケーションファイアウォール</a:t>
            </a:r>
            <a:endParaRPr lang="en-US" altLang="ja-JP" sz="3600" dirty="0" smtClean="0"/>
          </a:p>
          <a:p>
            <a:pPr marL="0" indent="0">
              <a:buNone/>
            </a:pPr>
            <a:r>
              <a:rPr lang="ja-JP" altLang="en-US" sz="2800" dirty="0" smtClean="0"/>
              <a:t>リクエスト中の特定のパターン（シグネチャ）を検出し、攻撃と推測されるものを遮断、もしくは通信先を変更</a:t>
            </a:r>
            <a:endParaRPr lang="en-US" altLang="ja-JP" sz="2800" dirty="0" smtClean="0"/>
          </a:p>
          <a:p>
            <a:pPr marL="0" indent="0">
              <a:buNone/>
            </a:pPr>
            <a:endParaRPr lang="en-US" altLang="ja-JP" sz="2800" dirty="0"/>
          </a:p>
          <a:p>
            <a:pPr marL="0" indent="0">
              <a:buNone/>
            </a:pPr>
            <a:r>
              <a:rPr lang="ja-JP" altLang="en-US" sz="2800" dirty="0" smtClean="0"/>
              <a:t>利点</a:t>
            </a:r>
            <a:endParaRPr lang="en-US" altLang="ja-JP" sz="2800" dirty="0" smtClean="0"/>
          </a:p>
          <a:p>
            <a:r>
              <a:rPr lang="ja-JP" altLang="en-US" sz="2800" dirty="0" smtClean="0"/>
              <a:t>アプリケーションやサーバによらずに前置できる</a:t>
            </a:r>
            <a:endParaRPr lang="en-US" altLang="ja-JP" sz="2800" dirty="0" smtClean="0"/>
          </a:p>
          <a:p>
            <a:pPr marL="0" indent="0">
              <a:buNone/>
            </a:pPr>
            <a:r>
              <a:rPr lang="ja-JP" altLang="en-US" sz="2800" dirty="0" smtClean="0"/>
              <a:t>欠点</a:t>
            </a:r>
            <a:endParaRPr lang="en-US" altLang="ja-JP" sz="2800" dirty="0" smtClean="0"/>
          </a:p>
          <a:p>
            <a:r>
              <a:rPr lang="en-US" altLang="ja-JP" sz="2800" dirty="0" smtClean="0"/>
              <a:t>WAF</a:t>
            </a:r>
            <a:r>
              <a:rPr lang="ja-JP" altLang="en-US" sz="2800" dirty="0" smtClean="0"/>
              <a:t>では検出しづらい攻撃が存在する</a:t>
            </a:r>
            <a:endParaRPr lang="en-US" altLang="ja-JP" sz="2800" dirty="0" smtClean="0"/>
          </a:p>
        </p:txBody>
      </p:sp>
    </p:spTree>
    <p:extLst>
      <p:ext uri="{BB962C8B-B14F-4D97-AF65-F5344CB8AC3E}">
        <p14:creationId xmlns:p14="http://schemas.microsoft.com/office/powerpoint/2010/main" val="24556000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1" y="1336068"/>
            <a:ext cx="8229600" cy="1260208"/>
          </a:xfrm>
        </p:spPr>
        <p:txBody>
          <a:bodyPr>
            <a:normAutofit/>
          </a:bodyPr>
          <a:lstStyle/>
          <a:p>
            <a:pPr marL="0" indent="0">
              <a:buNone/>
            </a:pPr>
            <a:r>
              <a:rPr kumimoji="1" lang="en-US" altLang="ja-JP" dirty="0" smtClean="0"/>
              <a:t>Web</a:t>
            </a:r>
            <a:r>
              <a:rPr kumimoji="1" lang="ja-JP" altLang="en-US" dirty="0" smtClean="0"/>
              <a:t>アプリケーションそのものに攻撃の検出・逓減、攻撃活動の記録を行う機能を</a:t>
            </a:r>
            <a:r>
              <a:rPr lang="ja-JP" altLang="en-US" dirty="0" smtClean="0"/>
              <a:t>付加</a:t>
            </a:r>
            <a:endParaRPr lang="en-US" altLang="ja-JP" dirty="0" smtClean="0"/>
          </a:p>
        </p:txBody>
      </p:sp>
      <p:pic>
        <p:nvPicPr>
          <p:cNvPr id="6" name="図 5" descr="12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52" y="3951153"/>
            <a:ext cx="2024073" cy="2024073"/>
          </a:xfrm>
          <a:prstGeom prst="rect">
            <a:avLst/>
          </a:prstGeom>
        </p:spPr>
      </p:pic>
      <p:pic>
        <p:nvPicPr>
          <p:cNvPr id="7" name="図 6" descr="12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81" y="4163679"/>
            <a:ext cx="2024073" cy="2024073"/>
          </a:xfrm>
          <a:prstGeom prst="rect">
            <a:avLst/>
          </a:prstGeom>
        </p:spPr>
      </p:pic>
      <p:pic>
        <p:nvPicPr>
          <p:cNvPr id="8" name="図 7" descr="12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733" y="4403501"/>
            <a:ext cx="2024073" cy="2024073"/>
          </a:xfrm>
          <a:prstGeom prst="rect">
            <a:avLst/>
          </a:prstGeom>
        </p:spPr>
      </p:pic>
      <p:cxnSp>
        <p:nvCxnSpPr>
          <p:cNvPr id="9" name="直線矢印コネクタ 8"/>
          <p:cNvCxnSpPr/>
          <p:nvPr/>
        </p:nvCxnSpPr>
        <p:spPr>
          <a:xfrm>
            <a:off x="760052" y="4590802"/>
            <a:ext cx="7805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1"/>
          </p:cNvCxnSpPr>
          <p:nvPr/>
        </p:nvCxnSpPr>
        <p:spPr>
          <a:xfrm flipV="1">
            <a:off x="760052" y="4962002"/>
            <a:ext cx="2332766" cy="11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760052" y="5265037"/>
            <a:ext cx="3659678" cy="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2" name="乗算記号 11"/>
          <p:cNvSpPr/>
          <p:nvPr/>
        </p:nvSpPr>
        <p:spPr>
          <a:xfrm>
            <a:off x="1540612" y="4405202"/>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FF0000"/>
              </a:solidFill>
            </a:endParaRPr>
          </a:p>
        </p:txBody>
      </p:sp>
      <p:sp>
        <p:nvSpPr>
          <p:cNvPr id="13" name="乗算記号 12"/>
          <p:cNvSpPr/>
          <p:nvPr/>
        </p:nvSpPr>
        <p:spPr>
          <a:xfrm>
            <a:off x="4340346" y="5099279"/>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乗算記号 13"/>
          <p:cNvSpPr/>
          <p:nvPr/>
        </p:nvSpPr>
        <p:spPr>
          <a:xfrm>
            <a:off x="2997226" y="4776402"/>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89255" y="4163679"/>
            <a:ext cx="646331" cy="369332"/>
          </a:xfrm>
          <a:prstGeom prst="rect">
            <a:avLst/>
          </a:prstGeom>
          <a:noFill/>
        </p:spPr>
        <p:txBody>
          <a:bodyPr wrap="none" rtlCol="0">
            <a:spAutoFit/>
          </a:bodyPr>
          <a:lstStyle/>
          <a:p>
            <a:r>
              <a:rPr lang="ja-JP" altLang="en-US" dirty="0" smtClean="0"/>
              <a:t>攻撃</a:t>
            </a:r>
            <a:endParaRPr kumimoji="1" lang="ja-JP" altLang="en-US" dirty="0"/>
          </a:p>
        </p:txBody>
      </p:sp>
      <p:sp>
        <p:nvSpPr>
          <p:cNvPr id="16" name="テキスト ボックス 15"/>
          <p:cNvSpPr txBox="1"/>
          <p:nvPr/>
        </p:nvSpPr>
        <p:spPr>
          <a:xfrm>
            <a:off x="1415729" y="5470478"/>
            <a:ext cx="496087" cy="369332"/>
          </a:xfrm>
          <a:prstGeom prst="rect">
            <a:avLst/>
          </a:prstGeom>
          <a:noFill/>
        </p:spPr>
        <p:txBody>
          <a:bodyPr wrap="none" rtlCol="0">
            <a:spAutoFit/>
          </a:bodyPr>
          <a:lstStyle/>
          <a:p>
            <a:r>
              <a:rPr kumimoji="1" lang="en-US" altLang="ja-JP" dirty="0" smtClean="0"/>
              <a:t>FW</a:t>
            </a:r>
            <a:endParaRPr kumimoji="1" lang="ja-JP" altLang="en-US" dirty="0"/>
          </a:p>
        </p:txBody>
      </p:sp>
      <p:sp>
        <p:nvSpPr>
          <p:cNvPr id="17" name="テキスト ボックス 16"/>
          <p:cNvSpPr txBox="1"/>
          <p:nvPr/>
        </p:nvSpPr>
        <p:spPr>
          <a:xfrm>
            <a:off x="2895887" y="5605894"/>
            <a:ext cx="468134" cy="369332"/>
          </a:xfrm>
          <a:prstGeom prst="rect">
            <a:avLst/>
          </a:prstGeom>
          <a:noFill/>
        </p:spPr>
        <p:txBody>
          <a:bodyPr wrap="none" rtlCol="0">
            <a:spAutoFit/>
          </a:bodyPr>
          <a:lstStyle/>
          <a:p>
            <a:r>
              <a:rPr kumimoji="1" lang="en-US" altLang="ja-JP" dirty="0" smtClean="0"/>
              <a:t>IPS</a:t>
            </a:r>
            <a:endParaRPr kumimoji="1" lang="ja-JP" altLang="en-US" dirty="0"/>
          </a:p>
        </p:txBody>
      </p:sp>
      <p:sp>
        <p:nvSpPr>
          <p:cNvPr id="23" name="乗算記号 22"/>
          <p:cNvSpPr/>
          <p:nvPr/>
        </p:nvSpPr>
        <p:spPr>
          <a:xfrm>
            <a:off x="6111830" y="5347837"/>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267074" y="5790560"/>
            <a:ext cx="629650" cy="369332"/>
          </a:xfrm>
          <a:prstGeom prst="rect">
            <a:avLst/>
          </a:prstGeom>
          <a:noFill/>
        </p:spPr>
        <p:txBody>
          <a:bodyPr wrap="none" rtlCol="0">
            <a:spAutoFit/>
          </a:bodyPr>
          <a:lstStyle/>
          <a:p>
            <a:r>
              <a:rPr lang="en-US" altLang="ja-JP" dirty="0" smtClean="0"/>
              <a:t>WAF</a:t>
            </a:r>
            <a:endParaRPr kumimoji="1" lang="ja-JP" altLang="en-US" dirty="0"/>
          </a:p>
        </p:txBody>
      </p:sp>
      <p:pic>
        <p:nvPicPr>
          <p:cNvPr id="28" name="図 27" descr="computer_server_panku.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806" y="4154549"/>
            <a:ext cx="2811229" cy="2551190"/>
          </a:xfrm>
          <a:prstGeom prst="rect">
            <a:avLst/>
          </a:prstGeom>
        </p:spPr>
      </p:pic>
      <p:cxnSp>
        <p:nvCxnSpPr>
          <p:cNvPr id="20" name="直線矢印コネクタ 19"/>
          <p:cNvCxnSpPr/>
          <p:nvPr/>
        </p:nvCxnSpPr>
        <p:spPr>
          <a:xfrm>
            <a:off x="760052" y="5528588"/>
            <a:ext cx="5467216" cy="433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457200" y="467563"/>
            <a:ext cx="8229600" cy="616735"/>
          </a:xfrm>
        </p:spPr>
        <p:txBody>
          <a:bodyPr>
            <a:no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575650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kumimoji="1" lang="ja-JP" altLang="en-US" dirty="0" smtClean="0"/>
              <a:t>提案手法</a:t>
            </a:r>
            <a:endParaRPr kumimoji="1" lang="ja-JP" altLang="en-US" dirty="0"/>
          </a:p>
        </p:txBody>
      </p:sp>
      <p:pic>
        <p:nvPicPr>
          <p:cNvPr id="6" name="図 5" descr="12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52" y="3951153"/>
            <a:ext cx="2024073" cy="2024073"/>
          </a:xfrm>
          <a:prstGeom prst="rect">
            <a:avLst/>
          </a:prstGeom>
        </p:spPr>
      </p:pic>
      <p:pic>
        <p:nvPicPr>
          <p:cNvPr id="7" name="図 6" descr="12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81" y="4163679"/>
            <a:ext cx="2024073" cy="2024073"/>
          </a:xfrm>
          <a:prstGeom prst="rect">
            <a:avLst/>
          </a:prstGeom>
        </p:spPr>
      </p:pic>
      <p:pic>
        <p:nvPicPr>
          <p:cNvPr id="8" name="図 7" descr="12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733" y="4403501"/>
            <a:ext cx="2024073" cy="2024073"/>
          </a:xfrm>
          <a:prstGeom prst="rect">
            <a:avLst/>
          </a:prstGeom>
        </p:spPr>
      </p:pic>
      <p:cxnSp>
        <p:nvCxnSpPr>
          <p:cNvPr id="9" name="直線矢印コネクタ 8"/>
          <p:cNvCxnSpPr/>
          <p:nvPr/>
        </p:nvCxnSpPr>
        <p:spPr>
          <a:xfrm>
            <a:off x="760052" y="4590802"/>
            <a:ext cx="7805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1"/>
          </p:cNvCxnSpPr>
          <p:nvPr/>
        </p:nvCxnSpPr>
        <p:spPr>
          <a:xfrm flipV="1">
            <a:off x="760052" y="4962002"/>
            <a:ext cx="2332766" cy="11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760052" y="5265037"/>
            <a:ext cx="3659678" cy="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2" name="乗算記号 11"/>
          <p:cNvSpPr/>
          <p:nvPr/>
        </p:nvSpPr>
        <p:spPr>
          <a:xfrm>
            <a:off x="1540612" y="4405202"/>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FF0000"/>
              </a:solidFill>
            </a:endParaRPr>
          </a:p>
        </p:txBody>
      </p:sp>
      <p:sp>
        <p:nvSpPr>
          <p:cNvPr id="13" name="乗算記号 12"/>
          <p:cNvSpPr/>
          <p:nvPr/>
        </p:nvSpPr>
        <p:spPr>
          <a:xfrm>
            <a:off x="4340346" y="5099279"/>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乗算記号 13"/>
          <p:cNvSpPr/>
          <p:nvPr/>
        </p:nvSpPr>
        <p:spPr>
          <a:xfrm>
            <a:off x="2997226" y="4776402"/>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89255" y="4163679"/>
            <a:ext cx="646331" cy="369332"/>
          </a:xfrm>
          <a:prstGeom prst="rect">
            <a:avLst/>
          </a:prstGeom>
          <a:noFill/>
        </p:spPr>
        <p:txBody>
          <a:bodyPr wrap="none" rtlCol="0">
            <a:spAutoFit/>
          </a:bodyPr>
          <a:lstStyle/>
          <a:p>
            <a:r>
              <a:rPr lang="ja-JP" altLang="en-US" dirty="0" smtClean="0"/>
              <a:t>攻撃</a:t>
            </a:r>
            <a:endParaRPr kumimoji="1" lang="ja-JP" altLang="en-US" dirty="0"/>
          </a:p>
        </p:txBody>
      </p:sp>
      <p:sp>
        <p:nvSpPr>
          <p:cNvPr id="16" name="テキスト ボックス 15"/>
          <p:cNvSpPr txBox="1"/>
          <p:nvPr/>
        </p:nvSpPr>
        <p:spPr>
          <a:xfrm>
            <a:off x="1415729" y="5470478"/>
            <a:ext cx="496087" cy="369332"/>
          </a:xfrm>
          <a:prstGeom prst="rect">
            <a:avLst/>
          </a:prstGeom>
          <a:noFill/>
        </p:spPr>
        <p:txBody>
          <a:bodyPr wrap="none" rtlCol="0">
            <a:spAutoFit/>
          </a:bodyPr>
          <a:lstStyle/>
          <a:p>
            <a:r>
              <a:rPr kumimoji="1" lang="en-US" altLang="ja-JP" dirty="0" smtClean="0"/>
              <a:t>FW</a:t>
            </a:r>
            <a:endParaRPr kumimoji="1" lang="ja-JP" altLang="en-US" dirty="0"/>
          </a:p>
        </p:txBody>
      </p:sp>
      <p:sp>
        <p:nvSpPr>
          <p:cNvPr id="17" name="テキスト ボックス 16"/>
          <p:cNvSpPr txBox="1"/>
          <p:nvPr/>
        </p:nvSpPr>
        <p:spPr>
          <a:xfrm>
            <a:off x="2895887" y="5605894"/>
            <a:ext cx="468134" cy="369332"/>
          </a:xfrm>
          <a:prstGeom prst="rect">
            <a:avLst/>
          </a:prstGeom>
          <a:noFill/>
        </p:spPr>
        <p:txBody>
          <a:bodyPr wrap="none" rtlCol="0">
            <a:spAutoFit/>
          </a:bodyPr>
          <a:lstStyle/>
          <a:p>
            <a:r>
              <a:rPr kumimoji="1" lang="en-US" altLang="ja-JP" dirty="0" smtClean="0"/>
              <a:t>IPS</a:t>
            </a:r>
            <a:endParaRPr kumimoji="1" lang="ja-JP" altLang="en-US" dirty="0"/>
          </a:p>
        </p:txBody>
      </p:sp>
      <p:pic>
        <p:nvPicPr>
          <p:cNvPr id="19" name="図 18" descr="12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501" y="4544073"/>
            <a:ext cx="2024073" cy="2024073"/>
          </a:xfrm>
          <a:prstGeom prst="rect">
            <a:avLst/>
          </a:prstGeom>
        </p:spPr>
      </p:pic>
      <p:cxnSp>
        <p:nvCxnSpPr>
          <p:cNvPr id="20" name="直線矢印コネクタ 19"/>
          <p:cNvCxnSpPr/>
          <p:nvPr/>
        </p:nvCxnSpPr>
        <p:spPr>
          <a:xfrm>
            <a:off x="760052" y="5528588"/>
            <a:ext cx="5467216" cy="433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3" name="乗算記号 22"/>
          <p:cNvSpPr/>
          <p:nvPr/>
        </p:nvSpPr>
        <p:spPr>
          <a:xfrm>
            <a:off x="6111830" y="5347837"/>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222935" y="4250341"/>
            <a:ext cx="1756310" cy="646331"/>
          </a:xfrm>
          <a:prstGeom prst="rect">
            <a:avLst/>
          </a:prstGeom>
          <a:noFill/>
        </p:spPr>
        <p:txBody>
          <a:bodyPr wrap="none" rtlCol="0">
            <a:spAutoFit/>
          </a:bodyPr>
          <a:lstStyle/>
          <a:p>
            <a:r>
              <a:rPr kumimoji="1" lang="ja-JP" altLang="en-US" dirty="0" smtClean="0"/>
              <a:t>アプリケーション</a:t>
            </a:r>
            <a:endParaRPr kumimoji="1" lang="en-US" altLang="ja-JP" dirty="0" smtClean="0"/>
          </a:p>
          <a:p>
            <a:r>
              <a:rPr kumimoji="1" lang="ja-JP" altLang="en-US" dirty="0" smtClean="0"/>
              <a:t>による防御</a:t>
            </a:r>
            <a:endParaRPr kumimoji="1" lang="ja-JP" altLang="en-US" dirty="0"/>
          </a:p>
        </p:txBody>
      </p:sp>
      <p:sp>
        <p:nvSpPr>
          <p:cNvPr id="26" name="正方形/長方形 25"/>
          <p:cNvSpPr/>
          <p:nvPr/>
        </p:nvSpPr>
        <p:spPr>
          <a:xfrm>
            <a:off x="4975733" y="4163679"/>
            <a:ext cx="1988744" cy="213400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267074" y="5790560"/>
            <a:ext cx="629650" cy="369332"/>
          </a:xfrm>
          <a:prstGeom prst="rect">
            <a:avLst/>
          </a:prstGeom>
          <a:noFill/>
        </p:spPr>
        <p:txBody>
          <a:bodyPr wrap="none" rtlCol="0">
            <a:spAutoFit/>
          </a:bodyPr>
          <a:lstStyle/>
          <a:p>
            <a:r>
              <a:rPr lang="en-US" altLang="ja-JP" dirty="0" smtClean="0"/>
              <a:t>WAF</a:t>
            </a:r>
            <a:endParaRPr kumimoji="1" lang="ja-JP" altLang="en-US" dirty="0"/>
          </a:p>
        </p:txBody>
      </p:sp>
      <p:pic>
        <p:nvPicPr>
          <p:cNvPr id="21" name="図 20" descr="computer_server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861" y="4274268"/>
            <a:ext cx="1772084" cy="2097141"/>
          </a:xfrm>
          <a:prstGeom prst="rect">
            <a:avLst/>
          </a:prstGeom>
        </p:spPr>
      </p:pic>
      <p:sp>
        <p:nvSpPr>
          <p:cNvPr id="29" name="コンテンツ プレースホルダー 2"/>
          <p:cNvSpPr>
            <a:spLocks noGrp="1"/>
          </p:cNvSpPr>
          <p:nvPr>
            <p:ph idx="1"/>
          </p:nvPr>
        </p:nvSpPr>
        <p:spPr>
          <a:xfrm>
            <a:off x="457201" y="1336068"/>
            <a:ext cx="8229600" cy="1260208"/>
          </a:xfrm>
        </p:spPr>
        <p:txBody>
          <a:bodyPr>
            <a:normAutofit/>
          </a:bodyPr>
          <a:lstStyle/>
          <a:p>
            <a:pPr marL="0" indent="0">
              <a:buNone/>
            </a:pPr>
            <a:r>
              <a:rPr kumimoji="1" lang="en-US" altLang="ja-JP" dirty="0" smtClean="0"/>
              <a:t>Web</a:t>
            </a:r>
            <a:r>
              <a:rPr kumimoji="1" lang="ja-JP" altLang="en-US" dirty="0" smtClean="0"/>
              <a:t>アプリケーションそのものに攻撃の検出・逓減、攻撃活動の記録を行う機能を</a:t>
            </a:r>
            <a:r>
              <a:rPr lang="ja-JP" altLang="en-US" dirty="0" smtClean="0"/>
              <a:t>付加</a:t>
            </a:r>
            <a:endParaRPr lang="en-US" altLang="ja-JP" dirty="0" smtClean="0"/>
          </a:p>
        </p:txBody>
      </p:sp>
      <p:sp>
        <p:nvSpPr>
          <p:cNvPr id="25" name="下矢印 24"/>
          <p:cNvSpPr/>
          <p:nvPr/>
        </p:nvSpPr>
        <p:spPr>
          <a:xfrm>
            <a:off x="3111632" y="2444043"/>
            <a:ext cx="1878869" cy="4283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57201" y="2892072"/>
            <a:ext cx="7537640" cy="1077218"/>
          </a:xfrm>
          <a:prstGeom prst="rect">
            <a:avLst/>
          </a:prstGeom>
          <a:noFill/>
        </p:spPr>
        <p:txBody>
          <a:bodyPr wrap="none" rtlCol="0">
            <a:spAutoFit/>
          </a:bodyPr>
          <a:lstStyle/>
          <a:p>
            <a:r>
              <a:rPr kumimoji="1" lang="ja-JP" altLang="en-US" sz="3200" dirty="0" smtClean="0"/>
              <a:t>高対話型ハニーポットの振る舞いが可能な</a:t>
            </a:r>
            <a:endParaRPr kumimoji="1" lang="en-US" altLang="ja-JP" sz="3200" dirty="0" smtClean="0"/>
          </a:p>
          <a:p>
            <a:r>
              <a:rPr kumimoji="1" lang="en-US" altLang="ja-JP" sz="3200" dirty="0" smtClean="0"/>
              <a:t>Web</a:t>
            </a:r>
            <a:r>
              <a:rPr kumimoji="1" lang="ja-JP" altLang="en-US" sz="3200" dirty="0" smtClean="0"/>
              <a:t>アプリケーション</a:t>
            </a:r>
            <a:endParaRPr kumimoji="1" lang="ja-JP" altLang="en-US" sz="3200" dirty="0"/>
          </a:p>
        </p:txBody>
      </p:sp>
    </p:spTree>
    <p:extLst>
      <p:ext uri="{BB962C8B-B14F-4D97-AF65-F5344CB8AC3E}">
        <p14:creationId xmlns:p14="http://schemas.microsoft.com/office/powerpoint/2010/main" val="16006261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実装</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pPr marL="0" indent="0">
              <a:buNone/>
            </a:pPr>
            <a:r>
              <a:rPr lang="en-US" altLang="ja-JP" dirty="0" smtClean="0"/>
              <a:t>Bottle</a:t>
            </a:r>
            <a:r>
              <a:rPr lang="ja-JP" altLang="en-US" dirty="0" smtClean="0"/>
              <a:t>フレームワーク</a:t>
            </a:r>
            <a:endParaRPr lang="en-US" altLang="ja-JP" dirty="0"/>
          </a:p>
        </p:txBody>
      </p:sp>
      <p:sp>
        <p:nvSpPr>
          <p:cNvPr id="4" name="テキスト ボックス 3"/>
          <p:cNvSpPr txBox="1"/>
          <p:nvPr/>
        </p:nvSpPr>
        <p:spPr>
          <a:xfrm>
            <a:off x="5907574" y="2260055"/>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8" name="正方形/長方形 7"/>
          <p:cNvSpPr/>
          <p:nvPr/>
        </p:nvSpPr>
        <p:spPr>
          <a:xfrm>
            <a:off x="2833105" y="5402503"/>
            <a:ext cx="1294694" cy="1084760"/>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209735" y="5760217"/>
            <a:ext cx="541434" cy="461665"/>
          </a:xfrm>
          <a:prstGeom prst="rect">
            <a:avLst/>
          </a:prstGeom>
          <a:noFill/>
        </p:spPr>
        <p:txBody>
          <a:bodyPr wrap="none" rtlCol="0">
            <a:spAutoFit/>
          </a:bodyPr>
          <a:lstStyle/>
          <a:p>
            <a:r>
              <a:rPr lang="en-US" altLang="ja-JP" sz="2400" dirty="0" smtClean="0"/>
              <a:t>DB</a:t>
            </a:r>
            <a:endParaRPr kumimoji="1" lang="ja-JP" altLang="en-US" sz="2400" dirty="0"/>
          </a:p>
        </p:txBody>
      </p:sp>
      <p:sp>
        <p:nvSpPr>
          <p:cNvPr id="10" name="正方形/長方形 9"/>
          <p:cNvSpPr/>
          <p:nvPr/>
        </p:nvSpPr>
        <p:spPr>
          <a:xfrm>
            <a:off x="2502161" y="3515445"/>
            <a:ext cx="1956581"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592859" y="2138541"/>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3" name="直線コネクタ 12"/>
          <p:cNvCxnSpPr>
            <a:endCxn id="10" idx="1"/>
          </p:cNvCxnSpPr>
          <p:nvPr/>
        </p:nvCxnSpPr>
        <p:spPr>
          <a:xfrm>
            <a:off x="1130255" y="3929347"/>
            <a:ext cx="13719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p:cNvCxnSpPr>
            <a:endCxn id="11" idx="1"/>
          </p:cNvCxnSpPr>
          <p:nvPr/>
        </p:nvCxnSpPr>
        <p:spPr>
          <a:xfrm flipV="1">
            <a:off x="4458742" y="2552443"/>
            <a:ext cx="1134117" cy="1114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線コネクタ 15"/>
          <p:cNvCxnSpPr>
            <a:stCxn id="10" idx="2"/>
            <a:endCxn id="8" idx="0"/>
          </p:cNvCxnSpPr>
          <p:nvPr/>
        </p:nvCxnSpPr>
        <p:spPr>
          <a:xfrm>
            <a:off x="3480452" y="4343248"/>
            <a:ext cx="0" cy="1059255"/>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629291" y="3666495"/>
            <a:ext cx="1773843" cy="584776"/>
          </a:xfrm>
          <a:prstGeom prst="rect">
            <a:avLst/>
          </a:prstGeom>
          <a:noFill/>
        </p:spPr>
        <p:txBody>
          <a:bodyPr wrap="none" rtlCol="0">
            <a:spAutoFit/>
          </a:bodyPr>
          <a:lstStyle/>
          <a:p>
            <a:r>
              <a:rPr kumimoji="1" lang="en-US" altLang="ja-JP" sz="3200" dirty="0" err="1" smtClean="0"/>
              <a:t>Controler</a:t>
            </a:r>
            <a:endParaRPr kumimoji="1" lang="ja-JP" altLang="en-US" sz="3200" dirty="0"/>
          </a:p>
        </p:txBody>
      </p:sp>
      <p:cxnSp>
        <p:nvCxnSpPr>
          <p:cNvPr id="21" name="直線矢印コネクタ 20"/>
          <p:cNvCxnSpPr/>
          <p:nvPr/>
        </p:nvCxnSpPr>
        <p:spPr>
          <a:xfrm>
            <a:off x="1130255" y="3698645"/>
            <a:ext cx="115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1182078" y="3297163"/>
            <a:ext cx="1107094" cy="369332"/>
          </a:xfrm>
          <a:prstGeom prst="rect">
            <a:avLst/>
          </a:prstGeom>
          <a:noFill/>
        </p:spPr>
        <p:txBody>
          <a:bodyPr wrap="none" rtlCol="0">
            <a:spAutoFit/>
          </a:bodyPr>
          <a:lstStyle/>
          <a:p>
            <a:r>
              <a:rPr kumimoji="1" lang="ja-JP" altLang="en-US" dirty="0" smtClean="0"/>
              <a:t>リクエスト</a:t>
            </a:r>
            <a:endParaRPr kumimoji="1" lang="ja-JP" altLang="en-US" dirty="0"/>
          </a:p>
        </p:txBody>
      </p:sp>
      <p:sp>
        <p:nvSpPr>
          <p:cNvPr id="33" name="テキスト ボックス 32"/>
          <p:cNvSpPr txBox="1"/>
          <p:nvPr/>
        </p:nvSpPr>
        <p:spPr>
          <a:xfrm>
            <a:off x="5907574" y="3666495"/>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34" name="正方形/長方形 33"/>
          <p:cNvSpPr/>
          <p:nvPr/>
        </p:nvSpPr>
        <p:spPr>
          <a:xfrm>
            <a:off x="5593676" y="3515445"/>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907574" y="5004026"/>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36" name="正方形/長方形 35"/>
          <p:cNvSpPr/>
          <p:nvPr/>
        </p:nvSpPr>
        <p:spPr>
          <a:xfrm>
            <a:off x="5592859" y="4877476"/>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8" name="直線コネクタ 37"/>
          <p:cNvCxnSpPr>
            <a:stCxn id="10" idx="3"/>
            <a:endCxn id="34" idx="1"/>
          </p:cNvCxnSpPr>
          <p:nvPr/>
        </p:nvCxnSpPr>
        <p:spPr>
          <a:xfrm>
            <a:off x="4458742" y="3929347"/>
            <a:ext cx="11349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線コネクタ 40"/>
          <p:cNvCxnSpPr>
            <a:endCxn id="36" idx="1"/>
          </p:cNvCxnSpPr>
          <p:nvPr/>
        </p:nvCxnSpPr>
        <p:spPr>
          <a:xfrm>
            <a:off x="4458742" y="4251271"/>
            <a:ext cx="1134117" cy="1040107"/>
          </a:xfrm>
          <a:prstGeom prst="line">
            <a:avLst/>
          </a:prstGeom>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a:xfrm>
            <a:off x="4953000" y="1192601"/>
            <a:ext cx="2809875" cy="494778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5907574" y="1088337"/>
            <a:ext cx="1122222" cy="584776"/>
          </a:xfrm>
          <a:prstGeom prst="rect">
            <a:avLst/>
          </a:prstGeom>
          <a:noFill/>
        </p:spPr>
        <p:txBody>
          <a:bodyPr wrap="none" rtlCol="0">
            <a:spAutoFit/>
          </a:bodyPr>
          <a:lstStyle/>
          <a:p>
            <a:r>
              <a:rPr kumimoji="1" lang="en-US" altLang="ja-JP" sz="3200" dirty="0" smtClean="0"/>
              <a:t>views</a:t>
            </a:r>
            <a:endParaRPr kumimoji="1" lang="ja-JP" altLang="en-US" sz="3200" dirty="0"/>
          </a:p>
        </p:txBody>
      </p:sp>
    </p:spTree>
    <p:extLst>
      <p:ext uri="{BB962C8B-B14F-4D97-AF65-F5344CB8AC3E}">
        <p14:creationId xmlns:p14="http://schemas.microsoft.com/office/powerpoint/2010/main" val="18995897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実装</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pPr marL="0" indent="0">
              <a:buNone/>
            </a:pPr>
            <a:r>
              <a:rPr lang="en-US" altLang="ja-JP" dirty="0" smtClean="0"/>
              <a:t>Bottle</a:t>
            </a:r>
            <a:r>
              <a:rPr lang="ja-JP" altLang="en-US" dirty="0" smtClean="0"/>
              <a:t>フレームワーク</a:t>
            </a:r>
            <a:endParaRPr lang="en-US" altLang="ja-JP" dirty="0"/>
          </a:p>
        </p:txBody>
      </p:sp>
      <p:sp>
        <p:nvSpPr>
          <p:cNvPr id="4" name="テキスト ボックス 3"/>
          <p:cNvSpPr txBox="1"/>
          <p:nvPr/>
        </p:nvSpPr>
        <p:spPr>
          <a:xfrm>
            <a:off x="5907574" y="2260455"/>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8" name="正方形/長方形 7"/>
          <p:cNvSpPr/>
          <p:nvPr/>
        </p:nvSpPr>
        <p:spPr>
          <a:xfrm>
            <a:off x="2833105" y="5402903"/>
            <a:ext cx="1294694" cy="1084760"/>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209735" y="5760617"/>
            <a:ext cx="541434" cy="461665"/>
          </a:xfrm>
          <a:prstGeom prst="rect">
            <a:avLst/>
          </a:prstGeom>
          <a:noFill/>
        </p:spPr>
        <p:txBody>
          <a:bodyPr wrap="none" rtlCol="0">
            <a:spAutoFit/>
          </a:bodyPr>
          <a:lstStyle/>
          <a:p>
            <a:r>
              <a:rPr lang="en-US" altLang="ja-JP" sz="2400" dirty="0" smtClean="0"/>
              <a:t>DB</a:t>
            </a:r>
            <a:endParaRPr kumimoji="1" lang="ja-JP" altLang="en-US" sz="2400" dirty="0"/>
          </a:p>
        </p:txBody>
      </p:sp>
      <p:sp>
        <p:nvSpPr>
          <p:cNvPr id="10" name="正方形/長方形 9"/>
          <p:cNvSpPr/>
          <p:nvPr/>
        </p:nvSpPr>
        <p:spPr>
          <a:xfrm>
            <a:off x="2502161" y="3515845"/>
            <a:ext cx="1956581"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592859" y="2138941"/>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3" name="直線コネクタ 12"/>
          <p:cNvCxnSpPr>
            <a:endCxn id="10" idx="1"/>
          </p:cNvCxnSpPr>
          <p:nvPr/>
        </p:nvCxnSpPr>
        <p:spPr>
          <a:xfrm>
            <a:off x="1130255" y="3929747"/>
            <a:ext cx="13719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p:cNvCxnSpPr>
            <a:endCxn id="11" idx="1"/>
          </p:cNvCxnSpPr>
          <p:nvPr/>
        </p:nvCxnSpPr>
        <p:spPr>
          <a:xfrm flipV="1">
            <a:off x="4458742" y="2552843"/>
            <a:ext cx="1134117" cy="1114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線コネクタ 15"/>
          <p:cNvCxnSpPr>
            <a:stCxn id="10" idx="2"/>
            <a:endCxn id="8" idx="0"/>
          </p:cNvCxnSpPr>
          <p:nvPr/>
        </p:nvCxnSpPr>
        <p:spPr>
          <a:xfrm>
            <a:off x="3480452" y="4343648"/>
            <a:ext cx="0" cy="1059255"/>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629291" y="3666895"/>
            <a:ext cx="1773843" cy="584776"/>
          </a:xfrm>
          <a:prstGeom prst="rect">
            <a:avLst/>
          </a:prstGeom>
          <a:noFill/>
        </p:spPr>
        <p:txBody>
          <a:bodyPr wrap="none" rtlCol="0">
            <a:spAutoFit/>
          </a:bodyPr>
          <a:lstStyle/>
          <a:p>
            <a:r>
              <a:rPr kumimoji="1" lang="en-US" altLang="ja-JP" sz="3200" dirty="0" err="1" smtClean="0"/>
              <a:t>Controler</a:t>
            </a:r>
            <a:endParaRPr kumimoji="1" lang="ja-JP" altLang="en-US" sz="3200" dirty="0"/>
          </a:p>
        </p:txBody>
      </p:sp>
      <p:cxnSp>
        <p:nvCxnSpPr>
          <p:cNvPr id="21" name="直線矢印コネクタ 20"/>
          <p:cNvCxnSpPr/>
          <p:nvPr/>
        </p:nvCxnSpPr>
        <p:spPr>
          <a:xfrm flipV="1">
            <a:off x="4403134" y="2367947"/>
            <a:ext cx="934038" cy="929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5907574" y="3666895"/>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34" name="正方形/長方形 33"/>
          <p:cNvSpPr/>
          <p:nvPr/>
        </p:nvSpPr>
        <p:spPr>
          <a:xfrm>
            <a:off x="5593676" y="3515845"/>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907574" y="5004426"/>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36" name="正方形/長方形 35"/>
          <p:cNvSpPr/>
          <p:nvPr/>
        </p:nvSpPr>
        <p:spPr>
          <a:xfrm>
            <a:off x="5592859" y="4877876"/>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8" name="直線コネクタ 37"/>
          <p:cNvCxnSpPr>
            <a:stCxn id="10" idx="3"/>
            <a:endCxn id="34" idx="1"/>
          </p:cNvCxnSpPr>
          <p:nvPr/>
        </p:nvCxnSpPr>
        <p:spPr>
          <a:xfrm>
            <a:off x="4458742" y="3929747"/>
            <a:ext cx="11349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線コネクタ 40"/>
          <p:cNvCxnSpPr>
            <a:endCxn id="36" idx="1"/>
          </p:cNvCxnSpPr>
          <p:nvPr/>
        </p:nvCxnSpPr>
        <p:spPr>
          <a:xfrm>
            <a:off x="4458742" y="4251671"/>
            <a:ext cx="1134117" cy="1040107"/>
          </a:xfrm>
          <a:prstGeom prst="line">
            <a:avLst/>
          </a:prstGeom>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a:xfrm>
            <a:off x="4953000" y="1193001"/>
            <a:ext cx="2809875" cy="494778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5907574" y="1088737"/>
            <a:ext cx="1122222" cy="584776"/>
          </a:xfrm>
          <a:prstGeom prst="rect">
            <a:avLst/>
          </a:prstGeom>
          <a:noFill/>
        </p:spPr>
        <p:txBody>
          <a:bodyPr wrap="none" rtlCol="0">
            <a:spAutoFit/>
          </a:bodyPr>
          <a:lstStyle/>
          <a:p>
            <a:r>
              <a:rPr kumimoji="1" lang="en-US" altLang="ja-JP" sz="3200" dirty="0" smtClean="0"/>
              <a:t>views</a:t>
            </a:r>
            <a:endParaRPr kumimoji="1" lang="ja-JP" altLang="en-US" sz="3200" dirty="0"/>
          </a:p>
        </p:txBody>
      </p:sp>
      <p:cxnSp>
        <p:nvCxnSpPr>
          <p:cNvPr id="27" name="直線矢印コネクタ 26"/>
          <p:cNvCxnSpPr/>
          <p:nvPr/>
        </p:nvCxnSpPr>
        <p:spPr>
          <a:xfrm>
            <a:off x="3209735" y="4524375"/>
            <a:ext cx="0" cy="7674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67622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実装</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pPr marL="0" indent="0">
              <a:buNone/>
            </a:pPr>
            <a:r>
              <a:rPr lang="en-US" altLang="ja-JP" dirty="0" smtClean="0"/>
              <a:t>Bottle</a:t>
            </a:r>
            <a:r>
              <a:rPr lang="ja-JP" altLang="en-US" dirty="0" smtClean="0"/>
              <a:t>フレームワーク</a:t>
            </a:r>
            <a:endParaRPr lang="en-US" altLang="ja-JP" dirty="0"/>
          </a:p>
        </p:txBody>
      </p:sp>
      <p:sp>
        <p:nvSpPr>
          <p:cNvPr id="4" name="テキスト ボックス 3"/>
          <p:cNvSpPr txBox="1"/>
          <p:nvPr/>
        </p:nvSpPr>
        <p:spPr>
          <a:xfrm>
            <a:off x="5907574" y="2260455"/>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8" name="正方形/長方形 7"/>
          <p:cNvSpPr/>
          <p:nvPr/>
        </p:nvSpPr>
        <p:spPr>
          <a:xfrm>
            <a:off x="2833105" y="5402903"/>
            <a:ext cx="1294694" cy="1084760"/>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209735" y="5760617"/>
            <a:ext cx="541434" cy="461665"/>
          </a:xfrm>
          <a:prstGeom prst="rect">
            <a:avLst/>
          </a:prstGeom>
          <a:noFill/>
        </p:spPr>
        <p:txBody>
          <a:bodyPr wrap="none" rtlCol="0">
            <a:spAutoFit/>
          </a:bodyPr>
          <a:lstStyle/>
          <a:p>
            <a:r>
              <a:rPr lang="en-US" altLang="ja-JP" sz="2400" dirty="0" smtClean="0"/>
              <a:t>DB</a:t>
            </a:r>
            <a:endParaRPr kumimoji="1" lang="ja-JP" altLang="en-US" sz="2400" dirty="0"/>
          </a:p>
        </p:txBody>
      </p:sp>
      <p:sp>
        <p:nvSpPr>
          <p:cNvPr id="10" name="正方形/長方形 9"/>
          <p:cNvSpPr/>
          <p:nvPr/>
        </p:nvSpPr>
        <p:spPr>
          <a:xfrm>
            <a:off x="2502161" y="3515845"/>
            <a:ext cx="1956581"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592859" y="2138941"/>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3" name="直線コネクタ 12"/>
          <p:cNvCxnSpPr>
            <a:endCxn id="10" idx="1"/>
          </p:cNvCxnSpPr>
          <p:nvPr/>
        </p:nvCxnSpPr>
        <p:spPr>
          <a:xfrm>
            <a:off x="1130255" y="3929747"/>
            <a:ext cx="13719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p:cNvCxnSpPr>
            <a:endCxn id="11" idx="1"/>
          </p:cNvCxnSpPr>
          <p:nvPr/>
        </p:nvCxnSpPr>
        <p:spPr>
          <a:xfrm flipV="1">
            <a:off x="4458742" y="2552843"/>
            <a:ext cx="1134117" cy="1114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線コネクタ 15"/>
          <p:cNvCxnSpPr>
            <a:stCxn id="10" idx="2"/>
            <a:endCxn id="8" idx="0"/>
          </p:cNvCxnSpPr>
          <p:nvPr/>
        </p:nvCxnSpPr>
        <p:spPr>
          <a:xfrm>
            <a:off x="3480452" y="4343648"/>
            <a:ext cx="0" cy="1059255"/>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629291" y="3666895"/>
            <a:ext cx="1773843" cy="584776"/>
          </a:xfrm>
          <a:prstGeom prst="rect">
            <a:avLst/>
          </a:prstGeom>
          <a:noFill/>
        </p:spPr>
        <p:txBody>
          <a:bodyPr wrap="none" rtlCol="0">
            <a:spAutoFit/>
          </a:bodyPr>
          <a:lstStyle/>
          <a:p>
            <a:r>
              <a:rPr kumimoji="1" lang="en-US" altLang="ja-JP" sz="3200" dirty="0" err="1" smtClean="0"/>
              <a:t>Controler</a:t>
            </a:r>
            <a:endParaRPr kumimoji="1" lang="ja-JP" altLang="en-US" sz="3200" dirty="0"/>
          </a:p>
        </p:txBody>
      </p:sp>
      <p:sp>
        <p:nvSpPr>
          <p:cNvPr id="33" name="テキスト ボックス 32"/>
          <p:cNvSpPr txBox="1"/>
          <p:nvPr/>
        </p:nvSpPr>
        <p:spPr>
          <a:xfrm>
            <a:off x="5907574" y="3666895"/>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34" name="正方形/長方形 33"/>
          <p:cNvSpPr/>
          <p:nvPr/>
        </p:nvSpPr>
        <p:spPr>
          <a:xfrm>
            <a:off x="5593676" y="3515845"/>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907574" y="5004426"/>
            <a:ext cx="961722" cy="584776"/>
          </a:xfrm>
          <a:prstGeom prst="rect">
            <a:avLst/>
          </a:prstGeom>
          <a:noFill/>
        </p:spPr>
        <p:txBody>
          <a:bodyPr wrap="none" rtlCol="0">
            <a:spAutoFit/>
          </a:bodyPr>
          <a:lstStyle/>
          <a:p>
            <a:r>
              <a:rPr kumimoji="1" lang="en-US" altLang="ja-JP" sz="3200" dirty="0" smtClean="0"/>
              <a:t>view</a:t>
            </a:r>
            <a:endParaRPr kumimoji="1" lang="ja-JP" altLang="en-US" sz="3200" dirty="0"/>
          </a:p>
        </p:txBody>
      </p:sp>
      <p:sp>
        <p:nvSpPr>
          <p:cNvPr id="36" name="正方形/長方形 35"/>
          <p:cNvSpPr/>
          <p:nvPr/>
        </p:nvSpPr>
        <p:spPr>
          <a:xfrm>
            <a:off x="5592859" y="4877876"/>
            <a:ext cx="1674109" cy="827803"/>
          </a:xfrm>
          <a:prstGeom prst="rect">
            <a:avLst/>
          </a:prstGeom>
          <a:noFill/>
          <a:ln>
            <a:solidFill>
              <a:schemeClr val="tx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8" name="直線コネクタ 37"/>
          <p:cNvCxnSpPr>
            <a:stCxn id="10" idx="3"/>
            <a:endCxn id="34" idx="1"/>
          </p:cNvCxnSpPr>
          <p:nvPr/>
        </p:nvCxnSpPr>
        <p:spPr>
          <a:xfrm>
            <a:off x="4458742" y="3929747"/>
            <a:ext cx="11349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線コネクタ 40"/>
          <p:cNvCxnSpPr>
            <a:endCxn id="36" idx="1"/>
          </p:cNvCxnSpPr>
          <p:nvPr/>
        </p:nvCxnSpPr>
        <p:spPr>
          <a:xfrm>
            <a:off x="4458742" y="4251671"/>
            <a:ext cx="1134117" cy="1040107"/>
          </a:xfrm>
          <a:prstGeom prst="line">
            <a:avLst/>
          </a:prstGeom>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a:xfrm>
            <a:off x="4953000" y="1193001"/>
            <a:ext cx="2809875" cy="494778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5907574" y="1088737"/>
            <a:ext cx="1122222" cy="584776"/>
          </a:xfrm>
          <a:prstGeom prst="rect">
            <a:avLst/>
          </a:prstGeom>
          <a:noFill/>
        </p:spPr>
        <p:txBody>
          <a:bodyPr wrap="none" rtlCol="0">
            <a:spAutoFit/>
          </a:bodyPr>
          <a:lstStyle/>
          <a:p>
            <a:r>
              <a:rPr kumimoji="1" lang="en-US" altLang="ja-JP" sz="3200" dirty="0" smtClean="0"/>
              <a:t>views</a:t>
            </a:r>
            <a:endParaRPr kumimoji="1" lang="ja-JP" altLang="en-US" sz="3200" dirty="0"/>
          </a:p>
        </p:txBody>
      </p:sp>
      <p:cxnSp>
        <p:nvCxnSpPr>
          <p:cNvPr id="27" name="直線矢印コネクタ 26"/>
          <p:cNvCxnSpPr/>
          <p:nvPr/>
        </p:nvCxnSpPr>
        <p:spPr>
          <a:xfrm flipH="1">
            <a:off x="1130255" y="3738095"/>
            <a:ext cx="106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1222375" y="3302000"/>
            <a:ext cx="1217100" cy="369332"/>
          </a:xfrm>
          <a:prstGeom prst="rect">
            <a:avLst/>
          </a:prstGeom>
          <a:noFill/>
        </p:spPr>
        <p:txBody>
          <a:bodyPr wrap="none" rtlCol="0">
            <a:spAutoFit/>
          </a:bodyPr>
          <a:lstStyle/>
          <a:p>
            <a:r>
              <a:rPr kumimoji="1" lang="ja-JP" altLang="en-US" dirty="0" smtClean="0"/>
              <a:t>レスポンス</a:t>
            </a:r>
            <a:endParaRPr kumimoji="1" lang="ja-JP" altLang="en-US" dirty="0"/>
          </a:p>
        </p:txBody>
      </p:sp>
    </p:spTree>
    <p:extLst>
      <p:ext uri="{BB962C8B-B14F-4D97-AF65-F5344CB8AC3E}">
        <p14:creationId xmlns:p14="http://schemas.microsoft.com/office/powerpoint/2010/main" val="14937181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kumimoji="1" lang="ja-JP" altLang="en-US" dirty="0" smtClean="0"/>
              <a:t>実装</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pPr marL="0" indent="0">
              <a:buNone/>
            </a:pPr>
            <a:r>
              <a:rPr lang="ja-JP" altLang="ja-JP" dirty="0" smtClean="0"/>
              <a:t>h</a:t>
            </a:r>
            <a:r>
              <a:rPr lang="en-US" altLang="ja-JP" dirty="0" err="1" smtClean="0"/>
              <a:t>ook</a:t>
            </a:r>
            <a:r>
              <a:rPr lang="en-US" altLang="ja-JP" dirty="0" smtClean="0"/>
              <a:t>()</a:t>
            </a:r>
            <a:r>
              <a:rPr lang="ja-JP" altLang="en-US" dirty="0" smtClean="0"/>
              <a:t>デコレータ</a:t>
            </a:r>
            <a:endParaRPr lang="en-US" altLang="ja-JP" dirty="0" smtClean="0"/>
          </a:p>
          <a:p>
            <a:r>
              <a:rPr lang="en-US" altLang="ja-JP" dirty="0" smtClean="0"/>
              <a:t>Bottle</a:t>
            </a:r>
            <a:r>
              <a:rPr lang="ja-JP" altLang="en-US" dirty="0" smtClean="0"/>
              <a:t>における関数が実行される前後に処理を追加するデコレータ</a:t>
            </a:r>
            <a:endParaRPr lang="en-US" altLang="ja-JP" dirty="0" smtClean="0"/>
          </a:p>
          <a:p>
            <a:pPr lvl="1"/>
            <a:r>
              <a:rPr lang="en-US" altLang="ja-JP" dirty="0" smtClean="0"/>
              <a:t>@hook(‘</a:t>
            </a:r>
            <a:r>
              <a:rPr lang="en-US" altLang="ja-JP" dirty="0" err="1" smtClean="0"/>
              <a:t>before_request</a:t>
            </a:r>
            <a:r>
              <a:rPr lang="en-US" altLang="ja-JP" dirty="0" smtClean="0"/>
              <a:t>’)</a:t>
            </a:r>
          </a:p>
          <a:p>
            <a:pPr marL="914400" lvl="2" indent="0">
              <a:buNone/>
            </a:pPr>
            <a:r>
              <a:rPr lang="ja-JP" altLang="en-US" dirty="0" smtClean="0"/>
              <a:t>ルーティングが実行される前に行う処理を追加できる</a:t>
            </a:r>
            <a:endParaRPr lang="en-US" altLang="ja-JP" dirty="0" smtClean="0"/>
          </a:p>
          <a:p>
            <a:pPr marL="914400" lvl="2" indent="0">
              <a:buNone/>
            </a:pPr>
            <a:endParaRPr lang="en-US" altLang="ja-JP" dirty="0" smtClean="0"/>
          </a:p>
          <a:p>
            <a:pPr lvl="1"/>
            <a:r>
              <a:rPr lang="en-US" altLang="ja-JP" dirty="0" smtClean="0"/>
              <a:t>@hook(‘</a:t>
            </a:r>
            <a:r>
              <a:rPr lang="en-US" altLang="ja-JP" dirty="0" err="1" smtClean="0"/>
              <a:t>after_request</a:t>
            </a:r>
            <a:r>
              <a:rPr lang="en-US" altLang="ja-JP" dirty="0" smtClean="0"/>
              <a:t>’)</a:t>
            </a:r>
            <a:endParaRPr lang="en-US" altLang="ja-JP" dirty="0"/>
          </a:p>
          <a:p>
            <a:pPr lvl="2"/>
            <a:r>
              <a:rPr lang="ja-JP" altLang="en-US" dirty="0" smtClean="0"/>
              <a:t>ルーティング後の結果に対して処理を追加できる</a:t>
            </a:r>
            <a:endParaRPr lang="en-US" altLang="ja-JP" dirty="0" smtClean="0"/>
          </a:p>
        </p:txBody>
      </p:sp>
    </p:spTree>
    <p:extLst>
      <p:ext uri="{BB962C8B-B14F-4D97-AF65-F5344CB8AC3E}">
        <p14:creationId xmlns:p14="http://schemas.microsoft.com/office/powerpoint/2010/main" val="29148141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実装</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endParaRPr lang="en-US" altLang="ja-JP" dirty="0" smtClean="0"/>
          </a:p>
          <a:p>
            <a:r>
              <a:rPr lang="ja-JP" altLang="en-US" dirty="0" smtClean="0"/>
              <a:t>クライアント情報の記録</a:t>
            </a:r>
            <a:endParaRPr lang="en-US" altLang="ja-JP" dirty="0" smtClean="0"/>
          </a:p>
          <a:p>
            <a:r>
              <a:rPr lang="ja-JP" altLang="en-US" dirty="0" smtClean="0"/>
              <a:t>リクエストとその回数に基づいた攻撃検出</a:t>
            </a:r>
            <a:endParaRPr lang="en-US" altLang="ja-JP" dirty="0" smtClean="0"/>
          </a:p>
          <a:p>
            <a:r>
              <a:rPr lang="ja-JP" altLang="en-US" dirty="0" smtClean="0"/>
              <a:t>攻撃の記録</a:t>
            </a:r>
            <a:endParaRPr lang="en-US" altLang="ja-JP" dirty="0" smtClean="0"/>
          </a:p>
          <a:p>
            <a:r>
              <a:rPr lang="ja-JP" altLang="en-US" dirty="0" smtClean="0"/>
              <a:t>攻撃の逓減</a:t>
            </a:r>
            <a:endParaRPr lang="en-US" altLang="ja-JP" dirty="0" smtClean="0"/>
          </a:p>
          <a:p>
            <a:endParaRPr lang="en-US" altLang="ja-JP" dirty="0"/>
          </a:p>
        </p:txBody>
      </p:sp>
    </p:spTree>
    <p:extLst>
      <p:ext uri="{BB962C8B-B14F-4D97-AF65-F5344CB8AC3E}">
        <p14:creationId xmlns:p14="http://schemas.microsoft.com/office/powerpoint/2010/main" val="14449559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クライアントの情報記録</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r>
              <a:rPr lang="ja-JP" altLang="en-US" dirty="0" smtClean="0"/>
              <a:t>クライアントの</a:t>
            </a:r>
            <a:r>
              <a:rPr lang="en-US" altLang="ja-JP" dirty="0" smtClean="0"/>
              <a:t>IP</a:t>
            </a:r>
            <a:r>
              <a:rPr lang="ja-JP" altLang="en-US" dirty="0" smtClean="0"/>
              <a:t>アドレス</a:t>
            </a:r>
            <a:endParaRPr lang="en-US" altLang="ja-JP" dirty="0" smtClean="0"/>
          </a:p>
          <a:p>
            <a:r>
              <a:rPr lang="en-US" altLang="ja-JP" dirty="0" smtClean="0"/>
              <a:t>IP</a:t>
            </a:r>
            <a:r>
              <a:rPr lang="ja-JP" altLang="en-US" dirty="0" smtClean="0"/>
              <a:t>アドレスに紐づけられたセッション</a:t>
            </a:r>
            <a:r>
              <a:rPr lang="en-US" altLang="ja-JP" dirty="0" smtClean="0"/>
              <a:t>ID</a:t>
            </a:r>
          </a:p>
          <a:p>
            <a:r>
              <a:rPr lang="ja-JP" altLang="en-US" dirty="0" smtClean="0"/>
              <a:t>攻撃者と判定されているかどうか</a:t>
            </a:r>
            <a:endParaRPr lang="en-US" altLang="ja-JP" dirty="0" smtClean="0"/>
          </a:p>
          <a:p>
            <a:r>
              <a:rPr lang="ja-JP" altLang="en-US" dirty="0" smtClean="0"/>
              <a:t>リクエストを受信した時刻</a:t>
            </a:r>
            <a:endParaRPr lang="en-US" altLang="ja-JP" dirty="0" smtClean="0"/>
          </a:p>
        </p:txBody>
      </p:sp>
      <p:pic>
        <p:nvPicPr>
          <p:cNvPr id="5" name="図 4" descr="スクリーンショット 2019-10-09 16.43.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91" y="3756969"/>
            <a:ext cx="6299200" cy="2882900"/>
          </a:xfrm>
          <a:prstGeom prst="rect">
            <a:avLst/>
          </a:prstGeom>
        </p:spPr>
      </p:pic>
    </p:spTree>
    <p:extLst>
      <p:ext uri="{BB962C8B-B14F-4D97-AF65-F5344CB8AC3E}">
        <p14:creationId xmlns:p14="http://schemas.microsoft.com/office/powerpoint/2010/main" val="20293272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kumimoji="1" lang="ja-JP" altLang="en-US" dirty="0" smtClean="0"/>
              <a:t>リクエストに基づく攻撃検出</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pPr marL="0" indent="0">
              <a:buNone/>
            </a:pPr>
            <a:r>
              <a:rPr lang="ja-JP" altLang="en-US" dirty="0" smtClean="0"/>
              <a:t>レスポンスが</a:t>
            </a:r>
            <a:r>
              <a:rPr lang="en-US" altLang="ja-JP" dirty="0" smtClean="0"/>
              <a:t>400</a:t>
            </a:r>
            <a:r>
              <a:rPr lang="ja-JP" altLang="en-US" dirty="0" smtClean="0"/>
              <a:t>番台の通信を複数回行ったかどうかを確認</a:t>
            </a:r>
            <a:endParaRPr lang="en-US" altLang="ja-JP" dirty="0" smtClean="0"/>
          </a:p>
          <a:p>
            <a:pPr lvl="1"/>
            <a:r>
              <a:rPr lang="ja-JP" altLang="en-US" dirty="0" smtClean="0"/>
              <a:t>権限</a:t>
            </a:r>
            <a:r>
              <a:rPr lang="ja-JP" altLang="en-US" dirty="0"/>
              <a:t>がないユーザが権限が必要で脆弱なページを探す</a:t>
            </a:r>
            <a:r>
              <a:rPr lang="ja-JP" altLang="en-US" dirty="0" smtClean="0"/>
              <a:t>行為</a:t>
            </a:r>
            <a:endParaRPr lang="en-US" altLang="ja-JP" dirty="0"/>
          </a:p>
          <a:p>
            <a:pPr lvl="1"/>
            <a:r>
              <a:rPr lang="en-US" altLang="ja-JP" dirty="0" smtClean="0"/>
              <a:t>400</a:t>
            </a:r>
            <a:r>
              <a:rPr lang="ja-JP" altLang="en-US" dirty="0" smtClean="0"/>
              <a:t>番台の通信かどうか確認する</a:t>
            </a:r>
            <a:r>
              <a:rPr lang="en-US" altLang="ja-JP" dirty="0" smtClean="0"/>
              <a:t>WAF</a:t>
            </a:r>
            <a:r>
              <a:rPr lang="ja-JP" altLang="en-US" dirty="0" smtClean="0"/>
              <a:t>は存在</a:t>
            </a:r>
            <a:endParaRPr lang="en-US" altLang="ja-JP" dirty="0" smtClean="0"/>
          </a:p>
          <a:p>
            <a:pPr lvl="1"/>
            <a:r>
              <a:rPr lang="ja-JP" altLang="en-US" dirty="0" smtClean="0"/>
              <a:t>（</a:t>
            </a:r>
            <a:r>
              <a:rPr lang="en-US" altLang="ja-JP" dirty="0" smtClean="0"/>
              <a:t>WAF</a:t>
            </a:r>
            <a:r>
              <a:rPr lang="ja-JP" altLang="en-US" dirty="0" smtClean="0"/>
              <a:t>において）複数回行ったかによって攻撃か判別するのは一般的ではない</a:t>
            </a:r>
            <a:endParaRPr lang="en-US" altLang="ja-JP" dirty="0"/>
          </a:p>
          <a:p>
            <a:pPr marL="457200" lvl="1" indent="0">
              <a:buNone/>
            </a:pPr>
            <a:endParaRPr lang="en-US" altLang="ja-JP" dirty="0" smtClean="0"/>
          </a:p>
        </p:txBody>
      </p:sp>
    </p:spTree>
    <p:extLst>
      <p:ext uri="{BB962C8B-B14F-4D97-AF65-F5344CB8AC3E}">
        <p14:creationId xmlns:p14="http://schemas.microsoft.com/office/powerpoint/2010/main" val="26290462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内容</a:t>
            </a:r>
            <a:endParaRPr kumimoji="1" lang="ja-JP" altLang="en-US" dirty="0"/>
          </a:p>
        </p:txBody>
      </p:sp>
      <p:sp>
        <p:nvSpPr>
          <p:cNvPr id="3" name="コンテンツ プレースホルダー 2"/>
          <p:cNvSpPr>
            <a:spLocks noGrp="1"/>
          </p:cNvSpPr>
          <p:nvPr>
            <p:ph idx="1"/>
          </p:nvPr>
        </p:nvSpPr>
        <p:spPr>
          <a:xfrm>
            <a:off x="457200" y="1467120"/>
            <a:ext cx="8229600" cy="5034231"/>
          </a:xfrm>
        </p:spPr>
        <p:txBody>
          <a:bodyPr>
            <a:normAutofit/>
          </a:bodyPr>
          <a:lstStyle/>
          <a:p>
            <a:r>
              <a:rPr lang="ja-JP" altLang="en-US" dirty="0" smtClean="0"/>
              <a:t>目的</a:t>
            </a:r>
            <a:endParaRPr lang="en-US" altLang="ja-JP" dirty="0" smtClean="0"/>
          </a:p>
          <a:p>
            <a:r>
              <a:rPr kumimoji="1" lang="ja-JP" altLang="en-US" dirty="0" smtClean="0"/>
              <a:t>背景</a:t>
            </a:r>
            <a:endParaRPr kumimoji="1" lang="en-US" altLang="ja-JP" dirty="0" smtClean="0"/>
          </a:p>
          <a:p>
            <a:r>
              <a:rPr lang="ja-JP" altLang="en-US" dirty="0" smtClean="0"/>
              <a:t>関連</a:t>
            </a:r>
            <a:r>
              <a:rPr lang="ja-JP" altLang="en-US" dirty="0"/>
              <a:t>技術</a:t>
            </a:r>
            <a:endParaRPr lang="en-US" altLang="ja-JP" dirty="0"/>
          </a:p>
          <a:p>
            <a:r>
              <a:rPr lang="ja-JP" altLang="en-US" dirty="0" smtClean="0"/>
              <a:t>提案手法</a:t>
            </a:r>
            <a:endParaRPr lang="en-US" altLang="ja-JP" dirty="0" smtClean="0"/>
          </a:p>
          <a:p>
            <a:r>
              <a:rPr lang="ja-JP" altLang="en-US" dirty="0" smtClean="0"/>
              <a:t>実装</a:t>
            </a:r>
            <a:endParaRPr lang="en-US" altLang="ja-JP" dirty="0" smtClean="0"/>
          </a:p>
          <a:p>
            <a:r>
              <a:rPr lang="ja-JP" altLang="en-US" dirty="0" smtClean="0"/>
              <a:t>システム概要</a:t>
            </a:r>
            <a:endParaRPr lang="en-US" altLang="ja-JP" dirty="0" smtClean="0"/>
          </a:p>
          <a:p>
            <a:r>
              <a:rPr kumimoji="1" lang="ja-JP" altLang="en-US" dirty="0" smtClean="0"/>
              <a:t>現状と今後の課題</a:t>
            </a:r>
            <a:endParaRPr kumimoji="1" lang="en-US" altLang="ja-JP" dirty="0" smtClean="0"/>
          </a:p>
          <a:p>
            <a:pPr marL="0" indent="0">
              <a:buNone/>
            </a:pPr>
            <a:endParaRPr kumimoji="1" lang="en-US" altLang="ja-JP" dirty="0"/>
          </a:p>
        </p:txBody>
      </p:sp>
    </p:spTree>
    <p:extLst>
      <p:ext uri="{BB962C8B-B14F-4D97-AF65-F5344CB8AC3E}">
        <p14:creationId xmlns:p14="http://schemas.microsoft.com/office/powerpoint/2010/main" val="38166789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攻撃の記録</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pPr marL="0" indent="0">
              <a:buNone/>
            </a:pPr>
            <a:r>
              <a:rPr lang="ja-JP" altLang="en-US" dirty="0" smtClean="0"/>
              <a:t>攻撃者と判定された行動を</a:t>
            </a:r>
            <a:r>
              <a:rPr lang="en-US" altLang="ja-JP" dirty="0" smtClean="0"/>
              <a:t>IP</a:t>
            </a:r>
            <a:r>
              <a:rPr lang="ja-JP" altLang="en-US" dirty="0" smtClean="0"/>
              <a:t>アドレスに紐づけて記録</a:t>
            </a:r>
            <a:endParaRPr lang="en-US" altLang="ja-JP" dirty="0" smtClean="0"/>
          </a:p>
          <a:p>
            <a:r>
              <a:rPr lang="ja-JP" altLang="en-US" dirty="0" smtClean="0"/>
              <a:t>クライアントの</a:t>
            </a:r>
            <a:r>
              <a:rPr lang="en-US" altLang="ja-JP" dirty="0" smtClean="0"/>
              <a:t>IP</a:t>
            </a:r>
            <a:r>
              <a:rPr lang="ja-JP" altLang="en-US" dirty="0" smtClean="0"/>
              <a:t>アドレス</a:t>
            </a:r>
            <a:endParaRPr lang="en-US" altLang="ja-JP" dirty="0" smtClean="0"/>
          </a:p>
          <a:p>
            <a:r>
              <a:rPr lang="ja-JP" altLang="en-US" dirty="0" smtClean="0"/>
              <a:t>リクエストのパスとメソッド、そのパラメータ</a:t>
            </a:r>
            <a:endParaRPr lang="en-US" altLang="ja-JP" dirty="0" smtClean="0"/>
          </a:p>
          <a:p>
            <a:r>
              <a:rPr lang="ja-JP" altLang="en-US" dirty="0" smtClean="0"/>
              <a:t>タイムスタンプ</a:t>
            </a:r>
            <a:endParaRPr lang="en-US" altLang="ja-JP" dirty="0" smtClean="0"/>
          </a:p>
        </p:txBody>
      </p:sp>
    </p:spTree>
    <p:extLst>
      <p:ext uri="{BB962C8B-B14F-4D97-AF65-F5344CB8AC3E}">
        <p14:creationId xmlns:p14="http://schemas.microsoft.com/office/powerpoint/2010/main" val="622903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攻撃の逓減</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r>
              <a:rPr lang="ja-JP" altLang="en-US" dirty="0" smtClean="0"/>
              <a:t>アプリケーションに用いる</a:t>
            </a:r>
            <a:r>
              <a:rPr lang="en-US" altLang="ja-JP" dirty="0" smtClean="0"/>
              <a:t>DB</a:t>
            </a:r>
            <a:r>
              <a:rPr lang="ja-JP" altLang="en-US" dirty="0" smtClean="0"/>
              <a:t>を偽の</a:t>
            </a:r>
            <a:r>
              <a:rPr lang="en-US" altLang="ja-JP" dirty="0" smtClean="0"/>
              <a:t>DB</a:t>
            </a:r>
            <a:r>
              <a:rPr lang="ja-JP" altLang="en-US" dirty="0" smtClean="0"/>
              <a:t>に変更</a:t>
            </a:r>
            <a:endParaRPr lang="en-US" altLang="ja-JP" dirty="0" smtClean="0"/>
          </a:p>
          <a:p>
            <a:r>
              <a:rPr lang="en-US" altLang="ja-JP" dirty="0" smtClean="0"/>
              <a:t>DB</a:t>
            </a:r>
            <a:r>
              <a:rPr lang="ja-JP" altLang="en-US" dirty="0" smtClean="0"/>
              <a:t>のテーブル構造などは偽の</a:t>
            </a:r>
            <a:r>
              <a:rPr lang="en-US" altLang="ja-JP" dirty="0" smtClean="0"/>
              <a:t>DB</a:t>
            </a:r>
            <a:r>
              <a:rPr lang="ja-JP" altLang="en-US" dirty="0" smtClean="0"/>
              <a:t>と同様</a:t>
            </a:r>
            <a:endParaRPr lang="en-US" altLang="ja-JP" dirty="0"/>
          </a:p>
          <a:p>
            <a:r>
              <a:rPr lang="en-US" altLang="ja-JP" dirty="0" smtClean="0"/>
              <a:t>DB</a:t>
            </a:r>
            <a:r>
              <a:rPr lang="ja-JP" altLang="en-US" dirty="0" smtClean="0"/>
              <a:t>への攻撃の影響を逓減</a:t>
            </a:r>
            <a:endParaRPr lang="en-US" altLang="ja-JP" dirty="0" smtClean="0"/>
          </a:p>
          <a:p>
            <a:pPr marL="0" indent="0">
              <a:buNone/>
            </a:pPr>
            <a:endParaRPr lang="en-US" altLang="ja-JP" dirty="0"/>
          </a:p>
          <a:p>
            <a:pPr marL="0" indent="0">
              <a:buNone/>
            </a:pPr>
            <a:endParaRPr lang="en-US" altLang="ja-JP" dirty="0" smtClean="0"/>
          </a:p>
        </p:txBody>
      </p:sp>
      <p:pic>
        <p:nvPicPr>
          <p:cNvPr id="4" name="図 3"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419" y="3937000"/>
            <a:ext cx="703217" cy="867420"/>
          </a:xfrm>
          <a:prstGeom prst="rect">
            <a:avLst/>
          </a:prstGeom>
        </p:spPr>
      </p:pic>
      <p:pic>
        <p:nvPicPr>
          <p:cNvPr id="5" name="図 4"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420" y="5401098"/>
            <a:ext cx="713154" cy="879677"/>
          </a:xfrm>
          <a:prstGeom prst="rect">
            <a:avLst/>
          </a:prstGeom>
        </p:spPr>
      </p:pic>
      <p:sp>
        <p:nvSpPr>
          <p:cNvPr id="6" name="テキスト ボックス 5"/>
          <p:cNvSpPr txBox="1"/>
          <p:nvPr/>
        </p:nvSpPr>
        <p:spPr>
          <a:xfrm>
            <a:off x="1335665" y="5508625"/>
            <a:ext cx="1053105" cy="369332"/>
          </a:xfrm>
          <a:prstGeom prst="rect">
            <a:avLst/>
          </a:prstGeom>
          <a:noFill/>
        </p:spPr>
        <p:txBody>
          <a:bodyPr wrap="none" rtlCol="0">
            <a:spAutoFit/>
          </a:bodyPr>
          <a:lstStyle/>
          <a:p>
            <a:r>
              <a:rPr kumimoji="1" lang="en-US" altLang="ja-JP" dirty="0" err="1" smtClean="0"/>
              <a:t>controler</a:t>
            </a:r>
            <a:endParaRPr kumimoji="1" lang="ja-JP" altLang="en-US" dirty="0"/>
          </a:p>
        </p:txBody>
      </p:sp>
      <p:sp>
        <p:nvSpPr>
          <p:cNvPr id="7" name="テキスト ボックス 6"/>
          <p:cNvSpPr txBox="1"/>
          <p:nvPr/>
        </p:nvSpPr>
        <p:spPr>
          <a:xfrm>
            <a:off x="3024795" y="3662918"/>
            <a:ext cx="578591" cy="369332"/>
          </a:xfrm>
          <a:prstGeom prst="rect">
            <a:avLst/>
          </a:prstGeom>
          <a:noFill/>
        </p:spPr>
        <p:txBody>
          <a:bodyPr wrap="none" rtlCol="0">
            <a:spAutoFit/>
          </a:bodyPr>
          <a:lstStyle/>
          <a:p>
            <a:r>
              <a:rPr lang="en-US" altLang="ja-JP" dirty="0" smtClean="0"/>
              <a:t>true</a:t>
            </a:r>
            <a:endParaRPr kumimoji="1" lang="ja-JP" altLang="en-US" dirty="0"/>
          </a:p>
        </p:txBody>
      </p:sp>
      <p:sp>
        <p:nvSpPr>
          <p:cNvPr id="8" name="テキスト ボックス 7"/>
          <p:cNvSpPr txBox="1"/>
          <p:nvPr/>
        </p:nvSpPr>
        <p:spPr>
          <a:xfrm>
            <a:off x="3024795" y="5123418"/>
            <a:ext cx="585467" cy="369332"/>
          </a:xfrm>
          <a:prstGeom prst="rect">
            <a:avLst/>
          </a:prstGeom>
          <a:noFill/>
        </p:spPr>
        <p:txBody>
          <a:bodyPr wrap="none" rtlCol="0">
            <a:spAutoFit/>
          </a:bodyPr>
          <a:lstStyle/>
          <a:p>
            <a:r>
              <a:rPr kumimoji="1" lang="en-US" altLang="ja-JP" dirty="0" smtClean="0"/>
              <a:t>fake</a:t>
            </a:r>
            <a:endParaRPr kumimoji="1" lang="ja-JP" altLang="en-US" dirty="0"/>
          </a:p>
        </p:txBody>
      </p:sp>
      <p:pic>
        <p:nvPicPr>
          <p:cNvPr id="9" name="図 8" descr="サーバー　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665" y="4481099"/>
            <a:ext cx="855467" cy="1011652"/>
          </a:xfrm>
          <a:prstGeom prst="rect">
            <a:avLst/>
          </a:prstGeom>
        </p:spPr>
      </p:pic>
      <p:pic>
        <p:nvPicPr>
          <p:cNvPr id="10" name="図 9"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30" y="3937000"/>
            <a:ext cx="703217" cy="867420"/>
          </a:xfrm>
          <a:prstGeom prst="rect">
            <a:avLst/>
          </a:prstGeom>
        </p:spPr>
      </p:pic>
      <p:pic>
        <p:nvPicPr>
          <p:cNvPr id="11" name="図 10" descr="dbイラスト.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31" y="5401098"/>
            <a:ext cx="713154" cy="879677"/>
          </a:xfrm>
          <a:prstGeom prst="rect">
            <a:avLst/>
          </a:prstGeom>
        </p:spPr>
      </p:pic>
      <p:sp>
        <p:nvSpPr>
          <p:cNvPr id="12" name="テキスト ボックス 11"/>
          <p:cNvSpPr txBox="1"/>
          <p:nvPr/>
        </p:nvSpPr>
        <p:spPr>
          <a:xfrm>
            <a:off x="5437176" y="5508625"/>
            <a:ext cx="1053105" cy="369332"/>
          </a:xfrm>
          <a:prstGeom prst="rect">
            <a:avLst/>
          </a:prstGeom>
          <a:noFill/>
        </p:spPr>
        <p:txBody>
          <a:bodyPr wrap="none" rtlCol="0">
            <a:spAutoFit/>
          </a:bodyPr>
          <a:lstStyle/>
          <a:p>
            <a:r>
              <a:rPr kumimoji="1" lang="en-US" altLang="ja-JP" dirty="0" err="1" smtClean="0"/>
              <a:t>controler</a:t>
            </a:r>
            <a:endParaRPr kumimoji="1" lang="ja-JP" altLang="en-US" dirty="0"/>
          </a:p>
        </p:txBody>
      </p:sp>
      <p:sp>
        <p:nvSpPr>
          <p:cNvPr id="13" name="テキスト ボックス 12"/>
          <p:cNvSpPr txBox="1"/>
          <p:nvPr/>
        </p:nvSpPr>
        <p:spPr>
          <a:xfrm>
            <a:off x="7126306" y="3662918"/>
            <a:ext cx="578591" cy="369332"/>
          </a:xfrm>
          <a:prstGeom prst="rect">
            <a:avLst/>
          </a:prstGeom>
          <a:noFill/>
        </p:spPr>
        <p:txBody>
          <a:bodyPr wrap="none" rtlCol="0">
            <a:spAutoFit/>
          </a:bodyPr>
          <a:lstStyle/>
          <a:p>
            <a:r>
              <a:rPr lang="en-US" altLang="ja-JP" dirty="0" smtClean="0"/>
              <a:t>true</a:t>
            </a:r>
            <a:endParaRPr kumimoji="1" lang="ja-JP" altLang="en-US" dirty="0"/>
          </a:p>
        </p:txBody>
      </p:sp>
      <p:sp>
        <p:nvSpPr>
          <p:cNvPr id="14" name="テキスト ボックス 13"/>
          <p:cNvSpPr txBox="1"/>
          <p:nvPr/>
        </p:nvSpPr>
        <p:spPr>
          <a:xfrm>
            <a:off x="7126306" y="5123418"/>
            <a:ext cx="585467" cy="369332"/>
          </a:xfrm>
          <a:prstGeom prst="rect">
            <a:avLst/>
          </a:prstGeom>
          <a:noFill/>
        </p:spPr>
        <p:txBody>
          <a:bodyPr wrap="none" rtlCol="0">
            <a:spAutoFit/>
          </a:bodyPr>
          <a:lstStyle/>
          <a:p>
            <a:r>
              <a:rPr kumimoji="1" lang="en-US" altLang="ja-JP" dirty="0" smtClean="0"/>
              <a:t>fake</a:t>
            </a:r>
            <a:endParaRPr kumimoji="1" lang="ja-JP" altLang="en-US" dirty="0"/>
          </a:p>
        </p:txBody>
      </p:sp>
      <p:pic>
        <p:nvPicPr>
          <p:cNvPr id="15" name="図 14" descr="サーバー　イラスト.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176" y="4481099"/>
            <a:ext cx="855467" cy="1011652"/>
          </a:xfrm>
          <a:prstGeom prst="rect">
            <a:avLst/>
          </a:prstGeom>
        </p:spPr>
      </p:pic>
      <p:cxnSp>
        <p:nvCxnSpPr>
          <p:cNvPr id="17" name="直線矢印コネクタ 16"/>
          <p:cNvCxnSpPr>
            <a:endCxn id="9" idx="1"/>
          </p:cNvCxnSpPr>
          <p:nvPr/>
        </p:nvCxnSpPr>
        <p:spPr>
          <a:xfrm>
            <a:off x="681492" y="4986925"/>
            <a:ext cx="6541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テキスト ボックス 18"/>
          <p:cNvSpPr txBox="1"/>
          <p:nvPr/>
        </p:nvSpPr>
        <p:spPr>
          <a:xfrm>
            <a:off x="1637134" y="6257778"/>
            <a:ext cx="1247983" cy="369332"/>
          </a:xfrm>
          <a:prstGeom prst="rect">
            <a:avLst/>
          </a:prstGeom>
          <a:noFill/>
        </p:spPr>
        <p:txBody>
          <a:bodyPr wrap="none" rtlCol="0">
            <a:spAutoFit/>
          </a:bodyPr>
          <a:lstStyle/>
          <a:p>
            <a:r>
              <a:rPr lang="ja-JP" altLang="en-US" dirty="0" smtClean="0"/>
              <a:t>通信</a:t>
            </a:r>
            <a:r>
              <a:rPr lang="en-US" altLang="ja-JP" dirty="0" smtClean="0"/>
              <a:t>(</a:t>
            </a:r>
            <a:r>
              <a:rPr lang="ja-JP" altLang="en-US" dirty="0" smtClean="0"/>
              <a:t>正規</a:t>
            </a:r>
            <a:r>
              <a:rPr lang="en-US" altLang="ja-JP" dirty="0" smtClean="0"/>
              <a:t>)</a:t>
            </a:r>
            <a:endParaRPr kumimoji="1" lang="ja-JP" altLang="en-US" dirty="0"/>
          </a:p>
        </p:txBody>
      </p:sp>
      <p:cxnSp>
        <p:nvCxnSpPr>
          <p:cNvPr id="20" name="直線矢印コネクタ 19"/>
          <p:cNvCxnSpPr>
            <a:stCxn id="9" idx="3"/>
            <a:endCxn id="4" idx="1"/>
          </p:cNvCxnSpPr>
          <p:nvPr/>
        </p:nvCxnSpPr>
        <p:spPr>
          <a:xfrm flipV="1">
            <a:off x="2191132" y="4370710"/>
            <a:ext cx="754287" cy="616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endCxn id="15" idx="1"/>
          </p:cNvCxnSpPr>
          <p:nvPr/>
        </p:nvCxnSpPr>
        <p:spPr>
          <a:xfrm>
            <a:off x="4863377" y="4986925"/>
            <a:ext cx="57379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5" idx="3"/>
            <a:endCxn id="11" idx="1"/>
          </p:cNvCxnSpPr>
          <p:nvPr/>
        </p:nvCxnSpPr>
        <p:spPr>
          <a:xfrm>
            <a:off x="6292643" y="4986925"/>
            <a:ext cx="754288" cy="8540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5936283" y="6257778"/>
            <a:ext cx="1247983" cy="369332"/>
          </a:xfrm>
          <a:prstGeom prst="rect">
            <a:avLst/>
          </a:prstGeom>
          <a:noFill/>
        </p:spPr>
        <p:txBody>
          <a:bodyPr wrap="none" rtlCol="0">
            <a:spAutoFit/>
          </a:bodyPr>
          <a:lstStyle/>
          <a:p>
            <a:r>
              <a:rPr kumimoji="1" lang="ja-JP" altLang="en-US" dirty="0" smtClean="0"/>
              <a:t>通信</a:t>
            </a:r>
            <a:r>
              <a:rPr kumimoji="1" lang="en-US" altLang="ja-JP" dirty="0" smtClean="0"/>
              <a:t>(</a:t>
            </a:r>
            <a:r>
              <a:rPr kumimoji="1" lang="ja-JP" altLang="en-US" dirty="0" smtClean="0"/>
              <a:t>攻撃</a:t>
            </a:r>
            <a:r>
              <a:rPr kumimoji="1" lang="en-US" altLang="ja-JP" dirty="0" smtClean="0"/>
              <a:t>)</a:t>
            </a:r>
            <a:endParaRPr kumimoji="1" lang="ja-JP" altLang="en-US" dirty="0"/>
          </a:p>
        </p:txBody>
      </p:sp>
      <p:sp>
        <p:nvSpPr>
          <p:cNvPr id="39" name="右矢印 38"/>
          <p:cNvSpPr/>
          <p:nvPr/>
        </p:nvSpPr>
        <p:spPr>
          <a:xfrm>
            <a:off x="3965046" y="4773440"/>
            <a:ext cx="542096" cy="46202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2302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57200" y="467563"/>
            <a:ext cx="8229600" cy="616735"/>
          </a:xfrm>
        </p:spPr>
        <p:txBody>
          <a:bodyPr>
            <a:noAutofit/>
          </a:bodyPr>
          <a:lstStyle/>
          <a:p>
            <a:r>
              <a:rPr kumimoji="1" lang="ja-JP" altLang="en-US" dirty="0" smtClean="0"/>
              <a:t>システム概要</a:t>
            </a:r>
            <a:endParaRPr kumimoji="1" lang="ja-JP" altLang="en-US" dirty="0"/>
          </a:p>
        </p:txBody>
      </p:sp>
      <p:pic>
        <p:nvPicPr>
          <p:cNvPr id="2" name="図 1" descr="view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85" y="1438344"/>
            <a:ext cx="6366636" cy="5098156"/>
          </a:xfrm>
          <a:prstGeom prst="rect">
            <a:avLst/>
          </a:prstGeom>
        </p:spPr>
      </p:pic>
    </p:spTree>
    <p:extLst>
      <p:ext uri="{BB962C8B-B14F-4D97-AF65-F5344CB8AC3E}">
        <p14:creationId xmlns:p14="http://schemas.microsoft.com/office/powerpoint/2010/main" val="30213389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57200" y="467563"/>
            <a:ext cx="8229600" cy="616735"/>
          </a:xfrm>
        </p:spPr>
        <p:txBody>
          <a:bodyPr>
            <a:noAutofit/>
          </a:bodyPr>
          <a:lstStyle/>
          <a:p>
            <a:r>
              <a:rPr lang="ja-JP" altLang="en-US" dirty="0" smtClean="0"/>
              <a:t>@</a:t>
            </a:r>
            <a:r>
              <a:rPr lang="en-US" altLang="ja-JP" dirty="0" smtClean="0"/>
              <a:t>hook(‘</a:t>
            </a:r>
            <a:r>
              <a:rPr lang="en-US" altLang="ja-JP" dirty="0" err="1" smtClean="0"/>
              <a:t>before_request</a:t>
            </a:r>
            <a:r>
              <a:rPr lang="en-US" altLang="ja-JP" dirty="0" smtClean="0"/>
              <a:t>’)</a:t>
            </a:r>
            <a:endParaRPr kumimoji="1" lang="ja-JP" altLang="en-US" dirty="0"/>
          </a:p>
        </p:txBody>
      </p:sp>
      <p:pic>
        <p:nvPicPr>
          <p:cNvPr id="2" name="図 1" descr="view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85" y="1438344"/>
            <a:ext cx="6366636" cy="5098156"/>
          </a:xfrm>
          <a:prstGeom prst="rect">
            <a:avLst/>
          </a:prstGeom>
        </p:spPr>
      </p:pic>
      <p:sp>
        <p:nvSpPr>
          <p:cNvPr id="7" name="正方形/長方形 6"/>
          <p:cNvSpPr/>
          <p:nvPr/>
        </p:nvSpPr>
        <p:spPr>
          <a:xfrm>
            <a:off x="2250831" y="1559276"/>
            <a:ext cx="3810335" cy="3279302"/>
          </a:xfrm>
          <a:prstGeom prst="rect">
            <a:avLst/>
          </a:prstGeom>
          <a:noFill/>
          <a:ln>
            <a:solidFill>
              <a:srgbClr val="FF0000"/>
            </a:solidFill>
          </a:ln>
          <a:effectLst>
            <a:outerShdw blurRad="40005" dist="22987" dir="5400000" sx="0" sy="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38527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57200" y="467563"/>
            <a:ext cx="8229600" cy="616735"/>
          </a:xfrm>
        </p:spPr>
        <p:txBody>
          <a:bodyPr>
            <a:noAutofit/>
          </a:bodyPr>
          <a:lstStyle/>
          <a:p>
            <a:r>
              <a:rPr lang="en-US" altLang="en-US" dirty="0" smtClean="0"/>
              <a:t>@route()</a:t>
            </a:r>
            <a:endParaRPr kumimoji="1" lang="ja-JP" altLang="en-US" dirty="0"/>
          </a:p>
        </p:txBody>
      </p:sp>
      <p:pic>
        <p:nvPicPr>
          <p:cNvPr id="2" name="図 1" descr="view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85" y="1438344"/>
            <a:ext cx="6366636" cy="5098156"/>
          </a:xfrm>
          <a:prstGeom prst="rect">
            <a:avLst/>
          </a:prstGeom>
        </p:spPr>
      </p:pic>
      <p:sp>
        <p:nvSpPr>
          <p:cNvPr id="7" name="正方形/長方形 6"/>
          <p:cNvSpPr/>
          <p:nvPr/>
        </p:nvSpPr>
        <p:spPr>
          <a:xfrm>
            <a:off x="2154367" y="4854652"/>
            <a:ext cx="1398730" cy="980575"/>
          </a:xfrm>
          <a:prstGeom prst="rect">
            <a:avLst/>
          </a:prstGeom>
          <a:noFill/>
          <a:ln>
            <a:solidFill>
              <a:srgbClr val="FF0000"/>
            </a:solidFill>
          </a:ln>
          <a:effectLst>
            <a:outerShdw blurRad="40005" dist="22987" dir="5400000" sx="0" sy="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97787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57200" y="467563"/>
            <a:ext cx="8229600" cy="616735"/>
          </a:xfrm>
        </p:spPr>
        <p:txBody>
          <a:bodyPr>
            <a:noAutofit/>
          </a:bodyPr>
          <a:lstStyle/>
          <a:p>
            <a:r>
              <a:rPr lang="en-US" altLang="en-US" dirty="0" smtClean="0"/>
              <a:t>@</a:t>
            </a:r>
            <a:r>
              <a:rPr lang="ja-JP" altLang="ja-JP" dirty="0" smtClean="0"/>
              <a:t>h</a:t>
            </a:r>
            <a:r>
              <a:rPr lang="en-US" altLang="ja-JP" dirty="0" err="1" smtClean="0"/>
              <a:t>ook</a:t>
            </a:r>
            <a:r>
              <a:rPr lang="en-US" altLang="en-US" dirty="0" smtClean="0"/>
              <a:t>(‘</a:t>
            </a:r>
            <a:r>
              <a:rPr lang="en-US" altLang="ja-JP" dirty="0" err="1" smtClean="0"/>
              <a:t>after_request</a:t>
            </a:r>
            <a:r>
              <a:rPr lang="en-US" altLang="en-US" dirty="0" smtClean="0"/>
              <a:t>’)</a:t>
            </a:r>
            <a:endParaRPr kumimoji="1" lang="ja-JP" altLang="en-US" dirty="0"/>
          </a:p>
        </p:txBody>
      </p:sp>
      <p:pic>
        <p:nvPicPr>
          <p:cNvPr id="2" name="図 1" descr="view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85" y="1438344"/>
            <a:ext cx="6366636" cy="5098156"/>
          </a:xfrm>
          <a:prstGeom prst="rect">
            <a:avLst/>
          </a:prstGeom>
        </p:spPr>
      </p:pic>
      <p:sp>
        <p:nvSpPr>
          <p:cNvPr id="7" name="正方形/長方形 6"/>
          <p:cNvSpPr/>
          <p:nvPr/>
        </p:nvSpPr>
        <p:spPr>
          <a:xfrm>
            <a:off x="3697794" y="4854652"/>
            <a:ext cx="3569174" cy="1681848"/>
          </a:xfrm>
          <a:prstGeom prst="rect">
            <a:avLst/>
          </a:prstGeom>
          <a:noFill/>
          <a:ln>
            <a:solidFill>
              <a:srgbClr val="FF0000"/>
            </a:solidFill>
          </a:ln>
          <a:effectLst>
            <a:outerShdw blurRad="40005" dist="22987" dir="5400000" sx="0" sy="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958210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68691" y="1388388"/>
            <a:ext cx="8229600" cy="4556895"/>
          </a:xfrm>
        </p:spPr>
        <p:txBody>
          <a:bodyPr>
            <a:normAutofit/>
          </a:bodyPr>
          <a:lstStyle/>
          <a:p>
            <a:pPr marL="0" indent="0">
              <a:buNone/>
            </a:pPr>
            <a:r>
              <a:rPr lang="ja-JP" altLang="en-US" dirty="0" smtClean="0"/>
              <a:t>現状</a:t>
            </a:r>
            <a:endParaRPr lang="en-US" altLang="ja-JP" dirty="0" smtClean="0"/>
          </a:p>
          <a:p>
            <a:r>
              <a:rPr lang="ja-JP" altLang="en-US" dirty="0" smtClean="0"/>
              <a:t>不正な攻撃の検出可能</a:t>
            </a:r>
            <a:endParaRPr lang="en-US" altLang="ja-JP" dirty="0"/>
          </a:p>
          <a:p>
            <a:endParaRPr lang="en-US" altLang="ja-JP" dirty="0"/>
          </a:p>
          <a:p>
            <a:pPr marL="0" indent="0">
              <a:buNone/>
            </a:pPr>
            <a:r>
              <a:rPr lang="ja-JP" altLang="en-US" dirty="0" smtClean="0"/>
              <a:t>課題</a:t>
            </a:r>
            <a:endParaRPr lang="en-US" altLang="ja-JP" dirty="0"/>
          </a:p>
          <a:p>
            <a:r>
              <a:rPr lang="ja-JP" altLang="en-US" dirty="0"/>
              <a:t>実環境を用いて</a:t>
            </a:r>
            <a:r>
              <a:rPr lang="ja-JP" altLang="en-US" dirty="0" smtClean="0"/>
              <a:t>の</a:t>
            </a:r>
            <a:r>
              <a:rPr lang="ja-JP" altLang="en-US" dirty="0" smtClean="0"/>
              <a:t>性能評価の実施</a:t>
            </a:r>
            <a:endParaRPr lang="en-US" altLang="ja-JP" dirty="0" smtClean="0"/>
          </a:p>
          <a:p>
            <a:r>
              <a:rPr lang="ja-JP" altLang="en-US" dirty="0" smtClean="0"/>
              <a:t>アプリケーション</a:t>
            </a:r>
            <a:r>
              <a:rPr lang="ja-JP" altLang="en-US" dirty="0" smtClean="0"/>
              <a:t>だからできる攻撃の検出への改良</a:t>
            </a:r>
            <a:endParaRPr lang="en-US" altLang="ja-JP" dirty="0"/>
          </a:p>
          <a:p>
            <a:pPr marL="0" indent="0">
              <a:buNone/>
            </a:pPr>
            <a:endParaRPr lang="en-US" altLang="ja-JP" dirty="0" smtClean="0"/>
          </a:p>
        </p:txBody>
      </p:sp>
    </p:spTree>
    <p:extLst>
      <p:ext uri="{BB962C8B-B14F-4D97-AF65-F5344CB8AC3E}">
        <p14:creationId xmlns:p14="http://schemas.microsoft.com/office/powerpoint/2010/main" val="22524339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03550" y="1491211"/>
            <a:ext cx="7321243" cy="5034231"/>
          </a:xfrm>
        </p:spPr>
        <p:txBody>
          <a:bodyPr>
            <a:normAutofit/>
          </a:bodyPr>
          <a:lstStyle/>
          <a:p>
            <a:pPr marL="0" indent="0">
              <a:buNone/>
            </a:pPr>
            <a:r>
              <a:rPr lang="ja-JP" altLang="en-US" sz="3600" dirty="0" smtClean="0"/>
              <a:t>攻撃者</a:t>
            </a:r>
            <a:r>
              <a:rPr lang="ja-JP" altLang="en-US" sz="3600" dirty="0"/>
              <a:t>の行動を収集・</a:t>
            </a:r>
            <a:r>
              <a:rPr lang="ja-JP" altLang="en-US" sz="3600" dirty="0" smtClean="0"/>
              <a:t>分析、攻撃の逓減によって安全</a:t>
            </a:r>
            <a:r>
              <a:rPr lang="ja-JP" altLang="en-US" sz="3600" dirty="0"/>
              <a:t>に</a:t>
            </a:r>
            <a:r>
              <a:rPr lang="en-US" altLang="ja-JP" sz="3600" dirty="0"/>
              <a:t>Web</a:t>
            </a:r>
            <a:r>
              <a:rPr lang="ja-JP" altLang="en-US" sz="3600" dirty="0"/>
              <a:t>アプリケーションを利用できるように</a:t>
            </a:r>
            <a:r>
              <a:rPr lang="ja-JP" altLang="en-US" sz="3600" dirty="0" smtClean="0"/>
              <a:t>すること</a:t>
            </a:r>
            <a:endParaRPr lang="en-US" altLang="ja-JP" sz="3600" dirty="0"/>
          </a:p>
          <a:p>
            <a:pPr marL="0" indent="0">
              <a:buNone/>
            </a:pPr>
            <a:endParaRPr kumimoji="1" lang="en-US" altLang="ja-JP" sz="3600" dirty="0" smtClean="0"/>
          </a:p>
          <a:p>
            <a:pPr marL="0" indent="0">
              <a:buNone/>
            </a:pPr>
            <a:endParaRPr lang="en-US" altLang="ja-JP" sz="3600" dirty="0"/>
          </a:p>
          <a:p>
            <a:pPr marL="0" indent="0">
              <a:buNone/>
            </a:pPr>
            <a:r>
              <a:rPr lang="ja-JP" altLang="en-US" sz="3600" dirty="0" smtClean="0"/>
              <a:t> </a:t>
            </a:r>
            <a:r>
              <a:rPr lang="en-US" altLang="ja-JP" sz="3600" dirty="0" smtClean="0"/>
              <a:t>Web</a:t>
            </a:r>
            <a:r>
              <a:rPr lang="ja-JP" altLang="en-US" sz="3600" dirty="0" smtClean="0"/>
              <a:t>アプリケーション</a:t>
            </a:r>
            <a:r>
              <a:rPr lang="ja-JP" altLang="en-US" sz="3600" dirty="0"/>
              <a:t>の情報を</a:t>
            </a:r>
            <a:r>
              <a:rPr lang="ja-JP" altLang="en-US" sz="3600" dirty="0" smtClean="0"/>
              <a:t>用い</a:t>
            </a:r>
            <a:r>
              <a:rPr lang="en-US" altLang="ja-JP" sz="3600" dirty="0" smtClean="0"/>
              <a:t>WAF</a:t>
            </a:r>
            <a:r>
              <a:rPr lang="ja-JP" altLang="en-US" sz="3600" dirty="0"/>
              <a:t>で防御しにくい攻撃からアプリケーションを保護すること</a:t>
            </a:r>
          </a:p>
          <a:p>
            <a:pPr marL="0" indent="0">
              <a:buNone/>
            </a:pPr>
            <a:endParaRPr kumimoji="1" lang="en-US" altLang="ja-JP" sz="3600" dirty="0" smtClean="0"/>
          </a:p>
        </p:txBody>
      </p:sp>
      <p:sp>
        <p:nvSpPr>
          <p:cNvPr id="4" name="下矢印 3"/>
          <p:cNvSpPr/>
          <p:nvPr/>
        </p:nvSpPr>
        <p:spPr>
          <a:xfrm>
            <a:off x="3674256" y="3454851"/>
            <a:ext cx="1803906" cy="8802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40662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452352"/>
            <a:ext cx="8229600" cy="5034231"/>
          </a:xfrm>
        </p:spPr>
        <p:txBody>
          <a:bodyPr>
            <a:normAutofit/>
          </a:bodyPr>
          <a:lstStyle/>
          <a:p>
            <a:r>
              <a:rPr lang="ja-JP" altLang="en-US" sz="3600" dirty="0" smtClean="0"/>
              <a:t>システム</a:t>
            </a:r>
            <a:r>
              <a:rPr lang="ja-JP" altLang="en-US" sz="3600" dirty="0"/>
              <a:t>把握の難化</a:t>
            </a:r>
            <a:endParaRPr lang="en-US" altLang="ja-JP" sz="3600" dirty="0"/>
          </a:p>
          <a:p>
            <a:pPr lvl="1"/>
            <a:r>
              <a:rPr lang="ja-JP" altLang="en-US" dirty="0"/>
              <a:t>大規模化</a:t>
            </a:r>
            <a:endParaRPr lang="en-US" altLang="ja-JP" dirty="0"/>
          </a:p>
          <a:p>
            <a:pPr lvl="1"/>
            <a:r>
              <a:rPr lang="ja-JP" altLang="en-US" dirty="0" smtClean="0"/>
              <a:t>複雑化</a:t>
            </a:r>
            <a:endParaRPr lang="en-US" altLang="ja-JP" sz="3600" dirty="0" smtClean="0"/>
          </a:p>
          <a:p>
            <a:r>
              <a:rPr lang="ja-JP" altLang="en-US" sz="3600" dirty="0" smtClean="0"/>
              <a:t>多層</a:t>
            </a:r>
            <a:r>
              <a:rPr lang="ja-JP" altLang="en-US" sz="3600" dirty="0"/>
              <a:t>防御の重要性</a:t>
            </a:r>
            <a:endParaRPr lang="en-US" altLang="ja-JP" sz="3600" dirty="0"/>
          </a:p>
          <a:p>
            <a:pPr lvl="1"/>
            <a:r>
              <a:rPr lang="ja-JP" altLang="en-US" dirty="0" smtClean="0"/>
              <a:t>スイスチーズモデル</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6657885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452352"/>
            <a:ext cx="8229600" cy="5034231"/>
          </a:xfrm>
        </p:spPr>
        <p:txBody>
          <a:bodyPr>
            <a:normAutofit/>
          </a:bodyPr>
          <a:lstStyle/>
          <a:p>
            <a:pPr marL="0" indent="0">
              <a:buNone/>
            </a:pPr>
            <a:r>
              <a:rPr lang="ja-JP" altLang="en-US" sz="3600" dirty="0" smtClean="0"/>
              <a:t>システム</a:t>
            </a:r>
            <a:r>
              <a:rPr lang="ja-JP" altLang="en-US" sz="3600" dirty="0"/>
              <a:t>把握の</a:t>
            </a:r>
            <a:r>
              <a:rPr lang="ja-JP" altLang="en-US" sz="3600" dirty="0" smtClean="0"/>
              <a:t>難化</a:t>
            </a:r>
            <a:endParaRPr lang="en-US" altLang="ja-JP" sz="3600" dirty="0" smtClean="0"/>
          </a:p>
          <a:p>
            <a:r>
              <a:rPr lang="ja-JP" altLang="en-US" sz="3600" dirty="0" smtClean="0"/>
              <a:t>W</a:t>
            </a:r>
            <a:r>
              <a:rPr lang="en-US" altLang="ja-JP" sz="3600" dirty="0" err="1" smtClean="0"/>
              <a:t>eb</a:t>
            </a:r>
            <a:r>
              <a:rPr lang="ja-JP" altLang="en-US" sz="3600" dirty="0" smtClean="0"/>
              <a:t>アプリケーション</a:t>
            </a:r>
            <a:endParaRPr lang="en-US" altLang="ja-JP" sz="3600" dirty="0"/>
          </a:p>
          <a:p>
            <a:r>
              <a:rPr lang="ja-JP" altLang="en-US" sz="3600" dirty="0" smtClean="0"/>
              <a:t>クラウド化</a:t>
            </a:r>
            <a:endParaRPr lang="en-US" altLang="ja-JP" sz="3600" dirty="0" smtClean="0"/>
          </a:p>
          <a:p>
            <a:r>
              <a:rPr lang="ja-JP" altLang="en-US" sz="3600" dirty="0" smtClean="0"/>
              <a:t>システムの変更に伴うもの</a:t>
            </a:r>
            <a:endParaRPr lang="en-US" altLang="ja-JP" sz="3600" dirty="0" smtClean="0"/>
          </a:p>
          <a:p>
            <a:pPr marL="0" indent="0">
              <a:buNone/>
            </a:pPr>
            <a:endParaRPr lang="en-US" altLang="ja-JP" sz="3600" dirty="0"/>
          </a:p>
        </p:txBody>
      </p:sp>
    </p:spTree>
    <p:extLst>
      <p:ext uri="{BB962C8B-B14F-4D97-AF65-F5344CB8AC3E}">
        <p14:creationId xmlns:p14="http://schemas.microsoft.com/office/powerpoint/2010/main" val="19919950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467120"/>
            <a:ext cx="8229600" cy="5034231"/>
          </a:xfrm>
        </p:spPr>
        <p:txBody>
          <a:bodyPr>
            <a:normAutofit/>
          </a:bodyPr>
          <a:lstStyle/>
          <a:p>
            <a:pPr marL="0" indent="0">
              <a:buNone/>
            </a:pPr>
            <a:r>
              <a:rPr kumimoji="1" lang="ja-JP" altLang="en-US" sz="3600" dirty="0" smtClean="0"/>
              <a:t>スイスチーズモデル</a:t>
            </a:r>
            <a:endParaRPr kumimoji="1" lang="en-US" altLang="ja-JP" sz="3600" dirty="0" smtClean="0"/>
          </a:p>
          <a:p>
            <a:pPr marL="0" indent="0">
              <a:buNone/>
            </a:pPr>
            <a:endParaRPr lang="en-US" altLang="ja-JP" dirty="0" smtClean="0">
              <a:hlinkClick r:id="rId3"/>
            </a:endParaRPr>
          </a:p>
          <a:p>
            <a:pPr marL="0" indent="0">
              <a:buNone/>
            </a:pPr>
            <a:endParaRPr lang="en-US" altLang="ja-JP" dirty="0">
              <a:hlinkClick r:id="rId3"/>
            </a:endParaRPr>
          </a:p>
          <a:p>
            <a:pPr marL="0" indent="0">
              <a:buNone/>
            </a:pPr>
            <a:endParaRPr lang="en-US" altLang="ja-JP" dirty="0" smtClean="0">
              <a:hlinkClick r:id="rId3"/>
            </a:endParaRPr>
          </a:p>
          <a:p>
            <a:pPr marL="0" indent="0">
              <a:buNone/>
            </a:pPr>
            <a:endParaRPr lang="en-US" altLang="ja-JP" dirty="0">
              <a:hlinkClick r:id="rId3"/>
            </a:endParaRPr>
          </a:p>
          <a:p>
            <a:pPr marL="0" indent="0">
              <a:buNone/>
            </a:pPr>
            <a:endParaRPr lang="en-US" altLang="ja-JP" dirty="0" smtClean="0">
              <a:hlinkClick r:id="rId3"/>
            </a:endParaRPr>
          </a:p>
          <a:p>
            <a:pPr marL="0" indent="0">
              <a:buNone/>
            </a:pPr>
            <a:endParaRPr lang="en-US" altLang="ja-JP" dirty="0" smtClean="0">
              <a:hlinkClick r:id="rId3"/>
            </a:endParaRPr>
          </a:p>
        </p:txBody>
      </p:sp>
      <p:pic>
        <p:nvPicPr>
          <p:cNvPr id="4" name="図 3" descr="128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421" y="2723047"/>
            <a:ext cx="2024073" cy="2024073"/>
          </a:xfrm>
          <a:prstGeom prst="rect">
            <a:avLst/>
          </a:prstGeom>
        </p:spPr>
      </p:pic>
      <p:pic>
        <p:nvPicPr>
          <p:cNvPr id="5" name="図 4" descr="128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519" y="2935573"/>
            <a:ext cx="2024073" cy="2024073"/>
          </a:xfrm>
          <a:prstGeom prst="rect">
            <a:avLst/>
          </a:prstGeom>
        </p:spPr>
      </p:pic>
      <p:pic>
        <p:nvPicPr>
          <p:cNvPr id="6" name="図 5" descr="128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3090" y="3166883"/>
            <a:ext cx="2024073" cy="2024073"/>
          </a:xfrm>
          <a:prstGeom prst="rect">
            <a:avLst/>
          </a:prstGeom>
        </p:spPr>
      </p:pic>
      <p:cxnSp>
        <p:nvCxnSpPr>
          <p:cNvPr id="8" name="直線矢印コネクタ 7"/>
          <p:cNvCxnSpPr/>
          <p:nvPr/>
        </p:nvCxnSpPr>
        <p:spPr>
          <a:xfrm>
            <a:off x="2077090" y="3362696"/>
            <a:ext cx="1426891"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2077090" y="3733896"/>
            <a:ext cx="2849718"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a:off x="2077090" y="4036932"/>
            <a:ext cx="4364473"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5" name="乗算記号 14"/>
          <p:cNvSpPr/>
          <p:nvPr/>
        </p:nvSpPr>
        <p:spPr>
          <a:xfrm>
            <a:off x="3503981" y="3177096"/>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FF0000"/>
              </a:solidFill>
            </a:endParaRPr>
          </a:p>
        </p:txBody>
      </p:sp>
      <p:sp>
        <p:nvSpPr>
          <p:cNvPr id="16" name="乗算記号 15"/>
          <p:cNvSpPr/>
          <p:nvPr/>
        </p:nvSpPr>
        <p:spPr>
          <a:xfrm>
            <a:off x="6379317" y="3851331"/>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乗算記号 17"/>
          <p:cNvSpPr/>
          <p:nvPr/>
        </p:nvSpPr>
        <p:spPr>
          <a:xfrm>
            <a:off x="4808698" y="3563884"/>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077090" y="2839476"/>
            <a:ext cx="902811" cy="523220"/>
          </a:xfrm>
          <a:prstGeom prst="rect">
            <a:avLst/>
          </a:prstGeom>
          <a:noFill/>
        </p:spPr>
        <p:txBody>
          <a:bodyPr wrap="none" rtlCol="0">
            <a:spAutoFit/>
          </a:bodyPr>
          <a:lstStyle/>
          <a:p>
            <a:r>
              <a:rPr lang="ja-JP" altLang="en-US" sz="2800" dirty="0" smtClean="0"/>
              <a:t>攻撃</a:t>
            </a:r>
            <a:endParaRPr kumimoji="1" lang="ja-JP" altLang="en-US" sz="2800" dirty="0"/>
          </a:p>
        </p:txBody>
      </p:sp>
      <p:sp>
        <p:nvSpPr>
          <p:cNvPr id="20" name="テキスト ボックス 19"/>
          <p:cNvSpPr txBox="1"/>
          <p:nvPr/>
        </p:nvSpPr>
        <p:spPr>
          <a:xfrm>
            <a:off x="3320369" y="4265821"/>
            <a:ext cx="738303" cy="584776"/>
          </a:xfrm>
          <a:prstGeom prst="rect">
            <a:avLst/>
          </a:prstGeom>
          <a:noFill/>
        </p:spPr>
        <p:txBody>
          <a:bodyPr wrap="none" rtlCol="0">
            <a:spAutoFit/>
          </a:bodyPr>
          <a:lstStyle/>
          <a:p>
            <a:r>
              <a:rPr kumimoji="1" lang="en-US" altLang="ja-JP" sz="3200" dirty="0" smtClean="0"/>
              <a:t>FW</a:t>
            </a:r>
            <a:endParaRPr kumimoji="1" lang="ja-JP" altLang="en-US" sz="3200" dirty="0"/>
          </a:p>
        </p:txBody>
      </p:sp>
      <p:sp>
        <p:nvSpPr>
          <p:cNvPr id="21" name="テキスト ボックス 20"/>
          <p:cNvSpPr txBox="1"/>
          <p:nvPr/>
        </p:nvSpPr>
        <p:spPr>
          <a:xfrm>
            <a:off x="4804480" y="4454367"/>
            <a:ext cx="688610" cy="584776"/>
          </a:xfrm>
          <a:prstGeom prst="rect">
            <a:avLst/>
          </a:prstGeom>
          <a:noFill/>
        </p:spPr>
        <p:txBody>
          <a:bodyPr wrap="none" rtlCol="0">
            <a:spAutoFit/>
          </a:bodyPr>
          <a:lstStyle/>
          <a:p>
            <a:r>
              <a:rPr kumimoji="1" lang="en-US" altLang="ja-JP" sz="3200" dirty="0" smtClean="0"/>
              <a:t>IPS</a:t>
            </a:r>
            <a:endParaRPr kumimoji="1" lang="ja-JP" altLang="en-US" sz="3200" dirty="0"/>
          </a:p>
        </p:txBody>
      </p:sp>
      <p:sp>
        <p:nvSpPr>
          <p:cNvPr id="22" name="テキスト ボックス 21"/>
          <p:cNvSpPr txBox="1"/>
          <p:nvPr/>
        </p:nvSpPr>
        <p:spPr>
          <a:xfrm>
            <a:off x="6086265" y="4670707"/>
            <a:ext cx="975748" cy="584776"/>
          </a:xfrm>
          <a:prstGeom prst="rect">
            <a:avLst/>
          </a:prstGeom>
          <a:noFill/>
        </p:spPr>
        <p:txBody>
          <a:bodyPr wrap="none" rtlCol="0">
            <a:spAutoFit/>
          </a:bodyPr>
          <a:lstStyle/>
          <a:p>
            <a:r>
              <a:rPr lang="en-US" altLang="ja-JP" sz="3200" dirty="0" smtClean="0"/>
              <a:t>WAF</a:t>
            </a:r>
            <a:endParaRPr kumimoji="1" lang="ja-JP" altLang="en-US" sz="3200" dirty="0"/>
          </a:p>
        </p:txBody>
      </p:sp>
      <p:pic>
        <p:nvPicPr>
          <p:cNvPr id="24" name="図 23" descr="computer_lapto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04" y="2943195"/>
            <a:ext cx="2014374" cy="2014374"/>
          </a:xfrm>
          <a:prstGeom prst="rect">
            <a:avLst/>
          </a:prstGeom>
        </p:spPr>
      </p:pic>
      <p:sp>
        <p:nvSpPr>
          <p:cNvPr id="25" name="テキスト ボックス 24"/>
          <p:cNvSpPr txBox="1"/>
          <p:nvPr/>
        </p:nvSpPr>
        <p:spPr>
          <a:xfrm>
            <a:off x="397817" y="4850598"/>
            <a:ext cx="1261884" cy="523220"/>
          </a:xfrm>
          <a:prstGeom prst="rect">
            <a:avLst/>
          </a:prstGeom>
          <a:noFill/>
        </p:spPr>
        <p:txBody>
          <a:bodyPr wrap="none" rtlCol="0">
            <a:spAutoFit/>
          </a:bodyPr>
          <a:lstStyle/>
          <a:p>
            <a:r>
              <a:rPr kumimoji="1" lang="ja-JP" altLang="en-US" sz="2800" dirty="0" smtClean="0"/>
              <a:t>攻撃者</a:t>
            </a:r>
            <a:endParaRPr kumimoji="1" lang="ja-JP" altLang="en-US" sz="2800" dirty="0"/>
          </a:p>
        </p:txBody>
      </p:sp>
      <p:pic>
        <p:nvPicPr>
          <p:cNvPr id="26" name="図 25" descr="computer_server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8378" y="2860428"/>
            <a:ext cx="1772084" cy="2097141"/>
          </a:xfrm>
          <a:prstGeom prst="rect">
            <a:avLst/>
          </a:prstGeom>
        </p:spPr>
      </p:pic>
      <p:sp>
        <p:nvSpPr>
          <p:cNvPr id="27" name="テキスト ボックス 26"/>
          <p:cNvSpPr txBox="1"/>
          <p:nvPr/>
        </p:nvSpPr>
        <p:spPr>
          <a:xfrm>
            <a:off x="6962877" y="2169857"/>
            <a:ext cx="2280192" cy="830997"/>
          </a:xfrm>
          <a:prstGeom prst="rect">
            <a:avLst/>
          </a:prstGeom>
          <a:noFill/>
        </p:spPr>
        <p:txBody>
          <a:bodyPr wrap="none" rtlCol="0">
            <a:spAutoFit/>
          </a:bodyPr>
          <a:lstStyle/>
          <a:p>
            <a:r>
              <a:rPr kumimoji="1" lang="ja-JP" altLang="en-US" sz="2400" dirty="0" smtClean="0"/>
              <a:t>アプリケーション</a:t>
            </a:r>
            <a:endParaRPr kumimoji="1" lang="en-US" altLang="ja-JP" sz="2400" dirty="0" smtClean="0"/>
          </a:p>
          <a:p>
            <a:r>
              <a:rPr kumimoji="1" lang="ja-JP" altLang="en-US" sz="2400" dirty="0" smtClean="0"/>
              <a:t>サーバ</a:t>
            </a:r>
            <a:endParaRPr kumimoji="1" lang="ja-JP" altLang="en-US" sz="2400" dirty="0"/>
          </a:p>
        </p:txBody>
      </p:sp>
    </p:spTree>
    <p:extLst>
      <p:ext uri="{BB962C8B-B14F-4D97-AF65-F5344CB8AC3E}">
        <p14:creationId xmlns:p14="http://schemas.microsoft.com/office/powerpoint/2010/main" val="29686353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467120"/>
            <a:ext cx="8229600" cy="5034231"/>
          </a:xfrm>
        </p:spPr>
        <p:txBody>
          <a:bodyPr>
            <a:normAutofit/>
          </a:bodyPr>
          <a:lstStyle/>
          <a:p>
            <a:pPr marL="0" indent="0">
              <a:buNone/>
            </a:pPr>
            <a:r>
              <a:rPr lang="en-US" altLang="ja-JP" sz="3600" dirty="0" smtClean="0"/>
              <a:t>WAF</a:t>
            </a:r>
            <a:r>
              <a:rPr lang="ja-JP" altLang="en-US" sz="3600" dirty="0" smtClean="0"/>
              <a:t>では防御しづらい攻撃</a:t>
            </a:r>
            <a:endParaRPr lang="en-US" altLang="ja-JP" dirty="0" smtClean="0">
              <a:hlinkClick r:id="rId3"/>
            </a:endParaRPr>
          </a:p>
          <a:p>
            <a:pPr marL="0" indent="0">
              <a:buNone/>
            </a:pPr>
            <a:endParaRPr lang="en-US" altLang="ja-JP" dirty="0">
              <a:hlinkClick r:id="rId3"/>
            </a:endParaRPr>
          </a:p>
          <a:p>
            <a:pPr marL="0" indent="0">
              <a:buNone/>
            </a:pPr>
            <a:endParaRPr lang="en-US" altLang="ja-JP" dirty="0" smtClean="0">
              <a:hlinkClick r:id="rId3"/>
            </a:endParaRPr>
          </a:p>
          <a:p>
            <a:pPr marL="0" indent="0">
              <a:buNone/>
            </a:pPr>
            <a:endParaRPr lang="en-US" altLang="ja-JP" dirty="0">
              <a:hlinkClick r:id="rId3"/>
            </a:endParaRPr>
          </a:p>
          <a:p>
            <a:pPr marL="0" indent="0">
              <a:buNone/>
            </a:pPr>
            <a:endParaRPr lang="en-US" altLang="ja-JP" dirty="0" smtClean="0">
              <a:hlinkClick r:id="rId3"/>
            </a:endParaRPr>
          </a:p>
          <a:p>
            <a:pPr marL="0" indent="0">
              <a:buNone/>
            </a:pPr>
            <a:endParaRPr lang="en-US" altLang="ja-JP" dirty="0" smtClean="0">
              <a:hlinkClick r:id="rId3"/>
            </a:endParaRPr>
          </a:p>
        </p:txBody>
      </p:sp>
      <p:pic>
        <p:nvPicPr>
          <p:cNvPr id="4" name="図 3" descr="128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421" y="2723047"/>
            <a:ext cx="2024073" cy="2024073"/>
          </a:xfrm>
          <a:prstGeom prst="rect">
            <a:avLst/>
          </a:prstGeom>
        </p:spPr>
      </p:pic>
      <p:pic>
        <p:nvPicPr>
          <p:cNvPr id="5" name="図 4" descr="128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519" y="2935573"/>
            <a:ext cx="2024073" cy="2024073"/>
          </a:xfrm>
          <a:prstGeom prst="rect">
            <a:avLst/>
          </a:prstGeom>
        </p:spPr>
      </p:pic>
      <p:pic>
        <p:nvPicPr>
          <p:cNvPr id="6" name="図 5" descr="128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3090" y="3166883"/>
            <a:ext cx="2024073" cy="2024073"/>
          </a:xfrm>
          <a:prstGeom prst="rect">
            <a:avLst/>
          </a:prstGeom>
        </p:spPr>
      </p:pic>
      <p:cxnSp>
        <p:nvCxnSpPr>
          <p:cNvPr id="8" name="直線矢印コネクタ 7"/>
          <p:cNvCxnSpPr/>
          <p:nvPr/>
        </p:nvCxnSpPr>
        <p:spPr>
          <a:xfrm>
            <a:off x="2077090" y="3362696"/>
            <a:ext cx="1426891"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2077090" y="3733896"/>
            <a:ext cx="2849718"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a:off x="2077090" y="4036932"/>
            <a:ext cx="4364473"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5" name="乗算記号 14"/>
          <p:cNvSpPr/>
          <p:nvPr/>
        </p:nvSpPr>
        <p:spPr>
          <a:xfrm>
            <a:off x="3503981" y="3177096"/>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FF0000"/>
              </a:solidFill>
            </a:endParaRPr>
          </a:p>
        </p:txBody>
      </p:sp>
      <p:sp>
        <p:nvSpPr>
          <p:cNvPr id="16" name="乗算記号 15"/>
          <p:cNvSpPr/>
          <p:nvPr/>
        </p:nvSpPr>
        <p:spPr>
          <a:xfrm>
            <a:off x="6379317" y="3851331"/>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乗算記号 17"/>
          <p:cNvSpPr/>
          <p:nvPr/>
        </p:nvSpPr>
        <p:spPr>
          <a:xfrm>
            <a:off x="4808698" y="3563884"/>
            <a:ext cx="389644" cy="371199"/>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077090" y="2839476"/>
            <a:ext cx="902811" cy="523220"/>
          </a:xfrm>
          <a:prstGeom prst="rect">
            <a:avLst/>
          </a:prstGeom>
          <a:noFill/>
        </p:spPr>
        <p:txBody>
          <a:bodyPr wrap="none" rtlCol="0">
            <a:spAutoFit/>
          </a:bodyPr>
          <a:lstStyle/>
          <a:p>
            <a:r>
              <a:rPr lang="ja-JP" altLang="en-US" sz="2800" dirty="0" smtClean="0"/>
              <a:t>攻撃</a:t>
            </a:r>
            <a:endParaRPr kumimoji="1" lang="ja-JP" altLang="en-US" sz="2800" dirty="0"/>
          </a:p>
        </p:txBody>
      </p:sp>
      <p:sp>
        <p:nvSpPr>
          <p:cNvPr id="20" name="テキスト ボックス 19"/>
          <p:cNvSpPr txBox="1"/>
          <p:nvPr/>
        </p:nvSpPr>
        <p:spPr>
          <a:xfrm>
            <a:off x="3320369" y="4265821"/>
            <a:ext cx="738303" cy="584776"/>
          </a:xfrm>
          <a:prstGeom prst="rect">
            <a:avLst/>
          </a:prstGeom>
          <a:noFill/>
        </p:spPr>
        <p:txBody>
          <a:bodyPr wrap="none" rtlCol="0">
            <a:spAutoFit/>
          </a:bodyPr>
          <a:lstStyle/>
          <a:p>
            <a:r>
              <a:rPr kumimoji="1" lang="en-US" altLang="ja-JP" sz="3200" dirty="0" smtClean="0"/>
              <a:t>FW</a:t>
            </a:r>
            <a:endParaRPr kumimoji="1" lang="ja-JP" altLang="en-US" sz="3200" dirty="0"/>
          </a:p>
        </p:txBody>
      </p:sp>
      <p:sp>
        <p:nvSpPr>
          <p:cNvPr id="21" name="テキスト ボックス 20"/>
          <p:cNvSpPr txBox="1"/>
          <p:nvPr/>
        </p:nvSpPr>
        <p:spPr>
          <a:xfrm>
            <a:off x="4804480" y="4454367"/>
            <a:ext cx="688610" cy="584776"/>
          </a:xfrm>
          <a:prstGeom prst="rect">
            <a:avLst/>
          </a:prstGeom>
          <a:noFill/>
        </p:spPr>
        <p:txBody>
          <a:bodyPr wrap="none" rtlCol="0">
            <a:spAutoFit/>
          </a:bodyPr>
          <a:lstStyle/>
          <a:p>
            <a:r>
              <a:rPr kumimoji="1" lang="en-US" altLang="ja-JP" sz="3200" dirty="0" smtClean="0"/>
              <a:t>IPS</a:t>
            </a:r>
            <a:endParaRPr kumimoji="1" lang="ja-JP" altLang="en-US" sz="3200" dirty="0"/>
          </a:p>
        </p:txBody>
      </p:sp>
      <p:sp>
        <p:nvSpPr>
          <p:cNvPr id="22" name="テキスト ボックス 21"/>
          <p:cNvSpPr txBox="1"/>
          <p:nvPr/>
        </p:nvSpPr>
        <p:spPr>
          <a:xfrm>
            <a:off x="6086265" y="4670707"/>
            <a:ext cx="975748" cy="584776"/>
          </a:xfrm>
          <a:prstGeom prst="rect">
            <a:avLst/>
          </a:prstGeom>
          <a:noFill/>
        </p:spPr>
        <p:txBody>
          <a:bodyPr wrap="none" rtlCol="0">
            <a:spAutoFit/>
          </a:bodyPr>
          <a:lstStyle/>
          <a:p>
            <a:r>
              <a:rPr lang="en-US" altLang="ja-JP" sz="3200" dirty="0" smtClean="0"/>
              <a:t>WAF</a:t>
            </a:r>
            <a:endParaRPr kumimoji="1" lang="ja-JP" altLang="en-US" sz="3200" dirty="0"/>
          </a:p>
        </p:txBody>
      </p:sp>
      <p:pic>
        <p:nvPicPr>
          <p:cNvPr id="24" name="図 23" descr="computer_lapto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04" y="2943195"/>
            <a:ext cx="2014374" cy="2014374"/>
          </a:xfrm>
          <a:prstGeom prst="rect">
            <a:avLst/>
          </a:prstGeom>
        </p:spPr>
      </p:pic>
      <p:sp>
        <p:nvSpPr>
          <p:cNvPr id="25" name="テキスト ボックス 24"/>
          <p:cNvSpPr txBox="1"/>
          <p:nvPr/>
        </p:nvSpPr>
        <p:spPr>
          <a:xfrm>
            <a:off x="397817" y="4850598"/>
            <a:ext cx="1261884" cy="523220"/>
          </a:xfrm>
          <a:prstGeom prst="rect">
            <a:avLst/>
          </a:prstGeom>
          <a:noFill/>
        </p:spPr>
        <p:txBody>
          <a:bodyPr wrap="none" rtlCol="0">
            <a:spAutoFit/>
          </a:bodyPr>
          <a:lstStyle/>
          <a:p>
            <a:r>
              <a:rPr kumimoji="1" lang="ja-JP" altLang="en-US" sz="2800" dirty="0" smtClean="0"/>
              <a:t>攻撃者</a:t>
            </a:r>
            <a:endParaRPr kumimoji="1" lang="ja-JP" altLang="en-US" sz="2800" dirty="0"/>
          </a:p>
        </p:txBody>
      </p:sp>
      <p:pic>
        <p:nvPicPr>
          <p:cNvPr id="26" name="図 25" descr="computer_server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8378" y="2860428"/>
            <a:ext cx="1772084" cy="2097141"/>
          </a:xfrm>
          <a:prstGeom prst="rect">
            <a:avLst/>
          </a:prstGeom>
        </p:spPr>
      </p:pic>
      <p:sp>
        <p:nvSpPr>
          <p:cNvPr id="27" name="テキスト ボックス 26"/>
          <p:cNvSpPr txBox="1"/>
          <p:nvPr/>
        </p:nvSpPr>
        <p:spPr>
          <a:xfrm>
            <a:off x="6962877" y="2169857"/>
            <a:ext cx="2280192" cy="830997"/>
          </a:xfrm>
          <a:prstGeom prst="rect">
            <a:avLst/>
          </a:prstGeom>
          <a:noFill/>
        </p:spPr>
        <p:txBody>
          <a:bodyPr wrap="none" rtlCol="0">
            <a:spAutoFit/>
          </a:bodyPr>
          <a:lstStyle/>
          <a:p>
            <a:r>
              <a:rPr kumimoji="1" lang="ja-JP" altLang="en-US" sz="2400" dirty="0" smtClean="0"/>
              <a:t>アプリケーション</a:t>
            </a:r>
            <a:endParaRPr kumimoji="1" lang="en-US" altLang="ja-JP" sz="2400" dirty="0" smtClean="0"/>
          </a:p>
          <a:p>
            <a:r>
              <a:rPr kumimoji="1" lang="ja-JP" altLang="en-US" sz="2400" dirty="0" smtClean="0"/>
              <a:t>サーバ</a:t>
            </a:r>
            <a:endParaRPr kumimoji="1" lang="ja-JP" altLang="en-US" sz="2400" dirty="0"/>
          </a:p>
        </p:txBody>
      </p:sp>
      <p:cxnSp>
        <p:nvCxnSpPr>
          <p:cNvPr id="23" name="直線矢印コネクタ 22"/>
          <p:cNvCxnSpPr/>
          <p:nvPr/>
        </p:nvCxnSpPr>
        <p:spPr>
          <a:xfrm>
            <a:off x="2075578" y="4439390"/>
            <a:ext cx="539280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7" name="爆発 2 16"/>
          <p:cNvSpPr/>
          <p:nvPr/>
        </p:nvSpPr>
        <p:spPr>
          <a:xfrm rot="1003043">
            <a:off x="7464842" y="4112477"/>
            <a:ext cx="655619" cy="696614"/>
          </a:xfrm>
          <a:prstGeom prst="irregularSeal2">
            <a:avLst/>
          </a:prstGeom>
          <a:solidFill>
            <a:srgbClr val="FF6600">
              <a:alpha val="80000"/>
            </a:srgbClr>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34416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lang="ja-JP" altLang="en-US" dirty="0" smtClean="0"/>
              <a:t>関連技術</a:t>
            </a:r>
            <a:endParaRPr kumimoji="1" lang="ja-JP" altLang="en-US" dirty="0"/>
          </a:p>
        </p:txBody>
      </p:sp>
      <p:sp>
        <p:nvSpPr>
          <p:cNvPr id="3" name="コンテンツ プレースホルダー 2"/>
          <p:cNvSpPr>
            <a:spLocks noGrp="1"/>
          </p:cNvSpPr>
          <p:nvPr>
            <p:ph idx="1"/>
          </p:nvPr>
        </p:nvSpPr>
        <p:spPr>
          <a:xfrm>
            <a:off x="457200" y="1467120"/>
            <a:ext cx="8229600" cy="5034231"/>
          </a:xfrm>
        </p:spPr>
        <p:txBody>
          <a:bodyPr/>
          <a:lstStyle/>
          <a:p>
            <a:pPr marL="0" indent="0">
              <a:buNone/>
            </a:pPr>
            <a:r>
              <a:rPr lang="ja-JP" altLang="en-US" sz="3600" dirty="0" smtClean="0"/>
              <a:t>ハニーポット</a:t>
            </a:r>
            <a:endParaRPr lang="en-US" altLang="ja-JP" sz="3600" dirty="0" smtClean="0"/>
          </a:p>
          <a:p>
            <a:pPr marL="0" indent="0">
              <a:buNone/>
            </a:pPr>
            <a:r>
              <a:rPr lang="ja-JP" altLang="en-US" dirty="0" smtClean="0"/>
              <a:t>アプリケーション</a:t>
            </a:r>
            <a:r>
              <a:rPr lang="ja-JP" altLang="en-US" dirty="0"/>
              <a:t>や</a:t>
            </a:r>
            <a:r>
              <a:rPr lang="en-US" altLang="ja-JP" dirty="0"/>
              <a:t>OS</a:t>
            </a:r>
            <a:r>
              <a:rPr lang="ja-JP" altLang="en-US" dirty="0"/>
              <a:t>上もしくはそれを模倣したシステム上に脆弱性・もしくは脆弱性を装った仕組みを設置し</a:t>
            </a:r>
            <a:r>
              <a:rPr lang="en-US" altLang="ja-JP" dirty="0"/>
              <a:t>, </a:t>
            </a:r>
            <a:r>
              <a:rPr lang="ja-JP" altLang="en-US" dirty="0"/>
              <a:t>攻撃活動を促すシステム</a:t>
            </a:r>
          </a:p>
          <a:p>
            <a:pPr marL="0" indent="0">
              <a:buNone/>
            </a:pPr>
            <a:endParaRPr kumimoji="1" lang="en-US" altLang="ja-JP" dirty="0"/>
          </a:p>
        </p:txBody>
      </p:sp>
    </p:spTree>
    <p:extLst>
      <p:ext uri="{BB962C8B-B14F-4D97-AF65-F5344CB8AC3E}">
        <p14:creationId xmlns:p14="http://schemas.microsoft.com/office/powerpoint/2010/main" val="3492775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67563"/>
            <a:ext cx="8229600" cy="616735"/>
          </a:xfrm>
        </p:spPr>
        <p:txBody>
          <a:bodyPr>
            <a:noAutofit/>
          </a:bodyPr>
          <a:lstStyle/>
          <a:p>
            <a:r>
              <a:rPr kumimoji="1" lang="ja-JP" altLang="en-US" dirty="0" smtClean="0"/>
              <a:t>関連技術</a:t>
            </a:r>
            <a:endParaRPr kumimoji="1" lang="ja-JP" altLang="en-US" dirty="0"/>
          </a:p>
        </p:txBody>
      </p:sp>
      <p:sp>
        <p:nvSpPr>
          <p:cNvPr id="3" name="コンテンツ プレースホルダー 2"/>
          <p:cNvSpPr>
            <a:spLocks noGrp="1"/>
          </p:cNvSpPr>
          <p:nvPr>
            <p:ph idx="1"/>
          </p:nvPr>
        </p:nvSpPr>
        <p:spPr>
          <a:xfrm>
            <a:off x="457200" y="1467120"/>
            <a:ext cx="8229600" cy="5034231"/>
          </a:xfrm>
        </p:spPr>
        <p:txBody>
          <a:bodyPr/>
          <a:lstStyle/>
          <a:p>
            <a:pPr marL="0" indent="0">
              <a:buNone/>
            </a:pPr>
            <a:r>
              <a:rPr lang="ja-JP" altLang="en-US" sz="3600" dirty="0"/>
              <a:t>高対話型ハニーポット</a:t>
            </a:r>
            <a:endParaRPr kumimoji="1" lang="en-US" altLang="ja-JP" sz="3600" dirty="0" smtClean="0"/>
          </a:p>
          <a:p>
            <a:pPr marL="0" indent="0">
              <a:buNone/>
            </a:pPr>
            <a:r>
              <a:rPr kumimoji="1" lang="ja-JP" altLang="en-US" dirty="0" smtClean="0"/>
              <a:t>ハニーポットで実際の</a:t>
            </a:r>
            <a:r>
              <a:rPr kumimoji="1" lang="en-US" altLang="ja-JP" dirty="0" smtClean="0"/>
              <a:t>Web</a:t>
            </a:r>
            <a:r>
              <a:rPr kumimoji="1" lang="ja-JP" altLang="en-US" dirty="0" smtClean="0"/>
              <a:t>アプリケーションで</a:t>
            </a:r>
            <a:r>
              <a:rPr lang="ja-JP" altLang="ja-JP" dirty="0" smtClean="0"/>
              <a:t>　</a:t>
            </a:r>
            <a:r>
              <a:rPr kumimoji="1" lang="ja-JP" altLang="en-US" dirty="0" smtClean="0"/>
              <a:t>攻撃を監視するもの</a:t>
            </a:r>
            <a:endParaRPr kumimoji="1" lang="en-US" altLang="ja-JP" dirty="0" smtClean="0"/>
          </a:p>
          <a:p>
            <a:pPr marL="0" indent="0">
              <a:buNone/>
            </a:pPr>
            <a:endParaRPr lang="en-US" altLang="ja-JP" dirty="0"/>
          </a:p>
          <a:p>
            <a:pPr marL="0" indent="0">
              <a:buNone/>
            </a:pPr>
            <a:endParaRPr lang="en-US" altLang="ja-JP" dirty="0" smtClean="0"/>
          </a:p>
        </p:txBody>
      </p:sp>
      <p:sp>
        <p:nvSpPr>
          <p:cNvPr id="5" name="テキスト ボックス 4"/>
          <p:cNvSpPr txBox="1"/>
          <p:nvPr/>
        </p:nvSpPr>
        <p:spPr>
          <a:xfrm>
            <a:off x="1403769" y="3881600"/>
            <a:ext cx="1415772" cy="461665"/>
          </a:xfrm>
          <a:prstGeom prst="rect">
            <a:avLst/>
          </a:prstGeom>
          <a:noFill/>
        </p:spPr>
        <p:txBody>
          <a:bodyPr wrap="none" rtlCol="0">
            <a:spAutoFit/>
          </a:bodyPr>
          <a:lstStyle/>
          <a:p>
            <a:r>
              <a:rPr lang="ja-JP" altLang="en-US" sz="2400" dirty="0" smtClean="0"/>
              <a:t>低対話型</a:t>
            </a:r>
            <a:endParaRPr lang="en-US" altLang="ja-JP" sz="2400" dirty="0" smtClean="0"/>
          </a:p>
        </p:txBody>
      </p:sp>
      <p:sp>
        <p:nvSpPr>
          <p:cNvPr id="6" name="テキスト ボックス 5"/>
          <p:cNvSpPr txBox="1"/>
          <p:nvPr/>
        </p:nvSpPr>
        <p:spPr>
          <a:xfrm>
            <a:off x="5796136" y="3880165"/>
            <a:ext cx="1415772" cy="461665"/>
          </a:xfrm>
          <a:prstGeom prst="rect">
            <a:avLst/>
          </a:prstGeom>
          <a:noFill/>
        </p:spPr>
        <p:txBody>
          <a:bodyPr wrap="none" rtlCol="0">
            <a:spAutoFit/>
          </a:bodyPr>
          <a:lstStyle/>
          <a:p>
            <a:r>
              <a:rPr kumimoji="1" lang="ja-JP" altLang="en-US" sz="2400" dirty="0" smtClean="0"/>
              <a:t>高対話型</a:t>
            </a:r>
            <a:endParaRPr kumimoji="1" lang="ja-JP" altLang="en-US" sz="2400" dirty="0"/>
          </a:p>
        </p:txBody>
      </p:sp>
      <p:sp>
        <p:nvSpPr>
          <p:cNvPr id="7" name="テキスト ボックス 6"/>
          <p:cNvSpPr txBox="1"/>
          <p:nvPr/>
        </p:nvSpPr>
        <p:spPr>
          <a:xfrm>
            <a:off x="108398" y="4365104"/>
            <a:ext cx="3520615" cy="2677656"/>
          </a:xfrm>
          <a:prstGeom prst="rect">
            <a:avLst/>
          </a:prstGeom>
          <a:noFill/>
        </p:spPr>
        <p:txBody>
          <a:bodyPr wrap="square" rtlCol="0">
            <a:spAutoFit/>
          </a:bodyPr>
          <a:lstStyle/>
          <a:p>
            <a:pPr marL="285750" indent="-285750">
              <a:buFont typeface="Arial"/>
              <a:buChar char="•"/>
            </a:pPr>
            <a:r>
              <a:rPr kumimoji="1" lang="ja-JP" altLang="en-US" sz="2400" dirty="0" smtClean="0"/>
              <a:t>ホストマシンへの影響がない</a:t>
            </a:r>
            <a:endParaRPr kumimoji="1" lang="en-US" altLang="ja-JP" sz="2400" dirty="0" smtClean="0"/>
          </a:p>
          <a:p>
            <a:pPr marL="285750" indent="-285750">
              <a:buFont typeface="Arial"/>
              <a:buChar char="•"/>
            </a:pPr>
            <a:endParaRPr lang="en-US" altLang="ja-JP" sz="2400" dirty="0"/>
          </a:p>
          <a:p>
            <a:pPr marL="285750" indent="-285750">
              <a:buFont typeface="Arial"/>
              <a:buChar char="•"/>
            </a:pPr>
            <a:r>
              <a:rPr kumimoji="1" lang="ja-JP" altLang="en-US" sz="2400" dirty="0" smtClean="0"/>
              <a:t>攻撃者にハニーポットだと気づかれやすい</a:t>
            </a:r>
            <a:endParaRPr kumimoji="1" lang="en-US" altLang="ja-JP" sz="2400" dirty="0" smtClean="0"/>
          </a:p>
          <a:p>
            <a:pPr marL="285750" indent="-285750">
              <a:buFont typeface="Arial"/>
              <a:buChar char="•"/>
            </a:pPr>
            <a:endParaRPr lang="en-US" altLang="ja-JP" sz="2400" dirty="0"/>
          </a:p>
          <a:p>
            <a:pPr marL="285750" indent="-285750">
              <a:buFont typeface="Arial"/>
              <a:buChar char="•"/>
            </a:pPr>
            <a:endParaRPr kumimoji="1" lang="en-US" altLang="ja-JP" sz="2400" dirty="0" smtClean="0"/>
          </a:p>
        </p:txBody>
      </p:sp>
      <p:sp>
        <p:nvSpPr>
          <p:cNvPr id="8" name="テキスト ボックス 7"/>
          <p:cNvSpPr txBox="1"/>
          <p:nvPr/>
        </p:nvSpPr>
        <p:spPr>
          <a:xfrm>
            <a:off x="5148064" y="4509120"/>
            <a:ext cx="4450054" cy="1569660"/>
          </a:xfrm>
          <a:prstGeom prst="rect">
            <a:avLst/>
          </a:prstGeom>
          <a:noFill/>
        </p:spPr>
        <p:txBody>
          <a:bodyPr wrap="square" rtlCol="0">
            <a:spAutoFit/>
          </a:bodyPr>
          <a:lstStyle/>
          <a:p>
            <a:pPr marL="285750" indent="-285750">
              <a:buFont typeface="Arial"/>
              <a:buChar char="•"/>
            </a:pPr>
            <a:r>
              <a:rPr kumimoji="1" lang="ja-JP" altLang="en-US" sz="2400" dirty="0" smtClean="0"/>
              <a:t>ホストマシンへ影響がある</a:t>
            </a:r>
            <a:endParaRPr kumimoji="1" lang="en-US" altLang="ja-JP" sz="2400" dirty="0" smtClean="0"/>
          </a:p>
          <a:p>
            <a:pPr marL="285750" indent="-285750">
              <a:buFont typeface="Arial"/>
              <a:buChar char="•"/>
            </a:pPr>
            <a:endParaRPr lang="en-US" altLang="ja-JP" sz="2400" dirty="0" smtClean="0"/>
          </a:p>
          <a:p>
            <a:pPr marL="285750" indent="-285750">
              <a:buFont typeface="Arial"/>
              <a:buChar char="•"/>
            </a:pPr>
            <a:endParaRPr lang="en-US" altLang="ja-JP" sz="2400" dirty="0"/>
          </a:p>
          <a:p>
            <a:pPr marL="285750" indent="-285750">
              <a:buFont typeface="Arial"/>
              <a:buChar char="•"/>
            </a:pPr>
            <a:r>
              <a:rPr kumimoji="1" lang="ja-JP" altLang="en-US" sz="2400" dirty="0" smtClean="0"/>
              <a:t>攻撃者に気づかれにくい</a:t>
            </a:r>
            <a:endParaRPr kumimoji="1" lang="ja-JP" altLang="en-US" dirty="0"/>
          </a:p>
        </p:txBody>
      </p:sp>
      <p:sp>
        <p:nvSpPr>
          <p:cNvPr id="9" name="左右矢印 8"/>
          <p:cNvSpPr/>
          <p:nvPr/>
        </p:nvSpPr>
        <p:spPr>
          <a:xfrm>
            <a:off x="3779912" y="4725144"/>
            <a:ext cx="1224136" cy="1139079"/>
          </a:xfrm>
          <a:prstGeom prst="leftRightArrow">
            <a:avLst>
              <a:gd name="adj1" fmla="val 50000"/>
              <a:gd name="adj2" fmla="val 199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2775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1502</TotalTime>
  <Words>3289</Words>
  <Application>Microsoft Macintosh PowerPoint</Application>
  <PresentationFormat>画面に合わせる (4:3)</PresentationFormat>
  <Paragraphs>369</Paragraphs>
  <Slides>26</Slides>
  <Notes>26</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ホワイト</vt:lpstr>
      <vt:lpstr>Webアプリケーションフレームワークに組み込むハニーポットの提案</vt:lpstr>
      <vt:lpstr>内容</vt:lpstr>
      <vt:lpstr>目的</vt:lpstr>
      <vt:lpstr>背景</vt:lpstr>
      <vt:lpstr>背景</vt:lpstr>
      <vt:lpstr>背景</vt:lpstr>
      <vt:lpstr>背景</vt:lpstr>
      <vt:lpstr>関連技術</vt:lpstr>
      <vt:lpstr>関連技術</vt:lpstr>
      <vt:lpstr>関連技術</vt:lpstr>
      <vt:lpstr>提案手法</vt:lpstr>
      <vt:lpstr>提案手法</vt:lpstr>
      <vt:lpstr>実装</vt:lpstr>
      <vt:lpstr>実装</vt:lpstr>
      <vt:lpstr>実装</vt:lpstr>
      <vt:lpstr>実装</vt:lpstr>
      <vt:lpstr>実装</vt:lpstr>
      <vt:lpstr>クライアントの情報記録</vt:lpstr>
      <vt:lpstr>リクエストに基づく攻撃検出</vt:lpstr>
      <vt:lpstr>攻撃の記録</vt:lpstr>
      <vt:lpstr>攻撃の逓減</vt:lpstr>
      <vt:lpstr>システム概要</vt:lpstr>
      <vt:lpstr>@hook(‘before_request’)</vt:lpstr>
      <vt:lpstr>@route()</vt:lpstr>
      <vt:lpstr>@hook(‘after_request’)</vt:lpstr>
      <vt:lpstr>まとめ</vt:lpstr>
    </vt:vector>
  </TitlesOfParts>
  <Company>九州大学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Webアプリケーションフレームワークに組み込むハニーポットの提案</dc:title>
  <dc:creator>久保田 康平</dc:creator>
  <cp:lastModifiedBy>久保田 康平</cp:lastModifiedBy>
  <cp:revision>506</cp:revision>
  <dcterms:created xsi:type="dcterms:W3CDTF">2019-09-26T15:36:47Z</dcterms:created>
  <dcterms:modified xsi:type="dcterms:W3CDTF">2019-10-21T10:22:05Z</dcterms:modified>
</cp:coreProperties>
</file>