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72" r:id="rId5"/>
    <p:sldId id="268" r:id="rId6"/>
    <p:sldId id="269" r:id="rId7"/>
    <p:sldId id="270" r:id="rId8"/>
    <p:sldId id="271" r:id="rId9"/>
    <p:sldId id="260" r:id="rId10"/>
    <p:sldId id="273" r:id="rId11"/>
    <p:sldId id="266" r:id="rId12"/>
    <p:sldId id="25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p:scale>
          <a:sx n="75" d="100"/>
          <a:sy n="75" d="100"/>
        </p:scale>
        <p:origin x="97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性別</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女性</c:v>
                </c:pt>
                <c:pt idx="1">
                  <c:v>男性</c:v>
                </c:pt>
                <c:pt idx="2">
                  <c:v>その他</c:v>
                </c:pt>
              </c:strCache>
            </c:strRef>
          </c:cat>
          <c:val>
            <c:numRef>
              <c:f>Sheet1!$B$2:$B$4</c:f>
              <c:numCache>
                <c:formatCode>General</c:formatCode>
                <c:ptCount val="3"/>
                <c:pt idx="0">
                  <c:v>23.4</c:v>
                </c:pt>
                <c:pt idx="1">
                  <c:v>75</c:v>
                </c:pt>
                <c:pt idx="2">
                  <c:v>1.6</c:v>
                </c:pt>
              </c:numCache>
            </c:numRef>
          </c:val>
          <c:extLst>
            <c:ext xmlns:c16="http://schemas.microsoft.com/office/drawing/2014/chart" uri="{C3380CC4-5D6E-409C-BE32-E72D297353CC}">
              <c16:uniqueId val="{00000000-647F-4076-B28D-BBC250A00A00}"/>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職業</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dPt>
          <c:dPt>
            <c:idx val="3"/>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dPt>
          <c:dPt>
            <c:idx val="4"/>
            <c:bubble3D val="0"/>
            <c:spPr>
              <a:pattFill prst="ltUpDiag">
                <a:fgClr>
                  <a:schemeClr val="accent3">
                    <a:lumMod val="60000"/>
                  </a:schemeClr>
                </a:fgClr>
                <a:bgClr>
                  <a:schemeClr val="accent3">
                    <a:lumMod val="60000"/>
                    <a:lumMod val="20000"/>
                    <a:lumOff val="80000"/>
                  </a:schemeClr>
                </a:bgClr>
              </a:pattFill>
              <a:ln w="19050">
                <a:solidFill>
                  <a:schemeClr val="lt1"/>
                </a:solidFill>
              </a:ln>
              <a:effectLst>
                <a:innerShdw blurRad="114300">
                  <a:schemeClr val="accent3">
                    <a:lumMod val="60000"/>
                  </a:schemeClr>
                </a:innerShdw>
              </a:effectLst>
            </c:spPr>
          </c:dPt>
          <c:dPt>
            <c:idx val="5"/>
            <c:bubble3D val="0"/>
            <c:spPr>
              <a:pattFill prst="ltUpDiag">
                <a:fgClr>
                  <a:schemeClr val="accent5">
                    <a:lumMod val="60000"/>
                  </a:schemeClr>
                </a:fgClr>
                <a:bgClr>
                  <a:schemeClr val="accent5">
                    <a:lumMod val="60000"/>
                    <a:lumMod val="20000"/>
                    <a:lumOff val="80000"/>
                  </a:schemeClr>
                </a:bgClr>
              </a:pattFill>
              <a:ln w="19050">
                <a:solidFill>
                  <a:schemeClr val="lt1"/>
                </a:solidFill>
              </a:ln>
              <a:effectLst>
                <a:innerShdw blurRad="114300">
                  <a:schemeClr val="accent5">
                    <a:lumMod val="60000"/>
                  </a:schemeClr>
                </a:innerShdw>
              </a:effectLst>
            </c:spPr>
          </c:dPt>
          <c:dPt>
            <c:idx val="6"/>
            <c:bubble3D val="0"/>
            <c:spPr>
              <a:pattFill prst="ltUpDiag">
                <a:fgClr>
                  <a:schemeClr val="accent1">
                    <a:lumMod val="80000"/>
                    <a:lumOff val="20000"/>
                  </a:schemeClr>
                </a:fgClr>
                <a:bgClr>
                  <a:schemeClr val="accent1">
                    <a:lumMod val="80000"/>
                    <a:lumOff val="20000"/>
                    <a:lumMod val="20000"/>
                    <a:lumOff val="80000"/>
                  </a:schemeClr>
                </a:bgClr>
              </a:pattFill>
              <a:ln w="19050">
                <a:solidFill>
                  <a:schemeClr val="lt1"/>
                </a:solidFill>
              </a:ln>
              <a:effectLst>
                <a:innerShdw blurRad="114300">
                  <a:schemeClr val="accent1">
                    <a:lumMod val="80000"/>
                    <a:lumOff val="20000"/>
                  </a:schemeClr>
                </a:inn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Sheet1!$A$2:$A$8</c:f>
              <c:strCache>
                <c:ptCount val="7"/>
                <c:pt idx="0">
                  <c:v>高校生以下</c:v>
                </c:pt>
                <c:pt idx="1">
                  <c:v>大学生・専門学生</c:v>
                </c:pt>
                <c:pt idx="2">
                  <c:v>大学院生</c:v>
                </c:pt>
                <c:pt idx="3">
                  <c:v>社会人</c:v>
                </c:pt>
                <c:pt idx="4">
                  <c:v>ニート</c:v>
                </c:pt>
                <c:pt idx="5">
                  <c:v>浪人</c:v>
                </c:pt>
                <c:pt idx="6">
                  <c:v>主婦</c:v>
                </c:pt>
              </c:strCache>
            </c:strRef>
          </c:cat>
          <c:val>
            <c:numRef>
              <c:f>Sheet1!$B$2:$B$8</c:f>
              <c:numCache>
                <c:formatCode>General</c:formatCode>
                <c:ptCount val="7"/>
                <c:pt idx="0">
                  <c:v>3.9</c:v>
                </c:pt>
                <c:pt idx="1">
                  <c:v>58.6</c:v>
                </c:pt>
                <c:pt idx="2">
                  <c:v>2.2999999999999998</c:v>
                </c:pt>
                <c:pt idx="3">
                  <c:v>32.799999999999997</c:v>
                </c:pt>
                <c:pt idx="4">
                  <c:v>0.8</c:v>
                </c:pt>
                <c:pt idx="5">
                  <c:v>0.8</c:v>
                </c:pt>
                <c:pt idx="6">
                  <c:v>0.8</c:v>
                </c:pt>
              </c:numCache>
            </c:numRef>
          </c:val>
          <c:extLst>
            <c:ext xmlns:c16="http://schemas.microsoft.com/office/drawing/2014/chart" uri="{C3380CC4-5D6E-409C-BE32-E72D297353CC}">
              <c16:uniqueId val="{00000000-5473-4151-8207-BFAC32F518D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相手に自分がどのような人か説明して理解させることができるか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32.799999999999997</c:v>
                </c:pt>
                <c:pt idx="1">
                  <c:v>51.6</c:v>
                </c:pt>
                <c:pt idx="2">
                  <c:v>15.6</c:v>
                </c:pt>
              </c:numCache>
            </c:numRef>
          </c:val>
          <c:extLst>
            <c:ext xmlns:c16="http://schemas.microsoft.com/office/drawing/2014/chart" uri="{C3380CC4-5D6E-409C-BE32-E72D297353CC}">
              <c16:uniqueId val="{00000000-4E73-4A2C-BD4E-0778DCB8F40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就職活動中ですか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Sheet1!$A$2:$A$3</c:f>
              <c:strCache>
                <c:ptCount val="2"/>
                <c:pt idx="0">
                  <c:v>はい</c:v>
                </c:pt>
                <c:pt idx="1">
                  <c:v>いいえ</c:v>
                </c:pt>
              </c:strCache>
            </c:strRef>
          </c:cat>
          <c:val>
            <c:numRef>
              <c:f>Sheet1!$B$2:$B$3</c:f>
              <c:numCache>
                <c:formatCode>General</c:formatCode>
                <c:ptCount val="2"/>
                <c:pt idx="0">
                  <c:v>6.5</c:v>
                </c:pt>
                <c:pt idx="1">
                  <c:v>93.5</c:v>
                </c:pt>
              </c:numCache>
            </c:numRef>
          </c:val>
          <c:extLst>
            <c:ext xmlns:c16="http://schemas.microsoft.com/office/drawing/2014/chart" uri="{C3380CC4-5D6E-409C-BE32-E72D297353CC}">
              <c16:uniqueId val="{00000000-CD26-4203-9A58-F9E96C5A0BC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過去の出来事から自分自身の強みを説明できますか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40.299999999999997</c:v>
                </c:pt>
                <c:pt idx="1">
                  <c:v>46</c:v>
                </c:pt>
                <c:pt idx="2">
                  <c:v>13.7</c:v>
                </c:pt>
              </c:numCache>
            </c:numRef>
          </c:val>
          <c:extLst>
            <c:ext xmlns:c16="http://schemas.microsoft.com/office/drawing/2014/chart" uri="{C3380CC4-5D6E-409C-BE32-E72D297353CC}">
              <c16:uniqueId val="{00000000-5376-44F7-A64C-30C3064DAEC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過去の出来事から自分自身の弱みをどのように克服したか説明できますか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できる</c:v>
                </c:pt>
                <c:pt idx="1">
                  <c:v>少しできる</c:v>
                </c:pt>
                <c:pt idx="2">
                  <c:v>できない</c:v>
                </c:pt>
              </c:strCache>
            </c:strRef>
          </c:cat>
          <c:val>
            <c:numRef>
              <c:f>Sheet1!$B$2:$B$4</c:f>
              <c:numCache>
                <c:formatCode>General</c:formatCode>
                <c:ptCount val="3"/>
                <c:pt idx="0">
                  <c:v>29.8</c:v>
                </c:pt>
                <c:pt idx="1">
                  <c:v>41.9</c:v>
                </c:pt>
                <c:pt idx="2">
                  <c:v>28.2</c:v>
                </c:pt>
              </c:numCache>
            </c:numRef>
          </c:val>
          <c:extLst>
            <c:ext xmlns:c16="http://schemas.microsoft.com/office/drawing/2014/chart" uri="{C3380CC4-5D6E-409C-BE32-E72D297353CC}">
              <c16:uniqueId val="{00000000-5718-43BA-90C1-6BE223BFAB3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モットーを意識して行動したことによる実績はありますか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dPt>
          <c:dPt>
            <c:idx val="3"/>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Sheet1!$A$2:$A$5</c:f>
              <c:strCache>
                <c:ptCount val="4"/>
                <c:pt idx="0">
                  <c:v>行動していて実績がある</c:v>
                </c:pt>
                <c:pt idx="1">
                  <c:v>行動しているが実績はない</c:v>
                </c:pt>
                <c:pt idx="2">
                  <c:v>行動していない</c:v>
                </c:pt>
                <c:pt idx="3">
                  <c:v>モットーはない</c:v>
                </c:pt>
              </c:strCache>
            </c:strRef>
          </c:cat>
          <c:val>
            <c:numRef>
              <c:f>Sheet1!$B$2:$B$5</c:f>
              <c:numCache>
                <c:formatCode>General</c:formatCode>
                <c:ptCount val="4"/>
                <c:pt idx="0">
                  <c:v>50</c:v>
                </c:pt>
                <c:pt idx="1">
                  <c:v>16.899999999999999</c:v>
                </c:pt>
                <c:pt idx="2">
                  <c:v>3.4</c:v>
                </c:pt>
                <c:pt idx="3">
                  <c:v>29.7</c:v>
                </c:pt>
              </c:numCache>
            </c:numRef>
          </c:val>
          <c:extLst>
            <c:ext xmlns:c16="http://schemas.microsoft.com/office/drawing/2014/chart" uri="{C3380CC4-5D6E-409C-BE32-E72D297353CC}">
              <c16:uniqueId val="{00000000-0DF1-484A-BB93-E76C76D15CF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毎日質問に答えるだけで自分自身のことが理解できるアプリがあれば使いますか</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dPt>
          <c:dPt>
            <c:idx val="1"/>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dPt>
          <c:dPt>
            <c:idx val="2"/>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使ってみたい</c:v>
                </c:pt>
                <c:pt idx="1">
                  <c:v>使ってみたくない</c:v>
                </c:pt>
                <c:pt idx="2">
                  <c:v>毎日質問に答えるのが面倒</c:v>
                </c:pt>
              </c:strCache>
            </c:strRef>
          </c:cat>
          <c:val>
            <c:numRef>
              <c:f>Sheet1!$B$2:$B$4</c:f>
              <c:numCache>
                <c:formatCode>General</c:formatCode>
                <c:ptCount val="3"/>
                <c:pt idx="0">
                  <c:v>59.4</c:v>
                </c:pt>
                <c:pt idx="1">
                  <c:v>3.2</c:v>
                </c:pt>
                <c:pt idx="2">
                  <c:v>37.5</c:v>
                </c:pt>
              </c:numCache>
            </c:numRef>
          </c:val>
          <c:extLst>
            <c:ext xmlns:c16="http://schemas.microsoft.com/office/drawing/2014/chart" uri="{C3380CC4-5D6E-409C-BE32-E72D297353CC}">
              <c16:uniqueId val="{00000000-7679-4D46-A85A-2A1C30AA334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8/15/2019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8/15/2019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8/15/2019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8/15/2019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8/15/2019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8/15/2019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8/15/2019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8/15/2019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96AC7-FFAB-42DF-AC0F-513F7C014851}"/>
              </a:ext>
            </a:extLst>
          </p:cNvPr>
          <p:cNvSpPr>
            <a:spLocks noGrp="1"/>
          </p:cNvSpPr>
          <p:nvPr>
            <p:ph type="ctrTitle"/>
          </p:nvPr>
        </p:nvSpPr>
        <p:spPr/>
        <p:txBody>
          <a:bodyPr/>
          <a:lstStyle/>
          <a:p>
            <a:r>
              <a:rPr kumimoji="1" lang="en-US" altLang="ja-JP" dirty="0"/>
              <a:t>future</a:t>
            </a:r>
            <a:endParaRPr kumimoji="1" lang="ja-JP" altLang="en-US" dirty="0"/>
          </a:p>
        </p:txBody>
      </p:sp>
      <p:sp>
        <p:nvSpPr>
          <p:cNvPr id="3" name="字幕 2">
            <a:extLst>
              <a:ext uri="{FF2B5EF4-FFF2-40B4-BE49-F238E27FC236}">
                <a16:creationId xmlns:a16="http://schemas.microsoft.com/office/drawing/2014/main" id="{C317FFCD-47A4-4C18-A2D0-028025B0406B}"/>
              </a:ext>
            </a:extLst>
          </p:cNvPr>
          <p:cNvSpPr>
            <a:spLocks noGrp="1"/>
          </p:cNvSpPr>
          <p:nvPr>
            <p:ph type="subTitle" idx="1"/>
          </p:nvPr>
        </p:nvSpPr>
        <p:spPr/>
        <p:txBody>
          <a:bodyPr/>
          <a:lstStyle/>
          <a:p>
            <a:r>
              <a:rPr kumimoji="1" lang="en-US" altLang="ja-JP" dirty="0"/>
              <a:t>Believer</a:t>
            </a:r>
            <a:endParaRPr kumimoji="1" lang="ja-JP" altLang="en-US" dirty="0"/>
          </a:p>
        </p:txBody>
      </p:sp>
    </p:spTree>
    <p:extLst>
      <p:ext uri="{BB962C8B-B14F-4D97-AF65-F5344CB8AC3E}">
        <p14:creationId xmlns:p14="http://schemas.microsoft.com/office/powerpoint/2010/main" val="71142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51BFA4-32C7-409B-9C59-6FDC99C0B3D9}"/>
              </a:ext>
            </a:extLst>
          </p:cNvPr>
          <p:cNvSpPr>
            <a:spLocks noGrp="1"/>
          </p:cNvSpPr>
          <p:nvPr>
            <p:ph type="title"/>
          </p:nvPr>
        </p:nvSpPr>
        <p:spPr/>
        <p:txBody>
          <a:bodyPr/>
          <a:lstStyle/>
          <a:p>
            <a:r>
              <a:rPr lang="ja-JP" altLang="en-US" sz="5400" dirty="0"/>
              <a:t>実装機能</a:t>
            </a:r>
            <a:endParaRPr kumimoji="1" lang="ja-JP" altLang="en-US" dirty="0"/>
          </a:p>
        </p:txBody>
      </p:sp>
      <p:sp>
        <p:nvSpPr>
          <p:cNvPr id="3" name="コンテンツ プレースホルダー 2">
            <a:extLst>
              <a:ext uri="{FF2B5EF4-FFF2-40B4-BE49-F238E27FC236}">
                <a16:creationId xmlns:a16="http://schemas.microsoft.com/office/drawing/2014/main" id="{871DE3FF-C635-4887-A19D-D93CBD14E045}"/>
              </a:ext>
            </a:extLst>
          </p:cNvPr>
          <p:cNvSpPr>
            <a:spLocks noGrp="1"/>
          </p:cNvSpPr>
          <p:nvPr>
            <p:ph idx="1"/>
          </p:nvPr>
        </p:nvSpPr>
        <p:spPr>
          <a:xfrm>
            <a:off x="1251678" y="1595121"/>
            <a:ext cx="10178322" cy="4284472"/>
          </a:xfrm>
        </p:spPr>
        <p:txBody>
          <a:bodyPr/>
          <a:lstStyle/>
          <a:p>
            <a:pPr marL="457200" indent="-457200">
              <a:buFont typeface="+mj-lt"/>
              <a:buAutoNum type="arabicPeriod"/>
            </a:pPr>
            <a:r>
              <a:rPr kumimoji="1" lang="ja-JP" altLang="en-US" dirty="0"/>
              <a:t>実際に動かして見せるからそこで見せながら説明するか（スライドには書かない）スライドに機能説明書いて説明するかどっちがいいですか？</a:t>
            </a:r>
          </a:p>
        </p:txBody>
      </p:sp>
    </p:spTree>
    <p:extLst>
      <p:ext uri="{BB962C8B-B14F-4D97-AF65-F5344CB8AC3E}">
        <p14:creationId xmlns:p14="http://schemas.microsoft.com/office/powerpoint/2010/main" val="331438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78CFE-F4F6-4DF8-8E93-80172E11C5B2}"/>
              </a:ext>
            </a:extLst>
          </p:cNvPr>
          <p:cNvSpPr>
            <a:spLocks noGrp="1"/>
          </p:cNvSpPr>
          <p:nvPr>
            <p:ph type="title"/>
          </p:nvPr>
        </p:nvSpPr>
        <p:spPr/>
        <p:txBody>
          <a:bodyPr/>
          <a:lstStyle/>
          <a:p>
            <a:r>
              <a:rPr lang="ja-JP" altLang="en-US" dirty="0"/>
              <a:t>作成するために</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DBF55CD5-F385-4513-B3C6-B0437A71001B}"/>
              </a:ext>
            </a:extLst>
          </p:cNvPr>
          <p:cNvSpPr>
            <a:spLocks noGrp="1"/>
          </p:cNvSpPr>
          <p:nvPr>
            <p:ph idx="1"/>
          </p:nvPr>
        </p:nvSpPr>
        <p:spPr>
          <a:xfrm>
            <a:off x="1251678" y="2013285"/>
            <a:ext cx="10178322" cy="3593591"/>
          </a:xfrm>
        </p:spPr>
        <p:txBody>
          <a:bodyPr/>
          <a:lstStyle/>
          <a:p>
            <a:r>
              <a:rPr lang="ja-JP" altLang="en-US" dirty="0"/>
              <a:t>使用したソフトウェアや</a:t>
            </a:r>
            <a:endParaRPr lang="en-US" altLang="ja-JP" dirty="0"/>
          </a:p>
          <a:p>
            <a:r>
              <a:rPr lang="ja-JP" altLang="en-US" dirty="0"/>
              <a:t>開発手順など</a:t>
            </a:r>
            <a:endParaRPr lang="en-US" altLang="ja-JP" dirty="0"/>
          </a:p>
          <a:p>
            <a:r>
              <a:rPr lang="ja-JP" altLang="en-US" dirty="0"/>
              <a:t>私よくわかってないのでここの部分書けません</a:t>
            </a:r>
            <a:endParaRPr lang="en-US" altLang="ja-JP" dirty="0"/>
          </a:p>
          <a:p>
            <a:r>
              <a:rPr lang="ja-JP" altLang="en-US" dirty="0"/>
              <a:t>この部分いらないなら</a:t>
            </a:r>
            <a:r>
              <a:rPr lang="ja-JP" altLang="en-US" dirty="0" err="1"/>
              <a:t>消すしあっても</a:t>
            </a:r>
            <a:r>
              <a:rPr lang="ja-JP" altLang="en-US" dirty="0"/>
              <a:t>いいなって感じだったら書くので</a:t>
            </a:r>
            <a:endParaRPr lang="en-US" altLang="ja-JP" dirty="0"/>
          </a:p>
          <a:p>
            <a:r>
              <a:rPr lang="ja-JP" altLang="en-US" dirty="0"/>
              <a:t>教えてください</a:t>
            </a:r>
            <a:endParaRPr lang="en-US" altLang="ja-JP" dirty="0"/>
          </a:p>
          <a:p>
            <a:endParaRPr lang="en-US" altLang="ja-JP" dirty="0"/>
          </a:p>
        </p:txBody>
      </p:sp>
    </p:spTree>
    <p:extLst>
      <p:ext uri="{BB962C8B-B14F-4D97-AF65-F5344CB8AC3E}">
        <p14:creationId xmlns:p14="http://schemas.microsoft.com/office/powerpoint/2010/main" val="2307116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1419-2A75-4F2E-A895-67971D8834AC}"/>
              </a:ext>
            </a:extLst>
          </p:cNvPr>
          <p:cNvSpPr>
            <a:spLocks noGrp="1"/>
          </p:cNvSpPr>
          <p:nvPr>
            <p:ph type="title"/>
          </p:nvPr>
        </p:nvSpPr>
        <p:spPr/>
        <p:txBody>
          <a:bodyPr>
            <a:normAutofit/>
          </a:bodyPr>
          <a:lstStyle/>
          <a:p>
            <a:r>
              <a:rPr lang="ja-JP" altLang="en-US" dirty="0"/>
              <a:t>メリット</a:t>
            </a:r>
            <a:endParaRPr kumimoji="1" lang="ja-JP" altLang="en-US" dirty="0"/>
          </a:p>
        </p:txBody>
      </p:sp>
      <p:sp>
        <p:nvSpPr>
          <p:cNvPr id="3" name="コンテンツ プレースホルダー 2">
            <a:extLst>
              <a:ext uri="{FF2B5EF4-FFF2-40B4-BE49-F238E27FC236}">
                <a16:creationId xmlns:a16="http://schemas.microsoft.com/office/drawing/2014/main" id="{C5CE21FB-9064-494A-84DC-AB5CB1100AB9}"/>
              </a:ext>
            </a:extLst>
          </p:cNvPr>
          <p:cNvSpPr>
            <a:spLocks noGrp="1"/>
          </p:cNvSpPr>
          <p:nvPr>
            <p:ph idx="1"/>
          </p:nvPr>
        </p:nvSpPr>
        <p:spPr>
          <a:xfrm>
            <a:off x="1251678" y="1874517"/>
            <a:ext cx="10178322" cy="4455163"/>
          </a:xfrm>
        </p:spPr>
        <p:txBody>
          <a:bodyPr/>
          <a:lstStyle/>
          <a:p>
            <a:r>
              <a:rPr kumimoji="1" lang="ja-JP" altLang="en-US" sz="2800" dirty="0"/>
              <a:t>自分自身で自分のことを分析するよりも客観的に自分のことを分析でき、就活に生かしやすくなる</a:t>
            </a:r>
            <a:endParaRPr kumimoji="1" lang="en-US" altLang="ja-JP" sz="2800" dirty="0"/>
          </a:p>
          <a:p>
            <a:endParaRPr kumimoji="1" lang="en-US" altLang="ja-JP" sz="1800" dirty="0"/>
          </a:p>
          <a:p>
            <a:r>
              <a:rPr kumimoji="1" lang="ja-JP" altLang="en-US" sz="2800" dirty="0"/>
              <a:t>毎日の少しの時間で分析できるのは、時間のない大学生や就活生にとって魅力的かつ効率的</a:t>
            </a:r>
            <a:endParaRPr kumimoji="1" lang="en-US" altLang="ja-JP" sz="2800" dirty="0"/>
          </a:p>
          <a:p>
            <a:endParaRPr kumimoji="1" lang="en-US" altLang="ja-JP" sz="1800" dirty="0"/>
          </a:p>
          <a:p>
            <a:r>
              <a:rPr lang="ja-JP" altLang="en-US" sz="2800" dirty="0"/>
              <a:t>自分自身の分析の仕方を知らない人にとっては、質問に答えるだけで勝手に分析をしてくれるため便利</a:t>
            </a:r>
            <a:endParaRPr kumimoji="1" lang="en-US" altLang="ja-JP" sz="2800" dirty="0"/>
          </a:p>
        </p:txBody>
      </p:sp>
    </p:spTree>
    <p:extLst>
      <p:ext uri="{BB962C8B-B14F-4D97-AF65-F5344CB8AC3E}">
        <p14:creationId xmlns:p14="http://schemas.microsoft.com/office/powerpoint/2010/main" val="3202525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EB792A-8741-439D-BB10-2C16B8DF4BA1}"/>
              </a:ext>
            </a:extLst>
          </p:cNvPr>
          <p:cNvSpPr>
            <a:spLocks noGrp="1"/>
          </p:cNvSpPr>
          <p:nvPr>
            <p:ph type="ctrTitle"/>
          </p:nvPr>
        </p:nvSpPr>
        <p:spPr/>
        <p:txBody>
          <a:bodyPr/>
          <a:lstStyle/>
          <a:p>
            <a:r>
              <a:rPr kumimoji="1" lang="ja-JP" altLang="en-US" dirty="0"/>
              <a:t>ご清聴ありがとうございました</a:t>
            </a:r>
          </a:p>
        </p:txBody>
      </p:sp>
    </p:spTree>
    <p:extLst>
      <p:ext uri="{BB962C8B-B14F-4D97-AF65-F5344CB8AC3E}">
        <p14:creationId xmlns:p14="http://schemas.microsoft.com/office/powerpoint/2010/main" val="1422891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095CB-E9DA-421F-B94F-095CE94E5ED0}"/>
              </a:ext>
            </a:extLst>
          </p:cNvPr>
          <p:cNvSpPr>
            <a:spLocks noGrp="1"/>
          </p:cNvSpPr>
          <p:nvPr>
            <p:ph type="title"/>
          </p:nvPr>
        </p:nvSpPr>
        <p:spPr>
          <a:xfrm>
            <a:off x="3242930" y="561474"/>
            <a:ext cx="8187071" cy="3850105"/>
          </a:xfrm>
        </p:spPr>
        <p:txBody>
          <a:bodyPr>
            <a:noAutofit/>
          </a:bodyPr>
          <a:lstStyle/>
          <a:p>
            <a:r>
              <a:rPr kumimoji="1" lang="ja-JP" altLang="en-US" sz="6000" dirty="0"/>
              <a:t>あなたは自分で自分自身のことを理解できていますか？</a:t>
            </a:r>
          </a:p>
        </p:txBody>
      </p:sp>
    </p:spTree>
    <p:extLst>
      <p:ext uri="{BB962C8B-B14F-4D97-AF65-F5344CB8AC3E}">
        <p14:creationId xmlns:p14="http://schemas.microsoft.com/office/powerpoint/2010/main" val="357901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7927C5-66B7-4684-A10D-CE74C11FE513}"/>
              </a:ext>
            </a:extLst>
          </p:cNvPr>
          <p:cNvSpPr>
            <a:spLocks noGrp="1"/>
          </p:cNvSpPr>
          <p:nvPr>
            <p:ph type="title"/>
          </p:nvPr>
        </p:nvSpPr>
        <p:spPr/>
        <p:txBody>
          <a:bodyPr>
            <a:normAutofit/>
          </a:bodyPr>
          <a:lstStyle/>
          <a:p>
            <a:r>
              <a:rPr lang="ja-JP" altLang="en-US" dirty="0"/>
              <a:t>面接でよくある質問事項の例</a:t>
            </a:r>
            <a:endParaRPr kumimoji="1" lang="ja-JP" altLang="en-US" dirty="0"/>
          </a:p>
        </p:txBody>
      </p:sp>
      <p:sp>
        <p:nvSpPr>
          <p:cNvPr id="3" name="コンテンツ プレースホルダー 2">
            <a:extLst>
              <a:ext uri="{FF2B5EF4-FFF2-40B4-BE49-F238E27FC236}">
                <a16:creationId xmlns:a16="http://schemas.microsoft.com/office/drawing/2014/main" id="{2FE658E7-2B13-4DE4-AB42-21EE6A2D0E8D}"/>
              </a:ext>
            </a:extLst>
          </p:cNvPr>
          <p:cNvSpPr>
            <a:spLocks noGrp="1"/>
          </p:cNvSpPr>
          <p:nvPr>
            <p:ph idx="1"/>
          </p:nvPr>
        </p:nvSpPr>
        <p:spPr>
          <a:xfrm>
            <a:off x="1251678" y="1391920"/>
            <a:ext cx="10178322" cy="5384799"/>
          </a:xfrm>
        </p:spPr>
        <p:txBody>
          <a:bodyPr/>
          <a:lstStyle/>
          <a:p>
            <a:r>
              <a:rPr kumimoji="1" lang="ja-JP" altLang="en-US" dirty="0"/>
              <a:t>（〇分間で）自己</a:t>
            </a:r>
            <a:r>
              <a:rPr kumimoji="1" lang="en-US" altLang="ja-JP" dirty="0"/>
              <a:t>PR</a:t>
            </a:r>
            <a:r>
              <a:rPr kumimoji="1" lang="ja-JP" altLang="en-US" dirty="0"/>
              <a:t>をお願いします</a:t>
            </a:r>
            <a:endParaRPr kumimoji="1" lang="en-US" altLang="ja-JP" dirty="0"/>
          </a:p>
          <a:p>
            <a:r>
              <a:rPr kumimoji="1" lang="ja-JP" altLang="en-US" dirty="0"/>
              <a:t>あなたの強みや長所は何ですか？</a:t>
            </a:r>
            <a:endParaRPr kumimoji="1" lang="en-US" altLang="ja-JP" dirty="0"/>
          </a:p>
          <a:p>
            <a:r>
              <a:rPr lang="ja-JP" altLang="en-US" dirty="0"/>
              <a:t>あなたの弱みや短所は何ですか？</a:t>
            </a:r>
            <a:endParaRPr lang="en-US" altLang="ja-JP" dirty="0"/>
          </a:p>
          <a:p>
            <a:r>
              <a:rPr kumimoji="1" lang="ja-JP" altLang="en-US" dirty="0"/>
              <a:t>短所を改善するために心掛けていることはありますか？</a:t>
            </a:r>
            <a:endParaRPr kumimoji="1" lang="en-US" altLang="ja-JP" dirty="0"/>
          </a:p>
          <a:p>
            <a:r>
              <a:rPr kumimoji="1" lang="ja-JP" altLang="en-US" dirty="0"/>
              <a:t>あなたは周りから、あなたはどんな人だと言われますか？</a:t>
            </a:r>
            <a:endParaRPr kumimoji="1" lang="en-US" altLang="ja-JP" dirty="0"/>
          </a:p>
          <a:p>
            <a:r>
              <a:rPr lang="ja-JP" altLang="en-US" dirty="0"/>
              <a:t>誰にも負けないと思うことは何ですか？</a:t>
            </a:r>
            <a:endParaRPr lang="en-US" altLang="ja-JP" dirty="0"/>
          </a:p>
          <a:p>
            <a:r>
              <a:rPr kumimoji="1" lang="ja-JP" altLang="en-US" dirty="0"/>
              <a:t>学生時代に頑張ったことは何ですか？なぜ頑張ろうと思ったのですか？</a:t>
            </a:r>
            <a:endParaRPr kumimoji="1" lang="en-US" altLang="ja-JP" dirty="0"/>
          </a:p>
          <a:p>
            <a:r>
              <a:rPr lang="ja-JP" altLang="en-US" dirty="0"/>
              <a:t>その過程においてあなたはどのような努力をしましたか？</a:t>
            </a:r>
            <a:endParaRPr lang="en-US" altLang="ja-JP" dirty="0"/>
          </a:p>
          <a:p>
            <a:r>
              <a:rPr lang="ja-JP" altLang="en-US" dirty="0"/>
              <a:t>その過程において問題点・課題は何かありましたか？</a:t>
            </a:r>
            <a:endParaRPr lang="en-US" altLang="ja-JP" dirty="0"/>
          </a:p>
          <a:p>
            <a:r>
              <a:rPr lang="ja-JP" altLang="en-US" dirty="0"/>
              <a:t>それをどう乗り越えましたか？自分が改善すべき点はありましたか？</a:t>
            </a:r>
            <a:endParaRPr lang="en-US" altLang="ja-JP" dirty="0"/>
          </a:p>
          <a:p>
            <a:r>
              <a:rPr lang="ja-JP" altLang="en-US" dirty="0"/>
              <a:t>その経験からどのような結果が得られましたか？</a:t>
            </a:r>
            <a:endParaRPr lang="en-US" altLang="ja-JP" dirty="0"/>
          </a:p>
          <a:p>
            <a:r>
              <a:rPr lang="ja-JP" altLang="en-US" dirty="0"/>
              <a:t>その経験で得たことを、社会人としてどう生かそうと思いますか？</a:t>
            </a:r>
            <a:endParaRPr lang="en-US" altLang="ja-JP" dirty="0"/>
          </a:p>
        </p:txBody>
      </p:sp>
    </p:spTree>
    <p:extLst>
      <p:ext uri="{BB962C8B-B14F-4D97-AF65-F5344CB8AC3E}">
        <p14:creationId xmlns:p14="http://schemas.microsoft.com/office/powerpoint/2010/main" val="2886313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EEF522-1569-417D-B245-FA36962DF5EA}"/>
              </a:ext>
            </a:extLst>
          </p:cNvPr>
          <p:cNvSpPr>
            <a:spLocks noGrp="1"/>
          </p:cNvSpPr>
          <p:nvPr>
            <p:ph type="title"/>
          </p:nvPr>
        </p:nvSpPr>
        <p:spPr>
          <a:xfrm>
            <a:off x="1006839" y="2019300"/>
            <a:ext cx="10178322" cy="2819400"/>
          </a:xfrm>
        </p:spPr>
        <p:txBody>
          <a:bodyPr>
            <a:normAutofit fontScale="90000"/>
          </a:bodyPr>
          <a:lstStyle/>
          <a:p>
            <a:r>
              <a:rPr kumimoji="1" lang="ja-JP" altLang="en-US" dirty="0"/>
              <a:t>実績がないと意味がない！！</a:t>
            </a:r>
            <a:br>
              <a:rPr kumimoji="1" lang="en-US" altLang="ja-JP" dirty="0"/>
            </a:br>
            <a:br>
              <a:rPr kumimoji="1" lang="en-US" altLang="ja-JP" dirty="0"/>
            </a:br>
            <a:r>
              <a:rPr kumimoji="1" lang="ja-JP" altLang="en-US" dirty="0"/>
              <a:t>実績がある→話す内容に説得力を持</a:t>
            </a:r>
            <a:br>
              <a:rPr kumimoji="1" lang="en-US" altLang="ja-JP" dirty="0"/>
            </a:br>
            <a:r>
              <a:rPr kumimoji="1" lang="ja-JP" altLang="en-US" dirty="0"/>
              <a:t>　　　　　　たせることができる！</a:t>
            </a:r>
          </a:p>
        </p:txBody>
      </p:sp>
    </p:spTree>
    <p:extLst>
      <p:ext uri="{BB962C8B-B14F-4D97-AF65-F5344CB8AC3E}">
        <p14:creationId xmlns:p14="http://schemas.microsoft.com/office/powerpoint/2010/main" val="416705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93A5DA-F997-4217-BB3B-BC96AFEDEFC0}"/>
              </a:ext>
            </a:extLst>
          </p:cNvPr>
          <p:cNvSpPr>
            <a:spLocks noGrp="1"/>
          </p:cNvSpPr>
          <p:nvPr>
            <p:ph type="title"/>
          </p:nvPr>
        </p:nvSpPr>
        <p:spPr/>
        <p:txBody>
          <a:bodyPr/>
          <a:lstStyle/>
          <a:p>
            <a:r>
              <a:rPr lang="ja-JP" altLang="en-US" dirty="0"/>
              <a:t>アプリ需要市場調査の結果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D0B0122E-74DF-44B6-B5BD-1C0D4C0FB8F6}"/>
              </a:ext>
            </a:extLst>
          </p:cNvPr>
          <p:cNvGraphicFramePr>
            <a:graphicFrameLocks noGrp="1"/>
          </p:cNvGraphicFramePr>
          <p:nvPr>
            <p:ph sz="half" idx="1"/>
            <p:extLst>
              <p:ext uri="{D42A27DB-BD31-4B8C-83A1-F6EECF244321}">
                <p14:modId xmlns:p14="http://schemas.microsoft.com/office/powerpoint/2010/main" val="1542306915"/>
              </p:ext>
            </p:extLst>
          </p:nvPr>
        </p:nvGraphicFramePr>
        <p:xfrm>
          <a:off x="1257299" y="1420427"/>
          <a:ext cx="2435225" cy="52822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コンテンツ プレースホルダー 9">
            <a:extLst>
              <a:ext uri="{FF2B5EF4-FFF2-40B4-BE49-F238E27FC236}">
                <a16:creationId xmlns:a16="http://schemas.microsoft.com/office/drawing/2014/main" id="{FC49450C-36E0-4A05-A970-515D62440DC5}"/>
              </a:ext>
            </a:extLst>
          </p:cNvPr>
          <p:cNvGraphicFramePr>
            <a:graphicFrameLocks noGrp="1"/>
          </p:cNvGraphicFramePr>
          <p:nvPr>
            <p:ph sz="half" idx="2"/>
            <p:extLst>
              <p:ext uri="{D42A27DB-BD31-4B8C-83A1-F6EECF244321}">
                <p14:modId xmlns:p14="http://schemas.microsoft.com/office/powerpoint/2010/main" val="226544535"/>
              </p:ext>
            </p:extLst>
          </p:nvPr>
        </p:nvGraphicFramePr>
        <p:xfrm>
          <a:off x="5125243" y="1420427"/>
          <a:ext cx="2436812" cy="52822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グラフ 12">
            <a:extLst>
              <a:ext uri="{FF2B5EF4-FFF2-40B4-BE49-F238E27FC236}">
                <a16:creationId xmlns:a16="http://schemas.microsoft.com/office/drawing/2014/main" id="{E08BB736-6CB7-4F64-8712-0127FC7A23EF}"/>
              </a:ext>
            </a:extLst>
          </p:cNvPr>
          <p:cNvGraphicFramePr/>
          <p:nvPr>
            <p:extLst>
              <p:ext uri="{D42A27DB-BD31-4B8C-83A1-F6EECF244321}">
                <p14:modId xmlns:p14="http://schemas.microsoft.com/office/powerpoint/2010/main" val="2195249756"/>
              </p:ext>
            </p:extLst>
          </p:nvPr>
        </p:nvGraphicFramePr>
        <p:xfrm>
          <a:off x="8994774" y="1128451"/>
          <a:ext cx="2435226" cy="55741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3934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0713A6-B318-4AD4-81F7-E0C989CAB2AC}"/>
              </a:ext>
            </a:extLst>
          </p:cNvPr>
          <p:cNvSpPr>
            <a:spLocks noGrp="1"/>
          </p:cNvSpPr>
          <p:nvPr>
            <p:ph type="title"/>
          </p:nvPr>
        </p:nvSpPr>
        <p:spPr/>
        <p:txBody>
          <a:bodyPr/>
          <a:lstStyle/>
          <a:p>
            <a:r>
              <a:rPr lang="ja-JP" altLang="en-US" dirty="0"/>
              <a:t>アプリ需要市場調査の結果</a:t>
            </a:r>
            <a:endParaRPr kumimoji="1" lang="ja-JP" altLang="en-US" dirty="0"/>
          </a:p>
        </p:txBody>
      </p:sp>
      <p:graphicFrame>
        <p:nvGraphicFramePr>
          <p:cNvPr id="9" name="コンテンツ プレースホルダー 8">
            <a:extLst>
              <a:ext uri="{FF2B5EF4-FFF2-40B4-BE49-F238E27FC236}">
                <a16:creationId xmlns:a16="http://schemas.microsoft.com/office/drawing/2014/main" id="{97C2F42E-6FD3-4ECC-A908-9A22D91B5D12}"/>
              </a:ext>
            </a:extLst>
          </p:cNvPr>
          <p:cNvGraphicFramePr>
            <a:graphicFrameLocks noGrp="1"/>
          </p:cNvGraphicFramePr>
          <p:nvPr>
            <p:ph sz="half" idx="1"/>
            <p:extLst>
              <p:ext uri="{D42A27DB-BD31-4B8C-83A1-F6EECF244321}">
                <p14:modId xmlns:p14="http://schemas.microsoft.com/office/powerpoint/2010/main" val="3884954490"/>
              </p:ext>
            </p:extLst>
          </p:nvPr>
        </p:nvGraphicFramePr>
        <p:xfrm>
          <a:off x="1251678" y="1280159"/>
          <a:ext cx="2773680" cy="51952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コンテンツ プレースホルダー 11">
            <a:extLst>
              <a:ext uri="{FF2B5EF4-FFF2-40B4-BE49-F238E27FC236}">
                <a16:creationId xmlns:a16="http://schemas.microsoft.com/office/drawing/2014/main" id="{6EC73DAD-D8C3-4D3F-9880-9ABE6627D6CB}"/>
              </a:ext>
            </a:extLst>
          </p:cNvPr>
          <p:cNvGraphicFramePr>
            <a:graphicFrameLocks noGrp="1"/>
          </p:cNvGraphicFramePr>
          <p:nvPr>
            <p:ph sz="half" idx="2"/>
            <p:extLst>
              <p:ext uri="{D42A27DB-BD31-4B8C-83A1-F6EECF244321}">
                <p14:modId xmlns:p14="http://schemas.microsoft.com/office/powerpoint/2010/main" val="3229525161"/>
              </p:ext>
            </p:extLst>
          </p:nvPr>
        </p:nvGraphicFramePr>
        <p:xfrm>
          <a:off x="4953999" y="1280159"/>
          <a:ext cx="2773680" cy="51952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a:extLst>
              <a:ext uri="{FF2B5EF4-FFF2-40B4-BE49-F238E27FC236}">
                <a16:creationId xmlns:a16="http://schemas.microsoft.com/office/drawing/2014/main" id="{03A7151C-B831-409C-B859-9A5427BC4AD6}"/>
              </a:ext>
            </a:extLst>
          </p:cNvPr>
          <p:cNvGraphicFramePr/>
          <p:nvPr>
            <p:extLst>
              <p:ext uri="{D42A27DB-BD31-4B8C-83A1-F6EECF244321}">
                <p14:modId xmlns:p14="http://schemas.microsoft.com/office/powerpoint/2010/main" val="1896331842"/>
              </p:ext>
            </p:extLst>
          </p:nvPr>
        </p:nvGraphicFramePr>
        <p:xfrm>
          <a:off x="8656320" y="1066800"/>
          <a:ext cx="2773680" cy="5791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04786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717D8-C8A6-4F60-8F59-03632B18FE37}"/>
              </a:ext>
            </a:extLst>
          </p:cNvPr>
          <p:cNvSpPr>
            <a:spLocks noGrp="1"/>
          </p:cNvSpPr>
          <p:nvPr>
            <p:ph type="title"/>
          </p:nvPr>
        </p:nvSpPr>
        <p:spPr/>
        <p:txBody>
          <a:bodyPr/>
          <a:lstStyle/>
          <a:p>
            <a:r>
              <a:rPr lang="ja-JP" altLang="en-US" dirty="0"/>
              <a:t>アプリ需要市場調査の結果</a:t>
            </a:r>
            <a:endParaRPr kumimoji="1" lang="ja-JP" altLang="en-US" dirty="0"/>
          </a:p>
        </p:txBody>
      </p:sp>
      <p:sp>
        <p:nvSpPr>
          <p:cNvPr id="3" name="コンテンツ プレースホルダー 2">
            <a:extLst>
              <a:ext uri="{FF2B5EF4-FFF2-40B4-BE49-F238E27FC236}">
                <a16:creationId xmlns:a16="http://schemas.microsoft.com/office/drawing/2014/main" id="{0F403EFF-6551-4F87-8FA0-DA242416B8B7}"/>
              </a:ext>
            </a:extLst>
          </p:cNvPr>
          <p:cNvSpPr>
            <a:spLocks noGrp="1"/>
          </p:cNvSpPr>
          <p:nvPr>
            <p:ph sz="half" idx="1"/>
          </p:nvPr>
        </p:nvSpPr>
        <p:spPr>
          <a:xfrm>
            <a:off x="1251678" y="1432560"/>
            <a:ext cx="9654540" cy="5344160"/>
          </a:xfrm>
        </p:spPr>
        <p:txBody>
          <a:bodyPr>
            <a:normAutofit/>
          </a:bodyPr>
          <a:lstStyle/>
          <a:p>
            <a:r>
              <a:rPr kumimoji="1" lang="ja-JP" altLang="en-US" sz="3200" dirty="0"/>
              <a:t>あなたのモットーを教えてください</a:t>
            </a:r>
            <a:endParaRPr kumimoji="1" lang="en-US" altLang="ja-JP" sz="3200" dirty="0"/>
          </a:p>
          <a:p>
            <a:pPr marL="457200" indent="-457200">
              <a:buFont typeface="+mj-lt"/>
              <a:buAutoNum type="arabicPeriod"/>
            </a:pPr>
            <a:r>
              <a:rPr kumimoji="1" lang="ja-JP" altLang="en-US" dirty="0"/>
              <a:t>継続は力なり</a:t>
            </a:r>
            <a:endParaRPr kumimoji="1" lang="en-US" altLang="ja-JP" dirty="0"/>
          </a:p>
          <a:p>
            <a:pPr marL="457200" indent="-457200">
              <a:buFont typeface="+mj-lt"/>
              <a:buAutoNum type="arabicPeriod"/>
            </a:pPr>
            <a:r>
              <a:rPr lang="ja-JP" altLang="en-US" dirty="0"/>
              <a:t>聞くは一時の恥聞かぬは一生の恥</a:t>
            </a:r>
            <a:endParaRPr lang="en-US" altLang="ja-JP" dirty="0"/>
          </a:p>
          <a:p>
            <a:pPr marL="457200" indent="-457200">
              <a:buFont typeface="+mj-lt"/>
              <a:buAutoNum type="arabicPeriod"/>
            </a:pPr>
            <a:r>
              <a:rPr kumimoji="1" lang="ja-JP" altLang="en-US" dirty="0"/>
              <a:t>人にやさしくする</a:t>
            </a:r>
            <a:endParaRPr kumimoji="1" lang="en-US" altLang="ja-JP" dirty="0"/>
          </a:p>
          <a:p>
            <a:pPr marL="457200" indent="-457200">
              <a:buFont typeface="+mj-lt"/>
              <a:buAutoNum type="arabicPeriod"/>
            </a:pPr>
            <a:r>
              <a:rPr lang="ja-JP" altLang="en-US" dirty="0"/>
              <a:t>やってみなくちゃわからない</a:t>
            </a:r>
            <a:endParaRPr lang="en-US" altLang="ja-JP" dirty="0"/>
          </a:p>
          <a:p>
            <a:pPr marL="457200" indent="-457200">
              <a:buFont typeface="+mj-lt"/>
              <a:buAutoNum type="arabicPeriod"/>
            </a:pPr>
            <a:r>
              <a:rPr kumimoji="1" lang="ja-JP" altLang="en-US" dirty="0"/>
              <a:t>客観的に物事を見る</a:t>
            </a:r>
            <a:endParaRPr kumimoji="1" lang="en-US" altLang="ja-JP" dirty="0"/>
          </a:p>
          <a:p>
            <a:pPr marL="457200" indent="-457200">
              <a:buFont typeface="+mj-lt"/>
              <a:buAutoNum type="arabicPeriod"/>
            </a:pPr>
            <a:r>
              <a:rPr lang="ja-JP" altLang="en-US" dirty="0"/>
              <a:t>人の振り見て我が振り直せ</a:t>
            </a:r>
            <a:endParaRPr lang="en-US" altLang="ja-JP" dirty="0"/>
          </a:p>
          <a:p>
            <a:pPr marL="457200" indent="-457200">
              <a:buFont typeface="+mj-lt"/>
              <a:buAutoNum type="arabicPeriod"/>
            </a:pPr>
            <a:r>
              <a:rPr kumimoji="1" lang="ja-JP" altLang="en-US" dirty="0"/>
              <a:t>後悔先に立たず</a:t>
            </a:r>
            <a:endParaRPr kumimoji="1" lang="en-US" altLang="ja-JP" dirty="0"/>
          </a:p>
          <a:p>
            <a:pPr marL="457200" indent="-457200">
              <a:buFont typeface="+mj-lt"/>
              <a:buAutoNum type="arabicPeriod"/>
            </a:pPr>
            <a:r>
              <a:rPr lang="ja-JP" altLang="en-US" dirty="0"/>
              <a:t>つらい時こそ笑え</a:t>
            </a:r>
            <a:endParaRPr lang="en-US" altLang="ja-JP" dirty="0"/>
          </a:p>
          <a:p>
            <a:pPr marL="457200" indent="-457200">
              <a:buFont typeface="+mj-lt"/>
              <a:buAutoNum type="arabicPeriod"/>
            </a:pPr>
            <a:r>
              <a:rPr kumimoji="1" lang="ja-JP" altLang="en-US" dirty="0"/>
              <a:t>楽しく生きる</a:t>
            </a:r>
            <a:endParaRPr kumimoji="1" lang="en-US" altLang="ja-JP" dirty="0"/>
          </a:p>
          <a:p>
            <a:pPr marL="457200" indent="-457200">
              <a:buFont typeface="+mj-lt"/>
              <a:buAutoNum type="arabicPeriod"/>
            </a:pPr>
            <a:r>
              <a:rPr lang="ja-JP" altLang="en-US" dirty="0"/>
              <a:t>時は金なり</a:t>
            </a:r>
            <a:endParaRPr lang="en-US" altLang="ja-JP" dirty="0"/>
          </a:p>
          <a:p>
            <a:pPr marL="457200" indent="-457200">
              <a:buFont typeface="+mj-lt"/>
              <a:buAutoNum type="arabicPeriod"/>
            </a:pPr>
            <a:r>
              <a:rPr kumimoji="1" lang="ja-JP" altLang="en-US" dirty="0"/>
              <a:t>「知る」ことをやめない　　　　　　　　　　　　　　</a:t>
            </a:r>
            <a:r>
              <a:rPr kumimoji="1" lang="en-US" altLang="ja-JP" dirty="0" err="1"/>
              <a:t>etc</a:t>
            </a:r>
            <a:r>
              <a:rPr kumimoji="1" lang="en-US" altLang="ja-JP" dirty="0"/>
              <a:t>…</a:t>
            </a:r>
            <a:endParaRPr kumimoji="1" lang="ja-JP" altLang="en-US" dirty="0"/>
          </a:p>
        </p:txBody>
      </p:sp>
    </p:spTree>
    <p:extLst>
      <p:ext uri="{BB962C8B-B14F-4D97-AF65-F5344CB8AC3E}">
        <p14:creationId xmlns:p14="http://schemas.microsoft.com/office/powerpoint/2010/main" val="342471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AB9EB-F336-4357-AC77-88961578DF95}"/>
              </a:ext>
            </a:extLst>
          </p:cNvPr>
          <p:cNvSpPr>
            <a:spLocks noGrp="1"/>
          </p:cNvSpPr>
          <p:nvPr>
            <p:ph type="title"/>
          </p:nvPr>
        </p:nvSpPr>
        <p:spPr/>
        <p:txBody>
          <a:bodyPr/>
          <a:lstStyle/>
          <a:p>
            <a:r>
              <a:rPr lang="ja-JP" altLang="en-US" dirty="0"/>
              <a:t>アプリ需要市場調査の結果</a:t>
            </a:r>
            <a:endParaRPr kumimoji="1" lang="ja-JP" altLang="en-US" dirty="0"/>
          </a:p>
        </p:txBody>
      </p:sp>
      <p:graphicFrame>
        <p:nvGraphicFramePr>
          <p:cNvPr id="7" name="コンテンツ プレースホルダー 6">
            <a:extLst>
              <a:ext uri="{FF2B5EF4-FFF2-40B4-BE49-F238E27FC236}">
                <a16:creationId xmlns:a16="http://schemas.microsoft.com/office/drawing/2014/main" id="{2D0DA927-3E29-4E26-A430-DC0308D22855}"/>
              </a:ext>
            </a:extLst>
          </p:cNvPr>
          <p:cNvGraphicFramePr>
            <a:graphicFrameLocks noGrp="1"/>
          </p:cNvGraphicFramePr>
          <p:nvPr>
            <p:ph sz="half" idx="1"/>
            <p:extLst>
              <p:ext uri="{D42A27DB-BD31-4B8C-83A1-F6EECF244321}">
                <p14:modId xmlns:p14="http://schemas.microsoft.com/office/powerpoint/2010/main" val="347149638"/>
              </p:ext>
            </p:extLst>
          </p:nvPr>
        </p:nvGraphicFramePr>
        <p:xfrm>
          <a:off x="1257300" y="1463675"/>
          <a:ext cx="4800600" cy="50117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コンテンツ プレースホルダー 9">
            <a:extLst>
              <a:ext uri="{FF2B5EF4-FFF2-40B4-BE49-F238E27FC236}">
                <a16:creationId xmlns:a16="http://schemas.microsoft.com/office/drawing/2014/main" id="{D5FD83DC-B1D9-4F79-A4A8-AE83437A8E94}"/>
              </a:ext>
            </a:extLst>
          </p:cNvPr>
          <p:cNvGraphicFramePr>
            <a:graphicFrameLocks noGrp="1"/>
          </p:cNvGraphicFramePr>
          <p:nvPr>
            <p:ph sz="half" idx="2"/>
            <p:extLst>
              <p:ext uri="{D42A27DB-BD31-4B8C-83A1-F6EECF244321}">
                <p14:modId xmlns:p14="http://schemas.microsoft.com/office/powerpoint/2010/main" val="2759988711"/>
              </p:ext>
            </p:extLst>
          </p:nvPr>
        </p:nvGraphicFramePr>
        <p:xfrm>
          <a:off x="6648450" y="1463675"/>
          <a:ext cx="4800600" cy="50117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384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80309C-65A2-4A1D-8249-5207DC75C2D9}"/>
              </a:ext>
            </a:extLst>
          </p:cNvPr>
          <p:cNvSpPr>
            <a:spLocks noGrp="1"/>
          </p:cNvSpPr>
          <p:nvPr>
            <p:ph type="title"/>
          </p:nvPr>
        </p:nvSpPr>
        <p:spPr/>
        <p:txBody>
          <a:bodyPr>
            <a:normAutofit/>
          </a:bodyPr>
          <a:lstStyle/>
          <a:p>
            <a:r>
              <a:rPr kumimoji="1" lang="en-US" altLang="ja-JP" sz="6000" dirty="0"/>
              <a:t>FUTURE</a:t>
            </a:r>
            <a:r>
              <a:rPr kumimoji="1" lang="ja-JP" altLang="en-US" sz="6000" dirty="0"/>
              <a:t>とは</a:t>
            </a:r>
          </a:p>
        </p:txBody>
      </p:sp>
      <p:sp>
        <p:nvSpPr>
          <p:cNvPr id="3" name="コンテンツ プレースホルダー 2">
            <a:extLst>
              <a:ext uri="{FF2B5EF4-FFF2-40B4-BE49-F238E27FC236}">
                <a16:creationId xmlns:a16="http://schemas.microsoft.com/office/drawing/2014/main" id="{8C29D9CE-31C0-4AA7-9C0F-5EECEE669DEA}"/>
              </a:ext>
            </a:extLst>
          </p:cNvPr>
          <p:cNvSpPr>
            <a:spLocks noGrp="1"/>
          </p:cNvSpPr>
          <p:nvPr>
            <p:ph idx="1"/>
          </p:nvPr>
        </p:nvSpPr>
        <p:spPr>
          <a:xfrm>
            <a:off x="1251678" y="1874517"/>
            <a:ext cx="10178322" cy="4582159"/>
          </a:xfrm>
        </p:spPr>
        <p:txBody>
          <a:bodyPr>
            <a:normAutofit/>
          </a:bodyPr>
          <a:lstStyle/>
          <a:p>
            <a:r>
              <a:rPr kumimoji="1" lang="ja-JP" altLang="en-US" sz="2400" dirty="0"/>
              <a:t>毎日質問に答えるだけで、自分自身がどういう人間なのかを客観的にプロファイリングできるツール。</a:t>
            </a:r>
            <a:endParaRPr kumimoji="1" lang="en-US" altLang="ja-JP" sz="2400" dirty="0"/>
          </a:p>
          <a:p>
            <a:endParaRPr lang="en-US" altLang="ja-JP" sz="2400" dirty="0"/>
          </a:p>
          <a:p>
            <a:r>
              <a:rPr kumimoji="1" lang="ja-JP" altLang="en-US" sz="2400" dirty="0"/>
              <a:t>自分の行動を記録することにより自分自身を分析する。（自分のモットーを意識し行動したことによる実績を日記感覚でメモする）</a:t>
            </a:r>
            <a:endParaRPr lang="en-US" altLang="ja-JP" sz="2400" dirty="0"/>
          </a:p>
          <a:p>
            <a:endParaRPr lang="en-US" altLang="ja-JP" sz="2400" dirty="0"/>
          </a:p>
          <a:p>
            <a:r>
              <a:rPr lang="ja-JP" altLang="en-US" sz="2400" dirty="0"/>
              <a:t>質問の回答を集計し数値化してグラフにする。</a:t>
            </a:r>
            <a:endParaRPr kumimoji="1" lang="en-US" altLang="ja-JP" sz="2400" dirty="0"/>
          </a:p>
          <a:p>
            <a:pPr marL="0" indent="0">
              <a:buNone/>
            </a:pPr>
            <a:r>
              <a:rPr lang="ja-JP" altLang="en-US" sz="2400" dirty="0"/>
              <a:t>　→　</a:t>
            </a:r>
            <a:r>
              <a:rPr kumimoji="1" lang="ja-JP" altLang="en-US" sz="2400" dirty="0"/>
              <a:t>グラフにより可視化することによって、自分の強みや弱みを簡単</a:t>
            </a:r>
            <a:endParaRPr kumimoji="1" lang="en-US" altLang="ja-JP" sz="2400" dirty="0"/>
          </a:p>
          <a:p>
            <a:pPr marL="0" indent="0">
              <a:buNone/>
            </a:pPr>
            <a:r>
              <a:rPr lang="ja-JP" altLang="en-US" sz="2400" dirty="0"/>
              <a:t>　　　</a:t>
            </a:r>
            <a:r>
              <a:rPr kumimoji="1" lang="ja-JP" altLang="en-US" sz="2400" dirty="0"/>
              <a:t>に把握することができる。</a:t>
            </a:r>
          </a:p>
        </p:txBody>
      </p:sp>
    </p:spTree>
    <p:extLst>
      <p:ext uri="{BB962C8B-B14F-4D97-AF65-F5344CB8AC3E}">
        <p14:creationId xmlns:p14="http://schemas.microsoft.com/office/powerpoint/2010/main" val="1594143507"/>
      </p:ext>
    </p:extLst>
  </p:cSld>
  <p:clrMapOvr>
    <a:masterClrMapping/>
  </p:clrMapOvr>
</p:sld>
</file>

<file path=ppt/theme/theme1.xml><?xml version="1.0" encoding="utf-8"?>
<a:theme xmlns:a="http://schemas.openxmlformats.org/drawingml/2006/main" name="バッジ">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バッジ</Template>
  <TotalTime>712</TotalTime>
  <Words>575</Words>
  <Application>Microsoft Office PowerPoint</Application>
  <PresentationFormat>ワイド画面</PresentationFormat>
  <Paragraphs>64</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Arial</vt:lpstr>
      <vt:lpstr>Gill Sans MT</vt:lpstr>
      <vt:lpstr>Impact</vt:lpstr>
      <vt:lpstr>バッジ</vt:lpstr>
      <vt:lpstr>future</vt:lpstr>
      <vt:lpstr>あなたは自分で自分自身のことを理解できていますか？</vt:lpstr>
      <vt:lpstr>面接でよくある質問事項の例</vt:lpstr>
      <vt:lpstr>実績がないと意味がない！！  実績がある→話す内容に説得力を持 　　　　　　たせることができる！</vt:lpstr>
      <vt:lpstr>アプリ需要市場調査の結果</vt:lpstr>
      <vt:lpstr>アプリ需要市場調査の結果</vt:lpstr>
      <vt:lpstr>アプリ需要市場調査の結果</vt:lpstr>
      <vt:lpstr>アプリ需要市場調査の結果</vt:lpstr>
      <vt:lpstr>FUTUREとは</vt:lpstr>
      <vt:lpstr>実装機能</vt:lpstr>
      <vt:lpstr>作成するために…</vt:lpstr>
      <vt:lpstr>メリット</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dc:title>
  <dc:creator> 吉村奈那子</dc:creator>
  <cp:lastModifiedBy> 吉村奈那子</cp:lastModifiedBy>
  <cp:revision>34</cp:revision>
  <dcterms:created xsi:type="dcterms:W3CDTF">2019-08-14T14:40:01Z</dcterms:created>
  <dcterms:modified xsi:type="dcterms:W3CDTF">2019-08-15T10:11:23Z</dcterms:modified>
</cp:coreProperties>
</file>