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4" r:id="rId3"/>
    <p:sldId id="275" r:id="rId4"/>
    <p:sldId id="276" r:id="rId5"/>
    <p:sldId id="272" r:id="rId6"/>
    <p:sldId id="268" r:id="rId7"/>
    <p:sldId id="271" r:id="rId8"/>
    <p:sldId id="273" r:id="rId9"/>
    <p:sldId id="260" r:id="rId10"/>
    <p:sldId id="266" r:id="rId11"/>
    <p:sldId id="27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68" autoAdjust="0"/>
    <p:restoredTop sz="94660"/>
  </p:normalViewPr>
  <p:slideViewPr>
    <p:cSldViewPr snapToGrid="0">
      <p:cViewPr varScale="1">
        <p:scale>
          <a:sx n="81" d="100"/>
          <a:sy n="81"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相手に自分がどのような人か説明して理解させることができるか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AF3E-4AEB-AA34-CD5AE3BA51C4}"/>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AF3E-4AEB-AA34-CD5AE3BA51C4}"/>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AF3E-4AEB-AA34-CD5AE3BA51C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できる</c:v>
                </c:pt>
                <c:pt idx="1">
                  <c:v>少しできる</c:v>
                </c:pt>
                <c:pt idx="2">
                  <c:v>できない</c:v>
                </c:pt>
              </c:strCache>
            </c:strRef>
          </c:cat>
          <c:val>
            <c:numRef>
              <c:f>Sheet1!$B$2:$B$4</c:f>
              <c:numCache>
                <c:formatCode>General</c:formatCode>
                <c:ptCount val="3"/>
                <c:pt idx="0">
                  <c:v>32.799999999999997</c:v>
                </c:pt>
                <c:pt idx="1">
                  <c:v>51.6</c:v>
                </c:pt>
                <c:pt idx="2">
                  <c:v>15.6</c:v>
                </c:pt>
              </c:numCache>
            </c:numRef>
          </c:val>
          <c:extLst>
            <c:ext xmlns:c16="http://schemas.microsoft.com/office/drawing/2014/chart" uri="{C3380CC4-5D6E-409C-BE32-E72D297353CC}">
              <c16:uniqueId val="{00000000-4E73-4A2C-BD4E-0778DCB8F409}"/>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1663671591467839"/>
          <c:y val="0.28161018414996142"/>
          <c:w val="0.3263122234189515"/>
          <c:h val="0.47843839571443608"/>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過去の出来事から自分自身の強みを説明できるか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559F-47A7-B3D8-5EE129B2EFAC}"/>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559F-47A7-B3D8-5EE129B2EFAC}"/>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559F-47A7-B3D8-5EE129B2EFA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できる</c:v>
                </c:pt>
                <c:pt idx="1">
                  <c:v>少しできる</c:v>
                </c:pt>
                <c:pt idx="2">
                  <c:v>できない</c:v>
                </c:pt>
              </c:strCache>
            </c:strRef>
          </c:cat>
          <c:val>
            <c:numRef>
              <c:f>Sheet1!$B$2:$B$4</c:f>
              <c:numCache>
                <c:formatCode>General</c:formatCode>
                <c:ptCount val="3"/>
                <c:pt idx="0">
                  <c:v>40.799999999999997</c:v>
                </c:pt>
                <c:pt idx="1">
                  <c:v>45.6</c:v>
                </c:pt>
                <c:pt idx="2">
                  <c:v>13.6</c:v>
                </c:pt>
              </c:numCache>
            </c:numRef>
          </c:val>
          <c:extLst>
            <c:ext xmlns:c16="http://schemas.microsoft.com/office/drawing/2014/chart" uri="{C3380CC4-5D6E-409C-BE32-E72D297353CC}">
              <c16:uniqueId val="{00000000-0FFA-495B-9FAF-D3D40295C3E0}"/>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2326356055402321"/>
          <c:y val="0.25279245477858286"/>
          <c:w val="0.37673643944597679"/>
          <c:h val="0.48320555406248056"/>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30569090739055"/>
          <c:y val="0.10113742268699885"/>
          <c:w val="0.45234755286071693"/>
          <c:h val="0.73332934451149945"/>
        </c:manualLayout>
      </c:layout>
      <c:pieChart>
        <c:varyColors val="1"/>
        <c:ser>
          <c:idx val="0"/>
          <c:order val="0"/>
          <c:tx>
            <c:strRef>
              <c:f>Sheet1!$B$1</c:f>
              <c:strCache>
                <c:ptCount val="1"/>
                <c:pt idx="0">
                  <c:v>過去の出来事から自分自身の弱みをどのように克服したか説明できるか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C598-48CD-A6DB-A405B1FAF44E}"/>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C598-48CD-A6DB-A405B1FAF44E}"/>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C598-48CD-A6DB-A405B1FAF44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できる</c:v>
                </c:pt>
                <c:pt idx="1">
                  <c:v>少しできる</c:v>
                </c:pt>
                <c:pt idx="2">
                  <c:v>できない</c:v>
                </c:pt>
              </c:strCache>
            </c:strRef>
          </c:cat>
          <c:val>
            <c:numRef>
              <c:f>Sheet1!$B$2:$B$4</c:f>
              <c:numCache>
                <c:formatCode>General</c:formatCode>
                <c:ptCount val="3"/>
                <c:pt idx="0">
                  <c:v>29.6</c:v>
                </c:pt>
                <c:pt idx="1">
                  <c:v>41.6</c:v>
                </c:pt>
                <c:pt idx="2">
                  <c:v>28.8</c:v>
                </c:pt>
              </c:numCache>
            </c:numRef>
          </c:val>
          <c:extLst>
            <c:ext xmlns:c16="http://schemas.microsoft.com/office/drawing/2014/chart" uri="{C3380CC4-5D6E-409C-BE32-E72D297353CC}">
              <c16:uniqueId val="{00000000-E19B-4C84-AEA6-2D1D140615ED}"/>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2112314171417971"/>
          <c:y val="0.25921348814449041"/>
          <c:w val="0.37887685828582029"/>
          <c:h val="0.425075848569776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モットーを意識して行動したことによる実績はありますか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E244-4E9A-8804-2CB4B6067BD4}"/>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E244-4E9A-8804-2CB4B6067BD4}"/>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E244-4E9A-8804-2CB4B6067BD4}"/>
              </c:ext>
            </c:extLst>
          </c:dPt>
          <c:dPt>
            <c:idx val="3"/>
            <c:bubble3D val="0"/>
            <c:spPr>
              <a:pattFill prst="ltUpDiag">
                <a:fgClr>
                  <a:schemeClr val="accent1">
                    <a:lumMod val="60000"/>
                  </a:schemeClr>
                </a:fgClr>
                <a:bgClr>
                  <a:schemeClr val="accent1">
                    <a:lumMod val="60000"/>
                    <a:lumMod val="20000"/>
                    <a:lumOff val="80000"/>
                  </a:schemeClr>
                </a:bgClr>
              </a:pattFill>
              <a:ln w="19050">
                <a:solidFill>
                  <a:schemeClr val="lt1"/>
                </a:solidFill>
              </a:ln>
              <a:effectLst>
                <a:innerShdw blurRad="114300">
                  <a:schemeClr val="accent1">
                    <a:lumMod val="60000"/>
                  </a:schemeClr>
                </a:innerShdw>
              </a:effectLst>
            </c:spPr>
            <c:extLst>
              <c:ext xmlns:c16="http://schemas.microsoft.com/office/drawing/2014/chart" uri="{C3380CC4-5D6E-409C-BE32-E72D297353CC}">
                <c16:uniqueId val="{00000007-E244-4E9A-8804-2CB4B6067BD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Sheet1!$A$2:$A$5</c:f>
              <c:strCache>
                <c:ptCount val="4"/>
                <c:pt idx="0">
                  <c:v>行動していて実績がある</c:v>
                </c:pt>
                <c:pt idx="1">
                  <c:v>行動しているが実績はない</c:v>
                </c:pt>
                <c:pt idx="2">
                  <c:v>行動していない</c:v>
                </c:pt>
                <c:pt idx="3">
                  <c:v>モットーはない</c:v>
                </c:pt>
              </c:strCache>
            </c:strRef>
          </c:cat>
          <c:val>
            <c:numRef>
              <c:f>Sheet1!$B$2:$B$5</c:f>
              <c:numCache>
                <c:formatCode>General</c:formatCode>
                <c:ptCount val="4"/>
                <c:pt idx="0">
                  <c:v>49.6</c:v>
                </c:pt>
                <c:pt idx="1">
                  <c:v>16.8</c:v>
                </c:pt>
                <c:pt idx="2">
                  <c:v>3.3</c:v>
                </c:pt>
                <c:pt idx="3">
                  <c:v>30.3</c:v>
                </c:pt>
              </c:numCache>
            </c:numRef>
          </c:val>
          <c:extLst>
            <c:ext xmlns:c16="http://schemas.microsoft.com/office/drawing/2014/chart" uri="{C3380CC4-5D6E-409C-BE32-E72D297353CC}">
              <c16:uniqueId val="{00000000-0DF1-484A-BB93-E76C76D15CF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54564182573153586"/>
          <c:y val="0.25810007620015241"/>
          <c:w val="0.44197427333967154"/>
          <c:h val="0.50684132225407308"/>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毎日質問に答えるだけで自分自身のことが理解できるアプリがあれば使いますか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8791-4951-A431-38951B7332DD}"/>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8791-4951-A431-38951B7332DD}"/>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8791-4951-A431-38951B7332D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使ってみたい</c:v>
                </c:pt>
                <c:pt idx="1">
                  <c:v>使ってみたくない</c:v>
                </c:pt>
                <c:pt idx="2">
                  <c:v>毎日質問に答えるのが面倒</c:v>
                </c:pt>
              </c:strCache>
            </c:strRef>
          </c:cat>
          <c:val>
            <c:numRef>
              <c:f>Sheet1!$B$2:$B$4</c:f>
              <c:numCache>
                <c:formatCode>General</c:formatCode>
                <c:ptCount val="3"/>
                <c:pt idx="0">
                  <c:v>58.9</c:v>
                </c:pt>
                <c:pt idx="1">
                  <c:v>3.1</c:v>
                </c:pt>
                <c:pt idx="2">
                  <c:v>38</c:v>
                </c:pt>
              </c:numCache>
            </c:numRef>
          </c:val>
          <c:extLst>
            <c:ext xmlns:c16="http://schemas.microsoft.com/office/drawing/2014/chart" uri="{C3380CC4-5D6E-409C-BE32-E72D297353CC}">
              <c16:uniqueId val="{00000000-7679-4D46-A85A-2A1C30AA334B}"/>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50030554202306166"/>
          <c:y val="0.31844195114242863"/>
          <c:w val="0.49753869419625635"/>
          <c:h val="0.4205306273274074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9559AF-20B2-40E1-8ED0-444A8F702E8D}" type="datetimeFigureOut">
              <a:rPr kumimoji="1" lang="ja-JP" altLang="en-US" smtClean="0"/>
              <a:t>2019/8/20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0F094-4874-4C69-894A-4B571AC06604}" type="slidenum">
              <a:rPr kumimoji="1" lang="ja-JP" altLang="en-US" smtClean="0"/>
              <a:t>‹#›</a:t>
            </a:fld>
            <a:endParaRPr kumimoji="1" lang="ja-JP" altLang="en-US"/>
          </a:p>
        </p:txBody>
      </p:sp>
    </p:spTree>
    <p:extLst>
      <p:ext uri="{BB962C8B-B14F-4D97-AF65-F5344CB8AC3E}">
        <p14:creationId xmlns:p14="http://schemas.microsoft.com/office/powerpoint/2010/main" val="32797090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9D0F094-4874-4C69-894A-4B571AC06604}" type="slidenum">
              <a:rPr kumimoji="1" lang="ja-JP" altLang="en-US" smtClean="0"/>
              <a:t>1</a:t>
            </a:fld>
            <a:endParaRPr kumimoji="1" lang="ja-JP" altLang="en-US"/>
          </a:p>
        </p:txBody>
      </p:sp>
    </p:spTree>
    <p:extLst>
      <p:ext uri="{BB962C8B-B14F-4D97-AF65-F5344CB8AC3E}">
        <p14:creationId xmlns:p14="http://schemas.microsoft.com/office/powerpoint/2010/main" val="891480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まず初めに、皆さんは</a:t>
            </a:r>
          </a:p>
        </p:txBody>
      </p:sp>
      <p:sp>
        <p:nvSpPr>
          <p:cNvPr id="4" name="スライド番号プレースホルダー 3"/>
          <p:cNvSpPr>
            <a:spLocks noGrp="1"/>
          </p:cNvSpPr>
          <p:nvPr>
            <p:ph type="sldNum" sz="quarter" idx="5"/>
          </p:nvPr>
        </p:nvSpPr>
        <p:spPr/>
        <p:txBody>
          <a:bodyPr/>
          <a:lstStyle/>
          <a:p>
            <a:fld id="{F9D0F094-4874-4C69-894A-4B571AC06604}" type="slidenum">
              <a:rPr kumimoji="1" lang="ja-JP" altLang="en-US" smtClean="0"/>
              <a:t>2</a:t>
            </a:fld>
            <a:endParaRPr kumimoji="1" lang="ja-JP" altLang="en-US"/>
          </a:p>
        </p:txBody>
      </p:sp>
    </p:spTree>
    <p:extLst>
      <p:ext uri="{BB962C8B-B14F-4D97-AF65-F5344CB8AC3E}">
        <p14:creationId xmlns:p14="http://schemas.microsoft.com/office/powerpoint/2010/main" val="2875753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今、企業では面接の際に　を採用しています。</a:t>
            </a:r>
            <a:endParaRPr kumimoji="1" lang="en-US" altLang="ja-JP" dirty="0"/>
          </a:p>
          <a:p>
            <a:r>
              <a:rPr kumimoji="1" lang="en-US" altLang="ja-JP" dirty="0"/>
              <a:t>STAR</a:t>
            </a:r>
            <a:r>
              <a:rPr kumimoji="1" lang="ja-JP" altLang="en-US" dirty="0"/>
              <a:t>手法とは、</a:t>
            </a:r>
          </a:p>
        </p:txBody>
      </p:sp>
      <p:sp>
        <p:nvSpPr>
          <p:cNvPr id="4" name="スライド番号プレースホルダー 3"/>
          <p:cNvSpPr>
            <a:spLocks noGrp="1"/>
          </p:cNvSpPr>
          <p:nvPr>
            <p:ph type="sldNum" sz="quarter" idx="5"/>
          </p:nvPr>
        </p:nvSpPr>
        <p:spPr/>
        <p:txBody>
          <a:bodyPr/>
          <a:lstStyle/>
          <a:p>
            <a:fld id="{F9D0F094-4874-4C69-894A-4B571AC06604}" type="slidenum">
              <a:rPr kumimoji="1" lang="ja-JP" altLang="en-US" smtClean="0"/>
              <a:t>3</a:t>
            </a:fld>
            <a:endParaRPr kumimoji="1" lang="ja-JP" altLang="en-US"/>
          </a:p>
        </p:txBody>
      </p:sp>
    </p:spTree>
    <p:extLst>
      <p:ext uri="{BB962C8B-B14F-4D97-AF65-F5344CB8AC3E}">
        <p14:creationId xmlns:p14="http://schemas.microsoft.com/office/powerpoint/2010/main" val="184524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lvl="0"/>
            <a:r>
              <a:rPr kumimoji="1" lang="ja-JP" altLang="en-US" dirty="0"/>
              <a:t>人は、過去にある状況下で引き起こした行動を、将来同じ状況下になった時も引き起こすと言われている。</a:t>
            </a:r>
            <a:endParaRPr kumimoji="1" lang="en-US" altLang="ja-JP" dirty="0"/>
          </a:p>
          <a:p>
            <a:pPr lvl="0"/>
            <a:r>
              <a:rPr kumimoji="1" lang="ja-JP" altLang="en-US" dirty="0"/>
              <a:t>そのため、その人の過去に起こした行動パターンがわかる近い将来の行動パターンが予測できる</a:t>
            </a:r>
          </a:p>
        </p:txBody>
      </p:sp>
      <p:sp>
        <p:nvSpPr>
          <p:cNvPr id="4" name="スライド番号プレースホルダー 3"/>
          <p:cNvSpPr>
            <a:spLocks noGrp="1"/>
          </p:cNvSpPr>
          <p:nvPr>
            <p:ph type="sldNum" sz="quarter" idx="5"/>
          </p:nvPr>
        </p:nvSpPr>
        <p:spPr/>
        <p:txBody>
          <a:bodyPr/>
          <a:lstStyle/>
          <a:p>
            <a:fld id="{F9D0F094-4874-4C69-894A-4B571AC06604}" type="slidenum">
              <a:rPr kumimoji="1" lang="ja-JP" altLang="en-US" smtClean="0"/>
              <a:t>4</a:t>
            </a:fld>
            <a:endParaRPr kumimoji="1" lang="ja-JP" altLang="en-US"/>
          </a:p>
        </p:txBody>
      </p:sp>
    </p:spTree>
    <p:extLst>
      <p:ext uri="{BB962C8B-B14F-4D97-AF65-F5344CB8AC3E}">
        <p14:creationId xmlns:p14="http://schemas.microsoft.com/office/powerpoint/2010/main" val="4274985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つまり、</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そこで、自分のことを過去の行動や性格などから分析できるアプリを作りたいと考え、アプリの需要市場調査を行った</a:t>
            </a:r>
          </a:p>
        </p:txBody>
      </p:sp>
      <p:sp>
        <p:nvSpPr>
          <p:cNvPr id="4" name="スライド番号プレースホルダー 3"/>
          <p:cNvSpPr>
            <a:spLocks noGrp="1"/>
          </p:cNvSpPr>
          <p:nvPr>
            <p:ph type="sldNum" sz="quarter" idx="5"/>
          </p:nvPr>
        </p:nvSpPr>
        <p:spPr/>
        <p:txBody>
          <a:bodyPr/>
          <a:lstStyle/>
          <a:p>
            <a:fld id="{F9D0F094-4874-4C69-894A-4B571AC06604}" type="slidenum">
              <a:rPr kumimoji="1" lang="ja-JP" altLang="en-US" smtClean="0"/>
              <a:t>5</a:t>
            </a:fld>
            <a:endParaRPr kumimoji="1" lang="ja-JP" altLang="en-US"/>
          </a:p>
        </p:txBody>
      </p:sp>
    </p:spTree>
    <p:extLst>
      <p:ext uri="{BB962C8B-B14F-4D97-AF65-F5344CB8AC3E}">
        <p14:creationId xmlns:p14="http://schemas.microsoft.com/office/powerpoint/2010/main" val="2232428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大学生中心に</a:t>
            </a:r>
            <a:r>
              <a:rPr kumimoji="1" lang="en-US" altLang="ja-JP" dirty="0"/>
              <a:t>129</a:t>
            </a:r>
            <a:r>
              <a:rPr kumimoji="1" lang="ja-JP" altLang="en-US" dirty="0"/>
              <a:t>人にアンケートをとった結果、このような結果になった</a:t>
            </a:r>
          </a:p>
        </p:txBody>
      </p:sp>
      <p:sp>
        <p:nvSpPr>
          <p:cNvPr id="4" name="スライド番号プレースホルダー 3"/>
          <p:cNvSpPr>
            <a:spLocks noGrp="1"/>
          </p:cNvSpPr>
          <p:nvPr>
            <p:ph type="sldNum" sz="quarter" idx="5"/>
          </p:nvPr>
        </p:nvSpPr>
        <p:spPr/>
        <p:txBody>
          <a:bodyPr/>
          <a:lstStyle/>
          <a:p>
            <a:fld id="{F9D0F094-4874-4C69-894A-4B571AC06604}" type="slidenum">
              <a:rPr kumimoji="1" lang="ja-JP" altLang="en-US" smtClean="0"/>
              <a:t>6</a:t>
            </a:fld>
            <a:endParaRPr kumimoji="1" lang="ja-JP" altLang="en-US"/>
          </a:p>
        </p:txBody>
      </p:sp>
    </p:spTree>
    <p:extLst>
      <p:ext uri="{BB962C8B-B14F-4D97-AF65-F5344CB8AC3E}">
        <p14:creationId xmlns:p14="http://schemas.microsoft.com/office/powerpoint/2010/main" val="1599450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この結果から、どの項目においても</a:t>
            </a:r>
            <a:endParaRPr kumimoji="1" lang="en-US" altLang="ja-JP" dirty="0"/>
          </a:p>
          <a:p>
            <a:r>
              <a:rPr kumimoji="1" lang="ja-JP" altLang="en-US" dirty="0"/>
              <a:t>やはり、自分のことを理解していない人が多いことと、このアプリの需要はあるということが分かったので、</a:t>
            </a:r>
            <a:r>
              <a:rPr kumimoji="1" lang="en-US" altLang="ja-JP" dirty="0"/>
              <a:t>FUTURE</a:t>
            </a:r>
            <a:r>
              <a:rPr kumimoji="1" lang="ja-JP" altLang="en-US" dirty="0"/>
              <a:t>というアプリを作成した</a:t>
            </a:r>
            <a:endParaRPr kumimoji="1" lang="en-US" altLang="ja-JP" dirty="0"/>
          </a:p>
        </p:txBody>
      </p:sp>
      <p:sp>
        <p:nvSpPr>
          <p:cNvPr id="4" name="スライド番号プレースホルダー 3"/>
          <p:cNvSpPr>
            <a:spLocks noGrp="1"/>
          </p:cNvSpPr>
          <p:nvPr>
            <p:ph type="sldNum" sz="quarter" idx="5"/>
          </p:nvPr>
        </p:nvSpPr>
        <p:spPr/>
        <p:txBody>
          <a:bodyPr/>
          <a:lstStyle/>
          <a:p>
            <a:fld id="{F9D0F094-4874-4C69-894A-4B571AC06604}" type="slidenum">
              <a:rPr kumimoji="1" lang="ja-JP" altLang="en-US" smtClean="0"/>
              <a:t>8</a:t>
            </a:fld>
            <a:endParaRPr kumimoji="1" lang="ja-JP" altLang="en-US"/>
          </a:p>
        </p:txBody>
      </p:sp>
    </p:spTree>
    <p:extLst>
      <p:ext uri="{BB962C8B-B14F-4D97-AF65-F5344CB8AC3E}">
        <p14:creationId xmlns:p14="http://schemas.microsoft.com/office/powerpoint/2010/main" val="1347469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8/20/2019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8/20/2019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8/20/2019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8/20/2019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8/20/2019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8/20/2019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8/20/2019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8/20/2019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8/20/2019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96AC7-FFAB-42DF-AC0F-513F7C014851}"/>
              </a:ext>
            </a:extLst>
          </p:cNvPr>
          <p:cNvSpPr>
            <a:spLocks noGrp="1"/>
          </p:cNvSpPr>
          <p:nvPr>
            <p:ph type="ctrTitle"/>
          </p:nvPr>
        </p:nvSpPr>
        <p:spPr/>
        <p:txBody>
          <a:bodyPr/>
          <a:lstStyle/>
          <a:p>
            <a:r>
              <a:rPr kumimoji="1" lang="en-US" altLang="ja-JP" dirty="0"/>
              <a:t>future</a:t>
            </a:r>
            <a:endParaRPr kumimoji="1" lang="ja-JP" altLang="en-US" dirty="0"/>
          </a:p>
        </p:txBody>
      </p:sp>
      <p:sp>
        <p:nvSpPr>
          <p:cNvPr id="3" name="字幕 2">
            <a:extLst>
              <a:ext uri="{FF2B5EF4-FFF2-40B4-BE49-F238E27FC236}">
                <a16:creationId xmlns:a16="http://schemas.microsoft.com/office/drawing/2014/main" id="{C317FFCD-47A4-4C18-A2D0-028025B0406B}"/>
              </a:ext>
            </a:extLst>
          </p:cNvPr>
          <p:cNvSpPr>
            <a:spLocks noGrp="1"/>
          </p:cNvSpPr>
          <p:nvPr>
            <p:ph type="subTitle" idx="1"/>
          </p:nvPr>
        </p:nvSpPr>
        <p:spPr/>
        <p:txBody>
          <a:bodyPr/>
          <a:lstStyle/>
          <a:p>
            <a:r>
              <a:rPr kumimoji="1" lang="en-US" altLang="ja-JP" dirty="0"/>
              <a:t>Believer</a:t>
            </a:r>
            <a:endParaRPr kumimoji="1" lang="ja-JP" altLang="en-US" dirty="0"/>
          </a:p>
        </p:txBody>
      </p:sp>
    </p:spTree>
    <p:extLst>
      <p:ext uri="{BB962C8B-B14F-4D97-AF65-F5344CB8AC3E}">
        <p14:creationId xmlns:p14="http://schemas.microsoft.com/office/powerpoint/2010/main" val="71142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78CFE-F4F6-4DF8-8E93-80172E11C5B2}"/>
              </a:ext>
            </a:extLst>
          </p:cNvPr>
          <p:cNvSpPr>
            <a:spLocks noGrp="1"/>
          </p:cNvSpPr>
          <p:nvPr>
            <p:ph type="title"/>
          </p:nvPr>
        </p:nvSpPr>
        <p:spPr/>
        <p:txBody>
          <a:bodyPr/>
          <a:lstStyle/>
          <a:p>
            <a:r>
              <a:rPr lang="ja-JP" altLang="en-US" dirty="0"/>
              <a:t>使ったもの</a:t>
            </a:r>
            <a:endParaRPr kumimoji="1" lang="ja-JP" altLang="en-US" dirty="0"/>
          </a:p>
        </p:txBody>
      </p:sp>
      <p:sp>
        <p:nvSpPr>
          <p:cNvPr id="4" name="四角形: 角を丸くする 3">
            <a:extLst>
              <a:ext uri="{FF2B5EF4-FFF2-40B4-BE49-F238E27FC236}">
                <a16:creationId xmlns:a16="http://schemas.microsoft.com/office/drawing/2014/main" id="{7E72C794-16E8-46B2-9A2B-F95A89A08D4C}"/>
              </a:ext>
            </a:extLst>
          </p:cNvPr>
          <p:cNvSpPr/>
          <p:nvPr/>
        </p:nvSpPr>
        <p:spPr>
          <a:xfrm>
            <a:off x="927645" y="3951574"/>
            <a:ext cx="7532683" cy="2582347"/>
          </a:xfrm>
          <a:prstGeom prst="round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552C0E7A-7EBB-449D-8E73-2B72FED36CD2}"/>
              </a:ext>
            </a:extLst>
          </p:cNvPr>
          <p:cNvSpPr/>
          <p:nvPr/>
        </p:nvSpPr>
        <p:spPr>
          <a:xfrm>
            <a:off x="9009631" y="1509074"/>
            <a:ext cx="2842441" cy="5220186"/>
          </a:xfrm>
          <a:prstGeom prst="roundRect">
            <a:avLst/>
          </a:prstGeom>
          <a:solidFill>
            <a:schemeClr val="bg1">
              <a:lumMod val="65000"/>
              <a:lumOff val="3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6" name="四角形: 角を丸くする 5">
            <a:extLst>
              <a:ext uri="{FF2B5EF4-FFF2-40B4-BE49-F238E27FC236}">
                <a16:creationId xmlns:a16="http://schemas.microsoft.com/office/drawing/2014/main" id="{DCAC3878-432A-4FED-9A78-F5EC8E81DAAA}"/>
              </a:ext>
            </a:extLst>
          </p:cNvPr>
          <p:cNvSpPr/>
          <p:nvPr/>
        </p:nvSpPr>
        <p:spPr>
          <a:xfrm>
            <a:off x="927645" y="1500537"/>
            <a:ext cx="7532683" cy="1592216"/>
          </a:xfrm>
          <a:prstGeom prst="round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endParaRPr>
          </a:p>
        </p:txBody>
      </p:sp>
      <p:pic>
        <p:nvPicPr>
          <p:cNvPr id="7" name="図 6">
            <a:extLst>
              <a:ext uri="{FF2B5EF4-FFF2-40B4-BE49-F238E27FC236}">
                <a16:creationId xmlns:a16="http://schemas.microsoft.com/office/drawing/2014/main" id="{3EC9D15B-8D6F-4762-93E6-4D7F3F59BB19}"/>
              </a:ext>
            </a:extLst>
          </p:cNvPr>
          <p:cNvPicPr>
            <a:picLocks noChangeAspect="1"/>
          </p:cNvPicPr>
          <p:nvPr/>
        </p:nvPicPr>
        <p:blipFill>
          <a:blip r:embed="rId2"/>
          <a:stretch>
            <a:fillRect/>
          </a:stretch>
        </p:blipFill>
        <p:spPr>
          <a:xfrm>
            <a:off x="10674652" y="2474270"/>
            <a:ext cx="840430" cy="840430"/>
          </a:xfrm>
          <a:prstGeom prst="rect">
            <a:avLst/>
          </a:prstGeom>
        </p:spPr>
      </p:pic>
      <p:pic>
        <p:nvPicPr>
          <p:cNvPr id="8" name="図 7">
            <a:extLst>
              <a:ext uri="{FF2B5EF4-FFF2-40B4-BE49-F238E27FC236}">
                <a16:creationId xmlns:a16="http://schemas.microsoft.com/office/drawing/2014/main" id="{068D9C7C-3613-433C-B4A9-AD755B630B30}"/>
              </a:ext>
            </a:extLst>
          </p:cNvPr>
          <p:cNvPicPr>
            <a:picLocks noChangeAspect="1"/>
          </p:cNvPicPr>
          <p:nvPr/>
        </p:nvPicPr>
        <p:blipFill>
          <a:blip r:embed="rId3"/>
          <a:stretch>
            <a:fillRect/>
          </a:stretch>
        </p:blipFill>
        <p:spPr>
          <a:xfrm>
            <a:off x="1099582" y="4571652"/>
            <a:ext cx="1662929" cy="1814173"/>
          </a:xfrm>
          <a:prstGeom prst="rect">
            <a:avLst/>
          </a:prstGeom>
        </p:spPr>
      </p:pic>
      <p:pic>
        <p:nvPicPr>
          <p:cNvPr id="9" name="図 8">
            <a:extLst>
              <a:ext uri="{FF2B5EF4-FFF2-40B4-BE49-F238E27FC236}">
                <a16:creationId xmlns:a16="http://schemas.microsoft.com/office/drawing/2014/main" id="{B89C9A1B-124D-4AE3-9E10-1CA5F5EEEC50}"/>
              </a:ext>
            </a:extLst>
          </p:cNvPr>
          <p:cNvPicPr>
            <a:picLocks noChangeAspect="1"/>
          </p:cNvPicPr>
          <p:nvPr/>
        </p:nvPicPr>
        <p:blipFill>
          <a:blip r:embed="rId4"/>
          <a:stretch>
            <a:fillRect/>
          </a:stretch>
        </p:blipFill>
        <p:spPr>
          <a:xfrm>
            <a:off x="9469984" y="2474270"/>
            <a:ext cx="890547" cy="840430"/>
          </a:xfrm>
          <a:prstGeom prst="rect">
            <a:avLst/>
          </a:prstGeom>
        </p:spPr>
      </p:pic>
      <p:sp>
        <p:nvSpPr>
          <p:cNvPr id="10" name="正方形/長方形 9">
            <a:extLst>
              <a:ext uri="{FF2B5EF4-FFF2-40B4-BE49-F238E27FC236}">
                <a16:creationId xmlns:a16="http://schemas.microsoft.com/office/drawing/2014/main" id="{578B307B-1D6E-4863-A822-A23998891527}"/>
              </a:ext>
            </a:extLst>
          </p:cNvPr>
          <p:cNvSpPr/>
          <p:nvPr/>
        </p:nvSpPr>
        <p:spPr>
          <a:xfrm>
            <a:off x="2905010" y="4571652"/>
            <a:ext cx="1735209" cy="181417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1" name="正方形/長方形 10">
            <a:extLst>
              <a:ext uri="{FF2B5EF4-FFF2-40B4-BE49-F238E27FC236}">
                <a16:creationId xmlns:a16="http://schemas.microsoft.com/office/drawing/2014/main" id="{506F0706-08A9-4F5B-9DE7-E1592F61594C}"/>
              </a:ext>
            </a:extLst>
          </p:cNvPr>
          <p:cNvSpPr/>
          <p:nvPr/>
        </p:nvSpPr>
        <p:spPr>
          <a:xfrm>
            <a:off x="9387001" y="1882057"/>
            <a:ext cx="1483740" cy="400110"/>
          </a:xfrm>
          <a:prstGeom prst="rect">
            <a:avLst/>
          </a:prstGeom>
          <a:noFill/>
        </p:spPr>
        <p:txBody>
          <a:bodyPr wrap="square" lIns="91440" tIns="45720" rIns="91440" bIns="45720">
            <a:spAutoFit/>
          </a:bodyPr>
          <a:lstStyle/>
          <a:p>
            <a:pPr algn="ctr"/>
            <a:r>
              <a:rPr lang="ja-JP" altLang="en-US" sz="2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開発環境</a:t>
            </a:r>
          </a:p>
        </p:txBody>
      </p:sp>
      <p:sp>
        <p:nvSpPr>
          <p:cNvPr id="12" name="正方形/長方形 11">
            <a:extLst>
              <a:ext uri="{FF2B5EF4-FFF2-40B4-BE49-F238E27FC236}">
                <a16:creationId xmlns:a16="http://schemas.microsoft.com/office/drawing/2014/main" id="{6C4DEBDA-78E4-4C61-81B1-CB0CC1428994}"/>
              </a:ext>
            </a:extLst>
          </p:cNvPr>
          <p:cNvSpPr/>
          <p:nvPr/>
        </p:nvSpPr>
        <p:spPr>
          <a:xfrm>
            <a:off x="958575" y="1604147"/>
            <a:ext cx="1396536" cy="461665"/>
          </a:xfrm>
          <a:prstGeom prst="rect">
            <a:avLst/>
          </a:prstGeom>
          <a:noFill/>
        </p:spPr>
        <p:txBody>
          <a:bodyPr wrap="none" lIns="91440" tIns="45720" rIns="91440" bIns="45720">
            <a:spAutoFit/>
          </a:bodyPr>
          <a:lstStyle/>
          <a:p>
            <a:pPr algn="ctr"/>
            <a:r>
              <a:rPr lang="ja-JP" alt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サーバー</a:t>
            </a:r>
          </a:p>
        </p:txBody>
      </p:sp>
      <p:sp>
        <p:nvSpPr>
          <p:cNvPr id="13" name="正方形/長方形 12">
            <a:extLst>
              <a:ext uri="{FF2B5EF4-FFF2-40B4-BE49-F238E27FC236}">
                <a16:creationId xmlns:a16="http://schemas.microsoft.com/office/drawing/2014/main" id="{BBC56909-1A85-4AC7-B08A-BFE21C619B28}"/>
              </a:ext>
            </a:extLst>
          </p:cNvPr>
          <p:cNvSpPr/>
          <p:nvPr/>
        </p:nvSpPr>
        <p:spPr>
          <a:xfrm>
            <a:off x="1019695" y="4063203"/>
            <a:ext cx="1383713" cy="461665"/>
          </a:xfrm>
          <a:prstGeom prst="rect">
            <a:avLst/>
          </a:prstGeom>
          <a:noFill/>
        </p:spPr>
        <p:txBody>
          <a:bodyPr wrap="none" lIns="91440" tIns="45720" rIns="91440" bIns="45720">
            <a:spAutoFit/>
          </a:bodyPr>
          <a:lstStyle/>
          <a:p>
            <a:pPr algn="ctr"/>
            <a:r>
              <a:rPr lang="ja-JP" alt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ユーザー</a:t>
            </a:r>
          </a:p>
        </p:txBody>
      </p:sp>
      <p:sp>
        <p:nvSpPr>
          <p:cNvPr id="14" name="矢印: 下 13">
            <a:extLst>
              <a:ext uri="{FF2B5EF4-FFF2-40B4-BE49-F238E27FC236}">
                <a16:creationId xmlns:a16="http://schemas.microsoft.com/office/drawing/2014/main" id="{222F138F-6DBB-4160-98E9-66D9B52FD209}"/>
              </a:ext>
            </a:extLst>
          </p:cNvPr>
          <p:cNvSpPr/>
          <p:nvPr/>
        </p:nvSpPr>
        <p:spPr>
          <a:xfrm>
            <a:off x="4119315" y="3021435"/>
            <a:ext cx="669871" cy="1301139"/>
          </a:xfrm>
          <a:prstGeom prst="downArrow">
            <a:avLst>
              <a:gd name="adj1" fmla="val 50000"/>
              <a:gd name="adj2" fmla="val 107371"/>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a:extLst>
              <a:ext uri="{FF2B5EF4-FFF2-40B4-BE49-F238E27FC236}">
                <a16:creationId xmlns:a16="http://schemas.microsoft.com/office/drawing/2014/main" id="{1E087B6A-E5AA-4CCE-A827-522A8AFC2619}"/>
              </a:ext>
            </a:extLst>
          </p:cNvPr>
          <p:cNvPicPr>
            <a:picLocks noChangeAspect="1"/>
          </p:cNvPicPr>
          <p:nvPr/>
        </p:nvPicPr>
        <p:blipFill>
          <a:blip r:embed="rId5"/>
          <a:stretch>
            <a:fillRect/>
          </a:stretch>
        </p:blipFill>
        <p:spPr>
          <a:xfrm>
            <a:off x="9438545" y="3642456"/>
            <a:ext cx="953423" cy="953423"/>
          </a:xfrm>
          <a:prstGeom prst="rect">
            <a:avLst/>
          </a:prstGeom>
        </p:spPr>
      </p:pic>
      <p:pic>
        <p:nvPicPr>
          <p:cNvPr id="17" name="図 16">
            <a:extLst>
              <a:ext uri="{FF2B5EF4-FFF2-40B4-BE49-F238E27FC236}">
                <a16:creationId xmlns:a16="http://schemas.microsoft.com/office/drawing/2014/main" id="{EBF27126-BA8C-4D48-94A0-B9E8145C5E16}"/>
              </a:ext>
            </a:extLst>
          </p:cNvPr>
          <p:cNvPicPr>
            <a:picLocks noChangeAspect="1"/>
          </p:cNvPicPr>
          <p:nvPr/>
        </p:nvPicPr>
        <p:blipFill>
          <a:blip r:embed="rId6"/>
          <a:stretch>
            <a:fillRect/>
          </a:stretch>
        </p:blipFill>
        <p:spPr>
          <a:xfrm>
            <a:off x="2515496" y="1791765"/>
            <a:ext cx="1163252" cy="1163252"/>
          </a:xfrm>
          <a:prstGeom prst="rect">
            <a:avLst/>
          </a:prstGeom>
        </p:spPr>
      </p:pic>
      <p:pic>
        <p:nvPicPr>
          <p:cNvPr id="18" name="図 17">
            <a:extLst>
              <a:ext uri="{FF2B5EF4-FFF2-40B4-BE49-F238E27FC236}">
                <a16:creationId xmlns:a16="http://schemas.microsoft.com/office/drawing/2014/main" id="{50068147-AD23-47ED-B8D9-797318942C73}"/>
              </a:ext>
            </a:extLst>
          </p:cNvPr>
          <p:cNvPicPr>
            <a:picLocks noChangeAspect="1"/>
          </p:cNvPicPr>
          <p:nvPr/>
        </p:nvPicPr>
        <p:blipFill>
          <a:blip r:embed="rId7"/>
          <a:stretch>
            <a:fillRect/>
          </a:stretch>
        </p:blipFill>
        <p:spPr>
          <a:xfrm>
            <a:off x="4837836" y="4556179"/>
            <a:ext cx="1637991" cy="1814173"/>
          </a:xfrm>
          <a:prstGeom prst="rect">
            <a:avLst/>
          </a:prstGeom>
        </p:spPr>
      </p:pic>
      <p:pic>
        <p:nvPicPr>
          <p:cNvPr id="19" name="コンテンツ プレースホルダー 5">
            <a:extLst>
              <a:ext uri="{FF2B5EF4-FFF2-40B4-BE49-F238E27FC236}">
                <a16:creationId xmlns:a16="http://schemas.microsoft.com/office/drawing/2014/main" id="{EF3930AF-E403-4223-BF37-FCFC97CB49C6}"/>
              </a:ext>
            </a:extLst>
          </p:cNvPr>
          <p:cNvPicPr>
            <a:picLocks noChangeAspect="1"/>
          </p:cNvPicPr>
          <p:nvPr/>
        </p:nvPicPr>
        <p:blipFill>
          <a:blip r:embed="rId8"/>
          <a:stretch>
            <a:fillRect/>
          </a:stretch>
        </p:blipFill>
        <p:spPr>
          <a:xfrm>
            <a:off x="2809324" y="4571652"/>
            <a:ext cx="1926583" cy="1926583"/>
          </a:xfrm>
          <a:prstGeom prst="rect">
            <a:avLst/>
          </a:prstGeom>
        </p:spPr>
      </p:pic>
      <p:sp>
        <p:nvSpPr>
          <p:cNvPr id="20" name="正方形/長方形 19">
            <a:extLst>
              <a:ext uri="{FF2B5EF4-FFF2-40B4-BE49-F238E27FC236}">
                <a16:creationId xmlns:a16="http://schemas.microsoft.com/office/drawing/2014/main" id="{D2B112E5-B32A-453B-8EDB-B6E0983B584E}"/>
              </a:ext>
            </a:extLst>
          </p:cNvPr>
          <p:cNvSpPr/>
          <p:nvPr/>
        </p:nvSpPr>
        <p:spPr>
          <a:xfrm>
            <a:off x="3988847" y="1791765"/>
            <a:ext cx="1697978" cy="10819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21" name="図 20">
            <a:extLst>
              <a:ext uri="{FF2B5EF4-FFF2-40B4-BE49-F238E27FC236}">
                <a16:creationId xmlns:a16="http://schemas.microsoft.com/office/drawing/2014/main" id="{489C8F5D-3998-4D4E-A166-D98B7FCF0BB3}"/>
              </a:ext>
            </a:extLst>
          </p:cNvPr>
          <p:cNvPicPr>
            <a:picLocks noChangeAspect="1"/>
          </p:cNvPicPr>
          <p:nvPr/>
        </p:nvPicPr>
        <p:blipFill>
          <a:blip r:embed="rId9"/>
          <a:stretch>
            <a:fillRect/>
          </a:stretch>
        </p:blipFill>
        <p:spPr>
          <a:xfrm>
            <a:off x="4013393" y="1882058"/>
            <a:ext cx="1551586" cy="1049084"/>
          </a:xfrm>
          <a:prstGeom prst="rect">
            <a:avLst/>
          </a:prstGeom>
        </p:spPr>
      </p:pic>
      <p:sp>
        <p:nvSpPr>
          <p:cNvPr id="22" name="正方形/長方形 21">
            <a:extLst>
              <a:ext uri="{FF2B5EF4-FFF2-40B4-BE49-F238E27FC236}">
                <a16:creationId xmlns:a16="http://schemas.microsoft.com/office/drawing/2014/main" id="{6111AA51-4D16-4BA6-9F33-9E199E5321CF}"/>
              </a:ext>
            </a:extLst>
          </p:cNvPr>
          <p:cNvSpPr/>
          <p:nvPr/>
        </p:nvSpPr>
        <p:spPr>
          <a:xfrm>
            <a:off x="10677654" y="3682560"/>
            <a:ext cx="936085" cy="9122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23" name="Picture 2" descr="ãgit ã­ã´ãã®ç»åæ¤ç´¢çµæ">
            <a:extLst>
              <a:ext uri="{FF2B5EF4-FFF2-40B4-BE49-F238E27FC236}">
                <a16:creationId xmlns:a16="http://schemas.microsoft.com/office/drawing/2014/main" id="{5B0B9FEB-E759-4556-B6CA-E785FC78163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64345" y="3818402"/>
            <a:ext cx="715350" cy="706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116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B54A8-357D-4100-BDEC-416EEE4AD5E5}"/>
              </a:ext>
            </a:extLst>
          </p:cNvPr>
          <p:cNvSpPr>
            <a:spLocks noGrp="1"/>
          </p:cNvSpPr>
          <p:nvPr>
            <p:ph type="title"/>
          </p:nvPr>
        </p:nvSpPr>
        <p:spPr>
          <a:xfrm>
            <a:off x="1250679" y="2387601"/>
            <a:ext cx="10178322" cy="3220720"/>
          </a:xfrm>
        </p:spPr>
        <p:txBody>
          <a:bodyPr>
            <a:normAutofit/>
          </a:bodyPr>
          <a:lstStyle/>
          <a:p>
            <a:r>
              <a:rPr lang="ja-JP" altLang="en-US" sz="5400" dirty="0"/>
              <a:t>毎日の少しの時間で分析できるのは、時間のない大学生や就活生にとって魅力的かつ効率的</a:t>
            </a:r>
            <a:br>
              <a:rPr lang="en-US" altLang="ja-JP" sz="5400" dirty="0"/>
            </a:br>
            <a:endParaRPr kumimoji="1" lang="ja-JP" altLang="en-US" dirty="0"/>
          </a:p>
        </p:txBody>
      </p:sp>
    </p:spTree>
    <p:extLst>
      <p:ext uri="{BB962C8B-B14F-4D97-AF65-F5344CB8AC3E}">
        <p14:creationId xmlns:p14="http://schemas.microsoft.com/office/powerpoint/2010/main" val="442969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095CB-E9DA-421F-B94F-095CE94E5ED0}"/>
              </a:ext>
            </a:extLst>
          </p:cNvPr>
          <p:cNvSpPr>
            <a:spLocks noGrp="1"/>
          </p:cNvSpPr>
          <p:nvPr>
            <p:ph type="title"/>
          </p:nvPr>
        </p:nvSpPr>
        <p:spPr>
          <a:xfrm>
            <a:off x="3100887" y="2088783"/>
            <a:ext cx="8839579" cy="2680433"/>
          </a:xfrm>
        </p:spPr>
        <p:txBody>
          <a:bodyPr>
            <a:noAutofit/>
          </a:bodyPr>
          <a:lstStyle/>
          <a:p>
            <a:r>
              <a:rPr kumimoji="1" lang="ja-JP" altLang="en-US" sz="6000" dirty="0"/>
              <a:t>あなたは自分で</a:t>
            </a:r>
            <a:br>
              <a:rPr kumimoji="1" lang="en-US" altLang="ja-JP" sz="6000" dirty="0"/>
            </a:br>
            <a:r>
              <a:rPr kumimoji="1" lang="ja-JP" altLang="en-US" sz="6000" dirty="0"/>
              <a:t>自分自身のことを</a:t>
            </a:r>
            <a:br>
              <a:rPr kumimoji="1" lang="en-US" altLang="ja-JP" sz="6000" dirty="0"/>
            </a:br>
            <a:r>
              <a:rPr kumimoji="1" lang="ja-JP" altLang="en-US" sz="6000" dirty="0"/>
              <a:t>理解できていますか？</a:t>
            </a:r>
          </a:p>
        </p:txBody>
      </p:sp>
    </p:spTree>
    <p:extLst>
      <p:ext uri="{BB962C8B-B14F-4D97-AF65-F5344CB8AC3E}">
        <p14:creationId xmlns:p14="http://schemas.microsoft.com/office/powerpoint/2010/main" val="357901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9BE26-2FDB-4E9F-88DE-86F84BD48963}"/>
              </a:ext>
            </a:extLst>
          </p:cNvPr>
          <p:cNvSpPr>
            <a:spLocks noGrp="1"/>
          </p:cNvSpPr>
          <p:nvPr>
            <p:ph type="title"/>
          </p:nvPr>
        </p:nvSpPr>
        <p:spPr/>
        <p:txBody>
          <a:bodyPr>
            <a:normAutofit/>
          </a:bodyPr>
          <a:lstStyle/>
          <a:p>
            <a:r>
              <a:rPr kumimoji="1" lang="ja-JP" altLang="en-US" dirty="0"/>
              <a:t>人物評価手法（</a:t>
            </a:r>
            <a:r>
              <a:rPr kumimoji="1" lang="en-US" altLang="ja-JP" dirty="0"/>
              <a:t>STAR</a:t>
            </a:r>
            <a:r>
              <a:rPr kumimoji="1" lang="ja-JP" altLang="en-US" dirty="0"/>
              <a:t>）について</a:t>
            </a:r>
          </a:p>
        </p:txBody>
      </p:sp>
      <p:sp>
        <p:nvSpPr>
          <p:cNvPr id="3" name="コンテンツ プレースホルダー 2">
            <a:extLst>
              <a:ext uri="{FF2B5EF4-FFF2-40B4-BE49-F238E27FC236}">
                <a16:creationId xmlns:a16="http://schemas.microsoft.com/office/drawing/2014/main" id="{E830572D-F0F0-4D99-9442-058E1DA21660}"/>
              </a:ext>
            </a:extLst>
          </p:cNvPr>
          <p:cNvSpPr>
            <a:spLocks noGrp="1"/>
          </p:cNvSpPr>
          <p:nvPr>
            <p:ph idx="1"/>
          </p:nvPr>
        </p:nvSpPr>
        <p:spPr>
          <a:xfrm>
            <a:off x="1251678" y="2148395"/>
            <a:ext cx="10178322" cy="5001922"/>
          </a:xfrm>
        </p:spPr>
        <p:txBody>
          <a:bodyPr>
            <a:normAutofit/>
          </a:bodyPr>
          <a:lstStyle/>
          <a:p>
            <a:r>
              <a:rPr kumimoji="1" lang="en-US" altLang="ja-JP" sz="3200" dirty="0">
                <a:solidFill>
                  <a:schemeClr val="tx1"/>
                </a:solidFill>
              </a:rPr>
              <a:t>STAR</a:t>
            </a:r>
            <a:r>
              <a:rPr kumimoji="1" lang="ja-JP" altLang="en-US" sz="3200" dirty="0">
                <a:solidFill>
                  <a:schemeClr val="tx1"/>
                </a:solidFill>
              </a:rPr>
              <a:t>（</a:t>
            </a:r>
            <a:r>
              <a:rPr kumimoji="1" lang="en-US" altLang="ja-JP" sz="3200" dirty="0">
                <a:solidFill>
                  <a:schemeClr val="tx1"/>
                </a:solidFill>
              </a:rPr>
              <a:t>Situation Theme Action Result</a:t>
            </a:r>
            <a:r>
              <a:rPr kumimoji="1" lang="ja-JP" altLang="en-US" sz="3200" dirty="0">
                <a:solidFill>
                  <a:schemeClr val="tx1"/>
                </a:solidFill>
              </a:rPr>
              <a:t>）とは</a:t>
            </a:r>
            <a:endParaRPr kumimoji="1" lang="en-US" altLang="ja-JP" sz="3200" dirty="0">
              <a:solidFill>
                <a:schemeClr val="tx1"/>
              </a:solidFill>
            </a:endParaRPr>
          </a:p>
          <a:p>
            <a:endParaRPr kumimoji="1" lang="en-US" altLang="ja-JP" sz="1100" dirty="0">
              <a:solidFill>
                <a:schemeClr val="tx1"/>
              </a:solidFill>
            </a:endParaRPr>
          </a:p>
          <a:p>
            <a:pPr marL="0" indent="0">
              <a:buNone/>
            </a:pPr>
            <a:r>
              <a:rPr lang="ja-JP" altLang="en-US" sz="2800" dirty="0">
                <a:solidFill>
                  <a:schemeClr val="tx1"/>
                </a:solidFill>
              </a:rPr>
              <a:t>　</a:t>
            </a:r>
            <a:r>
              <a:rPr lang="en-US" altLang="ja-JP" sz="2800" dirty="0">
                <a:solidFill>
                  <a:schemeClr val="tx1"/>
                </a:solidFill>
              </a:rPr>
              <a:t>(S)</a:t>
            </a:r>
            <a:r>
              <a:rPr lang="ja-JP" altLang="en-US" sz="2800" dirty="0">
                <a:solidFill>
                  <a:schemeClr val="tx1"/>
                </a:solidFill>
              </a:rPr>
              <a:t>過去のどういう状況下</a:t>
            </a:r>
            <a:endParaRPr lang="en-US" altLang="ja-JP" sz="2800" dirty="0">
              <a:solidFill>
                <a:schemeClr val="tx1"/>
              </a:solidFill>
            </a:endParaRPr>
          </a:p>
          <a:p>
            <a:pPr marL="0" indent="0">
              <a:buNone/>
            </a:pPr>
            <a:r>
              <a:rPr lang="ja-JP" altLang="en-US" sz="2800" dirty="0">
                <a:solidFill>
                  <a:schemeClr val="tx1"/>
                </a:solidFill>
              </a:rPr>
              <a:t>　</a:t>
            </a:r>
            <a:r>
              <a:rPr lang="en-US" altLang="ja-JP" sz="2800" dirty="0">
                <a:solidFill>
                  <a:schemeClr val="tx1"/>
                </a:solidFill>
              </a:rPr>
              <a:t>(T)</a:t>
            </a:r>
            <a:r>
              <a:rPr lang="ja-JP" altLang="en-US" sz="2800" dirty="0">
                <a:solidFill>
                  <a:schemeClr val="tx1"/>
                </a:solidFill>
              </a:rPr>
              <a:t>どんな行動テーマを見つけたか</a:t>
            </a:r>
            <a:endParaRPr lang="en-US" altLang="ja-JP" sz="2800" dirty="0">
              <a:solidFill>
                <a:schemeClr val="tx1"/>
              </a:solidFill>
            </a:endParaRPr>
          </a:p>
          <a:p>
            <a:pPr marL="0" indent="0">
              <a:buNone/>
            </a:pPr>
            <a:r>
              <a:rPr lang="ja-JP" altLang="en-US" sz="2800" dirty="0">
                <a:solidFill>
                  <a:schemeClr val="tx1"/>
                </a:solidFill>
              </a:rPr>
              <a:t>　</a:t>
            </a:r>
            <a:r>
              <a:rPr lang="en-US" altLang="ja-JP" sz="2800" dirty="0">
                <a:solidFill>
                  <a:schemeClr val="tx1"/>
                </a:solidFill>
              </a:rPr>
              <a:t>(A)</a:t>
            </a:r>
            <a:r>
              <a:rPr lang="ja-JP" altLang="en-US" sz="2800" dirty="0">
                <a:solidFill>
                  <a:schemeClr val="tx1"/>
                </a:solidFill>
              </a:rPr>
              <a:t>具体的にどう行動したか</a:t>
            </a:r>
            <a:endParaRPr lang="en-US" altLang="ja-JP" sz="2800" dirty="0">
              <a:solidFill>
                <a:schemeClr val="tx1"/>
              </a:solidFill>
            </a:endParaRPr>
          </a:p>
          <a:p>
            <a:pPr marL="0" indent="0">
              <a:buNone/>
            </a:pPr>
            <a:r>
              <a:rPr lang="ja-JP" altLang="en-US" sz="2800" dirty="0">
                <a:solidFill>
                  <a:schemeClr val="tx1"/>
                </a:solidFill>
              </a:rPr>
              <a:t>　</a:t>
            </a:r>
            <a:r>
              <a:rPr lang="en-US" altLang="ja-JP" sz="2800" dirty="0">
                <a:solidFill>
                  <a:schemeClr val="tx1"/>
                </a:solidFill>
              </a:rPr>
              <a:t>(R)</a:t>
            </a:r>
            <a:r>
              <a:rPr lang="ja-JP" altLang="en-US" sz="2800" dirty="0">
                <a:solidFill>
                  <a:schemeClr val="tx1"/>
                </a:solidFill>
              </a:rPr>
              <a:t>どのような結果になったか</a:t>
            </a:r>
            <a:endParaRPr lang="en-US" altLang="ja-JP" sz="2800" dirty="0">
              <a:solidFill>
                <a:schemeClr val="tx1"/>
              </a:solidFill>
            </a:endParaRPr>
          </a:p>
          <a:p>
            <a:pPr marL="0" indent="0">
              <a:buNone/>
            </a:pPr>
            <a:r>
              <a:rPr lang="ja-JP" altLang="en-US" sz="2800" dirty="0">
                <a:solidFill>
                  <a:schemeClr val="tx1"/>
                </a:solidFill>
              </a:rPr>
              <a:t>　の情報をもとに将来の行動を予測する方法</a:t>
            </a:r>
            <a:endParaRPr lang="en-US" altLang="ja-JP" sz="2800" dirty="0">
              <a:solidFill>
                <a:schemeClr val="tx1"/>
              </a:solidFill>
            </a:endParaRPr>
          </a:p>
          <a:p>
            <a:pPr marL="0" indent="0">
              <a:buNone/>
            </a:pPr>
            <a:endParaRPr kumimoji="1" lang="en-US" altLang="ja-JP" sz="1200" dirty="0"/>
          </a:p>
          <a:p>
            <a:pPr marL="0" indent="0">
              <a:buNone/>
            </a:pPr>
            <a:endParaRPr kumimoji="1" lang="ja-JP" altLang="en-US" sz="2800" dirty="0"/>
          </a:p>
        </p:txBody>
      </p:sp>
    </p:spTree>
    <p:extLst>
      <p:ext uri="{BB962C8B-B14F-4D97-AF65-F5344CB8AC3E}">
        <p14:creationId xmlns:p14="http://schemas.microsoft.com/office/powerpoint/2010/main" val="2383895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DC2025-7C9B-45A6-9968-86B9543CC914}"/>
              </a:ext>
            </a:extLst>
          </p:cNvPr>
          <p:cNvSpPr>
            <a:spLocks noGrp="1"/>
          </p:cNvSpPr>
          <p:nvPr>
            <p:ph type="title"/>
          </p:nvPr>
        </p:nvSpPr>
        <p:spPr>
          <a:xfrm>
            <a:off x="1251678" y="372213"/>
            <a:ext cx="10178322" cy="1492132"/>
          </a:xfrm>
        </p:spPr>
        <p:txBody>
          <a:bodyPr/>
          <a:lstStyle/>
          <a:p>
            <a:r>
              <a:rPr lang="ja-JP" altLang="en-US" dirty="0"/>
              <a:t>人物評価手法（</a:t>
            </a:r>
            <a:r>
              <a:rPr lang="en-US" altLang="ja-JP" dirty="0"/>
              <a:t>STAR</a:t>
            </a:r>
            <a:r>
              <a:rPr lang="ja-JP" altLang="en-US" dirty="0"/>
              <a:t>）について</a:t>
            </a:r>
            <a:endParaRPr kumimoji="1" lang="ja-JP" altLang="en-US" dirty="0"/>
          </a:p>
        </p:txBody>
      </p:sp>
      <p:pic>
        <p:nvPicPr>
          <p:cNvPr id="5" name="コンテンツ プレースホルダー 4">
            <a:extLst>
              <a:ext uri="{FF2B5EF4-FFF2-40B4-BE49-F238E27FC236}">
                <a16:creationId xmlns:a16="http://schemas.microsoft.com/office/drawing/2014/main" id="{4CCCBF4F-1A8D-4F3B-AB58-CA839CC46FAA}"/>
              </a:ext>
            </a:extLst>
          </p:cNvPr>
          <p:cNvPicPr>
            <a:picLocks noGrp="1" noChangeAspect="1"/>
          </p:cNvPicPr>
          <p:nvPr>
            <p:ph idx="1"/>
          </p:nvPr>
        </p:nvPicPr>
        <p:blipFill>
          <a:blip r:embed="rId3"/>
          <a:stretch>
            <a:fillRect/>
          </a:stretch>
        </p:blipFill>
        <p:spPr>
          <a:xfrm>
            <a:off x="1804128" y="4563094"/>
            <a:ext cx="1714500" cy="1714500"/>
          </a:xfrm>
        </p:spPr>
      </p:pic>
      <p:pic>
        <p:nvPicPr>
          <p:cNvPr id="6" name="コンテンツ プレースホルダー 4">
            <a:extLst>
              <a:ext uri="{FF2B5EF4-FFF2-40B4-BE49-F238E27FC236}">
                <a16:creationId xmlns:a16="http://schemas.microsoft.com/office/drawing/2014/main" id="{FE365B19-6570-470F-8ABE-D23547148E24}"/>
              </a:ext>
            </a:extLst>
          </p:cNvPr>
          <p:cNvPicPr>
            <a:picLocks noChangeAspect="1"/>
          </p:cNvPicPr>
          <p:nvPr/>
        </p:nvPicPr>
        <p:blipFill>
          <a:blip r:embed="rId3"/>
          <a:stretch>
            <a:fillRect/>
          </a:stretch>
        </p:blipFill>
        <p:spPr>
          <a:xfrm>
            <a:off x="8673372" y="4563094"/>
            <a:ext cx="1714500" cy="1714500"/>
          </a:xfrm>
          <a:prstGeom prst="rect">
            <a:avLst/>
          </a:prstGeom>
        </p:spPr>
      </p:pic>
      <p:sp>
        <p:nvSpPr>
          <p:cNvPr id="7" name="矢印: 右 6">
            <a:extLst>
              <a:ext uri="{FF2B5EF4-FFF2-40B4-BE49-F238E27FC236}">
                <a16:creationId xmlns:a16="http://schemas.microsoft.com/office/drawing/2014/main" id="{D0E002F5-FD7D-4E85-83A0-11D77C7068B3}"/>
              </a:ext>
            </a:extLst>
          </p:cNvPr>
          <p:cNvSpPr/>
          <p:nvPr/>
        </p:nvSpPr>
        <p:spPr>
          <a:xfrm>
            <a:off x="5238750" y="5154707"/>
            <a:ext cx="1714500" cy="542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4FF95D93-B6BB-41BF-9088-59095F4B8F74}"/>
              </a:ext>
            </a:extLst>
          </p:cNvPr>
          <p:cNvCxnSpPr/>
          <p:nvPr/>
        </p:nvCxnSpPr>
        <p:spPr>
          <a:xfrm>
            <a:off x="1616254" y="2317072"/>
            <a:ext cx="4225771"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 name="二等辺三角形 11">
            <a:extLst>
              <a:ext uri="{FF2B5EF4-FFF2-40B4-BE49-F238E27FC236}">
                <a16:creationId xmlns:a16="http://schemas.microsoft.com/office/drawing/2014/main" id="{3D983D9A-D73F-4EEA-A256-FE7C01112D5F}"/>
              </a:ext>
            </a:extLst>
          </p:cNvPr>
          <p:cNvSpPr/>
          <p:nvPr/>
        </p:nvSpPr>
        <p:spPr>
          <a:xfrm rot="10800000">
            <a:off x="5841063" y="2130647"/>
            <a:ext cx="509873" cy="372850"/>
          </a:xfrm>
          <a:prstGeom prst="triangl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132474E0-407D-4141-960C-48E8D6F432A9}"/>
              </a:ext>
            </a:extLst>
          </p:cNvPr>
          <p:cNvCxnSpPr/>
          <p:nvPr/>
        </p:nvCxnSpPr>
        <p:spPr>
          <a:xfrm>
            <a:off x="6351898" y="2317072"/>
            <a:ext cx="418589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B461C787-7EE9-40AC-B418-1EAA11947DA7}"/>
              </a:ext>
            </a:extLst>
          </p:cNvPr>
          <p:cNvSpPr/>
          <p:nvPr/>
        </p:nvSpPr>
        <p:spPr>
          <a:xfrm>
            <a:off x="5238750" y="5694472"/>
            <a:ext cx="1493481"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全く同じ</a:t>
            </a:r>
          </a:p>
        </p:txBody>
      </p:sp>
      <p:sp>
        <p:nvSpPr>
          <p:cNvPr id="29" name="四角形: 角を丸くする 28">
            <a:extLst>
              <a:ext uri="{FF2B5EF4-FFF2-40B4-BE49-F238E27FC236}">
                <a16:creationId xmlns:a16="http://schemas.microsoft.com/office/drawing/2014/main" id="{E5EF2FA5-C7FF-4EF1-B765-823E468C4EA0}"/>
              </a:ext>
            </a:extLst>
          </p:cNvPr>
          <p:cNvSpPr/>
          <p:nvPr/>
        </p:nvSpPr>
        <p:spPr>
          <a:xfrm>
            <a:off x="1384916" y="2885249"/>
            <a:ext cx="2399227" cy="98760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ある状況のもとで</a:t>
            </a:r>
            <a:endParaRPr kumimoji="1" lang="en-US" altLang="ja-JP" dirty="0">
              <a:solidFill>
                <a:schemeClr val="tx1"/>
              </a:solidFill>
            </a:endParaRPr>
          </a:p>
          <a:p>
            <a:pPr algn="ctr"/>
            <a:r>
              <a:rPr kumimoji="1" lang="ja-JP" altLang="en-US" dirty="0">
                <a:solidFill>
                  <a:schemeClr val="tx1"/>
                </a:solidFill>
              </a:rPr>
              <a:t>引き起こされる行動</a:t>
            </a:r>
          </a:p>
        </p:txBody>
      </p:sp>
      <p:cxnSp>
        <p:nvCxnSpPr>
          <p:cNvPr id="32" name="直線矢印コネクタ 31">
            <a:extLst>
              <a:ext uri="{FF2B5EF4-FFF2-40B4-BE49-F238E27FC236}">
                <a16:creationId xmlns:a16="http://schemas.microsoft.com/office/drawing/2014/main" id="{D3DB8797-2533-4295-B231-30E24C4ADF88}"/>
              </a:ext>
            </a:extLst>
          </p:cNvPr>
          <p:cNvCxnSpPr/>
          <p:nvPr/>
        </p:nvCxnSpPr>
        <p:spPr>
          <a:xfrm flipV="1">
            <a:off x="3921710" y="3413464"/>
            <a:ext cx="4385569" cy="133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四角形: 角を丸くする 32">
            <a:extLst>
              <a:ext uri="{FF2B5EF4-FFF2-40B4-BE49-F238E27FC236}">
                <a16:creationId xmlns:a16="http://schemas.microsoft.com/office/drawing/2014/main" id="{98E7636A-9EE7-48FA-A0E2-0620A85C6B5D}"/>
              </a:ext>
            </a:extLst>
          </p:cNvPr>
          <p:cNvSpPr/>
          <p:nvPr/>
        </p:nvSpPr>
        <p:spPr>
          <a:xfrm>
            <a:off x="8444846" y="2885249"/>
            <a:ext cx="2399227" cy="98760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ある状況のもとで</a:t>
            </a:r>
            <a:endParaRPr kumimoji="1" lang="en-US" altLang="ja-JP" dirty="0">
              <a:solidFill>
                <a:schemeClr val="tx1"/>
              </a:solidFill>
            </a:endParaRPr>
          </a:p>
          <a:p>
            <a:pPr algn="ctr"/>
            <a:r>
              <a:rPr kumimoji="1" lang="ja-JP" altLang="en-US" dirty="0">
                <a:solidFill>
                  <a:schemeClr val="tx1"/>
                </a:solidFill>
              </a:rPr>
              <a:t>引き起こされる行動</a:t>
            </a:r>
          </a:p>
        </p:txBody>
      </p:sp>
      <p:sp>
        <p:nvSpPr>
          <p:cNvPr id="34" name="矢印: 下 33">
            <a:extLst>
              <a:ext uri="{FF2B5EF4-FFF2-40B4-BE49-F238E27FC236}">
                <a16:creationId xmlns:a16="http://schemas.microsoft.com/office/drawing/2014/main" id="{781C905F-5FE4-4A7A-84E5-FEC14117DDA1}"/>
              </a:ext>
            </a:extLst>
          </p:cNvPr>
          <p:cNvSpPr/>
          <p:nvPr/>
        </p:nvSpPr>
        <p:spPr>
          <a:xfrm>
            <a:off x="9162198" y="3872855"/>
            <a:ext cx="736847" cy="568176"/>
          </a:xfrm>
          <a:prstGeom prst="down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矢印: 下 34">
            <a:extLst>
              <a:ext uri="{FF2B5EF4-FFF2-40B4-BE49-F238E27FC236}">
                <a16:creationId xmlns:a16="http://schemas.microsoft.com/office/drawing/2014/main" id="{D0D09567-E552-45E8-A7AB-58072E27BE7B}"/>
              </a:ext>
            </a:extLst>
          </p:cNvPr>
          <p:cNvSpPr/>
          <p:nvPr/>
        </p:nvSpPr>
        <p:spPr>
          <a:xfrm>
            <a:off x="2216105" y="3872855"/>
            <a:ext cx="736847" cy="568176"/>
          </a:xfrm>
          <a:prstGeom prst="down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98318AE9-A850-447D-8377-21B9DCCD5BEC}"/>
              </a:ext>
            </a:extLst>
          </p:cNvPr>
          <p:cNvSpPr/>
          <p:nvPr/>
        </p:nvSpPr>
        <p:spPr>
          <a:xfrm>
            <a:off x="1384916" y="1922678"/>
            <a:ext cx="1991669" cy="3817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人生の時間軸</a:t>
            </a:r>
          </a:p>
        </p:txBody>
      </p:sp>
      <p:sp>
        <p:nvSpPr>
          <p:cNvPr id="37" name="正方形/長方形 36">
            <a:extLst>
              <a:ext uri="{FF2B5EF4-FFF2-40B4-BE49-F238E27FC236}">
                <a16:creationId xmlns:a16="http://schemas.microsoft.com/office/drawing/2014/main" id="{745E0447-147E-4832-833D-206D1419A005}"/>
              </a:ext>
            </a:extLst>
          </p:cNvPr>
          <p:cNvSpPr/>
          <p:nvPr/>
        </p:nvSpPr>
        <p:spPr>
          <a:xfrm>
            <a:off x="1355805" y="2499724"/>
            <a:ext cx="896645" cy="35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過去</a:t>
            </a:r>
          </a:p>
        </p:txBody>
      </p:sp>
      <p:sp>
        <p:nvSpPr>
          <p:cNvPr id="38" name="正方形/長方形 37">
            <a:extLst>
              <a:ext uri="{FF2B5EF4-FFF2-40B4-BE49-F238E27FC236}">
                <a16:creationId xmlns:a16="http://schemas.microsoft.com/office/drawing/2014/main" id="{A16086DD-21EF-4DBA-8AB5-E5AB7C58CB9C}"/>
              </a:ext>
            </a:extLst>
          </p:cNvPr>
          <p:cNvSpPr/>
          <p:nvPr/>
        </p:nvSpPr>
        <p:spPr>
          <a:xfrm>
            <a:off x="5666171" y="2499724"/>
            <a:ext cx="896645" cy="35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現在</a:t>
            </a:r>
            <a:endParaRPr kumimoji="1" lang="ja-JP" altLang="en-US" sz="1600" dirty="0">
              <a:solidFill>
                <a:schemeClr val="tx1"/>
              </a:solidFill>
            </a:endParaRPr>
          </a:p>
        </p:txBody>
      </p:sp>
      <p:sp>
        <p:nvSpPr>
          <p:cNvPr id="39" name="正方形/長方形 38">
            <a:extLst>
              <a:ext uri="{FF2B5EF4-FFF2-40B4-BE49-F238E27FC236}">
                <a16:creationId xmlns:a16="http://schemas.microsoft.com/office/drawing/2014/main" id="{47CC5B8A-D71C-4CB3-9173-F7381CA4A5A0}"/>
              </a:ext>
            </a:extLst>
          </p:cNvPr>
          <p:cNvSpPr/>
          <p:nvPr/>
        </p:nvSpPr>
        <p:spPr>
          <a:xfrm>
            <a:off x="9491227" y="2499724"/>
            <a:ext cx="896645" cy="35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将来</a:t>
            </a:r>
          </a:p>
        </p:txBody>
      </p:sp>
    </p:spTree>
    <p:extLst>
      <p:ext uri="{BB962C8B-B14F-4D97-AF65-F5344CB8AC3E}">
        <p14:creationId xmlns:p14="http://schemas.microsoft.com/office/powerpoint/2010/main" val="285356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EEF522-1569-417D-B245-FA36962DF5EA}"/>
              </a:ext>
            </a:extLst>
          </p:cNvPr>
          <p:cNvSpPr>
            <a:spLocks noGrp="1"/>
          </p:cNvSpPr>
          <p:nvPr>
            <p:ph type="title"/>
          </p:nvPr>
        </p:nvSpPr>
        <p:spPr>
          <a:xfrm>
            <a:off x="1275195" y="2281858"/>
            <a:ext cx="10178322" cy="2294283"/>
          </a:xfrm>
        </p:spPr>
        <p:txBody>
          <a:bodyPr>
            <a:normAutofit/>
          </a:bodyPr>
          <a:lstStyle/>
          <a:p>
            <a:r>
              <a:rPr kumimoji="1" lang="ja-JP" altLang="en-US" dirty="0"/>
              <a:t>過去に自分がどのような行動を起こしたのか把握することが</a:t>
            </a:r>
            <a:br>
              <a:rPr kumimoji="1" lang="en-US" altLang="ja-JP" dirty="0"/>
            </a:br>
            <a:r>
              <a:rPr kumimoji="1" lang="ja-JP" altLang="en-US" dirty="0"/>
              <a:t>重要！！</a:t>
            </a:r>
          </a:p>
        </p:txBody>
      </p:sp>
    </p:spTree>
    <p:extLst>
      <p:ext uri="{BB962C8B-B14F-4D97-AF65-F5344CB8AC3E}">
        <p14:creationId xmlns:p14="http://schemas.microsoft.com/office/powerpoint/2010/main" val="4167058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93A5DA-F997-4217-BB3B-BC96AFEDEFC0}"/>
              </a:ext>
            </a:extLst>
          </p:cNvPr>
          <p:cNvSpPr>
            <a:spLocks noGrp="1"/>
          </p:cNvSpPr>
          <p:nvPr>
            <p:ph type="title"/>
          </p:nvPr>
        </p:nvSpPr>
        <p:spPr/>
        <p:txBody>
          <a:bodyPr/>
          <a:lstStyle/>
          <a:p>
            <a:r>
              <a:rPr lang="ja-JP" altLang="en-US" dirty="0"/>
              <a:t>アプリ需要市場調査の結果</a:t>
            </a:r>
            <a:endParaRPr kumimoji="1" lang="ja-JP" altLang="en-US" dirty="0"/>
          </a:p>
        </p:txBody>
      </p:sp>
      <p:graphicFrame>
        <p:nvGraphicFramePr>
          <p:cNvPr id="13" name="グラフ 12">
            <a:extLst>
              <a:ext uri="{FF2B5EF4-FFF2-40B4-BE49-F238E27FC236}">
                <a16:creationId xmlns:a16="http://schemas.microsoft.com/office/drawing/2014/main" id="{E08BB736-6CB7-4F64-8712-0127FC7A23EF}"/>
              </a:ext>
            </a:extLst>
          </p:cNvPr>
          <p:cNvGraphicFramePr/>
          <p:nvPr>
            <p:extLst>
              <p:ext uri="{D42A27DB-BD31-4B8C-83A1-F6EECF244321}">
                <p14:modId xmlns:p14="http://schemas.microsoft.com/office/powerpoint/2010/main" val="1703381618"/>
              </p:ext>
            </p:extLst>
          </p:nvPr>
        </p:nvGraphicFramePr>
        <p:xfrm>
          <a:off x="7038976" y="980812"/>
          <a:ext cx="4100064" cy="21564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コンテンツ プレースホルダー 7">
            <a:extLst>
              <a:ext uri="{FF2B5EF4-FFF2-40B4-BE49-F238E27FC236}">
                <a16:creationId xmlns:a16="http://schemas.microsoft.com/office/drawing/2014/main" id="{2CB702D2-BF06-4EE2-AF51-9D9EF383AC09}"/>
              </a:ext>
            </a:extLst>
          </p:cNvPr>
          <p:cNvGraphicFramePr>
            <a:graphicFrameLocks noGrp="1"/>
          </p:cNvGraphicFramePr>
          <p:nvPr>
            <p:ph sz="half" idx="2"/>
            <p:extLst>
              <p:ext uri="{D42A27DB-BD31-4B8C-83A1-F6EECF244321}">
                <p14:modId xmlns:p14="http://schemas.microsoft.com/office/powerpoint/2010/main" val="2473663493"/>
              </p:ext>
            </p:extLst>
          </p:nvPr>
        </p:nvGraphicFramePr>
        <p:xfrm>
          <a:off x="7256846" y="2810824"/>
          <a:ext cx="3664323" cy="226601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コンテンツ プレースホルダー 11">
            <a:extLst>
              <a:ext uri="{FF2B5EF4-FFF2-40B4-BE49-F238E27FC236}">
                <a16:creationId xmlns:a16="http://schemas.microsoft.com/office/drawing/2014/main" id="{5B81B334-79A1-4189-BFF5-883175760F50}"/>
              </a:ext>
            </a:extLst>
          </p:cNvPr>
          <p:cNvGraphicFramePr>
            <a:graphicFrameLocks noGrp="1"/>
          </p:cNvGraphicFramePr>
          <p:nvPr>
            <p:ph sz="half" idx="1"/>
            <p:extLst>
              <p:ext uri="{D42A27DB-BD31-4B8C-83A1-F6EECF244321}">
                <p14:modId xmlns:p14="http://schemas.microsoft.com/office/powerpoint/2010/main" val="2981775586"/>
              </p:ext>
            </p:extLst>
          </p:nvPr>
        </p:nvGraphicFramePr>
        <p:xfrm>
          <a:off x="7256846" y="4753238"/>
          <a:ext cx="3752652" cy="2247900"/>
        </p:xfrm>
        <a:graphic>
          <a:graphicData uri="http://schemas.openxmlformats.org/drawingml/2006/chart">
            <c:chart xmlns:c="http://schemas.openxmlformats.org/drawingml/2006/chart" xmlns:r="http://schemas.openxmlformats.org/officeDocument/2006/relationships" r:id="rId5"/>
          </a:graphicData>
        </a:graphic>
      </p:graphicFrame>
      <p:sp>
        <p:nvSpPr>
          <p:cNvPr id="3" name="テキスト ボックス 2">
            <a:extLst>
              <a:ext uri="{FF2B5EF4-FFF2-40B4-BE49-F238E27FC236}">
                <a16:creationId xmlns:a16="http://schemas.microsoft.com/office/drawing/2014/main" id="{79D70E23-FB91-4BC5-A459-5AF0CC92DE67}"/>
              </a:ext>
            </a:extLst>
          </p:cNvPr>
          <p:cNvSpPr txBox="1"/>
          <p:nvPr/>
        </p:nvSpPr>
        <p:spPr>
          <a:xfrm>
            <a:off x="1229817" y="1787384"/>
            <a:ext cx="5886451" cy="954107"/>
          </a:xfrm>
          <a:prstGeom prst="rect">
            <a:avLst/>
          </a:prstGeom>
          <a:noFill/>
        </p:spPr>
        <p:txBody>
          <a:bodyPr wrap="square" rtlCol="0">
            <a:spAutoFit/>
          </a:bodyPr>
          <a:lstStyle/>
          <a:p>
            <a:r>
              <a:rPr kumimoji="1" lang="ja-JP" altLang="en-US" sz="2800" dirty="0"/>
              <a:t>相手に自分がどのような人か</a:t>
            </a:r>
            <a:endParaRPr kumimoji="1" lang="en-US" altLang="ja-JP" sz="2800" dirty="0"/>
          </a:p>
          <a:p>
            <a:r>
              <a:rPr kumimoji="1" lang="ja-JP" altLang="en-US" sz="2800" dirty="0"/>
              <a:t>説明して理解させることができるか</a:t>
            </a:r>
          </a:p>
        </p:txBody>
      </p:sp>
      <p:sp>
        <p:nvSpPr>
          <p:cNvPr id="4" name="テキスト ボックス 3">
            <a:extLst>
              <a:ext uri="{FF2B5EF4-FFF2-40B4-BE49-F238E27FC236}">
                <a16:creationId xmlns:a16="http://schemas.microsoft.com/office/drawing/2014/main" id="{65879F0C-13A6-4CB5-857B-5CDD32BDBA98}"/>
              </a:ext>
            </a:extLst>
          </p:cNvPr>
          <p:cNvSpPr txBox="1"/>
          <p:nvPr/>
        </p:nvSpPr>
        <p:spPr>
          <a:xfrm>
            <a:off x="1251678" y="3490912"/>
            <a:ext cx="5958676" cy="954107"/>
          </a:xfrm>
          <a:prstGeom prst="rect">
            <a:avLst/>
          </a:prstGeom>
          <a:noFill/>
        </p:spPr>
        <p:txBody>
          <a:bodyPr wrap="square" rtlCol="0">
            <a:spAutoFit/>
          </a:bodyPr>
          <a:lstStyle/>
          <a:p>
            <a:r>
              <a:rPr kumimoji="1" lang="ja-JP" altLang="en-US" sz="2800" dirty="0"/>
              <a:t>過去の出来事から自分自身の強みを説明できるか</a:t>
            </a:r>
          </a:p>
        </p:txBody>
      </p:sp>
      <p:sp>
        <p:nvSpPr>
          <p:cNvPr id="5" name="テキスト ボックス 4">
            <a:extLst>
              <a:ext uri="{FF2B5EF4-FFF2-40B4-BE49-F238E27FC236}">
                <a16:creationId xmlns:a16="http://schemas.microsoft.com/office/drawing/2014/main" id="{9969295E-80BF-49C2-8222-28D9C7DBE349}"/>
              </a:ext>
            </a:extLst>
          </p:cNvPr>
          <p:cNvSpPr txBox="1"/>
          <p:nvPr/>
        </p:nvSpPr>
        <p:spPr>
          <a:xfrm>
            <a:off x="1251678" y="5251591"/>
            <a:ext cx="6034876" cy="954107"/>
          </a:xfrm>
          <a:prstGeom prst="rect">
            <a:avLst/>
          </a:prstGeom>
          <a:noFill/>
        </p:spPr>
        <p:txBody>
          <a:bodyPr wrap="square" rtlCol="0">
            <a:spAutoFit/>
          </a:bodyPr>
          <a:lstStyle/>
          <a:p>
            <a:r>
              <a:rPr kumimoji="1" lang="ja-JP" altLang="en-US" sz="2800" dirty="0"/>
              <a:t>過去の出来事から自分自身の弱みをどのように克服したか説明できるか</a:t>
            </a:r>
          </a:p>
        </p:txBody>
      </p:sp>
    </p:spTree>
    <p:extLst>
      <p:ext uri="{BB962C8B-B14F-4D97-AF65-F5344CB8AC3E}">
        <p14:creationId xmlns:p14="http://schemas.microsoft.com/office/powerpoint/2010/main" val="1939345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AB9EB-F336-4357-AC77-88961578DF95}"/>
              </a:ext>
            </a:extLst>
          </p:cNvPr>
          <p:cNvSpPr>
            <a:spLocks noGrp="1"/>
          </p:cNvSpPr>
          <p:nvPr>
            <p:ph type="title"/>
          </p:nvPr>
        </p:nvSpPr>
        <p:spPr/>
        <p:txBody>
          <a:bodyPr/>
          <a:lstStyle/>
          <a:p>
            <a:r>
              <a:rPr lang="ja-JP" altLang="en-US" dirty="0"/>
              <a:t>アプリ需要市場調査の結果</a:t>
            </a:r>
            <a:endParaRPr kumimoji="1" lang="ja-JP" altLang="en-US" dirty="0"/>
          </a:p>
        </p:txBody>
      </p:sp>
      <p:graphicFrame>
        <p:nvGraphicFramePr>
          <p:cNvPr id="7" name="コンテンツ プレースホルダー 6">
            <a:extLst>
              <a:ext uri="{FF2B5EF4-FFF2-40B4-BE49-F238E27FC236}">
                <a16:creationId xmlns:a16="http://schemas.microsoft.com/office/drawing/2014/main" id="{2D0DA927-3E29-4E26-A430-DC0308D22855}"/>
              </a:ext>
            </a:extLst>
          </p:cNvPr>
          <p:cNvGraphicFramePr>
            <a:graphicFrameLocks noGrp="1"/>
          </p:cNvGraphicFramePr>
          <p:nvPr>
            <p:ph sz="half" idx="1"/>
            <p:extLst>
              <p:ext uri="{D42A27DB-BD31-4B8C-83A1-F6EECF244321}">
                <p14:modId xmlns:p14="http://schemas.microsoft.com/office/powerpoint/2010/main" val="3773688314"/>
              </p:ext>
            </p:extLst>
          </p:nvPr>
        </p:nvGraphicFramePr>
        <p:xfrm>
          <a:off x="5825397" y="1090090"/>
          <a:ext cx="6153150" cy="27559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コンテンツ プレースホルダー 9">
            <a:extLst>
              <a:ext uri="{FF2B5EF4-FFF2-40B4-BE49-F238E27FC236}">
                <a16:creationId xmlns:a16="http://schemas.microsoft.com/office/drawing/2014/main" id="{D5FD83DC-B1D9-4F79-A4A8-AE83437A8E94}"/>
              </a:ext>
            </a:extLst>
          </p:cNvPr>
          <p:cNvGraphicFramePr>
            <a:graphicFrameLocks noGrp="1"/>
          </p:cNvGraphicFramePr>
          <p:nvPr>
            <p:ph sz="half" idx="2"/>
            <p:extLst>
              <p:ext uri="{D42A27DB-BD31-4B8C-83A1-F6EECF244321}">
                <p14:modId xmlns:p14="http://schemas.microsoft.com/office/powerpoint/2010/main" val="3935229984"/>
              </p:ext>
            </p:extLst>
          </p:nvPr>
        </p:nvGraphicFramePr>
        <p:xfrm>
          <a:off x="5955390" y="3664382"/>
          <a:ext cx="5891170" cy="2898343"/>
        </p:xfrm>
        <a:graphic>
          <a:graphicData uri="http://schemas.openxmlformats.org/drawingml/2006/chart">
            <c:chart xmlns:c="http://schemas.openxmlformats.org/drawingml/2006/chart" xmlns:r="http://schemas.openxmlformats.org/officeDocument/2006/relationships" r:id="rId3"/>
          </a:graphicData>
        </a:graphic>
      </p:graphicFrame>
      <p:sp>
        <p:nvSpPr>
          <p:cNvPr id="3" name="テキスト ボックス 2">
            <a:extLst>
              <a:ext uri="{FF2B5EF4-FFF2-40B4-BE49-F238E27FC236}">
                <a16:creationId xmlns:a16="http://schemas.microsoft.com/office/drawing/2014/main" id="{1EEEFB16-D56A-43D0-8F3E-03FCFA23CA88}"/>
              </a:ext>
            </a:extLst>
          </p:cNvPr>
          <p:cNvSpPr txBox="1"/>
          <p:nvPr/>
        </p:nvSpPr>
        <p:spPr>
          <a:xfrm>
            <a:off x="1042987" y="1990987"/>
            <a:ext cx="5553075" cy="954107"/>
          </a:xfrm>
          <a:prstGeom prst="rect">
            <a:avLst/>
          </a:prstGeom>
          <a:noFill/>
        </p:spPr>
        <p:txBody>
          <a:bodyPr wrap="square" rtlCol="0">
            <a:spAutoFit/>
          </a:bodyPr>
          <a:lstStyle/>
          <a:p>
            <a:r>
              <a:rPr kumimoji="1" lang="ja-JP" altLang="en-US" sz="2800" dirty="0"/>
              <a:t>モットーを意識して行動した</a:t>
            </a:r>
            <a:endParaRPr kumimoji="1" lang="en-US" altLang="ja-JP" sz="2800" dirty="0"/>
          </a:p>
          <a:p>
            <a:r>
              <a:rPr kumimoji="1" lang="ja-JP" altLang="en-US" sz="2800" dirty="0"/>
              <a:t>ことによる実績はありますか</a:t>
            </a:r>
          </a:p>
        </p:txBody>
      </p:sp>
      <p:sp>
        <p:nvSpPr>
          <p:cNvPr id="4" name="テキスト ボックス 3">
            <a:extLst>
              <a:ext uri="{FF2B5EF4-FFF2-40B4-BE49-F238E27FC236}">
                <a16:creationId xmlns:a16="http://schemas.microsoft.com/office/drawing/2014/main" id="{BBC7AC39-9845-405F-BF48-595ACE20687B}"/>
              </a:ext>
            </a:extLst>
          </p:cNvPr>
          <p:cNvSpPr txBox="1"/>
          <p:nvPr/>
        </p:nvSpPr>
        <p:spPr>
          <a:xfrm>
            <a:off x="1042986" y="4314825"/>
            <a:ext cx="4912403" cy="1384995"/>
          </a:xfrm>
          <a:prstGeom prst="rect">
            <a:avLst/>
          </a:prstGeom>
          <a:noFill/>
        </p:spPr>
        <p:txBody>
          <a:bodyPr wrap="square" rtlCol="0">
            <a:spAutoFit/>
          </a:bodyPr>
          <a:lstStyle/>
          <a:p>
            <a:r>
              <a:rPr kumimoji="1" lang="ja-JP" altLang="en-US" sz="2800" dirty="0"/>
              <a:t>毎日質問に答えるだけで</a:t>
            </a:r>
            <a:endParaRPr kumimoji="1" lang="en-US" altLang="ja-JP" sz="2800" dirty="0"/>
          </a:p>
          <a:p>
            <a:r>
              <a:rPr kumimoji="1" lang="ja-JP" altLang="en-US" sz="2800" dirty="0"/>
              <a:t>自分自身のことが理解できるアプリがあれば使いますか</a:t>
            </a:r>
          </a:p>
        </p:txBody>
      </p:sp>
    </p:spTree>
    <p:extLst>
      <p:ext uri="{BB962C8B-B14F-4D97-AF65-F5344CB8AC3E}">
        <p14:creationId xmlns:p14="http://schemas.microsoft.com/office/powerpoint/2010/main" val="214384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412CE8-2C5D-4035-9D0D-356C16D2C35D}"/>
              </a:ext>
            </a:extLst>
          </p:cNvPr>
          <p:cNvSpPr>
            <a:spLocks noGrp="1"/>
          </p:cNvSpPr>
          <p:nvPr>
            <p:ph type="title"/>
          </p:nvPr>
        </p:nvSpPr>
        <p:spPr/>
        <p:txBody>
          <a:bodyPr>
            <a:normAutofit fontScale="90000"/>
          </a:bodyPr>
          <a:lstStyle/>
          <a:p>
            <a:r>
              <a:rPr kumimoji="1" lang="ja-JP" altLang="en-US" dirty="0"/>
              <a:t>アンケート結果から見えた</a:t>
            </a:r>
            <a:br>
              <a:rPr kumimoji="1" lang="en-US" altLang="ja-JP" dirty="0"/>
            </a:br>
            <a:r>
              <a:rPr kumimoji="1" lang="ja-JP" altLang="en-US" dirty="0"/>
              <a:t>多くの人が抱える問題・課題</a:t>
            </a:r>
          </a:p>
        </p:txBody>
      </p:sp>
      <p:sp>
        <p:nvSpPr>
          <p:cNvPr id="3" name="コンテンツ プレースホルダー 2">
            <a:extLst>
              <a:ext uri="{FF2B5EF4-FFF2-40B4-BE49-F238E27FC236}">
                <a16:creationId xmlns:a16="http://schemas.microsoft.com/office/drawing/2014/main" id="{249F95C0-C42A-49FA-B305-2ABC1290E4B3}"/>
              </a:ext>
            </a:extLst>
          </p:cNvPr>
          <p:cNvSpPr>
            <a:spLocks noGrp="1"/>
          </p:cNvSpPr>
          <p:nvPr>
            <p:ph idx="1"/>
          </p:nvPr>
        </p:nvSpPr>
        <p:spPr>
          <a:xfrm>
            <a:off x="854439" y="2131969"/>
            <a:ext cx="10972800" cy="3577700"/>
          </a:xfrm>
        </p:spPr>
        <p:txBody>
          <a:bodyPr>
            <a:normAutofit/>
          </a:bodyPr>
          <a:lstStyle/>
          <a:p>
            <a:pPr marL="0" indent="0">
              <a:buNone/>
            </a:pPr>
            <a:r>
              <a:rPr kumimoji="1" lang="ja-JP" altLang="en-US" sz="3200" dirty="0"/>
              <a:t>　</a:t>
            </a:r>
            <a:r>
              <a:rPr kumimoji="1" lang="ja-JP" altLang="en-US" sz="3200" dirty="0">
                <a:solidFill>
                  <a:schemeClr val="tx1"/>
                </a:solidFill>
              </a:rPr>
              <a:t>すべての項目において「できる」と答えた人が半数以下</a:t>
            </a:r>
            <a:endParaRPr lang="en-US" altLang="ja-JP" sz="2400" dirty="0">
              <a:solidFill>
                <a:schemeClr val="tx1"/>
              </a:solidFill>
            </a:endParaRPr>
          </a:p>
          <a:p>
            <a:pPr marL="0" indent="0">
              <a:buNone/>
            </a:pPr>
            <a:endParaRPr lang="en-US" altLang="ja-JP" sz="1900" dirty="0"/>
          </a:p>
        </p:txBody>
      </p:sp>
      <p:sp>
        <p:nvSpPr>
          <p:cNvPr id="11" name="矢印: 下 10">
            <a:extLst>
              <a:ext uri="{FF2B5EF4-FFF2-40B4-BE49-F238E27FC236}">
                <a16:creationId xmlns:a16="http://schemas.microsoft.com/office/drawing/2014/main" id="{07DE0DD5-88B6-4DF5-BCF4-E35605C424A7}"/>
              </a:ext>
            </a:extLst>
          </p:cNvPr>
          <p:cNvSpPr/>
          <p:nvPr/>
        </p:nvSpPr>
        <p:spPr>
          <a:xfrm>
            <a:off x="5042517" y="2896916"/>
            <a:ext cx="1597980" cy="813950"/>
          </a:xfrm>
          <a:prstGeom prst="downArrow">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AC4139E-1101-4E74-A620-F1766274E1D2}"/>
              </a:ext>
            </a:extLst>
          </p:cNvPr>
          <p:cNvSpPr txBox="1"/>
          <p:nvPr/>
        </p:nvSpPr>
        <p:spPr>
          <a:xfrm>
            <a:off x="2669220" y="3968318"/>
            <a:ext cx="6853560" cy="584775"/>
          </a:xfrm>
          <a:prstGeom prst="rect">
            <a:avLst/>
          </a:prstGeom>
          <a:noFill/>
        </p:spPr>
        <p:txBody>
          <a:bodyPr wrap="square" rtlCol="0">
            <a:spAutoFit/>
          </a:bodyPr>
          <a:lstStyle/>
          <a:p>
            <a:r>
              <a:rPr kumimoji="1" lang="ja-JP" altLang="en-US" sz="3200" dirty="0"/>
              <a:t>自分のことがわかってない人が多い</a:t>
            </a:r>
          </a:p>
        </p:txBody>
      </p:sp>
      <p:sp>
        <p:nvSpPr>
          <p:cNvPr id="13" name="矢印: 下 12">
            <a:extLst>
              <a:ext uri="{FF2B5EF4-FFF2-40B4-BE49-F238E27FC236}">
                <a16:creationId xmlns:a16="http://schemas.microsoft.com/office/drawing/2014/main" id="{868DC88D-3088-416C-93A3-0AAE3A8E1B60}"/>
              </a:ext>
            </a:extLst>
          </p:cNvPr>
          <p:cNvSpPr/>
          <p:nvPr/>
        </p:nvSpPr>
        <p:spPr>
          <a:xfrm>
            <a:off x="5042517" y="4709072"/>
            <a:ext cx="1597980" cy="824909"/>
          </a:xfrm>
          <a:prstGeom prst="downArrow">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46AA104-7981-4D6B-9145-1C9646938F21}"/>
              </a:ext>
            </a:extLst>
          </p:cNvPr>
          <p:cNvSpPr txBox="1"/>
          <p:nvPr/>
        </p:nvSpPr>
        <p:spPr>
          <a:xfrm>
            <a:off x="1529918" y="5709669"/>
            <a:ext cx="9132163" cy="584775"/>
          </a:xfrm>
          <a:prstGeom prst="rect">
            <a:avLst/>
          </a:prstGeom>
          <a:noFill/>
        </p:spPr>
        <p:txBody>
          <a:bodyPr wrap="square" rtlCol="0">
            <a:spAutoFit/>
          </a:bodyPr>
          <a:lstStyle/>
          <a:p>
            <a:r>
              <a:rPr kumimoji="1" lang="ja-JP" altLang="en-US" sz="3200" dirty="0"/>
              <a:t>面接時に自分のことを知ってもらえるわけない</a:t>
            </a:r>
          </a:p>
        </p:txBody>
      </p:sp>
    </p:spTree>
    <p:extLst>
      <p:ext uri="{BB962C8B-B14F-4D97-AF65-F5344CB8AC3E}">
        <p14:creationId xmlns:p14="http://schemas.microsoft.com/office/powerpoint/2010/main" val="3103179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80309C-65A2-4A1D-8249-5207DC75C2D9}"/>
              </a:ext>
            </a:extLst>
          </p:cNvPr>
          <p:cNvSpPr>
            <a:spLocks noGrp="1"/>
          </p:cNvSpPr>
          <p:nvPr>
            <p:ph type="title"/>
          </p:nvPr>
        </p:nvSpPr>
        <p:spPr/>
        <p:txBody>
          <a:bodyPr>
            <a:normAutofit/>
          </a:bodyPr>
          <a:lstStyle/>
          <a:p>
            <a:r>
              <a:rPr kumimoji="1" lang="en-US" altLang="ja-JP" sz="6000" dirty="0"/>
              <a:t>FUTURE</a:t>
            </a:r>
            <a:r>
              <a:rPr kumimoji="1" lang="ja-JP" altLang="en-US" sz="6000" dirty="0"/>
              <a:t>とは</a:t>
            </a:r>
          </a:p>
        </p:txBody>
      </p:sp>
      <p:sp>
        <p:nvSpPr>
          <p:cNvPr id="3" name="コンテンツ プレースホルダー 2">
            <a:extLst>
              <a:ext uri="{FF2B5EF4-FFF2-40B4-BE49-F238E27FC236}">
                <a16:creationId xmlns:a16="http://schemas.microsoft.com/office/drawing/2014/main" id="{8C29D9CE-31C0-4AA7-9C0F-5EECEE669DEA}"/>
              </a:ext>
            </a:extLst>
          </p:cNvPr>
          <p:cNvSpPr>
            <a:spLocks noGrp="1"/>
          </p:cNvSpPr>
          <p:nvPr>
            <p:ph idx="1"/>
          </p:nvPr>
        </p:nvSpPr>
        <p:spPr>
          <a:xfrm>
            <a:off x="1251678" y="1874517"/>
            <a:ext cx="10178322" cy="4339852"/>
          </a:xfrm>
        </p:spPr>
        <p:txBody>
          <a:bodyPr>
            <a:normAutofit/>
          </a:bodyPr>
          <a:lstStyle/>
          <a:p>
            <a:r>
              <a:rPr kumimoji="1" lang="ja-JP" altLang="en-US" sz="2800" dirty="0">
                <a:solidFill>
                  <a:schemeClr val="tx1"/>
                </a:solidFill>
              </a:rPr>
              <a:t>毎日質問に答えるだけで、質問の</a:t>
            </a:r>
            <a:r>
              <a:rPr lang="ja-JP" altLang="en-US" sz="2800" dirty="0">
                <a:solidFill>
                  <a:schemeClr val="tx1"/>
                </a:solidFill>
              </a:rPr>
              <a:t>回答を集計し数値化してグラフにするツール。</a:t>
            </a:r>
            <a:endParaRPr kumimoji="1" lang="en-US" altLang="ja-JP" sz="2800" dirty="0">
              <a:solidFill>
                <a:schemeClr val="tx1"/>
              </a:solidFill>
            </a:endParaRPr>
          </a:p>
          <a:p>
            <a:pPr marL="0" indent="0">
              <a:buNone/>
            </a:pPr>
            <a:r>
              <a:rPr lang="ja-JP" altLang="en-US" sz="2800" dirty="0">
                <a:solidFill>
                  <a:schemeClr val="tx1"/>
                </a:solidFill>
              </a:rPr>
              <a:t>　→　</a:t>
            </a:r>
            <a:r>
              <a:rPr kumimoji="1" lang="ja-JP" altLang="en-US" sz="2800" dirty="0">
                <a:solidFill>
                  <a:schemeClr val="tx1"/>
                </a:solidFill>
              </a:rPr>
              <a:t>グラフにより可視化することによって、自分の強みや弱</a:t>
            </a:r>
            <a:endParaRPr kumimoji="1" lang="en-US" altLang="ja-JP" sz="2800" dirty="0">
              <a:solidFill>
                <a:schemeClr val="tx1"/>
              </a:solidFill>
            </a:endParaRPr>
          </a:p>
          <a:p>
            <a:pPr marL="0" indent="0">
              <a:buNone/>
            </a:pPr>
            <a:r>
              <a:rPr lang="ja-JP" altLang="en-US" sz="2800" dirty="0">
                <a:solidFill>
                  <a:schemeClr val="tx1"/>
                </a:solidFill>
              </a:rPr>
              <a:t>　　　</a:t>
            </a:r>
            <a:r>
              <a:rPr kumimoji="1" lang="ja-JP" altLang="en-US" sz="2800" dirty="0">
                <a:solidFill>
                  <a:schemeClr val="tx1"/>
                </a:solidFill>
              </a:rPr>
              <a:t>みを簡単に把握することができる。</a:t>
            </a:r>
            <a:endParaRPr lang="en-US" altLang="ja-JP" sz="2800" dirty="0">
              <a:solidFill>
                <a:schemeClr val="tx1"/>
              </a:solidFill>
            </a:endParaRPr>
          </a:p>
          <a:p>
            <a:pPr marL="0" indent="0">
              <a:buNone/>
            </a:pPr>
            <a:endParaRPr lang="en-US" altLang="ja-JP" dirty="0">
              <a:solidFill>
                <a:schemeClr val="tx1"/>
              </a:solidFill>
            </a:endParaRPr>
          </a:p>
          <a:p>
            <a:pPr marL="0" indent="0">
              <a:buNone/>
            </a:pPr>
            <a:endParaRPr lang="en-US" altLang="ja-JP" dirty="0">
              <a:solidFill>
                <a:schemeClr val="tx1"/>
              </a:solidFill>
            </a:endParaRPr>
          </a:p>
          <a:p>
            <a:r>
              <a:rPr lang="ja-JP" altLang="en-US" sz="2800" dirty="0">
                <a:solidFill>
                  <a:schemeClr val="tx1"/>
                </a:solidFill>
              </a:rPr>
              <a:t>自分の行動を記録することにより自分自身を分析する。</a:t>
            </a:r>
            <a:endParaRPr lang="en-US" altLang="ja-JP" sz="2800" dirty="0">
              <a:solidFill>
                <a:schemeClr val="tx1"/>
              </a:solidFill>
            </a:endParaRPr>
          </a:p>
          <a:p>
            <a:pPr marL="0" indent="0">
              <a:buNone/>
            </a:pPr>
            <a:r>
              <a:rPr lang="ja-JP" altLang="en-US" sz="2800" dirty="0">
                <a:solidFill>
                  <a:schemeClr val="tx1"/>
                </a:solidFill>
              </a:rPr>
              <a:t>　</a:t>
            </a:r>
            <a:endParaRPr lang="en-US" altLang="ja-JP" sz="2800" dirty="0">
              <a:solidFill>
                <a:schemeClr val="tx1"/>
              </a:solidFill>
            </a:endParaRPr>
          </a:p>
          <a:p>
            <a:pPr marL="0" indent="0">
              <a:buNone/>
            </a:pPr>
            <a:endParaRPr kumimoji="1" lang="ja-JP" altLang="en-US" sz="2800" dirty="0"/>
          </a:p>
        </p:txBody>
      </p:sp>
    </p:spTree>
    <p:extLst>
      <p:ext uri="{BB962C8B-B14F-4D97-AF65-F5344CB8AC3E}">
        <p14:creationId xmlns:p14="http://schemas.microsoft.com/office/powerpoint/2010/main" val="1594143507"/>
      </p:ext>
    </p:extLst>
  </p:cSld>
  <p:clrMapOvr>
    <a:masterClrMapping/>
  </p:clrMapOvr>
</p:sld>
</file>

<file path=ppt/theme/theme1.xml><?xml version="1.0" encoding="utf-8"?>
<a:theme xmlns:a="http://schemas.openxmlformats.org/drawingml/2006/main" name="バッジ">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バッジ</Template>
  <TotalTime>1229</TotalTime>
  <Words>394</Words>
  <Application>Microsoft Office PowerPoint</Application>
  <PresentationFormat>ワイド画面</PresentationFormat>
  <Paragraphs>66</Paragraphs>
  <Slides>11</Slides>
  <Notes>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游ゴシック</vt:lpstr>
      <vt:lpstr>Arial</vt:lpstr>
      <vt:lpstr>Gill Sans MT</vt:lpstr>
      <vt:lpstr>Impact</vt:lpstr>
      <vt:lpstr>バッジ</vt:lpstr>
      <vt:lpstr>future</vt:lpstr>
      <vt:lpstr>あなたは自分で 自分自身のことを 理解できていますか？</vt:lpstr>
      <vt:lpstr>人物評価手法（STAR）について</vt:lpstr>
      <vt:lpstr>人物評価手法（STAR）について</vt:lpstr>
      <vt:lpstr>過去に自分がどのような行動を起こしたのか把握することが 重要！！</vt:lpstr>
      <vt:lpstr>アプリ需要市場調査の結果</vt:lpstr>
      <vt:lpstr>アプリ需要市場調査の結果</vt:lpstr>
      <vt:lpstr>アンケート結果から見えた 多くの人が抱える問題・課題</vt:lpstr>
      <vt:lpstr>FUTUREとは</vt:lpstr>
      <vt:lpstr>使ったもの</vt:lpstr>
      <vt:lpstr>毎日の少しの時間で分析できるのは、時間のない大学生や就活生にとって魅力的かつ効率的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dc:title>
  <dc:creator>吉村奈那子</dc:creator>
  <cp:lastModifiedBy> 吉村奈那子</cp:lastModifiedBy>
  <cp:revision>78</cp:revision>
  <dcterms:created xsi:type="dcterms:W3CDTF">2019-08-14T14:40:01Z</dcterms:created>
  <dcterms:modified xsi:type="dcterms:W3CDTF">2019-08-20T11:15:03Z</dcterms:modified>
</cp:coreProperties>
</file>