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75" r:id="rId4"/>
    <p:sldId id="277" r:id="rId5"/>
    <p:sldId id="276" r:id="rId6"/>
    <p:sldId id="272" r:id="rId7"/>
    <p:sldId id="268" r:id="rId8"/>
    <p:sldId id="271" r:id="rId9"/>
    <p:sldId id="273" r:id="rId10"/>
    <p:sldId id="260" r:id="rId11"/>
    <p:sldId id="266"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6" d="100"/>
          <a:sy n="86" d="100"/>
        </p:scale>
        <p:origin x="5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1147343203464481"/>
          <c:y val="2.9618658427261794E-2"/>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F3E-4AEB-AA34-CD5AE3BA51C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AF3E-4AEB-AA34-CD5AE3BA51C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AF3E-4AEB-AA34-CD5AE3BA51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33.299999999999997</c:v>
                </c:pt>
                <c:pt idx="1">
                  <c:v>51.2</c:v>
                </c:pt>
                <c:pt idx="2">
                  <c:v>15.5</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過去の出来事から自分自身の強みを説明できるか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559F-47A7-B3D8-5EE129B2EFAC}"/>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559F-47A7-B3D8-5EE129B2EFAC}"/>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559F-47A7-B3D8-5EE129B2EFA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40.799999999999997</c:v>
                </c:pt>
                <c:pt idx="1">
                  <c:v>45.6</c:v>
                </c:pt>
                <c:pt idx="2">
                  <c:v>13.6</c:v>
                </c:pt>
              </c:numCache>
            </c:numRef>
          </c:val>
          <c:extLst>
            <c:ext xmlns:c16="http://schemas.microsoft.com/office/drawing/2014/chart" uri="{C3380CC4-5D6E-409C-BE32-E72D297353CC}">
              <c16:uniqueId val="{00000000-0FFA-495B-9FAF-D3D40295C3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過去の出来事から自分自身の弱みをどのように克服したか説明できるか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598-48CD-A6DB-A405B1FAF44E}"/>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C598-48CD-A6DB-A405B1FAF44E}"/>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C598-48CD-A6DB-A405B1FAF4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29.6</c:v>
                </c:pt>
                <c:pt idx="1">
                  <c:v>41.6</c:v>
                </c:pt>
                <c:pt idx="2">
                  <c:v>28.8</c:v>
                </c:pt>
              </c:numCache>
            </c:numRef>
          </c:val>
          <c:extLst>
            <c:ext xmlns:c16="http://schemas.microsoft.com/office/drawing/2014/chart" uri="{C3380CC4-5D6E-409C-BE32-E72D297353CC}">
              <c16:uniqueId val="{00000000-E19B-4C84-AEA6-2D1D140615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2962962962962962"/>
          <c:y val="0"/>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E244-4E9A-8804-2CB4B6067BD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E244-4E9A-8804-2CB4B6067BD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E244-4E9A-8804-2CB4B6067BD4}"/>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E244-4E9A-8804-2CB4B6067BD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49.6</c:v>
                </c:pt>
                <c:pt idx="1">
                  <c:v>16.8</c:v>
                </c:pt>
                <c:pt idx="2">
                  <c:v>3.3</c:v>
                </c:pt>
                <c:pt idx="3">
                  <c:v>30.3</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91-4951-A431-38951B7332DD}"/>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8791-4951-A431-38951B7332DD}"/>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8791-4951-A431-38951B7332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58.9</c:v>
                </c:pt>
                <c:pt idx="1">
                  <c:v>3.1</c:v>
                </c:pt>
                <c:pt idx="2">
                  <c:v>38</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09995-65F6-419F-981F-B914498F0F9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1F4CECAE-7900-4FE4-89F0-AD3D46B824A9}">
      <dgm:prSet phldrT="[テキスト]"/>
      <dgm:spPr/>
      <dgm:t>
        <a:bodyPr/>
        <a:lstStyle/>
        <a:p>
          <a:r>
            <a:rPr kumimoji="1" lang="ja-JP" altLang="en-US" dirty="0"/>
            <a:t>人間は咄嗟に過去の出来ごとを聞かれた場合うそをつく確率が少ない</a:t>
          </a:r>
        </a:p>
      </dgm:t>
    </dgm:pt>
    <dgm:pt modelId="{F3454F72-5993-4AE3-9E92-6A0C3C802444}" type="parTrans" cxnId="{272D4A6A-EB62-479B-A02E-6C0C34BB842F}">
      <dgm:prSet/>
      <dgm:spPr/>
      <dgm:t>
        <a:bodyPr/>
        <a:lstStyle/>
        <a:p>
          <a:endParaRPr kumimoji="1" lang="ja-JP" altLang="en-US"/>
        </a:p>
      </dgm:t>
    </dgm:pt>
    <dgm:pt modelId="{146C8F84-FE36-4072-B701-AE1712E95C27}" type="sibTrans" cxnId="{272D4A6A-EB62-479B-A02E-6C0C34BB842F}">
      <dgm:prSet/>
      <dgm:spPr/>
      <dgm:t>
        <a:bodyPr/>
        <a:lstStyle/>
        <a:p>
          <a:endParaRPr kumimoji="1" lang="ja-JP" altLang="en-US"/>
        </a:p>
      </dgm:t>
    </dgm:pt>
    <dgm:pt modelId="{DD40E4E3-2F56-47EF-9AA5-087454D0735D}">
      <dgm:prSet phldrT="[テキスト]"/>
      <dgm:spPr/>
      <dgm:t>
        <a:bodyPr/>
        <a:lstStyle/>
        <a:p>
          <a:r>
            <a:rPr kumimoji="1" lang="ja-JP" altLang="en-US" dirty="0"/>
            <a:t>その人の過去に起こした行動パターンがわかる</a:t>
          </a:r>
        </a:p>
      </dgm:t>
    </dgm:pt>
    <dgm:pt modelId="{CB9C84A9-433E-46E4-9672-46C221186FFD}" type="parTrans" cxnId="{F274469A-E825-4DCA-BFE7-BF12C544EFB1}">
      <dgm:prSet/>
      <dgm:spPr/>
      <dgm:t>
        <a:bodyPr/>
        <a:lstStyle/>
        <a:p>
          <a:endParaRPr kumimoji="1" lang="ja-JP" altLang="en-US"/>
        </a:p>
      </dgm:t>
    </dgm:pt>
    <dgm:pt modelId="{214FBB83-A623-4B32-A3D1-5AE63FC276FD}" type="sibTrans" cxnId="{F274469A-E825-4DCA-BFE7-BF12C544EFB1}">
      <dgm:prSet/>
      <dgm:spPr/>
      <dgm:t>
        <a:bodyPr/>
        <a:lstStyle/>
        <a:p>
          <a:endParaRPr kumimoji="1" lang="ja-JP" altLang="en-US"/>
        </a:p>
      </dgm:t>
    </dgm:pt>
    <dgm:pt modelId="{4523F155-0DB1-4D8C-AC39-9C163A133ED2}">
      <dgm:prSet phldrT="[テキスト]"/>
      <dgm:spPr/>
      <dgm:t>
        <a:bodyPr/>
        <a:lstStyle/>
        <a:p>
          <a:r>
            <a:rPr kumimoji="1" lang="ja-JP" altLang="en-US" dirty="0"/>
            <a:t>近い将来の行動パターンが予測できる</a:t>
          </a:r>
        </a:p>
      </dgm:t>
    </dgm:pt>
    <dgm:pt modelId="{15573E1D-D1F5-46A6-97A7-8790C2C8F762}" type="parTrans" cxnId="{47DF9267-3F62-4457-A3B5-ECB73486AC66}">
      <dgm:prSet/>
      <dgm:spPr/>
      <dgm:t>
        <a:bodyPr/>
        <a:lstStyle/>
        <a:p>
          <a:endParaRPr kumimoji="1" lang="ja-JP" altLang="en-US"/>
        </a:p>
      </dgm:t>
    </dgm:pt>
    <dgm:pt modelId="{B2C47002-D6A3-4CC5-B1DE-2CBA9F1AE27E}" type="sibTrans" cxnId="{47DF9267-3F62-4457-A3B5-ECB73486AC66}">
      <dgm:prSet/>
      <dgm:spPr/>
      <dgm:t>
        <a:bodyPr/>
        <a:lstStyle/>
        <a:p>
          <a:endParaRPr kumimoji="1" lang="ja-JP" altLang="en-US"/>
        </a:p>
      </dgm:t>
    </dgm:pt>
    <dgm:pt modelId="{7C9628E1-785D-40DA-BBE3-0E1F20AB6E9E}" type="pres">
      <dgm:prSet presAssocID="{99609995-65F6-419F-981F-B914498F0F94}" presName="outerComposite" presStyleCnt="0">
        <dgm:presLayoutVars>
          <dgm:chMax val="5"/>
          <dgm:dir/>
          <dgm:resizeHandles val="exact"/>
        </dgm:presLayoutVars>
      </dgm:prSet>
      <dgm:spPr/>
    </dgm:pt>
    <dgm:pt modelId="{102F7E5D-0C99-4D62-AAC7-10FFFE7784E3}" type="pres">
      <dgm:prSet presAssocID="{99609995-65F6-419F-981F-B914498F0F94}" presName="dummyMaxCanvas" presStyleCnt="0">
        <dgm:presLayoutVars/>
      </dgm:prSet>
      <dgm:spPr/>
    </dgm:pt>
    <dgm:pt modelId="{E5AE52D3-1D20-418B-820B-CE2E5BA75E84}" type="pres">
      <dgm:prSet presAssocID="{99609995-65F6-419F-981F-B914498F0F94}" presName="ThreeNodes_1" presStyleLbl="node1" presStyleIdx="0" presStyleCnt="3">
        <dgm:presLayoutVars>
          <dgm:bulletEnabled val="1"/>
        </dgm:presLayoutVars>
      </dgm:prSet>
      <dgm:spPr/>
    </dgm:pt>
    <dgm:pt modelId="{1C6C2734-D18B-419A-8744-389BA892760B}" type="pres">
      <dgm:prSet presAssocID="{99609995-65F6-419F-981F-B914498F0F94}" presName="ThreeNodes_2" presStyleLbl="node1" presStyleIdx="1" presStyleCnt="3" custScaleX="102314" custLinFactNeighborX="-6917" custLinFactNeighborY="6007">
        <dgm:presLayoutVars>
          <dgm:bulletEnabled val="1"/>
        </dgm:presLayoutVars>
      </dgm:prSet>
      <dgm:spPr/>
    </dgm:pt>
    <dgm:pt modelId="{15E1662B-CEAE-433D-8C08-437DF86446FF}" type="pres">
      <dgm:prSet presAssocID="{99609995-65F6-419F-981F-B914498F0F94}" presName="ThreeNodes_3" presStyleLbl="node1" presStyleIdx="2" presStyleCnt="3" custScaleX="106839" custLinFactNeighborX="-12556" custLinFactNeighborY="3823">
        <dgm:presLayoutVars>
          <dgm:bulletEnabled val="1"/>
        </dgm:presLayoutVars>
      </dgm:prSet>
      <dgm:spPr/>
    </dgm:pt>
    <dgm:pt modelId="{A1D92EF6-018F-4C59-A4F0-A19CB703C108}" type="pres">
      <dgm:prSet presAssocID="{99609995-65F6-419F-981F-B914498F0F94}" presName="ThreeConn_1-2" presStyleLbl="fgAccFollowNode1" presStyleIdx="0" presStyleCnt="2">
        <dgm:presLayoutVars>
          <dgm:bulletEnabled val="1"/>
        </dgm:presLayoutVars>
      </dgm:prSet>
      <dgm:spPr/>
    </dgm:pt>
    <dgm:pt modelId="{47BABEEE-E61C-4044-9691-536673BEAECF}" type="pres">
      <dgm:prSet presAssocID="{99609995-65F6-419F-981F-B914498F0F94}" presName="ThreeConn_2-3" presStyleLbl="fgAccFollowNode1" presStyleIdx="1" presStyleCnt="2" custLinFactNeighborX="-56292" custLinFactNeighborY="-2521">
        <dgm:presLayoutVars>
          <dgm:bulletEnabled val="1"/>
        </dgm:presLayoutVars>
      </dgm:prSet>
      <dgm:spPr/>
    </dgm:pt>
    <dgm:pt modelId="{3C84D0FA-2D70-4F30-B2E3-1E571D17B30F}" type="pres">
      <dgm:prSet presAssocID="{99609995-65F6-419F-981F-B914498F0F94}" presName="ThreeNodes_1_text" presStyleLbl="node1" presStyleIdx="2" presStyleCnt="3">
        <dgm:presLayoutVars>
          <dgm:bulletEnabled val="1"/>
        </dgm:presLayoutVars>
      </dgm:prSet>
      <dgm:spPr/>
    </dgm:pt>
    <dgm:pt modelId="{6A1BA703-3D67-49F2-B233-21A3F6BFE409}" type="pres">
      <dgm:prSet presAssocID="{99609995-65F6-419F-981F-B914498F0F94}" presName="ThreeNodes_2_text" presStyleLbl="node1" presStyleIdx="2" presStyleCnt="3">
        <dgm:presLayoutVars>
          <dgm:bulletEnabled val="1"/>
        </dgm:presLayoutVars>
      </dgm:prSet>
      <dgm:spPr/>
    </dgm:pt>
    <dgm:pt modelId="{5E0F6EA8-142F-4EB0-A72D-459625DC5E74}" type="pres">
      <dgm:prSet presAssocID="{99609995-65F6-419F-981F-B914498F0F94}" presName="ThreeNodes_3_text" presStyleLbl="node1" presStyleIdx="2" presStyleCnt="3">
        <dgm:presLayoutVars>
          <dgm:bulletEnabled val="1"/>
        </dgm:presLayoutVars>
      </dgm:prSet>
      <dgm:spPr/>
    </dgm:pt>
  </dgm:ptLst>
  <dgm:cxnLst>
    <dgm:cxn modelId="{F0413802-BDC7-4758-9992-EE9AF326C31C}" type="presOf" srcId="{1F4CECAE-7900-4FE4-89F0-AD3D46B824A9}" destId="{E5AE52D3-1D20-418B-820B-CE2E5BA75E84}" srcOrd="0" destOrd="0" presId="urn:microsoft.com/office/officeart/2005/8/layout/vProcess5"/>
    <dgm:cxn modelId="{3270ED19-F9DC-466F-B4E2-5F262B073883}" type="presOf" srcId="{DD40E4E3-2F56-47EF-9AA5-087454D0735D}" destId="{1C6C2734-D18B-419A-8744-389BA892760B}" srcOrd="0" destOrd="0" presId="urn:microsoft.com/office/officeart/2005/8/layout/vProcess5"/>
    <dgm:cxn modelId="{47DF9267-3F62-4457-A3B5-ECB73486AC66}" srcId="{99609995-65F6-419F-981F-B914498F0F94}" destId="{4523F155-0DB1-4D8C-AC39-9C163A133ED2}" srcOrd="2" destOrd="0" parTransId="{15573E1D-D1F5-46A6-97A7-8790C2C8F762}" sibTransId="{B2C47002-D6A3-4CC5-B1DE-2CBA9F1AE27E}"/>
    <dgm:cxn modelId="{5291F248-2AC7-4B2A-9886-680D23D95ACB}" type="presOf" srcId="{214FBB83-A623-4B32-A3D1-5AE63FC276FD}" destId="{47BABEEE-E61C-4044-9691-536673BEAECF}" srcOrd="0" destOrd="0" presId="urn:microsoft.com/office/officeart/2005/8/layout/vProcess5"/>
    <dgm:cxn modelId="{272D4A6A-EB62-479B-A02E-6C0C34BB842F}" srcId="{99609995-65F6-419F-981F-B914498F0F94}" destId="{1F4CECAE-7900-4FE4-89F0-AD3D46B824A9}" srcOrd="0" destOrd="0" parTransId="{F3454F72-5993-4AE3-9E92-6A0C3C802444}" sibTransId="{146C8F84-FE36-4072-B701-AE1712E95C27}"/>
    <dgm:cxn modelId="{F8384C6C-0147-4782-8CA9-E186BCB6FAD3}" type="presOf" srcId="{4523F155-0DB1-4D8C-AC39-9C163A133ED2}" destId="{5E0F6EA8-142F-4EB0-A72D-459625DC5E74}" srcOrd="1" destOrd="0" presId="urn:microsoft.com/office/officeart/2005/8/layout/vProcess5"/>
    <dgm:cxn modelId="{2E107E6D-A10C-4693-94C4-AC6151F209E4}" type="presOf" srcId="{1F4CECAE-7900-4FE4-89F0-AD3D46B824A9}" destId="{3C84D0FA-2D70-4F30-B2E3-1E571D17B30F}" srcOrd="1" destOrd="0" presId="urn:microsoft.com/office/officeart/2005/8/layout/vProcess5"/>
    <dgm:cxn modelId="{F274469A-E825-4DCA-BFE7-BF12C544EFB1}" srcId="{99609995-65F6-419F-981F-B914498F0F94}" destId="{DD40E4E3-2F56-47EF-9AA5-087454D0735D}" srcOrd="1" destOrd="0" parTransId="{CB9C84A9-433E-46E4-9672-46C221186FFD}" sibTransId="{214FBB83-A623-4B32-A3D1-5AE63FC276FD}"/>
    <dgm:cxn modelId="{EF8C499D-9E22-4404-A3B5-188FEACE4968}" type="presOf" srcId="{146C8F84-FE36-4072-B701-AE1712E95C27}" destId="{A1D92EF6-018F-4C59-A4F0-A19CB703C108}" srcOrd="0" destOrd="0" presId="urn:microsoft.com/office/officeart/2005/8/layout/vProcess5"/>
    <dgm:cxn modelId="{F776D8A6-B4B9-4A79-80F4-1A61B8ECF395}" type="presOf" srcId="{99609995-65F6-419F-981F-B914498F0F94}" destId="{7C9628E1-785D-40DA-BBE3-0E1F20AB6E9E}" srcOrd="0" destOrd="0" presId="urn:microsoft.com/office/officeart/2005/8/layout/vProcess5"/>
    <dgm:cxn modelId="{8D7D93B6-9B69-41A7-897B-1E29FDFD8389}" type="presOf" srcId="{DD40E4E3-2F56-47EF-9AA5-087454D0735D}" destId="{6A1BA703-3D67-49F2-B233-21A3F6BFE409}" srcOrd="1" destOrd="0" presId="urn:microsoft.com/office/officeart/2005/8/layout/vProcess5"/>
    <dgm:cxn modelId="{03812FFE-7122-475C-BE05-8DD94A4D254E}" type="presOf" srcId="{4523F155-0DB1-4D8C-AC39-9C163A133ED2}" destId="{15E1662B-CEAE-433D-8C08-437DF86446FF}" srcOrd="0" destOrd="0" presId="urn:microsoft.com/office/officeart/2005/8/layout/vProcess5"/>
    <dgm:cxn modelId="{8AA0B6F3-436A-4AE7-9C38-CC26CF2FBC14}" type="presParOf" srcId="{7C9628E1-785D-40DA-BBE3-0E1F20AB6E9E}" destId="{102F7E5D-0C99-4D62-AAC7-10FFFE7784E3}" srcOrd="0" destOrd="0" presId="urn:microsoft.com/office/officeart/2005/8/layout/vProcess5"/>
    <dgm:cxn modelId="{536032B1-CAF5-49DB-A5FD-A7F7A4D8F5B2}" type="presParOf" srcId="{7C9628E1-785D-40DA-BBE3-0E1F20AB6E9E}" destId="{E5AE52D3-1D20-418B-820B-CE2E5BA75E84}" srcOrd="1" destOrd="0" presId="urn:microsoft.com/office/officeart/2005/8/layout/vProcess5"/>
    <dgm:cxn modelId="{A9272DB5-E777-4F57-9D45-A5AC1C5786A5}" type="presParOf" srcId="{7C9628E1-785D-40DA-BBE3-0E1F20AB6E9E}" destId="{1C6C2734-D18B-419A-8744-389BA892760B}" srcOrd="2" destOrd="0" presId="urn:microsoft.com/office/officeart/2005/8/layout/vProcess5"/>
    <dgm:cxn modelId="{B10242BE-1C00-4057-89F2-F9EFF9447B19}" type="presParOf" srcId="{7C9628E1-785D-40DA-BBE3-0E1F20AB6E9E}" destId="{15E1662B-CEAE-433D-8C08-437DF86446FF}" srcOrd="3" destOrd="0" presId="urn:microsoft.com/office/officeart/2005/8/layout/vProcess5"/>
    <dgm:cxn modelId="{294FB110-55AD-4B57-AC59-870C2D93E559}" type="presParOf" srcId="{7C9628E1-785D-40DA-BBE3-0E1F20AB6E9E}" destId="{A1D92EF6-018F-4C59-A4F0-A19CB703C108}" srcOrd="4" destOrd="0" presId="urn:microsoft.com/office/officeart/2005/8/layout/vProcess5"/>
    <dgm:cxn modelId="{58A0D817-A28E-429E-9DFD-34EC9C9F5A25}" type="presParOf" srcId="{7C9628E1-785D-40DA-BBE3-0E1F20AB6E9E}" destId="{47BABEEE-E61C-4044-9691-536673BEAECF}" srcOrd="5" destOrd="0" presId="urn:microsoft.com/office/officeart/2005/8/layout/vProcess5"/>
    <dgm:cxn modelId="{418A9777-2F33-4920-B880-F80F5515F6A8}" type="presParOf" srcId="{7C9628E1-785D-40DA-BBE3-0E1F20AB6E9E}" destId="{3C84D0FA-2D70-4F30-B2E3-1E571D17B30F}" srcOrd="6" destOrd="0" presId="urn:microsoft.com/office/officeart/2005/8/layout/vProcess5"/>
    <dgm:cxn modelId="{5B96D2AA-9C1B-4029-B9D0-02C4DA53797F}" type="presParOf" srcId="{7C9628E1-785D-40DA-BBE3-0E1F20AB6E9E}" destId="{6A1BA703-3D67-49F2-B233-21A3F6BFE409}" srcOrd="7" destOrd="0" presId="urn:microsoft.com/office/officeart/2005/8/layout/vProcess5"/>
    <dgm:cxn modelId="{4DD7397B-5406-4CE5-BE14-606CB54E6FFF}" type="presParOf" srcId="{7C9628E1-785D-40DA-BBE3-0E1F20AB6E9E}" destId="{5E0F6EA8-142F-4EB0-A72D-459625DC5E7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E52D3-1D20-418B-820B-CE2E5BA75E84}">
      <dsp:nvSpPr>
        <dsp:cNvPr id="0" name=""/>
        <dsp:cNvSpPr/>
      </dsp:nvSpPr>
      <dsp:spPr>
        <a:xfrm>
          <a:off x="-135398" y="0"/>
          <a:ext cx="7919189" cy="16256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ja-JP" altLang="en-US" sz="2800" kern="1200" dirty="0"/>
            <a:t>人間は咄嗟に過去の出来ごとを聞かれた場合うそをつく確率が少ない</a:t>
          </a:r>
        </a:p>
      </dsp:txBody>
      <dsp:txXfrm>
        <a:off x="-87786" y="47612"/>
        <a:ext cx="6165040" cy="1530376"/>
      </dsp:txXfrm>
    </dsp:sp>
    <dsp:sp modelId="{1C6C2734-D18B-419A-8744-389BA892760B}">
      <dsp:nvSpPr>
        <dsp:cNvPr id="0" name=""/>
        <dsp:cNvSpPr/>
      </dsp:nvSpPr>
      <dsp:spPr>
        <a:xfrm>
          <a:off x="0" y="1994183"/>
          <a:ext cx="8102439" cy="16256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ja-JP" altLang="en-US" sz="2800" kern="1200" dirty="0"/>
            <a:t>その人の過去に起こした行動パターンがわかる</a:t>
          </a:r>
        </a:p>
      </dsp:txBody>
      <dsp:txXfrm>
        <a:off x="47612" y="2041795"/>
        <a:ext cx="6211204" cy="1530376"/>
      </dsp:txXfrm>
    </dsp:sp>
    <dsp:sp modelId="{15E1662B-CEAE-433D-8C08-437DF86446FF}">
      <dsp:nvSpPr>
        <dsp:cNvPr id="0" name=""/>
        <dsp:cNvSpPr/>
      </dsp:nvSpPr>
      <dsp:spPr>
        <a:xfrm>
          <a:off x="0" y="3793066"/>
          <a:ext cx="8460783" cy="16256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ja-JP" altLang="en-US" sz="2800" kern="1200" dirty="0"/>
            <a:t>近い将来の行動パターンが予測できる</a:t>
          </a:r>
        </a:p>
      </dsp:txBody>
      <dsp:txXfrm>
        <a:off x="47612" y="3840678"/>
        <a:ext cx="6490115" cy="1530376"/>
      </dsp:txXfrm>
    </dsp:sp>
    <dsp:sp modelId="{A1D92EF6-018F-4C59-A4F0-A19CB703C108}">
      <dsp:nvSpPr>
        <dsp:cNvPr id="0" name=""/>
        <dsp:cNvSpPr/>
      </dsp:nvSpPr>
      <dsp:spPr>
        <a:xfrm>
          <a:off x="6727151" y="1232746"/>
          <a:ext cx="1056640" cy="10566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kumimoji="1" lang="ja-JP" altLang="en-US" sz="3600" kern="1200"/>
        </a:p>
      </dsp:txBody>
      <dsp:txXfrm>
        <a:off x="6964895" y="1232746"/>
        <a:ext cx="581152" cy="795122"/>
      </dsp:txXfrm>
    </dsp:sp>
    <dsp:sp modelId="{47BABEEE-E61C-4044-9691-536673BEAECF}">
      <dsp:nvSpPr>
        <dsp:cNvPr id="0" name=""/>
        <dsp:cNvSpPr/>
      </dsp:nvSpPr>
      <dsp:spPr>
        <a:xfrm>
          <a:off x="6831099" y="3091804"/>
          <a:ext cx="1056640" cy="10566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kumimoji="1" lang="ja-JP" altLang="en-US" sz="3600" kern="1200"/>
        </a:p>
      </dsp:txBody>
      <dsp:txXfrm>
        <a:off x="7068843" y="3091804"/>
        <a:ext cx="581152" cy="79512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8/19/2019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8/19/2019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8/19/2019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8/19/2019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8/19/2019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339852"/>
          </a:xfrm>
        </p:spPr>
        <p:txBody>
          <a:bodyPr>
            <a:normAutofit/>
          </a:bodyPr>
          <a:lstStyle/>
          <a:p>
            <a:r>
              <a:rPr kumimoji="1" lang="ja-JP" altLang="en-US" sz="2800" dirty="0"/>
              <a:t>毎日質問に答えるだけで、質問の</a:t>
            </a:r>
            <a:r>
              <a:rPr lang="ja-JP" altLang="en-US" sz="2800" dirty="0"/>
              <a:t>回答を集計し数値化してグラフにするツール。</a:t>
            </a:r>
            <a:endParaRPr kumimoji="1" lang="en-US" altLang="ja-JP" sz="2800" dirty="0"/>
          </a:p>
          <a:p>
            <a:pPr marL="0" indent="0">
              <a:buNone/>
            </a:pPr>
            <a:r>
              <a:rPr lang="ja-JP" altLang="en-US" sz="2800" dirty="0"/>
              <a:t>　→　</a:t>
            </a:r>
            <a:r>
              <a:rPr kumimoji="1" lang="ja-JP" altLang="en-US" sz="2800" dirty="0"/>
              <a:t>グラフにより可視化することによって、自分の強みや弱</a:t>
            </a:r>
            <a:endParaRPr kumimoji="1" lang="en-US" altLang="ja-JP" sz="2800" dirty="0"/>
          </a:p>
          <a:p>
            <a:pPr marL="0" indent="0">
              <a:buNone/>
            </a:pPr>
            <a:r>
              <a:rPr lang="ja-JP" altLang="en-US" sz="2800" dirty="0"/>
              <a:t>　　　</a:t>
            </a:r>
            <a:r>
              <a:rPr kumimoji="1" lang="ja-JP" altLang="en-US" sz="2800" dirty="0"/>
              <a:t>みを簡単に把握することができる。</a:t>
            </a:r>
            <a:endParaRPr lang="en-US" altLang="ja-JP" sz="2800" dirty="0"/>
          </a:p>
          <a:p>
            <a:pPr marL="0" indent="0">
              <a:buNone/>
            </a:pPr>
            <a:endParaRPr lang="en-US" altLang="ja-JP" dirty="0"/>
          </a:p>
          <a:p>
            <a:pPr marL="0" indent="0">
              <a:buNone/>
            </a:pPr>
            <a:endParaRPr lang="en-US" altLang="ja-JP" dirty="0"/>
          </a:p>
          <a:p>
            <a:r>
              <a:rPr lang="ja-JP" altLang="en-US" sz="2800" dirty="0"/>
              <a:t>自分の行動を記録することにより自分自身を分析する。</a:t>
            </a:r>
            <a:endParaRPr lang="en-US" altLang="ja-JP" sz="2800" dirty="0"/>
          </a:p>
          <a:p>
            <a:pPr marL="0" indent="0">
              <a:buNone/>
            </a:pPr>
            <a:r>
              <a:rPr lang="ja-JP" altLang="en-US" sz="2800" dirty="0"/>
              <a:t>　</a:t>
            </a:r>
            <a:endParaRPr lang="en-US" altLang="ja-JP" sz="2800" dirty="0"/>
          </a:p>
          <a:p>
            <a:pPr marL="0" indent="0">
              <a:buNone/>
            </a:pPr>
            <a:endParaRPr kumimoji="1" lang="ja-JP" altLang="en-US" sz="2800" dirty="0"/>
          </a:p>
        </p:txBody>
      </p:sp>
    </p:spTree>
    <p:extLst>
      <p:ext uri="{BB962C8B-B14F-4D97-AF65-F5344CB8AC3E}">
        <p14:creationId xmlns:p14="http://schemas.microsoft.com/office/powerpoint/2010/main" val="159414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作成するために</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BF55CD5-F385-4513-B3C6-B0437A71001B}"/>
              </a:ext>
            </a:extLst>
          </p:cNvPr>
          <p:cNvSpPr>
            <a:spLocks noGrp="1"/>
          </p:cNvSpPr>
          <p:nvPr>
            <p:ph idx="1"/>
          </p:nvPr>
        </p:nvSpPr>
        <p:spPr>
          <a:xfrm>
            <a:off x="1251678" y="2013285"/>
            <a:ext cx="10178322" cy="3593591"/>
          </a:xfrm>
        </p:spPr>
        <p:txBody>
          <a:bodyPr/>
          <a:lstStyle/>
          <a:p>
            <a:r>
              <a:rPr lang="ja-JP" altLang="en-US" sz="2800" dirty="0"/>
              <a:t>使用したソフトウェアや</a:t>
            </a:r>
            <a:endParaRPr lang="en-US" altLang="ja-JP" sz="2800" dirty="0"/>
          </a:p>
          <a:p>
            <a:r>
              <a:rPr lang="ja-JP" altLang="en-US" sz="2800" dirty="0"/>
              <a:t>開発手順など</a:t>
            </a:r>
            <a:endParaRPr lang="en-US" altLang="ja-JP" sz="2800" dirty="0"/>
          </a:p>
          <a:p>
            <a:r>
              <a:rPr lang="ja-JP" altLang="en-US" sz="2800" dirty="0"/>
              <a:t>私よくわかってないのでここの部分書けません</a:t>
            </a:r>
            <a:endParaRPr lang="en-US" altLang="ja-JP" sz="2800" dirty="0"/>
          </a:p>
          <a:p>
            <a:r>
              <a:rPr lang="ja-JP" altLang="en-US" sz="2800" dirty="0"/>
              <a:t>この部分いらないなら</a:t>
            </a:r>
            <a:r>
              <a:rPr lang="ja-JP" altLang="en-US" sz="2800" dirty="0" err="1"/>
              <a:t>消すしあっても</a:t>
            </a:r>
            <a:r>
              <a:rPr lang="ja-JP" altLang="en-US" sz="2800" dirty="0"/>
              <a:t>いいなって感じだったら書くので</a:t>
            </a:r>
            <a:endParaRPr lang="en-US" altLang="ja-JP" sz="2800" dirty="0"/>
          </a:p>
          <a:p>
            <a:r>
              <a:rPr lang="ja-JP" altLang="en-US" sz="2800" dirty="0"/>
              <a:t>教えてください</a:t>
            </a:r>
            <a:endParaRPr lang="en-US" altLang="ja-JP" sz="2800" dirty="0"/>
          </a:p>
          <a:p>
            <a:endParaRPr lang="en-US" altLang="ja-JP" dirty="0"/>
          </a:p>
        </p:txBody>
      </p:sp>
    </p:spTree>
    <p:extLst>
      <p:ext uri="{BB962C8B-B14F-4D97-AF65-F5344CB8AC3E}">
        <p14:creationId xmlns:p14="http://schemas.microsoft.com/office/powerpoint/2010/main" val="230711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956F3-9ACB-4300-9342-124D5A34E1D5}"/>
              </a:ext>
            </a:extLst>
          </p:cNvPr>
          <p:cNvSpPr>
            <a:spLocks noGrp="1"/>
          </p:cNvSpPr>
          <p:nvPr>
            <p:ph type="title"/>
          </p:nvPr>
        </p:nvSpPr>
        <p:spPr>
          <a:xfrm>
            <a:off x="3411605" y="1396686"/>
            <a:ext cx="8187071" cy="4064627"/>
          </a:xfrm>
        </p:spPr>
        <p:txBody>
          <a:bodyPr>
            <a:noAutofit/>
          </a:bodyPr>
          <a:lstStyle/>
          <a:p>
            <a:r>
              <a:rPr lang="ja-JP" altLang="en-US" sz="4800" dirty="0"/>
              <a:t>毎日の少しの時間で分析できるのは、時間のない大学生や就活生にとって魅力的かつ効率的</a:t>
            </a:r>
            <a:br>
              <a:rPr lang="en-US" altLang="ja-JP" sz="4800" dirty="0"/>
            </a:br>
            <a:endParaRPr kumimoji="1" lang="ja-JP" altLang="en-US" sz="4800" dirty="0"/>
          </a:p>
        </p:txBody>
      </p:sp>
    </p:spTree>
    <p:extLst>
      <p:ext uri="{BB962C8B-B14F-4D97-AF65-F5344CB8AC3E}">
        <p14:creationId xmlns:p14="http://schemas.microsoft.com/office/powerpoint/2010/main" val="378295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242930" y="561474"/>
            <a:ext cx="8187071" cy="3850105"/>
          </a:xfrm>
        </p:spPr>
        <p:txBody>
          <a:bodyPr>
            <a:noAutofit/>
          </a:bodyPr>
          <a:lstStyle/>
          <a:p>
            <a:r>
              <a:rPr kumimoji="1" lang="ja-JP" altLang="en-US" sz="6000" dirty="0"/>
              <a:t>あなたは自分で自分自身のことを理解できていますか？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normAutofit/>
          </a:bodyPr>
          <a:lstStyle/>
          <a:p>
            <a:r>
              <a:rPr kumimoji="1" lang="ja-JP" altLang="en-US" dirty="0"/>
              <a:t>人物評価手法（</a:t>
            </a:r>
            <a:r>
              <a:rPr kumimoji="1" lang="en-US" altLang="ja-JP" dirty="0"/>
              <a:t>STAR</a:t>
            </a:r>
            <a:r>
              <a:rPr kumimoji="1" lang="ja-JP" altLang="en-US" dirty="0"/>
              <a:t>）について</a:t>
            </a:r>
          </a:p>
        </p:txBody>
      </p:sp>
      <p:sp>
        <p:nvSpPr>
          <p:cNvPr id="3" name="コンテンツ プレースホルダー 2">
            <a:extLst>
              <a:ext uri="{FF2B5EF4-FFF2-40B4-BE49-F238E27FC236}">
                <a16:creationId xmlns:a16="http://schemas.microsoft.com/office/drawing/2014/main" id="{E830572D-F0F0-4D99-9442-058E1DA21660}"/>
              </a:ext>
            </a:extLst>
          </p:cNvPr>
          <p:cNvSpPr>
            <a:spLocks noGrp="1"/>
          </p:cNvSpPr>
          <p:nvPr>
            <p:ph idx="1"/>
          </p:nvPr>
        </p:nvSpPr>
        <p:spPr>
          <a:xfrm>
            <a:off x="1251678" y="2148395"/>
            <a:ext cx="10178322" cy="5001922"/>
          </a:xfrm>
        </p:spPr>
        <p:txBody>
          <a:bodyPr>
            <a:normAutofit/>
          </a:bodyPr>
          <a:lstStyle/>
          <a:p>
            <a:r>
              <a:rPr kumimoji="1" lang="en-US" altLang="ja-JP" sz="3200" dirty="0"/>
              <a:t>STAR</a:t>
            </a:r>
            <a:r>
              <a:rPr kumimoji="1" lang="ja-JP" altLang="en-US" sz="3200" dirty="0"/>
              <a:t>（</a:t>
            </a:r>
            <a:r>
              <a:rPr kumimoji="1" lang="en-US" altLang="ja-JP" sz="3200" dirty="0"/>
              <a:t>Situation Theme Action Result</a:t>
            </a:r>
            <a:r>
              <a:rPr kumimoji="1" lang="ja-JP" altLang="en-US" sz="3200" dirty="0"/>
              <a:t>）とは</a:t>
            </a:r>
            <a:endParaRPr kumimoji="1" lang="en-US" altLang="ja-JP" sz="3200" dirty="0"/>
          </a:p>
          <a:p>
            <a:endParaRPr kumimoji="1" lang="en-US" altLang="ja-JP" sz="1100" dirty="0"/>
          </a:p>
          <a:p>
            <a:pPr marL="0" indent="0">
              <a:buNone/>
            </a:pPr>
            <a:r>
              <a:rPr lang="ja-JP" altLang="en-US" sz="2800" dirty="0"/>
              <a:t>　</a:t>
            </a:r>
            <a:r>
              <a:rPr lang="en-US" altLang="ja-JP" sz="2800" dirty="0"/>
              <a:t>(S)</a:t>
            </a:r>
            <a:r>
              <a:rPr lang="ja-JP" altLang="en-US" sz="2800" dirty="0"/>
              <a:t>過去のどういう状況下</a:t>
            </a:r>
            <a:endParaRPr lang="en-US" altLang="ja-JP" sz="2800" dirty="0"/>
          </a:p>
          <a:p>
            <a:pPr marL="0" indent="0">
              <a:buNone/>
            </a:pPr>
            <a:r>
              <a:rPr lang="ja-JP" altLang="en-US" sz="2800" dirty="0"/>
              <a:t>　</a:t>
            </a:r>
            <a:r>
              <a:rPr lang="en-US" altLang="ja-JP" sz="2800" dirty="0"/>
              <a:t>(T)</a:t>
            </a:r>
            <a:r>
              <a:rPr lang="ja-JP" altLang="en-US" sz="2800" dirty="0"/>
              <a:t>どんな行動テーマを見つけたか</a:t>
            </a:r>
            <a:endParaRPr lang="en-US" altLang="ja-JP" sz="2800" dirty="0"/>
          </a:p>
          <a:p>
            <a:pPr marL="0" indent="0">
              <a:buNone/>
            </a:pPr>
            <a:r>
              <a:rPr lang="ja-JP" altLang="en-US" sz="2800" dirty="0"/>
              <a:t>　</a:t>
            </a:r>
            <a:r>
              <a:rPr lang="en-US" altLang="ja-JP" sz="2800" dirty="0"/>
              <a:t>(A)</a:t>
            </a:r>
            <a:r>
              <a:rPr lang="ja-JP" altLang="en-US" sz="2800" dirty="0"/>
              <a:t>具体的にどう行動したか</a:t>
            </a:r>
            <a:endParaRPr lang="en-US" altLang="ja-JP" sz="2800" dirty="0"/>
          </a:p>
          <a:p>
            <a:pPr marL="0" indent="0">
              <a:buNone/>
            </a:pPr>
            <a:r>
              <a:rPr lang="ja-JP" altLang="en-US" sz="2800" dirty="0"/>
              <a:t>　</a:t>
            </a:r>
            <a:r>
              <a:rPr lang="en-US" altLang="ja-JP" sz="2800" dirty="0"/>
              <a:t>(R)</a:t>
            </a:r>
            <a:r>
              <a:rPr lang="ja-JP" altLang="en-US" sz="2800" dirty="0"/>
              <a:t>どのような結果になったか</a:t>
            </a:r>
            <a:endParaRPr lang="en-US" altLang="ja-JP" sz="2800" dirty="0"/>
          </a:p>
          <a:p>
            <a:pPr marL="0" indent="0">
              <a:buNone/>
            </a:pPr>
            <a:r>
              <a:rPr lang="ja-JP" altLang="en-US" sz="2800" dirty="0"/>
              <a:t>　の情報をもとに将来の行動を予測する方法</a:t>
            </a:r>
            <a:endParaRPr lang="en-US" altLang="ja-JP" sz="2800" dirty="0"/>
          </a:p>
          <a:p>
            <a:pPr marL="0" indent="0">
              <a:buNone/>
            </a:pPr>
            <a:endParaRPr kumimoji="1" lang="en-US" altLang="ja-JP" sz="1200" dirty="0"/>
          </a:p>
          <a:p>
            <a:pPr marL="0" indent="0">
              <a:buNone/>
            </a:pPr>
            <a:endParaRPr kumimoji="1" lang="ja-JP" altLang="en-US" sz="2800" dirty="0"/>
          </a:p>
        </p:txBody>
      </p:sp>
    </p:spTree>
    <p:extLst>
      <p:ext uri="{BB962C8B-B14F-4D97-AF65-F5344CB8AC3E}">
        <p14:creationId xmlns:p14="http://schemas.microsoft.com/office/powerpoint/2010/main" val="238389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lstStyle/>
          <a:p>
            <a:r>
              <a:rPr kumimoji="1" lang="ja-JP" altLang="en-US" dirty="0"/>
              <a:t>人物評価手法（</a:t>
            </a:r>
            <a:r>
              <a:rPr kumimoji="1" lang="en-US" altLang="ja-JP" dirty="0"/>
              <a:t>STAR</a:t>
            </a:r>
            <a:r>
              <a:rPr kumimoji="1" lang="ja-JP" altLang="en-US" dirty="0"/>
              <a:t>）について</a:t>
            </a:r>
          </a:p>
        </p:txBody>
      </p:sp>
      <p:graphicFrame>
        <p:nvGraphicFramePr>
          <p:cNvPr id="4" name="図表 3">
            <a:extLst>
              <a:ext uri="{FF2B5EF4-FFF2-40B4-BE49-F238E27FC236}">
                <a16:creationId xmlns:a16="http://schemas.microsoft.com/office/drawing/2014/main" id="{5911A3C3-F8B7-4F84-A7D6-6A84C05EC800}"/>
              </a:ext>
            </a:extLst>
          </p:cNvPr>
          <p:cNvGraphicFramePr/>
          <p:nvPr>
            <p:extLst>
              <p:ext uri="{D42A27DB-BD31-4B8C-83A1-F6EECF244321}">
                <p14:modId xmlns:p14="http://schemas.microsoft.com/office/powerpoint/2010/main" val="1556470490"/>
              </p:ext>
            </p:extLst>
          </p:nvPr>
        </p:nvGraphicFramePr>
        <p:xfrm>
          <a:off x="1623628" y="1243448"/>
          <a:ext cx="931669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4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C2025-7C9B-45A6-9968-86B9543CC914}"/>
              </a:ext>
            </a:extLst>
          </p:cNvPr>
          <p:cNvSpPr>
            <a:spLocks noGrp="1"/>
          </p:cNvSpPr>
          <p:nvPr>
            <p:ph type="title"/>
          </p:nvPr>
        </p:nvSpPr>
        <p:spPr>
          <a:xfrm>
            <a:off x="1251678" y="391263"/>
            <a:ext cx="10178322" cy="1492132"/>
          </a:xfrm>
        </p:spPr>
        <p:txBody>
          <a:bodyPr/>
          <a:lstStyle/>
          <a:p>
            <a:r>
              <a:rPr lang="ja-JP" altLang="en-US" dirty="0"/>
              <a:t>人物評価手法（</a:t>
            </a:r>
            <a:r>
              <a:rPr lang="en-US" altLang="ja-JP" dirty="0"/>
              <a:t>STAR</a:t>
            </a:r>
            <a:r>
              <a:rPr lang="ja-JP" altLang="en-US" dirty="0"/>
              <a:t>）について</a:t>
            </a:r>
            <a:endParaRPr kumimoji="1" lang="ja-JP" altLang="en-US" dirty="0"/>
          </a:p>
        </p:txBody>
      </p:sp>
      <p:pic>
        <p:nvPicPr>
          <p:cNvPr id="5" name="コンテンツ プレースホルダー 4">
            <a:extLst>
              <a:ext uri="{FF2B5EF4-FFF2-40B4-BE49-F238E27FC236}">
                <a16:creationId xmlns:a16="http://schemas.microsoft.com/office/drawing/2014/main" id="{4CCCBF4F-1A8D-4F3B-AB58-CA839CC46FAA}"/>
              </a:ext>
            </a:extLst>
          </p:cNvPr>
          <p:cNvPicPr>
            <a:picLocks noGrp="1" noChangeAspect="1"/>
          </p:cNvPicPr>
          <p:nvPr>
            <p:ph idx="1"/>
          </p:nvPr>
        </p:nvPicPr>
        <p:blipFill>
          <a:blip r:embed="rId2"/>
          <a:stretch>
            <a:fillRect/>
          </a:stretch>
        </p:blipFill>
        <p:spPr>
          <a:xfrm>
            <a:off x="1804128" y="4563094"/>
            <a:ext cx="1714500" cy="1714500"/>
          </a:xfrm>
        </p:spPr>
      </p:pic>
      <p:pic>
        <p:nvPicPr>
          <p:cNvPr id="6" name="コンテンツ プレースホルダー 4">
            <a:extLst>
              <a:ext uri="{FF2B5EF4-FFF2-40B4-BE49-F238E27FC236}">
                <a16:creationId xmlns:a16="http://schemas.microsoft.com/office/drawing/2014/main" id="{FE365B19-6570-470F-8ABE-D23547148E24}"/>
              </a:ext>
            </a:extLst>
          </p:cNvPr>
          <p:cNvPicPr>
            <a:picLocks noChangeAspect="1"/>
          </p:cNvPicPr>
          <p:nvPr/>
        </p:nvPicPr>
        <p:blipFill>
          <a:blip r:embed="rId2"/>
          <a:stretch>
            <a:fillRect/>
          </a:stretch>
        </p:blipFill>
        <p:spPr>
          <a:xfrm>
            <a:off x="8673372" y="4563094"/>
            <a:ext cx="1714500" cy="1714500"/>
          </a:xfrm>
          <a:prstGeom prst="rect">
            <a:avLst/>
          </a:prstGeom>
        </p:spPr>
      </p:pic>
      <p:sp>
        <p:nvSpPr>
          <p:cNvPr id="7" name="矢印: 右 6">
            <a:extLst>
              <a:ext uri="{FF2B5EF4-FFF2-40B4-BE49-F238E27FC236}">
                <a16:creationId xmlns:a16="http://schemas.microsoft.com/office/drawing/2014/main" id="{D0E002F5-FD7D-4E85-83A0-11D77C7068B3}"/>
              </a:ext>
            </a:extLst>
          </p:cNvPr>
          <p:cNvSpPr/>
          <p:nvPr/>
        </p:nvSpPr>
        <p:spPr>
          <a:xfrm>
            <a:off x="5238750" y="5154707"/>
            <a:ext cx="17145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FF95D93-B6BB-41BF-9088-59095F4B8F74}"/>
              </a:ext>
            </a:extLst>
          </p:cNvPr>
          <p:cNvCxnSpPr/>
          <p:nvPr/>
        </p:nvCxnSpPr>
        <p:spPr>
          <a:xfrm>
            <a:off x="1616254" y="2317072"/>
            <a:ext cx="42257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二等辺三角形 11">
            <a:extLst>
              <a:ext uri="{FF2B5EF4-FFF2-40B4-BE49-F238E27FC236}">
                <a16:creationId xmlns:a16="http://schemas.microsoft.com/office/drawing/2014/main" id="{3D983D9A-D73F-4EEA-A256-FE7C01112D5F}"/>
              </a:ext>
            </a:extLst>
          </p:cNvPr>
          <p:cNvSpPr/>
          <p:nvPr/>
        </p:nvSpPr>
        <p:spPr>
          <a:xfrm rot="10800000">
            <a:off x="5841063" y="2130647"/>
            <a:ext cx="509873" cy="372850"/>
          </a:xfrm>
          <a:prstGeom prs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132474E0-407D-4141-960C-48E8D6F432A9}"/>
              </a:ext>
            </a:extLst>
          </p:cNvPr>
          <p:cNvCxnSpPr/>
          <p:nvPr/>
        </p:nvCxnSpPr>
        <p:spPr>
          <a:xfrm>
            <a:off x="6351898" y="2317072"/>
            <a:ext cx="41858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461C787-7EE9-40AC-B418-1EAA11947DA7}"/>
              </a:ext>
            </a:extLst>
          </p:cNvPr>
          <p:cNvSpPr/>
          <p:nvPr/>
        </p:nvSpPr>
        <p:spPr>
          <a:xfrm>
            <a:off x="5238750" y="5694472"/>
            <a:ext cx="1493481"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全く同じ</a:t>
            </a:r>
          </a:p>
        </p:txBody>
      </p:sp>
      <p:sp>
        <p:nvSpPr>
          <p:cNvPr id="29" name="四角形: 角を丸くする 28">
            <a:extLst>
              <a:ext uri="{FF2B5EF4-FFF2-40B4-BE49-F238E27FC236}">
                <a16:creationId xmlns:a16="http://schemas.microsoft.com/office/drawing/2014/main" id="{E5EF2FA5-C7FF-4EF1-B765-823E468C4EA0}"/>
              </a:ext>
            </a:extLst>
          </p:cNvPr>
          <p:cNvSpPr/>
          <p:nvPr/>
        </p:nvSpPr>
        <p:spPr>
          <a:xfrm>
            <a:off x="138491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cxnSp>
        <p:nvCxnSpPr>
          <p:cNvPr id="32" name="直線矢印コネクタ 31">
            <a:extLst>
              <a:ext uri="{FF2B5EF4-FFF2-40B4-BE49-F238E27FC236}">
                <a16:creationId xmlns:a16="http://schemas.microsoft.com/office/drawing/2014/main" id="{D3DB8797-2533-4295-B231-30E24C4ADF88}"/>
              </a:ext>
            </a:extLst>
          </p:cNvPr>
          <p:cNvCxnSpPr/>
          <p:nvPr/>
        </p:nvCxnSpPr>
        <p:spPr>
          <a:xfrm flipV="1">
            <a:off x="3921710" y="3413464"/>
            <a:ext cx="4385569" cy="13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98E7636A-9EE7-48FA-A0E2-0620A85C6B5D}"/>
              </a:ext>
            </a:extLst>
          </p:cNvPr>
          <p:cNvSpPr/>
          <p:nvPr/>
        </p:nvSpPr>
        <p:spPr>
          <a:xfrm>
            <a:off x="844484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sp>
        <p:nvSpPr>
          <p:cNvPr id="34" name="矢印: 下 33">
            <a:extLst>
              <a:ext uri="{FF2B5EF4-FFF2-40B4-BE49-F238E27FC236}">
                <a16:creationId xmlns:a16="http://schemas.microsoft.com/office/drawing/2014/main" id="{781C905F-5FE4-4A7A-84E5-FEC14117DDA1}"/>
              </a:ext>
            </a:extLst>
          </p:cNvPr>
          <p:cNvSpPr/>
          <p:nvPr/>
        </p:nvSpPr>
        <p:spPr>
          <a:xfrm>
            <a:off x="9162198"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D0D09567-E552-45E8-A7AB-58072E27BE7B}"/>
              </a:ext>
            </a:extLst>
          </p:cNvPr>
          <p:cNvSpPr/>
          <p:nvPr/>
        </p:nvSpPr>
        <p:spPr>
          <a:xfrm>
            <a:off x="2216105"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318AE9-A850-447D-8377-21B9DCCD5BEC}"/>
              </a:ext>
            </a:extLst>
          </p:cNvPr>
          <p:cNvSpPr/>
          <p:nvPr/>
        </p:nvSpPr>
        <p:spPr>
          <a:xfrm>
            <a:off x="1384916" y="1922678"/>
            <a:ext cx="1991669" cy="38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人生の時間軸</a:t>
            </a:r>
          </a:p>
        </p:txBody>
      </p:sp>
      <p:sp>
        <p:nvSpPr>
          <p:cNvPr id="37" name="正方形/長方形 36">
            <a:extLst>
              <a:ext uri="{FF2B5EF4-FFF2-40B4-BE49-F238E27FC236}">
                <a16:creationId xmlns:a16="http://schemas.microsoft.com/office/drawing/2014/main" id="{745E0447-147E-4832-833D-206D1419A005}"/>
              </a:ext>
            </a:extLst>
          </p:cNvPr>
          <p:cNvSpPr/>
          <p:nvPr/>
        </p:nvSpPr>
        <p:spPr>
          <a:xfrm>
            <a:off x="1355805"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過去</a:t>
            </a:r>
          </a:p>
        </p:txBody>
      </p:sp>
      <p:sp>
        <p:nvSpPr>
          <p:cNvPr id="38" name="正方形/長方形 37">
            <a:extLst>
              <a:ext uri="{FF2B5EF4-FFF2-40B4-BE49-F238E27FC236}">
                <a16:creationId xmlns:a16="http://schemas.microsoft.com/office/drawing/2014/main" id="{A16086DD-21EF-4DBA-8AB5-E5AB7C58CB9C}"/>
              </a:ext>
            </a:extLst>
          </p:cNvPr>
          <p:cNvSpPr/>
          <p:nvPr/>
        </p:nvSpPr>
        <p:spPr>
          <a:xfrm>
            <a:off x="5666171"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a:t>
            </a:r>
            <a:endParaRPr kumimoji="1" lang="ja-JP" altLang="en-US" sz="1600" dirty="0">
              <a:solidFill>
                <a:schemeClr val="tx1"/>
              </a:solidFill>
            </a:endParaRPr>
          </a:p>
        </p:txBody>
      </p:sp>
      <p:sp>
        <p:nvSpPr>
          <p:cNvPr id="39" name="正方形/長方形 38">
            <a:extLst>
              <a:ext uri="{FF2B5EF4-FFF2-40B4-BE49-F238E27FC236}">
                <a16:creationId xmlns:a16="http://schemas.microsoft.com/office/drawing/2014/main" id="{47CC5B8A-D71C-4CB3-9173-F7381CA4A5A0}"/>
              </a:ext>
            </a:extLst>
          </p:cNvPr>
          <p:cNvSpPr/>
          <p:nvPr/>
        </p:nvSpPr>
        <p:spPr>
          <a:xfrm>
            <a:off x="9491227"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将来</a:t>
            </a:r>
          </a:p>
        </p:txBody>
      </p:sp>
    </p:spTree>
    <p:extLst>
      <p:ext uri="{BB962C8B-B14F-4D97-AF65-F5344CB8AC3E}">
        <p14:creationId xmlns:p14="http://schemas.microsoft.com/office/powerpoint/2010/main" val="28535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006839" y="2019300"/>
            <a:ext cx="10178322" cy="2819400"/>
          </a:xfrm>
        </p:spPr>
        <p:txBody>
          <a:bodyPr>
            <a:normAutofit fontScale="90000"/>
          </a:bodyPr>
          <a:lstStyle/>
          <a:p>
            <a:r>
              <a:rPr kumimoji="1" lang="ja-JP" altLang="en-US" dirty="0"/>
              <a:t>実績がないと意味がない！！</a:t>
            </a:r>
            <a:br>
              <a:rPr kumimoji="1" lang="en-US" altLang="ja-JP" dirty="0"/>
            </a:br>
            <a:br>
              <a:rPr kumimoji="1" lang="en-US" altLang="ja-JP" dirty="0"/>
            </a:br>
            <a:r>
              <a:rPr kumimoji="1" lang="ja-JP" altLang="en-US" dirty="0"/>
              <a:t>実績がある→話す内容に説得力を持</a:t>
            </a:r>
            <a:br>
              <a:rPr kumimoji="1" lang="en-US" altLang="ja-JP" dirty="0"/>
            </a:br>
            <a:r>
              <a:rPr kumimoji="1" lang="ja-JP" altLang="en-US" dirty="0"/>
              <a:t>　　　　　　たせることができる！</a:t>
            </a:r>
          </a:p>
        </p:txBody>
      </p:sp>
    </p:spTree>
    <p:extLst>
      <p:ext uri="{BB962C8B-B14F-4D97-AF65-F5344CB8AC3E}">
        <p14:creationId xmlns:p14="http://schemas.microsoft.com/office/powerpoint/2010/main" val="41670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255684223"/>
              </p:ext>
            </p:extLst>
          </p:nvPr>
        </p:nvGraphicFramePr>
        <p:xfrm>
          <a:off x="1102525" y="1128451"/>
          <a:ext cx="3197223" cy="55741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a:extLst>
              <a:ext uri="{FF2B5EF4-FFF2-40B4-BE49-F238E27FC236}">
                <a16:creationId xmlns:a16="http://schemas.microsoft.com/office/drawing/2014/main" id="{2CB702D2-BF06-4EE2-AF51-9D9EF383AC09}"/>
              </a:ext>
            </a:extLst>
          </p:cNvPr>
          <p:cNvGraphicFramePr>
            <a:graphicFrameLocks noGrp="1"/>
          </p:cNvGraphicFramePr>
          <p:nvPr>
            <p:ph sz="half" idx="2"/>
            <p:extLst>
              <p:ext uri="{D42A27DB-BD31-4B8C-83A1-F6EECF244321}">
                <p14:modId xmlns:p14="http://schemas.microsoft.com/office/powerpoint/2010/main" val="95746354"/>
              </p:ext>
            </p:extLst>
          </p:nvPr>
        </p:nvGraphicFramePr>
        <p:xfrm>
          <a:off x="4667651" y="1128451"/>
          <a:ext cx="3197223" cy="55741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11">
            <a:extLst>
              <a:ext uri="{FF2B5EF4-FFF2-40B4-BE49-F238E27FC236}">
                <a16:creationId xmlns:a16="http://schemas.microsoft.com/office/drawing/2014/main" id="{5B81B334-79A1-4189-BFF5-883175760F50}"/>
              </a:ext>
            </a:extLst>
          </p:cNvPr>
          <p:cNvGraphicFramePr>
            <a:graphicFrameLocks noGrp="1"/>
          </p:cNvGraphicFramePr>
          <p:nvPr>
            <p:ph sz="half" idx="1"/>
            <p:extLst>
              <p:ext uri="{D42A27DB-BD31-4B8C-83A1-F6EECF244321}">
                <p14:modId xmlns:p14="http://schemas.microsoft.com/office/powerpoint/2010/main" val="4177386775"/>
              </p:ext>
            </p:extLst>
          </p:nvPr>
        </p:nvGraphicFramePr>
        <p:xfrm>
          <a:off x="8232777" y="1128451"/>
          <a:ext cx="3197223" cy="563633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3934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1691803972"/>
              </p:ext>
            </p:extLst>
          </p:nvPr>
        </p:nvGraphicFramePr>
        <p:xfrm>
          <a:off x="1257300" y="1463675"/>
          <a:ext cx="4800600" cy="50117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3090642097"/>
              </p:ext>
            </p:extLst>
          </p:nvPr>
        </p:nvGraphicFramePr>
        <p:xfrm>
          <a:off x="6648450" y="1463675"/>
          <a:ext cx="4800600" cy="50117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38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2CE8-2C5D-4035-9D0D-356C16D2C35D}"/>
              </a:ext>
            </a:extLst>
          </p:cNvPr>
          <p:cNvSpPr>
            <a:spLocks noGrp="1"/>
          </p:cNvSpPr>
          <p:nvPr>
            <p:ph type="title"/>
          </p:nvPr>
        </p:nvSpPr>
        <p:spPr/>
        <p:txBody>
          <a:bodyPr>
            <a:normAutofit fontScale="90000"/>
          </a:bodyPr>
          <a:lstStyle/>
          <a:p>
            <a:r>
              <a:rPr kumimoji="1" lang="ja-JP" altLang="en-US" dirty="0"/>
              <a:t>アンケート結果から見えた多くの人が抱える問題・課題</a:t>
            </a:r>
          </a:p>
        </p:txBody>
      </p:sp>
      <p:sp>
        <p:nvSpPr>
          <p:cNvPr id="3" name="コンテンツ プレースホルダー 2">
            <a:extLst>
              <a:ext uri="{FF2B5EF4-FFF2-40B4-BE49-F238E27FC236}">
                <a16:creationId xmlns:a16="http://schemas.microsoft.com/office/drawing/2014/main" id="{249F95C0-C42A-49FA-B305-2ABC1290E4B3}"/>
              </a:ext>
            </a:extLst>
          </p:cNvPr>
          <p:cNvSpPr>
            <a:spLocks noGrp="1"/>
          </p:cNvSpPr>
          <p:nvPr>
            <p:ph idx="1"/>
          </p:nvPr>
        </p:nvSpPr>
        <p:spPr>
          <a:xfrm>
            <a:off x="854439" y="2131969"/>
            <a:ext cx="10972800" cy="3577700"/>
          </a:xfrm>
        </p:spPr>
        <p:txBody>
          <a:bodyPr>
            <a:normAutofit/>
          </a:bodyPr>
          <a:lstStyle/>
          <a:p>
            <a:pPr marL="0" indent="0">
              <a:buNone/>
            </a:pPr>
            <a:r>
              <a:rPr kumimoji="1" lang="ja-JP" altLang="en-US" sz="3200" dirty="0"/>
              <a:t>　すべての項目において「できる」と答えた人が半数以下</a:t>
            </a:r>
            <a:endParaRPr lang="en-US" altLang="ja-JP" sz="2400" dirty="0"/>
          </a:p>
          <a:p>
            <a:pPr marL="0" indent="0">
              <a:buNone/>
            </a:pPr>
            <a:endParaRPr lang="en-US" altLang="ja-JP" sz="1900" dirty="0"/>
          </a:p>
        </p:txBody>
      </p:sp>
      <p:sp>
        <p:nvSpPr>
          <p:cNvPr id="11" name="矢印: 下 10">
            <a:extLst>
              <a:ext uri="{FF2B5EF4-FFF2-40B4-BE49-F238E27FC236}">
                <a16:creationId xmlns:a16="http://schemas.microsoft.com/office/drawing/2014/main" id="{07DE0DD5-88B6-4DF5-BCF4-E35605C424A7}"/>
              </a:ext>
            </a:extLst>
          </p:cNvPr>
          <p:cNvSpPr/>
          <p:nvPr/>
        </p:nvSpPr>
        <p:spPr>
          <a:xfrm>
            <a:off x="5042517" y="2896916"/>
            <a:ext cx="1597980" cy="813950"/>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C4139E-1101-4E74-A620-F1766274E1D2}"/>
              </a:ext>
            </a:extLst>
          </p:cNvPr>
          <p:cNvSpPr txBox="1"/>
          <p:nvPr/>
        </p:nvSpPr>
        <p:spPr>
          <a:xfrm>
            <a:off x="2669220" y="3968318"/>
            <a:ext cx="6853560" cy="584775"/>
          </a:xfrm>
          <a:prstGeom prst="rect">
            <a:avLst/>
          </a:prstGeom>
          <a:noFill/>
        </p:spPr>
        <p:txBody>
          <a:bodyPr wrap="square" rtlCol="0">
            <a:spAutoFit/>
          </a:bodyPr>
          <a:lstStyle/>
          <a:p>
            <a:r>
              <a:rPr kumimoji="1" lang="ja-JP" altLang="en-US" sz="3200" dirty="0"/>
              <a:t>自分のことがわかってない人が多い</a:t>
            </a:r>
          </a:p>
        </p:txBody>
      </p:sp>
      <p:sp>
        <p:nvSpPr>
          <p:cNvPr id="13" name="矢印: 下 12">
            <a:extLst>
              <a:ext uri="{FF2B5EF4-FFF2-40B4-BE49-F238E27FC236}">
                <a16:creationId xmlns:a16="http://schemas.microsoft.com/office/drawing/2014/main" id="{868DC88D-3088-416C-93A3-0AAE3A8E1B60}"/>
              </a:ext>
            </a:extLst>
          </p:cNvPr>
          <p:cNvSpPr/>
          <p:nvPr/>
        </p:nvSpPr>
        <p:spPr>
          <a:xfrm>
            <a:off x="5042517" y="4709072"/>
            <a:ext cx="1597980" cy="824909"/>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46AA104-7981-4D6B-9145-1C9646938F21}"/>
              </a:ext>
            </a:extLst>
          </p:cNvPr>
          <p:cNvSpPr txBox="1"/>
          <p:nvPr/>
        </p:nvSpPr>
        <p:spPr>
          <a:xfrm>
            <a:off x="1529918" y="5709669"/>
            <a:ext cx="9132163" cy="584775"/>
          </a:xfrm>
          <a:prstGeom prst="rect">
            <a:avLst/>
          </a:prstGeom>
          <a:noFill/>
        </p:spPr>
        <p:txBody>
          <a:bodyPr wrap="square" rtlCol="0">
            <a:spAutoFit/>
          </a:bodyPr>
          <a:lstStyle/>
          <a:p>
            <a:r>
              <a:rPr kumimoji="1" lang="ja-JP" altLang="en-US" sz="3200" dirty="0"/>
              <a:t>面接時に自分のことを知ってもらえるわけない</a:t>
            </a:r>
          </a:p>
        </p:txBody>
      </p:sp>
    </p:spTree>
    <p:extLst>
      <p:ext uri="{BB962C8B-B14F-4D97-AF65-F5344CB8AC3E}">
        <p14:creationId xmlns:p14="http://schemas.microsoft.com/office/powerpoint/2010/main" val="3103179328"/>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バッジ</Template>
  <TotalTime>1147</TotalTime>
  <Words>320</Words>
  <Application>Microsoft Office PowerPoint</Application>
  <PresentationFormat>ワイド画面</PresentationFormat>
  <Paragraphs>52</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Gill Sans MT</vt:lpstr>
      <vt:lpstr>Impact</vt:lpstr>
      <vt:lpstr>バッジ</vt:lpstr>
      <vt:lpstr>future</vt:lpstr>
      <vt:lpstr>あなたは自分で自分自身のことを理解できていますか？</vt:lpstr>
      <vt:lpstr>人物評価手法（STAR）について</vt:lpstr>
      <vt:lpstr>人物評価手法（STAR）について</vt:lpstr>
      <vt:lpstr>人物評価手法（STAR）について</vt:lpstr>
      <vt:lpstr>実績がないと意味がない！！  実績がある→話す内容に説得力を持 　　　　　　たせることができる！</vt:lpstr>
      <vt:lpstr>アプリ需要市場調査の結果</vt:lpstr>
      <vt:lpstr>アプリ需要市場調査の結果</vt:lpstr>
      <vt:lpstr>アンケート結果から見えた多くの人が抱える問題・課題</vt:lpstr>
      <vt:lpstr>FUTUREとは</vt:lpstr>
      <vt:lpstr>作成するために…</vt:lpstr>
      <vt:lpstr>毎日の少しの時間で分析できるのは、時間のない大学生や就活生にとって魅力的かつ効率的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 吉村奈那子</dc:creator>
  <cp:lastModifiedBy> 吉村奈那子</cp:lastModifiedBy>
  <cp:revision>62</cp:revision>
  <dcterms:created xsi:type="dcterms:W3CDTF">2019-08-14T14:40:01Z</dcterms:created>
  <dcterms:modified xsi:type="dcterms:W3CDTF">2019-08-19T08:10:55Z</dcterms:modified>
</cp:coreProperties>
</file>