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4" r:id="rId3"/>
    <p:sldId id="275" r:id="rId4"/>
    <p:sldId id="276" r:id="rId5"/>
    <p:sldId id="272" r:id="rId6"/>
    <p:sldId id="268" r:id="rId7"/>
    <p:sldId id="271" r:id="rId8"/>
    <p:sldId id="273" r:id="rId9"/>
    <p:sldId id="260" r:id="rId10"/>
    <p:sldId id="266"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F3E-4AEB-AA34-CD5AE3BA51C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AF3E-4AEB-AA34-CD5AE3BA51C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AF3E-4AEB-AA34-CD5AE3BA51C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33.299999999999997</c:v>
                </c:pt>
                <c:pt idx="1">
                  <c:v>51.2</c:v>
                </c:pt>
                <c:pt idx="2">
                  <c:v>15.5</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4761193422889751"/>
          <c:y val="0.32872456802411604"/>
          <c:w val="0.24267938256573557"/>
          <c:h val="0.3488735416418380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過去の出来事から自分自身の強みを説明できるか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559F-47A7-B3D8-5EE129B2EFAC}"/>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559F-47A7-B3D8-5EE129B2EFAC}"/>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559F-47A7-B3D8-5EE129B2EFA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40.799999999999997</c:v>
                </c:pt>
                <c:pt idx="1">
                  <c:v>45.6</c:v>
                </c:pt>
                <c:pt idx="2">
                  <c:v>13.6</c:v>
                </c:pt>
              </c:numCache>
            </c:numRef>
          </c:val>
          <c:extLst>
            <c:ext xmlns:c16="http://schemas.microsoft.com/office/drawing/2014/chart" uri="{C3380CC4-5D6E-409C-BE32-E72D297353CC}">
              <c16:uniqueId val="{00000000-0FFA-495B-9FAF-D3D40295C3E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30569090739055"/>
          <c:y val="0.10113742268699885"/>
          <c:w val="0.45234755286071693"/>
          <c:h val="0.73332934451149945"/>
        </c:manualLayout>
      </c:layout>
      <c:pieChart>
        <c:varyColors val="1"/>
        <c:ser>
          <c:idx val="0"/>
          <c:order val="0"/>
          <c:tx>
            <c:strRef>
              <c:f>Sheet1!$B$1</c:f>
              <c:strCache>
                <c:ptCount val="1"/>
                <c:pt idx="0">
                  <c:v>過去の出来事から自分自身の弱みをどのように克服したか説明できるか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C598-48CD-A6DB-A405B1FAF44E}"/>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C598-48CD-A6DB-A405B1FAF44E}"/>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C598-48CD-A6DB-A405B1FAF4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29.6</c:v>
                </c:pt>
                <c:pt idx="1">
                  <c:v>41.6</c:v>
                </c:pt>
                <c:pt idx="2">
                  <c:v>28.8</c:v>
                </c:pt>
              </c:numCache>
            </c:numRef>
          </c:val>
          <c:extLst>
            <c:ext xmlns:c16="http://schemas.microsoft.com/office/drawing/2014/chart" uri="{C3380CC4-5D6E-409C-BE32-E72D297353CC}">
              <c16:uniqueId val="{00000000-E19B-4C84-AEA6-2D1D140615E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850288250743672"/>
          <c:y val="0.33265981582810622"/>
          <c:w val="0.26514608868608119"/>
          <c:h val="0.3346803683437875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E244-4E9A-8804-2CB4B6067BD4}"/>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E244-4E9A-8804-2CB4B6067BD4}"/>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E244-4E9A-8804-2CB4B6067BD4}"/>
              </c:ext>
            </c:extLst>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7-E244-4E9A-8804-2CB4B6067BD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49.6</c:v>
                </c:pt>
                <c:pt idx="1">
                  <c:v>16.8</c:v>
                </c:pt>
                <c:pt idx="2">
                  <c:v>3.3</c:v>
                </c:pt>
                <c:pt idx="3">
                  <c:v>30.3</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91-4951-A431-38951B7332DD}"/>
              </c:ext>
            </c:extLst>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3-8791-4951-A431-38951B7332DD}"/>
              </c:ext>
            </c:extLst>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5-8791-4951-A431-38951B7332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58.9</c:v>
                </c:pt>
                <c:pt idx="1">
                  <c:v>3.1</c:v>
                </c:pt>
                <c:pt idx="2">
                  <c:v>38</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6280741772617158"/>
          <c:y val="0.28338743896081314"/>
          <c:w val="0.25642009408509803"/>
          <c:h val="0.424912441350109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59AF-20B2-40E1-8ED0-444A8F702E8D}" type="datetimeFigureOut">
              <a:rPr kumimoji="1" lang="ja-JP" altLang="en-US" smtClean="0"/>
              <a:t>2019/8/19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F094-4874-4C69-894A-4B571AC06604}" type="slidenum">
              <a:rPr kumimoji="1" lang="ja-JP" altLang="en-US" smtClean="0"/>
              <a:t>‹#›</a:t>
            </a:fld>
            <a:endParaRPr kumimoji="1" lang="ja-JP" altLang="en-US"/>
          </a:p>
        </p:txBody>
      </p:sp>
    </p:spTree>
    <p:extLst>
      <p:ext uri="{BB962C8B-B14F-4D97-AF65-F5344CB8AC3E}">
        <p14:creationId xmlns:p14="http://schemas.microsoft.com/office/powerpoint/2010/main" val="32797090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kumimoji="1" lang="ja-JP" altLang="en-US" dirty="0"/>
              <a:t>人間は咄嗟に過去の出来ごとを聞かれた場合うそをつく確率が少ないその人の過去に起こした行動パターンがわかる近い将来の行動パターンが予測できる</a:t>
            </a:r>
          </a:p>
        </p:txBody>
      </p:sp>
      <p:sp>
        <p:nvSpPr>
          <p:cNvPr id="4" name="スライド番号プレースホルダー 3"/>
          <p:cNvSpPr>
            <a:spLocks noGrp="1"/>
          </p:cNvSpPr>
          <p:nvPr>
            <p:ph type="sldNum" sz="quarter" idx="5"/>
          </p:nvPr>
        </p:nvSpPr>
        <p:spPr/>
        <p:txBody>
          <a:bodyPr/>
          <a:lstStyle/>
          <a:p>
            <a:fld id="{F9D0F094-4874-4C69-894A-4B571AC06604}" type="slidenum">
              <a:rPr kumimoji="1" lang="ja-JP" altLang="en-US" smtClean="0"/>
              <a:t>4</a:t>
            </a:fld>
            <a:endParaRPr kumimoji="1" lang="ja-JP" altLang="en-US"/>
          </a:p>
        </p:txBody>
      </p:sp>
    </p:spTree>
    <p:extLst>
      <p:ext uri="{BB962C8B-B14F-4D97-AF65-F5344CB8AC3E}">
        <p14:creationId xmlns:p14="http://schemas.microsoft.com/office/powerpoint/2010/main" val="427498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8/19/2019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8/19/2019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作成するために</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BF55CD5-F385-4513-B3C6-B0437A71001B}"/>
              </a:ext>
            </a:extLst>
          </p:cNvPr>
          <p:cNvSpPr>
            <a:spLocks noGrp="1"/>
          </p:cNvSpPr>
          <p:nvPr>
            <p:ph idx="1"/>
          </p:nvPr>
        </p:nvSpPr>
        <p:spPr>
          <a:xfrm>
            <a:off x="1251678" y="2013285"/>
            <a:ext cx="10178322" cy="3593591"/>
          </a:xfrm>
        </p:spPr>
        <p:txBody>
          <a:bodyPr/>
          <a:lstStyle/>
          <a:p>
            <a:r>
              <a:rPr lang="ja-JP" altLang="en-US" sz="2800" dirty="0"/>
              <a:t>使用したソフトウェアや</a:t>
            </a:r>
            <a:endParaRPr lang="en-US" altLang="ja-JP" sz="2800" dirty="0"/>
          </a:p>
          <a:p>
            <a:r>
              <a:rPr lang="ja-JP" altLang="en-US" sz="2800" dirty="0"/>
              <a:t>開発手順など</a:t>
            </a:r>
            <a:endParaRPr lang="en-US" altLang="ja-JP" sz="2800" dirty="0"/>
          </a:p>
          <a:p>
            <a:r>
              <a:rPr lang="ja-JP" altLang="en-US" sz="2800" dirty="0"/>
              <a:t>私よくわかってないのでここの部分書けません</a:t>
            </a:r>
            <a:endParaRPr lang="en-US" altLang="ja-JP" sz="2800" dirty="0"/>
          </a:p>
          <a:p>
            <a:r>
              <a:rPr lang="ja-JP" altLang="en-US" sz="2800" dirty="0"/>
              <a:t>この部分いらないなら</a:t>
            </a:r>
            <a:r>
              <a:rPr lang="ja-JP" altLang="en-US" sz="2800" dirty="0" err="1"/>
              <a:t>消すしあっても</a:t>
            </a:r>
            <a:r>
              <a:rPr lang="ja-JP" altLang="en-US" sz="2800" dirty="0"/>
              <a:t>いいなって感じだったら書くので</a:t>
            </a:r>
            <a:endParaRPr lang="en-US" altLang="ja-JP" sz="2800" dirty="0"/>
          </a:p>
          <a:p>
            <a:r>
              <a:rPr lang="ja-JP" altLang="en-US" sz="2800" dirty="0"/>
              <a:t>教えてください</a:t>
            </a:r>
            <a:endParaRPr lang="en-US" altLang="ja-JP" sz="2800" dirty="0"/>
          </a:p>
          <a:p>
            <a:endParaRPr lang="en-US" altLang="ja-JP" dirty="0"/>
          </a:p>
        </p:txBody>
      </p:sp>
    </p:spTree>
    <p:extLst>
      <p:ext uri="{BB962C8B-B14F-4D97-AF65-F5344CB8AC3E}">
        <p14:creationId xmlns:p14="http://schemas.microsoft.com/office/powerpoint/2010/main" val="230711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956F3-9ACB-4300-9342-124D5A34E1D5}"/>
              </a:ext>
            </a:extLst>
          </p:cNvPr>
          <p:cNvSpPr>
            <a:spLocks noGrp="1"/>
          </p:cNvSpPr>
          <p:nvPr>
            <p:ph type="title"/>
          </p:nvPr>
        </p:nvSpPr>
        <p:spPr>
          <a:xfrm>
            <a:off x="3411605" y="1396686"/>
            <a:ext cx="8187071" cy="4064627"/>
          </a:xfrm>
        </p:spPr>
        <p:txBody>
          <a:bodyPr>
            <a:noAutofit/>
          </a:bodyPr>
          <a:lstStyle/>
          <a:p>
            <a:r>
              <a:rPr lang="ja-JP" altLang="en-US" sz="4800" dirty="0"/>
              <a:t>毎日の少しの時間で分析できるのは、時間のない大学生や就活生にとって魅力的かつ効率的</a:t>
            </a:r>
            <a:br>
              <a:rPr lang="en-US" altLang="ja-JP" sz="4800" dirty="0"/>
            </a:br>
            <a:endParaRPr kumimoji="1" lang="ja-JP" altLang="en-US" sz="4800" dirty="0"/>
          </a:p>
        </p:txBody>
      </p:sp>
    </p:spTree>
    <p:extLst>
      <p:ext uri="{BB962C8B-B14F-4D97-AF65-F5344CB8AC3E}">
        <p14:creationId xmlns:p14="http://schemas.microsoft.com/office/powerpoint/2010/main" val="378295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100887" y="2088783"/>
            <a:ext cx="8839579" cy="2680433"/>
          </a:xfrm>
        </p:spPr>
        <p:txBody>
          <a:bodyPr>
            <a:noAutofit/>
          </a:bodyPr>
          <a:lstStyle/>
          <a:p>
            <a:r>
              <a:rPr kumimoji="1" lang="ja-JP" altLang="en-US" sz="6000" dirty="0"/>
              <a:t>あなたは自分で</a:t>
            </a:r>
            <a:br>
              <a:rPr kumimoji="1" lang="en-US" altLang="ja-JP" sz="6000" dirty="0"/>
            </a:br>
            <a:r>
              <a:rPr kumimoji="1" lang="ja-JP" altLang="en-US" sz="6000" dirty="0"/>
              <a:t>自分自身のことを</a:t>
            </a:r>
            <a:br>
              <a:rPr kumimoji="1" lang="en-US" altLang="ja-JP" sz="6000" dirty="0"/>
            </a:br>
            <a:r>
              <a:rPr kumimoji="1" lang="ja-JP" altLang="en-US" sz="6000" dirty="0"/>
              <a:t>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9BE26-2FDB-4E9F-88DE-86F84BD48963}"/>
              </a:ext>
            </a:extLst>
          </p:cNvPr>
          <p:cNvSpPr>
            <a:spLocks noGrp="1"/>
          </p:cNvSpPr>
          <p:nvPr>
            <p:ph type="title"/>
          </p:nvPr>
        </p:nvSpPr>
        <p:spPr/>
        <p:txBody>
          <a:bodyPr>
            <a:normAutofit/>
          </a:bodyPr>
          <a:lstStyle/>
          <a:p>
            <a:r>
              <a:rPr kumimoji="1" lang="ja-JP" altLang="en-US" dirty="0"/>
              <a:t>人物評価手法（</a:t>
            </a:r>
            <a:r>
              <a:rPr kumimoji="1" lang="en-US" altLang="ja-JP" dirty="0"/>
              <a:t>STAR</a:t>
            </a:r>
            <a:r>
              <a:rPr kumimoji="1" lang="ja-JP" altLang="en-US" dirty="0"/>
              <a:t>）について</a:t>
            </a:r>
          </a:p>
        </p:txBody>
      </p:sp>
      <p:sp>
        <p:nvSpPr>
          <p:cNvPr id="3" name="コンテンツ プレースホルダー 2">
            <a:extLst>
              <a:ext uri="{FF2B5EF4-FFF2-40B4-BE49-F238E27FC236}">
                <a16:creationId xmlns:a16="http://schemas.microsoft.com/office/drawing/2014/main" id="{E830572D-F0F0-4D99-9442-058E1DA21660}"/>
              </a:ext>
            </a:extLst>
          </p:cNvPr>
          <p:cNvSpPr>
            <a:spLocks noGrp="1"/>
          </p:cNvSpPr>
          <p:nvPr>
            <p:ph idx="1"/>
          </p:nvPr>
        </p:nvSpPr>
        <p:spPr>
          <a:xfrm>
            <a:off x="1251678" y="2148395"/>
            <a:ext cx="10178322" cy="5001922"/>
          </a:xfrm>
        </p:spPr>
        <p:txBody>
          <a:bodyPr>
            <a:normAutofit/>
          </a:bodyPr>
          <a:lstStyle/>
          <a:p>
            <a:r>
              <a:rPr kumimoji="1" lang="en-US" altLang="ja-JP" sz="3200" dirty="0"/>
              <a:t>STAR</a:t>
            </a:r>
            <a:r>
              <a:rPr kumimoji="1" lang="ja-JP" altLang="en-US" sz="3200" dirty="0"/>
              <a:t>（</a:t>
            </a:r>
            <a:r>
              <a:rPr kumimoji="1" lang="en-US" altLang="ja-JP" sz="3200" dirty="0"/>
              <a:t>Situation Theme Action Result</a:t>
            </a:r>
            <a:r>
              <a:rPr kumimoji="1" lang="ja-JP" altLang="en-US" sz="3200" dirty="0"/>
              <a:t>）とは</a:t>
            </a:r>
            <a:endParaRPr kumimoji="1" lang="en-US" altLang="ja-JP" sz="3200" dirty="0"/>
          </a:p>
          <a:p>
            <a:endParaRPr kumimoji="1" lang="en-US" altLang="ja-JP" sz="1100" dirty="0"/>
          </a:p>
          <a:p>
            <a:pPr marL="0" indent="0">
              <a:buNone/>
            </a:pPr>
            <a:r>
              <a:rPr lang="ja-JP" altLang="en-US" sz="2800" dirty="0"/>
              <a:t>　</a:t>
            </a:r>
            <a:r>
              <a:rPr lang="en-US" altLang="ja-JP" sz="2800" dirty="0"/>
              <a:t>(S)</a:t>
            </a:r>
            <a:r>
              <a:rPr lang="ja-JP" altLang="en-US" sz="2800" dirty="0"/>
              <a:t>過去のどういう状況下</a:t>
            </a:r>
            <a:endParaRPr lang="en-US" altLang="ja-JP" sz="2800" dirty="0"/>
          </a:p>
          <a:p>
            <a:pPr marL="0" indent="0">
              <a:buNone/>
            </a:pPr>
            <a:r>
              <a:rPr lang="ja-JP" altLang="en-US" sz="2800" dirty="0"/>
              <a:t>　</a:t>
            </a:r>
            <a:r>
              <a:rPr lang="en-US" altLang="ja-JP" sz="2800" dirty="0"/>
              <a:t>(T)</a:t>
            </a:r>
            <a:r>
              <a:rPr lang="ja-JP" altLang="en-US" sz="2800" dirty="0"/>
              <a:t>どんな行動テーマを見つけたか</a:t>
            </a:r>
            <a:endParaRPr lang="en-US" altLang="ja-JP" sz="2800" dirty="0"/>
          </a:p>
          <a:p>
            <a:pPr marL="0" indent="0">
              <a:buNone/>
            </a:pPr>
            <a:r>
              <a:rPr lang="ja-JP" altLang="en-US" sz="2800" dirty="0"/>
              <a:t>　</a:t>
            </a:r>
            <a:r>
              <a:rPr lang="en-US" altLang="ja-JP" sz="2800" dirty="0"/>
              <a:t>(A)</a:t>
            </a:r>
            <a:r>
              <a:rPr lang="ja-JP" altLang="en-US" sz="2800" dirty="0"/>
              <a:t>具体的にどう行動したか</a:t>
            </a:r>
            <a:endParaRPr lang="en-US" altLang="ja-JP" sz="2800" dirty="0"/>
          </a:p>
          <a:p>
            <a:pPr marL="0" indent="0">
              <a:buNone/>
            </a:pPr>
            <a:r>
              <a:rPr lang="ja-JP" altLang="en-US" sz="2800" dirty="0"/>
              <a:t>　</a:t>
            </a:r>
            <a:r>
              <a:rPr lang="en-US" altLang="ja-JP" sz="2800" dirty="0"/>
              <a:t>(R)</a:t>
            </a:r>
            <a:r>
              <a:rPr lang="ja-JP" altLang="en-US" sz="2800" dirty="0"/>
              <a:t>どのような結果になったか</a:t>
            </a:r>
            <a:endParaRPr lang="en-US" altLang="ja-JP" sz="2800" dirty="0"/>
          </a:p>
          <a:p>
            <a:pPr marL="0" indent="0">
              <a:buNone/>
            </a:pPr>
            <a:r>
              <a:rPr lang="ja-JP" altLang="en-US" sz="2800" dirty="0"/>
              <a:t>　の情報をもとに将来の行動を予測する方法</a:t>
            </a:r>
            <a:endParaRPr lang="en-US" altLang="ja-JP" sz="2800" dirty="0"/>
          </a:p>
          <a:p>
            <a:pPr marL="0" indent="0">
              <a:buNone/>
            </a:pPr>
            <a:endParaRPr kumimoji="1" lang="en-US" altLang="ja-JP" sz="1200" dirty="0"/>
          </a:p>
          <a:p>
            <a:pPr marL="0" indent="0">
              <a:buNone/>
            </a:pPr>
            <a:endParaRPr kumimoji="1" lang="ja-JP" altLang="en-US" sz="2800" dirty="0"/>
          </a:p>
        </p:txBody>
      </p:sp>
    </p:spTree>
    <p:extLst>
      <p:ext uri="{BB962C8B-B14F-4D97-AF65-F5344CB8AC3E}">
        <p14:creationId xmlns:p14="http://schemas.microsoft.com/office/powerpoint/2010/main" val="238389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C2025-7C9B-45A6-9968-86B9543CC914}"/>
              </a:ext>
            </a:extLst>
          </p:cNvPr>
          <p:cNvSpPr>
            <a:spLocks noGrp="1"/>
          </p:cNvSpPr>
          <p:nvPr>
            <p:ph type="title"/>
          </p:nvPr>
        </p:nvSpPr>
        <p:spPr>
          <a:xfrm>
            <a:off x="1251678" y="372213"/>
            <a:ext cx="10178322" cy="1492132"/>
          </a:xfrm>
        </p:spPr>
        <p:txBody>
          <a:bodyPr/>
          <a:lstStyle/>
          <a:p>
            <a:r>
              <a:rPr lang="ja-JP" altLang="en-US" dirty="0"/>
              <a:t>人物評価手法（</a:t>
            </a:r>
            <a:r>
              <a:rPr lang="en-US" altLang="ja-JP" dirty="0"/>
              <a:t>STAR</a:t>
            </a:r>
            <a:r>
              <a:rPr lang="ja-JP" altLang="en-US" dirty="0"/>
              <a:t>）について</a:t>
            </a:r>
            <a:endParaRPr kumimoji="1" lang="ja-JP" altLang="en-US" dirty="0"/>
          </a:p>
        </p:txBody>
      </p:sp>
      <p:pic>
        <p:nvPicPr>
          <p:cNvPr id="5" name="コンテンツ プレースホルダー 4">
            <a:extLst>
              <a:ext uri="{FF2B5EF4-FFF2-40B4-BE49-F238E27FC236}">
                <a16:creationId xmlns:a16="http://schemas.microsoft.com/office/drawing/2014/main" id="{4CCCBF4F-1A8D-4F3B-AB58-CA839CC46FAA}"/>
              </a:ext>
            </a:extLst>
          </p:cNvPr>
          <p:cNvPicPr>
            <a:picLocks noGrp="1" noChangeAspect="1"/>
          </p:cNvPicPr>
          <p:nvPr>
            <p:ph idx="1"/>
          </p:nvPr>
        </p:nvPicPr>
        <p:blipFill>
          <a:blip r:embed="rId3"/>
          <a:stretch>
            <a:fillRect/>
          </a:stretch>
        </p:blipFill>
        <p:spPr>
          <a:xfrm>
            <a:off x="1804128" y="4563094"/>
            <a:ext cx="1714500" cy="1714500"/>
          </a:xfrm>
        </p:spPr>
      </p:pic>
      <p:pic>
        <p:nvPicPr>
          <p:cNvPr id="6" name="コンテンツ プレースホルダー 4">
            <a:extLst>
              <a:ext uri="{FF2B5EF4-FFF2-40B4-BE49-F238E27FC236}">
                <a16:creationId xmlns:a16="http://schemas.microsoft.com/office/drawing/2014/main" id="{FE365B19-6570-470F-8ABE-D23547148E24}"/>
              </a:ext>
            </a:extLst>
          </p:cNvPr>
          <p:cNvPicPr>
            <a:picLocks noChangeAspect="1"/>
          </p:cNvPicPr>
          <p:nvPr/>
        </p:nvPicPr>
        <p:blipFill>
          <a:blip r:embed="rId3"/>
          <a:stretch>
            <a:fillRect/>
          </a:stretch>
        </p:blipFill>
        <p:spPr>
          <a:xfrm>
            <a:off x="8673372" y="4563094"/>
            <a:ext cx="1714500" cy="1714500"/>
          </a:xfrm>
          <a:prstGeom prst="rect">
            <a:avLst/>
          </a:prstGeom>
        </p:spPr>
      </p:pic>
      <p:sp>
        <p:nvSpPr>
          <p:cNvPr id="7" name="矢印: 右 6">
            <a:extLst>
              <a:ext uri="{FF2B5EF4-FFF2-40B4-BE49-F238E27FC236}">
                <a16:creationId xmlns:a16="http://schemas.microsoft.com/office/drawing/2014/main" id="{D0E002F5-FD7D-4E85-83A0-11D77C7068B3}"/>
              </a:ext>
            </a:extLst>
          </p:cNvPr>
          <p:cNvSpPr/>
          <p:nvPr/>
        </p:nvSpPr>
        <p:spPr>
          <a:xfrm>
            <a:off x="5238750" y="5154707"/>
            <a:ext cx="1714500" cy="5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FF95D93-B6BB-41BF-9088-59095F4B8F74}"/>
              </a:ext>
            </a:extLst>
          </p:cNvPr>
          <p:cNvCxnSpPr/>
          <p:nvPr/>
        </p:nvCxnSpPr>
        <p:spPr>
          <a:xfrm>
            <a:off x="1616254" y="2317072"/>
            <a:ext cx="42257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2" name="二等辺三角形 11">
            <a:extLst>
              <a:ext uri="{FF2B5EF4-FFF2-40B4-BE49-F238E27FC236}">
                <a16:creationId xmlns:a16="http://schemas.microsoft.com/office/drawing/2014/main" id="{3D983D9A-D73F-4EEA-A256-FE7C01112D5F}"/>
              </a:ext>
            </a:extLst>
          </p:cNvPr>
          <p:cNvSpPr/>
          <p:nvPr/>
        </p:nvSpPr>
        <p:spPr>
          <a:xfrm rot="10800000">
            <a:off x="5841063" y="2130647"/>
            <a:ext cx="509873" cy="372850"/>
          </a:xfrm>
          <a:prstGeom prs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132474E0-407D-4141-960C-48E8D6F432A9}"/>
              </a:ext>
            </a:extLst>
          </p:cNvPr>
          <p:cNvCxnSpPr/>
          <p:nvPr/>
        </p:nvCxnSpPr>
        <p:spPr>
          <a:xfrm>
            <a:off x="6351898" y="2317072"/>
            <a:ext cx="41858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461C787-7EE9-40AC-B418-1EAA11947DA7}"/>
              </a:ext>
            </a:extLst>
          </p:cNvPr>
          <p:cNvSpPr/>
          <p:nvPr/>
        </p:nvSpPr>
        <p:spPr>
          <a:xfrm>
            <a:off x="5238750" y="5694472"/>
            <a:ext cx="1493481"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全く同じ</a:t>
            </a:r>
          </a:p>
        </p:txBody>
      </p:sp>
      <p:sp>
        <p:nvSpPr>
          <p:cNvPr id="29" name="四角形: 角を丸くする 28">
            <a:extLst>
              <a:ext uri="{FF2B5EF4-FFF2-40B4-BE49-F238E27FC236}">
                <a16:creationId xmlns:a16="http://schemas.microsoft.com/office/drawing/2014/main" id="{E5EF2FA5-C7FF-4EF1-B765-823E468C4EA0}"/>
              </a:ext>
            </a:extLst>
          </p:cNvPr>
          <p:cNvSpPr/>
          <p:nvPr/>
        </p:nvSpPr>
        <p:spPr>
          <a:xfrm>
            <a:off x="138491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cxnSp>
        <p:nvCxnSpPr>
          <p:cNvPr id="32" name="直線矢印コネクタ 31">
            <a:extLst>
              <a:ext uri="{FF2B5EF4-FFF2-40B4-BE49-F238E27FC236}">
                <a16:creationId xmlns:a16="http://schemas.microsoft.com/office/drawing/2014/main" id="{D3DB8797-2533-4295-B231-30E24C4ADF88}"/>
              </a:ext>
            </a:extLst>
          </p:cNvPr>
          <p:cNvCxnSpPr/>
          <p:nvPr/>
        </p:nvCxnSpPr>
        <p:spPr>
          <a:xfrm flipV="1">
            <a:off x="3921710" y="3413464"/>
            <a:ext cx="4385569" cy="13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98E7636A-9EE7-48FA-A0E2-0620A85C6B5D}"/>
              </a:ext>
            </a:extLst>
          </p:cNvPr>
          <p:cNvSpPr/>
          <p:nvPr/>
        </p:nvSpPr>
        <p:spPr>
          <a:xfrm>
            <a:off x="8444846" y="2885249"/>
            <a:ext cx="2399227" cy="98760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ある状況のもとで</a:t>
            </a:r>
            <a:endParaRPr kumimoji="1" lang="en-US" altLang="ja-JP" dirty="0">
              <a:solidFill>
                <a:schemeClr val="tx1"/>
              </a:solidFill>
            </a:endParaRPr>
          </a:p>
          <a:p>
            <a:pPr algn="ctr"/>
            <a:r>
              <a:rPr kumimoji="1" lang="ja-JP" altLang="en-US" dirty="0">
                <a:solidFill>
                  <a:schemeClr val="tx1"/>
                </a:solidFill>
              </a:rPr>
              <a:t>引き起こされる行動</a:t>
            </a:r>
          </a:p>
        </p:txBody>
      </p:sp>
      <p:sp>
        <p:nvSpPr>
          <p:cNvPr id="34" name="矢印: 下 33">
            <a:extLst>
              <a:ext uri="{FF2B5EF4-FFF2-40B4-BE49-F238E27FC236}">
                <a16:creationId xmlns:a16="http://schemas.microsoft.com/office/drawing/2014/main" id="{781C905F-5FE4-4A7A-84E5-FEC14117DDA1}"/>
              </a:ext>
            </a:extLst>
          </p:cNvPr>
          <p:cNvSpPr/>
          <p:nvPr/>
        </p:nvSpPr>
        <p:spPr>
          <a:xfrm>
            <a:off x="9162198"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下 34">
            <a:extLst>
              <a:ext uri="{FF2B5EF4-FFF2-40B4-BE49-F238E27FC236}">
                <a16:creationId xmlns:a16="http://schemas.microsoft.com/office/drawing/2014/main" id="{D0D09567-E552-45E8-A7AB-58072E27BE7B}"/>
              </a:ext>
            </a:extLst>
          </p:cNvPr>
          <p:cNvSpPr/>
          <p:nvPr/>
        </p:nvSpPr>
        <p:spPr>
          <a:xfrm>
            <a:off x="2216105" y="3872855"/>
            <a:ext cx="736847" cy="568176"/>
          </a:xfrm>
          <a:prstGeom prst="down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318AE9-A850-447D-8377-21B9DCCD5BEC}"/>
              </a:ext>
            </a:extLst>
          </p:cNvPr>
          <p:cNvSpPr/>
          <p:nvPr/>
        </p:nvSpPr>
        <p:spPr>
          <a:xfrm>
            <a:off x="1384916" y="1922678"/>
            <a:ext cx="1991669" cy="38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人生の時間軸</a:t>
            </a:r>
          </a:p>
        </p:txBody>
      </p:sp>
      <p:sp>
        <p:nvSpPr>
          <p:cNvPr id="37" name="正方形/長方形 36">
            <a:extLst>
              <a:ext uri="{FF2B5EF4-FFF2-40B4-BE49-F238E27FC236}">
                <a16:creationId xmlns:a16="http://schemas.microsoft.com/office/drawing/2014/main" id="{745E0447-147E-4832-833D-206D1419A005}"/>
              </a:ext>
            </a:extLst>
          </p:cNvPr>
          <p:cNvSpPr/>
          <p:nvPr/>
        </p:nvSpPr>
        <p:spPr>
          <a:xfrm>
            <a:off x="1355805"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過去</a:t>
            </a:r>
          </a:p>
        </p:txBody>
      </p:sp>
      <p:sp>
        <p:nvSpPr>
          <p:cNvPr id="38" name="正方形/長方形 37">
            <a:extLst>
              <a:ext uri="{FF2B5EF4-FFF2-40B4-BE49-F238E27FC236}">
                <a16:creationId xmlns:a16="http://schemas.microsoft.com/office/drawing/2014/main" id="{A16086DD-21EF-4DBA-8AB5-E5AB7C58CB9C}"/>
              </a:ext>
            </a:extLst>
          </p:cNvPr>
          <p:cNvSpPr/>
          <p:nvPr/>
        </p:nvSpPr>
        <p:spPr>
          <a:xfrm>
            <a:off x="5666171"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現在</a:t>
            </a:r>
            <a:endParaRPr kumimoji="1" lang="ja-JP" altLang="en-US" sz="1600" dirty="0">
              <a:solidFill>
                <a:schemeClr val="tx1"/>
              </a:solidFill>
            </a:endParaRPr>
          </a:p>
        </p:txBody>
      </p:sp>
      <p:sp>
        <p:nvSpPr>
          <p:cNvPr id="39" name="正方形/長方形 38">
            <a:extLst>
              <a:ext uri="{FF2B5EF4-FFF2-40B4-BE49-F238E27FC236}">
                <a16:creationId xmlns:a16="http://schemas.microsoft.com/office/drawing/2014/main" id="{47CC5B8A-D71C-4CB3-9173-F7381CA4A5A0}"/>
              </a:ext>
            </a:extLst>
          </p:cNvPr>
          <p:cNvSpPr/>
          <p:nvPr/>
        </p:nvSpPr>
        <p:spPr>
          <a:xfrm>
            <a:off x="9491227" y="2499724"/>
            <a:ext cx="896645" cy="358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将来</a:t>
            </a:r>
          </a:p>
        </p:txBody>
      </p:sp>
    </p:spTree>
    <p:extLst>
      <p:ext uri="{BB962C8B-B14F-4D97-AF65-F5344CB8AC3E}">
        <p14:creationId xmlns:p14="http://schemas.microsoft.com/office/powerpoint/2010/main" val="28535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006839" y="2019300"/>
            <a:ext cx="10178322" cy="2819400"/>
          </a:xfrm>
        </p:spPr>
        <p:txBody>
          <a:bodyPr>
            <a:normAutofit fontScale="90000"/>
          </a:bodyPr>
          <a:lstStyle/>
          <a:p>
            <a:r>
              <a:rPr kumimoji="1" lang="ja-JP" altLang="en-US" dirty="0"/>
              <a:t>実績がないと意味がない！！</a:t>
            </a:r>
            <a:br>
              <a:rPr kumimoji="1" lang="en-US" altLang="ja-JP" dirty="0"/>
            </a:br>
            <a:br>
              <a:rPr kumimoji="1" lang="en-US" altLang="ja-JP" dirty="0"/>
            </a:br>
            <a:r>
              <a:rPr kumimoji="1" lang="ja-JP" altLang="en-US" dirty="0"/>
              <a:t>実績がある→話す内容に説得力を持</a:t>
            </a:r>
            <a:br>
              <a:rPr kumimoji="1" lang="en-US" altLang="ja-JP" dirty="0"/>
            </a:br>
            <a:r>
              <a:rPr kumimoji="1" lang="ja-JP" altLang="en-US" dirty="0"/>
              <a:t>　　　　　　たせることができる！</a:t>
            </a:r>
          </a:p>
        </p:txBody>
      </p:sp>
    </p:spTree>
    <p:extLst>
      <p:ext uri="{BB962C8B-B14F-4D97-AF65-F5344CB8AC3E}">
        <p14:creationId xmlns:p14="http://schemas.microsoft.com/office/powerpoint/2010/main" val="41670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2410069037"/>
              </p:ext>
            </p:extLst>
          </p:nvPr>
        </p:nvGraphicFramePr>
        <p:xfrm>
          <a:off x="7038976" y="980812"/>
          <a:ext cx="4100064" cy="21564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コンテンツ プレースホルダー 7">
            <a:extLst>
              <a:ext uri="{FF2B5EF4-FFF2-40B4-BE49-F238E27FC236}">
                <a16:creationId xmlns:a16="http://schemas.microsoft.com/office/drawing/2014/main" id="{2CB702D2-BF06-4EE2-AF51-9D9EF383AC09}"/>
              </a:ext>
            </a:extLst>
          </p:cNvPr>
          <p:cNvGraphicFramePr>
            <a:graphicFrameLocks noGrp="1"/>
          </p:cNvGraphicFramePr>
          <p:nvPr>
            <p:ph sz="half" idx="2"/>
            <p:extLst>
              <p:ext uri="{D42A27DB-BD31-4B8C-83A1-F6EECF244321}">
                <p14:modId xmlns:p14="http://schemas.microsoft.com/office/powerpoint/2010/main" val="1610014883"/>
              </p:ext>
            </p:extLst>
          </p:nvPr>
        </p:nvGraphicFramePr>
        <p:xfrm>
          <a:off x="7297860" y="2717467"/>
          <a:ext cx="3664323" cy="22660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11">
            <a:extLst>
              <a:ext uri="{FF2B5EF4-FFF2-40B4-BE49-F238E27FC236}">
                <a16:creationId xmlns:a16="http://schemas.microsoft.com/office/drawing/2014/main" id="{5B81B334-79A1-4189-BFF5-883175760F50}"/>
              </a:ext>
            </a:extLst>
          </p:cNvPr>
          <p:cNvGraphicFramePr>
            <a:graphicFrameLocks noGrp="1"/>
          </p:cNvGraphicFramePr>
          <p:nvPr>
            <p:ph sz="half" idx="1"/>
            <p:extLst>
              <p:ext uri="{D42A27DB-BD31-4B8C-83A1-F6EECF244321}">
                <p14:modId xmlns:p14="http://schemas.microsoft.com/office/powerpoint/2010/main" val="1107286847"/>
              </p:ext>
            </p:extLst>
          </p:nvPr>
        </p:nvGraphicFramePr>
        <p:xfrm>
          <a:off x="7374060" y="4753238"/>
          <a:ext cx="3752652" cy="224790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79D70E23-FB91-4BC5-A459-5AF0CC92DE67}"/>
              </a:ext>
            </a:extLst>
          </p:cNvPr>
          <p:cNvSpPr txBox="1"/>
          <p:nvPr/>
        </p:nvSpPr>
        <p:spPr>
          <a:xfrm>
            <a:off x="1229817" y="1787384"/>
            <a:ext cx="5886451" cy="954107"/>
          </a:xfrm>
          <a:prstGeom prst="rect">
            <a:avLst/>
          </a:prstGeom>
          <a:noFill/>
        </p:spPr>
        <p:txBody>
          <a:bodyPr wrap="square" rtlCol="0">
            <a:spAutoFit/>
          </a:bodyPr>
          <a:lstStyle/>
          <a:p>
            <a:r>
              <a:rPr kumimoji="1" lang="ja-JP" altLang="en-US" sz="2800" dirty="0"/>
              <a:t>相手に自分がどのような人か</a:t>
            </a:r>
            <a:endParaRPr kumimoji="1" lang="en-US" altLang="ja-JP" sz="2800" dirty="0"/>
          </a:p>
          <a:p>
            <a:r>
              <a:rPr kumimoji="1" lang="ja-JP" altLang="en-US" sz="2800" dirty="0"/>
              <a:t>説明して理解させることができるか</a:t>
            </a:r>
          </a:p>
        </p:txBody>
      </p:sp>
      <p:sp>
        <p:nvSpPr>
          <p:cNvPr id="4" name="テキスト ボックス 3">
            <a:extLst>
              <a:ext uri="{FF2B5EF4-FFF2-40B4-BE49-F238E27FC236}">
                <a16:creationId xmlns:a16="http://schemas.microsoft.com/office/drawing/2014/main" id="{65879F0C-13A6-4CB5-857B-5CDD32BDBA98}"/>
              </a:ext>
            </a:extLst>
          </p:cNvPr>
          <p:cNvSpPr txBox="1"/>
          <p:nvPr/>
        </p:nvSpPr>
        <p:spPr>
          <a:xfrm>
            <a:off x="1251678" y="3490912"/>
            <a:ext cx="5958676" cy="954107"/>
          </a:xfrm>
          <a:prstGeom prst="rect">
            <a:avLst/>
          </a:prstGeom>
          <a:noFill/>
        </p:spPr>
        <p:txBody>
          <a:bodyPr wrap="square" rtlCol="0">
            <a:spAutoFit/>
          </a:bodyPr>
          <a:lstStyle/>
          <a:p>
            <a:r>
              <a:rPr kumimoji="1" lang="ja-JP" altLang="en-US" sz="2800" dirty="0"/>
              <a:t>過去の出来事から自分自身の強みを説明できるか</a:t>
            </a:r>
          </a:p>
        </p:txBody>
      </p:sp>
      <p:sp>
        <p:nvSpPr>
          <p:cNvPr id="5" name="テキスト ボックス 4">
            <a:extLst>
              <a:ext uri="{FF2B5EF4-FFF2-40B4-BE49-F238E27FC236}">
                <a16:creationId xmlns:a16="http://schemas.microsoft.com/office/drawing/2014/main" id="{9969295E-80BF-49C2-8222-28D9C7DBE349}"/>
              </a:ext>
            </a:extLst>
          </p:cNvPr>
          <p:cNvSpPr txBox="1"/>
          <p:nvPr/>
        </p:nvSpPr>
        <p:spPr>
          <a:xfrm>
            <a:off x="1251678" y="5251591"/>
            <a:ext cx="6034876" cy="954107"/>
          </a:xfrm>
          <a:prstGeom prst="rect">
            <a:avLst/>
          </a:prstGeom>
          <a:noFill/>
        </p:spPr>
        <p:txBody>
          <a:bodyPr wrap="square" rtlCol="0">
            <a:spAutoFit/>
          </a:bodyPr>
          <a:lstStyle/>
          <a:p>
            <a:r>
              <a:rPr kumimoji="1" lang="ja-JP" altLang="en-US" sz="2800" dirty="0"/>
              <a:t>過去の出来事から自分自身の弱みをどのように克服したか説明できるか</a:t>
            </a:r>
          </a:p>
        </p:txBody>
      </p:sp>
    </p:spTree>
    <p:extLst>
      <p:ext uri="{BB962C8B-B14F-4D97-AF65-F5344CB8AC3E}">
        <p14:creationId xmlns:p14="http://schemas.microsoft.com/office/powerpoint/2010/main" val="193934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211830052"/>
              </p:ext>
            </p:extLst>
          </p:nvPr>
        </p:nvGraphicFramePr>
        <p:xfrm>
          <a:off x="5825397" y="1128451"/>
          <a:ext cx="6153150" cy="2755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585741210"/>
              </p:ext>
            </p:extLst>
          </p:nvPr>
        </p:nvGraphicFramePr>
        <p:xfrm>
          <a:off x="5955390" y="3664382"/>
          <a:ext cx="5702664" cy="2898343"/>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a:extLst>
              <a:ext uri="{FF2B5EF4-FFF2-40B4-BE49-F238E27FC236}">
                <a16:creationId xmlns:a16="http://schemas.microsoft.com/office/drawing/2014/main" id="{1EEEFB16-D56A-43D0-8F3E-03FCFA23CA88}"/>
              </a:ext>
            </a:extLst>
          </p:cNvPr>
          <p:cNvSpPr txBox="1"/>
          <p:nvPr/>
        </p:nvSpPr>
        <p:spPr>
          <a:xfrm>
            <a:off x="1042987" y="1990987"/>
            <a:ext cx="5553075" cy="954107"/>
          </a:xfrm>
          <a:prstGeom prst="rect">
            <a:avLst/>
          </a:prstGeom>
          <a:noFill/>
        </p:spPr>
        <p:txBody>
          <a:bodyPr wrap="square" rtlCol="0">
            <a:spAutoFit/>
          </a:bodyPr>
          <a:lstStyle/>
          <a:p>
            <a:r>
              <a:rPr kumimoji="1" lang="ja-JP" altLang="en-US" sz="2800" dirty="0"/>
              <a:t>モットーを意識して行動した</a:t>
            </a:r>
            <a:endParaRPr kumimoji="1" lang="en-US" altLang="ja-JP" sz="2800" dirty="0"/>
          </a:p>
          <a:p>
            <a:r>
              <a:rPr kumimoji="1" lang="ja-JP" altLang="en-US" sz="2800" dirty="0"/>
              <a:t>ことによる実績はありますか</a:t>
            </a:r>
          </a:p>
        </p:txBody>
      </p:sp>
      <p:sp>
        <p:nvSpPr>
          <p:cNvPr id="4" name="テキスト ボックス 3">
            <a:extLst>
              <a:ext uri="{FF2B5EF4-FFF2-40B4-BE49-F238E27FC236}">
                <a16:creationId xmlns:a16="http://schemas.microsoft.com/office/drawing/2014/main" id="{BBC7AC39-9845-405F-BF48-595ACE20687B}"/>
              </a:ext>
            </a:extLst>
          </p:cNvPr>
          <p:cNvSpPr txBox="1"/>
          <p:nvPr/>
        </p:nvSpPr>
        <p:spPr>
          <a:xfrm>
            <a:off x="1042986" y="4314825"/>
            <a:ext cx="4912403" cy="1384995"/>
          </a:xfrm>
          <a:prstGeom prst="rect">
            <a:avLst/>
          </a:prstGeom>
          <a:noFill/>
        </p:spPr>
        <p:txBody>
          <a:bodyPr wrap="square" rtlCol="0">
            <a:spAutoFit/>
          </a:bodyPr>
          <a:lstStyle/>
          <a:p>
            <a:r>
              <a:rPr kumimoji="1" lang="ja-JP" altLang="en-US" sz="2800" dirty="0"/>
              <a:t>毎日質問に答えるだけで</a:t>
            </a:r>
            <a:endParaRPr kumimoji="1" lang="en-US" altLang="ja-JP" sz="2800" dirty="0"/>
          </a:p>
          <a:p>
            <a:r>
              <a:rPr kumimoji="1" lang="ja-JP" altLang="en-US" sz="2800" dirty="0"/>
              <a:t>自分自身のことが理解できるアプリがあれば使いますか</a:t>
            </a:r>
          </a:p>
        </p:txBody>
      </p:sp>
    </p:spTree>
    <p:extLst>
      <p:ext uri="{BB962C8B-B14F-4D97-AF65-F5344CB8AC3E}">
        <p14:creationId xmlns:p14="http://schemas.microsoft.com/office/powerpoint/2010/main" val="2143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12CE8-2C5D-4035-9D0D-356C16D2C35D}"/>
              </a:ext>
            </a:extLst>
          </p:cNvPr>
          <p:cNvSpPr>
            <a:spLocks noGrp="1"/>
          </p:cNvSpPr>
          <p:nvPr>
            <p:ph type="title"/>
          </p:nvPr>
        </p:nvSpPr>
        <p:spPr/>
        <p:txBody>
          <a:bodyPr>
            <a:normAutofit fontScale="90000"/>
          </a:bodyPr>
          <a:lstStyle/>
          <a:p>
            <a:r>
              <a:rPr kumimoji="1" lang="ja-JP" altLang="en-US" dirty="0"/>
              <a:t>アンケート結果から見えた</a:t>
            </a:r>
            <a:br>
              <a:rPr kumimoji="1" lang="en-US" altLang="ja-JP" dirty="0"/>
            </a:br>
            <a:r>
              <a:rPr kumimoji="1" lang="ja-JP" altLang="en-US" dirty="0"/>
              <a:t>多くの人が抱える問題・課題</a:t>
            </a:r>
          </a:p>
        </p:txBody>
      </p:sp>
      <p:sp>
        <p:nvSpPr>
          <p:cNvPr id="3" name="コンテンツ プレースホルダー 2">
            <a:extLst>
              <a:ext uri="{FF2B5EF4-FFF2-40B4-BE49-F238E27FC236}">
                <a16:creationId xmlns:a16="http://schemas.microsoft.com/office/drawing/2014/main" id="{249F95C0-C42A-49FA-B305-2ABC1290E4B3}"/>
              </a:ext>
            </a:extLst>
          </p:cNvPr>
          <p:cNvSpPr>
            <a:spLocks noGrp="1"/>
          </p:cNvSpPr>
          <p:nvPr>
            <p:ph idx="1"/>
          </p:nvPr>
        </p:nvSpPr>
        <p:spPr>
          <a:xfrm>
            <a:off x="854439" y="2131969"/>
            <a:ext cx="10972800" cy="3577700"/>
          </a:xfrm>
        </p:spPr>
        <p:txBody>
          <a:bodyPr>
            <a:normAutofit/>
          </a:bodyPr>
          <a:lstStyle/>
          <a:p>
            <a:pPr marL="0" indent="0">
              <a:buNone/>
            </a:pPr>
            <a:r>
              <a:rPr kumimoji="1" lang="ja-JP" altLang="en-US" sz="3200" dirty="0"/>
              <a:t>　</a:t>
            </a:r>
            <a:r>
              <a:rPr kumimoji="1" lang="ja-JP" altLang="en-US" sz="3200" dirty="0">
                <a:solidFill>
                  <a:schemeClr val="tx1"/>
                </a:solidFill>
              </a:rPr>
              <a:t>すべての項目において「できる」と答えた人が半数以下</a:t>
            </a:r>
            <a:endParaRPr lang="en-US" altLang="ja-JP" sz="2400" dirty="0">
              <a:solidFill>
                <a:schemeClr val="tx1"/>
              </a:solidFill>
            </a:endParaRPr>
          </a:p>
          <a:p>
            <a:pPr marL="0" indent="0">
              <a:buNone/>
            </a:pPr>
            <a:endParaRPr lang="en-US" altLang="ja-JP" sz="1900" dirty="0"/>
          </a:p>
        </p:txBody>
      </p:sp>
      <p:sp>
        <p:nvSpPr>
          <p:cNvPr id="11" name="矢印: 下 10">
            <a:extLst>
              <a:ext uri="{FF2B5EF4-FFF2-40B4-BE49-F238E27FC236}">
                <a16:creationId xmlns:a16="http://schemas.microsoft.com/office/drawing/2014/main" id="{07DE0DD5-88B6-4DF5-BCF4-E35605C424A7}"/>
              </a:ext>
            </a:extLst>
          </p:cNvPr>
          <p:cNvSpPr/>
          <p:nvPr/>
        </p:nvSpPr>
        <p:spPr>
          <a:xfrm>
            <a:off x="5042517" y="2896916"/>
            <a:ext cx="1597980" cy="813950"/>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AC4139E-1101-4E74-A620-F1766274E1D2}"/>
              </a:ext>
            </a:extLst>
          </p:cNvPr>
          <p:cNvSpPr txBox="1"/>
          <p:nvPr/>
        </p:nvSpPr>
        <p:spPr>
          <a:xfrm>
            <a:off x="2669220" y="3968318"/>
            <a:ext cx="6853560" cy="584775"/>
          </a:xfrm>
          <a:prstGeom prst="rect">
            <a:avLst/>
          </a:prstGeom>
          <a:noFill/>
        </p:spPr>
        <p:txBody>
          <a:bodyPr wrap="square" rtlCol="0">
            <a:spAutoFit/>
          </a:bodyPr>
          <a:lstStyle/>
          <a:p>
            <a:r>
              <a:rPr kumimoji="1" lang="ja-JP" altLang="en-US" sz="3200" dirty="0"/>
              <a:t>自分のことがわかってない人が多い</a:t>
            </a:r>
          </a:p>
        </p:txBody>
      </p:sp>
      <p:sp>
        <p:nvSpPr>
          <p:cNvPr id="13" name="矢印: 下 12">
            <a:extLst>
              <a:ext uri="{FF2B5EF4-FFF2-40B4-BE49-F238E27FC236}">
                <a16:creationId xmlns:a16="http://schemas.microsoft.com/office/drawing/2014/main" id="{868DC88D-3088-416C-93A3-0AAE3A8E1B60}"/>
              </a:ext>
            </a:extLst>
          </p:cNvPr>
          <p:cNvSpPr/>
          <p:nvPr/>
        </p:nvSpPr>
        <p:spPr>
          <a:xfrm>
            <a:off x="5042517" y="4709072"/>
            <a:ext cx="1597980" cy="824909"/>
          </a:xfrm>
          <a:prstGeom prst="downArrow">
            <a:avLst/>
          </a:prstGeom>
          <a:solidFill>
            <a:schemeClr val="accent1">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46AA104-7981-4D6B-9145-1C9646938F21}"/>
              </a:ext>
            </a:extLst>
          </p:cNvPr>
          <p:cNvSpPr txBox="1"/>
          <p:nvPr/>
        </p:nvSpPr>
        <p:spPr>
          <a:xfrm>
            <a:off x="1529918" y="5709669"/>
            <a:ext cx="9132163" cy="584775"/>
          </a:xfrm>
          <a:prstGeom prst="rect">
            <a:avLst/>
          </a:prstGeom>
          <a:noFill/>
        </p:spPr>
        <p:txBody>
          <a:bodyPr wrap="square" rtlCol="0">
            <a:spAutoFit/>
          </a:bodyPr>
          <a:lstStyle/>
          <a:p>
            <a:r>
              <a:rPr kumimoji="1" lang="ja-JP" altLang="en-US" sz="3200" dirty="0"/>
              <a:t>面接時に自分のことを知ってもらえるわけない</a:t>
            </a:r>
          </a:p>
        </p:txBody>
      </p:sp>
    </p:spTree>
    <p:extLst>
      <p:ext uri="{BB962C8B-B14F-4D97-AF65-F5344CB8AC3E}">
        <p14:creationId xmlns:p14="http://schemas.microsoft.com/office/powerpoint/2010/main" val="31031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339852"/>
          </a:xfrm>
        </p:spPr>
        <p:txBody>
          <a:bodyPr>
            <a:normAutofit/>
          </a:bodyPr>
          <a:lstStyle/>
          <a:p>
            <a:r>
              <a:rPr kumimoji="1" lang="ja-JP" altLang="en-US" sz="2800" dirty="0"/>
              <a:t>毎日質問に答えるだけで、質問の</a:t>
            </a:r>
            <a:r>
              <a:rPr lang="ja-JP" altLang="en-US" sz="2800" dirty="0"/>
              <a:t>回答を集計し数値化してグラフにするツール。</a:t>
            </a:r>
            <a:endParaRPr kumimoji="1" lang="en-US" altLang="ja-JP" sz="2800" dirty="0"/>
          </a:p>
          <a:p>
            <a:pPr marL="0" indent="0">
              <a:buNone/>
            </a:pPr>
            <a:r>
              <a:rPr lang="ja-JP" altLang="en-US" sz="2800" dirty="0"/>
              <a:t>　→　</a:t>
            </a:r>
            <a:r>
              <a:rPr kumimoji="1" lang="ja-JP" altLang="en-US" sz="2800" dirty="0"/>
              <a:t>グラフにより可視化することによって、自分の強みや弱</a:t>
            </a:r>
            <a:endParaRPr kumimoji="1" lang="en-US" altLang="ja-JP" sz="2800" dirty="0"/>
          </a:p>
          <a:p>
            <a:pPr marL="0" indent="0">
              <a:buNone/>
            </a:pPr>
            <a:r>
              <a:rPr lang="ja-JP" altLang="en-US" sz="2800" dirty="0"/>
              <a:t>　　　</a:t>
            </a:r>
            <a:r>
              <a:rPr kumimoji="1" lang="ja-JP" altLang="en-US" sz="2800" dirty="0"/>
              <a:t>みを簡単に把握することができる。</a:t>
            </a:r>
            <a:endParaRPr lang="en-US" altLang="ja-JP" sz="2800" dirty="0"/>
          </a:p>
          <a:p>
            <a:pPr marL="0" indent="0">
              <a:buNone/>
            </a:pPr>
            <a:endParaRPr lang="en-US" altLang="ja-JP" dirty="0"/>
          </a:p>
          <a:p>
            <a:pPr marL="0" indent="0">
              <a:buNone/>
            </a:pPr>
            <a:endParaRPr lang="en-US" altLang="ja-JP" dirty="0"/>
          </a:p>
          <a:p>
            <a:r>
              <a:rPr lang="ja-JP" altLang="en-US" sz="2800" dirty="0"/>
              <a:t>自分の行動を記録することにより自分自身を分析する。</a:t>
            </a:r>
            <a:endParaRPr lang="en-US" altLang="ja-JP" sz="2800" dirty="0"/>
          </a:p>
          <a:p>
            <a:pPr marL="0" indent="0">
              <a:buNone/>
            </a:pPr>
            <a:r>
              <a:rPr lang="ja-JP" altLang="en-US" sz="2800" dirty="0"/>
              <a:t>　</a:t>
            </a:r>
            <a:endParaRPr lang="en-US" altLang="ja-JP" sz="2800" dirty="0"/>
          </a:p>
          <a:p>
            <a:pPr marL="0" indent="0">
              <a:buNone/>
            </a:pPr>
            <a:endParaRPr kumimoji="1" lang="ja-JP" altLang="en-US" sz="2800" dirty="0"/>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バッジ</Template>
  <TotalTime>1186</TotalTime>
  <Words>295</Words>
  <Application>Microsoft Office PowerPoint</Application>
  <PresentationFormat>ワイド画面</PresentationFormat>
  <Paragraphs>53</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Gill Sans MT</vt:lpstr>
      <vt:lpstr>Impact</vt:lpstr>
      <vt:lpstr>バッジ</vt:lpstr>
      <vt:lpstr>future</vt:lpstr>
      <vt:lpstr>あなたは自分で 自分自身のことを 理解できていますか？</vt:lpstr>
      <vt:lpstr>人物評価手法（STAR）について</vt:lpstr>
      <vt:lpstr>人物評価手法（STAR）について</vt:lpstr>
      <vt:lpstr>実績がないと意味がない！！  実績がある→話す内容に説得力を持 　　　　　　たせることができる！</vt:lpstr>
      <vt:lpstr>アプリ需要市場調査の結果</vt:lpstr>
      <vt:lpstr>アプリ需要市場調査の結果</vt:lpstr>
      <vt:lpstr>アンケート結果から見えた 多くの人が抱える問題・課題</vt:lpstr>
      <vt:lpstr>FUTUREとは</vt:lpstr>
      <vt:lpstr>作成するために…</vt:lpstr>
      <vt:lpstr>毎日の少しの時間で分析できるのは、時間のない大学生や就活生にとって魅力的かつ効率的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吉村奈那子</dc:creator>
  <cp:lastModifiedBy> 吉村奈那子</cp:lastModifiedBy>
  <cp:revision>67</cp:revision>
  <dcterms:created xsi:type="dcterms:W3CDTF">2019-08-14T14:40:01Z</dcterms:created>
  <dcterms:modified xsi:type="dcterms:W3CDTF">2019-08-19T11:16:11Z</dcterms:modified>
</cp:coreProperties>
</file>