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5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欧拉公式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30794"/>
            <a:ext cx="6400800" cy="10080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Zhang Naifu 2018280351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963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 flipH="1">
            <a:off x="5978391" y="3473041"/>
            <a:ext cx="1026336" cy="962077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81057" y="2718581"/>
            <a:ext cx="1623670" cy="754460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4"/>
          <p:cNvCxnSpPr/>
          <p:nvPr/>
        </p:nvCxnSpPr>
        <p:spPr>
          <a:xfrm rot="16200000" flipV="1">
            <a:off x="6459935" y="4001923"/>
            <a:ext cx="2845538" cy="1759045"/>
          </a:xfrm>
          <a:prstGeom prst="curvedConnector3">
            <a:avLst>
              <a:gd name="adj1" fmla="val 100941"/>
            </a:avLst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451719" y="2718581"/>
            <a:ext cx="929338" cy="1011009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84"/>
          <p:cNvCxnSpPr/>
          <p:nvPr/>
        </p:nvCxnSpPr>
        <p:spPr>
          <a:xfrm>
            <a:off x="4451718" y="3729594"/>
            <a:ext cx="4312057" cy="2588985"/>
          </a:xfrm>
          <a:prstGeom prst="curvedConnector3">
            <a:avLst>
              <a:gd name="adj1" fmla="val -30033"/>
            </a:avLst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76839" y="4431857"/>
            <a:ext cx="2785388" cy="1886722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92907" cy="1143000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中余树边：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>
                <a:latin typeface="黑体"/>
                <a:ea typeface="黑体"/>
                <a:cs typeface="黑体"/>
              </a:rPr>
              <a:t>*</a:t>
            </a:r>
            <a:r>
              <a:rPr lang="zh-CN" altLang="en-US" dirty="0">
                <a:latin typeface="黑体"/>
                <a:ea typeface="黑体"/>
                <a:cs typeface="黑体"/>
              </a:rPr>
              <a:t>的</a:t>
            </a:r>
            <a:r>
              <a:rPr lang="en-US" altLang="zh-CN" dirty="0"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>
              <a:latin typeface="黑体"/>
              <a:ea typeface="黑体"/>
              <a:cs typeface="黑体"/>
            </a:endParaRPr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790759" y="1600200"/>
            <a:ext cx="224975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原图</a:t>
            </a:r>
            <a:r>
              <a:rPr lang="en-US" altLang="zh-CN" dirty="0" smtClean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G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dirty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T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对偶图</a:t>
            </a: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*</a:t>
            </a:r>
            <a:endParaRPr lang="en-US" baseline="30000" dirty="0" smtClean="0">
              <a:solidFill>
                <a:schemeClr val="bg1">
                  <a:lumMod val="75000"/>
                  <a:lumOff val="25000"/>
                </a:schemeClr>
              </a:solidFill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中余树边对应的</a:t>
            </a: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边形成</a:t>
            </a:r>
            <a:r>
              <a:rPr lang="en-US" altLang="zh-CN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 smtClean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sz="2000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不含回路</a:t>
            </a:r>
            <a:endParaRPr lang="en-US" altLang="zh-CN" sz="2000" dirty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sz="2000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经所有域</a:t>
            </a:r>
            <a:endParaRPr lang="en-US" sz="2000" dirty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endParaRPr lang="en-US" altLang="zh-CN" baseline="30000" dirty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endParaRPr lang="en-US" dirty="0">
              <a:latin typeface="黑体"/>
              <a:ea typeface="黑体"/>
              <a:cs typeface="黑体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076569" y="5320223"/>
            <a:ext cx="1901822" cy="1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92502" y="2138964"/>
            <a:ext cx="1909995" cy="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002497" y="2138960"/>
            <a:ext cx="1861783" cy="2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864280" y="2138962"/>
            <a:ext cx="0" cy="159063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78391" y="3729594"/>
            <a:ext cx="1885889" cy="159063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02497" y="3729593"/>
            <a:ext cx="1861783" cy="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02497" y="2138959"/>
            <a:ext cx="0" cy="159063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076569" y="3729594"/>
            <a:ext cx="1925928" cy="159063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76569" y="2138964"/>
            <a:ext cx="15933" cy="318126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92502" y="2138964"/>
            <a:ext cx="1909995" cy="1590626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51719" y="3729590"/>
            <a:ext cx="1526672" cy="705528"/>
          </a:xfrm>
          <a:prstGeom prst="line">
            <a:avLst/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84"/>
          <p:cNvCxnSpPr/>
          <p:nvPr/>
        </p:nvCxnSpPr>
        <p:spPr>
          <a:xfrm rot="16200000" flipV="1">
            <a:off x="6461483" y="4016287"/>
            <a:ext cx="2845538" cy="1759045"/>
          </a:xfrm>
          <a:prstGeom prst="curvedConnector3">
            <a:avLst>
              <a:gd name="adj1" fmla="val 154586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84"/>
          <p:cNvCxnSpPr/>
          <p:nvPr/>
        </p:nvCxnSpPr>
        <p:spPr>
          <a:xfrm>
            <a:off x="5978391" y="4435118"/>
            <a:ext cx="2785384" cy="1883461"/>
          </a:xfrm>
          <a:prstGeom prst="curvedConnector3">
            <a:avLst>
              <a:gd name="adj1" fmla="val -12640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84"/>
          <p:cNvCxnSpPr/>
          <p:nvPr/>
        </p:nvCxnSpPr>
        <p:spPr>
          <a:xfrm rot="16200000" flipV="1">
            <a:off x="5272418" y="2827222"/>
            <a:ext cx="3599997" cy="3382717"/>
          </a:xfrm>
          <a:prstGeom prst="curvedConnector3">
            <a:avLst>
              <a:gd name="adj1" fmla="val 161530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7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>
          <a:xfrm>
            <a:off x="790758" y="1600200"/>
            <a:ext cx="2762925" cy="4826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中余树边对应的</a:t>
            </a: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边形成</a:t>
            </a: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sz="2000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不含回路</a:t>
            </a:r>
            <a:endParaRPr lang="en-US" altLang="zh-CN" sz="2000" dirty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sz="2000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经所有域</a:t>
            </a:r>
            <a:endParaRPr lang="en-US" sz="2000" dirty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如果</a:t>
            </a:r>
            <a:r>
              <a:rPr lang="en-US" altLang="zh-CN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含回路</a:t>
            </a:r>
            <a:endParaRPr lang="en-US" altLang="zh-CN" dirty="0" smtClean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=&gt; 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T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不经过所有点</a:t>
            </a:r>
            <a:endParaRPr lang="en-US" altLang="zh-CN" dirty="0" smtClean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pPr marL="0" indent="0">
              <a:buFont typeface="Arial" pitchFamily="34" charset="0"/>
              <a:buNone/>
            </a:pPr>
            <a:endParaRPr lang="en-US" altLang="zh-CN" baseline="30000" dirty="0" smtClean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57200" y="274638"/>
            <a:ext cx="539290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中余树边：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 smtClean="0">
                <a:latin typeface="黑体"/>
                <a:ea typeface="黑体"/>
                <a:cs typeface="黑体"/>
              </a:rPr>
              <a:t>*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的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 smtClean="0"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>
              <a:latin typeface="黑体"/>
              <a:ea typeface="黑体"/>
              <a:cs typeface="黑体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6569" y="5320223"/>
            <a:ext cx="1901822" cy="1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92502" y="2138964"/>
            <a:ext cx="1909995" cy="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02497" y="2138960"/>
            <a:ext cx="1861783" cy="2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864280" y="2138962"/>
            <a:ext cx="0" cy="159063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978391" y="3729594"/>
            <a:ext cx="1885889" cy="159063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002497" y="3729593"/>
            <a:ext cx="1861783" cy="1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002497" y="2138959"/>
            <a:ext cx="0" cy="1590631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76569" y="3729594"/>
            <a:ext cx="1925928" cy="159063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076569" y="2138964"/>
            <a:ext cx="15933" cy="318126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92502" y="2138964"/>
            <a:ext cx="1909995" cy="1590626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81057" y="2718581"/>
            <a:ext cx="1623670" cy="754460"/>
          </a:xfrm>
          <a:prstGeom prst="line">
            <a:avLst/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451719" y="3729590"/>
            <a:ext cx="1526672" cy="705528"/>
          </a:xfrm>
          <a:prstGeom prst="line">
            <a:avLst/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978391" y="3473041"/>
            <a:ext cx="1026336" cy="962077"/>
          </a:xfrm>
          <a:prstGeom prst="line">
            <a:avLst/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451719" y="2718581"/>
            <a:ext cx="929338" cy="1011009"/>
          </a:xfrm>
          <a:prstGeom prst="line">
            <a:avLst/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wr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86" y="3565314"/>
            <a:ext cx="3310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92907" cy="1143000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中余树边：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>
                <a:latin typeface="黑体"/>
                <a:ea typeface="黑体"/>
                <a:cs typeface="黑体"/>
              </a:rPr>
              <a:t>*</a:t>
            </a:r>
            <a:r>
              <a:rPr lang="zh-CN" altLang="en-US" dirty="0">
                <a:latin typeface="黑体"/>
                <a:ea typeface="黑体"/>
                <a:cs typeface="黑体"/>
              </a:rPr>
              <a:t>的</a:t>
            </a:r>
            <a:r>
              <a:rPr lang="en-US" altLang="zh-CN" dirty="0"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>
              <a:latin typeface="黑体"/>
              <a:ea typeface="黑体"/>
              <a:cs typeface="黑体"/>
            </a:endParaRPr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790758" y="1600200"/>
            <a:ext cx="2660291" cy="4903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中余树边对应的</a:t>
            </a: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边形成</a:t>
            </a: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sz="2000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不含回路</a:t>
            </a:r>
            <a:endParaRPr lang="en-US" altLang="zh-CN" sz="2000" dirty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r>
              <a:rPr lang="en-US" altLang="zh-CN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sz="2000" baseline="30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sz="2000" dirty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经所有域</a:t>
            </a:r>
            <a:endParaRPr lang="en-US" sz="2000" dirty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如果</a:t>
            </a:r>
            <a:r>
              <a:rPr lang="en-US" altLang="zh-CN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不经过所有域</a:t>
            </a:r>
            <a:endParaRPr lang="en-US" dirty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FF"/>
                </a:solidFill>
                <a:latin typeface="黑体"/>
                <a:ea typeface="黑体"/>
                <a:cs typeface="黑体"/>
              </a:rPr>
              <a:t>=&gt; </a:t>
            </a:r>
            <a:r>
              <a:rPr lang="en-US" altLang="zh-CN" dirty="0">
                <a:latin typeface="黑体"/>
                <a:ea typeface="黑体"/>
                <a:cs typeface="黑体"/>
              </a:rPr>
              <a:t>T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含回路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076569" y="5320223"/>
            <a:ext cx="1901822" cy="1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92502" y="2138964"/>
            <a:ext cx="1909995" cy="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002497" y="2138960"/>
            <a:ext cx="1861783" cy="2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864280" y="2138962"/>
            <a:ext cx="0" cy="1590631"/>
          </a:xfrm>
          <a:prstGeom prst="line">
            <a:avLst/>
          </a:prstGeom>
          <a:ln w="38100">
            <a:solidFill>
              <a:schemeClr val="accent6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78391" y="3729594"/>
            <a:ext cx="1885889" cy="1590630"/>
          </a:xfrm>
          <a:prstGeom prst="line">
            <a:avLst/>
          </a:prstGeom>
          <a:ln w="38100">
            <a:solidFill>
              <a:schemeClr val="accent6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02497" y="3729593"/>
            <a:ext cx="1861783" cy="1"/>
          </a:xfrm>
          <a:prstGeom prst="line">
            <a:avLst/>
          </a:prstGeom>
          <a:ln w="38100">
            <a:solidFill>
              <a:schemeClr val="accent6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02497" y="2138959"/>
            <a:ext cx="0" cy="1590631"/>
          </a:xfrm>
          <a:prstGeom prst="line">
            <a:avLst/>
          </a:prstGeom>
          <a:ln w="38100">
            <a:solidFill>
              <a:schemeClr val="accent6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076569" y="3729594"/>
            <a:ext cx="1925928" cy="1590630"/>
          </a:xfrm>
          <a:prstGeom prst="line">
            <a:avLst/>
          </a:prstGeom>
          <a:ln w="38100">
            <a:solidFill>
              <a:srgbClr val="FF66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76569" y="2138964"/>
            <a:ext cx="15933" cy="3181260"/>
          </a:xfrm>
          <a:prstGeom prst="line">
            <a:avLst/>
          </a:prstGeom>
          <a:ln w="38100">
            <a:solidFill>
              <a:srgbClr val="FF66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92502" y="2138964"/>
            <a:ext cx="1909995" cy="1590626"/>
          </a:xfrm>
          <a:prstGeom prst="line">
            <a:avLst/>
          </a:prstGeom>
          <a:ln w="38100">
            <a:solidFill>
              <a:srgbClr val="FF66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84"/>
          <p:cNvCxnSpPr/>
          <p:nvPr/>
        </p:nvCxnSpPr>
        <p:spPr>
          <a:xfrm rot="16200000" flipV="1">
            <a:off x="6461483" y="4016287"/>
            <a:ext cx="2845538" cy="1759045"/>
          </a:xfrm>
          <a:prstGeom prst="curvedConnector3">
            <a:avLst>
              <a:gd name="adj1" fmla="val 154586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84"/>
          <p:cNvCxnSpPr/>
          <p:nvPr/>
        </p:nvCxnSpPr>
        <p:spPr>
          <a:xfrm>
            <a:off x="5978391" y="4435118"/>
            <a:ext cx="2785384" cy="1883461"/>
          </a:xfrm>
          <a:prstGeom prst="curvedConnector3">
            <a:avLst>
              <a:gd name="adj1" fmla="val -12640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84"/>
          <p:cNvCxnSpPr/>
          <p:nvPr/>
        </p:nvCxnSpPr>
        <p:spPr>
          <a:xfrm rot="5400000" flipH="1" flipV="1">
            <a:off x="4451718" y="3729594"/>
            <a:ext cx="12700" cy="12700"/>
          </a:xfrm>
          <a:prstGeom prst="curvedConnector3">
            <a:avLst>
              <a:gd name="adj1" fmla="val 385929"/>
            </a:avLst>
          </a:prstGeom>
          <a:ln w="38100">
            <a:solidFill>
              <a:schemeClr val="tx1">
                <a:alpha val="2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84"/>
          <p:cNvCxnSpPr/>
          <p:nvPr/>
        </p:nvCxnSpPr>
        <p:spPr>
          <a:xfrm rot="16200000" flipV="1">
            <a:off x="5272418" y="2827222"/>
            <a:ext cx="3599997" cy="3382717"/>
          </a:xfrm>
          <a:prstGeom prst="curvedConnector3">
            <a:avLst>
              <a:gd name="adj1" fmla="val 161530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wr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76" y="3199568"/>
            <a:ext cx="3310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7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92907" cy="1143000"/>
          </a:xfrm>
        </p:spPr>
        <p:txBody>
          <a:bodyPr/>
          <a:lstStyle/>
          <a:p>
            <a:pPr marL="0" indent="0"/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中余树边：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>
                <a:latin typeface="黑体"/>
                <a:ea typeface="黑体"/>
                <a:cs typeface="黑体"/>
              </a:rPr>
              <a:t>*</a:t>
            </a:r>
            <a:r>
              <a:rPr lang="zh-CN" altLang="en-US" dirty="0">
                <a:latin typeface="黑体"/>
                <a:ea typeface="黑体"/>
                <a:cs typeface="黑体"/>
              </a:rPr>
              <a:t>的</a:t>
            </a:r>
            <a:r>
              <a:rPr lang="en-US" altLang="zh-CN" dirty="0"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>
              <a:latin typeface="黑体"/>
              <a:ea typeface="黑体"/>
              <a:cs typeface="黑体"/>
            </a:endParaRPr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790759" y="1600200"/>
            <a:ext cx="224975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原图</a:t>
            </a:r>
            <a:r>
              <a:rPr lang="en-US" altLang="zh-CN" dirty="0" smtClean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G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dirty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T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对偶图</a:t>
            </a: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*</a:t>
            </a:r>
            <a:endParaRPr lang="en-US" baseline="30000" dirty="0" smtClean="0">
              <a:solidFill>
                <a:schemeClr val="bg1">
                  <a:lumMod val="75000"/>
                  <a:lumOff val="25000"/>
                </a:schemeClr>
              </a:solidFill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r>
              <a:rPr lang="zh-CN" altLang="en-US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T</a:t>
            </a:r>
            <a:r>
              <a:rPr lang="zh-CN" altLang="en-US" baseline="30000" dirty="0" smtClean="0">
                <a:solidFill>
                  <a:srgbClr val="FFFF00"/>
                </a:solidFill>
                <a:latin typeface="黑体"/>
                <a:ea typeface="黑体"/>
                <a:cs typeface="黑体"/>
              </a:rPr>
              <a:t>*</a:t>
            </a:r>
            <a:endParaRPr lang="en-US" altLang="zh-CN" baseline="30000" dirty="0" smtClean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endParaRPr lang="en-US" altLang="zh-CN" baseline="30000" dirty="0">
              <a:solidFill>
                <a:srgbClr val="FFFF00"/>
              </a:solidFill>
              <a:latin typeface="黑体"/>
              <a:ea typeface="黑体"/>
              <a:cs typeface="黑体"/>
            </a:endParaRPr>
          </a:p>
          <a:p>
            <a:endParaRPr lang="en-US" dirty="0">
              <a:latin typeface="黑体"/>
              <a:ea typeface="黑体"/>
              <a:cs typeface="黑体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076569" y="5320223"/>
            <a:ext cx="1901822" cy="1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92502" y="2138964"/>
            <a:ext cx="1909995" cy="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002497" y="2138960"/>
            <a:ext cx="1861783" cy="2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864280" y="2138962"/>
            <a:ext cx="0" cy="159063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978391" y="3729594"/>
            <a:ext cx="1885889" cy="159063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002497" y="3729593"/>
            <a:ext cx="1861783" cy="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02497" y="2138959"/>
            <a:ext cx="0" cy="159063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076569" y="3729594"/>
            <a:ext cx="1925928" cy="159063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076569" y="2138964"/>
            <a:ext cx="15933" cy="318126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92502" y="2138964"/>
            <a:ext cx="1909995" cy="1590626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51719" y="3729590"/>
            <a:ext cx="1526672" cy="705528"/>
          </a:xfrm>
          <a:prstGeom prst="line">
            <a:avLst/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84"/>
          <p:cNvCxnSpPr/>
          <p:nvPr/>
        </p:nvCxnSpPr>
        <p:spPr>
          <a:xfrm rot="16200000" flipV="1">
            <a:off x="6461483" y="4016287"/>
            <a:ext cx="2845538" cy="1759045"/>
          </a:xfrm>
          <a:prstGeom prst="curvedConnector3">
            <a:avLst>
              <a:gd name="adj1" fmla="val 154586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84"/>
          <p:cNvCxnSpPr/>
          <p:nvPr/>
        </p:nvCxnSpPr>
        <p:spPr>
          <a:xfrm>
            <a:off x="5978391" y="4435118"/>
            <a:ext cx="2785384" cy="1883461"/>
          </a:xfrm>
          <a:prstGeom prst="curvedConnector3">
            <a:avLst>
              <a:gd name="adj1" fmla="val -12640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84"/>
          <p:cNvCxnSpPr/>
          <p:nvPr/>
        </p:nvCxnSpPr>
        <p:spPr>
          <a:xfrm rot="16200000" flipV="1">
            <a:off x="5272418" y="2827222"/>
            <a:ext cx="3599997" cy="3382717"/>
          </a:xfrm>
          <a:prstGeom prst="curvedConnector3">
            <a:avLst>
              <a:gd name="adj1" fmla="val 161530"/>
            </a:avLst>
          </a:prstGeom>
          <a:ln w="38100">
            <a:solidFill>
              <a:srgbClr val="FFFF00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6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32168" cy="1143000"/>
          </a:xfrm>
        </p:spPr>
        <p:txBody>
          <a:bodyPr/>
          <a:lstStyle/>
          <a:p>
            <a:pPr marL="0" indent="0"/>
            <a:r>
              <a:rPr lang="zh-CN" altLang="en-US" dirty="0" smtClean="0">
                <a:latin typeface="黑体"/>
                <a:ea typeface="黑体"/>
                <a:cs typeface="黑体"/>
              </a:rPr>
              <a:t>对偶图证明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68133" cy="4525963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黑体"/>
                <a:ea typeface="黑体"/>
                <a:cs typeface="黑体"/>
              </a:rPr>
              <a:t>T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是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的支撑树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黑体"/>
                <a:ea typeface="黑体"/>
                <a:cs typeface="黑体"/>
              </a:rPr>
              <a:t>|E(T)| = n </a:t>
            </a:r>
            <a:r>
              <a:rPr lang="mr-IN" altLang="zh-CN" dirty="0" smtClean="0">
                <a:latin typeface="黑体"/>
                <a:ea typeface="黑体"/>
                <a:cs typeface="黑体"/>
              </a:rPr>
              <a:t>–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 1</a:t>
            </a:r>
          </a:p>
          <a:p>
            <a:pPr marL="0" indent="0" algn="ctr">
              <a:buNone/>
            </a:pP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9671" y="1600200"/>
            <a:ext cx="36828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中余树边对应的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T*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是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G*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的支撑树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0" indent="0" algn="ctr">
              <a:buNone/>
            </a:pPr>
            <a:r>
              <a:rPr lang="en-US" altLang="zh-CN" dirty="0">
                <a:latin typeface="黑体"/>
                <a:ea typeface="黑体"/>
                <a:cs typeface="黑体"/>
              </a:rPr>
              <a:t>|E(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T*)</a:t>
            </a:r>
            <a:r>
              <a:rPr lang="en-US" altLang="zh-CN" dirty="0">
                <a:latin typeface="黑体"/>
                <a:ea typeface="黑体"/>
                <a:cs typeface="黑体"/>
              </a:rPr>
              <a:t>| 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= d </a:t>
            </a:r>
            <a:r>
              <a:rPr lang="mr-IN" altLang="zh-CN" dirty="0" smtClean="0">
                <a:latin typeface="黑体"/>
                <a:ea typeface="黑体"/>
                <a:cs typeface="黑体"/>
              </a:rPr>
              <a:t>–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 1</a:t>
            </a:r>
          </a:p>
          <a:p>
            <a:pPr marL="0" indent="0" algn="ctr">
              <a:buFont typeface="Arial" pitchFamily="34" charset="0"/>
              <a:buNone/>
            </a:pP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1307" y="4042252"/>
            <a:ext cx="4728890" cy="208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|E</a:t>
            </a:r>
            <a:r>
              <a:rPr lang="en-US" altLang="zh-CN" dirty="0"/>
              <a:t>(</a:t>
            </a:r>
            <a:r>
              <a:rPr lang="en-US" altLang="zh-CN" dirty="0" smtClean="0"/>
              <a:t>T)|+ </a:t>
            </a:r>
            <a:r>
              <a:rPr lang="en-US" altLang="zh-CN" dirty="0"/>
              <a:t>|E(</a:t>
            </a:r>
            <a:r>
              <a:rPr lang="en-US" altLang="zh-CN" dirty="0" smtClean="0"/>
              <a:t>T*)</a:t>
            </a:r>
            <a:r>
              <a:rPr lang="en-US" altLang="zh-CN" dirty="0"/>
              <a:t>|</a:t>
            </a:r>
            <a:r>
              <a:rPr lang="en-US" altLang="zh-CN" dirty="0" smtClean="0"/>
              <a:t> = n + d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2</a:t>
            </a:r>
          </a:p>
          <a:p>
            <a:pPr marL="0" indent="0" algn="ctr">
              <a:buNone/>
            </a:pPr>
            <a:r>
              <a:rPr lang="en-US" altLang="zh-CN" dirty="0" smtClean="0"/>
              <a:t>m = n + d - 2</a:t>
            </a:r>
          </a:p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95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 smtClean="0">
                <a:latin typeface="黑体"/>
                <a:ea typeface="黑体"/>
                <a:cs typeface="黑体"/>
              </a:rPr>
              <a:t>轶事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747" y="1880965"/>
            <a:ext cx="7261317" cy="409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n - </a:t>
            </a:r>
            <a:r>
              <a:rPr lang="en-US" altLang="zh-CN" dirty="0"/>
              <a:t>m</a:t>
            </a:r>
            <a:r>
              <a:rPr lang="en-US" altLang="zh-CN" dirty="0" smtClean="0"/>
              <a:t> + d = 2</a:t>
            </a:r>
          </a:p>
          <a:p>
            <a:pPr marL="0" indent="0" algn="ctr">
              <a:buNone/>
            </a:pPr>
            <a:r>
              <a:rPr lang="zh-CN" altLang="en-US" dirty="0"/>
              <a:t>点</a:t>
            </a:r>
            <a:r>
              <a:rPr lang="en-US" altLang="zh-CN" dirty="0"/>
              <a:t> </a:t>
            </a:r>
            <a:r>
              <a:rPr lang="mr-IN" altLang="zh-CN" dirty="0"/>
              <a:t>–</a:t>
            </a:r>
            <a:r>
              <a:rPr lang="en-US" altLang="zh-CN" dirty="0"/>
              <a:t> </a:t>
            </a:r>
            <a:r>
              <a:rPr lang="zh-CN" altLang="en-US" dirty="0"/>
              <a:t>边</a:t>
            </a:r>
            <a:r>
              <a:rPr lang="en-US" altLang="zh-CN" dirty="0"/>
              <a:t> + </a:t>
            </a:r>
            <a:r>
              <a:rPr lang="zh-CN" altLang="en-US" dirty="0"/>
              <a:t>域</a:t>
            </a:r>
            <a:r>
              <a:rPr lang="en-US" altLang="zh-CN" dirty="0"/>
              <a:t> = 2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/>
              <a:t>Points </a:t>
            </a:r>
            <a:r>
              <a:rPr lang="mr-IN" altLang="zh-CN" dirty="0"/>
              <a:t>–</a:t>
            </a:r>
            <a:r>
              <a:rPr lang="en-US" altLang="zh-CN" dirty="0"/>
              <a:t> Lines + </a:t>
            </a:r>
            <a:r>
              <a:rPr lang="en-US" altLang="zh-CN" dirty="0" smtClean="0"/>
              <a:t>Regions = 2		?</a:t>
            </a:r>
            <a:r>
              <a:rPr lang="en-US" altLang="zh-CN" dirty="0"/>
              <a:t>??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V </a:t>
            </a:r>
            <a:r>
              <a:rPr lang="en-US" altLang="zh-CN" dirty="0"/>
              <a:t>- </a:t>
            </a:r>
            <a:r>
              <a:rPr lang="en-US" altLang="zh-CN" dirty="0" smtClean="0"/>
              <a:t>E </a:t>
            </a:r>
            <a:r>
              <a:rPr lang="en-US" altLang="zh-CN" dirty="0"/>
              <a:t>+ </a:t>
            </a:r>
            <a:r>
              <a:rPr lang="en-US" altLang="zh-CN" dirty="0" smtClean="0"/>
              <a:t>F </a:t>
            </a:r>
            <a:r>
              <a:rPr lang="en-US" altLang="zh-CN" dirty="0"/>
              <a:t>= 2</a:t>
            </a:r>
          </a:p>
          <a:p>
            <a:pPr marL="0" indent="0" algn="ctr">
              <a:buNone/>
            </a:pPr>
            <a:r>
              <a:rPr lang="en-US" altLang="zh-CN" dirty="0" smtClean="0"/>
              <a:t>Vertices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Edges + Faces = 2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7" name="Picture 6" descr="righ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5539575"/>
            <a:ext cx="285818" cy="360000"/>
          </a:xfrm>
          <a:prstGeom prst="rect">
            <a:avLst/>
          </a:prstGeom>
        </p:spPr>
      </p:pic>
      <p:pic>
        <p:nvPicPr>
          <p:cNvPr id="8" name="Picture 7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64" y="3755663"/>
            <a:ext cx="33108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8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680417" y="3052988"/>
            <a:ext cx="1861783" cy="2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42200" y="3052990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56311" y="4643620"/>
            <a:ext cx="1885889" cy="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80417" y="3052987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578460" y="2257676"/>
            <a:ext cx="1861783" cy="2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440243" y="2257678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54354" y="3848308"/>
            <a:ext cx="1885889" cy="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8460" y="2257675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42200" y="2257675"/>
            <a:ext cx="898043" cy="795316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42200" y="3848302"/>
            <a:ext cx="898043" cy="795316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656311" y="3848309"/>
            <a:ext cx="898043" cy="795316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69140" y="2257678"/>
            <a:ext cx="898043" cy="795316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5421" y="2581785"/>
            <a:ext cx="1739686" cy="71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Vertex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669140" y="5662068"/>
            <a:ext cx="1739686" cy="71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Edge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680904" y="2697874"/>
            <a:ext cx="1739686" cy="71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Face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004058" y="3052987"/>
            <a:ext cx="1064822" cy="23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</p:cNvCxnSpPr>
          <p:nvPr/>
        </p:nvCxnSpPr>
        <p:spPr>
          <a:xfrm>
            <a:off x="2245107" y="2936898"/>
            <a:ext cx="1154626" cy="116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0"/>
          </p:cNvCxnSpPr>
          <p:nvPr/>
        </p:nvCxnSpPr>
        <p:spPr>
          <a:xfrm flipV="1">
            <a:off x="4538983" y="4797553"/>
            <a:ext cx="0" cy="86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itle 1"/>
          <p:cNvSpPr txBox="1">
            <a:spLocks/>
          </p:cNvSpPr>
          <p:nvPr/>
        </p:nvSpPr>
        <p:spPr>
          <a:xfrm>
            <a:off x="454105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轶事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045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3680417" y="3052988"/>
            <a:ext cx="1861783" cy="2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542200" y="3052990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56311" y="4643620"/>
            <a:ext cx="1885889" cy="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680417" y="3052987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2420" y="2257675"/>
            <a:ext cx="3593717" cy="6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440243" y="2257675"/>
            <a:ext cx="1" cy="3129956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20862" y="5387628"/>
            <a:ext cx="3617823" cy="2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820862" y="2257682"/>
            <a:ext cx="0" cy="3052978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542200" y="2257675"/>
            <a:ext cx="898043" cy="795316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42200" y="4643618"/>
            <a:ext cx="898043" cy="744012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22420" y="4643625"/>
            <a:ext cx="833892" cy="744005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822420" y="2257681"/>
            <a:ext cx="846720" cy="795313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505421" y="2581785"/>
            <a:ext cx="1739686" cy="71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Vertex</a:t>
            </a:r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669140" y="5662068"/>
            <a:ext cx="1739686" cy="71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Edge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680904" y="2697874"/>
            <a:ext cx="1739686" cy="71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 smtClean="0"/>
              <a:t>Face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004058" y="3052987"/>
            <a:ext cx="1064822" cy="23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</p:cNvCxnSpPr>
          <p:nvPr/>
        </p:nvCxnSpPr>
        <p:spPr>
          <a:xfrm>
            <a:off x="2245107" y="2936898"/>
            <a:ext cx="1257260" cy="116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0"/>
          </p:cNvCxnSpPr>
          <p:nvPr/>
        </p:nvCxnSpPr>
        <p:spPr>
          <a:xfrm flipV="1">
            <a:off x="4538983" y="4797554"/>
            <a:ext cx="0" cy="86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轶事</a:t>
            </a:r>
            <a:endParaRPr 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6924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 = m </a:t>
            </a:r>
            <a:r>
              <a:rPr lang="mr-IN" dirty="0"/>
              <a:t>–</a:t>
            </a:r>
            <a:r>
              <a:rPr lang="en-US" dirty="0"/>
              <a:t> n + 2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证明方法：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>
                <a:latin typeface="黑体"/>
                <a:ea typeface="黑体"/>
                <a:cs typeface="黑体"/>
              </a:rPr>
              <a:t>归纳法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支撑树（书中证明）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对偶图</a:t>
            </a:r>
            <a:endParaRPr lang="en-US" dirty="0" smtClean="0">
              <a:latin typeface="黑体"/>
              <a:ea typeface="黑体"/>
              <a:cs typeface="黑体"/>
            </a:endParaRPr>
          </a:p>
          <a:p>
            <a:endParaRPr 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8233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 = m </a:t>
            </a:r>
            <a:r>
              <a:rPr lang="mr-IN" dirty="0"/>
              <a:t>–</a:t>
            </a:r>
            <a:r>
              <a:rPr lang="en-US" dirty="0"/>
              <a:t> n + 2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证明方法：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归纳法</a:t>
            </a:r>
            <a:endParaRPr lang="en-US" altLang="zh-CN" dirty="0">
              <a:solidFill>
                <a:srgbClr val="262626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支撑树（书中证明）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对偶图</a:t>
            </a:r>
            <a:endParaRPr lang="en-US" dirty="0" smtClean="0">
              <a:solidFill>
                <a:srgbClr val="262626"/>
              </a:solidFill>
              <a:latin typeface="黑体"/>
              <a:ea typeface="黑体"/>
              <a:cs typeface="黑体"/>
            </a:endParaRPr>
          </a:p>
          <a:p>
            <a:endParaRPr 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9213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支撑树（书中证明）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27687" y="2129397"/>
            <a:ext cx="1909995" cy="0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37682" y="2129393"/>
            <a:ext cx="1861783" cy="2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99465" y="2129395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13576" y="3720027"/>
            <a:ext cx="1885889" cy="1590630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13576" y="3720025"/>
            <a:ext cx="1885889" cy="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37682" y="2129392"/>
            <a:ext cx="0" cy="1590631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11754" y="3720027"/>
            <a:ext cx="1901822" cy="1590629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1754" y="5310656"/>
            <a:ext cx="1925928" cy="1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11754" y="2129397"/>
            <a:ext cx="15933" cy="3181260"/>
          </a:xfrm>
          <a:prstGeom prst="line">
            <a:avLst/>
          </a:prstGeom>
          <a:ln w="38100">
            <a:solidFill>
              <a:srgbClr val="FFFF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27687" y="2129397"/>
            <a:ext cx="1885889" cy="159063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4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3011754" y="5310656"/>
            <a:ext cx="1901822" cy="1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支撑树（书中证明）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27687" y="2129397"/>
            <a:ext cx="1909995" cy="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37682" y="2129393"/>
            <a:ext cx="1861783" cy="2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99465" y="2129395"/>
            <a:ext cx="0" cy="1590631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13576" y="3720027"/>
            <a:ext cx="1885889" cy="1590630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13576" y="3720025"/>
            <a:ext cx="1885889" cy="1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37682" y="2129392"/>
            <a:ext cx="0" cy="1590631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11754" y="3720027"/>
            <a:ext cx="1901822" cy="1590629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11754" y="2129397"/>
            <a:ext cx="15933" cy="3181260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27687" y="2129397"/>
            <a:ext cx="1885889" cy="1590630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40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3011754" y="5310656"/>
            <a:ext cx="1901822" cy="1"/>
          </a:xfrm>
          <a:prstGeom prst="line">
            <a:avLst/>
          </a:prstGeom>
          <a:ln w="38100">
            <a:solidFill>
              <a:srgbClr val="3366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支撑树（书中证明）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027687" y="2129397"/>
            <a:ext cx="1909995" cy="0"/>
          </a:xfrm>
          <a:prstGeom prst="line">
            <a:avLst/>
          </a:prstGeom>
          <a:ln w="38100">
            <a:solidFill>
              <a:srgbClr val="3366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37682" y="2129393"/>
            <a:ext cx="1861783" cy="2"/>
          </a:xfrm>
          <a:prstGeom prst="line">
            <a:avLst/>
          </a:prstGeom>
          <a:ln w="38100">
            <a:solidFill>
              <a:srgbClr val="3366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99465" y="2129395"/>
            <a:ext cx="0" cy="1590631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13576" y="3720027"/>
            <a:ext cx="1885889" cy="1590630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937682" y="3720026"/>
            <a:ext cx="1861783" cy="1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37682" y="2129392"/>
            <a:ext cx="0" cy="1590631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11754" y="3720027"/>
            <a:ext cx="1925928" cy="1590630"/>
          </a:xfrm>
          <a:prstGeom prst="line">
            <a:avLst/>
          </a:prstGeom>
          <a:ln w="38100">
            <a:solidFill>
              <a:srgbClr val="3366FF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11754" y="2129397"/>
            <a:ext cx="15933" cy="3181260"/>
          </a:xfrm>
          <a:prstGeom prst="line">
            <a:avLst/>
          </a:prstGeom>
          <a:ln w="38100">
            <a:solidFill>
              <a:schemeClr val="accent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27687" y="2129397"/>
            <a:ext cx="1909995" cy="1590630"/>
          </a:xfrm>
          <a:prstGeom prst="line">
            <a:avLst/>
          </a:prstGeom>
          <a:ln w="38100">
            <a:solidFill>
              <a:srgbClr val="F79646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91181" y="2983640"/>
            <a:ext cx="379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1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4238" y="2345058"/>
            <a:ext cx="379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2</a:t>
            </a:r>
            <a:endParaRPr lang="en-US" sz="3000" dirty="0"/>
          </a:p>
        </p:txBody>
      </p:sp>
      <p:sp>
        <p:nvSpPr>
          <p:cNvPr id="15" name="TextBox 14"/>
          <p:cNvSpPr txBox="1"/>
          <p:nvPr/>
        </p:nvSpPr>
        <p:spPr>
          <a:xfrm>
            <a:off x="5591265" y="2343522"/>
            <a:ext cx="379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3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01191" y="3443028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000" dirty="0"/>
              <a:t>4</a:t>
            </a:r>
            <a:endParaRPr lang="en-US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4725063" y="4187904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 smtClean="0"/>
              <a:t>5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254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 = m </a:t>
            </a:r>
            <a:r>
              <a:rPr lang="mr-IN" dirty="0"/>
              <a:t>–</a:t>
            </a:r>
            <a:r>
              <a:rPr lang="en-US" dirty="0"/>
              <a:t> n + 2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证明方法：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归纳法</a:t>
            </a:r>
            <a:endParaRPr lang="en-US" altLang="zh-CN" dirty="0">
              <a:solidFill>
                <a:srgbClr val="262626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solidFill>
                  <a:srgbClr val="262626"/>
                </a:solidFill>
                <a:latin typeface="黑体"/>
                <a:ea typeface="黑体"/>
                <a:cs typeface="黑体"/>
              </a:rPr>
              <a:t>支撑树（书中证明）</a:t>
            </a:r>
            <a:endParaRPr lang="en-US" altLang="zh-CN" dirty="0" smtClean="0">
              <a:solidFill>
                <a:srgbClr val="262626"/>
              </a:solidFill>
              <a:latin typeface="黑体"/>
              <a:ea typeface="黑体"/>
              <a:cs typeface="黑体"/>
            </a:endParaRPr>
          </a:p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对偶图</a:t>
            </a:r>
            <a:endParaRPr lang="en-US" dirty="0" smtClean="0">
              <a:latin typeface="黑体"/>
              <a:ea typeface="黑体"/>
              <a:cs typeface="黑体"/>
            </a:endParaRPr>
          </a:p>
          <a:p>
            <a:endParaRPr 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33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对偶图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63747" y="2129392"/>
            <a:ext cx="3787711" cy="3181265"/>
            <a:chOff x="4063747" y="2129392"/>
            <a:chExt cx="3787711" cy="318126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063747" y="5310656"/>
              <a:ext cx="1901822" cy="1"/>
            </a:xfrm>
            <a:prstGeom prst="line">
              <a:avLst/>
            </a:prstGeom>
            <a:ln w="38100">
              <a:solidFill>
                <a:srgbClr val="FFFFFF">
                  <a:alpha val="25000"/>
                </a:srgb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9680" y="2129397"/>
              <a:ext cx="1909995" cy="0"/>
            </a:xfrm>
            <a:prstGeom prst="line">
              <a:avLst/>
            </a:prstGeom>
            <a:ln w="38100">
              <a:solidFill>
                <a:srgbClr val="FFFFFF">
                  <a:alpha val="25000"/>
                </a:srgb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89675" y="2129393"/>
              <a:ext cx="1861783" cy="2"/>
            </a:xfrm>
            <a:prstGeom prst="line">
              <a:avLst/>
            </a:prstGeom>
            <a:ln w="38100">
              <a:solidFill>
                <a:srgbClr val="FFFFFF">
                  <a:alpha val="25000"/>
                </a:srgb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851458" y="2129395"/>
              <a:ext cx="0" cy="1590631"/>
            </a:xfrm>
            <a:prstGeom prst="line">
              <a:avLst/>
            </a:prstGeom>
            <a:ln w="38100">
              <a:solidFill>
                <a:srgbClr val="F79646"/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965569" y="3720027"/>
              <a:ext cx="1885889" cy="1590630"/>
            </a:xfrm>
            <a:prstGeom prst="line">
              <a:avLst/>
            </a:prstGeom>
            <a:ln w="38100">
              <a:solidFill>
                <a:srgbClr val="F79646"/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989675" y="3720026"/>
              <a:ext cx="1861783" cy="1"/>
            </a:xfrm>
            <a:prstGeom prst="line">
              <a:avLst/>
            </a:prstGeom>
            <a:ln w="38100">
              <a:solidFill>
                <a:srgbClr val="F79646"/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989675" y="2129392"/>
              <a:ext cx="0" cy="1590631"/>
            </a:xfrm>
            <a:prstGeom prst="line">
              <a:avLst/>
            </a:prstGeom>
            <a:ln w="38100">
              <a:solidFill>
                <a:srgbClr val="F79646"/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063747" y="3720027"/>
              <a:ext cx="1925928" cy="1590630"/>
            </a:xfrm>
            <a:prstGeom prst="line">
              <a:avLst/>
            </a:prstGeom>
            <a:ln w="38100">
              <a:solidFill>
                <a:srgbClr val="FFFFFF">
                  <a:alpha val="25000"/>
                </a:srgb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63747" y="2129397"/>
              <a:ext cx="15933" cy="3181260"/>
            </a:xfrm>
            <a:prstGeom prst="line">
              <a:avLst/>
            </a:prstGeom>
            <a:ln w="38100">
              <a:solidFill>
                <a:schemeClr val="accent6"/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79680" y="2129397"/>
              <a:ext cx="1909995" cy="1590626"/>
            </a:xfrm>
            <a:prstGeom prst="line">
              <a:avLst/>
            </a:prstGeom>
            <a:ln w="38100">
              <a:solidFill>
                <a:srgbClr val="F79646"/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90758" y="1600200"/>
            <a:ext cx="224975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原图</a:t>
            </a:r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黑体"/>
                <a:ea typeface="黑体"/>
                <a:cs typeface="黑体"/>
              </a:rPr>
              <a:t>G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T</a:t>
            </a:r>
            <a:endParaRPr lang="en-US" dirty="0">
              <a:solidFill>
                <a:schemeClr val="accent6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3811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4076569" y="5320223"/>
            <a:ext cx="1901822" cy="1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对偶图</a:t>
            </a:r>
            <a:endParaRPr lang="en-US" altLang="zh-CN" dirty="0">
              <a:latin typeface="黑体"/>
              <a:ea typeface="黑体"/>
              <a:cs typeface="黑体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092502" y="2138964"/>
            <a:ext cx="1909995" cy="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02497" y="2138960"/>
            <a:ext cx="1861783" cy="2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864280" y="2138962"/>
            <a:ext cx="0" cy="159063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978391" y="3729594"/>
            <a:ext cx="1885889" cy="159063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02497" y="3729593"/>
            <a:ext cx="1861783" cy="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02497" y="2138959"/>
            <a:ext cx="0" cy="1590631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076569" y="3729594"/>
            <a:ext cx="1925928" cy="1590630"/>
          </a:xfrm>
          <a:prstGeom prst="line">
            <a:avLst/>
          </a:prstGeom>
          <a:ln w="38100">
            <a:solidFill>
              <a:srgbClr val="FFFFFF">
                <a:alpha val="25000"/>
              </a:srgb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076569" y="2138964"/>
            <a:ext cx="15933" cy="3181260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92502" y="2138964"/>
            <a:ext cx="1909995" cy="1590626"/>
          </a:xfrm>
          <a:prstGeom prst="line">
            <a:avLst/>
          </a:prstGeom>
          <a:ln w="38100">
            <a:solidFill>
              <a:schemeClr val="accent6">
                <a:alpha val="50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81057" y="2718581"/>
            <a:ext cx="1623670" cy="754460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51719" y="3729590"/>
            <a:ext cx="1526672" cy="705528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978391" y="3473041"/>
            <a:ext cx="1026336" cy="962077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51719" y="2718581"/>
            <a:ext cx="929338" cy="1011009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790759" y="1600200"/>
            <a:ext cx="224975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原图</a:t>
            </a:r>
            <a:r>
              <a:rPr lang="en-US" altLang="zh-CN" dirty="0" smtClean="0">
                <a:solidFill>
                  <a:srgbClr val="404040"/>
                </a:solidFill>
                <a:latin typeface="黑体"/>
                <a:ea typeface="黑体"/>
                <a:cs typeface="黑体"/>
              </a:rPr>
              <a:t>G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G</a:t>
            </a:r>
            <a:r>
              <a:rPr lang="zh-CN" altLang="en-US" dirty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的</a:t>
            </a:r>
            <a:r>
              <a:rPr lang="en-US" altLang="zh-CN" dirty="0" smtClean="0">
                <a:solidFill>
                  <a:schemeClr val="accent6"/>
                </a:solidFill>
                <a:latin typeface="黑体"/>
                <a:ea typeface="黑体"/>
                <a:cs typeface="黑体"/>
              </a:rPr>
              <a:t>T</a:t>
            </a:r>
          </a:p>
          <a:p>
            <a:pPr marL="0" indent="0">
              <a:buNone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对偶图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G</a:t>
            </a:r>
            <a:r>
              <a:rPr lang="zh-CN" altLang="en-US" baseline="30000" dirty="0" smtClean="0">
                <a:latin typeface="黑体"/>
                <a:ea typeface="黑体"/>
                <a:cs typeface="黑体"/>
              </a:rPr>
              <a:t>*</a:t>
            </a:r>
            <a:endParaRPr lang="en-US" baseline="30000" dirty="0" smtClean="0">
              <a:latin typeface="黑体"/>
              <a:ea typeface="黑体"/>
              <a:cs typeface="黑体"/>
            </a:endParaRPr>
          </a:p>
          <a:p>
            <a:endParaRPr lang="en-US" dirty="0">
              <a:latin typeface="黑体"/>
              <a:ea typeface="黑体"/>
              <a:cs typeface="黑体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6200000" flipV="1">
            <a:off x="6461483" y="4016287"/>
            <a:ext cx="2845538" cy="1759045"/>
          </a:xfrm>
          <a:prstGeom prst="curvedConnector3">
            <a:avLst>
              <a:gd name="adj1" fmla="val 154586"/>
            </a:avLst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84"/>
          <p:cNvCxnSpPr/>
          <p:nvPr/>
        </p:nvCxnSpPr>
        <p:spPr>
          <a:xfrm>
            <a:off x="5978391" y="4435118"/>
            <a:ext cx="2785384" cy="1883461"/>
          </a:xfrm>
          <a:prstGeom prst="curvedConnector3">
            <a:avLst>
              <a:gd name="adj1" fmla="val -12640"/>
            </a:avLst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84"/>
          <p:cNvCxnSpPr/>
          <p:nvPr/>
        </p:nvCxnSpPr>
        <p:spPr>
          <a:xfrm>
            <a:off x="4451718" y="3729594"/>
            <a:ext cx="4312057" cy="2588985"/>
          </a:xfrm>
          <a:prstGeom prst="curvedConnector3">
            <a:avLst>
              <a:gd name="adj1" fmla="val -30033"/>
            </a:avLst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84"/>
          <p:cNvCxnSpPr/>
          <p:nvPr/>
        </p:nvCxnSpPr>
        <p:spPr>
          <a:xfrm rot="16200000" flipV="1">
            <a:off x="5272418" y="2827222"/>
            <a:ext cx="3599997" cy="3382717"/>
          </a:xfrm>
          <a:prstGeom prst="curvedConnector3">
            <a:avLst>
              <a:gd name="adj1" fmla="val 161530"/>
            </a:avLst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4"/>
          <p:cNvCxnSpPr/>
          <p:nvPr/>
        </p:nvCxnSpPr>
        <p:spPr>
          <a:xfrm rot="16200000" flipV="1">
            <a:off x="6459935" y="4001923"/>
            <a:ext cx="2845538" cy="1759045"/>
          </a:xfrm>
          <a:prstGeom prst="curvedConnector3">
            <a:avLst>
              <a:gd name="adj1" fmla="val 100941"/>
            </a:avLst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76839" y="4431857"/>
            <a:ext cx="2785388" cy="1886722"/>
          </a:xfrm>
          <a:prstGeom prst="line">
            <a:avLst/>
          </a:prstGeom>
          <a:ln w="381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7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256</TotalTime>
  <Words>317</Words>
  <Application>Microsoft Macintosh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 Black </vt:lpstr>
      <vt:lpstr>欧拉公式</vt:lpstr>
      <vt:lpstr>d = m – n + 2</vt:lpstr>
      <vt:lpstr>d = m – n + 2</vt:lpstr>
      <vt:lpstr>支撑树（书中证明）</vt:lpstr>
      <vt:lpstr>支撑树（书中证明）</vt:lpstr>
      <vt:lpstr>支撑树（书中证明）</vt:lpstr>
      <vt:lpstr>d = m – n + 2</vt:lpstr>
      <vt:lpstr>对偶图</vt:lpstr>
      <vt:lpstr>对偶图</vt:lpstr>
      <vt:lpstr>G中余树边：G*的T*</vt:lpstr>
      <vt:lpstr>PowerPoint Presentation</vt:lpstr>
      <vt:lpstr>G中余树边：G*的T*</vt:lpstr>
      <vt:lpstr>G中余树边：G*的T*</vt:lpstr>
      <vt:lpstr>对偶图证明</vt:lpstr>
      <vt:lpstr>轶事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欧拉公式</dc:title>
  <dc:creator>Naifu</dc:creator>
  <cp:lastModifiedBy>Naifu</cp:lastModifiedBy>
  <cp:revision>37</cp:revision>
  <dcterms:created xsi:type="dcterms:W3CDTF">2019-05-10T05:19:28Z</dcterms:created>
  <dcterms:modified xsi:type="dcterms:W3CDTF">2019-05-16T04:55:08Z</dcterms:modified>
</cp:coreProperties>
</file>