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63" r:id="rId3"/>
    <p:sldId id="261" r:id="rId4"/>
    <p:sldId id="257" r:id="rId5"/>
    <p:sldId id="264" r:id="rId6"/>
    <p:sldId id="265" r:id="rId7"/>
    <p:sldId id="260" r:id="rId8"/>
    <p:sldId id="266" r:id="rId9"/>
    <p:sldId id="259" r:id="rId10"/>
    <p:sldId id="258" r:id="rId11"/>
    <p:sldId id="267" r:id="rId12"/>
    <p:sldId id="262" r:id="rId1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E7B411-857D-4229-8F50-D18258ECC5C5}"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62DFD77F-4B35-488F-8301-C753D5F1F91B}">
      <dgm:prSet custT="1"/>
      <dgm:spPr/>
      <dgm:t>
        <a:bodyPr/>
        <a:lstStyle/>
        <a:p>
          <a:r>
            <a:rPr lang="en-US" sz="2400" dirty="0"/>
            <a:t>COVID-19, which first appeared in China and spread all over the world with its rapid spread, firstly affected life and therefore the economy at a great speed.</a:t>
          </a:r>
        </a:p>
      </dgm:t>
    </dgm:pt>
    <dgm:pt modelId="{9A1342A9-D782-418E-A017-D463F5960845}" type="parTrans" cxnId="{4DDAC3EB-D9E7-4FF2-8F03-968D644380B6}">
      <dgm:prSet/>
      <dgm:spPr/>
      <dgm:t>
        <a:bodyPr/>
        <a:lstStyle/>
        <a:p>
          <a:endParaRPr lang="en-US"/>
        </a:p>
      </dgm:t>
    </dgm:pt>
    <dgm:pt modelId="{66BD519B-6227-451A-8218-4002E726F745}" type="sibTrans" cxnId="{4DDAC3EB-D9E7-4FF2-8F03-968D644380B6}">
      <dgm:prSet/>
      <dgm:spPr/>
      <dgm:t>
        <a:bodyPr/>
        <a:lstStyle/>
        <a:p>
          <a:endParaRPr lang="en-US"/>
        </a:p>
      </dgm:t>
    </dgm:pt>
    <dgm:pt modelId="{C33CCB8B-9BBD-4BCD-86A7-E3D950E61F80}">
      <dgm:prSet custT="1"/>
      <dgm:spPr/>
      <dgm:t>
        <a:bodyPr/>
        <a:lstStyle/>
        <a:p>
          <a:r>
            <a:rPr lang="en-US" sz="2400" dirty="0"/>
            <a:t>As the epidemic progressed, most jobs that required physical contact between people had to be suspended or carried out remotely. </a:t>
          </a:r>
        </a:p>
      </dgm:t>
    </dgm:pt>
    <dgm:pt modelId="{FF91913D-FD82-4421-BF22-A8A504103DA3}" type="parTrans" cxnId="{F5AA3CB9-B7F0-4D9E-A8BF-D59C06EC136D}">
      <dgm:prSet/>
      <dgm:spPr/>
      <dgm:t>
        <a:bodyPr/>
        <a:lstStyle/>
        <a:p>
          <a:endParaRPr lang="en-US"/>
        </a:p>
      </dgm:t>
    </dgm:pt>
    <dgm:pt modelId="{AF3233A5-8438-48B2-9A2C-A57F11A33A15}" type="sibTrans" cxnId="{F5AA3CB9-B7F0-4D9E-A8BF-D59C06EC136D}">
      <dgm:prSet/>
      <dgm:spPr/>
      <dgm:t>
        <a:bodyPr/>
        <a:lstStyle/>
        <a:p>
          <a:endParaRPr lang="en-US"/>
        </a:p>
      </dgm:t>
    </dgm:pt>
    <dgm:pt modelId="{D8D66B54-A516-45BF-868B-A07397C75484}">
      <dgm:prSet custT="1"/>
      <dgm:spPr/>
      <dgm:t>
        <a:bodyPr/>
        <a:lstStyle/>
        <a:p>
          <a:r>
            <a:rPr lang="en-US" sz="2400" dirty="0"/>
            <a:t>For example, factories have stopped almost all kinds of economic activities, and the global supply chain has been disrupted.</a:t>
          </a:r>
        </a:p>
      </dgm:t>
    </dgm:pt>
    <dgm:pt modelId="{B3A13EEF-FBB0-4493-8024-2F69D7853EC4}" type="parTrans" cxnId="{63F34C7B-A382-4C39-BFEA-4AA103BEDC02}">
      <dgm:prSet/>
      <dgm:spPr/>
      <dgm:t>
        <a:bodyPr/>
        <a:lstStyle/>
        <a:p>
          <a:endParaRPr lang="en-US"/>
        </a:p>
      </dgm:t>
    </dgm:pt>
    <dgm:pt modelId="{E1BE1DAF-3563-4FAD-8D90-ED06F3C6D2B0}" type="sibTrans" cxnId="{63F34C7B-A382-4C39-BFEA-4AA103BEDC02}">
      <dgm:prSet/>
      <dgm:spPr/>
      <dgm:t>
        <a:bodyPr/>
        <a:lstStyle/>
        <a:p>
          <a:endParaRPr lang="en-US"/>
        </a:p>
      </dgm:t>
    </dgm:pt>
    <dgm:pt modelId="{BABF0A26-8B11-4F7D-B334-F400A39366FE}" type="pres">
      <dgm:prSet presAssocID="{6DE7B411-857D-4229-8F50-D18258ECC5C5}" presName="vert0" presStyleCnt="0">
        <dgm:presLayoutVars>
          <dgm:dir/>
          <dgm:animOne val="branch"/>
          <dgm:animLvl val="lvl"/>
        </dgm:presLayoutVars>
      </dgm:prSet>
      <dgm:spPr/>
    </dgm:pt>
    <dgm:pt modelId="{979302FA-8727-4F33-AF3E-DBEE50AB85E8}" type="pres">
      <dgm:prSet presAssocID="{62DFD77F-4B35-488F-8301-C753D5F1F91B}" presName="thickLine" presStyleLbl="alignNode1" presStyleIdx="0" presStyleCnt="3"/>
      <dgm:spPr/>
    </dgm:pt>
    <dgm:pt modelId="{5B868EB9-4105-46D3-BEBE-68B8E29D6834}" type="pres">
      <dgm:prSet presAssocID="{62DFD77F-4B35-488F-8301-C753D5F1F91B}" presName="horz1" presStyleCnt="0"/>
      <dgm:spPr/>
    </dgm:pt>
    <dgm:pt modelId="{76C2B364-0A98-4ACD-9470-5F36A4085E87}" type="pres">
      <dgm:prSet presAssocID="{62DFD77F-4B35-488F-8301-C753D5F1F91B}" presName="tx1" presStyleLbl="revTx" presStyleIdx="0" presStyleCnt="3"/>
      <dgm:spPr/>
    </dgm:pt>
    <dgm:pt modelId="{44C961E7-9E51-41ED-A601-6B1CC566D493}" type="pres">
      <dgm:prSet presAssocID="{62DFD77F-4B35-488F-8301-C753D5F1F91B}" presName="vert1" presStyleCnt="0"/>
      <dgm:spPr/>
    </dgm:pt>
    <dgm:pt modelId="{4FD8E6EB-FB65-4449-85FE-280F8B50504A}" type="pres">
      <dgm:prSet presAssocID="{C33CCB8B-9BBD-4BCD-86A7-E3D950E61F80}" presName="thickLine" presStyleLbl="alignNode1" presStyleIdx="1" presStyleCnt="3"/>
      <dgm:spPr/>
    </dgm:pt>
    <dgm:pt modelId="{22037E32-A604-4AA8-8AB2-4FD0D10F8642}" type="pres">
      <dgm:prSet presAssocID="{C33CCB8B-9BBD-4BCD-86A7-E3D950E61F80}" presName="horz1" presStyleCnt="0"/>
      <dgm:spPr/>
    </dgm:pt>
    <dgm:pt modelId="{AA9C30BB-42F7-4E1D-9D85-515A29B59EFA}" type="pres">
      <dgm:prSet presAssocID="{C33CCB8B-9BBD-4BCD-86A7-E3D950E61F80}" presName="tx1" presStyleLbl="revTx" presStyleIdx="1" presStyleCnt="3"/>
      <dgm:spPr/>
    </dgm:pt>
    <dgm:pt modelId="{C3CD3658-877C-47E4-A3E1-C98726DADD78}" type="pres">
      <dgm:prSet presAssocID="{C33CCB8B-9BBD-4BCD-86A7-E3D950E61F80}" presName="vert1" presStyleCnt="0"/>
      <dgm:spPr/>
    </dgm:pt>
    <dgm:pt modelId="{CBE036E4-3C86-4A0B-AD12-B15699CEAFEE}" type="pres">
      <dgm:prSet presAssocID="{D8D66B54-A516-45BF-868B-A07397C75484}" presName="thickLine" presStyleLbl="alignNode1" presStyleIdx="2" presStyleCnt="3"/>
      <dgm:spPr/>
    </dgm:pt>
    <dgm:pt modelId="{76CB59E6-7852-41A8-810F-25F66BFA857D}" type="pres">
      <dgm:prSet presAssocID="{D8D66B54-A516-45BF-868B-A07397C75484}" presName="horz1" presStyleCnt="0"/>
      <dgm:spPr/>
    </dgm:pt>
    <dgm:pt modelId="{1D57DD8F-F5E5-4C9E-878B-772B6E64B54E}" type="pres">
      <dgm:prSet presAssocID="{D8D66B54-A516-45BF-868B-A07397C75484}" presName="tx1" presStyleLbl="revTx" presStyleIdx="2" presStyleCnt="3"/>
      <dgm:spPr/>
    </dgm:pt>
    <dgm:pt modelId="{B0B1DD7A-0024-43A2-BE62-D748A0704EFB}" type="pres">
      <dgm:prSet presAssocID="{D8D66B54-A516-45BF-868B-A07397C75484}" presName="vert1" presStyleCnt="0"/>
      <dgm:spPr/>
    </dgm:pt>
  </dgm:ptLst>
  <dgm:cxnLst>
    <dgm:cxn modelId="{BCC4BE5D-CFCD-46C0-B186-CF56DDEA57C5}" type="presOf" srcId="{62DFD77F-4B35-488F-8301-C753D5F1F91B}" destId="{76C2B364-0A98-4ACD-9470-5F36A4085E87}" srcOrd="0" destOrd="0" presId="urn:microsoft.com/office/officeart/2008/layout/LinedList"/>
    <dgm:cxn modelId="{E4A7C667-9EF7-4C60-8F83-B63D7C4B2217}" type="presOf" srcId="{D8D66B54-A516-45BF-868B-A07397C75484}" destId="{1D57DD8F-F5E5-4C9E-878B-772B6E64B54E}" srcOrd="0" destOrd="0" presId="urn:microsoft.com/office/officeart/2008/layout/LinedList"/>
    <dgm:cxn modelId="{006B7369-04A1-4E50-8571-A37EFF107FB9}" type="presOf" srcId="{C33CCB8B-9BBD-4BCD-86A7-E3D950E61F80}" destId="{AA9C30BB-42F7-4E1D-9D85-515A29B59EFA}" srcOrd="0" destOrd="0" presId="urn:microsoft.com/office/officeart/2008/layout/LinedList"/>
    <dgm:cxn modelId="{63F34C7B-A382-4C39-BFEA-4AA103BEDC02}" srcId="{6DE7B411-857D-4229-8F50-D18258ECC5C5}" destId="{D8D66B54-A516-45BF-868B-A07397C75484}" srcOrd="2" destOrd="0" parTransId="{B3A13EEF-FBB0-4493-8024-2F69D7853EC4}" sibTransId="{E1BE1DAF-3563-4FAD-8D90-ED06F3C6D2B0}"/>
    <dgm:cxn modelId="{F5AA3CB9-B7F0-4D9E-A8BF-D59C06EC136D}" srcId="{6DE7B411-857D-4229-8F50-D18258ECC5C5}" destId="{C33CCB8B-9BBD-4BCD-86A7-E3D950E61F80}" srcOrd="1" destOrd="0" parTransId="{FF91913D-FD82-4421-BF22-A8A504103DA3}" sibTransId="{AF3233A5-8438-48B2-9A2C-A57F11A33A15}"/>
    <dgm:cxn modelId="{DEB49AD8-9A8E-4D08-952B-658E4A1F6478}" type="presOf" srcId="{6DE7B411-857D-4229-8F50-D18258ECC5C5}" destId="{BABF0A26-8B11-4F7D-B334-F400A39366FE}" srcOrd="0" destOrd="0" presId="urn:microsoft.com/office/officeart/2008/layout/LinedList"/>
    <dgm:cxn modelId="{4DDAC3EB-D9E7-4FF2-8F03-968D644380B6}" srcId="{6DE7B411-857D-4229-8F50-D18258ECC5C5}" destId="{62DFD77F-4B35-488F-8301-C753D5F1F91B}" srcOrd="0" destOrd="0" parTransId="{9A1342A9-D782-418E-A017-D463F5960845}" sibTransId="{66BD519B-6227-451A-8218-4002E726F745}"/>
    <dgm:cxn modelId="{4C1DCEEA-A9EA-47FE-82F7-A9FEAE189C57}" type="presParOf" srcId="{BABF0A26-8B11-4F7D-B334-F400A39366FE}" destId="{979302FA-8727-4F33-AF3E-DBEE50AB85E8}" srcOrd="0" destOrd="0" presId="urn:microsoft.com/office/officeart/2008/layout/LinedList"/>
    <dgm:cxn modelId="{0EE32967-B185-44C0-90BD-9D3795C45736}" type="presParOf" srcId="{BABF0A26-8B11-4F7D-B334-F400A39366FE}" destId="{5B868EB9-4105-46D3-BEBE-68B8E29D6834}" srcOrd="1" destOrd="0" presId="urn:microsoft.com/office/officeart/2008/layout/LinedList"/>
    <dgm:cxn modelId="{B595D30A-4537-499A-B4B1-AE251312123C}" type="presParOf" srcId="{5B868EB9-4105-46D3-BEBE-68B8E29D6834}" destId="{76C2B364-0A98-4ACD-9470-5F36A4085E87}" srcOrd="0" destOrd="0" presId="urn:microsoft.com/office/officeart/2008/layout/LinedList"/>
    <dgm:cxn modelId="{94E61BF3-8C70-49D3-B858-70B7F3B8CA94}" type="presParOf" srcId="{5B868EB9-4105-46D3-BEBE-68B8E29D6834}" destId="{44C961E7-9E51-41ED-A601-6B1CC566D493}" srcOrd="1" destOrd="0" presId="urn:microsoft.com/office/officeart/2008/layout/LinedList"/>
    <dgm:cxn modelId="{3C775D19-8332-4E0D-A940-2C0FCCFEE4FF}" type="presParOf" srcId="{BABF0A26-8B11-4F7D-B334-F400A39366FE}" destId="{4FD8E6EB-FB65-4449-85FE-280F8B50504A}" srcOrd="2" destOrd="0" presId="urn:microsoft.com/office/officeart/2008/layout/LinedList"/>
    <dgm:cxn modelId="{FC8022D2-5A13-4F6B-A0D7-C361A24C268B}" type="presParOf" srcId="{BABF0A26-8B11-4F7D-B334-F400A39366FE}" destId="{22037E32-A604-4AA8-8AB2-4FD0D10F8642}" srcOrd="3" destOrd="0" presId="urn:microsoft.com/office/officeart/2008/layout/LinedList"/>
    <dgm:cxn modelId="{C7FC2AF9-2736-4B17-9A60-A03FC7825E9D}" type="presParOf" srcId="{22037E32-A604-4AA8-8AB2-4FD0D10F8642}" destId="{AA9C30BB-42F7-4E1D-9D85-515A29B59EFA}" srcOrd="0" destOrd="0" presId="urn:microsoft.com/office/officeart/2008/layout/LinedList"/>
    <dgm:cxn modelId="{DB935377-DCAE-4622-A91E-DD31FD41C7E9}" type="presParOf" srcId="{22037E32-A604-4AA8-8AB2-4FD0D10F8642}" destId="{C3CD3658-877C-47E4-A3E1-C98726DADD78}" srcOrd="1" destOrd="0" presId="urn:microsoft.com/office/officeart/2008/layout/LinedList"/>
    <dgm:cxn modelId="{D607386E-45A7-4C2B-B6F4-E316733AF512}" type="presParOf" srcId="{BABF0A26-8B11-4F7D-B334-F400A39366FE}" destId="{CBE036E4-3C86-4A0B-AD12-B15699CEAFEE}" srcOrd="4" destOrd="0" presId="urn:microsoft.com/office/officeart/2008/layout/LinedList"/>
    <dgm:cxn modelId="{15ACDB46-770C-44A3-AD43-0C7285F8720B}" type="presParOf" srcId="{BABF0A26-8B11-4F7D-B334-F400A39366FE}" destId="{76CB59E6-7852-41A8-810F-25F66BFA857D}" srcOrd="5" destOrd="0" presId="urn:microsoft.com/office/officeart/2008/layout/LinedList"/>
    <dgm:cxn modelId="{3CEE5526-328D-43F4-8CB3-901DD225A997}" type="presParOf" srcId="{76CB59E6-7852-41A8-810F-25F66BFA857D}" destId="{1D57DD8F-F5E5-4C9E-878B-772B6E64B54E}" srcOrd="0" destOrd="0" presId="urn:microsoft.com/office/officeart/2008/layout/LinedList"/>
    <dgm:cxn modelId="{9A334E49-6E93-4A15-AEBC-FF36D08B9A1F}" type="presParOf" srcId="{76CB59E6-7852-41A8-810F-25F66BFA857D}" destId="{B0B1DD7A-0024-43A2-BE62-D748A0704EF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6F7486-8CFE-4199-B38C-9DA6CC79BB5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0CF58E4-D6A9-4638-8708-CB10D104C25B}">
      <dgm:prSet/>
      <dgm:spPr/>
      <dgm:t>
        <a:bodyPr/>
        <a:lstStyle/>
        <a:p>
          <a:r>
            <a:rPr lang="en-US"/>
            <a:t>The world economy had to reduce its growth rate after the virus emerged. First of all, production in the world has decreased and has become limited. </a:t>
          </a:r>
        </a:p>
      </dgm:t>
    </dgm:pt>
    <dgm:pt modelId="{8DCBFE40-74EC-4C24-BF76-CEFCF52C8969}" type="parTrans" cxnId="{2F542F23-7D83-4030-BCB5-A6AD2453B890}">
      <dgm:prSet/>
      <dgm:spPr/>
      <dgm:t>
        <a:bodyPr/>
        <a:lstStyle/>
        <a:p>
          <a:endParaRPr lang="en-US"/>
        </a:p>
      </dgm:t>
    </dgm:pt>
    <dgm:pt modelId="{CF69EA4D-7305-4382-9CAE-581F4707A2A5}" type="sibTrans" cxnId="{2F542F23-7D83-4030-BCB5-A6AD2453B890}">
      <dgm:prSet/>
      <dgm:spPr/>
      <dgm:t>
        <a:bodyPr/>
        <a:lstStyle/>
        <a:p>
          <a:endParaRPr lang="en-US"/>
        </a:p>
      </dgm:t>
    </dgm:pt>
    <dgm:pt modelId="{32BDCB84-9394-423C-96AE-18021CC29E87}">
      <dgm:prSet/>
      <dgm:spPr/>
      <dgm:t>
        <a:bodyPr/>
        <a:lstStyle/>
        <a:p>
          <a:r>
            <a:rPr lang="en-US"/>
            <a:t>This virus that started in China is here; </a:t>
          </a:r>
          <a:r>
            <a:rPr lang="tr-TR"/>
            <a:t>f</a:t>
          </a:r>
          <a:r>
            <a:rPr lang="en-US"/>
            <a:t>ood, toys, automotive industry, tourism, cinema, technology, smart devices industry, chip production, aviation, cinema, shopping and many other products and services have been restricted and therefore the economy has been deeply affected. </a:t>
          </a:r>
        </a:p>
      </dgm:t>
    </dgm:pt>
    <dgm:pt modelId="{228178AD-2360-41C1-8C8D-5783E5B5392A}" type="parTrans" cxnId="{8B67BA55-7FCB-46AF-BB63-A74A4A63D123}">
      <dgm:prSet/>
      <dgm:spPr/>
      <dgm:t>
        <a:bodyPr/>
        <a:lstStyle/>
        <a:p>
          <a:endParaRPr lang="en-US"/>
        </a:p>
      </dgm:t>
    </dgm:pt>
    <dgm:pt modelId="{50636833-7FBA-42C2-A316-905DA5C63AFF}" type="sibTrans" cxnId="{8B67BA55-7FCB-46AF-BB63-A74A4A63D123}">
      <dgm:prSet/>
      <dgm:spPr/>
      <dgm:t>
        <a:bodyPr/>
        <a:lstStyle/>
        <a:p>
          <a:endParaRPr lang="en-US"/>
        </a:p>
      </dgm:t>
    </dgm:pt>
    <dgm:pt modelId="{CC149C23-1FC9-492A-870E-9093706E818C}">
      <dgm:prSet/>
      <dgm:spPr/>
      <dgm:t>
        <a:bodyPr/>
        <a:lstStyle/>
        <a:p>
          <a:r>
            <a:rPr lang="en-US"/>
            <a:t>Since these production networks are interconnected, they have affected not only a single country but the whole world.</a:t>
          </a:r>
        </a:p>
      </dgm:t>
    </dgm:pt>
    <dgm:pt modelId="{3F3DF81E-76E0-451C-91D4-197F7360BFB3}" type="parTrans" cxnId="{BDF9B6EE-2A6F-4C09-86E9-E031550C56DD}">
      <dgm:prSet/>
      <dgm:spPr/>
      <dgm:t>
        <a:bodyPr/>
        <a:lstStyle/>
        <a:p>
          <a:endParaRPr lang="en-US"/>
        </a:p>
      </dgm:t>
    </dgm:pt>
    <dgm:pt modelId="{6C79516F-59C8-458F-8215-F060EA21AADE}" type="sibTrans" cxnId="{BDF9B6EE-2A6F-4C09-86E9-E031550C56DD}">
      <dgm:prSet/>
      <dgm:spPr/>
      <dgm:t>
        <a:bodyPr/>
        <a:lstStyle/>
        <a:p>
          <a:endParaRPr lang="en-US"/>
        </a:p>
      </dgm:t>
    </dgm:pt>
    <dgm:pt modelId="{70BF2F40-ECBD-45C2-80AE-1C72CC6D16C0}" type="pres">
      <dgm:prSet presAssocID="{E86F7486-8CFE-4199-B38C-9DA6CC79BB51}" presName="linear" presStyleCnt="0">
        <dgm:presLayoutVars>
          <dgm:animLvl val="lvl"/>
          <dgm:resizeHandles val="exact"/>
        </dgm:presLayoutVars>
      </dgm:prSet>
      <dgm:spPr/>
    </dgm:pt>
    <dgm:pt modelId="{467FBC5F-D154-4198-BC50-E27405C73C60}" type="pres">
      <dgm:prSet presAssocID="{60CF58E4-D6A9-4638-8708-CB10D104C25B}" presName="parentText" presStyleLbl="node1" presStyleIdx="0" presStyleCnt="3">
        <dgm:presLayoutVars>
          <dgm:chMax val="0"/>
          <dgm:bulletEnabled val="1"/>
        </dgm:presLayoutVars>
      </dgm:prSet>
      <dgm:spPr/>
    </dgm:pt>
    <dgm:pt modelId="{C4DA5D55-1D6D-4866-A1E4-EDEEA99138E1}" type="pres">
      <dgm:prSet presAssocID="{CF69EA4D-7305-4382-9CAE-581F4707A2A5}" presName="spacer" presStyleCnt="0"/>
      <dgm:spPr/>
    </dgm:pt>
    <dgm:pt modelId="{8AE4BD38-074D-485D-A587-3738EB1A7056}" type="pres">
      <dgm:prSet presAssocID="{32BDCB84-9394-423C-96AE-18021CC29E87}" presName="parentText" presStyleLbl="node1" presStyleIdx="1" presStyleCnt="3">
        <dgm:presLayoutVars>
          <dgm:chMax val="0"/>
          <dgm:bulletEnabled val="1"/>
        </dgm:presLayoutVars>
      </dgm:prSet>
      <dgm:spPr/>
    </dgm:pt>
    <dgm:pt modelId="{A30CEDF6-642D-4ECB-B56F-541C0ED97881}" type="pres">
      <dgm:prSet presAssocID="{50636833-7FBA-42C2-A316-905DA5C63AFF}" presName="spacer" presStyleCnt="0"/>
      <dgm:spPr/>
    </dgm:pt>
    <dgm:pt modelId="{EADB792A-9762-47E4-B6BB-FF29E352A0E9}" type="pres">
      <dgm:prSet presAssocID="{CC149C23-1FC9-492A-870E-9093706E818C}" presName="parentText" presStyleLbl="node1" presStyleIdx="2" presStyleCnt="3">
        <dgm:presLayoutVars>
          <dgm:chMax val="0"/>
          <dgm:bulletEnabled val="1"/>
        </dgm:presLayoutVars>
      </dgm:prSet>
      <dgm:spPr/>
    </dgm:pt>
  </dgm:ptLst>
  <dgm:cxnLst>
    <dgm:cxn modelId="{2F542F23-7D83-4030-BCB5-A6AD2453B890}" srcId="{E86F7486-8CFE-4199-B38C-9DA6CC79BB51}" destId="{60CF58E4-D6A9-4638-8708-CB10D104C25B}" srcOrd="0" destOrd="0" parTransId="{8DCBFE40-74EC-4C24-BF76-CEFCF52C8969}" sibTransId="{CF69EA4D-7305-4382-9CAE-581F4707A2A5}"/>
    <dgm:cxn modelId="{089C9B6A-57A2-4C03-AEFB-FA36075843F6}" type="presOf" srcId="{CC149C23-1FC9-492A-870E-9093706E818C}" destId="{EADB792A-9762-47E4-B6BB-FF29E352A0E9}" srcOrd="0" destOrd="0" presId="urn:microsoft.com/office/officeart/2005/8/layout/vList2"/>
    <dgm:cxn modelId="{8B67BA55-7FCB-46AF-BB63-A74A4A63D123}" srcId="{E86F7486-8CFE-4199-B38C-9DA6CC79BB51}" destId="{32BDCB84-9394-423C-96AE-18021CC29E87}" srcOrd="1" destOrd="0" parTransId="{228178AD-2360-41C1-8C8D-5783E5B5392A}" sibTransId="{50636833-7FBA-42C2-A316-905DA5C63AFF}"/>
    <dgm:cxn modelId="{BC3B237F-08E1-4C35-9E95-CF5A3B159314}" type="presOf" srcId="{32BDCB84-9394-423C-96AE-18021CC29E87}" destId="{8AE4BD38-074D-485D-A587-3738EB1A7056}" srcOrd="0" destOrd="0" presId="urn:microsoft.com/office/officeart/2005/8/layout/vList2"/>
    <dgm:cxn modelId="{03EB97A9-46A5-488E-96C6-899EB7A24A25}" type="presOf" srcId="{E86F7486-8CFE-4199-B38C-9DA6CC79BB51}" destId="{70BF2F40-ECBD-45C2-80AE-1C72CC6D16C0}" srcOrd="0" destOrd="0" presId="urn:microsoft.com/office/officeart/2005/8/layout/vList2"/>
    <dgm:cxn modelId="{88AD5DB4-ADA5-4555-B6E2-B35FC5A2FADB}" type="presOf" srcId="{60CF58E4-D6A9-4638-8708-CB10D104C25B}" destId="{467FBC5F-D154-4198-BC50-E27405C73C60}" srcOrd="0" destOrd="0" presId="urn:microsoft.com/office/officeart/2005/8/layout/vList2"/>
    <dgm:cxn modelId="{BDF9B6EE-2A6F-4C09-86E9-E031550C56DD}" srcId="{E86F7486-8CFE-4199-B38C-9DA6CC79BB51}" destId="{CC149C23-1FC9-492A-870E-9093706E818C}" srcOrd="2" destOrd="0" parTransId="{3F3DF81E-76E0-451C-91D4-197F7360BFB3}" sibTransId="{6C79516F-59C8-458F-8215-F060EA21AADE}"/>
    <dgm:cxn modelId="{F1C24F83-82CB-4740-B72F-0603A7223842}" type="presParOf" srcId="{70BF2F40-ECBD-45C2-80AE-1C72CC6D16C0}" destId="{467FBC5F-D154-4198-BC50-E27405C73C60}" srcOrd="0" destOrd="0" presId="urn:microsoft.com/office/officeart/2005/8/layout/vList2"/>
    <dgm:cxn modelId="{98060E4D-CE0E-4058-933A-444825389E9B}" type="presParOf" srcId="{70BF2F40-ECBD-45C2-80AE-1C72CC6D16C0}" destId="{C4DA5D55-1D6D-4866-A1E4-EDEEA99138E1}" srcOrd="1" destOrd="0" presId="urn:microsoft.com/office/officeart/2005/8/layout/vList2"/>
    <dgm:cxn modelId="{B1694C3D-F3A4-4C56-B26C-CE25CF11E6E4}" type="presParOf" srcId="{70BF2F40-ECBD-45C2-80AE-1C72CC6D16C0}" destId="{8AE4BD38-074D-485D-A587-3738EB1A7056}" srcOrd="2" destOrd="0" presId="urn:microsoft.com/office/officeart/2005/8/layout/vList2"/>
    <dgm:cxn modelId="{BFCA994C-4FA9-4FE4-A750-40DA1DA2F7FA}" type="presParOf" srcId="{70BF2F40-ECBD-45C2-80AE-1C72CC6D16C0}" destId="{A30CEDF6-642D-4ECB-B56F-541C0ED97881}" srcOrd="3" destOrd="0" presId="urn:microsoft.com/office/officeart/2005/8/layout/vList2"/>
    <dgm:cxn modelId="{2BE82FED-C7EA-480F-9C09-1F91659F5462}" type="presParOf" srcId="{70BF2F40-ECBD-45C2-80AE-1C72CC6D16C0}" destId="{EADB792A-9762-47E4-B6BB-FF29E352A0E9}"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9302FA-8727-4F33-AF3E-DBEE50AB85E8}">
      <dsp:nvSpPr>
        <dsp:cNvPr id="0" name=""/>
        <dsp:cNvSpPr/>
      </dsp:nvSpPr>
      <dsp:spPr>
        <a:xfrm>
          <a:off x="0" y="270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C2B364-0A98-4ACD-9470-5F36A4085E87}">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COVID-19, which first appeared in China and spread all over the world with its rapid spread, firstly affected life and therefore the economy at a great speed.</a:t>
          </a:r>
        </a:p>
      </dsp:txBody>
      <dsp:txXfrm>
        <a:off x="0" y="2703"/>
        <a:ext cx="6900512" cy="1843578"/>
      </dsp:txXfrm>
    </dsp:sp>
    <dsp:sp modelId="{4FD8E6EB-FB65-4449-85FE-280F8B50504A}">
      <dsp:nvSpPr>
        <dsp:cNvPr id="0" name=""/>
        <dsp:cNvSpPr/>
      </dsp:nvSpPr>
      <dsp:spPr>
        <a:xfrm>
          <a:off x="0" y="1846281"/>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9C30BB-42F7-4E1D-9D85-515A29B59EFA}">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As the epidemic progressed, most jobs that required physical contact between people had to be suspended or carried out remotely. </a:t>
          </a:r>
        </a:p>
      </dsp:txBody>
      <dsp:txXfrm>
        <a:off x="0" y="1846281"/>
        <a:ext cx="6900512" cy="1843578"/>
      </dsp:txXfrm>
    </dsp:sp>
    <dsp:sp modelId="{CBE036E4-3C86-4A0B-AD12-B15699CEAFEE}">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57DD8F-F5E5-4C9E-878B-772B6E64B54E}">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For example, factories have stopped almost all kinds of economic activities, and the global supply chain has been disrupted.</a:t>
          </a:r>
        </a:p>
      </dsp:txBody>
      <dsp:txXfrm>
        <a:off x="0" y="3689859"/>
        <a:ext cx="6900512" cy="18435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7FBC5F-D154-4198-BC50-E27405C73C60}">
      <dsp:nvSpPr>
        <dsp:cNvPr id="0" name=""/>
        <dsp:cNvSpPr/>
      </dsp:nvSpPr>
      <dsp:spPr>
        <a:xfrm>
          <a:off x="0" y="132814"/>
          <a:ext cx="6900512" cy="171843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world economy had to reduce its growth rate after the virus emerged. First of all, production in the world has decreased and has become limited. </a:t>
          </a:r>
        </a:p>
      </dsp:txBody>
      <dsp:txXfrm>
        <a:off x="83887" y="216701"/>
        <a:ext cx="6732738" cy="1550663"/>
      </dsp:txXfrm>
    </dsp:sp>
    <dsp:sp modelId="{8AE4BD38-074D-485D-A587-3738EB1A7056}">
      <dsp:nvSpPr>
        <dsp:cNvPr id="0" name=""/>
        <dsp:cNvSpPr/>
      </dsp:nvSpPr>
      <dsp:spPr>
        <a:xfrm>
          <a:off x="0" y="1908851"/>
          <a:ext cx="6900512" cy="1718437"/>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This virus that started in China is here; </a:t>
          </a:r>
          <a:r>
            <a:rPr lang="tr-TR" sz="2000" kern="1200"/>
            <a:t>f</a:t>
          </a:r>
          <a:r>
            <a:rPr lang="en-US" sz="2000" kern="1200"/>
            <a:t>ood, toys, automotive industry, tourism, cinema, technology, smart devices industry, chip production, aviation, cinema, shopping and many other products and services have been restricted and therefore the economy has been deeply affected. </a:t>
          </a:r>
        </a:p>
      </dsp:txBody>
      <dsp:txXfrm>
        <a:off x="83887" y="1992738"/>
        <a:ext cx="6732738" cy="1550663"/>
      </dsp:txXfrm>
    </dsp:sp>
    <dsp:sp modelId="{EADB792A-9762-47E4-B6BB-FF29E352A0E9}">
      <dsp:nvSpPr>
        <dsp:cNvPr id="0" name=""/>
        <dsp:cNvSpPr/>
      </dsp:nvSpPr>
      <dsp:spPr>
        <a:xfrm>
          <a:off x="0" y="3684889"/>
          <a:ext cx="6900512" cy="1718437"/>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Since these production networks are interconnected, they have affected not only a single country but the whole world.</a:t>
          </a:r>
        </a:p>
      </dsp:txBody>
      <dsp:txXfrm>
        <a:off x="83887" y="3768776"/>
        <a:ext cx="6732738" cy="155066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D4F7435-0724-4EEC-9D08-7AFBD8A55AE9}"/>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33FDA5B0-0BEC-4F37-8EED-0FD0385BC1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87DF1004-D88D-49D4-8D44-98559A67BA37}"/>
              </a:ext>
            </a:extLst>
          </p:cNvPr>
          <p:cNvSpPr>
            <a:spLocks noGrp="1"/>
          </p:cNvSpPr>
          <p:nvPr>
            <p:ph type="dt" sz="half" idx="10"/>
          </p:nvPr>
        </p:nvSpPr>
        <p:spPr/>
        <p:txBody>
          <a:bodyPr/>
          <a:lstStyle/>
          <a:p>
            <a:fld id="{967EDDD6-04D7-4C01-B36C-297F4A345017}" type="datetimeFigureOut">
              <a:rPr lang="tr-TR" smtClean="0"/>
              <a:t>11.06.2021</a:t>
            </a:fld>
            <a:endParaRPr lang="tr-TR"/>
          </a:p>
        </p:txBody>
      </p:sp>
      <p:sp>
        <p:nvSpPr>
          <p:cNvPr id="5" name="Alt Bilgi Yer Tutucusu 4">
            <a:extLst>
              <a:ext uri="{FF2B5EF4-FFF2-40B4-BE49-F238E27FC236}">
                <a16:creationId xmlns:a16="http://schemas.microsoft.com/office/drawing/2014/main" id="{151EE8A0-5129-42B0-990A-A2FBE26C52F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C2BA6C5-4264-47DC-8F0C-E255CA3F3201}"/>
              </a:ext>
            </a:extLst>
          </p:cNvPr>
          <p:cNvSpPr>
            <a:spLocks noGrp="1"/>
          </p:cNvSpPr>
          <p:nvPr>
            <p:ph type="sldNum" sz="quarter" idx="12"/>
          </p:nvPr>
        </p:nvSpPr>
        <p:spPr/>
        <p:txBody>
          <a:bodyPr/>
          <a:lstStyle/>
          <a:p>
            <a:fld id="{D83A4A1A-D82C-42CA-B982-038AA52DA00C}" type="slidenum">
              <a:rPr lang="tr-TR" smtClean="0"/>
              <a:t>‹#›</a:t>
            </a:fld>
            <a:endParaRPr lang="tr-TR"/>
          </a:p>
        </p:txBody>
      </p:sp>
    </p:spTree>
    <p:extLst>
      <p:ext uri="{BB962C8B-B14F-4D97-AF65-F5344CB8AC3E}">
        <p14:creationId xmlns:p14="http://schemas.microsoft.com/office/powerpoint/2010/main" val="2742770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D1D7CC0-4935-4413-AF96-68B09D9B8F7D}"/>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60CEB4AE-CEC4-491C-811D-B603E42CDA86}"/>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7110BEB-5CE9-4F45-AFFE-94031F5BCEFD}"/>
              </a:ext>
            </a:extLst>
          </p:cNvPr>
          <p:cNvSpPr>
            <a:spLocks noGrp="1"/>
          </p:cNvSpPr>
          <p:nvPr>
            <p:ph type="dt" sz="half" idx="10"/>
          </p:nvPr>
        </p:nvSpPr>
        <p:spPr/>
        <p:txBody>
          <a:bodyPr/>
          <a:lstStyle/>
          <a:p>
            <a:fld id="{967EDDD6-04D7-4C01-B36C-297F4A345017}" type="datetimeFigureOut">
              <a:rPr lang="tr-TR" smtClean="0"/>
              <a:t>11.06.2021</a:t>
            </a:fld>
            <a:endParaRPr lang="tr-TR"/>
          </a:p>
        </p:txBody>
      </p:sp>
      <p:sp>
        <p:nvSpPr>
          <p:cNvPr id="5" name="Alt Bilgi Yer Tutucusu 4">
            <a:extLst>
              <a:ext uri="{FF2B5EF4-FFF2-40B4-BE49-F238E27FC236}">
                <a16:creationId xmlns:a16="http://schemas.microsoft.com/office/drawing/2014/main" id="{937C6A1F-62B4-4752-AAC9-205F8F5BE7A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48614EB-EFFA-4888-B4F6-91649B30A80F}"/>
              </a:ext>
            </a:extLst>
          </p:cNvPr>
          <p:cNvSpPr>
            <a:spLocks noGrp="1"/>
          </p:cNvSpPr>
          <p:nvPr>
            <p:ph type="sldNum" sz="quarter" idx="12"/>
          </p:nvPr>
        </p:nvSpPr>
        <p:spPr/>
        <p:txBody>
          <a:bodyPr/>
          <a:lstStyle/>
          <a:p>
            <a:fld id="{D83A4A1A-D82C-42CA-B982-038AA52DA00C}" type="slidenum">
              <a:rPr lang="tr-TR" smtClean="0"/>
              <a:t>‹#›</a:t>
            </a:fld>
            <a:endParaRPr lang="tr-TR"/>
          </a:p>
        </p:txBody>
      </p:sp>
    </p:spTree>
    <p:extLst>
      <p:ext uri="{BB962C8B-B14F-4D97-AF65-F5344CB8AC3E}">
        <p14:creationId xmlns:p14="http://schemas.microsoft.com/office/powerpoint/2010/main" val="2824046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B9911B1F-848D-417B-A797-CA1D799F305D}"/>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652DB8AC-74AE-4CB9-8279-E70097FBD81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9404CE3-6A27-477F-84AA-90B8AAC7584E}"/>
              </a:ext>
            </a:extLst>
          </p:cNvPr>
          <p:cNvSpPr>
            <a:spLocks noGrp="1"/>
          </p:cNvSpPr>
          <p:nvPr>
            <p:ph type="dt" sz="half" idx="10"/>
          </p:nvPr>
        </p:nvSpPr>
        <p:spPr/>
        <p:txBody>
          <a:bodyPr/>
          <a:lstStyle/>
          <a:p>
            <a:fld id="{967EDDD6-04D7-4C01-B36C-297F4A345017}" type="datetimeFigureOut">
              <a:rPr lang="tr-TR" smtClean="0"/>
              <a:t>11.06.2021</a:t>
            </a:fld>
            <a:endParaRPr lang="tr-TR"/>
          </a:p>
        </p:txBody>
      </p:sp>
      <p:sp>
        <p:nvSpPr>
          <p:cNvPr id="5" name="Alt Bilgi Yer Tutucusu 4">
            <a:extLst>
              <a:ext uri="{FF2B5EF4-FFF2-40B4-BE49-F238E27FC236}">
                <a16:creationId xmlns:a16="http://schemas.microsoft.com/office/drawing/2014/main" id="{E0FC0462-D69D-43C1-8ECB-A62B5DDD8D9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970D260-218D-4F93-968E-641E4A56E871}"/>
              </a:ext>
            </a:extLst>
          </p:cNvPr>
          <p:cNvSpPr>
            <a:spLocks noGrp="1"/>
          </p:cNvSpPr>
          <p:nvPr>
            <p:ph type="sldNum" sz="quarter" idx="12"/>
          </p:nvPr>
        </p:nvSpPr>
        <p:spPr/>
        <p:txBody>
          <a:bodyPr/>
          <a:lstStyle/>
          <a:p>
            <a:fld id="{D83A4A1A-D82C-42CA-B982-038AA52DA00C}" type="slidenum">
              <a:rPr lang="tr-TR" smtClean="0"/>
              <a:t>‹#›</a:t>
            </a:fld>
            <a:endParaRPr lang="tr-TR"/>
          </a:p>
        </p:txBody>
      </p:sp>
    </p:spTree>
    <p:extLst>
      <p:ext uri="{BB962C8B-B14F-4D97-AF65-F5344CB8AC3E}">
        <p14:creationId xmlns:p14="http://schemas.microsoft.com/office/powerpoint/2010/main" val="1692527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B40A9F7-316C-4507-9B99-D19AB0EC208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D539AE7D-4F1D-4C53-AAA2-32E0F20208BB}"/>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9C1779B-CF3B-4D15-A9B1-2C759E4C886C}"/>
              </a:ext>
            </a:extLst>
          </p:cNvPr>
          <p:cNvSpPr>
            <a:spLocks noGrp="1"/>
          </p:cNvSpPr>
          <p:nvPr>
            <p:ph type="dt" sz="half" idx="10"/>
          </p:nvPr>
        </p:nvSpPr>
        <p:spPr/>
        <p:txBody>
          <a:bodyPr/>
          <a:lstStyle/>
          <a:p>
            <a:fld id="{967EDDD6-04D7-4C01-B36C-297F4A345017}" type="datetimeFigureOut">
              <a:rPr lang="tr-TR" smtClean="0"/>
              <a:t>11.06.2021</a:t>
            </a:fld>
            <a:endParaRPr lang="tr-TR"/>
          </a:p>
        </p:txBody>
      </p:sp>
      <p:sp>
        <p:nvSpPr>
          <p:cNvPr id="5" name="Alt Bilgi Yer Tutucusu 4">
            <a:extLst>
              <a:ext uri="{FF2B5EF4-FFF2-40B4-BE49-F238E27FC236}">
                <a16:creationId xmlns:a16="http://schemas.microsoft.com/office/drawing/2014/main" id="{D70153C5-1ECE-49A0-89B5-E2F27111DB6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99400DF-ACA6-4D37-BFB5-CAAC55064F37}"/>
              </a:ext>
            </a:extLst>
          </p:cNvPr>
          <p:cNvSpPr>
            <a:spLocks noGrp="1"/>
          </p:cNvSpPr>
          <p:nvPr>
            <p:ph type="sldNum" sz="quarter" idx="12"/>
          </p:nvPr>
        </p:nvSpPr>
        <p:spPr/>
        <p:txBody>
          <a:bodyPr/>
          <a:lstStyle/>
          <a:p>
            <a:fld id="{D83A4A1A-D82C-42CA-B982-038AA52DA00C}" type="slidenum">
              <a:rPr lang="tr-TR" smtClean="0"/>
              <a:t>‹#›</a:t>
            </a:fld>
            <a:endParaRPr lang="tr-TR"/>
          </a:p>
        </p:txBody>
      </p:sp>
    </p:spTree>
    <p:extLst>
      <p:ext uri="{BB962C8B-B14F-4D97-AF65-F5344CB8AC3E}">
        <p14:creationId xmlns:p14="http://schemas.microsoft.com/office/powerpoint/2010/main" val="2489982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F0E314-C86C-4C3E-941A-CDFED97C7991}"/>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17A55B68-52E0-4668-A4DC-A9F1C5C3C9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FBFFC76E-2BCF-4078-B760-F49447D1A9C1}"/>
              </a:ext>
            </a:extLst>
          </p:cNvPr>
          <p:cNvSpPr>
            <a:spLocks noGrp="1"/>
          </p:cNvSpPr>
          <p:nvPr>
            <p:ph type="dt" sz="half" idx="10"/>
          </p:nvPr>
        </p:nvSpPr>
        <p:spPr/>
        <p:txBody>
          <a:bodyPr/>
          <a:lstStyle/>
          <a:p>
            <a:fld id="{967EDDD6-04D7-4C01-B36C-297F4A345017}" type="datetimeFigureOut">
              <a:rPr lang="tr-TR" smtClean="0"/>
              <a:t>11.06.2021</a:t>
            </a:fld>
            <a:endParaRPr lang="tr-TR"/>
          </a:p>
        </p:txBody>
      </p:sp>
      <p:sp>
        <p:nvSpPr>
          <p:cNvPr id="5" name="Alt Bilgi Yer Tutucusu 4">
            <a:extLst>
              <a:ext uri="{FF2B5EF4-FFF2-40B4-BE49-F238E27FC236}">
                <a16:creationId xmlns:a16="http://schemas.microsoft.com/office/drawing/2014/main" id="{99559F51-52B3-40B9-A45B-B43B4218667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8136879-E4A0-4258-A928-7800E03A26FC}"/>
              </a:ext>
            </a:extLst>
          </p:cNvPr>
          <p:cNvSpPr>
            <a:spLocks noGrp="1"/>
          </p:cNvSpPr>
          <p:nvPr>
            <p:ph type="sldNum" sz="quarter" idx="12"/>
          </p:nvPr>
        </p:nvSpPr>
        <p:spPr/>
        <p:txBody>
          <a:bodyPr/>
          <a:lstStyle/>
          <a:p>
            <a:fld id="{D83A4A1A-D82C-42CA-B982-038AA52DA00C}" type="slidenum">
              <a:rPr lang="tr-TR" smtClean="0"/>
              <a:t>‹#›</a:t>
            </a:fld>
            <a:endParaRPr lang="tr-TR"/>
          </a:p>
        </p:txBody>
      </p:sp>
    </p:spTree>
    <p:extLst>
      <p:ext uri="{BB962C8B-B14F-4D97-AF65-F5344CB8AC3E}">
        <p14:creationId xmlns:p14="http://schemas.microsoft.com/office/powerpoint/2010/main" val="4264701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D62A60-5D39-45D3-92C9-E297F2AFB4CE}"/>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62669D16-939B-4910-82DD-CB97A043D3CD}"/>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1A2717E8-7B37-4BC5-A29D-9601E46F825B}"/>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04B73100-AF70-4731-B769-E462D357D5C1}"/>
              </a:ext>
            </a:extLst>
          </p:cNvPr>
          <p:cNvSpPr>
            <a:spLocks noGrp="1"/>
          </p:cNvSpPr>
          <p:nvPr>
            <p:ph type="dt" sz="half" idx="10"/>
          </p:nvPr>
        </p:nvSpPr>
        <p:spPr/>
        <p:txBody>
          <a:bodyPr/>
          <a:lstStyle/>
          <a:p>
            <a:fld id="{967EDDD6-04D7-4C01-B36C-297F4A345017}" type="datetimeFigureOut">
              <a:rPr lang="tr-TR" smtClean="0"/>
              <a:t>11.06.2021</a:t>
            </a:fld>
            <a:endParaRPr lang="tr-TR"/>
          </a:p>
        </p:txBody>
      </p:sp>
      <p:sp>
        <p:nvSpPr>
          <p:cNvPr id="6" name="Alt Bilgi Yer Tutucusu 5">
            <a:extLst>
              <a:ext uri="{FF2B5EF4-FFF2-40B4-BE49-F238E27FC236}">
                <a16:creationId xmlns:a16="http://schemas.microsoft.com/office/drawing/2014/main" id="{86FB7BD4-9E66-4E06-A3F6-6C172A4E78D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90FB3790-E8B2-45C9-860F-035C1C566C39}"/>
              </a:ext>
            </a:extLst>
          </p:cNvPr>
          <p:cNvSpPr>
            <a:spLocks noGrp="1"/>
          </p:cNvSpPr>
          <p:nvPr>
            <p:ph type="sldNum" sz="quarter" idx="12"/>
          </p:nvPr>
        </p:nvSpPr>
        <p:spPr/>
        <p:txBody>
          <a:bodyPr/>
          <a:lstStyle/>
          <a:p>
            <a:fld id="{D83A4A1A-D82C-42CA-B982-038AA52DA00C}" type="slidenum">
              <a:rPr lang="tr-TR" smtClean="0"/>
              <a:t>‹#›</a:t>
            </a:fld>
            <a:endParaRPr lang="tr-TR"/>
          </a:p>
        </p:txBody>
      </p:sp>
    </p:spTree>
    <p:extLst>
      <p:ext uri="{BB962C8B-B14F-4D97-AF65-F5344CB8AC3E}">
        <p14:creationId xmlns:p14="http://schemas.microsoft.com/office/powerpoint/2010/main" val="790530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47D6CD-29AF-4007-9419-8240E3D575C1}"/>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7B48AAE6-D63C-4E48-8AB5-1D960EB26A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EEB292D4-3EBC-4D7E-B36A-D6307CD311DA}"/>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401F314E-E7A1-4F22-B515-9C96E9E3A8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C0985457-16F0-4757-BD0C-B3BC3DC0C97C}"/>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C3AE51A4-28C7-43AE-9FAD-2DB911DC3750}"/>
              </a:ext>
            </a:extLst>
          </p:cNvPr>
          <p:cNvSpPr>
            <a:spLocks noGrp="1"/>
          </p:cNvSpPr>
          <p:nvPr>
            <p:ph type="dt" sz="half" idx="10"/>
          </p:nvPr>
        </p:nvSpPr>
        <p:spPr/>
        <p:txBody>
          <a:bodyPr/>
          <a:lstStyle/>
          <a:p>
            <a:fld id="{967EDDD6-04D7-4C01-B36C-297F4A345017}" type="datetimeFigureOut">
              <a:rPr lang="tr-TR" smtClean="0"/>
              <a:t>11.06.2021</a:t>
            </a:fld>
            <a:endParaRPr lang="tr-TR"/>
          </a:p>
        </p:txBody>
      </p:sp>
      <p:sp>
        <p:nvSpPr>
          <p:cNvPr id="8" name="Alt Bilgi Yer Tutucusu 7">
            <a:extLst>
              <a:ext uri="{FF2B5EF4-FFF2-40B4-BE49-F238E27FC236}">
                <a16:creationId xmlns:a16="http://schemas.microsoft.com/office/drawing/2014/main" id="{D050748C-BEFA-49D8-8242-11857F028E41}"/>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D134F4F0-B235-4061-9754-E653596B137D}"/>
              </a:ext>
            </a:extLst>
          </p:cNvPr>
          <p:cNvSpPr>
            <a:spLocks noGrp="1"/>
          </p:cNvSpPr>
          <p:nvPr>
            <p:ph type="sldNum" sz="quarter" idx="12"/>
          </p:nvPr>
        </p:nvSpPr>
        <p:spPr/>
        <p:txBody>
          <a:bodyPr/>
          <a:lstStyle/>
          <a:p>
            <a:fld id="{D83A4A1A-D82C-42CA-B982-038AA52DA00C}" type="slidenum">
              <a:rPr lang="tr-TR" smtClean="0"/>
              <a:t>‹#›</a:t>
            </a:fld>
            <a:endParaRPr lang="tr-TR"/>
          </a:p>
        </p:txBody>
      </p:sp>
    </p:spTree>
    <p:extLst>
      <p:ext uri="{BB962C8B-B14F-4D97-AF65-F5344CB8AC3E}">
        <p14:creationId xmlns:p14="http://schemas.microsoft.com/office/powerpoint/2010/main" val="291751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BCA2241-2EF4-4654-9FD1-F74BA8746055}"/>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EFBE03E6-2898-4A24-B944-093605DB1C4E}"/>
              </a:ext>
            </a:extLst>
          </p:cNvPr>
          <p:cNvSpPr>
            <a:spLocks noGrp="1"/>
          </p:cNvSpPr>
          <p:nvPr>
            <p:ph type="dt" sz="half" idx="10"/>
          </p:nvPr>
        </p:nvSpPr>
        <p:spPr/>
        <p:txBody>
          <a:bodyPr/>
          <a:lstStyle/>
          <a:p>
            <a:fld id="{967EDDD6-04D7-4C01-B36C-297F4A345017}" type="datetimeFigureOut">
              <a:rPr lang="tr-TR" smtClean="0"/>
              <a:t>11.06.2021</a:t>
            </a:fld>
            <a:endParaRPr lang="tr-TR"/>
          </a:p>
        </p:txBody>
      </p:sp>
      <p:sp>
        <p:nvSpPr>
          <p:cNvPr id="4" name="Alt Bilgi Yer Tutucusu 3">
            <a:extLst>
              <a:ext uri="{FF2B5EF4-FFF2-40B4-BE49-F238E27FC236}">
                <a16:creationId xmlns:a16="http://schemas.microsoft.com/office/drawing/2014/main" id="{23BC7013-77AB-4B87-8191-6DA6C1947F45}"/>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E942DE20-9DE5-4B30-85DF-0E9117523844}"/>
              </a:ext>
            </a:extLst>
          </p:cNvPr>
          <p:cNvSpPr>
            <a:spLocks noGrp="1"/>
          </p:cNvSpPr>
          <p:nvPr>
            <p:ph type="sldNum" sz="quarter" idx="12"/>
          </p:nvPr>
        </p:nvSpPr>
        <p:spPr/>
        <p:txBody>
          <a:bodyPr/>
          <a:lstStyle/>
          <a:p>
            <a:fld id="{D83A4A1A-D82C-42CA-B982-038AA52DA00C}" type="slidenum">
              <a:rPr lang="tr-TR" smtClean="0"/>
              <a:t>‹#›</a:t>
            </a:fld>
            <a:endParaRPr lang="tr-TR"/>
          </a:p>
        </p:txBody>
      </p:sp>
    </p:spTree>
    <p:extLst>
      <p:ext uri="{BB962C8B-B14F-4D97-AF65-F5344CB8AC3E}">
        <p14:creationId xmlns:p14="http://schemas.microsoft.com/office/powerpoint/2010/main" val="915390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11783347-2D9A-4BCA-9950-DA37D923EDCC}"/>
              </a:ext>
            </a:extLst>
          </p:cNvPr>
          <p:cNvSpPr>
            <a:spLocks noGrp="1"/>
          </p:cNvSpPr>
          <p:nvPr>
            <p:ph type="dt" sz="half" idx="10"/>
          </p:nvPr>
        </p:nvSpPr>
        <p:spPr/>
        <p:txBody>
          <a:bodyPr/>
          <a:lstStyle/>
          <a:p>
            <a:fld id="{967EDDD6-04D7-4C01-B36C-297F4A345017}" type="datetimeFigureOut">
              <a:rPr lang="tr-TR" smtClean="0"/>
              <a:t>11.06.2021</a:t>
            </a:fld>
            <a:endParaRPr lang="tr-TR"/>
          </a:p>
        </p:txBody>
      </p:sp>
      <p:sp>
        <p:nvSpPr>
          <p:cNvPr id="3" name="Alt Bilgi Yer Tutucusu 2">
            <a:extLst>
              <a:ext uri="{FF2B5EF4-FFF2-40B4-BE49-F238E27FC236}">
                <a16:creationId xmlns:a16="http://schemas.microsoft.com/office/drawing/2014/main" id="{086BFB73-F025-4608-9A70-2434C3A8A955}"/>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BAE4D703-E6DF-41F8-A95D-92CE41185090}"/>
              </a:ext>
            </a:extLst>
          </p:cNvPr>
          <p:cNvSpPr>
            <a:spLocks noGrp="1"/>
          </p:cNvSpPr>
          <p:nvPr>
            <p:ph type="sldNum" sz="quarter" idx="12"/>
          </p:nvPr>
        </p:nvSpPr>
        <p:spPr/>
        <p:txBody>
          <a:bodyPr/>
          <a:lstStyle/>
          <a:p>
            <a:fld id="{D83A4A1A-D82C-42CA-B982-038AA52DA00C}" type="slidenum">
              <a:rPr lang="tr-TR" smtClean="0"/>
              <a:t>‹#›</a:t>
            </a:fld>
            <a:endParaRPr lang="tr-TR"/>
          </a:p>
        </p:txBody>
      </p:sp>
    </p:spTree>
    <p:extLst>
      <p:ext uri="{BB962C8B-B14F-4D97-AF65-F5344CB8AC3E}">
        <p14:creationId xmlns:p14="http://schemas.microsoft.com/office/powerpoint/2010/main" val="3385699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E6BF574-E586-45CF-87A0-1F106E0C4B40}"/>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EC40C47A-6232-4E96-836E-65A02AC6B7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68F49585-C911-4146-9319-45A55E6C3C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60532118-0EE1-4442-9B5A-24BDED3DAD74}"/>
              </a:ext>
            </a:extLst>
          </p:cNvPr>
          <p:cNvSpPr>
            <a:spLocks noGrp="1"/>
          </p:cNvSpPr>
          <p:nvPr>
            <p:ph type="dt" sz="half" idx="10"/>
          </p:nvPr>
        </p:nvSpPr>
        <p:spPr/>
        <p:txBody>
          <a:bodyPr/>
          <a:lstStyle/>
          <a:p>
            <a:fld id="{967EDDD6-04D7-4C01-B36C-297F4A345017}" type="datetimeFigureOut">
              <a:rPr lang="tr-TR" smtClean="0"/>
              <a:t>11.06.2021</a:t>
            </a:fld>
            <a:endParaRPr lang="tr-TR"/>
          </a:p>
        </p:txBody>
      </p:sp>
      <p:sp>
        <p:nvSpPr>
          <p:cNvPr id="6" name="Alt Bilgi Yer Tutucusu 5">
            <a:extLst>
              <a:ext uri="{FF2B5EF4-FFF2-40B4-BE49-F238E27FC236}">
                <a16:creationId xmlns:a16="http://schemas.microsoft.com/office/drawing/2014/main" id="{00C5CA64-C1B8-45A9-8641-6B175DCBDE4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9CD08F05-D915-47FF-92F1-B5751C89158C}"/>
              </a:ext>
            </a:extLst>
          </p:cNvPr>
          <p:cNvSpPr>
            <a:spLocks noGrp="1"/>
          </p:cNvSpPr>
          <p:nvPr>
            <p:ph type="sldNum" sz="quarter" idx="12"/>
          </p:nvPr>
        </p:nvSpPr>
        <p:spPr/>
        <p:txBody>
          <a:bodyPr/>
          <a:lstStyle/>
          <a:p>
            <a:fld id="{D83A4A1A-D82C-42CA-B982-038AA52DA00C}" type="slidenum">
              <a:rPr lang="tr-TR" smtClean="0"/>
              <a:t>‹#›</a:t>
            </a:fld>
            <a:endParaRPr lang="tr-TR"/>
          </a:p>
        </p:txBody>
      </p:sp>
    </p:spTree>
    <p:extLst>
      <p:ext uri="{BB962C8B-B14F-4D97-AF65-F5344CB8AC3E}">
        <p14:creationId xmlns:p14="http://schemas.microsoft.com/office/powerpoint/2010/main" val="32749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0AF8AB5-5AAB-47E8-A8A4-5695CDA28A53}"/>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A902AAAC-5E48-4586-A03F-B3C9E83D19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DE8ABE78-D04C-4EC9-BB85-0FA7BFB985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8517DA89-BC16-4D20-98C9-C14DA41A873C}"/>
              </a:ext>
            </a:extLst>
          </p:cNvPr>
          <p:cNvSpPr>
            <a:spLocks noGrp="1"/>
          </p:cNvSpPr>
          <p:nvPr>
            <p:ph type="dt" sz="half" idx="10"/>
          </p:nvPr>
        </p:nvSpPr>
        <p:spPr/>
        <p:txBody>
          <a:bodyPr/>
          <a:lstStyle/>
          <a:p>
            <a:fld id="{967EDDD6-04D7-4C01-B36C-297F4A345017}" type="datetimeFigureOut">
              <a:rPr lang="tr-TR" smtClean="0"/>
              <a:t>11.06.2021</a:t>
            </a:fld>
            <a:endParaRPr lang="tr-TR"/>
          </a:p>
        </p:txBody>
      </p:sp>
      <p:sp>
        <p:nvSpPr>
          <p:cNvPr id="6" name="Alt Bilgi Yer Tutucusu 5">
            <a:extLst>
              <a:ext uri="{FF2B5EF4-FFF2-40B4-BE49-F238E27FC236}">
                <a16:creationId xmlns:a16="http://schemas.microsoft.com/office/drawing/2014/main" id="{98BEEC85-6BF3-4209-B26D-C95B4F638A5E}"/>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D473360-3664-43E8-B994-5CBC38B736AD}"/>
              </a:ext>
            </a:extLst>
          </p:cNvPr>
          <p:cNvSpPr>
            <a:spLocks noGrp="1"/>
          </p:cNvSpPr>
          <p:nvPr>
            <p:ph type="sldNum" sz="quarter" idx="12"/>
          </p:nvPr>
        </p:nvSpPr>
        <p:spPr/>
        <p:txBody>
          <a:bodyPr/>
          <a:lstStyle/>
          <a:p>
            <a:fld id="{D83A4A1A-D82C-42CA-B982-038AA52DA00C}" type="slidenum">
              <a:rPr lang="tr-TR" smtClean="0"/>
              <a:t>‹#›</a:t>
            </a:fld>
            <a:endParaRPr lang="tr-TR"/>
          </a:p>
        </p:txBody>
      </p:sp>
    </p:spTree>
    <p:extLst>
      <p:ext uri="{BB962C8B-B14F-4D97-AF65-F5344CB8AC3E}">
        <p14:creationId xmlns:p14="http://schemas.microsoft.com/office/powerpoint/2010/main" val="1407663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1FC1B1DE-B9BF-4D7C-AA4A-318AE8B771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C5AF4C7B-7337-43FF-A24D-11F88A3FC0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4D28899-D679-4F71-820B-578739172A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7EDDD6-04D7-4C01-B36C-297F4A345017}" type="datetimeFigureOut">
              <a:rPr lang="tr-TR" smtClean="0"/>
              <a:t>11.06.2021</a:t>
            </a:fld>
            <a:endParaRPr lang="tr-TR"/>
          </a:p>
        </p:txBody>
      </p:sp>
      <p:sp>
        <p:nvSpPr>
          <p:cNvPr id="5" name="Alt Bilgi Yer Tutucusu 4">
            <a:extLst>
              <a:ext uri="{FF2B5EF4-FFF2-40B4-BE49-F238E27FC236}">
                <a16:creationId xmlns:a16="http://schemas.microsoft.com/office/drawing/2014/main" id="{E3ED2BD9-1EB3-4097-9562-E9C36FC6A8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2B61D480-3A28-4483-9CE4-7D5304028C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3A4A1A-D82C-42CA-B982-038AA52DA00C}" type="slidenum">
              <a:rPr lang="tr-TR" smtClean="0"/>
              <a:t>‹#›</a:t>
            </a:fld>
            <a:endParaRPr lang="tr-TR"/>
          </a:p>
        </p:txBody>
      </p:sp>
    </p:spTree>
    <p:extLst>
      <p:ext uri="{BB962C8B-B14F-4D97-AF65-F5344CB8AC3E}">
        <p14:creationId xmlns:p14="http://schemas.microsoft.com/office/powerpoint/2010/main" val="3210102564"/>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Başlık 1">
            <a:extLst>
              <a:ext uri="{FF2B5EF4-FFF2-40B4-BE49-F238E27FC236}">
                <a16:creationId xmlns:a16="http://schemas.microsoft.com/office/drawing/2014/main" id="{0F9761DA-4C0D-4E96-98A7-5E0599E064F9}"/>
              </a:ext>
            </a:extLst>
          </p:cNvPr>
          <p:cNvSpPr>
            <a:spLocks noGrp="1"/>
          </p:cNvSpPr>
          <p:nvPr>
            <p:ph type="ctrTitle"/>
          </p:nvPr>
        </p:nvSpPr>
        <p:spPr>
          <a:xfrm>
            <a:off x="3315031" y="1380754"/>
            <a:ext cx="5561938" cy="2513516"/>
          </a:xfrm>
        </p:spPr>
        <p:txBody>
          <a:bodyPr>
            <a:normAutofit/>
          </a:bodyPr>
          <a:lstStyle/>
          <a:p>
            <a:r>
              <a:rPr lang="tr-TR" sz="5600" b="1">
                <a:latin typeface="-apple-system"/>
              </a:rPr>
              <a:t>Covid-19’s Impact on the Economy</a:t>
            </a:r>
            <a:br>
              <a:rPr lang="en-US" sz="5600" b="1" i="0">
                <a:effectLst/>
                <a:latin typeface="-apple-system"/>
              </a:rPr>
            </a:br>
            <a:endParaRPr lang="tr-TR" sz="5600"/>
          </a:p>
        </p:txBody>
      </p:sp>
      <p:sp>
        <p:nvSpPr>
          <p:cNvPr id="3" name="Alt Başlık 2">
            <a:extLst>
              <a:ext uri="{FF2B5EF4-FFF2-40B4-BE49-F238E27FC236}">
                <a16:creationId xmlns:a16="http://schemas.microsoft.com/office/drawing/2014/main" id="{DBC1C52A-1421-4326-AF34-FECBC24A52D6}"/>
              </a:ext>
            </a:extLst>
          </p:cNvPr>
          <p:cNvSpPr>
            <a:spLocks noGrp="1"/>
          </p:cNvSpPr>
          <p:nvPr>
            <p:ph type="subTitle" idx="1"/>
          </p:nvPr>
        </p:nvSpPr>
        <p:spPr>
          <a:xfrm>
            <a:off x="3315031" y="4076802"/>
            <a:ext cx="5561938" cy="1534587"/>
          </a:xfrm>
        </p:spPr>
        <p:txBody>
          <a:bodyPr>
            <a:normAutofit/>
          </a:bodyPr>
          <a:lstStyle/>
          <a:p>
            <a:r>
              <a:rPr lang="tr-TR"/>
              <a:t>Fatma Ünal</a:t>
            </a:r>
          </a:p>
          <a:p>
            <a:r>
              <a:rPr lang="tr-TR"/>
              <a:t>16030411051</a:t>
            </a:r>
          </a:p>
          <a:p>
            <a:r>
              <a:rPr lang="tr-TR"/>
              <a:t>MIS376</a:t>
            </a:r>
          </a:p>
        </p:txBody>
      </p:sp>
      <p:sp>
        <p:nvSpPr>
          <p:cNvPr id="16" name="Arc 15">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Oval 17">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4570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9DCABE00-7951-427E-B97D-1D9B011A01C4}"/>
              </a:ext>
            </a:extLst>
          </p:cNvPr>
          <p:cNvSpPr>
            <a:spLocks noGrp="1"/>
          </p:cNvSpPr>
          <p:nvPr>
            <p:ph idx="1"/>
          </p:nvPr>
        </p:nvSpPr>
        <p:spPr>
          <a:xfrm>
            <a:off x="630936" y="2807208"/>
            <a:ext cx="3429000" cy="3410712"/>
          </a:xfrm>
        </p:spPr>
        <p:txBody>
          <a:bodyPr anchor="t">
            <a:normAutofit/>
          </a:bodyPr>
          <a:lstStyle/>
          <a:p>
            <a:r>
              <a:rPr lang="en-US" sz="2200" dirty="0"/>
              <a:t>The change in these products after the pandemic.</a:t>
            </a:r>
            <a:endParaRPr lang="tr-TR" sz="2200" dirty="0"/>
          </a:p>
          <a:p>
            <a:endParaRPr lang="tr-TR" sz="2200" dirty="0"/>
          </a:p>
          <a:p>
            <a:endParaRPr lang="tr-TR" sz="2200" dirty="0"/>
          </a:p>
        </p:txBody>
      </p:sp>
      <p:pic>
        <p:nvPicPr>
          <p:cNvPr id="7" name="Resim 6">
            <a:extLst>
              <a:ext uri="{FF2B5EF4-FFF2-40B4-BE49-F238E27FC236}">
                <a16:creationId xmlns:a16="http://schemas.microsoft.com/office/drawing/2014/main" id="{51C65B8D-9FCF-4BD8-94E8-05C851C7A5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8373" y="1156957"/>
            <a:ext cx="8224003" cy="4544086"/>
          </a:xfrm>
          <a:prstGeom prst="rect">
            <a:avLst/>
          </a:prstGeom>
        </p:spPr>
      </p:pic>
    </p:spTree>
    <p:extLst>
      <p:ext uri="{BB962C8B-B14F-4D97-AF65-F5344CB8AC3E}">
        <p14:creationId xmlns:p14="http://schemas.microsoft.com/office/powerpoint/2010/main" val="890799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İçerik Yer Tutucusu 2">
            <a:extLst>
              <a:ext uri="{FF2B5EF4-FFF2-40B4-BE49-F238E27FC236}">
                <a16:creationId xmlns:a16="http://schemas.microsoft.com/office/drawing/2014/main" id="{E7CBBA37-7DAD-4DEE-AF97-73E6ECBBAC5B}"/>
              </a:ext>
            </a:extLst>
          </p:cNvPr>
          <p:cNvSpPr>
            <a:spLocks noGrp="1"/>
          </p:cNvSpPr>
          <p:nvPr>
            <p:ph idx="1"/>
          </p:nvPr>
        </p:nvSpPr>
        <p:spPr>
          <a:xfrm>
            <a:off x="838200" y="1825625"/>
            <a:ext cx="10515600" cy="4351338"/>
          </a:xfrm>
        </p:spPr>
        <p:txBody>
          <a:bodyPr>
            <a:normAutofit/>
          </a:bodyPr>
          <a:lstStyle/>
          <a:p>
            <a:r>
              <a:rPr lang="en-US" dirty="0"/>
              <a:t>COVID-19 has negatively affected production, employment, personal and business income, exports, current account deficit, and budget deficit in the Turkish economy, causing a recession.</a:t>
            </a:r>
            <a:endParaRPr lang="tr-TR" dirty="0"/>
          </a:p>
        </p:txBody>
      </p:sp>
    </p:spTree>
    <p:extLst>
      <p:ext uri="{BB962C8B-B14F-4D97-AF65-F5344CB8AC3E}">
        <p14:creationId xmlns:p14="http://schemas.microsoft.com/office/powerpoint/2010/main" val="2803254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778CEDE2-5851-41EE-A370-35C143A60DC9}"/>
              </a:ext>
            </a:extLst>
          </p:cNvPr>
          <p:cNvSpPr>
            <a:spLocks noGrp="1"/>
          </p:cNvSpPr>
          <p:nvPr>
            <p:ph idx="1"/>
          </p:nvPr>
        </p:nvSpPr>
        <p:spPr>
          <a:xfrm>
            <a:off x="630936" y="2807208"/>
            <a:ext cx="3429000" cy="3410712"/>
          </a:xfrm>
        </p:spPr>
        <p:txBody>
          <a:bodyPr anchor="t">
            <a:normAutofit/>
          </a:bodyPr>
          <a:lstStyle/>
          <a:p>
            <a:pPr marL="0" indent="0">
              <a:buNone/>
            </a:pPr>
            <a:r>
              <a:rPr lang="en-US" sz="2200" dirty="0"/>
              <a:t>The commercial impact of the covid-19 epidemic in some countries</a:t>
            </a:r>
            <a:r>
              <a:rPr lang="tr-TR" sz="2200" dirty="0"/>
              <a:t>.</a:t>
            </a:r>
          </a:p>
        </p:txBody>
      </p:sp>
      <p:pic>
        <p:nvPicPr>
          <p:cNvPr id="7" name="Resim 6">
            <a:extLst>
              <a:ext uri="{FF2B5EF4-FFF2-40B4-BE49-F238E27FC236}">
                <a16:creationId xmlns:a16="http://schemas.microsoft.com/office/drawing/2014/main" id="{4F7E5074-5A36-4115-A6C7-9507A897C9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0422" y="610539"/>
            <a:ext cx="7821184" cy="5572593"/>
          </a:xfrm>
          <a:prstGeom prst="rect">
            <a:avLst/>
          </a:prstGeom>
        </p:spPr>
      </p:pic>
    </p:spTree>
    <p:extLst>
      <p:ext uri="{BB962C8B-B14F-4D97-AF65-F5344CB8AC3E}">
        <p14:creationId xmlns:p14="http://schemas.microsoft.com/office/powerpoint/2010/main" val="911192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0B9565D-2CAD-4195-AE5C-48BC1FCA1098}"/>
              </a:ext>
            </a:extLst>
          </p:cNvPr>
          <p:cNvSpPr>
            <a:spLocks noGrp="1"/>
          </p:cNvSpPr>
          <p:nvPr>
            <p:ph type="title"/>
          </p:nvPr>
        </p:nvSpPr>
        <p:spPr>
          <a:xfrm>
            <a:off x="635000" y="640823"/>
            <a:ext cx="3418659" cy="5583148"/>
          </a:xfrm>
        </p:spPr>
        <p:txBody>
          <a:bodyPr anchor="ctr">
            <a:normAutofit/>
          </a:bodyPr>
          <a:lstStyle/>
          <a:p>
            <a:r>
              <a:rPr lang="tr-TR" sz="5400"/>
              <a:t>Impact of COVID-19</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İçerik Yer Tutucusu 2">
            <a:extLst>
              <a:ext uri="{FF2B5EF4-FFF2-40B4-BE49-F238E27FC236}">
                <a16:creationId xmlns:a16="http://schemas.microsoft.com/office/drawing/2014/main" id="{7BB7E9BC-D88D-4C00-9A5A-72ADEC98CCDA}"/>
              </a:ext>
            </a:extLst>
          </p:cNvPr>
          <p:cNvGraphicFramePr>
            <a:graphicFrameLocks noGrp="1"/>
          </p:cNvGraphicFramePr>
          <p:nvPr>
            <p:ph idx="1"/>
            <p:extLst>
              <p:ext uri="{D42A27DB-BD31-4B8C-83A1-F6EECF244321}">
                <p14:modId xmlns:p14="http://schemas.microsoft.com/office/powerpoint/2010/main" val="421694064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1564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8">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Resim 6">
            <a:extLst>
              <a:ext uri="{FF2B5EF4-FFF2-40B4-BE49-F238E27FC236}">
                <a16:creationId xmlns:a16="http://schemas.microsoft.com/office/drawing/2014/main" id="{0AFBA9F2-20EF-4208-92FE-0E9B558C59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187" y="204647"/>
            <a:ext cx="10761027" cy="4465827"/>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p:spPr>
      </p:pic>
      <p:sp>
        <p:nvSpPr>
          <p:cNvPr id="24" name="Arc 20">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İçerik Yer Tutucusu 2">
            <a:extLst>
              <a:ext uri="{FF2B5EF4-FFF2-40B4-BE49-F238E27FC236}">
                <a16:creationId xmlns:a16="http://schemas.microsoft.com/office/drawing/2014/main" id="{7686BE51-A643-43D3-A4A5-10AD0E0CF698}"/>
              </a:ext>
            </a:extLst>
          </p:cNvPr>
          <p:cNvSpPr>
            <a:spLocks noGrp="1"/>
          </p:cNvSpPr>
          <p:nvPr>
            <p:ph idx="1"/>
          </p:nvPr>
        </p:nvSpPr>
        <p:spPr>
          <a:xfrm>
            <a:off x="1140838" y="4555035"/>
            <a:ext cx="9606880" cy="1600895"/>
          </a:xfrm>
        </p:spPr>
        <p:txBody>
          <a:bodyPr>
            <a:normAutofit/>
          </a:bodyPr>
          <a:lstStyle/>
          <a:p>
            <a:r>
              <a:rPr lang="en-US" dirty="0"/>
              <a:t>The cessation of factories and most other activities affected the whole world and was reflected in the GDP ratio.</a:t>
            </a:r>
            <a:endParaRPr lang="tr-TR" dirty="0"/>
          </a:p>
          <a:p>
            <a:endParaRPr lang="tr-TR" dirty="0"/>
          </a:p>
        </p:txBody>
      </p:sp>
    </p:spTree>
    <p:extLst>
      <p:ext uri="{BB962C8B-B14F-4D97-AF65-F5344CB8AC3E}">
        <p14:creationId xmlns:p14="http://schemas.microsoft.com/office/powerpoint/2010/main" val="1498376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2">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046ACF73-B939-48EC-833B-E34E897A2FF0}"/>
              </a:ext>
            </a:extLst>
          </p:cNvPr>
          <p:cNvSpPr>
            <a:spLocks noGrp="1"/>
          </p:cNvSpPr>
          <p:nvPr>
            <p:ph idx="1"/>
          </p:nvPr>
        </p:nvSpPr>
        <p:spPr>
          <a:xfrm>
            <a:off x="1005136" y="818623"/>
            <a:ext cx="10175630" cy="767904"/>
          </a:xfrm>
        </p:spPr>
        <p:txBody>
          <a:bodyPr anchor="ctr">
            <a:normAutofit/>
          </a:bodyPr>
          <a:lstStyle/>
          <a:p>
            <a:pPr algn="ctr"/>
            <a:r>
              <a:rPr lang="tr-TR" sz="2000" dirty="0"/>
              <a:t>GDP </a:t>
            </a:r>
            <a:r>
              <a:rPr lang="tr-TR" sz="2000" dirty="0" err="1"/>
              <a:t>change</a:t>
            </a:r>
            <a:r>
              <a:rPr lang="tr-TR" sz="2000" dirty="0"/>
              <a:t> </a:t>
            </a:r>
            <a:r>
              <a:rPr lang="tr-TR" sz="2000" dirty="0" err="1"/>
              <a:t>by</a:t>
            </a:r>
            <a:r>
              <a:rPr lang="tr-TR" sz="2000" dirty="0"/>
              <a:t> </a:t>
            </a:r>
            <a:r>
              <a:rPr lang="tr-TR" sz="2000" dirty="0" err="1"/>
              <a:t>country</a:t>
            </a:r>
            <a:r>
              <a:rPr lang="tr-TR" sz="2000" dirty="0"/>
              <a:t>. </a:t>
            </a:r>
          </a:p>
          <a:p>
            <a:pPr algn="ctr"/>
            <a:endParaRPr lang="tr-TR" sz="2000" dirty="0"/>
          </a:p>
        </p:txBody>
      </p:sp>
      <p:pic>
        <p:nvPicPr>
          <p:cNvPr id="9" name="Resim 8">
            <a:extLst>
              <a:ext uri="{FF2B5EF4-FFF2-40B4-BE49-F238E27FC236}">
                <a16:creationId xmlns:a16="http://schemas.microsoft.com/office/drawing/2014/main" id="{7D59626D-8779-4E16-BCA7-C509EDB5CE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6597" y="1399139"/>
            <a:ext cx="8918916" cy="4905403"/>
          </a:xfrm>
          <a:prstGeom prst="rect">
            <a:avLst/>
          </a:prstGeom>
        </p:spPr>
      </p:pic>
    </p:spTree>
    <p:extLst>
      <p:ext uri="{BB962C8B-B14F-4D97-AF65-F5344CB8AC3E}">
        <p14:creationId xmlns:p14="http://schemas.microsoft.com/office/powerpoint/2010/main" val="2290353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7" name="İçerik Yer Tutucusu 2">
            <a:extLst>
              <a:ext uri="{FF2B5EF4-FFF2-40B4-BE49-F238E27FC236}">
                <a16:creationId xmlns:a16="http://schemas.microsoft.com/office/drawing/2014/main" id="{4F53F274-BBDB-402A-A36C-7E093E6C0E4C}"/>
              </a:ext>
            </a:extLst>
          </p:cNvPr>
          <p:cNvGraphicFramePr>
            <a:graphicFrameLocks noGrp="1"/>
          </p:cNvGraphicFramePr>
          <p:nvPr>
            <p:ph idx="1"/>
            <p:extLst>
              <p:ext uri="{D42A27DB-BD31-4B8C-83A1-F6EECF244321}">
                <p14:modId xmlns:p14="http://schemas.microsoft.com/office/powerpoint/2010/main" val="149694484"/>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1536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F134A784-215A-4C35-A303-CDEB8260A97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905" r="1088" b="2"/>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29" name="Rectangle 7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İçerik Yer Tutucusu 2">
            <a:extLst>
              <a:ext uri="{FF2B5EF4-FFF2-40B4-BE49-F238E27FC236}">
                <a16:creationId xmlns:a16="http://schemas.microsoft.com/office/drawing/2014/main" id="{0C806F05-FCC3-4C9B-9F4D-24692084EB4F}"/>
              </a:ext>
            </a:extLst>
          </p:cNvPr>
          <p:cNvSpPr>
            <a:spLocks noGrp="1"/>
          </p:cNvSpPr>
          <p:nvPr>
            <p:ph idx="1"/>
          </p:nvPr>
        </p:nvSpPr>
        <p:spPr>
          <a:xfrm>
            <a:off x="7188592" y="773723"/>
            <a:ext cx="4165208" cy="5403240"/>
          </a:xfrm>
        </p:spPr>
        <p:txBody>
          <a:bodyPr>
            <a:normAutofit/>
          </a:bodyPr>
          <a:lstStyle/>
          <a:p>
            <a:r>
              <a:rPr lang="en-US" sz="2000" dirty="0"/>
              <a:t>For example, although the automobile factory in Mexico manufactures and assembles automobiles, many parts are procured from manufacturers in China. </a:t>
            </a:r>
            <a:endParaRPr lang="tr-TR" sz="2000" dirty="0"/>
          </a:p>
          <a:p>
            <a:r>
              <a:rPr lang="en-US" sz="2000" dirty="0"/>
              <a:t>Since China is the production point of many things, this virus has greatly affected the economy. The world growth rate has had to progress by declining.</a:t>
            </a:r>
            <a:endParaRPr lang="tr-TR" sz="2000" dirty="0"/>
          </a:p>
        </p:txBody>
      </p:sp>
    </p:spTree>
    <p:extLst>
      <p:ext uri="{BB962C8B-B14F-4D97-AF65-F5344CB8AC3E}">
        <p14:creationId xmlns:p14="http://schemas.microsoft.com/office/powerpoint/2010/main" val="2832210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8">
            <a:extLst>
              <a:ext uri="{FF2B5EF4-FFF2-40B4-BE49-F238E27FC236}">
                <a16:creationId xmlns:a16="http://schemas.microsoft.com/office/drawing/2014/main" id="{CEEF22E7-C7EB-4303-91B7-B38A2A46C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Resim 6">
            <a:extLst>
              <a:ext uri="{FF2B5EF4-FFF2-40B4-BE49-F238E27FC236}">
                <a16:creationId xmlns:a16="http://schemas.microsoft.com/office/drawing/2014/main" id="{F229F559-E933-4754-B7D0-C00604C7898D}"/>
              </a:ext>
            </a:extLst>
          </p:cNvPr>
          <p:cNvPicPr>
            <a:picLocks noChangeAspect="1"/>
          </p:cNvPicPr>
          <p:nvPr/>
        </p:nvPicPr>
        <p:blipFill rotWithShape="1">
          <a:blip r:embed="rId2">
            <a:extLst>
              <a:ext uri="{28A0092B-C50C-407E-A947-70E740481C1C}">
                <a14:useLocalDpi xmlns:a14="http://schemas.microsoft.com/office/drawing/2010/main" val="0"/>
              </a:ext>
            </a:extLst>
          </a:blip>
          <a:srcRect r="6197"/>
          <a:stretch/>
        </p:blipFill>
        <p:spPr>
          <a:xfrm>
            <a:off x="33865" y="738190"/>
            <a:ext cx="7796353" cy="5381622"/>
          </a:xfrm>
          <a:prstGeom prst="rect">
            <a:avLst/>
          </a:prstGeom>
        </p:spPr>
      </p:pic>
      <p:sp>
        <p:nvSpPr>
          <p:cNvPr id="3" name="İçerik Yer Tutucusu 2">
            <a:extLst>
              <a:ext uri="{FF2B5EF4-FFF2-40B4-BE49-F238E27FC236}">
                <a16:creationId xmlns:a16="http://schemas.microsoft.com/office/drawing/2014/main" id="{926CF7BB-19F7-4908-AB6A-CAB6550BA6B1}"/>
              </a:ext>
            </a:extLst>
          </p:cNvPr>
          <p:cNvSpPr>
            <a:spLocks noGrp="1"/>
          </p:cNvSpPr>
          <p:nvPr>
            <p:ph idx="1"/>
          </p:nvPr>
        </p:nvSpPr>
        <p:spPr>
          <a:xfrm>
            <a:off x="8026002" y="2355877"/>
            <a:ext cx="3967165" cy="4270371"/>
          </a:xfrm>
        </p:spPr>
        <p:txBody>
          <a:bodyPr>
            <a:normAutofit/>
          </a:bodyPr>
          <a:lstStyle/>
          <a:p>
            <a:r>
              <a:rPr lang="en-US" sz="2000" dirty="0"/>
              <a:t>Impact on the automotive industry</a:t>
            </a:r>
            <a:r>
              <a:rPr lang="tr-TR" sz="2000" dirty="0"/>
              <a:t>.</a:t>
            </a:r>
          </a:p>
        </p:txBody>
      </p:sp>
    </p:spTree>
    <p:extLst>
      <p:ext uri="{BB962C8B-B14F-4D97-AF65-F5344CB8AC3E}">
        <p14:creationId xmlns:p14="http://schemas.microsoft.com/office/powerpoint/2010/main" val="679411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4B7ED2D7-4791-4D12-8AC0-B8749088CDD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561" r="10128"/>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İçerik Yer Tutucusu 2">
            <a:extLst>
              <a:ext uri="{FF2B5EF4-FFF2-40B4-BE49-F238E27FC236}">
                <a16:creationId xmlns:a16="http://schemas.microsoft.com/office/drawing/2014/main" id="{3E696168-7755-4DBC-B119-000817439771}"/>
              </a:ext>
            </a:extLst>
          </p:cNvPr>
          <p:cNvSpPr>
            <a:spLocks noGrp="1"/>
          </p:cNvSpPr>
          <p:nvPr>
            <p:ph idx="1"/>
          </p:nvPr>
        </p:nvSpPr>
        <p:spPr>
          <a:xfrm>
            <a:off x="7995844" y="2012170"/>
            <a:ext cx="3822189" cy="3742762"/>
          </a:xfrm>
        </p:spPr>
        <p:txBody>
          <a:bodyPr>
            <a:normAutofit/>
          </a:bodyPr>
          <a:lstStyle/>
          <a:p>
            <a:r>
              <a:rPr lang="en-US" sz="2000" dirty="0"/>
              <a:t> In addition, due to this epidemic, countries closed their border gates for certain periods and imports and exports could not be made at the point of foreign trade. Both producers and consumers were greatly affected by this situation and had bad effects on the economy.</a:t>
            </a:r>
            <a:endParaRPr lang="tr-TR" sz="2000" dirty="0"/>
          </a:p>
          <a:p>
            <a:endParaRPr lang="tr-TR" sz="2000" dirty="0"/>
          </a:p>
          <a:p>
            <a:endParaRPr lang="tr-TR" sz="2000" dirty="0"/>
          </a:p>
        </p:txBody>
      </p:sp>
    </p:spTree>
    <p:extLst>
      <p:ext uri="{BB962C8B-B14F-4D97-AF65-F5344CB8AC3E}">
        <p14:creationId xmlns:p14="http://schemas.microsoft.com/office/powerpoint/2010/main" val="3205255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EC932DC0-484D-4777-877A-0B413ED25DD6}"/>
              </a:ext>
            </a:extLst>
          </p:cNvPr>
          <p:cNvSpPr>
            <a:spLocks noGrp="1"/>
          </p:cNvSpPr>
          <p:nvPr>
            <p:ph idx="1"/>
          </p:nvPr>
        </p:nvSpPr>
        <p:spPr>
          <a:xfrm>
            <a:off x="630936" y="2807208"/>
            <a:ext cx="3429000" cy="3410712"/>
          </a:xfrm>
        </p:spPr>
        <p:txBody>
          <a:bodyPr anchor="t">
            <a:normAutofit/>
          </a:bodyPr>
          <a:lstStyle/>
          <a:p>
            <a:r>
              <a:rPr lang="en-US" sz="2200" dirty="0"/>
              <a:t>The change in these products after the pandemic.</a:t>
            </a:r>
            <a:endParaRPr lang="tr-TR" sz="2200" dirty="0"/>
          </a:p>
          <a:p>
            <a:endParaRPr lang="tr-TR" sz="2200" dirty="0"/>
          </a:p>
        </p:txBody>
      </p:sp>
      <p:pic>
        <p:nvPicPr>
          <p:cNvPr id="7" name="Resim 6">
            <a:extLst>
              <a:ext uri="{FF2B5EF4-FFF2-40B4-BE49-F238E27FC236}">
                <a16:creationId xmlns:a16="http://schemas.microsoft.com/office/drawing/2014/main" id="{7369ABE1-8CED-4276-B7FB-7C50453F8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8375" y="1204194"/>
            <a:ext cx="7807382" cy="4161224"/>
          </a:xfrm>
          <a:prstGeom prst="rect">
            <a:avLst/>
          </a:prstGeom>
        </p:spPr>
      </p:pic>
    </p:spTree>
    <p:extLst>
      <p:ext uri="{BB962C8B-B14F-4D97-AF65-F5344CB8AC3E}">
        <p14:creationId xmlns:p14="http://schemas.microsoft.com/office/powerpoint/2010/main" val="2299971850"/>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140</TotalTime>
  <Words>382</Words>
  <Application>Microsoft Office PowerPoint</Application>
  <PresentationFormat>Geniş ekran</PresentationFormat>
  <Paragraphs>21</Paragraphs>
  <Slides>12</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12</vt:i4>
      </vt:variant>
    </vt:vector>
  </HeadingPairs>
  <TitlesOfParts>
    <vt:vector size="17" baseType="lpstr">
      <vt:lpstr>-apple-system</vt:lpstr>
      <vt:lpstr>Arial</vt:lpstr>
      <vt:lpstr>Calibri</vt:lpstr>
      <vt:lpstr>Calibri Light</vt:lpstr>
      <vt:lpstr>Office Teması</vt:lpstr>
      <vt:lpstr>Covid-19’s Impact on the Economy </vt:lpstr>
      <vt:lpstr>Impact of COVID-19</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Covid-19’s Impact on the Economy </dc:title>
  <dc:creator>FATMA ÜNAL</dc:creator>
  <cp:lastModifiedBy>FATMA ÜNAL</cp:lastModifiedBy>
  <cp:revision>13</cp:revision>
  <dcterms:created xsi:type="dcterms:W3CDTF">2021-05-27T18:42:13Z</dcterms:created>
  <dcterms:modified xsi:type="dcterms:W3CDTF">2021-06-11T20:04:59Z</dcterms:modified>
</cp:coreProperties>
</file>