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varScale="1">
        <p:scale>
          <a:sx n="104" d="100"/>
          <a:sy n="104" d="100"/>
        </p:scale>
        <p:origin x="232"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036B5-1293-0C4A-969F-016F196B2EB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551AFC8-B5C2-4A4D-B261-5079F224EC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2A68F41-347C-DC45-809F-195A291CECAE}"/>
              </a:ext>
            </a:extLst>
          </p:cNvPr>
          <p:cNvSpPr>
            <a:spLocks noGrp="1"/>
          </p:cNvSpPr>
          <p:nvPr>
            <p:ph type="dt" sz="half" idx="10"/>
          </p:nvPr>
        </p:nvSpPr>
        <p:spPr/>
        <p:txBody>
          <a:bodyPr/>
          <a:lstStyle/>
          <a:p>
            <a:fld id="{4DD2B382-ED03-AF4B-A759-E61EF116A18A}" type="datetimeFigureOut">
              <a:rPr lang="en-US" smtClean="0"/>
              <a:t>7/20/21</a:t>
            </a:fld>
            <a:endParaRPr lang="en-US"/>
          </a:p>
        </p:txBody>
      </p:sp>
      <p:sp>
        <p:nvSpPr>
          <p:cNvPr id="5" name="Footer Placeholder 4">
            <a:extLst>
              <a:ext uri="{FF2B5EF4-FFF2-40B4-BE49-F238E27FC236}">
                <a16:creationId xmlns:a16="http://schemas.microsoft.com/office/drawing/2014/main" id="{E5190A5C-2ED7-C74B-8CB7-1DA960EB83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80AF51-94BB-1643-AF94-681AD2C86BA4}"/>
              </a:ext>
            </a:extLst>
          </p:cNvPr>
          <p:cNvSpPr>
            <a:spLocks noGrp="1"/>
          </p:cNvSpPr>
          <p:nvPr>
            <p:ph type="sldNum" sz="quarter" idx="12"/>
          </p:nvPr>
        </p:nvSpPr>
        <p:spPr/>
        <p:txBody>
          <a:bodyPr/>
          <a:lstStyle/>
          <a:p>
            <a:fld id="{D07EB53A-CCEE-B147-A1FE-E3B055C662E5}" type="slidenum">
              <a:rPr lang="en-US" smtClean="0"/>
              <a:t>‹#›</a:t>
            </a:fld>
            <a:endParaRPr lang="en-US"/>
          </a:p>
        </p:txBody>
      </p:sp>
    </p:spTree>
    <p:extLst>
      <p:ext uri="{BB962C8B-B14F-4D97-AF65-F5344CB8AC3E}">
        <p14:creationId xmlns:p14="http://schemas.microsoft.com/office/powerpoint/2010/main" val="1898889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5089-1ACB-AA4C-9BB1-0F5A1C3A682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5B545FF-2B1A-1943-9886-7B55381A48D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35F0A8-439D-4A42-9353-F096CEB3965D}"/>
              </a:ext>
            </a:extLst>
          </p:cNvPr>
          <p:cNvSpPr>
            <a:spLocks noGrp="1"/>
          </p:cNvSpPr>
          <p:nvPr>
            <p:ph type="dt" sz="half" idx="10"/>
          </p:nvPr>
        </p:nvSpPr>
        <p:spPr/>
        <p:txBody>
          <a:bodyPr/>
          <a:lstStyle/>
          <a:p>
            <a:fld id="{4DD2B382-ED03-AF4B-A759-E61EF116A18A}" type="datetimeFigureOut">
              <a:rPr lang="en-US" smtClean="0"/>
              <a:t>7/20/21</a:t>
            </a:fld>
            <a:endParaRPr lang="en-US"/>
          </a:p>
        </p:txBody>
      </p:sp>
      <p:sp>
        <p:nvSpPr>
          <p:cNvPr id="5" name="Footer Placeholder 4">
            <a:extLst>
              <a:ext uri="{FF2B5EF4-FFF2-40B4-BE49-F238E27FC236}">
                <a16:creationId xmlns:a16="http://schemas.microsoft.com/office/drawing/2014/main" id="{49E9A0D1-6D56-5A47-A742-8FF93D488C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34E7B4-F6F3-EB4F-9BAB-3B0FCAD07AF4}"/>
              </a:ext>
            </a:extLst>
          </p:cNvPr>
          <p:cNvSpPr>
            <a:spLocks noGrp="1"/>
          </p:cNvSpPr>
          <p:nvPr>
            <p:ph type="sldNum" sz="quarter" idx="12"/>
          </p:nvPr>
        </p:nvSpPr>
        <p:spPr/>
        <p:txBody>
          <a:bodyPr/>
          <a:lstStyle/>
          <a:p>
            <a:fld id="{D07EB53A-CCEE-B147-A1FE-E3B055C662E5}" type="slidenum">
              <a:rPr lang="en-US" smtClean="0"/>
              <a:t>‹#›</a:t>
            </a:fld>
            <a:endParaRPr lang="en-US"/>
          </a:p>
        </p:txBody>
      </p:sp>
    </p:spTree>
    <p:extLst>
      <p:ext uri="{BB962C8B-B14F-4D97-AF65-F5344CB8AC3E}">
        <p14:creationId xmlns:p14="http://schemas.microsoft.com/office/powerpoint/2010/main" val="614101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B108AA-7CC9-BC47-8889-D5E09BF58BA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F050B2A-2339-5741-A1CF-1458D5E13D3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A1B1698-5F59-7B43-8B81-67B50D390B12}"/>
              </a:ext>
            </a:extLst>
          </p:cNvPr>
          <p:cNvSpPr>
            <a:spLocks noGrp="1"/>
          </p:cNvSpPr>
          <p:nvPr>
            <p:ph type="dt" sz="half" idx="10"/>
          </p:nvPr>
        </p:nvSpPr>
        <p:spPr/>
        <p:txBody>
          <a:bodyPr/>
          <a:lstStyle/>
          <a:p>
            <a:fld id="{4DD2B382-ED03-AF4B-A759-E61EF116A18A}" type="datetimeFigureOut">
              <a:rPr lang="en-US" smtClean="0"/>
              <a:t>7/20/21</a:t>
            </a:fld>
            <a:endParaRPr lang="en-US"/>
          </a:p>
        </p:txBody>
      </p:sp>
      <p:sp>
        <p:nvSpPr>
          <p:cNvPr id="5" name="Footer Placeholder 4">
            <a:extLst>
              <a:ext uri="{FF2B5EF4-FFF2-40B4-BE49-F238E27FC236}">
                <a16:creationId xmlns:a16="http://schemas.microsoft.com/office/drawing/2014/main" id="{0DD6554D-90C3-5147-BFC8-B2EE822FFF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97D95-F011-F245-88FE-C828259BDC96}"/>
              </a:ext>
            </a:extLst>
          </p:cNvPr>
          <p:cNvSpPr>
            <a:spLocks noGrp="1"/>
          </p:cNvSpPr>
          <p:nvPr>
            <p:ph type="sldNum" sz="quarter" idx="12"/>
          </p:nvPr>
        </p:nvSpPr>
        <p:spPr/>
        <p:txBody>
          <a:bodyPr/>
          <a:lstStyle/>
          <a:p>
            <a:fld id="{D07EB53A-CCEE-B147-A1FE-E3B055C662E5}" type="slidenum">
              <a:rPr lang="en-US" smtClean="0"/>
              <a:t>‹#›</a:t>
            </a:fld>
            <a:endParaRPr lang="en-US"/>
          </a:p>
        </p:txBody>
      </p:sp>
    </p:spTree>
    <p:extLst>
      <p:ext uri="{BB962C8B-B14F-4D97-AF65-F5344CB8AC3E}">
        <p14:creationId xmlns:p14="http://schemas.microsoft.com/office/powerpoint/2010/main" val="3836371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856B6-6189-DD45-85B1-B73DA726DE8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DFB27A8-9A87-5E4A-A432-255E2F7CA2B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E85B565-7260-CE46-89BA-B5A4A3F77480}"/>
              </a:ext>
            </a:extLst>
          </p:cNvPr>
          <p:cNvSpPr>
            <a:spLocks noGrp="1"/>
          </p:cNvSpPr>
          <p:nvPr>
            <p:ph type="dt" sz="half" idx="10"/>
          </p:nvPr>
        </p:nvSpPr>
        <p:spPr/>
        <p:txBody>
          <a:bodyPr/>
          <a:lstStyle/>
          <a:p>
            <a:fld id="{4DD2B382-ED03-AF4B-A759-E61EF116A18A}" type="datetimeFigureOut">
              <a:rPr lang="en-US" smtClean="0"/>
              <a:t>7/20/21</a:t>
            </a:fld>
            <a:endParaRPr lang="en-US"/>
          </a:p>
        </p:txBody>
      </p:sp>
      <p:sp>
        <p:nvSpPr>
          <p:cNvPr id="5" name="Footer Placeholder 4">
            <a:extLst>
              <a:ext uri="{FF2B5EF4-FFF2-40B4-BE49-F238E27FC236}">
                <a16:creationId xmlns:a16="http://schemas.microsoft.com/office/drawing/2014/main" id="{AAE593D4-ED33-4949-B60F-F59CFC1228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3217A4-B9E0-4C4F-863F-36F6B886B106}"/>
              </a:ext>
            </a:extLst>
          </p:cNvPr>
          <p:cNvSpPr>
            <a:spLocks noGrp="1"/>
          </p:cNvSpPr>
          <p:nvPr>
            <p:ph type="sldNum" sz="quarter" idx="12"/>
          </p:nvPr>
        </p:nvSpPr>
        <p:spPr/>
        <p:txBody>
          <a:bodyPr/>
          <a:lstStyle/>
          <a:p>
            <a:fld id="{D07EB53A-CCEE-B147-A1FE-E3B055C662E5}" type="slidenum">
              <a:rPr lang="en-US" smtClean="0"/>
              <a:t>‹#›</a:t>
            </a:fld>
            <a:endParaRPr lang="en-US"/>
          </a:p>
        </p:txBody>
      </p:sp>
    </p:spTree>
    <p:extLst>
      <p:ext uri="{BB962C8B-B14F-4D97-AF65-F5344CB8AC3E}">
        <p14:creationId xmlns:p14="http://schemas.microsoft.com/office/powerpoint/2010/main" val="1650968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A6D5C-41E6-DC4C-B5D4-EA4373010FD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1EF2862-295F-9540-B8CF-07EB989BD4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905C189-43B5-2A42-B0DB-92D5CAB8CDB6}"/>
              </a:ext>
            </a:extLst>
          </p:cNvPr>
          <p:cNvSpPr>
            <a:spLocks noGrp="1"/>
          </p:cNvSpPr>
          <p:nvPr>
            <p:ph type="dt" sz="half" idx="10"/>
          </p:nvPr>
        </p:nvSpPr>
        <p:spPr/>
        <p:txBody>
          <a:bodyPr/>
          <a:lstStyle/>
          <a:p>
            <a:fld id="{4DD2B382-ED03-AF4B-A759-E61EF116A18A}" type="datetimeFigureOut">
              <a:rPr lang="en-US" smtClean="0"/>
              <a:t>7/20/21</a:t>
            </a:fld>
            <a:endParaRPr lang="en-US"/>
          </a:p>
        </p:txBody>
      </p:sp>
      <p:sp>
        <p:nvSpPr>
          <p:cNvPr id="5" name="Footer Placeholder 4">
            <a:extLst>
              <a:ext uri="{FF2B5EF4-FFF2-40B4-BE49-F238E27FC236}">
                <a16:creationId xmlns:a16="http://schemas.microsoft.com/office/drawing/2014/main" id="{184B0E08-4A42-1D4A-B27A-308081C5D1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33D53C-9C4B-314D-8D9A-01E6F2EE9176}"/>
              </a:ext>
            </a:extLst>
          </p:cNvPr>
          <p:cNvSpPr>
            <a:spLocks noGrp="1"/>
          </p:cNvSpPr>
          <p:nvPr>
            <p:ph type="sldNum" sz="quarter" idx="12"/>
          </p:nvPr>
        </p:nvSpPr>
        <p:spPr/>
        <p:txBody>
          <a:bodyPr/>
          <a:lstStyle/>
          <a:p>
            <a:fld id="{D07EB53A-CCEE-B147-A1FE-E3B055C662E5}" type="slidenum">
              <a:rPr lang="en-US" smtClean="0"/>
              <a:t>‹#›</a:t>
            </a:fld>
            <a:endParaRPr lang="en-US"/>
          </a:p>
        </p:txBody>
      </p:sp>
    </p:spTree>
    <p:extLst>
      <p:ext uri="{BB962C8B-B14F-4D97-AF65-F5344CB8AC3E}">
        <p14:creationId xmlns:p14="http://schemas.microsoft.com/office/powerpoint/2010/main" val="2245399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D5FC5-6DC5-A84C-BE36-222F597F49D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5F8A715-2332-5841-8008-F7E742ADFC0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076F4AB-D8A7-544D-972E-01F0B151F3E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D2F85CA-5ED9-C34C-B1D4-0529DB407E98}"/>
              </a:ext>
            </a:extLst>
          </p:cNvPr>
          <p:cNvSpPr>
            <a:spLocks noGrp="1"/>
          </p:cNvSpPr>
          <p:nvPr>
            <p:ph type="dt" sz="half" idx="10"/>
          </p:nvPr>
        </p:nvSpPr>
        <p:spPr/>
        <p:txBody>
          <a:bodyPr/>
          <a:lstStyle/>
          <a:p>
            <a:fld id="{4DD2B382-ED03-AF4B-A759-E61EF116A18A}" type="datetimeFigureOut">
              <a:rPr lang="en-US" smtClean="0"/>
              <a:t>7/20/21</a:t>
            </a:fld>
            <a:endParaRPr lang="en-US"/>
          </a:p>
        </p:txBody>
      </p:sp>
      <p:sp>
        <p:nvSpPr>
          <p:cNvPr id="6" name="Footer Placeholder 5">
            <a:extLst>
              <a:ext uri="{FF2B5EF4-FFF2-40B4-BE49-F238E27FC236}">
                <a16:creationId xmlns:a16="http://schemas.microsoft.com/office/drawing/2014/main" id="{E8179928-DFAB-9C48-AC49-090B7BEF82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984699-5AFB-3042-9B79-F6D520BEFA48}"/>
              </a:ext>
            </a:extLst>
          </p:cNvPr>
          <p:cNvSpPr>
            <a:spLocks noGrp="1"/>
          </p:cNvSpPr>
          <p:nvPr>
            <p:ph type="sldNum" sz="quarter" idx="12"/>
          </p:nvPr>
        </p:nvSpPr>
        <p:spPr/>
        <p:txBody>
          <a:bodyPr/>
          <a:lstStyle/>
          <a:p>
            <a:fld id="{D07EB53A-CCEE-B147-A1FE-E3B055C662E5}" type="slidenum">
              <a:rPr lang="en-US" smtClean="0"/>
              <a:t>‹#›</a:t>
            </a:fld>
            <a:endParaRPr lang="en-US"/>
          </a:p>
        </p:txBody>
      </p:sp>
    </p:spTree>
    <p:extLst>
      <p:ext uri="{BB962C8B-B14F-4D97-AF65-F5344CB8AC3E}">
        <p14:creationId xmlns:p14="http://schemas.microsoft.com/office/powerpoint/2010/main" val="344741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832C6-6857-5244-BEE1-98311290822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5F4CFF9-A7FE-9247-AEE8-03ECBABC8B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1408D3A-2C45-184A-9106-042C2AB4442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EA1C630-3BCB-864F-A046-56F704DA1D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4A659EA-4B82-654A-AEAD-D6020EA8AC9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FC8A63F-802A-1E42-BD43-575CA7344149}"/>
              </a:ext>
            </a:extLst>
          </p:cNvPr>
          <p:cNvSpPr>
            <a:spLocks noGrp="1"/>
          </p:cNvSpPr>
          <p:nvPr>
            <p:ph type="dt" sz="half" idx="10"/>
          </p:nvPr>
        </p:nvSpPr>
        <p:spPr/>
        <p:txBody>
          <a:bodyPr/>
          <a:lstStyle/>
          <a:p>
            <a:fld id="{4DD2B382-ED03-AF4B-A759-E61EF116A18A}" type="datetimeFigureOut">
              <a:rPr lang="en-US" smtClean="0"/>
              <a:t>7/20/21</a:t>
            </a:fld>
            <a:endParaRPr lang="en-US"/>
          </a:p>
        </p:txBody>
      </p:sp>
      <p:sp>
        <p:nvSpPr>
          <p:cNvPr id="8" name="Footer Placeholder 7">
            <a:extLst>
              <a:ext uri="{FF2B5EF4-FFF2-40B4-BE49-F238E27FC236}">
                <a16:creationId xmlns:a16="http://schemas.microsoft.com/office/drawing/2014/main" id="{ED0BD864-8D17-3C4E-8741-AC3CD0CEF5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9B58B8-557B-BE4A-9562-23095315E129}"/>
              </a:ext>
            </a:extLst>
          </p:cNvPr>
          <p:cNvSpPr>
            <a:spLocks noGrp="1"/>
          </p:cNvSpPr>
          <p:nvPr>
            <p:ph type="sldNum" sz="quarter" idx="12"/>
          </p:nvPr>
        </p:nvSpPr>
        <p:spPr/>
        <p:txBody>
          <a:bodyPr/>
          <a:lstStyle/>
          <a:p>
            <a:fld id="{D07EB53A-CCEE-B147-A1FE-E3B055C662E5}" type="slidenum">
              <a:rPr lang="en-US" smtClean="0"/>
              <a:t>‹#›</a:t>
            </a:fld>
            <a:endParaRPr lang="en-US"/>
          </a:p>
        </p:txBody>
      </p:sp>
    </p:spTree>
    <p:extLst>
      <p:ext uri="{BB962C8B-B14F-4D97-AF65-F5344CB8AC3E}">
        <p14:creationId xmlns:p14="http://schemas.microsoft.com/office/powerpoint/2010/main" val="1313692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598EF-AD27-2043-991E-0BD27D462DA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65384CF-CFCC-2742-8522-514D58719F3E}"/>
              </a:ext>
            </a:extLst>
          </p:cNvPr>
          <p:cNvSpPr>
            <a:spLocks noGrp="1"/>
          </p:cNvSpPr>
          <p:nvPr>
            <p:ph type="dt" sz="half" idx="10"/>
          </p:nvPr>
        </p:nvSpPr>
        <p:spPr/>
        <p:txBody>
          <a:bodyPr/>
          <a:lstStyle/>
          <a:p>
            <a:fld id="{4DD2B382-ED03-AF4B-A759-E61EF116A18A}" type="datetimeFigureOut">
              <a:rPr lang="en-US" smtClean="0"/>
              <a:t>7/20/21</a:t>
            </a:fld>
            <a:endParaRPr lang="en-US"/>
          </a:p>
        </p:txBody>
      </p:sp>
      <p:sp>
        <p:nvSpPr>
          <p:cNvPr id="4" name="Footer Placeholder 3">
            <a:extLst>
              <a:ext uri="{FF2B5EF4-FFF2-40B4-BE49-F238E27FC236}">
                <a16:creationId xmlns:a16="http://schemas.microsoft.com/office/drawing/2014/main" id="{F14B8CC1-0B32-B845-8BD9-E5D6315BC6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790F44-185B-2049-A709-206C6985CDB8}"/>
              </a:ext>
            </a:extLst>
          </p:cNvPr>
          <p:cNvSpPr>
            <a:spLocks noGrp="1"/>
          </p:cNvSpPr>
          <p:nvPr>
            <p:ph type="sldNum" sz="quarter" idx="12"/>
          </p:nvPr>
        </p:nvSpPr>
        <p:spPr/>
        <p:txBody>
          <a:bodyPr/>
          <a:lstStyle/>
          <a:p>
            <a:fld id="{D07EB53A-CCEE-B147-A1FE-E3B055C662E5}" type="slidenum">
              <a:rPr lang="en-US" smtClean="0"/>
              <a:t>‹#›</a:t>
            </a:fld>
            <a:endParaRPr lang="en-US"/>
          </a:p>
        </p:txBody>
      </p:sp>
    </p:spTree>
    <p:extLst>
      <p:ext uri="{BB962C8B-B14F-4D97-AF65-F5344CB8AC3E}">
        <p14:creationId xmlns:p14="http://schemas.microsoft.com/office/powerpoint/2010/main" val="2538255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CFF6DA-F9B8-9844-9432-FF39D548EEFD}"/>
              </a:ext>
            </a:extLst>
          </p:cNvPr>
          <p:cNvSpPr>
            <a:spLocks noGrp="1"/>
          </p:cNvSpPr>
          <p:nvPr>
            <p:ph type="dt" sz="half" idx="10"/>
          </p:nvPr>
        </p:nvSpPr>
        <p:spPr/>
        <p:txBody>
          <a:bodyPr/>
          <a:lstStyle/>
          <a:p>
            <a:fld id="{4DD2B382-ED03-AF4B-A759-E61EF116A18A}" type="datetimeFigureOut">
              <a:rPr lang="en-US" smtClean="0"/>
              <a:t>7/20/21</a:t>
            </a:fld>
            <a:endParaRPr lang="en-US"/>
          </a:p>
        </p:txBody>
      </p:sp>
      <p:sp>
        <p:nvSpPr>
          <p:cNvPr id="3" name="Footer Placeholder 2">
            <a:extLst>
              <a:ext uri="{FF2B5EF4-FFF2-40B4-BE49-F238E27FC236}">
                <a16:creationId xmlns:a16="http://schemas.microsoft.com/office/drawing/2014/main" id="{86311C6E-8FFC-2345-8965-79396027E3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2E2D13-D949-994B-BBD1-F09099D0840C}"/>
              </a:ext>
            </a:extLst>
          </p:cNvPr>
          <p:cNvSpPr>
            <a:spLocks noGrp="1"/>
          </p:cNvSpPr>
          <p:nvPr>
            <p:ph type="sldNum" sz="quarter" idx="12"/>
          </p:nvPr>
        </p:nvSpPr>
        <p:spPr/>
        <p:txBody>
          <a:bodyPr/>
          <a:lstStyle/>
          <a:p>
            <a:fld id="{D07EB53A-CCEE-B147-A1FE-E3B055C662E5}" type="slidenum">
              <a:rPr lang="en-US" smtClean="0"/>
              <a:t>‹#›</a:t>
            </a:fld>
            <a:endParaRPr lang="en-US"/>
          </a:p>
        </p:txBody>
      </p:sp>
    </p:spTree>
    <p:extLst>
      <p:ext uri="{BB962C8B-B14F-4D97-AF65-F5344CB8AC3E}">
        <p14:creationId xmlns:p14="http://schemas.microsoft.com/office/powerpoint/2010/main" val="3854571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FC414-713A-C84C-A70A-E99265A57A6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1DCA491-9CCF-234A-BFBF-CD20059FA9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53BEBAC-A556-3E49-ADCA-3AF40888A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C0E0AB5-F207-4840-B015-FAD5DD704AF7}"/>
              </a:ext>
            </a:extLst>
          </p:cNvPr>
          <p:cNvSpPr>
            <a:spLocks noGrp="1"/>
          </p:cNvSpPr>
          <p:nvPr>
            <p:ph type="dt" sz="half" idx="10"/>
          </p:nvPr>
        </p:nvSpPr>
        <p:spPr/>
        <p:txBody>
          <a:bodyPr/>
          <a:lstStyle/>
          <a:p>
            <a:fld id="{4DD2B382-ED03-AF4B-A759-E61EF116A18A}" type="datetimeFigureOut">
              <a:rPr lang="en-US" smtClean="0"/>
              <a:t>7/20/21</a:t>
            </a:fld>
            <a:endParaRPr lang="en-US"/>
          </a:p>
        </p:txBody>
      </p:sp>
      <p:sp>
        <p:nvSpPr>
          <p:cNvPr id="6" name="Footer Placeholder 5">
            <a:extLst>
              <a:ext uri="{FF2B5EF4-FFF2-40B4-BE49-F238E27FC236}">
                <a16:creationId xmlns:a16="http://schemas.microsoft.com/office/drawing/2014/main" id="{6734F419-1F6E-3849-A0D9-2D0A0B656F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9F8D71-3B31-A640-9C69-09CBB5A71002}"/>
              </a:ext>
            </a:extLst>
          </p:cNvPr>
          <p:cNvSpPr>
            <a:spLocks noGrp="1"/>
          </p:cNvSpPr>
          <p:nvPr>
            <p:ph type="sldNum" sz="quarter" idx="12"/>
          </p:nvPr>
        </p:nvSpPr>
        <p:spPr/>
        <p:txBody>
          <a:bodyPr/>
          <a:lstStyle/>
          <a:p>
            <a:fld id="{D07EB53A-CCEE-B147-A1FE-E3B055C662E5}" type="slidenum">
              <a:rPr lang="en-US" smtClean="0"/>
              <a:t>‹#›</a:t>
            </a:fld>
            <a:endParaRPr lang="en-US"/>
          </a:p>
        </p:txBody>
      </p:sp>
    </p:spTree>
    <p:extLst>
      <p:ext uri="{BB962C8B-B14F-4D97-AF65-F5344CB8AC3E}">
        <p14:creationId xmlns:p14="http://schemas.microsoft.com/office/powerpoint/2010/main" val="3148421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6649F-EDE3-124E-BAF0-A435D93EE3B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7F1151D-51D5-DB4E-8210-03134CE02C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DF4CDD-0D21-6748-A0F9-908E54A04B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CD8DA7F-4F0A-454F-85C2-F4365289CA1C}"/>
              </a:ext>
            </a:extLst>
          </p:cNvPr>
          <p:cNvSpPr>
            <a:spLocks noGrp="1"/>
          </p:cNvSpPr>
          <p:nvPr>
            <p:ph type="dt" sz="half" idx="10"/>
          </p:nvPr>
        </p:nvSpPr>
        <p:spPr/>
        <p:txBody>
          <a:bodyPr/>
          <a:lstStyle/>
          <a:p>
            <a:fld id="{4DD2B382-ED03-AF4B-A759-E61EF116A18A}" type="datetimeFigureOut">
              <a:rPr lang="en-US" smtClean="0"/>
              <a:t>7/20/21</a:t>
            </a:fld>
            <a:endParaRPr lang="en-US"/>
          </a:p>
        </p:txBody>
      </p:sp>
      <p:sp>
        <p:nvSpPr>
          <p:cNvPr id="6" name="Footer Placeholder 5">
            <a:extLst>
              <a:ext uri="{FF2B5EF4-FFF2-40B4-BE49-F238E27FC236}">
                <a16:creationId xmlns:a16="http://schemas.microsoft.com/office/drawing/2014/main" id="{C99722FF-51E6-7942-BAEB-D5422E4BF1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8C5A0C-3525-5A42-A276-C4682C5B5D64}"/>
              </a:ext>
            </a:extLst>
          </p:cNvPr>
          <p:cNvSpPr>
            <a:spLocks noGrp="1"/>
          </p:cNvSpPr>
          <p:nvPr>
            <p:ph type="sldNum" sz="quarter" idx="12"/>
          </p:nvPr>
        </p:nvSpPr>
        <p:spPr/>
        <p:txBody>
          <a:bodyPr/>
          <a:lstStyle/>
          <a:p>
            <a:fld id="{D07EB53A-CCEE-B147-A1FE-E3B055C662E5}" type="slidenum">
              <a:rPr lang="en-US" smtClean="0"/>
              <a:t>‹#›</a:t>
            </a:fld>
            <a:endParaRPr lang="en-US"/>
          </a:p>
        </p:txBody>
      </p:sp>
    </p:spTree>
    <p:extLst>
      <p:ext uri="{BB962C8B-B14F-4D97-AF65-F5344CB8AC3E}">
        <p14:creationId xmlns:p14="http://schemas.microsoft.com/office/powerpoint/2010/main" val="2296676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B2253C-FA24-3743-A937-F71D52633E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B9019ED-709C-7B45-8495-893E844053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D818991-E897-624A-AF8E-66C9476D95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D2B382-ED03-AF4B-A759-E61EF116A18A}" type="datetimeFigureOut">
              <a:rPr lang="en-US" smtClean="0"/>
              <a:t>7/20/21</a:t>
            </a:fld>
            <a:endParaRPr lang="en-US"/>
          </a:p>
        </p:txBody>
      </p:sp>
      <p:sp>
        <p:nvSpPr>
          <p:cNvPr id="5" name="Footer Placeholder 4">
            <a:extLst>
              <a:ext uri="{FF2B5EF4-FFF2-40B4-BE49-F238E27FC236}">
                <a16:creationId xmlns:a16="http://schemas.microsoft.com/office/drawing/2014/main" id="{8901E638-446A-754C-92F8-3855E4A374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972400-8CA4-2540-BF27-40B3F48096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7EB53A-CCEE-B147-A1FE-E3B055C662E5}" type="slidenum">
              <a:rPr lang="en-US" smtClean="0"/>
              <a:t>‹#›</a:t>
            </a:fld>
            <a:endParaRPr lang="en-US"/>
          </a:p>
        </p:txBody>
      </p:sp>
    </p:spTree>
    <p:extLst>
      <p:ext uri="{BB962C8B-B14F-4D97-AF65-F5344CB8AC3E}">
        <p14:creationId xmlns:p14="http://schemas.microsoft.com/office/powerpoint/2010/main" val="857997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C712D-1986-2045-B015-BACD18D3D5F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EBA2C10-F2FD-AC43-B3C3-671ECBA20A39}"/>
              </a:ext>
            </a:extLst>
          </p:cNvPr>
          <p:cNvSpPr>
            <a:spLocks noGrp="1"/>
          </p:cNvSpPr>
          <p:nvPr>
            <p:ph type="subTitle" idx="1"/>
          </p:nvPr>
        </p:nvSpPr>
        <p:spPr/>
        <p:txBody>
          <a:bodyPr/>
          <a:lstStyle/>
          <a:p>
            <a:r>
              <a:rPr lang="en-US" dirty="0"/>
              <a:t>I am listing some of my comments in the slides. Hope this can help us to improve the automatic analysis. </a:t>
            </a:r>
          </a:p>
        </p:txBody>
      </p:sp>
    </p:spTree>
    <p:extLst>
      <p:ext uri="{BB962C8B-B14F-4D97-AF65-F5344CB8AC3E}">
        <p14:creationId xmlns:p14="http://schemas.microsoft.com/office/powerpoint/2010/main" val="2791883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CF11B-9071-C741-B60C-B246F1A1D4B6}"/>
              </a:ext>
            </a:extLst>
          </p:cNvPr>
          <p:cNvSpPr>
            <a:spLocks noGrp="1"/>
          </p:cNvSpPr>
          <p:nvPr>
            <p:ph type="title"/>
          </p:nvPr>
        </p:nvSpPr>
        <p:spPr>
          <a:xfrm>
            <a:off x="331304" y="0"/>
            <a:ext cx="10515600" cy="1325563"/>
          </a:xfrm>
        </p:spPr>
        <p:txBody>
          <a:bodyPr/>
          <a:lstStyle/>
          <a:p>
            <a:r>
              <a:rPr lang="en-US" dirty="0"/>
              <a:t>How to know if our analysis is correct or not?</a:t>
            </a:r>
          </a:p>
        </p:txBody>
      </p:sp>
      <p:pic>
        <p:nvPicPr>
          <p:cNvPr id="4" name="Picture 2">
            <a:extLst>
              <a:ext uri="{FF2B5EF4-FFF2-40B4-BE49-F238E27FC236}">
                <a16:creationId xmlns:a16="http://schemas.microsoft.com/office/drawing/2014/main" id="{7318493F-8A88-B845-8571-2D9B9BF25FC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46576"/>
          <a:stretch/>
        </p:blipFill>
        <p:spPr bwMode="auto">
          <a:xfrm>
            <a:off x="809190" y="1158081"/>
            <a:ext cx="4368292" cy="32510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E93EAB2-327F-1142-8F21-70B455E07CEE}"/>
              </a:ext>
            </a:extLst>
          </p:cNvPr>
          <p:cNvSpPr txBox="1"/>
          <p:nvPr/>
        </p:nvSpPr>
        <p:spPr>
          <a:xfrm>
            <a:off x="715617" y="4750904"/>
            <a:ext cx="10664687" cy="1477328"/>
          </a:xfrm>
          <a:prstGeom prst="rect">
            <a:avLst/>
          </a:prstGeom>
          <a:noFill/>
        </p:spPr>
        <p:txBody>
          <a:bodyPr wrap="square" rtlCol="0">
            <a:spAutoFit/>
          </a:bodyPr>
          <a:lstStyle/>
          <a:p>
            <a:r>
              <a:rPr lang="en-US" dirty="0"/>
              <a:t>According to the visualization of UMAP, each `cluster` (a blob) should be a cell population. A cell population should not be split into several different `clusters` (or blobs). It is better to see the left result than the right result. There should not be many `unclear` cells as in the blue circles. </a:t>
            </a:r>
          </a:p>
          <a:p>
            <a:endParaRPr lang="en-US" dirty="0"/>
          </a:p>
          <a:p>
            <a:endParaRPr lang="en-US" dirty="0"/>
          </a:p>
        </p:txBody>
      </p:sp>
      <p:pic>
        <p:nvPicPr>
          <p:cNvPr id="6" name="Picture 2">
            <a:extLst>
              <a:ext uri="{FF2B5EF4-FFF2-40B4-BE49-F238E27FC236}">
                <a16:creationId xmlns:a16="http://schemas.microsoft.com/office/drawing/2014/main" id="{1E7D630E-12BE-F045-9E37-2B853AE4C7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6984"/>
          <a:stretch/>
        </p:blipFill>
        <p:spPr bwMode="auto">
          <a:xfrm>
            <a:off x="6096000" y="1194514"/>
            <a:ext cx="4156974" cy="3123257"/>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4D6F5096-06D8-3546-848C-4057435BA817}"/>
              </a:ext>
            </a:extLst>
          </p:cNvPr>
          <p:cNvSpPr/>
          <p:nvPr/>
        </p:nvSpPr>
        <p:spPr>
          <a:xfrm rot="20036448">
            <a:off x="6546426" y="1974725"/>
            <a:ext cx="1532238" cy="79083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3B2B717-6A68-6C4E-ACD9-FC6C01387DCD}"/>
              </a:ext>
            </a:extLst>
          </p:cNvPr>
          <p:cNvSpPr/>
          <p:nvPr/>
        </p:nvSpPr>
        <p:spPr>
          <a:xfrm rot="20036448">
            <a:off x="7493597" y="2669915"/>
            <a:ext cx="582506" cy="30836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5963F61-AF87-3B45-A940-828FF10659B5}"/>
              </a:ext>
            </a:extLst>
          </p:cNvPr>
          <p:cNvSpPr/>
          <p:nvPr/>
        </p:nvSpPr>
        <p:spPr>
          <a:xfrm rot="20036448">
            <a:off x="8292030" y="2907733"/>
            <a:ext cx="352921" cy="30836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83C76C-B33A-1C4B-8345-C53AD520BDD3}"/>
              </a:ext>
            </a:extLst>
          </p:cNvPr>
          <p:cNvSpPr/>
          <p:nvPr/>
        </p:nvSpPr>
        <p:spPr>
          <a:xfrm rot="20036448">
            <a:off x="7984251" y="2120268"/>
            <a:ext cx="352921" cy="314555"/>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4613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EA5E4-96B6-C947-9491-2B4DBC0A356E}"/>
              </a:ext>
            </a:extLst>
          </p:cNvPr>
          <p:cNvSpPr>
            <a:spLocks noGrp="1"/>
          </p:cNvSpPr>
          <p:nvPr>
            <p:ph type="title"/>
          </p:nvPr>
        </p:nvSpPr>
        <p:spPr>
          <a:xfrm>
            <a:off x="183292" y="18255"/>
            <a:ext cx="10515600" cy="1325563"/>
          </a:xfrm>
        </p:spPr>
        <p:txBody>
          <a:bodyPr/>
          <a:lstStyle/>
          <a:p>
            <a:r>
              <a:rPr lang="en-US" dirty="0"/>
              <a:t>How to know if batch effect is corrected?</a:t>
            </a:r>
          </a:p>
        </p:txBody>
      </p:sp>
      <p:sp>
        <p:nvSpPr>
          <p:cNvPr id="3" name="Content Placeholder 2">
            <a:extLst>
              <a:ext uri="{FF2B5EF4-FFF2-40B4-BE49-F238E27FC236}">
                <a16:creationId xmlns:a16="http://schemas.microsoft.com/office/drawing/2014/main" id="{64F0ACD4-9C7D-9D42-A0F1-F0BB9E1E156E}"/>
              </a:ext>
            </a:extLst>
          </p:cNvPr>
          <p:cNvSpPr>
            <a:spLocks noGrp="1"/>
          </p:cNvSpPr>
          <p:nvPr>
            <p:ph idx="1"/>
          </p:nvPr>
        </p:nvSpPr>
        <p:spPr>
          <a:xfrm>
            <a:off x="838200" y="4851400"/>
            <a:ext cx="10515600" cy="1592606"/>
          </a:xfrm>
        </p:spPr>
        <p:txBody>
          <a:bodyPr>
            <a:normAutofit fontScale="85000" lnSpcReduction="10000"/>
          </a:bodyPr>
          <a:lstStyle/>
          <a:p>
            <a:r>
              <a:rPr lang="en-US" dirty="0"/>
              <a:t>The best way is to use </a:t>
            </a:r>
            <a:r>
              <a:rPr lang="en-US" dirty="0" err="1"/>
              <a:t>kBET</a:t>
            </a:r>
            <a:r>
              <a:rPr lang="en-US" dirty="0"/>
              <a:t> (https://</a:t>
            </a:r>
            <a:r>
              <a:rPr lang="en-US" dirty="0" err="1"/>
              <a:t>github.com</a:t>
            </a:r>
            <a:r>
              <a:rPr lang="en-US" dirty="0"/>
              <a:t>/</a:t>
            </a:r>
            <a:r>
              <a:rPr lang="en-US" dirty="0" err="1"/>
              <a:t>theislab</a:t>
            </a:r>
            <a:r>
              <a:rPr lang="en-US" dirty="0"/>
              <a:t>/</a:t>
            </a:r>
            <a:r>
              <a:rPr lang="en-US" dirty="0" err="1"/>
              <a:t>kBET</a:t>
            </a:r>
            <a:r>
              <a:rPr lang="en-US" dirty="0"/>
              <a:t>) or silhouette. </a:t>
            </a:r>
          </a:p>
          <a:p>
            <a:r>
              <a:rPr lang="en-US" dirty="0"/>
              <a:t>Otherwise, 1. the cells from different batches but of the same cell type should be well-mixed. 2. there should not be a cell cluster only includes cells from one single batch. (</a:t>
            </a:r>
            <a:r>
              <a:rPr lang="en-US"/>
              <a:t>red circles)</a:t>
            </a:r>
            <a:endParaRPr lang="en-US" dirty="0"/>
          </a:p>
        </p:txBody>
      </p:sp>
      <p:pic>
        <p:nvPicPr>
          <p:cNvPr id="4" name="Picture 2">
            <a:extLst>
              <a:ext uri="{FF2B5EF4-FFF2-40B4-BE49-F238E27FC236}">
                <a16:creationId xmlns:a16="http://schemas.microsoft.com/office/drawing/2014/main" id="{EF63D1DC-1468-F94C-8C08-A42B1C0BF0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133"/>
          <a:stretch/>
        </p:blipFill>
        <p:spPr bwMode="auto">
          <a:xfrm>
            <a:off x="6895069" y="1004937"/>
            <a:ext cx="4080649" cy="34682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8F0358E0-EF8C-314C-8AA6-478782E837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251"/>
          <a:stretch/>
        </p:blipFill>
        <p:spPr bwMode="auto">
          <a:xfrm>
            <a:off x="1493108" y="1053760"/>
            <a:ext cx="3859866" cy="3282858"/>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08163B00-8B1D-B548-B501-FC3A24840E96}"/>
              </a:ext>
            </a:extLst>
          </p:cNvPr>
          <p:cNvSpPr/>
          <p:nvPr/>
        </p:nvSpPr>
        <p:spPr>
          <a:xfrm rot="20036448">
            <a:off x="8264817" y="1918578"/>
            <a:ext cx="787162" cy="79083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F6C18A3-A92C-3243-8AED-504D0EDA786C}"/>
              </a:ext>
            </a:extLst>
          </p:cNvPr>
          <p:cNvSpPr/>
          <p:nvPr/>
        </p:nvSpPr>
        <p:spPr>
          <a:xfrm rot="20036448">
            <a:off x="7666592" y="1974534"/>
            <a:ext cx="552633" cy="58207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8280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B297956-5EA3-FC47-9B9F-03EF5377013D}"/>
              </a:ext>
            </a:extLst>
          </p:cNvPr>
          <p:cNvPicPr>
            <a:picLocks noGrp="1" noChangeAspect="1"/>
          </p:cNvPicPr>
          <p:nvPr>
            <p:ph idx="1"/>
          </p:nvPr>
        </p:nvPicPr>
        <p:blipFill>
          <a:blip r:embed="rId2"/>
          <a:stretch>
            <a:fillRect/>
          </a:stretch>
        </p:blipFill>
        <p:spPr>
          <a:xfrm>
            <a:off x="300153" y="111211"/>
            <a:ext cx="4928317" cy="6323269"/>
          </a:xfrm>
          <a:prstGeom prst="rect">
            <a:avLst/>
          </a:prstGeom>
        </p:spPr>
      </p:pic>
      <p:sp>
        <p:nvSpPr>
          <p:cNvPr id="5" name="TextBox 4">
            <a:extLst>
              <a:ext uri="{FF2B5EF4-FFF2-40B4-BE49-F238E27FC236}">
                <a16:creationId xmlns:a16="http://schemas.microsoft.com/office/drawing/2014/main" id="{43C5CCA4-BA93-D04B-9FAB-D70133297C44}"/>
              </a:ext>
            </a:extLst>
          </p:cNvPr>
          <p:cNvSpPr txBox="1"/>
          <p:nvPr/>
        </p:nvSpPr>
        <p:spPr>
          <a:xfrm>
            <a:off x="5795319" y="543697"/>
            <a:ext cx="5906530" cy="5355312"/>
          </a:xfrm>
          <a:prstGeom prst="rect">
            <a:avLst/>
          </a:prstGeom>
          <a:noFill/>
        </p:spPr>
        <p:txBody>
          <a:bodyPr wrap="square" rtlCol="0">
            <a:spAutoFit/>
          </a:bodyPr>
          <a:lstStyle/>
          <a:p>
            <a:r>
              <a:rPr lang="en-US" dirty="0"/>
              <a:t>For the QC (of 10x), I normally set:</a:t>
            </a:r>
          </a:p>
          <a:p>
            <a:r>
              <a:rPr lang="en-US" dirty="0" err="1"/>
              <a:t>N_genes</a:t>
            </a:r>
            <a:r>
              <a:rPr lang="en-US" dirty="0"/>
              <a:t> &gt; 200 </a:t>
            </a:r>
          </a:p>
          <a:p>
            <a:r>
              <a:rPr lang="en-US" dirty="0" err="1"/>
              <a:t>N_counts</a:t>
            </a:r>
            <a:r>
              <a:rPr lang="en-US" dirty="0"/>
              <a:t> &gt; 500 (I think sequencing depth is important!)</a:t>
            </a:r>
          </a:p>
          <a:p>
            <a:r>
              <a:rPr lang="en-US" dirty="0"/>
              <a:t>Of course, these cutoffs are very loose. Most of the datasets should exclude more cells. </a:t>
            </a:r>
          </a:p>
          <a:p>
            <a:r>
              <a:rPr lang="en-US" dirty="0"/>
              <a:t>For SS2, I normally set:</a:t>
            </a:r>
          </a:p>
          <a:p>
            <a:r>
              <a:rPr lang="en-US" dirty="0" err="1"/>
              <a:t>N_genes</a:t>
            </a:r>
            <a:r>
              <a:rPr lang="en-US" dirty="0"/>
              <a:t> &gt; 500 </a:t>
            </a:r>
          </a:p>
          <a:p>
            <a:r>
              <a:rPr lang="en-US" dirty="0" err="1"/>
              <a:t>N_counts</a:t>
            </a:r>
            <a:r>
              <a:rPr lang="en-US" dirty="0"/>
              <a:t> &gt; 1500</a:t>
            </a:r>
          </a:p>
          <a:p>
            <a:endParaRPr lang="en-US" dirty="0"/>
          </a:p>
          <a:p>
            <a:r>
              <a:rPr lang="en-US" dirty="0"/>
              <a:t>We MUST have different parameters for 10x and SS2. </a:t>
            </a:r>
          </a:p>
          <a:p>
            <a:endParaRPr lang="en-US" dirty="0"/>
          </a:p>
          <a:p>
            <a:r>
              <a:rPr lang="en-US" dirty="0"/>
              <a:t>It is also very safe to add (for 10x):</a:t>
            </a:r>
          </a:p>
          <a:p>
            <a:r>
              <a:rPr lang="en-US" dirty="0" err="1"/>
              <a:t>N_genes</a:t>
            </a:r>
            <a:r>
              <a:rPr lang="en-US" dirty="0"/>
              <a:t> &lt; 10000</a:t>
            </a:r>
          </a:p>
          <a:p>
            <a:r>
              <a:rPr lang="en-US" dirty="0" err="1"/>
              <a:t>N_counts</a:t>
            </a:r>
            <a:r>
              <a:rPr lang="en-US" dirty="0"/>
              <a:t> &lt; 30000</a:t>
            </a:r>
          </a:p>
          <a:p>
            <a:endParaRPr lang="en-US" dirty="0"/>
          </a:p>
          <a:p>
            <a:r>
              <a:rPr lang="en-US" dirty="0"/>
              <a:t>* As discussed, it is necessary to add </a:t>
            </a:r>
            <a:r>
              <a:rPr lang="en-US" dirty="0" err="1"/>
              <a:t>percent_mito</a:t>
            </a:r>
            <a:r>
              <a:rPr lang="en-US" dirty="0"/>
              <a:t> cutoff. </a:t>
            </a:r>
          </a:p>
          <a:p>
            <a:r>
              <a:rPr lang="en-US" dirty="0"/>
              <a:t>To exclude cells based on the distribution, please refer to the paper: https://f1000research.com/articles/5-2122.</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24591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11E5434-1EBD-1B49-8124-E4C2F0AE73E1}"/>
              </a:ext>
            </a:extLst>
          </p:cNvPr>
          <p:cNvPicPr>
            <a:picLocks noGrp="1" noChangeAspect="1"/>
          </p:cNvPicPr>
          <p:nvPr>
            <p:ph idx="1"/>
          </p:nvPr>
        </p:nvPicPr>
        <p:blipFill>
          <a:blip r:embed="rId2"/>
          <a:stretch>
            <a:fillRect/>
          </a:stretch>
        </p:blipFill>
        <p:spPr>
          <a:xfrm>
            <a:off x="380999" y="172996"/>
            <a:ext cx="5474051" cy="6332236"/>
          </a:xfrm>
          <a:prstGeom prst="rect">
            <a:avLst/>
          </a:prstGeom>
        </p:spPr>
      </p:pic>
      <p:sp>
        <p:nvSpPr>
          <p:cNvPr id="5" name="TextBox 4">
            <a:extLst>
              <a:ext uri="{FF2B5EF4-FFF2-40B4-BE49-F238E27FC236}">
                <a16:creationId xmlns:a16="http://schemas.microsoft.com/office/drawing/2014/main" id="{24E86553-6A6B-654F-A728-6B8750E1C20C}"/>
              </a:ext>
            </a:extLst>
          </p:cNvPr>
          <p:cNvSpPr txBox="1"/>
          <p:nvPr/>
        </p:nvSpPr>
        <p:spPr>
          <a:xfrm>
            <a:off x="5795319" y="543697"/>
            <a:ext cx="5906530" cy="4801314"/>
          </a:xfrm>
          <a:prstGeom prst="rect">
            <a:avLst/>
          </a:prstGeom>
          <a:noFill/>
        </p:spPr>
        <p:txBody>
          <a:bodyPr wrap="square" rtlCol="0">
            <a:spAutoFit/>
          </a:bodyPr>
          <a:lstStyle/>
          <a:p>
            <a:r>
              <a:rPr lang="en-US" dirty="0"/>
              <a:t>I am using flavor=‘Seurat_v3’ and select the top 2000 genes. I find it is pretty effective. 2000 genes normally cover the variances for most of the datasets. I cannot guarantee this works for all the datasets. </a:t>
            </a:r>
          </a:p>
          <a:p>
            <a:endParaRPr lang="en-US" dirty="0"/>
          </a:p>
          <a:p>
            <a:r>
              <a:rPr lang="en-US" dirty="0"/>
              <a:t>In the Seurat flavor, I would put the ‘Max value for normalized mean expression’ as 10. </a:t>
            </a:r>
          </a:p>
          <a:p>
            <a:endParaRPr lang="en-US" dirty="0"/>
          </a:p>
          <a:p>
            <a:r>
              <a:rPr lang="en-US" dirty="0"/>
              <a:t>* Most important (As I mentioned), we should input the ‘batch key’. This will help us to select the HVGs balancing the batch effect.  </a:t>
            </a:r>
          </a:p>
          <a:p>
            <a:endParaRPr lang="en-US" dirty="0"/>
          </a:p>
          <a:p>
            <a:r>
              <a:rPr lang="en-US" dirty="0"/>
              <a:t>This automatic workflow may not cover all the situations. Sometimes, we may need to exclude ribosomal genes or cell cycle genes or MT genes. </a:t>
            </a:r>
          </a:p>
          <a:p>
            <a:endParaRPr lang="en-US" dirty="0"/>
          </a:p>
          <a:p>
            <a:endParaRPr lang="en-US" dirty="0"/>
          </a:p>
        </p:txBody>
      </p:sp>
    </p:spTree>
    <p:extLst>
      <p:ext uri="{BB962C8B-B14F-4D97-AF65-F5344CB8AC3E}">
        <p14:creationId xmlns:p14="http://schemas.microsoft.com/office/powerpoint/2010/main" val="1725869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CE22AB2-3711-ED4C-AC30-7A1536E82CD2}"/>
              </a:ext>
            </a:extLst>
          </p:cNvPr>
          <p:cNvPicPr>
            <a:picLocks noGrp="1" noChangeAspect="1"/>
          </p:cNvPicPr>
          <p:nvPr>
            <p:ph idx="1"/>
          </p:nvPr>
        </p:nvPicPr>
        <p:blipFill>
          <a:blip r:embed="rId2"/>
          <a:stretch>
            <a:fillRect/>
          </a:stretch>
        </p:blipFill>
        <p:spPr>
          <a:xfrm>
            <a:off x="838200" y="198582"/>
            <a:ext cx="4092146" cy="6052521"/>
          </a:xfrm>
          <a:prstGeom prst="rect">
            <a:avLst/>
          </a:prstGeom>
        </p:spPr>
      </p:pic>
      <p:sp>
        <p:nvSpPr>
          <p:cNvPr id="6" name="TextBox 5">
            <a:extLst>
              <a:ext uri="{FF2B5EF4-FFF2-40B4-BE49-F238E27FC236}">
                <a16:creationId xmlns:a16="http://schemas.microsoft.com/office/drawing/2014/main" id="{8975303E-6AFF-3E42-9BCE-0F05F371EC10}"/>
              </a:ext>
            </a:extLst>
          </p:cNvPr>
          <p:cNvSpPr txBox="1"/>
          <p:nvPr/>
        </p:nvSpPr>
        <p:spPr>
          <a:xfrm>
            <a:off x="5795319" y="502959"/>
            <a:ext cx="5906530" cy="3693319"/>
          </a:xfrm>
          <a:prstGeom prst="rect">
            <a:avLst/>
          </a:prstGeom>
          <a:noFill/>
        </p:spPr>
        <p:txBody>
          <a:bodyPr wrap="square" rtlCol="0">
            <a:spAutoFit/>
          </a:bodyPr>
          <a:lstStyle/>
          <a:p>
            <a:r>
              <a:rPr lang="en-US" dirty="0"/>
              <a:t>In both SCANPY and Seurat, there is a PC selection step after </a:t>
            </a:r>
            <a:r>
              <a:rPr lang="en-US" dirty="0" err="1"/>
              <a:t>RunPCA</a:t>
            </a:r>
            <a:r>
              <a:rPr lang="en-US" dirty="0"/>
              <a:t>.</a:t>
            </a:r>
          </a:p>
          <a:p>
            <a:endParaRPr lang="en-US" dirty="0"/>
          </a:p>
          <a:p>
            <a:r>
              <a:rPr lang="en-US" dirty="0"/>
              <a:t>We may calculate 50 or 100 PCs. But we only use the top PCs in later calculation. </a:t>
            </a:r>
          </a:p>
          <a:p>
            <a:endParaRPr lang="en-US" dirty="0"/>
          </a:p>
          <a:p>
            <a:r>
              <a:rPr lang="en-US" dirty="0"/>
              <a:t>Normally, we can select the top PCs if the cumulative explained variances is up to 85%. See Palantir for example: https://</a:t>
            </a:r>
            <a:r>
              <a:rPr lang="en-US" dirty="0" err="1"/>
              <a:t>github.com</a:t>
            </a:r>
            <a:r>
              <a:rPr lang="en-US" dirty="0"/>
              <a:t>/</a:t>
            </a:r>
            <a:r>
              <a:rPr lang="en-US" dirty="0" err="1"/>
              <a:t>dpeerlab</a:t>
            </a:r>
            <a:r>
              <a:rPr lang="en-US" dirty="0"/>
              <a:t>/Palantir/blob/master/notebooks/</a:t>
            </a:r>
            <a:r>
              <a:rPr lang="en-US" dirty="0" err="1"/>
              <a:t>Palantir_sample_notebook.ipynb</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960245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06829BD-9EF8-4E49-B8A0-95D207C7690C}"/>
              </a:ext>
            </a:extLst>
          </p:cNvPr>
          <p:cNvPicPr>
            <a:picLocks noGrp="1" noChangeAspect="1"/>
          </p:cNvPicPr>
          <p:nvPr>
            <p:ph idx="1"/>
          </p:nvPr>
        </p:nvPicPr>
        <p:blipFill>
          <a:blip r:embed="rId2"/>
          <a:stretch>
            <a:fillRect/>
          </a:stretch>
        </p:blipFill>
        <p:spPr>
          <a:xfrm>
            <a:off x="132521" y="159025"/>
            <a:ext cx="7102020" cy="4770173"/>
          </a:xfrm>
          <a:prstGeom prst="rect">
            <a:avLst/>
          </a:prstGeom>
        </p:spPr>
      </p:pic>
      <p:sp>
        <p:nvSpPr>
          <p:cNvPr id="5" name="TextBox 4">
            <a:extLst>
              <a:ext uri="{FF2B5EF4-FFF2-40B4-BE49-F238E27FC236}">
                <a16:creationId xmlns:a16="http://schemas.microsoft.com/office/drawing/2014/main" id="{5A29C0C9-E0B0-3544-BBE8-B56949095972}"/>
              </a:ext>
            </a:extLst>
          </p:cNvPr>
          <p:cNvSpPr txBox="1"/>
          <p:nvPr/>
        </p:nvSpPr>
        <p:spPr>
          <a:xfrm>
            <a:off x="5417632" y="463203"/>
            <a:ext cx="5906530" cy="3139321"/>
          </a:xfrm>
          <a:prstGeom prst="rect">
            <a:avLst/>
          </a:prstGeom>
          <a:solidFill>
            <a:schemeClr val="bg1"/>
          </a:solidFill>
        </p:spPr>
        <p:txBody>
          <a:bodyPr wrap="square" rtlCol="0">
            <a:spAutoFit/>
          </a:bodyPr>
          <a:lstStyle/>
          <a:p>
            <a:r>
              <a:rPr lang="en-US" dirty="0"/>
              <a:t>I am using </a:t>
            </a:r>
            <a:r>
              <a:rPr lang="en-US" dirty="0" err="1"/>
              <a:t>Harmonypy</a:t>
            </a:r>
            <a:r>
              <a:rPr lang="en-US" dirty="0"/>
              <a:t>.  I am not sure how this step is performed. I can help to check the details if the command is available. </a:t>
            </a:r>
          </a:p>
          <a:p>
            <a:endParaRPr lang="en-US" dirty="0"/>
          </a:p>
          <a:p>
            <a:r>
              <a:rPr lang="en-US" dirty="0"/>
              <a:t>* It is best to save the harmony latent space in a different slot than </a:t>
            </a:r>
            <a:r>
              <a:rPr lang="en-US" dirty="0" err="1"/>
              <a:t>X_pca</a:t>
            </a:r>
            <a:r>
              <a:rPr lang="en-US" dirty="0"/>
              <a:t>. So we can keep both </a:t>
            </a:r>
            <a:r>
              <a:rPr lang="en-US" dirty="0" err="1"/>
              <a:t>pca</a:t>
            </a:r>
            <a:r>
              <a:rPr lang="en-US" dirty="0"/>
              <a:t> results and harmony results.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66405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4C3B6AE-DAEE-3D46-B87B-E0F4A76F063E}"/>
              </a:ext>
            </a:extLst>
          </p:cNvPr>
          <p:cNvPicPr>
            <a:picLocks noGrp="1" noChangeAspect="1"/>
          </p:cNvPicPr>
          <p:nvPr>
            <p:ph idx="1"/>
          </p:nvPr>
        </p:nvPicPr>
        <p:blipFill>
          <a:blip r:embed="rId2"/>
          <a:stretch>
            <a:fillRect/>
          </a:stretch>
        </p:blipFill>
        <p:spPr>
          <a:xfrm>
            <a:off x="490330" y="119269"/>
            <a:ext cx="5054412" cy="6441899"/>
          </a:xfrm>
          <a:prstGeom prst="rect">
            <a:avLst/>
          </a:prstGeom>
        </p:spPr>
      </p:pic>
      <p:sp>
        <p:nvSpPr>
          <p:cNvPr id="5" name="TextBox 4">
            <a:extLst>
              <a:ext uri="{FF2B5EF4-FFF2-40B4-BE49-F238E27FC236}">
                <a16:creationId xmlns:a16="http://schemas.microsoft.com/office/drawing/2014/main" id="{41AEED31-4D95-B54B-B0CD-F64102FA5234}"/>
              </a:ext>
            </a:extLst>
          </p:cNvPr>
          <p:cNvSpPr txBox="1"/>
          <p:nvPr/>
        </p:nvSpPr>
        <p:spPr>
          <a:xfrm>
            <a:off x="6096000" y="457200"/>
            <a:ext cx="5781261" cy="646331"/>
          </a:xfrm>
          <a:prstGeom prst="rect">
            <a:avLst/>
          </a:prstGeom>
          <a:noFill/>
        </p:spPr>
        <p:txBody>
          <a:bodyPr wrap="square" rtlCol="0">
            <a:spAutoFit/>
          </a:bodyPr>
          <a:lstStyle/>
          <a:p>
            <a:r>
              <a:rPr lang="en-US" dirty="0"/>
              <a:t>Using 50 PCs by default may include extra noise in some cases. </a:t>
            </a:r>
          </a:p>
        </p:txBody>
      </p:sp>
    </p:spTree>
    <p:extLst>
      <p:ext uri="{BB962C8B-B14F-4D97-AF65-F5344CB8AC3E}">
        <p14:creationId xmlns:p14="http://schemas.microsoft.com/office/powerpoint/2010/main" val="2236438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77AADE7-803C-974F-BEE3-928E2F4ECBB6}"/>
              </a:ext>
            </a:extLst>
          </p:cNvPr>
          <p:cNvPicPr>
            <a:picLocks noGrp="1" noChangeAspect="1"/>
          </p:cNvPicPr>
          <p:nvPr>
            <p:ph idx="1"/>
          </p:nvPr>
        </p:nvPicPr>
        <p:blipFill>
          <a:blip r:embed="rId2"/>
          <a:stretch>
            <a:fillRect/>
          </a:stretch>
        </p:blipFill>
        <p:spPr>
          <a:xfrm>
            <a:off x="748746" y="226846"/>
            <a:ext cx="3703984" cy="6404308"/>
          </a:xfrm>
          <a:prstGeom prst="rect">
            <a:avLst/>
          </a:prstGeom>
        </p:spPr>
      </p:pic>
      <p:sp>
        <p:nvSpPr>
          <p:cNvPr id="5" name="TextBox 4">
            <a:extLst>
              <a:ext uri="{FF2B5EF4-FFF2-40B4-BE49-F238E27FC236}">
                <a16:creationId xmlns:a16="http://schemas.microsoft.com/office/drawing/2014/main" id="{51659456-45AB-0A4D-9013-963795BA827E}"/>
              </a:ext>
            </a:extLst>
          </p:cNvPr>
          <p:cNvSpPr txBox="1"/>
          <p:nvPr/>
        </p:nvSpPr>
        <p:spPr>
          <a:xfrm>
            <a:off x="5877339" y="387626"/>
            <a:ext cx="5781261" cy="369332"/>
          </a:xfrm>
          <a:prstGeom prst="rect">
            <a:avLst/>
          </a:prstGeom>
          <a:noFill/>
        </p:spPr>
        <p:txBody>
          <a:bodyPr wrap="square" rtlCol="0">
            <a:spAutoFit/>
          </a:bodyPr>
          <a:lstStyle/>
          <a:p>
            <a:r>
              <a:rPr lang="en-US" dirty="0"/>
              <a:t>We should allow to run </a:t>
            </a:r>
            <a:r>
              <a:rPr lang="en-US" dirty="0" err="1"/>
              <a:t>tSNE</a:t>
            </a:r>
            <a:r>
              <a:rPr lang="en-US" dirty="0"/>
              <a:t> on the harmony latent space. </a:t>
            </a:r>
          </a:p>
        </p:txBody>
      </p:sp>
    </p:spTree>
    <p:extLst>
      <p:ext uri="{BB962C8B-B14F-4D97-AF65-F5344CB8AC3E}">
        <p14:creationId xmlns:p14="http://schemas.microsoft.com/office/powerpoint/2010/main" val="2413163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FA75731-AEB4-C64E-8BB0-2BA05F2AA7D0}"/>
              </a:ext>
            </a:extLst>
          </p:cNvPr>
          <p:cNvPicPr>
            <a:picLocks noGrp="1" noChangeAspect="1"/>
          </p:cNvPicPr>
          <p:nvPr>
            <p:ph idx="1"/>
          </p:nvPr>
        </p:nvPicPr>
        <p:blipFill>
          <a:blip r:embed="rId2"/>
          <a:stretch>
            <a:fillRect/>
          </a:stretch>
        </p:blipFill>
        <p:spPr>
          <a:xfrm>
            <a:off x="748747" y="256891"/>
            <a:ext cx="3654287" cy="6006556"/>
          </a:xfrm>
          <a:prstGeom prst="rect">
            <a:avLst/>
          </a:prstGeom>
        </p:spPr>
      </p:pic>
      <p:sp>
        <p:nvSpPr>
          <p:cNvPr id="5" name="TextBox 4">
            <a:extLst>
              <a:ext uri="{FF2B5EF4-FFF2-40B4-BE49-F238E27FC236}">
                <a16:creationId xmlns:a16="http://schemas.microsoft.com/office/drawing/2014/main" id="{1C99260E-0C78-8747-9E98-9A96E4E433BB}"/>
              </a:ext>
            </a:extLst>
          </p:cNvPr>
          <p:cNvSpPr txBox="1"/>
          <p:nvPr/>
        </p:nvSpPr>
        <p:spPr>
          <a:xfrm>
            <a:off x="5417632" y="463203"/>
            <a:ext cx="5906530" cy="2031325"/>
          </a:xfrm>
          <a:prstGeom prst="rect">
            <a:avLst/>
          </a:prstGeom>
          <a:solidFill>
            <a:schemeClr val="bg1"/>
          </a:solidFill>
        </p:spPr>
        <p:txBody>
          <a:bodyPr wrap="square" rtlCol="0">
            <a:spAutoFit/>
          </a:bodyPr>
          <a:lstStyle/>
          <a:p>
            <a:r>
              <a:rPr lang="en-US"/>
              <a:t>Normally, we need to adjust the ‘min_dist’ parameter for UMAP. ‘min_dist’  decides the tightness of the plot, it is the first and most important parameter for UMAP. </a:t>
            </a:r>
          </a:p>
          <a:p>
            <a:endParaRPr lang="en-US"/>
          </a:p>
          <a:p>
            <a:endParaRPr lang="en-US"/>
          </a:p>
          <a:p>
            <a:endParaRPr lang="en-US"/>
          </a:p>
          <a:p>
            <a:endParaRPr lang="en-US"/>
          </a:p>
        </p:txBody>
      </p:sp>
    </p:spTree>
    <p:extLst>
      <p:ext uri="{BB962C8B-B14F-4D97-AF65-F5344CB8AC3E}">
        <p14:creationId xmlns:p14="http://schemas.microsoft.com/office/powerpoint/2010/main" val="2564072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D9A1EE4-96CF-1B41-A7E5-133AF026B7D7}"/>
              </a:ext>
            </a:extLst>
          </p:cNvPr>
          <p:cNvPicPr>
            <a:picLocks noGrp="1" noChangeAspect="1"/>
          </p:cNvPicPr>
          <p:nvPr>
            <p:ph idx="1"/>
          </p:nvPr>
        </p:nvPicPr>
        <p:blipFill>
          <a:blip r:embed="rId2"/>
          <a:stretch>
            <a:fillRect/>
          </a:stretch>
        </p:blipFill>
        <p:spPr>
          <a:xfrm>
            <a:off x="369335" y="168966"/>
            <a:ext cx="6228329" cy="6313970"/>
          </a:xfrm>
          <a:prstGeom prst="rect">
            <a:avLst/>
          </a:prstGeom>
        </p:spPr>
      </p:pic>
      <p:sp>
        <p:nvSpPr>
          <p:cNvPr id="5" name="TextBox 4">
            <a:extLst>
              <a:ext uri="{FF2B5EF4-FFF2-40B4-BE49-F238E27FC236}">
                <a16:creationId xmlns:a16="http://schemas.microsoft.com/office/drawing/2014/main" id="{BA5F4CF6-3B6B-D043-A14D-4A0C7A7D0C9C}"/>
              </a:ext>
            </a:extLst>
          </p:cNvPr>
          <p:cNvSpPr txBox="1"/>
          <p:nvPr/>
        </p:nvSpPr>
        <p:spPr>
          <a:xfrm>
            <a:off x="5417632" y="463203"/>
            <a:ext cx="5906530" cy="4801314"/>
          </a:xfrm>
          <a:prstGeom prst="rect">
            <a:avLst/>
          </a:prstGeom>
          <a:solidFill>
            <a:schemeClr val="bg1"/>
          </a:solidFill>
        </p:spPr>
        <p:txBody>
          <a:bodyPr wrap="square" rtlCol="0">
            <a:spAutoFit/>
          </a:bodyPr>
          <a:lstStyle/>
          <a:p>
            <a:r>
              <a:rPr lang="en-US" dirty="0"/>
              <a:t>We are not allowed to perform differential expression analysis on batch-uncorrected data! Harmony corrects batch effect on the latent space rather than in the expression profile.  So we should model the batch effect in DE. The best model is the ‘hurdle model’ in MAST. DE in SCANPY normally only works on datasets with little batch effect. </a:t>
            </a:r>
          </a:p>
          <a:p>
            <a:endParaRPr lang="en-US" dirty="0"/>
          </a:p>
          <a:p>
            <a:r>
              <a:rPr lang="en-US" dirty="0"/>
              <a:t>T-test model in SCANPY DE does not work well. If we have to use SCANPY for DE, we should use Wilcoxon test.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55403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713</Words>
  <Application>Microsoft Macintosh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to know if our analysis is correct or not?</vt:lpstr>
      <vt:lpstr>How to know if batch effect is corrected?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Chichau Miau</dc:creator>
  <cp:lastModifiedBy>Chichau Miau</cp:lastModifiedBy>
  <cp:revision>57</cp:revision>
  <dcterms:created xsi:type="dcterms:W3CDTF">2021-07-20T10:22:26Z</dcterms:created>
  <dcterms:modified xsi:type="dcterms:W3CDTF">2021-07-20T12:07:11Z</dcterms:modified>
</cp:coreProperties>
</file>