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2" r:id="rId29"/>
    <p:sldId id="283" r:id="rId30"/>
    <p:sldId id="284" r:id="rId31"/>
    <p:sldId id="285" r:id="rId32"/>
    <p:sldId id="286" r:id="rId3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7247F98-D965-411D-B82C-B8C23F52FCF7}">
  <a:tblStyle styleId="{37247F98-D965-411D-B82C-B8C23F52FCF7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30C1E20-0BD2-4573-A69F-9770DDCF872E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55C7FDC-0BAF-4CA5-AB4A-0D8FACA63EAD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CAFA8EA-AEEC-42A1-B52A-2279FC953875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02A88FE-3501-4F1D-A653-DD8A5EC3698D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20" autoAdjust="0"/>
  </p:normalViewPr>
  <p:slideViewPr>
    <p:cSldViewPr>
      <p:cViewPr varScale="1">
        <p:scale>
          <a:sx n="93" d="100"/>
          <a:sy n="93" d="100"/>
        </p:scale>
        <p:origin x="-1128" y="-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7390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baik82/intro-to-rxjava" TargetMode="External"/><Relationship Id="rId3" Type="http://schemas.openxmlformats.org/officeDocument/2006/relationships/hyperlink" Target="http://reactivex.io/" TargetMode="External"/><Relationship Id="rId7" Type="http://schemas.openxmlformats.org/officeDocument/2006/relationships/hyperlink" Target="http://rxmarbles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gdgkorea/gkac-2014-nov-rxjava-functional-reactive-programming" TargetMode="External"/><Relationship Id="rId5" Type="http://schemas.openxmlformats.org/officeDocument/2006/relationships/hyperlink" Target="http://www.slideshare.net/allegrotech/rxjava-introduction-context" TargetMode="External"/><Relationship Id="rId4" Type="http://schemas.openxmlformats.org/officeDocument/2006/relationships/hyperlink" Target="https://github.com/ReactiveX/RxJava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sz="3600" dirty="0"/>
              <a:t>Intro to RxJava</a:t>
            </a:r>
          </a:p>
          <a:p>
            <a:pPr>
              <a:spcBef>
                <a:spcPts val="0"/>
              </a:spcBef>
              <a:buNone/>
            </a:pPr>
            <a:r>
              <a:rPr lang="ko" sz="2400" dirty="0"/>
              <a:t>Reactive eXtension for JVM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altLang="ko" sz="2000" b="1" dirty="0" smtClean="0"/>
              <a:t>LG</a:t>
            </a:r>
            <a:r>
              <a:rPr lang="ko-KR" altLang="en-US" sz="2000" b="1" dirty="0" smtClean="0"/>
              <a:t>전자 </a:t>
            </a:r>
            <a:r>
              <a:rPr lang="ko" sz="2000" b="1" dirty="0" smtClean="0"/>
              <a:t>SW</a:t>
            </a:r>
            <a:r>
              <a:rPr lang="ko" sz="2000" b="1" dirty="0"/>
              <a:t>공학연구소</a:t>
            </a:r>
          </a:p>
          <a:p>
            <a:pPr>
              <a:spcBef>
                <a:spcPts val="0"/>
              </a:spcBef>
              <a:buNone/>
            </a:pPr>
            <a:r>
              <a:rPr lang="ko" sz="2000" b="1" dirty="0"/>
              <a:t>백수현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Observable &amp; Subscriber - Example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Observable&lt;String&gt; observable = Observable.just("Hello World");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observable.subscribe(new Subscriber&lt;String&gt;() 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   </a:t>
            </a:r>
            <a:r>
              <a:rPr lang="ko" sz="1600" dirty="0">
                <a:solidFill>
                  <a:schemeClr val="tx1"/>
                </a:solidFill>
              </a:rPr>
              <a:t>@Override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  </a:t>
            </a:r>
            <a:r>
              <a:rPr lang="ko" sz="1600" dirty="0">
                <a:solidFill>
                  <a:schemeClr val="tx1"/>
                </a:solidFill>
              </a:rPr>
              <a:t>public void onCompleted() { 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>
                <a:solidFill>
                  <a:schemeClr val="tx1"/>
                </a:solidFill>
              </a:rPr>
              <a:t>@Override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public </a:t>
            </a:r>
            <a:r>
              <a:rPr lang="ko" sz="1600" dirty="0">
                <a:solidFill>
                  <a:schemeClr val="tx1"/>
                </a:solidFill>
              </a:rPr>
              <a:t>void onError(Throwable e) { 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@</a:t>
            </a:r>
            <a:r>
              <a:rPr lang="ko" sz="1600" dirty="0">
                <a:solidFill>
                  <a:schemeClr val="tx1"/>
                </a:solidFill>
              </a:rPr>
              <a:t>Override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public </a:t>
            </a:r>
            <a:r>
              <a:rPr lang="ko" sz="1600" dirty="0">
                <a:solidFill>
                  <a:schemeClr val="tx1"/>
                </a:solidFill>
              </a:rPr>
              <a:t>void onNext(String s) 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 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System.out.println(s</a:t>
            </a:r>
            <a:r>
              <a:rPr lang="ko" sz="1600" dirty="0">
                <a:solidFill>
                  <a:schemeClr val="tx1"/>
                </a:solidFill>
              </a:rPr>
              <a:t>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}</a:t>
            </a:r>
            <a:endParaRPr lang="ko" sz="16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600" dirty="0">
                <a:solidFill>
                  <a:schemeClr val="tx1"/>
                </a:solidFill>
              </a:rPr>
              <a:t>});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>
                <a:solidFill>
                  <a:schemeClr val="tx1"/>
                </a:solidFill>
              </a:rPr>
              <a:t>Observable &amp; Subscriber - Example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 smtClean="0">
                <a:solidFill>
                  <a:schemeClr val="tx1"/>
                </a:solidFill>
              </a:rPr>
              <a:t>/</a:t>
            </a:r>
            <a:r>
              <a:rPr lang="en-US" altLang="ko" sz="1400" dirty="0" smtClean="0">
                <a:solidFill>
                  <a:schemeClr val="tx1"/>
                </a:solidFill>
              </a:rPr>
              <a:t>*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 smtClean="0">
                <a:solidFill>
                  <a:schemeClr val="tx1"/>
                </a:solidFill>
              </a:rPr>
              <a:t>subscribe</a:t>
            </a:r>
            <a:r>
              <a:rPr lang="ko" sz="1400" dirty="0">
                <a:solidFill>
                  <a:schemeClr val="tx1"/>
                </a:solidFill>
              </a:rPr>
              <a:t>는 1 ~ 3개의 함수를 받을 수 있다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 smtClean="0">
                <a:solidFill>
                  <a:schemeClr val="tx1"/>
                </a:solidFill>
              </a:rPr>
              <a:t>onNext</a:t>
            </a:r>
            <a:r>
              <a:rPr lang="ko" sz="1400" dirty="0">
                <a:solidFill>
                  <a:schemeClr val="tx1"/>
                </a:solidFill>
              </a:rPr>
              <a:t>() 외 생략 </a:t>
            </a:r>
            <a:r>
              <a:rPr lang="ko" sz="1400" dirty="0" smtClean="0">
                <a:solidFill>
                  <a:schemeClr val="tx1"/>
                </a:solidFill>
              </a:rPr>
              <a:t>가능</a:t>
            </a:r>
            <a:endParaRPr lang="en-US" altLang="ko" sz="1400" dirty="0" smtClean="0">
              <a:solidFill>
                <a:schemeClr val="tx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altLang="ko" sz="1400" dirty="0" smtClean="0">
                <a:solidFill>
                  <a:schemeClr val="tx1"/>
                </a:solidFill>
              </a:rPr>
              <a:t>*/</a:t>
            </a:r>
            <a:endParaRPr lang="ko" sz="14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>
                <a:solidFill>
                  <a:schemeClr val="tx1"/>
                </a:solidFill>
              </a:rPr>
              <a:t>Observable.just("Hello World")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>
                <a:solidFill>
                  <a:schemeClr val="tx1"/>
                </a:solidFill>
              </a:rPr>
              <a:t>   </a:t>
            </a:r>
            <a:r>
              <a:rPr lang="en-US" altLang="ko" sz="1400" dirty="0" smtClean="0">
                <a:solidFill>
                  <a:schemeClr val="tx1"/>
                </a:solidFill>
              </a:rPr>
              <a:t> </a:t>
            </a:r>
            <a:r>
              <a:rPr lang="ko" sz="1400" dirty="0" smtClean="0">
                <a:solidFill>
                  <a:schemeClr val="tx1"/>
                </a:solidFill>
              </a:rPr>
              <a:t>.</a:t>
            </a:r>
            <a:r>
              <a:rPr lang="ko" sz="1400" dirty="0">
                <a:solidFill>
                  <a:schemeClr val="tx1"/>
                </a:solidFill>
              </a:rPr>
              <a:t>subscribe(new Action1&lt;String&gt;() 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>
                <a:solidFill>
                  <a:schemeClr val="tx1"/>
                </a:solidFill>
              </a:rPr>
              <a:t>       </a:t>
            </a:r>
            <a:r>
              <a:rPr lang="en-US" altLang="ko" sz="1400" dirty="0" smtClean="0">
                <a:solidFill>
                  <a:schemeClr val="tx1"/>
                </a:solidFill>
              </a:rPr>
              <a:t> </a:t>
            </a:r>
            <a:r>
              <a:rPr lang="ko" sz="1400" dirty="0" smtClean="0">
                <a:solidFill>
                  <a:schemeClr val="tx1"/>
                </a:solidFill>
              </a:rPr>
              <a:t>@</a:t>
            </a:r>
            <a:r>
              <a:rPr lang="ko" sz="1400" dirty="0">
                <a:solidFill>
                  <a:schemeClr val="tx1"/>
                </a:solidFill>
              </a:rPr>
              <a:t>Override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>
                <a:solidFill>
                  <a:schemeClr val="tx1"/>
                </a:solidFill>
              </a:rPr>
              <a:t>       </a:t>
            </a:r>
            <a:r>
              <a:rPr lang="en-US" altLang="ko" sz="1400" dirty="0" smtClean="0">
                <a:solidFill>
                  <a:schemeClr val="tx1"/>
                </a:solidFill>
              </a:rPr>
              <a:t> </a:t>
            </a:r>
            <a:r>
              <a:rPr lang="ko" sz="1400" dirty="0" smtClean="0">
                <a:solidFill>
                  <a:schemeClr val="tx1"/>
                </a:solidFill>
              </a:rPr>
              <a:t>public </a:t>
            </a:r>
            <a:r>
              <a:rPr lang="ko" sz="1400" dirty="0">
                <a:solidFill>
                  <a:schemeClr val="tx1"/>
                </a:solidFill>
              </a:rPr>
              <a:t>void call(String s) 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>
                <a:solidFill>
                  <a:schemeClr val="tx1"/>
                </a:solidFill>
              </a:rPr>
              <a:t>           </a:t>
            </a:r>
            <a:r>
              <a:rPr lang="en-US" altLang="ko" sz="1400" dirty="0" smtClean="0">
                <a:solidFill>
                  <a:schemeClr val="tx1"/>
                </a:solidFill>
              </a:rPr>
              <a:t> </a:t>
            </a:r>
            <a:r>
              <a:rPr lang="ko" sz="1400" dirty="0" smtClean="0">
                <a:solidFill>
                  <a:schemeClr val="tx1"/>
                </a:solidFill>
              </a:rPr>
              <a:t>System.out.println(s</a:t>
            </a:r>
            <a:r>
              <a:rPr lang="ko" sz="1400" dirty="0">
                <a:solidFill>
                  <a:schemeClr val="tx1"/>
                </a:solidFill>
              </a:rPr>
              <a:t>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>
                <a:solidFill>
                  <a:schemeClr val="tx1"/>
                </a:solidFill>
              </a:rPr>
              <a:t>       </a:t>
            </a:r>
            <a:r>
              <a:rPr lang="en-US" altLang="ko" sz="1400" dirty="0" smtClean="0">
                <a:solidFill>
                  <a:schemeClr val="tx1"/>
                </a:solidFill>
              </a:rPr>
              <a:t> </a:t>
            </a:r>
            <a:r>
              <a:rPr lang="ko" sz="1400" dirty="0" smtClean="0">
                <a:solidFill>
                  <a:schemeClr val="tx1"/>
                </a:solidFill>
              </a:rPr>
              <a:t>}</a:t>
            </a:r>
            <a:endParaRPr lang="ko" sz="14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>
                <a:solidFill>
                  <a:schemeClr val="tx1"/>
                </a:solidFill>
              </a:rPr>
              <a:t>   </a:t>
            </a:r>
            <a:r>
              <a:rPr lang="en-US" altLang="ko" sz="1400" dirty="0" smtClean="0">
                <a:solidFill>
                  <a:schemeClr val="tx1"/>
                </a:solidFill>
              </a:rPr>
              <a:t> </a:t>
            </a:r>
            <a:r>
              <a:rPr lang="ko" sz="1400" dirty="0" smtClean="0">
                <a:solidFill>
                  <a:schemeClr val="tx1"/>
                </a:solidFill>
              </a:rPr>
              <a:t>});</a:t>
            </a:r>
            <a:endParaRPr lang="ko" sz="14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>
                <a:solidFill>
                  <a:schemeClr val="tx1"/>
                </a:solidFill>
              </a:rPr>
              <a:t>// 람다 표현식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>
                <a:solidFill>
                  <a:schemeClr val="tx1"/>
                </a:solidFill>
              </a:rPr>
              <a:t>Observable.just("Hello World")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400" dirty="0">
                <a:solidFill>
                  <a:schemeClr val="tx1"/>
                </a:solidFill>
              </a:rPr>
              <a:t>   </a:t>
            </a:r>
            <a:r>
              <a:rPr lang="en-US" altLang="ko" sz="1400" dirty="0" smtClean="0">
                <a:solidFill>
                  <a:schemeClr val="tx1"/>
                </a:solidFill>
              </a:rPr>
              <a:t> </a:t>
            </a:r>
            <a:r>
              <a:rPr lang="ko" sz="1400" dirty="0" smtClean="0">
                <a:solidFill>
                  <a:schemeClr val="tx1"/>
                </a:solidFill>
              </a:rPr>
              <a:t>.</a:t>
            </a:r>
            <a:r>
              <a:rPr lang="ko" sz="1400" dirty="0">
                <a:solidFill>
                  <a:schemeClr val="tx1"/>
                </a:solidFill>
              </a:rPr>
              <a:t>subscribe(s -&gt; System.out.println(s));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Observable &amp; Subscriber - Operators</a:t>
            </a:r>
          </a:p>
        </p:txBody>
      </p:sp>
      <p:graphicFrame>
        <p:nvGraphicFramePr>
          <p:cNvPr id="97" name="Shape 97"/>
          <p:cNvGraphicFramePr/>
          <p:nvPr>
            <p:extLst>
              <p:ext uri="{D42A27DB-BD31-4B8C-83A1-F6EECF244321}">
                <p14:modId xmlns:p14="http://schemas.microsoft.com/office/powerpoint/2010/main" val="4200551479"/>
              </p:ext>
            </p:extLst>
          </p:nvPr>
        </p:nvGraphicFramePr>
        <p:xfrm>
          <a:off x="952500" y="1203598"/>
          <a:ext cx="7239000" cy="3565890"/>
        </p:xfrm>
        <a:graphic>
          <a:graphicData uri="http://schemas.openxmlformats.org/drawingml/2006/table">
            <a:tbl>
              <a:tblPr>
                <a:tableStyleId>{F30C1E20-0BD2-4573-A69F-9770DDCF872E}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Operator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Description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Observable.just(T value)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평범한 값을 Observable로 만듬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Observable.range(int from, int to)</a:t>
                      </a:r>
                      <a:endParaRPr lang="ko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범위 시퀀스를 생성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Observable.timer()</a:t>
                      </a:r>
                      <a:endParaRPr lang="ko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시간-기반 시퀀스를 생성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Observable.interval()</a:t>
                      </a:r>
                      <a:endParaRPr lang="ko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간격-기반 시퀀스를 생성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Observable.create(OnSubscriber&lt;T&gt;)</a:t>
                      </a:r>
                      <a:endParaRPr lang="ko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위임을 통하여 Observable을 생성</a:t>
                      </a:r>
                      <a:endParaRPr lang="ko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Observable.never()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절대 끝나지 않는 빈 시퀀스 생성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Observable.empty()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바로 종료되는 빈 시퀀스 생성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Observable.error(Throwable t)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에러로 종료되는 빈 시퀀스 생성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sz="3000"/>
              <a:t>Operators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Operator는 Observable과 Subscriber 사이에서 데이터를 조작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Observable을 반환하기 때문에 원하는 만큼 chain 가능</a:t>
            </a:r>
          </a:p>
        </p:txBody>
      </p:sp>
      <p:graphicFrame>
        <p:nvGraphicFramePr>
          <p:cNvPr id="104" name="Shape 104"/>
          <p:cNvGraphicFramePr/>
          <p:nvPr>
            <p:extLst>
              <p:ext uri="{D42A27DB-BD31-4B8C-83A1-F6EECF244321}">
                <p14:modId xmlns:p14="http://schemas.microsoft.com/office/powerpoint/2010/main" val="1154213471"/>
              </p:ext>
            </p:extLst>
          </p:nvPr>
        </p:nvGraphicFramePr>
        <p:xfrm>
          <a:off x="952500" y="2283718"/>
          <a:ext cx="7239000" cy="2377260"/>
        </p:xfrm>
        <a:graphic>
          <a:graphicData uri="http://schemas.openxmlformats.org/drawingml/2006/table">
            <a:tbl>
              <a:tblPr>
                <a:noFill/>
                <a:tableStyleId>{055C7FDC-0BAF-4CA5-AB4A-0D8FACA63EAD}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Category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Examples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Combining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join, startWith, merge, concat, zip ...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Conditional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amb, skipUntil, skipWhile, takeUntil ...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Filtering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filter, first, last, takeLast, skip, sample ...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Aggregating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count, reduce, collect, toList, toMap ...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Transformational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map, flatMap, switchMap, groupBy ...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sz="3000"/>
              <a:t>Operators - map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/>
              <a:t>map - 아이템에 함수를 적용하여 변환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786650"/>
            <a:ext cx="52768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Operators - Example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Observable.just(1, 2, 3, 4, 5)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   </a:t>
            </a:r>
            <a:r>
              <a:rPr lang="ko" sz="1600" dirty="0">
                <a:solidFill>
                  <a:schemeClr val="tx1"/>
                </a:solidFill>
              </a:rPr>
              <a:t>.map(new Func1&lt;Integer, Integer&gt;() 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   </a:t>
            </a:r>
            <a:r>
              <a:rPr lang="ko" sz="1600" dirty="0">
                <a:solidFill>
                  <a:schemeClr val="tx1"/>
                </a:solidFill>
              </a:rPr>
              <a:t>@Override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 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public </a:t>
            </a:r>
            <a:r>
              <a:rPr lang="ko" sz="1600" dirty="0">
                <a:solidFill>
                  <a:schemeClr val="tx1"/>
                </a:solidFill>
              </a:rPr>
              <a:t>Integer call(Integer i) 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  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   </a:t>
            </a:r>
            <a:r>
              <a:rPr lang="ko" sz="1600" dirty="0">
                <a:solidFill>
                  <a:schemeClr val="tx1"/>
                </a:solidFill>
              </a:rPr>
              <a:t>return i * 2;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 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}</a:t>
            </a:r>
            <a:endParaRPr lang="ko" sz="16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})</a:t>
            </a:r>
            <a:endParaRPr lang="ko" sz="16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.</a:t>
            </a:r>
            <a:r>
              <a:rPr lang="ko" sz="1600" dirty="0">
                <a:solidFill>
                  <a:schemeClr val="tx1"/>
                </a:solidFill>
              </a:rPr>
              <a:t>subscribe(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 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item </a:t>
            </a:r>
            <a:r>
              <a:rPr lang="ko" sz="1600" dirty="0">
                <a:solidFill>
                  <a:schemeClr val="tx1"/>
                </a:solidFill>
              </a:rPr>
              <a:t>-&gt; System.out.println("Map item: " + item),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 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throwable </a:t>
            </a:r>
            <a:r>
              <a:rPr lang="ko" sz="1600" dirty="0">
                <a:solidFill>
                  <a:schemeClr val="tx1"/>
                </a:solidFill>
              </a:rPr>
              <a:t>-&gt; {},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 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() </a:t>
            </a:r>
            <a:r>
              <a:rPr lang="ko" sz="1600" dirty="0">
                <a:solidFill>
                  <a:schemeClr val="tx1"/>
                </a:solidFill>
              </a:rPr>
              <a:t>-&gt; System.out.println("Sequence complete.")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);</a:t>
            </a:r>
            <a:endParaRPr lang="ko" sz="160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Operators - Example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Observable.just(1, 2, 3, 4, 5)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.</a:t>
            </a:r>
            <a:r>
              <a:rPr lang="ko" sz="1600" dirty="0">
                <a:solidFill>
                  <a:schemeClr val="tx1"/>
                </a:solidFill>
              </a:rPr>
              <a:t>map(item -&gt; item * 2)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.</a:t>
            </a:r>
            <a:r>
              <a:rPr lang="ko" sz="1600" dirty="0">
                <a:solidFill>
                  <a:schemeClr val="tx1"/>
                </a:solidFill>
              </a:rPr>
              <a:t>subscribe(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 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item </a:t>
            </a:r>
            <a:r>
              <a:rPr lang="ko" sz="1600" dirty="0">
                <a:solidFill>
                  <a:schemeClr val="tx1"/>
                </a:solidFill>
              </a:rPr>
              <a:t>-&gt; System.</a:t>
            </a:r>
            <a:r>
              <a:rPr lang="ko" sz="1600" i="1" dirty="0">
                <a:solidFill>
                  <a:schemeClr val="tx1"/>
                </a:solidFill>
              </a:rPr>
              <a:t>out</a:t>
            </a:r>
            <a:r>
              <a:rPr lang="ko" sz="1600" dirty="0">
                <a:solidFill>
                  <a:schemeClr val="tx1"/>
                </a:solidFill>
              </a:rPr>
              <a:t>.println("Map item: " + item),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 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throwable </a:t>
            </a:r>
            <a:r>
              <a:rPr lang="ko" sz="1600" dirty="0">
                <a:solidFill>
                  <a:schemeClr val="tx1"/>
                </a:solidFill>
              </a:rPr>
              <a:t>-&gt; {},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 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() </a:t>
            </a:r>
            <a:r>
              <a:rPr lang="ko" sz="1600" dirty="0">
                <a:solidFill>
                  <a:schemeClr val="tx1"/>
                </a:solidFill>
              </a:rPr>
              <a:t>-&gt; System.</a:t>
            </a:r>
            <a:r>
              <a:rPr lang="ko" sz="1600" i="1" dirty="0">
                <a:solidFill>
                  <a:schemeClr val="tx1"/>
                </a:solidFill>
              </a:rPr>
              <a:t>out</a:t>
            </a:r>
            <a:r>
              <a:rPr lang="ko" sz="1600" dirty="0">
                <a:solidFill>
                  <a:schemeClr val="tx1"/>
                </a:solidFill>
              </a:rPr>
              <a:t>.println("Sequence complete.")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);</a:t>
            </a:r>
            <a:endParaRPr lang="ko" sz="160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Operators - flatMap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flatMap - 아이템을 Observable로 변환하고, Observable로부터 발생한 값을 모아서 하나의 Observable을 반환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325" y="2240187"/>
            <a:ext cx="4805350" cy="235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Operators - Example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Observable.just(1, 2, 3, 4, 5)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.</a:t>
            </a:r>
            <a:r>
              <a:rPr lang="ko" sz="1600" dirty="0">
                <a:solidFill>
                  <a:schemeClr val="tx1"/>
                </a:solidFill>
              </a:rPr>
              <a:t>flatMap(item -&gt; Observable.range(1, item))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.</a:t>
            </a:r>
            <a:r>
              <a:rPr lang="ko" sz="1600" dirty="0">
                <a:solidFill>
                  <a:schemeClr val="tx1"/>
                </a:solidFill>
              </a:rPr>
              <a:t>subscribe(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 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item </a:t>
            </a:r>
            <a:r>
              <a:rPr lang="ko" sz="1600" dirty="0">
                <a:solidFill>
                  <a:schemeClr val="tx1"/>
                </a:solidFill>
              </a:rPr>
              <a:t>-&gt; System.out.println("FlatMap item: " + item),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 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throwable </a:t>
            </a:r>
            <a:r>
              <a:rPr lang="ko" sz="1600" dirty="0">
                <a:solidFill>
                  <a:schemeClr val="tx1"/>
                </a:solidFill>
              </a:rPr>
              <a:t>-&gt; {},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 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() </a:t>
            </a:r>
            <a:r>
              <a:rPr lang="ko" sz="1600" dirty="0">
                <a:solidFill>
                  <a:schemeClr val="tx1"/>
                </a:solidFill>
              </a:rPr>
              <a:t>-&gt; System.out.println("Sequence complete.")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);</a:t>
            </a:r>
            <a:endParaRPr lang="ko" sz="160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Operators - filter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filter - Predicate 함수를 통과하는 아이템을 반환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012" y="1882625"/>
            <a:ext cx="4729974" cy="23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sz="3000"/>
              <a:t>Contents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RxJava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Observable &amp; Subscriber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Operators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Schedulers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Error Handling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References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Operators - Example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Observable.just(1, 2, 3, 4, 5)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.</a:t>
            </a:r>
            <a:r>
              <a:rPr lang="ko" sz="1600" dirty="0">
                <a:solidFill>
                  <a:schemeClr val="tx1"/>
                </a:solidFill>
              </a:rPr>
              <a:t>filter(item -&gt; item &lt; 4)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.</a:t>
            </a:r>
            <a:r>
              <a:rPr lang="ko" sz="1600" dirty="0">
                <a:solidFill>
                  <a:schemeClr val="tx1"/>
                </a:solidFill>
              </a:rPr>
              <a:t>subscribe(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 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item </a:t>
            </a:r>
            <a:r>
              <a:rPr lang="ko" sz="1600" dirty="0">
                <a:solidFill>
                  <a:schemeClr val="tx1"/>
                </a:solidFill>
              </a:rPr>
              <a:t>-&gt; System.out.println("Filter item: " + item),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 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throwable </a:t>
            </a:r>
            <a:r>
              <a:rPr lang="ko" sz="1600" dirty="0">
                <a:solidFill>
                  <a:schemeClr val="tx1"/>
                </a:solidFill>
              </a:rPr>
              <a:t>-&gt; {},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 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() </a:t>
            </a:r>
            <a:r>
              <a:rPr lang="ko" sz="1600" dirty="0">
                <a:solidFill>
                  <a:schemeClr val="tx1"/>
                </a:solidFill>
              </a:rPr>
              <a:t>-&gt; System.out.println("Sequence complete.")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);</a:t>
            </a:r>
            <a:endParaRPr lang="ko" sz="160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Operators - reduce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/>
              <a:t>reduce - 아이템에 함수를 적용 후, 최종적으로 하나의 값을 반환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900" y="1820100"/>
            <a:ext cx="5490200" cy="24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Operators - Example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Observable.just(1, 2, 3, 4, 5)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.map(item -&gt; item * 2)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.reduce((x, y) -&gt; x + 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.subscribe(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    item -&gt; System.out.println("Reduce item: " + item),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    throwable -&gt; {},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    () -&gt; System.out.println("Sequence complete.")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</a:t>
            </a:r>
            <a:r>
              <a:rPr lang="ko" sz="1600" dirty="0" smtClean="0">
                <a:solidFill>
                  <a:schemeClr val="tx1"/>
                </a:solidFill>
              </a:rPr>
              <a:t>);</a:t>
            </a:r>
            <a:endParaRPr lang="ko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 dirty="0"/>
              <a:t>Operators - </a:t>
            </a:r>
            <a:r>
              <a:rPr lang="en-US" altLang="ko" sz="3000" dirty="0" smtClean="0"/>
              <a:t>merge</a:t>
            </a:r>
            <a:endParaRPr lang="ko" sz="3000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altLang="ko" sz="1800" dirty="0" smtClean="0"/>
              <a:t>merge</a:t>
            </a:r>
            <a:r>
              <a:rPr lang="ko" sz="1800" dirty="0" smtClean="0"/>
              <a:t> </a:t>
            </a:r>
            <a:r>
              <a:rPr lang="en-US" altLang="ko" sz="1800" dirty="0" smtClean="0"/>
              <a:t>– </a:t>
            </a:r>
            <a:r>
              <a:rPr lang="ko-KR" altLang="en-US" sz="1800" dirty="0" smtClean="0"/>
              <a:t>여러 개의 </a:t>
            </a:r>
            <a:r>
              <a:rPr lang="en-US" altLang="ko-KR" sz="1800" dirty="0" smtClean="0"/>
              <a:t>Observable</a:t>
            </a:r>
            <a:r>
              <a:rPr lang="ko-KR" altLang="en-US" sz="1800" dirty="0" smtClean="0"/>
              <a:t>을 하나의 </a:t>
            </a:r>
            <a:r>
              <a:rPr lang="en-US" altLang="ko-KR" sz="1800" dirty="0" smtClean="0"/>
              <a:t>Observable</a:t>
            </a:r>
            <a:r>
              <a:rPr lang="ko-KR" altLang="en-US" sz="1800" dirty="0" smtClean="0"/>
              <a:t>로 병합</a:t>
            </a:r>
            <a:endParaRPr lang="ko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147" y="1805095"/>
            <a:ext cx="4653706" cy="275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Operators - Example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Observable&lt;Integer&gt; odds = Observable.just(1, 3, 5);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Observable&lt;Integer&gt; evens = Observable.just(2, 4, 6);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Observable.merge(odds, evens)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   </a:t>
            </a:r>
            <a:r>
              <a:rPr lang="ko" sz="1600" dirty="0">
                <a:solidFill>
                  <a:schemeClr val="tx1"/>
                </a:solidFill>
              </a:rPr>
              <a:t>.subscribe(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      </a:t>
            </a:r>
            <a:r>
              <a:rPr lang="ko" sz="1600" dirty="0">
                <a:solidFill>
                  <a:schemeClr val="tx1"/>
                </a:solidFill>
              </a:rPr>
              <a:t>item -&gt; System.out.println("Zip item: " + item),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     </a:t>
            </a:r>
            <a:r>
              <a:rPr lang="ko" sz="1600" dirty="0">
                <a:solidFill>
                  <a:schemeClr val="tx1"/>
                </a:solidFill>
              </a:rPr>
              <a:t>throwable -&gt; { },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    </a:t>
            </a:r>
            <a:r>
              <a:rPr lang="ko" sz="1600" dirty="0">
                <a:solidFill>
                  <a:schemeClr val="tx1"/>
                </a:solidFill>
              </a:rPr>
              <a:t>() -&gt; System.out.println("Sequence completed.")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   </a:t>
            </a:r>
            <a:r>
              <a:rPr lang="en-US" altLang="ko" sz="1600" dirty="0" smtClean="0">
                <a:solidFill>
                  <a:schemeClr val="tx1"/>
                </a:solidFill>
              </a:rPr>
              <a:t> </a:t>
            </a:r>
            <a:r>
              <a:rPr lang="ko" sz="1600" dirty="0" smtClean="0">
                <a:solidFill>
                  <a:schemeClr val="tx1"/>
                </a:solidFill>
              </a:rPr>
              <a:t>);</a:t>
            </a:r>
            <a:endParaRPr lang="ko" sz="160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sz="3000"/>
              <a:t>Schedulers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Observable과 Subscriber가 어느 쓰레드에서 실행될지 지정 가능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Observable.subscribeOn()은 Observable 코드가 실행될 쓰레드 지정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Observable.observeOn()은 Subscriber 코드가 실행될 쓰레드 지정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Schedulers - Example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>
                <a:solidFill>
                  <a:schemeClr val="tx1"/>
                </a:solidFill>
              </a:rPr>
              <a:t>final CountDownLatch cdl = new CountDownLatch(1);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>
                <a:solidFill>
                  <a:schemeClr val="tx1"/>
                </a:solidFill>
              </a:rPr>
              <a:t>Observable.create(subscriber -&gt; 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>
                <a:solidFill>
                  <a:schemeClr val="tx1"/>
                </a:solidFill>
              </a:rPr>
              <a:t>   </a:t>
            </a:r>
            <a:r>
              <a:rPr lang="en-US" altLang="ko" sz="1400" dirty="0" smtClean="0">
                <a:solidFill>
                  <a:schemeClr val="tx1"/>
                </a:solidFill>
              </a:rPr>
              <a:t> </a:t>
            </a:r>
            <a:r>
              <a:rPr lang="ko" sz="1400" dirty="0" smtClean="0">
                <a:solidFill>
                  <a:schemeClr val="tx1"/>
                </a:solidFill>
              </a:rPr>
              <a:t>System.out.println</a:t>
            </a:r>
            <a:r>
              <a:rPr lang="ko" sz="1400" dirty="0">
                <a:solidFill>
                  <a:schemeClr val="tx1"/>
                </a:solidFill>
              </a:rPr>
              <a:t>("Observable: " + Thread.currentThread().getName());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>
                <a:solidFill>
                  <a:schemeClr val="tx1"/>
                </a:solidFill>
              </a:rPr>
              <a:t>   </a:t>
            </a:r>
            <a:r>
              <a:rPr lang="en-US" altLang="ko" sz="1400" dirty="0" smtClean="0">
                <a:solidFill>
                  <a:schemeClr val="tx1"/>
                </a:solidFill>
              </a:rPr>
              <a:t> </a:t>
            </a:r>
            <a:r>
              <a:rPr lang="ko" sz="1400" dirty="0" smtClean="0">
                <a:solidFill>
                  <a:schemeClr val="tx1"/>
                </a:solidFill>
              </a:rPr>
              <a:t>subscriber.onNext</a:t>
            </a:r>
            <a:r>
              <a:rPr lang="ko" sz="1400" dirty="0">
                <a:solidFill>
                  <a:schemeClr val="tx1"/>
                </a:solidFill>
              </a:rPr>
              <a:t>("");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>
                <a:solidFill>
                  <a:schemeClr val="tx1"/>
                </a:solidFill>
              </a:rPr>
              <a:t>   </a:t>
            </a:r>
            <a:r>
              <a:rPr lang="en-US" altLang="ko" sz="1400" dirty="0" smtClean="0">
                <a:solidFill>
                  <a:schemeClr val="tx1"/>
                </a:solidFill>
              </a:rPr>
              <a:t> </a:t>
            </a:r>
            <a:r>
              <a:rPr lang="ko" sz="1400" dirty="0" smtClean="0">
                <a:solidFill>
                  <a:schemeClr val="tx1"/>
                </a:solidFill>
              </a:rPr>
              <a:t>subscriber.onCompleted</a:t>
            </a:r>
            <a:r>
              <a:rPr lang="ko" sz="1400" dirty="0">
                <a:solidFill>
                  <a:schemeClr val="tx1"/>
                </a:solidFill>
              </a:rPr>
              <a:t>();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>
                <a:solidFill>
                  <a:schemeClr val="tx1"/>
                </a:solidFill>
              </a:rPr>
              <a:t>})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>
                <a:solidFill>
                  <a:schemeClr val="tx1"/>
                </a:solidFill>
              </a:rPr>
              <a:t>.subscribeOn(rx.schedulers.Schedulers.io())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>
                <a:solidFill>
                  <a:schemeClr val="tx1"/>
                </a:solidFill>
              </a:rPr>
              <a:t>.observeOn(rx.schedulers.Schedulers.newThread())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>
                <a:solidFill>
                  <a:schemeClr val="tx1"/>
                </a:solidFill>
              </a:rPr>
              <a:t>.subscribe(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>
                <a:solidFill>
                  <a:schemeClr val="tx1"/>
                </a:solidFill>
              </a:rPr>
              <a:t>  </a:t>
            </a:r>
            <a:r>
              <a:rPr lang="en-US" altLang="ko" sz="1400" dirty="0" smtClean="0">
                <a:solidFill>
                  <a:schemeClr val="tx1"/>
                </a:solidFill>
              </a:rPr>
              <a:t> </a:t>
            </a:r>
            <a:r>
              <a:rPr lang="ko" sz="1400" dirty="0" smtClean="0">
                <a:solidFill>
                  <a:schemeClr val="tx1"/>
                </a:solidFill>
              </a:rPr>
              <a:t> </a:t>
            </a:r>
            <a:r>
              <a:rPr lang="ko" sz="1400" dirty="0">
                <a:solidFill>
                  <a:schemeClr val="tx1"/>
                </a:solidFill>
              </a:rPr>
              <a:t>s -&gt; System.out.println("Subscriber: " + Thread.currentThread().getName()),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>
                <a:solidFill>
                  <a:schemeClr val="tx1"/>
                </a:solidFill>
              </a:rPr>
              <a:t>  </a:t>
            </a:r>
            <a:r>
              <a:rPr lang="en-US" altLang="ko" sz="1400" dirty="0" smtClean="0">
                <a:solidFill>
                  <a:schemeClr val="tx1"/>
                </a:solidFill>
              </a:rPr>
              <a:t> </a:t>
            </a:r>
            <a:r>
              <a:rPr lang="ko" sz="1400" dirty="0" smtClean="0">
                <a:solidFill>
                  <a:schemeClr val="tx1"/>
                </a:solidFill>
              </a:rPr>
              <a:t> </a:t>
            </a:r>
            <a:r>
              <a:rPr lang="ko" sz="1400" dirty="0">
                <a:solidFill>
                  <a:schemeClr val="tx1"/>
                </a:solidFill>
              </a:rPr>
              <a:t>throwable -&gt; {},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>
                <a:solidFill>
                  <a:schemeClr val="tx1"/>
                </a:solidFill>
              </a:rPr>
              <a:t>   </a:t>
            </a:r>
            <a:r>
              <a:rPr lang="en-US" altLang="ko" sz="1400" dirty="0" smtClean="0">
                <a:solidFill>
                  <a:schemeClr val="tx1"/>
                </a:solidFill>
              </a:rPr>
              <a:t> </a:t>
            </a:r>
            <a:r>
              <a:rPr lang="ko" sz="1400" dirty="0" smtClean="0">
                <a:solidFill>
                  <a:schemeClr val="tx1"/>
                </a:solidFill>
              </a:rPr>
              <a:t>() </a:t>
            </a:r>
            <a:r>
              <a:rPr lang="ko" sz="1400" dirty="0">
                <a:solidFill>
                  <a:schemeClr val="tx1"/>
                </a:solidFill>
              </a:rPr>
              <a:t>-&gt; cdl.countDown()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>
                <a:solidFill>
                  <a:schemeClr val="tx1"/>
                </a:solidFill>
              </a:rPr>
              <a:t>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ko" sz="1400" dirty="0">
                <a:solidFill>
                  <a:schemeClr val="tx1"/>
                </a:solidFill>
              </a:rPr>
              <a:t>cdl.await</a:t>
            </a:r>
            <a:r>
              <a:rPr lang="ko" sz="1400" dirty="0" smtClean="0">
                <a:solidFill>
                  <a:schemeClr val="tx1"/>
                </a:solidFill>
              </a:rPr>
              <a:t>();</a:t>
            </a:r>
            <a:endParaRPr lang="ko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Schedulers - Operators</a:t>
            </a:r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2155584684"/>
              </p:ext>
            </p:extLst>
          </p:nvPr>
        </p:nvGraphicFramePr>
        <p:xfrm>
          <a:off x="952500" y="1489587"/>
          <a:ext cx="7239000" cy="2773470"/>
        </p:xfrm>
        <a:graphic>
          <a:graphicData uri="http://schemas.openxmlformats.org/drawingml/2006/table">
            <a:tbl>
              <a:tblPr>
                <a:noFill/>
                <a:tableStyleId>{9CAFA8EA-AEEC-42A1-B52A-2279FC953875}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Operator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Description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Schedulers.computation()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계산 집중적 작업을 위한 쓰레드 사용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Schedulers.immediate()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현재 쓰레드 상에서 작업 수행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Schedulers.io()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I/O 집중적 작업을 위한 쓰레드 사용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Schedulers.trampoline()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현재 쓰레드 상에 작업을 쌓아두기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Schedulers.newThread()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작업 단위로 새로운 쓰레드 생성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Schedulers.from(Executor e)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제공된 executor 상에서 작업 수행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sz="3000"/>
              <a:t>Error Handling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Exception 발생 시 Subscriber.onError()가 호출됨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Operator 내 Exception 처리가 필요 없기 때문에 코드 단순화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Error Handling - retry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retry - 에러 발생 시 다시 구독 시도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661" y="1758100"/>
            <a:ext cx="5332675" cy="260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sz="3000"/>
              <a:t>RxJava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Reactive eXtension의 JVM 구현체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Observable 시퀀스를 이용하여 비동기적인 </a:t>
            </a:r>
            <a:r>
              <a:rPr lang="ko" sz="1800" dirty="0" smtClean="0"/>
              <a:t>이벤트</a:t>
            </a:r>
            <a:r>
              <a:rPr lang="en-US" altLang="ko" sz="1800" dirty="0" smtClean="0"/>
              <a:t>-</a:t>
            </a:r>
            <a:r>
              <a:rPr lang="ko" sz="1800" dirty="0" smtClean="0"/>
              <a:t>기반 </a:t>
            </a:r>
            <a:r>
              <a:rPr lang="ko" sz="1800" dirty="0"/>
              <a:t>프로그램을 구성할 수 있게 해주는 라이브러리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Error Handling - Recovery</a:t>
            </a:r>
          </a:p>
        </p:txBody>
      </p:sp>
      <p:graphicFrame>
        <p:nvGraphicFramePr>
          <p:cNvPr id="212" name="Shape 212"/>
          <p:cNvGraphicFramePr/>
          <p:nvPr>
            <p:extLst>
              <p:ext uri="{D42A27DB-BD31-4B8C-83A1-F6EECF244321}">
                <p14:modId xmlns:p14="http://schemas.microsoft.com/office/powerpoint/2010/main" val="2998696832"/>
              </p:ext>
            </p:extLst>
          </p:nvPr>
        </p:nvGraphicFramePr>
        <p:xfrm>
          <a:off x="952500" y="1706658"/>
          <a:ext cx="7239000" cy="2377260"/>
        </p:xfrm>
        <a:graphic>
          <a:graphicData uri="http://schemas.openxmlformats.org/drawingml/2006/table">
            <a:tbl>
              <a:tblPr>
                <a:noFill/>
                <a:tableStyleId>{D02A88FE-3501-4F1D-A653-DD8A5EC3698D}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Operator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Description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onErrorResumeNext()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아이템 시퀀스 생성하도록 지시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onErrorReturn()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특정 아이템 생성하도록 지시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onExceptionResumeNext()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계속해서 아이템을 생성하도록 지시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retry()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에러 발생 시 다시 구독 시도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retryWhen()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다른 Observable에 에러 전달 후 다시 구독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References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u="sng" dirty="0">
                <a:solidFill>
                  <a:schemeClr val="hlink"/>
                </a:solidFill>
                <a:hlinkClick r:id="rId3"/>
              </a:rPr>
              <a:t>http://reactivex.io/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u="sng" dirty="0">
                <a:solidFill>
                  <a:schemeClr val="hlink"/>
                </a:solidFill>
                <a:hlinkClick r:id="rId4"/>
              </a:rPr>
              <a:t>https://github.com/ReactiveX/RxJava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u="sng" dirty="0">
                <a:solidFill>
                  <a:schemeClr val="hlink"/>
                </a:solidFill>
                <a:hlinkClick r:id="rId5"/>
              </a:rPr>
              <a:t>http://www.slideshare.net/allegrotech/rxjava-introduction-context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u="sng" dirty="0">
                <a:solidFill>
                  <a:schemeClr val="hlink"/>
                </a:solidFill>
                <a:hlinkClick r:id="rId6"/>
              </a:rPr>
              <a:t>http://www.slideshare.net/gdgkorea/gkac-2014-nov-rxjava-functional-reactive-programming</a:t>
            </a:r>
            <a:r>
              <a:rPr lang="ko" sz="1800" dirty="0"/>
              <a:t> 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u="sng" dirty="0">
                <a:solidFill>
                  <a:schemeClr val="hlink"/>
                </a:solidFill>
                <a:hlinkClick r:id="rId7"/>
              </a:rPr>
              <a:t>http://rxmarbles.com/</a:t>
            </a:r>
            <a:r>
              <a:rPr lang="ko" sz="1800" dirty="0"/>
              <a:t> </a:t>
            </a:r>
            <a:endParaRPr lang="en-US" altLang="ko" sz="1800" dirty="0" smtClean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altLang="ko" sz="1800" dirty="0" smtClean="0">
                <a:hlinkClick r:id="rId8"/>
              </a:rPr>
              <a:t>https://github.com/shbaik82/intro-to-rxjava</a:t>
            </a:r>
            <a:r>
              <a:rPr lang="en-US" altLang="ko" sz="1800" dirty="0" smtClean="0"/>
              <a:t> </a:t>
            </a:r>
            <a:endParaRPr lang="ko" sz="1800" dirty="0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1430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dirty="0"/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RxJava - Reactive eXtension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유/무한 데이터 시퀀스 상에서 Reactive </a:t>
            </a:r>
            <a:r>
              <a:rPr lang="ko-KR" altLang="en-US" sz="1800" dirty="0" smtClean="0"/>
              <a:t>프로그래밍 </a:t>
            </a:r>
            <a:r>
              <a:rPr lang="ko" sz="1800" dirty="0" smtClean="0"/>
              <a:t>패러다임을 </a:t>
            </a:r>
            <a:r>
              <a:rPr lang="ko" sz="1800" dirty="0"/>
              <a:t>구현한 것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1400" dirty="0"/>
              <a:t>Reactive </a:t>
            </a:r>
            <a:r>
              <a:rPr lang="ko-KR" altLang="en-US" sz="1400" dirty="0" smtClean="0"/>
              <a:t>프로그래밍</a:t>
            </a:r>
            <a:r>
              <a:rPr lang="ko" sz="1400" dirty="0" smtClean="0"/>
              <a:t>은 </a:t>
            </a:r>
            <a:r>
              <a:rPr lang="ko" sz="1400" dirty="0"/>
              <a:t>데이터의 흐름과 변화의 전파에 대한 </a:t>
            </a:r>
            <a:r>
              <a:rPr lang="ko" sz="1400" dirty="0" smtClean="0"/>
              <a:t>것</a:t>
            </a:r>
            <a:endParaRPr lang="ko" sz="14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Push 기반의 데이터 전파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 smtClean="0"/>
              <a:t>Observer </a:t>
            </a:r>
            <a:r>
              <a:rPr lang="ko" sz="1800" dirty="0"/>
              <a:t>패턴의 확장</a:t>
            </a:r>
          </a:p>
        </p:txBody>
      </p:sp>
      <p:graphicFrame>
        <p:nvGraphicFramePr>
          <p:cNvPr id="50" name="Shape 50"/>
          <p:cNvGraphicFramePr/>
          <p:nvPr>
            <p:extLst>
              <p:ext uri="{D42A27DB-BD31-4B8C-83A1-F6EECF244321}">
                <p14:modId xmlns:p14="http://schemas.microsoft.com/office/powerpoint/2010/main" val="2342603436"/>
              </p:ext>
            </p:extLst>
          </p:nvPr>
        </p:nvGraphicFramePr>
        <p:xfrm>
          <a:off x="2160262" y="3039304"/>
          <a:ext cx="4823475" cy="1188630"/>
        </p:xfrm>
        <a:graphic>
          <a:graphicData uri="http://schemas.openxmlformats.org/drawingml/2006/table">
            <a:tbl>
              <a:tblPr>
                <a:noFill/>
                <a:tableStyleId>{37247F98-D965-411D-B82C-B8C23F52FCF7}</a:tableStyleId>
              </a:tblPr>
              <a:tblGrid>
                <a:gridCol w="1607825"/>
                <a:gridCol w="1607825"/>
                <a:gridCol w="1607825"/>
              </a:tblGrid>
              <a:tr h="3962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L="91425" marR="91425" marT="91425" marB="91425">
                    <a:lnT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2</a:t>
                      </a:r>
                    </a:p>
                  </a:txBody>
                  <a:tcPr marL="91425" marR="91425" marT="91425" marB="91425">
                    <a:lnR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A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20</a:t>
                      </a:r>
                    </a:p>
                  </a:txBody>
                  <a:tcPr marL="91425" marR="91425" marT="91425" marB="91425">
                    <a:lnR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B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30 = A1 + A2</a:t>
                      </a:r>
                    </a:p>
                  </a:txBody>
                  <a:tcPr marL="91425" marR="91425" marT="91425" marB="91425">
                    <a:lnB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R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Shape 51"/>
          <p:cNvSpPr txBox="1"/>
          <p:nvPr/>
        </p:nvSpPr>
        <p:spPr>
          <a:xfrm>
            <a:off x="3231462" y="4299125"/>
            <a:ext cx="2681100" cy="45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 dirty="0"/>
              <a:t>Excel </a:t>
            </a:r>
            <a:r>
              <a:rPr lang="ko-KR" altLang="en-US" dirty="0"/>
              <a:t>내</a:t>
            </a:r>
            <a:r>
              <a:rPr lang="ko" dirty="0" smtClean="0"/>
              <a:t> </a:t>
            </a:r>
            <a:r>
              <a:rPr lang="ko" dirty="0"/>
              <a:t>값의 변화에 따른 전파</a:t>
            </a:r>
          </a:p>
        </p:txBody>
      </p:sp>
      <p:cxnSp>
        <p:nvCxnSpPr>
          <p:cNvPr id="52" name="Shape 52"/>
          <p:cNvCxnSpPr/>
          <p:nvPr/>
        </p:nvCxnSpPr>
        <p:spPr>
          <a:xfrm flipH="1">
            <a:off x="5141799" y="3082550"/>
            <a:ext cx="505200" cy="6477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" name="Shape 53"/>
          <p:cNvCxnSpPr/>
          <p:nvPr/>
        </p:nvCxnSpPr>
        <p:spPr>
          <a:xfrm>
            <a:off x="5025325" y="3082550"/>
            <a:ext cx="0" cy="6606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RxJava - Benefit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함수형 프로그래밍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1400" dirty="0"/>
              <a:t>Observable 시퀀스 상에서 함수형 프로그래밍을 이용하여 상태가 복잡하게 얽히는 프로그램의 작성을 회피 가능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쉬운 비동기 에러 처리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1400" dirty="0"/>
              <a:t>기존 try/catch로 다루기 어려운 비동기 연산의 에러 처리 문제를 해결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쉬운 동시성 처리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1400" dirty="0"/>
              <a:t>저 수준의 쓰레딩, 동기화, 동시성 이슈를 추상화 시켜서 쉽게 처리 가능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RxJava - History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Microsoft .NET에서 처음 시작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RxJava는 Netflix가 </a:t>
            </a:r>
            <a:r>
              <a:rPr lang="ko" sz="1800" dirty="0" smtClean="0"/>
              <a:t>포팅</a:t>
            </a:r>
            <a:endParaRPr lang="en-US" altLang="ko" sz="1800" dirty="0" smtClean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altLang="ko" sz="1800" dirty="0" smtClean="0"/>
              <a:t>Ben Christensen</a:t>
            </a:r>
            <a:r>
              <a:rPr lang="ko-KR" altLang="en-US" sz="1800" dirty="0" smtClean="0"/>
              <a:t>이 주도</a:t>
            </a:r>
            <a:endParaRPr lang="ko"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2014년 11월 Stable API 릴리즈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현재 버전 1.0.X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타겟 언어는 </a:t>
            </a:r>
            <a:r>
              <a:rPr lang="ko" sz="1800" dirty="0" smtClean="0"/>
              <a:t>Java</a:t>
            </a:r>
            <a:r>
              <a:rPr lang="en-US" altLang="ko" sz="1800" dirty="0" smtClean="0"/>
              <a:t> </a:t>
            </a:r>
            <a:r>
              <a:rPr lang="ko" sz="1800" dirty="0" smtClean="0"/>
              <a:t>(&amp; </a:t>
            </a:r>
            <a:r>
              <a:rPr lang="ko" sz="1800" dirty="0"/>
              <a:t>Android), Scala, Groovy, JRuby, Kotlin, Clojure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048" y="1347614"/>
            <a:ext cx="3164075" cy="171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sz="3000"/>
              <a:t>Observable &amp; Subscriber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Observable과 Subscriber는 Rx의 기본 빌딩 블록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Observable은 아이템을 생성, </a:t>
            </a:r>
            <a:r>
              <a:rPr lang="ko" sz="1800" dirty="0" smtClean="0"/>
              <a:t>Subscri</a:t>
            </a:r>
            <a:r>
              <a:rPr lang="en-US" altLang="ko" sz="1800" dirty="0" smtClean="0"/>
              <a:t>b</a:t>
            </a:r>
            <a:r>
              <a:rPr lang="ko" sz="1800" dirty="0" smtClean="0"/>
              <a:t>er</a:t>
            </a:r>
            <a:r>
              <a:rPr lang="ko" sz="1800" dirty="0"/>
              <a:t>는 아이템을 소비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Observable과 </a:t>
            </a:r>
            <a:r>
              <a:rPr lang="ko" sz="1800" dirty="0" smtClean="0"/>
              <a:t>Subscri</a:t>
            </a:r>
            <a:r>
              <a:rPr lang="en-US" altLang="ko" sz="1800" dirty="0" smtClean="0"/>
              <a:t>b</a:t>
            </a:r>
            <a:r>
              <a:rPr lang="ko" sz="1800" dirty="0" smtClean="0"/>
              <a:t>er</a:t>
            </a:r>
            <a:r>
              <a:rPr lang="ko" sz="1800" dirty="0"/>
              <a:t>는 무엇이든 </a:t>
            </a:r>
            <a:r>
              <a:rPr lang="ko" sz="1800" dirty="0" smtClean="0"/>
              <a:t>가능</a:t>
            </a:r>
            <a:endParaRPr lang="ko" sz="1800" dirty="0"/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1800" dirty="0"/>
              <a:t>Observable - DB query, Subscriber - 결과를 받아서 화면에 출력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ko" sz="1800" dirty="0"/>
              <a:t>Observable - 화면 click 이벤트, Subscriber - click 이벤트에 대한 반응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Observable &amp; Subscriber - Flow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Observable의 subscribe</a:t>
            </a:r>
            <a:r>
              <a:rPr lang="ko" sz="1800" dirty="0" smtClean="0"/>
              <a:t>()</a:t>
            </a:r>
            <a:r>
              <a:rPr lang="ko-KR" altLang="en-US" sz="1800" dirty="0" err="1" smtClean="0"/>
              <a:t>로</a:t>
            </a:r>
            <a:r>
              <a:rPr lang="ko-KR" altLang="en-US" sz="1800" dirty="0" smtClean="0"/>
              <a:t> </a:t>
            </a:r>
            <a:r>
              <a:rPr lang="ko" sz="1800" dirty="0" smtClean="0"/>
              <a:t>구독 </a:t>
            </a:r>
            <a:r>
              <a:rPr lang="ko" sz="1800" dirty="0"/>
              <a:t>가능하며, 구독자에게 데이터 흐름 전달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Observable은 Subscriber의 onNext</a:t>
            </a:r>
            <a:r>
              <a:rPr lang="ko" sz="1800" dirty="0" smtClean="0"/>
              <a:t>() </a:t>
            </a:r>
            <a:r>
              <a:rPr lang="ko" sz="1800" dirty="0"/>
              <a:t>호출하여 아이템 전달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1800" dirty="0"/>
              <a:t>Observable은 Subscriber의 onCompleted(), onError</a:t>
            </a:r>
            <a:r>
              <a:rPr lang="ko" sz="1800" dirty="0" smtClean="0"/>
              <a:t>() </a:t>
            </a:r>
            <a:r>
              <a:rPr lang="ko" sz="1800" dirty="0"/>
              <a:t>호출하여 작업 종료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 dirty="0"/>
              <a:t>Observable &amp; Subscriber - </a:t>
            </a:r>
            <a:r>
              <a:rPr lang="en-US" altLang="ko" sz="3000" dirty="0" smtClean="0"/>
              <a:t>Marble</a:t>
            </a:r>
            <a:endParaRPr lang="ko" sz="3000" dirty="0"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016" y="1131590"/>
            <a:ext cx="7413969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529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1184</Words>
  <Application>Microsoft Office PowerPoint</Application>
  <PresentationFormat>화면 슬라이드 쇼(16:9)</PresentationFormat>
  <Paragraphs>241</Paragraphs>
  <Slides>32</Slides>
  <Notes>32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simple-light</vt:lpstr>
      <vt:lpstr>Intro to RxJava Reactive eXtension for JVM</vt:lpstr>
      <vt:lpstr>Contents</vt:lpstr>
      <vt:lpstr>RxJava</vt:lpstr>
      <vt:lpstr>RxJava - Reactive eXtension</vt:lpstr>
      <vt:lpstr>RxJava - Benefit</vt:lpstr>
      <vt:lpstr>RxJava - History</vt:lpstr>
      <vt:lpstr>Observable &amp; Subscriber</vt:lpstr>
      <vt:lpstr>Observable &amp; Subscriber - Flow</vt:lpstr>
      <vt:lpstr>Observable &amp; Subscriber - Marble</vt:lpstr>
      <vt:lpstr>Observable &amp; Subscriber - Example</vt:lpstr>
      <vt:lpstr>Observable &amp; Subscriber - Example</vt:lpstr>
      <vt:lpstr>Observable &amp; Subscriber - Operators</vt:lpstr>
      <vt:lpstr>Operators</vt:lpstr>
      <vt:lpstr>Operators - map</vt:lpstr>
      <vt:lpstr>Operators - Example</vt:lpstr>
      <vt:lpstr>Operators - Example</vt:lpstr>
      <vt:lpstr>Operators - flatMap</vt:lpstr>
      <vt:lpstr>Operators - Example</vt:lpstr>
      <vt:lpstr>Operators - filter</vt:lpstr>
      <vt:lpstr>Operators - Example</vt:lpstr>
      <vt:lpstr>Operators - reduce</vt:lpstr>
      <vt:lpstr>Operators - Example</vt:lpstr>
      <vt:lpstr>Operators - merge</vt:lpstr>
      <vt:lpstr>Operators - Example</vt:lpstr>
      <vt:lpstr>Schedulers</vt:lpstr>
      <vt:lpstr>Schedulers - Example</vt:lpstr>
      <vt:lpstr>Schedulers - Operators</vt:lpstr>
      <vt:lpstr>Error Handling</vt:lpstr>
      <vt:lpstr>Error Handling - retry</vt:lpstr>
      <vt:lpstr>Error Handling - Recovery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RxJava Reactive eXtension for JVM</dc:title>
  <cp:lastModifiedBy>백수현/주임연구원/SW아키텍처팀(soohyun.baik@lge.com)</cp:lastModifiedBy>
  <cp:revision>32</cp:revision>
  <dcterms:modified xsi:type="dcterms:W3CDTF">2015-06-05T04:37:03Z</dcterms:modified>
</cp:coreProperties>
</file>