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5" r:id="rId5"/>
    <p:sldId id="258" r:id="rId6"/>
    <p:sldId id="265" r:id="rId7"/>
    <p:sldId id="261" r:id="rId8"/>
    <p:sldId id="262" r:id="rId9"/>
    <p:sldId id="263" r:id="rId10"/>
    <p:sldId id="276" r:id="rId11"/>
    <p:sldId id="277" r:id="rId12"/>
    <p:sldId id="279" r:id="rId13"/>
    <p:sldId id="278" r:id="rId14"/>
    <p:sldId id="280" r:id="rId15"/>
    <p:sldId id="281" r:id="rId16"/>
    <p:sldId id="283"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146" y="-72"/>
      </p:cViewPr>
      <p:guideLst>
        <p:guide orient="horz" pos="2120"/>
        <p:guide pos="289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47E763D-7DE6-4AC2-9C0A-CBE331B74B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47E763D-7DE6-4AC2-9C0A-CBE331B74B6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E763D-7DE6-4AC2-9C0A-CBE331B74B6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E763D-7DE6-4AC2-9C0A-CBE331B74B6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7E763D-7DE6-4AC2-9C0A-CBE331B74B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7E763D-7DE6-4AC2-9C0A-CBE331B74B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E763D-7DE6-4AC2-9C0A-CBE331B74B62}"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CBDC-A6FF-4413-95A9-A96F3B8E80C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648509" y="131802"/>
            <a:ext cx="1846980" cy="307777"/>
          </a:xfrm>
          <a:prstGeom prst="rect">
            <a:avLst/>
          </a:prstGeom>
          <a:noFill/>
        </p:spPr>
        <p:txBody>
          <a:bodyPr wrap="none" rtlCol="0">
            <a:spAutoFit/>
          </a:bodyPr>
          <a:lstStyle/>
          <a:p>
            <a:pPr algn="ctr"/>
            <a:r>
              <a:rPr lang="en-US" sz="1400" b="1" dirty="0" smtClean="0">
                <a:latin typeface="Times New Roman" panose="02020603050405020304" pitchFamily="18" charset="0"/>
                <a:cs typeface="Times New Roman" panose="02020603050405020304" pitchFamily="18" charset="0"/>
              </a:rPr>
              <a:t>ĐẠI HỌC ĐÀ NẴNG</a:t>
            </a:r>
            <a:endParaRPr lang="en-US" sz="1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87884" y="438182"/>
            <a:ext cx="3368230" cy="338554"/>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TRƯỜNG ĐẠI HỌC BÁCH KHOA</a:t>
            </a:r>
            <a:endParaRPr lang="en-US" sz="1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701263" y="752977"/>
            <a:ext cx="3741473" cy="369332"/>
          </a:xfrm>
          <a:prstGeom prst="rect">
            <a:avLst/>
          </a:prstGeom>
          <a:noFill/>
        </p:spPr>
        <p:txBody>
          <a:bodyPr wrap="none" rtlCol="0">
            <a:spAutoFit/>
          </a:bodyPr>
          <a:lstStyle/>
          <a:p>
            <a:pPr algn="ctr"/>
            <a:r>
              <a:rPr lang="en-US" b="1" dirty="0" smtClean="0">
                <a:solidFill>
                  <a:schemeClr val="accent1">
                    <a:lumMod val="75000"/>
                  </a:schemeClr>
                </a:solidFill>
                <a:latin typeface="Times New Roman" panose="02020603050405020304" pitchFamily="18" charset="0"/>
                <a:cs typeface="Times New Roman" panose="02020603050405020304" pitchFamily="18" charset="0"/>
              </a:rPr>
              <a:t>KHOA CÔNG NGHỆ THÔNG TIN</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924080" y="2295481"/>
            <a:ext cx="3295839" cy="369332"/>
          </a:xfrm>
          <a:prstGeom prst="rect">
            <a:avLst/>
          </a:prstGeom>
          <a:noFill/>
        </p:spPr>
        <p:txBody>
          <a:bodyPr wrap="none" rtlCol="0">
            <a:sp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BẢO VỆ TỐT NGHIỆP KỸ SƯ</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947469" y="2840366"/>
            <a:ext cx="1249060" cy="369332"/>
          </a:xfrm>
          <a:prstGeom prst="rect">
            <a:avLst/>
          </a:prstGeom>
          <a:noFill/>
        </p:spPr>
        <p:txBody>
          <a:bodyPr wrap="none" rtlCol="0">
            <a:spAutoFit/>
          </a:bodyPr>
          <a:lstStyle/>
          <a:p>
            <a:pPr algn="ctr"/>
            <a:r>
              <a:rPr lang="en-US" b="1" dirty="0" err="1" smtClean="0">
                <a:solidFill>
                  <a:schemeClr val="tx2">
                    <a:lumMod val="75000"/>
                  </a:schemeClr>
                </a:solidFill>
                <a:latin typeface="Times New Roman" panose="02020603050405020304" pitchFamily="18" charset="0"/>
                <a:cs typeface="Times New Roman" panose="02020603050405020304" pitchFamily="18" charset="0"/>
              </a:rPr>
              <a:t>Tên</a:t>
            </a:r>
            <a:r>
              <a:rPr lang="en-US" b="1" dirty="0" smtClean="0">
                <a:solidFill>
                  <a:schemeClr val="tx2">
                    <a:lumMod val="75000"/>
                  </a:schemeClr>
                </a:solidFill>
                <a:latin typeface="Times New Roman" panose="02020603050405020304" pitchFamily="18" charset="0"/>
                <a:cs typeface="Times New Roman" panose="02020603050405020304" pitchFamily="18" charset="0"/>
              </a:rPr>
              <a:t> </a:t>
            </a:r>
            <a:r>
              <a:rPr lang="en-US" b="1" dirty="0" err="1" smtClean="0">
                <a:solidFill>
                  <a:schemeClr val="tx2">
                    <a:lumMod val="75000"/>
                  </a:schemeClr>
                </a:solidFill>
                <a:latin typeface="Times New Roman" panose="02020603050405020304" pitchFamily="18" charset="0"/>
                <a:cs typeface="Times New Roman" panose="02020603050405020304" pitchFamily="18" charset="0"/>
              </a:rPr>
              <a:t>đề</a:t>
            </a:r>
            <a:r>
              <a:rPr lang="en-US" b="1" dirty="0" smtClean="0">
                <a:solidFill>
                  <a:schemeClr val="tx2">
                    <a:lumMod val="75000"/>
                  </a:schemeClr>
                </a:solidFill>
                <a:latin typeface="Times New Roman" panose="02020603050405020304" pitchFamily="18" charset="0"/>
                <a:cs typeface="Times New Roman" panose="02020603050405020304" pitchFamily="18" charset="0"/>
              </a:rPr>
              <a:t> </a:t>
            </a:r>
            <a:r>
              <a:rPr lang="en-US" b="1" dirty="0" err="1" smtClean="0">
                <a:solidFill>
                  <a:schemeClr val="tx2">
                    <a:lumMod val="75000"/>
                  </a:schemeClr>
                </a:solidFill>
                <a:latin typeface="Times New Roman" panose="02020603050405020304" pitchFamily="18" charset="0"/>
                <a:cs typeface="Times New Roman" panose="02020603050405020304" pitchFamily="18" charset="0"/>
              </a:rPr>
              <a:t>tài</a:t>
            </a:r>
            <a:r>
              <a:rPr lang="en-US" b="1" dirty="0" smtClean="0">
                <a:solidFill>
                  <a:schemeClr val="tx2">
                    <a:lumMod val="75000"/>
                  </a:schemeClr>
                </a:solidFill>
                <a:latin typeface="Times New Roman" panose="02020603050405020304" pitchFamily="18" charset="0"/>
                <a:cs typeface="Times New Roman" panose="02020603050405020304" pitchFamily="18" charset="0"/>
              </a:rPr>
              <a:t>:</a:t>
            </a:r>
            <a:endParaRPr lang="en-US"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581154" y="3228294"/>
            <a:ext cx="5981700" cy="368300"/>
          </a:xfrm>
          <a:prstGeom prst="rect">
            <a:avLst/>
          </a:prstGeom>
          <a:noFill/>
        </p:spPr>
        <p:txBody>
          <a:bodyPr wrap="none" rtlCol="0">
            <a:spAutoFit/>
          </a:bodyPr>
          <a:lstStyle/>
          <a:p>
            <a:pPr algn="ctr"/>
            <a:r>
              <a:rPr lang="en-US" b="1" dirty="0" smtClean="0">
                <a:solidFill>
                  <a:schemeClr val="tx2">
                    <a:lumMod val="75000"/>
                  </a:schemeClr>
                </a:solidFill>
                <a:latin typeface="Times New Roman" panose="02020603050405020304" pitchFamily="18" charset="0"/>
                <a:cs typeface="Times New Roman" panose="02020603050405020304" pitchFamily="18" charset="0"/>
              </a:rPr>
              <a:t>XÂY DỰNG </a:t>
            </a:r>
            <a:r>
              <a:rPr lang="" altLang="en-US" b="1" dirty="0" smtClean="0">
                <a:solidFill>
                  <a:schemeClr val="tx2">
                    <a:lumMod val="75000"/>
                  </a:schemeClr>
                </a:solidFill>
                <a:latin typeface="Times New Roman" panose="02020603050405020304" pitchFamily="18" charset="0"/>
                <a:cs typeface="Times New Roman" panose="02020603050405020304" pitchFamily="18" charset="0"/>
              </a:rPr>
              <a:t>HỆ THỐNG GIAO TIẾP THỜI GIAN THỰC</a:t>
            </a:r>
            <a:endParaRPr lang="" altLang="en-US" b="1" dirty="0" smtClean="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042372" y="4050452"/>
            <a:ext cx="4377690" cy="36830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SVTH	: </a:t>
            </a:r>
            <a:r>
              <a:rPr lang="" altLang="en-US" b="1" dirty="0" smtClean="0">
                <a:latin typeface="Times New Roman" panose="02020603050405020304" pitchFamily="18" charset="0"/>
                <a:cs typeface="Times New Roman" panose="02020603050405020304" pitchFamily="18" charset="0"/>
              </a:rPr>
              <a:t>TRẦN THÔNG THÀNH LUÂN</a:t>
            </a:r>
            <a:endParaRPr lang="" alt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042372" y="4419784"/>
            <a:ext cx="1725930" cy="36830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LỚP	: 1</a:t>
            </a:r>
            <a:r>
              <a:rPr lang="" altLang="en-US" b="1" dirty="0" smtClean="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T</a:t>
            </a:r>
            <a:r>
              <a:rPr lang="" altLang="en-US" b="1" dirty="0" smtClean="0">
                <a:latin typeface="Times New Roman" panose="02020603050405020304" pitchFamily="18" charset="0"/>
                <a:cs typeface="Times New Roman" panose="02020603050405020304" pitchFamily="18" charset="0"/>
              </a:rPr>
              <a:t>2</a:t>
            </a:r>
            <a:endParaRPr lang="" altLang="en-US" b="1" dirty="0" smtClean="0">
              <a:latin typeface="Times New Roman" panose="02020603050405020304" pitchFamily="18" charset="0"/>
              <a:cs typeface="Times New Roman" panose="02020603050405020304" pitchFamily="18" charset="0"/>
            </a:endParaRPr>
          </a:p>
        </p:txBody>
      </p:sp>
      <p:sp>
        <p:nvSpPr>
          <p:cNvPr id="12" name="TextBox 11"/>
          <p:cNvSpPr txBox="1"/>
          <p:nvPr/>
        </p:nvSpPr>
        <p:spPr>
          <a:xfrm>
            <a:off x="3042372" y="4789116"/>
            <a:ext cx="3164840" cy="36830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CBHG	: T</a:t>
            </a:r>
            <a:r>
              <a:rPr lang="" altLang="en-US" b="1" dirty="0" smtClean="0">
                <a:latin typeface="Times New Roman" panose="02020603050405020304" pitchFamily="18" charset="0"/>
                <a:cs typeface="Times New Roman" panose="02020603050405020304" pitchFamily="18" charset="0"/>
              </a:rPr>
              <a:t>h</a:t>
            </a:r>
            <a:r>
              <a:rPr lang="en-US" b="1" dirty="0" smtClean="0">
                <a:latin typeface="Times New Roman" panose="02020603050405020304" pitchFamily="18" charset="0"/>
                <a:cs typeface="Times New Roman" panose="02020603050405020304" pitchFamily="18" charset="0"/>
              </a:rPr>
              <a:t>S. </a:t>
            </a:r>
            <a:r>
              <a:rPr lang="" altLang="en-US" b="1" dirty="0" smtClean="0">
                <a:latin typeface="Times New Roman" panose="02020603050405020304" pitchFamily="18" charset="0"/>
                <a:cs typeface="Times New Roman" panose="02020603050405020304" pitchFamily="18" charset="0"/>
              </a:rPr>
              <a:t>MAI VĂN HÀ</a:t>
            </a:r>
            <a:endParaRPr lang="" altLang="en-US" b="1" dirty="0" smtClean="0">
              <a:latin typeface="Times New Roman" panose="02020603050405020304" pitchFamily="18" charset="0"/>
              <a:cs typeface="Times New Roman" panose="02020603050405020304" pitchFamily="18" charset="0"/>
            </a:endParaRPr>
          </a:p>
        </p:txBody>
      </p:sp>
      <p:pic>
        <p:nvPicPr>
          <p:cNvPr id="1026" name="Picture 2" descr="E:\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668" y="1122309"/>
            <a:ext cx="888662" cy="888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1_0REL14sYPR34hY7yua6-PA"/>
          <p:cNvPicPr>
            <a:picLocks noChangeAspect="1"/>
          </p:cNvPicPr>
          <p:nvPr/>
        </p:nvPicPr>
        <p:blipFill>
          <a:blip r:embed="rId3"/>
          <a:stretch>
            <a:fillRect/>
          </a:stretch>
        </p:blipFill>
        <p:spPr>
          <a:xfrm>
            <a:off x="1885315" y="3119755"/>
            <a:ext cx="5240020" cy="2940050"/>
          </a:xfrm>
          <a:prstGeom prst="rect">
            <a:avLst/>
          </a:prstGeom>
          <a:effectLst/>
        </p:spPr>
      </p:pic>
      <p:sp>
        <p:nvSpPr>
          <p:cNvPr id="3" name="Text Box 2"/>
          <p:cNvSpPr txBox="1"/>
          <p:nvPr/>
        </p:nvSpPr>
        <p:spPr>
          <a:xfrm>
            <a:off x="311785" y="889000"/>
            <a:ext cx="8615680" cy="2306955"/>
          </a:xfrm>
          <a:prstGeom prst="rect">
            <a:avLst/>
          </a:prstGeom>
          <a:noFill/>
        </p:spPr>
        <p:txBody>
          <a:bodyPr wrap="square" rtlCol="0">
            <a:spAutoFit/>
          </a:bodyPr>
          <a:p>
            <a:pPr marL="285750" indent="-285750">
              <a:buFont typeface="Arial" panose="020B0604020202020204" pitchFamily="34" charset="0"/>
              <a:buChar char="•"/>
            </a:pPr>
            <a:r>
              <a:rPr lang="" altLang="en-US"/>
              <a:t>S</a:t>
            </a:r>
            <a:r>
              <a:rPr lang="en-US"/>
              <a:t>ignaling </a:t>
            </a:r>
            <a:r>
              <a:rPr lang="" altLang="en-US"/>
              <a:t>server được</a:t>
            </a:r>
            <a:r>
              <a:rPr lang="en-US"/>
              <a:t> tạo ra để hỗ trợ đàm phán </a:t>
            </a:r>
            <a:r>
              <a:rPr lang="" altLang="en-US"/>
              <a:t>P2P</a:t>
            </a:r>
            <a:r>
              <a:rPr lang="en-US"/>
              <a:t> và thiết lập phiên.</a:t>
            </a:r>
            <a:endParaRPr lang="en-US"/>
          </a:p>
          <a:p>
            <a:pPr marL="285750" indent="-285750">
              <a:buFont typeface="Arial" panose="020B0604020202020204" pitchFamily="34" charset="0"/>
              <a:buChar char="•"/>
            </a:pPr>
            <a:r>
              <a:rPr lang="" altLang="en-US"/>
              <a:t>Khi có 1 peer kết nối vào hệ thống, các peer đã có trong hệ thống sẽ gửi offer đến peer mới kết nối đồng thời setLocalDescription.</a:t>
            </a:r>
            <a:endParaRPr lang="" altLang="en-US"/>
          </a:p>
          <a:p>
            <a:pPr marL="285750" indent="-285750">
              <a:buFont typeface="Arial" panose="020B0604020202020204" pitchFamily="34" charset="0"/>
              <a:buChar char="•"/>
            </a:pPr>
            <a:r>
              <a:rPr lang="" altLang="en-US"/>
              <a:t>PeerOffer bắt đầu thu thập các ICE và gửi cho peer mới vào.</a:t>
            </a:r>
            <a:endParaRPr lang="" altLang="en-US"/>
          </a:p>
          <a:p>
            <a:pPr marL="285750" indent="-285750">
              <a:buFont typeface="Arial" panose="020B0604020202020204" pitchFamily="34" charset="0"/>
              <a:buChar char="•"/>
            </a:pPr>
            <a:r>
              <a:rPr lang="" altLang="en-US"/>
              <a:t>Peer mới vào gửi lại answer đến những peer đã offer và setRemoteDescription.</a:t>
            </a:r>
            <a:endParaRPr lang="" altLang="en-US"/>
          </a:p>
          <a:p>
            <a:pPr marL="285750" indent="-285750">
              <a:buFont typeface="Arial" panose="020B0604020202020204" pitchFamily="34" charset="0"/>
              <a:buChar char="•"/>
            </a:pPr>
            <a:r>
              <a:rPr lang="" altLang="en-US"/>
              <a:t>PeerAnswer đã có thể thu thập các ICE từ bây giờ</a:t>
            </a:r>
            <a:endParaRPr lang="" altLang="en-US"/>
          </a:p>
          <a:p>
            <a:pPr marL="285750" indent="-285750">
              <a:buFont typeface="Arial" panose="020B0604020202020204" pitchFamily="34" charset="0"/>
              <a:buChar char="•"/>
            </a:pPr>
            <a:r>
              <a:rPr lang="" altLang="en-US"/>
              <a:t>PeerOffer nhận được answer đồng thời setRemoteDescription</a:t>
            </a:r>
            <a:endParaRPr lang="" altLang="en-US"/>
          </a:p>
          <a:p>
            <a:pPr marL="285750" indent="-285750">
              <a:buFont typeface="Arial" panose="020B0604020202020204" pitchFamily="34" charset="0"/>
              <a:buChar char="•"/>
            </a:pPr>
            <a:r>
              <a:rPr lang="" altLang="en-US"/>
              <a:t>Nếu quá trình ICE không xảy ra lỗi thì 2 peer đã có thể gửi dữ liệu cho nhau.</a:t>
            </a:r>
            <a:endParaRPr lang=""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PHÂN TÍCH THIẾT KẾ HỆ THỐNG</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45182" name="AutoShape 6"/>
          <p:cNvSpPr>
            <a:spLocks noChangeArrowheads="1"/>
          </p:cNvSpPr>
          <p:nvPr/>
        </p:nvSpPr>
        <p:spPr bwMode="ltGray">
          <a:xfrm rot="9044363">
            <a:off x="2133600" y="3252153"/>
            <a:ext cx="1871663" cy="1855787"/>
          </a:xfrm>
          <a:prstGeom prst="chevron">
            <a:avLst>
              <a:gd name="adj" fmla="val 28655"/>
            </a:avLst>
          </a:prstGeom>
          <a:solidFill>
            <a:schemeClr val="accent2"/>
          </a:solidFill>
          <a:ln w="9525">
            <a:miter lim="800000"/>
          </a:ln>
          <a:scene3d>
            <a:camera prst="legacyObliqueTopRight"/>
            <a:lightRig rig="legacyFlat3" dir="b"/>
          </a:scene3d>
          <a:sp3d extrusionH="163500" prstMaterial="legacyMatte">
            <a:bevelT w="13500" h="13500" prst="angle"/>
            <a:bevelB w="13500" h="13500" prst="angle"/>
            <a:extrusionClr>
              <a:schemeClr val="accent2"/>
            </a:extrusionClr>
          </a:sp3d>
        </p:spPr>
        <p:txBody>
          <a:bodyPr rot="10800000" wrap="none" anchor="ctr">
            <a:flatTx/>
          </a:bodyPr>
          <a:p>
            <a:endParaRPr lang="en-US">
              <a:latin typeface="Calibri" charset="0"/>
            </a:endParaRPr>
          </a:p>
        </p:txBody>
      </p:sp>
      <p:sp>
        <p:nvSpPr>
          <p:cNvPr id="45183" name="AutoShape 7"/>
          <p:cNvSpPr>
            <a:spLocks noChangeArrowheads="1"/>
          </p:cNvSpPr>
          <p:nvPr/>
        </p:nvSpPr>
        <p:spPr bwMode="gray">
          <a:xfrm rot="-5400000">
            <a:off x="3411537" y="1058228"/>
            <a:ext cx="1871663" cy="1855788"/>
          </a:xfrm>
          <a:prstGeom prst="chevron">
            <a:avLst>
              <a:gd name="adj" fmla="val 28655"/>
            </a:avLst>
          </a:prstGeom>
          <a:solidFill>
            <a:schemeClr val="folHlink"/>
          </a:solidFill>
          <a:ln w="9525">
            <a:miter lim="800000"/>
          </a:ln>
          <a:scene3d>
            <a:camera prst="legacyObliqueTopRight"/>
            <a:lightRig rig="legacyFlat3" dir="b"/>
          </a:scene3d>
          <a:sp3d extrusionH="163500" prstMaterial="legacyPlastic">
            <a:bevelT w="13500" h="13500" prst="angle"/>
            <a:bevelB w="13500" h="13500" prst="angle"/>
            <a:extrusionClr>
              <a:schemeClr val="folHlink"/>
            </a:extrusionClr>
          </a:sp3d>
        </p:spPr>
        <p:txBody>
          <a:bodyPr vert="eaVert" wrap="none" anchor="ctr">
            <a:flatTx/>
          </a:bodyPr>
          <a:p>
            <a:endParaRPr lang="en-US">
              <a:latin typeface="Calibri" charset="0"/>
            </a:endParaRPr>
          </a:p>
        </p:txBody>
      </p:sp>
      <p:sp>
        <p:nvSpPr>
          <p:cNvPr id="45184" name="AutoShape 8"/>
          <p:cNvSpPr>
            <a:spLocks noChangeArrowheads="1"/>
          </p:cNvSpPr>
          <p:nvPr/>
        </p:nvSpPr>
        <p:spPr bwMode="gray">
          <a:xfrm rot="1788254">
            <a:off x="4679950" y="3264853"/>
            <a:ext cx="1871663" cy="1855787"/>
          </a:xfrm>
          <a:prstGeom prst="chevron">
            <a:avLst>
              <a:gd name="adj" fmla="val 28655"/>
            </a:avLst>
          </a:prstGeom>
          <a:solidFill>
            <a:schemeClr val="hlink"/>
          </a:solidFill>
          <a:ln w="9525">
            <a:miter lim="800000"/>
          </a:ln>
          <a:scene3d>
            <a:camera prst="legacyObliqueTopRight"/>
            <a:lightRig rig="legacyFlat3" dir="b"/>
          </a:scene3d>
          <a:sp3d extrusionH="163500" prstMaterial="legacyMatte">
            <a:bevelT w="13500" h="13500" prst="angle"/>
            <a:bevelB w="13500" h="13500" prst="angle"/>
            <a:extrusionClr>
              <a:schemeClr val="hlink"/>
            </a:extrusionClr>
          </a:sp3d>
        </p:spPr>
        <p:txBody>
          <a:bodyPr wrap="none" anchor="ctr">
            <a:flatTx/>
          </a:bodyPr>
          <a:p>
            <a:endParaRPr lang="en-US">
              <a:latin typeface="Calibri" charset="0"/>
            </a:endParaRPr>
          </a:p>
        </p:txBody>
      </p:sp>
      <p:sp>
        <p:nvSpPr>
          <p:cNvPr id="45185" name="Text Box 9"/>
          <p:cNvSpPr txBox="1">
            <a:spLocks noChangeArrowheads="1"/>
          </p:cNvSpPr>
          <p:nvPr/>
        </p:nvSpPr>
        <p:spPr bwMode="black">
          <a:xfrm>
            <a:off x="3419475" y="2726690"/>
            <a:ext cx="1855788" cy="1445260"/>
          </a:xfrm>
          <a:prstGeom prst="rect">
            <a:avLst/>
          </a:prstGeom>
          <a:noFill/>
          <a:ln w="9525" algn="ctr">
            <a:noFill/>
            <a:miter lim="800000"/>
          </a:ln>
        </p:spPr>
        <p:txBody>
          <a:bodyPr>
            <a:spAutoFit/>
          </a:bodyPr>
          <a:p>
            <a:pPr algn="ctr" eaLnBrk="0" hangingPunct="0"/>
            <a:r>
              <a:rPr lang="" altLang="en-US" sz="2200" b="1">
                <a:latin typeface="Times New Roman [Mono]" panose="02020603050405020304" charset="0"/>
                <a:cs typeface="Times New Roman [Mono]" panose="02020603050405020304" charset="0"/>
              </a:rPr>
              <a:t>Các công nghệ sử dụng trong hệ thống</a:t>
            </a:r>
            <a:endParaRPr lang="" altLang="en-US" sz="2200">
              <a:latin typeface="Times New Roman [Mono]" panose="02020603050405020304" charset="0"/>
              <a:cs typeface="Times New Roman [Mono]" panose="02020603050405020304" charset="0"/>
            </a:endParaRPr>
          </a:p>
        </p:txBody>
      </p:sp>
      <p:sp>
        <p:nvSpPr>
          <p:cNvPr id="45186" name="Rectangle 10"/>
          <p:cNvSpPr>
            <a:spLocks noChangeArrowheads="1"/>
          </p:cNvSpPr>
          <p:nvPr/>
        </p:nvSpPr>
        <p:spPr bwMode="gray">
          <a:xfrm>
            <a:off x="3613150" y="1674178"/>
            <a:ext cx="1504950" cy="460375"/>
          </a:xfrm>
          <a:prstGeom prst="rect">
            <a:avLst/>
          </a:prstGeom>
          <a:noFill/>
          <a:ln w="9525" algn="ctr">
            <a:noFill/>
            <a:miter lim="800000"/>
          </a:ln>
        </p:spPr>
        <p:txBody>
          <a:bodyPr>
            <a:spAutoFit/>
          </a:bodyPr>
          <a:p>
            <a:pPr algn="ctr" eaLnBrk="0" hangingPunct="0"/>
            <a:r>
              <a:rPr lang="" altLang="en-US" sz="2400" b="1">
                <a:solidFill>
                  <a:srgbClr val="FFFBFC"/>
                </a:solidFill>
                <a:latin typeface="Times New Roman [Mono]" panose="02020603050405020304" charset="0"/>
                <a:cs typeface="Times New Roman [Mono]" panose="02020603050405020304" charset="0"/>
              </a:rPr>
              <a:t>WebRTC </a:t>
            </a:r>
            <a:endParaRPr lang="" altLang="en-US" sz="2400" b="1">
              <a:solidFill>
                <a:srgbClr val="FFFBFC"/>
              </a:solidFill>
              <a:latin typeface="Times New Roman [Mono]" panose="02020603050405020304" charset="0"/>
              <a:cs typeface="Times New Roman [Mono]" panose="02020603050405020304" charset="0"/>
            </a:endParaRPr>
          </a:p>
        </p:txBody>
      </p:sp>
      <p:sp>
        <p:nvSpPr>
          <p:cNvPr id="45187" name="Rectangle 11"/>
          <p:cNvSpPr>
            <a:spLocks noChangeArrowheads="1"/>
          </p:cNvSpPr>
          <p:nvPr/>
        </p:nvSpPr>
        <p:spPr bwMode="gray">
          <a:xfrm>
            <a:off x="2323465" y="4052570"/>
            <a:ext cx="1256665" cy="460375"/>
          </a:xfrm>
          <a:prstGeom prst="rect">
            <a:avLst/>
          </a:prstGeom>
          <a:noFill/>
          <a:ln w="9525" algn="ctr">
            <a:noFill/>
            <a:miter lim="800000"/>
          </a:ln>
        </p:spPr>
        <p:txBody>
          <a:bodyPr wrap="square">
            <a:spAutoFit/>
          </a:bodyPr>
          <a:p>
            <a:pPr algn="ctr" eaLnBrk="0" hangingPunct="0"/>
            <a:r>
              <a:rPr lang="" altLang="en-US" sz="2400" b="1">
                <a:solidFill>
                  <a:srgbClr val="FFFBFC"/>
                </a:solidFill>
                <a:latin typeface="Times New Roman [Mono]" panose="02020603050405020304" charset="0"/>
                <a:cs typeface="Times New Roman [Mono]" panose="02020603050405020304" charset="0"/>
              </a:rPr>
              <a:t>React.js</a:t>
            </a:r>
            <a:endParaRPr lang="" altLang="en-US" sz="2400" b="1">
              <a:solidFill>
                <a:srgbClr val="FFFBFC"/>
              </a:solidFill>
              <a:latin typeface="Times New Roman [Mono]" panose="02020603050405020304" charset="0"/>
              <a:cs typeface="Times New Roman [Mono]" panose="02020603050405020304" charset="0"/>
            </a:endParaRPr>
          </a:p>
        </p:txBody>
      </p:sp>
      <p:sp>
        <p:nvSpPr>
          <p:cNvPr id="45188" name="Rectangle 12"/>
          <p:cNvSpPr>
            <a:spLocks noChangeArrowheads="1"/>
          </p:cNvSpPr>
          <p:nvPr/>
        </p:nvSpPr>
        <p:spPr bwMode="gray">
          <a:xfrm>
            <a:off x="5203825" y="3920490"/>
            <a:ext cx="1160463" cy="460375"/>
          </a:xfrm>
          <a:prstGeom prst="rect">
            <a:avLst/>
          </a:prstGeom>
          <a:noFill/>
          <a:ln w="9525" algn="ctr">
            <a:noFill/>
            <a:miter lim="800000"/>
          </a:ln>
        </p:spPr>
        <p:txBody>
          <a:bodyPr>
            <a:spAutoFit/>
          </a:bodyPr>
          <a:p>
            <a:pPr algn="ctr" eaLnBrk="0" hangingPunct="0"/>
            <a:r>
              <a:rPr lang="" altLang="en-US" sz="2400" b="1">
                <a:solidFill>
                  <a:srgbClr val="FFFBFC"/>
                </a:solidFill>
                <a:latin typeface="Times New Roman [Mono]" panose="02020603050405020304" charset="0"/>
                <a:cs typeface="Times New Roman [Mono]" panose="02020603050405020304" charset="0"/>
              </a:rPr>
              <a:t>Node.js</a:t>
            </a:r>
            <a:endParaRPr lang="" altLang="en-US" sz="2400" b="1">
              <a:solidFill>
                <a:srgbClr val="FFFBFC"/>
              </a:solidFill>
              <a:latin typeface="Times New Roman [Mono]" panose="02020603050405020304" charset="0"/>
              <a:cs typeface="Times New Roman [Mono]" panose="02020603050405020304" charset="0"/>
            </a:endParaRPr>
          </a:p>
        </p:txBody>
      </p:sp>
      <p:sp>
        <p:nvSpPr>
          <p:cNvPr id="45189" name="Text Box 13"/>
          <p:cNvSpPr txBox="1">
            <a:spLocks noChangeArrowheads="1"/>
          </p:cNvSpPr>
          <p:nvPr/>
        </p:nvSpPr>
        <p:spPr bwMode="black">
          <a:xfrm>
            <a:off x="5504815" y="817245"/>
            <a:ext cx="3378200" cy="1746885"/>
          </a:xfrm>
          <a:prstGeom prst="rect">
            <a:avLst/>
          </a:prstGeom>
          <a:noFill/>
          <a:ln w="9525">
            <a:noFill/>
            <a:miter lim="800000"/>
          </a:ln>
        </p:spPr>
        <p:txBody>
          <a:bodyPr wrap="square">
            <a:spAutoFit/>
          </a:bodyPr>
          <a:p>
            <a:pPr marL="120650" indent="-120650" algn="ctr" eaLnBrk="0" hangingPunct="0">
              <a:buFont typeface="Wingdings" panose="05000000000000000000" pitchFamily="2" charset="2"/>
              <a:buNone/>
            </a:pPr>
            <a:r>
              <a:rPr lang="en-US" sz="1600" b="1">
                <a:solidFill>
                  <a:schemeClr val="tx2"/>
                </a:solidFill>
              </a:rPr>
              <a:t> </a:t>
            </a:r>
            <a:r>
              <a:rPr lang="" altLang="en-US" sz="1600" b="1">
                <a:solidFill>
                  <a:srgbClr val="7030A0"/>
                </a:solidFill>
              </a:rPr>
              <a:t>WebRTC</a:t>
            </a:r>
            <a:endParaRPr lang="en-US" sz="1600" b="1">
              <a:solidFill>
                <a:schemeClr val="tx2"/>
              </a:solidFill>
            </a:endParaRPr>
          </a:p>
          <a:p>
            <a:pPr marL="120650" indent="-120650" algn="ctr" eaLnBrk="0" hangingPunct="0">
              <a:buFont typeface="Wingdings" panose="05000000000000000000" pitchFamily="2" charset="2"/>
              <a:buNone/>
            </a:pPr>
            <a:endParaRPr lang="en-US" sz="1600" b="1">
              <a:solidFill>
                <a:schemeClr val="tx2"/>
              </a:solidFill>
            </a:endParaRPr>
          </a:p>
          <a:p>
            <a:pPr marL="120650" indent="-120650" algn="ctr">
              <a:lnSpc>
                <a:spcPct val="60000"/>
              </a:lnSpc>
              <a:spcBef>
                <a:spcPct val="50000"/>
              </a:spcBef>
              <a:buClr>
                <a:srgbClr val="1F3F5F"/>
              </a:buClr>
              <a:buFontTx/>
              <a:buChar char="•"/>
            </a:pPr>
            <a:r>
              <a:rPr lang="" altLang="en-US">
                <a:latin typeface="Times New Roman [Mono]" panose="02020603050405020304" charset="0"/>
                <a:cs typeface="Times New Roman [Mono]" panose="02020603050405020304" charset="0"/>
              </a:rPr>
              <a:t>Sử dụng các API của browser</a:t>
            </a:r>
            <a:endParaRPr lang="" altLang="en-US">
              <a:latin typeface="Times New Roman [Mono]" panose="02020603050405020304" charset="0"/>
              <a:cs typeface="Times New Roman [Mono]" panose="02020603050405020304" charset="0"/>
            </a:endParaRPr>
          </a:p>
          <a:p>
            <a:pPr indent="0" algn="ctr">
              <a:lnSpc>
                <a:spcPct val="60000"/>
              </a:lnSpc>
              <a:spcBef>
                <a:spcPct val="50000"/>
              </a:spcBef>
              <a:buClr>
                <a:srgbClr val="1F3F5F"/>
              </a:buClr>
              <a:buFontTx/>
              <a:buNone/>
            </a:pPr>
            <a:endParaRPr lang="en-US">
              <a:latin typeface="Times New Roman [Mono]" panose="02020603050405020304" charset="0"/>
              <a:cs typeface="Times New Roman [Mono]" panose="02020603050405020304" charset="0"/>
            </a:endParaRPr>
          </a:p>
          <a:p>
            <a:pPr marL="120650" indent="-120650" algn="ctr">
              <a:buFontTx/>
              <a:buChar char="•"/>
            </a:pPr>
            <a:r>
              <a:rPr lang="" altLang="en-US">
                <a:latin typeface="Times New Roman [Mono]" panose="02020603050405020304" charset="0"/>
                <a:cs typeface="Times New Roman [Mono]" panose="02020603050405020304" charset="0"/>
              </a:rPr>
              <a:t>Import các adapter để cross browser WebRTC</a:t>
            </a:r>
            <a:endParaRPr lang="en-US">
              <a:latin typeface="Times New Roman [Mono]" panose="02020603050405020304" charset="0"/>
              <a:cs typeface="Times New Roman [Mono]" panose="02020603050405020304" charset="0"/>
            </a:endParaRPr>
          </a:p>
        </p:txBody>
      </p:sp>
      <p:sp>
        <p:nvSpPr>
          <p:cNvPr id="45190" name="Text Box 14"/>
          <p:cNvSpPr txBox="1">
            <a:spLocks noChangeArrowheads="1"/>
          </p:cNvSpPr>
          <p:nvPr/>
        </p:nvSpPr>
        <p:spPr bwMode="black">
          <a:xfrm>
            <a:off x="105410" y="1850708"/>
            <a:ext cx="2667000" cy="3159125"/>
          </a:xfrm>
          <a:prstGeom prst="rect">
            <a:avLst/>
          </a:prstGeom>
          <a:noFill/>
          <a:ln w="9525">
            <a:noFill/>
            <a:miter lim="800000"/>
          </a:ln>
        </p:spPr>
        <p:txBody>
          <a:bodyPr wrap="square">
            <a:spAutoFit/>
          </a:bodyPr>
          <a:p>
            <a:pPr marL="120650" indent="-120650" algn="ctr" eaLnBrk="0" hangingPunct="0">
              <a:buFont typeface="Wingdings" panose="05000000000000000000" pitchFamily="2" charset="2"/>
              <a:buNone/>
            </a:pPr>
            <a:r>
              <a:rPr lang="" altLang="en-US" sz="1600" b="1">
                <a:solidFill>
                  <a:schemeClr val="accent2"/>
                </a:solidFill>
              </a:rPr>
              <a:t>React.js</a:t>
            </a:r>
            <a:endParaRPr lang="en-US" sz="1600" b="1">
              <a:solidFill>
                <a:schemeClr val="accent2"/>
              </a:solidFill>
            </a:endParaRPr>
          </a:p>
          <a:p>
            <a:pPr marL="120650" indent="-120650" eaLnBrk="0" hangingPunct="0">
              <a:buFont typeface="Wingdings" panose="05000000000000000000" pitchFamily="2" charset="2"/>
              <a:buNone/>
            </a:pPr>
            <a:endParaRPr lang="en-US" sz="1600" b="1"/>
          </a:p>
          <a:p>
            <a:pPr marL="120650" indent="-120650">
              <a:lnSpc>
                <a:spcPct val="60000"/>
              </a:lnSpc>
              <a:spcBef>
                <a:spcPct val="50000"/>
              </a:spcBef>
              <a:buClr>
                <a:srgbClr val="1F3F5F"/>
              </a:buClr>
              <a:buFontTx/>
              <a:buChar char="•"/>
            </a:pPr>
            <a:r>
              <a:rPr lang="" altLang="en-US">
                <a:latin typeface="Times New Roman [Mono]" panose="02020603050405020304" charset="0"/>
                <a:cs typeface="Times New Roman [Mono]" panose="02020603050405020304" charset="0"/>
              </a:rPr>
              <a:t>Sử dụng react.js để xây </a:t>
            </a:r>
            <a:endParaRPr lang="" altLang="en-US">
              <a:latin typeface="Times New Roman [Mono]" panose="02020603050405020304" charset="0"/>
              <a:cs typeface="Times New Roman [Mono]" panose="02020603050405020304" charset="0"/>
            </a:endParaRPr>
          </a:p>
          <a:p>
            <a:pPr indent="0">
              <a:lnSpc>
                <a:spcPct val="60000"/>
              </a:lnSpc>
              <a:spcBef>
                <a:spcPct val="50000"/>
              </a:spcBef>
              <a:buClr>
                <a:srgbClr val="1F3F5F"/>
              </a:buClr>
              <a:buFontTx/>
              <a:buNone/>
            </a:pPr>
            <a:r>
              <a:rPr lang="" altLang="en-US">
                <a:latin typeface="Times New Roman [Mono]" panose="02020603050405020304" charset="0"/>
                <a:cs typeface="Times New Roman [Mono]" panose="02020603050405020304" charset="0"/>
              </a:rPr>
              <a:t>dựng giao diện người dùng</a:t>
            </a:r>
            <a:endParaRPr lang="" altLang="en-US">
              <a:latin typeface="Times New Roman [Mono]" panose="02020603050405020304" charset="0"/>
              <a:cs typeface="Times New Roman [Mono]" panose="02020603050405020304" charset="0"/>
            </a:endParaRPr>
          </a:p>
          <a:p>
            <a:pPr indent="0">
              <a:lnSpc>
                <a:spcPct val="60000"/>
              </a:lnSpc>
              <a:spcBef>
                <a:spcPct val="50000"/>
              </a:spcBef>
              <a:buClr>
                <a:srgbClr val="1F3F5F"/>
              </a:buClr>
              <a:buFontTx/>
              <a:buNone/>
            </a:pPr>
            <a:r>
              <a:rPr lang="" altLang="en-US">
                <a:latin typeface="Times New Roman [Mono]" panose="02020603050405020304" charset="0"/>
                <a:cs typeface="Times New Roman [Mono]" panose="02020603050405020304" charset="0"/>
              </a:rPr>
              <a:t> </a:t>
            </a:r>
            <a:endParaRPr lang="en-US">
              <a:latin typeface="Times New Roman [Mono]" panose="02020603050405020304" charset="0"/>
              <a:cs typeface="Times New Roman [Mono]" panose="02020603050405020304" charset="0"/>
            </a:endParaRPr>
          </a:p>
          <a:p>
            <a:pPr marL="120650" indent="-120650">
              <a:buFontTx/>
              <a:buChar char="•"/>
            </a:pPr>
            <a:r>
              <a:rPr lang="" altLang="en-US">
                <a:latin typeface="Times New Roman [Mono]" panose="02020603050405020304" charset="0"/>
                <a:cs typeface="Times New Roman [Mono]" panose="02020603050405020304" charset="0"/>
              </a:rPr>
              <a:t>Sử dụng thư viện</a:t>
            </a:r>
            <a:endParaRPr lang="" altLang="en-US">
              <a:latin typeface="Times New Roman [Mono]" panose="02020603050405020304" charset="0"/>
              <a:cs typeface="Times New Roman [Mono]" panose="02020603050405020304" charset="0"/>
            </a:endParaRPr>
          </a:p>
          <a:p>
            <a:pPr indent="0">
              <a:buFontTx/>
              <a:buNone/>
            </a:pPr>
            <a:r>
              <a:rPr lang="" altLang="en-US">
                <a:latin typeface="Times New Roman [Mono]" panose="02020603050405020304" charset="0"/>
                <a:cs typeface="Times New Roman [Mono]" panose="02020603050405020304" charset="0"/>
              </a:rPr>
              <a:t>Redux để lưu trữ.</a:t>
            </a:r>
            <a:endParaRPr lang="" altLang="en-US">
              <a:latin typeface="Times New Roman [Mono]" panose="02020603050405020304" charset="0"/>
              <a:cs typeface="Times New Roman [Mono]" panose="02020603050405020304" charset="0"/>
            </a:endParaRPr>
          </a:p>
          <a:p>
            <a:pPr indent="0">
              <a:buFontTx/>
              <a:buNone/>
            </a:pPr>
            <a:endParaRPr lang="en-US">
              <a:latin typeface="Times New Roman [Mono]" panose="02020603050405020304" charset="0"/>
              <a:cs typeface="Times New Roman [Mono]" panose="02020603050405020304" charset="0"/>
            </a:endParaRPr>
          </a:p>
          <a:p>
            <a:pPr marL="120650" indent="-120650">
              <a:buFontTx/>
              <a:buChar char="•"/>
            </a:pPr>
            <a:r>
              <a:rPr lang="" altLang="en-US">
                <a:latin typeface="Times New Roman [Mono]" panose="02020603050405020304" charset="0"/>
                <a:cs typeface="Times New Roman [Mono]" panose="02020603050405020304" charset="0"/>
              </a:rPr>
              <a:t>Các thư viện bổ trợ:</a:t>
            </a:r>
            <a:endParaRPr lang="" altLang="en-US">
              <a:latin typeface="Times New Roman [Mono]" panose="02020603050405020304" charset="0"/>
              <a:cs typeface="Times New Roman [Mono]" panose="02020603050405020304" charset="0"/>
            </a:endParaRPr>
          </a:p>
          <a:p>
            <a:pPr indent="0">
              <a:buFontTx/>
              <a:buNone/>
            </a:pPr>
            <a:r>
              <a:rPr lang="" altLang="en-US">
                <a:latin typeface="Times New Roman [Mono]" panose="02020603050405020304" charset="0"/>
                <a:cs typeface="Times New Roman [Mono]" panose="02020603050405020304" charset="0"/>
              </a:rPr>
              <a:t>styled-components,</a:t>
            </a:r>
            <a:endParaRPr lang="" altLang="en-US">
              <a:latin typeface="Times New Roman [Mono]" panose="02020603050405020304" charset="0"/>
              <a:cs typeface="Times New Roman [Mono]" panose="02020603050405020304" charset="0"/>
            </a:endParaRPr>
          </a:p>
          <a:p>
            <a:pPr indent="0">
              <a:buFontTx/>
              <a:buNone/>
            </a:pPr>
            <a:r>
              <a:rPr lang="" altLang="en-US">
                <a:latin typeface="Times New Roman [Mono]" panose="02020603050405020304" charset="0"/>
                <a:cs typeface="Times New Roman [Mono]" panose="02020603050405020304" charset="0"/>
              </a:rPr>
              <a:t>antd, ramda, axios,...</a:t>
            </a:r>
            <a:endParaRPr lang="" altLang="en-US">
              <a:latin typeface="Times New Roman [Mono]" panose="02020603050405020304" charset="0"/>
              <a:cs typeface="Times New Roman [Mono]" panose="02020603050405020304" charset="0"/>
            </a:endParaRPr>
          </a:p>
        </p:txBody>
      </p:sp>
      <p:sp>
        <p:nvSpPr>
          <p:cNvPr id="45191" name="Text Box 15"/>
          <p:cNvSpPr txBox="1">
            <a:spLocks noChangeArrowheads="1"/>
          </p:cNvSpPr>
          <p:nvPr/>
        </p:nvSpPr>
        <p:spPr bwMode="black">
          <a:xfrm>
            <a:off x="6564313" y="2950845"/>
            <a:ext cx="2497137" cy="2578100"/>
          </a:xfrm>
          <a:prstGeom prst="rect">
            <a:avLst/>
          </a:prstGeom>
          <a:noFill/>
          <a:ln w="9525">
            <a:noFill/>
            <a:miter lim="800000"/>
          </a:ln>
        </p:spPr>
        <p:txBody>
          <a:bodyPr>
            <a:spAutoFit/>
          </a:bodyPr>
          <a:p>
            <a:pPr marL="120650" indent="-120650" algn="ctr" eaLnBrk="0" hangingPunct="0">
              <a:buFont typeface="Wingdings" panose="05000000000000000000" pitchFamily="2" charset="2"/>
              <a:buNone/>
            </a:pPr>
            <a:r>
              <a:rPr lang="en-US" sz="1600" b="1">
                <a:solidFill>
                  <a:schemeClr val="hlink"/>
                </a:solidFill>
              </a:rPr>
              <a:t> </a:t>
            </a:r>
            <a:r>
              <a:rPr lang="" altLang="en-US" sz="1600" b="1">
                <a:solidFill>
                  <a:schemeClr val="hlink"/>
                </a:solidFill>
              </a:rPr>
              <a:t>Node.js</a:t>
            </a:r>
            <a:endParaRPr lang="en-US" sz="1600" b="1">
              <a:solidFill>
                <a:schemeClr val="hlink"/>
              </a:solidFill>
            </a:endParaRPr>
          </a:p>
          <a:p>
            <a:pPr marL="120650" indent="-120650" eaLnBrk="0" hangingPunct="0">
              <a:buFont typeface="Wingdings" panose="05000000000000000000" pitchFamily="2" charset="2"/>
              <a:buNone/>
            </a:pPr>
            <a:endParaRPr lang="en-US" sz="1600" b="1">
              <a:solidFill>
                <a:schemeClr val="hlink"/>
              </a:solidFill>
            </a:endParaRPr>
          </a:p>
          <a:p>
            <a:pPr marL="120650" indent="-120650">
              <a:lnSpc>
                <a:spcPct val="60000"/>
              </a:lnSpc>
              <a:spcBef>
                <a:spcPct val="50000"/>
              </a:spcBef>
              <a:buClr>
                <a:srgbClr val="1F3F5F"/>
              </a:buClr>
              <a:buFontTx/>
              <a:buChar char="•"/>
            </a:pPr>
            <a:r>
              <a:rPr lang="" altLang="en-US">
                <a:latin typeface="Times New Roman [Mono]" panose="02020603050405020304" charset="0"/>
                <a:cs typeface="Times New Roman [Mono]" panose="02020603050405020304" charset="0"/>
              </a:rPr>
              <a:t>Tạo signaling server</a:t>
            </a:r>
            <a:endParaRPr lang="" altLang="en-US">
              <a:latin typeface="Times New Roman [Mono]" panose="02020603050405020304" charset="0"/>
              <a:cs typeface="Times New Roman [Mono]" panose="02020603050405020304" charset="0"/>
            </a:endParaRPr>
          </a:p>
          <a:p>
            <a:pPr marL="120650" indent="-120650">
              <a:lnSpc>
                <a:spcPct val="60000"/>
              </a:lnSpc>
              <a:spcBef>
                <a:spcPct val="50000"/>
              </a:spcBef>
              <a:buClr>
                <a:srgbClr val="1F3F5F"/>
              </a:buClr>
              <a:buFontTx/>
              <a:buChar char="•"/>
            </a:pPr>
            <a:endParaRPr lang="en-US">
              <a:latin typeface="Times New Roman [Mono]" panose="02020603050405020304" charset="0"/>
              <a:cs typeface="Times New Roman [Mono]" panose="02020603050405020304" charset="0"/>
            </a:endParaRPr>
          </a:p>
          <a:p>
            <a:pPr marL="120650" indent="-120650">
              <a:buFontTx/>
              <a:buChar char="•"/>
            </a:pPr>
            <a:r>
              <a:rPr lang="" altLang="en-US">
                <a:latin typeface="Times New Roman [Mono]" panose="02020603050405020304" charset="0"/>
                <a:cs typeface="Times New Roman [Mono]" panose="02020603050405020304" charset="0"/>
              </a:rPr>
              <a:t>Tạo socket server cho chat</a:t>
            </a:r>
            <a:endParaRPr lang="" altLang="en-US">
              <a:latin typeface="Times New Roman [Mono]" panose="02020603050405020304" charset="0"/>
              <a:cs typeface="Times New Roman [Mono]" panose="02020603050405020304" charset="0"/>
            </a:endParaRPr>
          </a:p>
          <a:p>
            <a:pPr marL="120650" indent="-120650">
              <a:buFontTx/>
              <a:buChar char="•"/>
            </a:pPr>
            <a:endParaRPr lang="en-US">
              <a:latin typeface="Times New Roman [Mono]" panose="02020603050405020304" charset="0"/>
              <a:cs typeface="Times New Roman [Mono]" panose="02020603050405020304" charset="0"/>
            </a:endParaRPr>
          </a:p>
          <a:p>
            <a:pPr marL="120650" indent="-120650">
              <a:buFontTx/>
              <a:buChar char="•"/>
            </a:pPr>
            <a:r>
              <a:rPr lang="" altLang="en-US">
                <a:latin typeface="Times New Roman [Mono]" panose="02020603050405020304" charset="0"/>
                <a:cs typeface="Times New Roman [Mono]" panose="02020603050405020304" charset="0"/>
              </a:rPr>
              <a:t>Trung gian giao tiếp giữa các client </a:t>
            </a:r>
            <a:endParaRPr lang="" altLang="en-US">
              <a:latin typeface="Times New Roman [Mono]" panose="02020603050405020304" charset="0"/>
              <a:cs typeface="Times New Roman [Mono]"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 altLang="en-US" sz="2400" b="1" dirty="0" smtClean="0">
                <a:latin typeface="Times New Roman" panose="02020603050405020304" pitchFamily="18" charset="0"/>
                <a:cs typeface="Times New Roman" panose="02020603050405020304" pitchFamily="18" charset="0"/>
                <a:sym typeface="+mn-ea"/>
              </a:rPr>
              <a:t>PHÂN TÍCH THIẾT KẾ HỆ THỐNG</a:t>
            </a:r>
            <a:endParaRPr lang=""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anking System Use Case Diagram (4)"/>
          <p:cNvPicPr>
            <a:picLocks noChangeAspect="1"/>
          </p:cNvPicPr>
          <p:nvPr/>
        </p:nvPicPr>
        <p:blipFill>
          <a:blip r:embed="rId3"/>
          <a:stretch>
            <a:fillRect/>
          </a:stretch>
        </p:blipFill>
        <p:spPr>
          <a:xfrm>
            <a:off x="4244340" y="715645"/>
            <a:ext cx="3413760" cy="5741035"/>
          </a:xfrm>
          <a:prstGeom prst="rect">
            <a:avLst/>
          </a:prstGeom>
        </p:spPr>
      </p:pic>
      <p:sp>
        <p:nvSpPr>
          <p:cNvPr id="8" name="Text Box 7"/>
          <p:cNvSpPr txBox="1"/>
          <p:nvPr/>
        </p:nvSpPr>
        <p:spPr>
          <a:xfrm>
            <a:off x="374650" y="1346200"/>
            <a:ext cx="3612515" cy="4154170"/>
          </a:xfrm>
          <a:prstGeom prst="rect">
            <a:avLst/>
          </a:prstGeom>
          <a:noFill/>
        </p:spPr>
        <p:txBody>
          <a:bodyPr wrap="square" rtlCol="0">
            <a:spAutoFit/>
          </a:bodyPr>
          <a:p>
            <a:pPr marL="285750" indent="-285750">
              <a:buFont typeface="Arial" panose="020B0604020202020204" pitchFamily="34" charset="0"/>
              <a:buChar char="•"/>
            </a:pPr>
            <a:r>
              <a:rPr lang="en-US" sz="2200">
                <a:latin typeface="Times New Roman [Mono]" panose="02020603050405020304" charset="0"/>
                <a:cs typeface="Times New Roman [Mono]" panose="02020603050405020304" charset="0"/>
              </a:rPr>
              <a:t>Đây là biểu đồ ca sử dụng tổng quát các chức năng mà người dùng có thể sử dụng trong hệ thống.</a:t>
            </a:r>
            <a:endParaRPr lang="en-US" sz="2200">
              <a:latin typeface="Times New Roman [Mono]" panose="02020603050405020304" charset="0"/>
              <a:cs typeface="Times New Roman [Mono]" panose="02020603050405020304" charset="0"/>
            </a:endParaRPr>
          </a:p>
          <a:p>
            <a:endParaRPr lang="en-US" sz="2200">
              <a:latin typeface="Times New Roman [Mono]" panose="02020603050405020304" charset="0"/>
              <a:cs typeface="Times New Roman [Mono]" panose="02020603050405020304" charset="0"/>
            </a:endParaRPr>
          </a:p>
          <a:p>
            <a:pPr marL="285750" indent="-285750">
              <a:buFont typeface="Arial" panose="020B0604020202020204" pitchFamily="34" charset="0"/>
              <a:buChar char="•"/>
            </a:pPr>
            <a:r>
              <a:rPr lang="en-US" sz="2200">
                <a:latin typeface="Times New Roman [Mono]" panose="02020603050405020304" charset="0"/>
                <a:cs typeface="Times New Roman [Mono]" panose="02020603050405020304" charset="0"/>
              </a:rPr>
              <a:t>Những chức năng đó bao gồm: Tham gia phòng, gọi video, thay đổi cài đặt các thiết bị, gửi tin nhắn, đổi mật khẩu phòng, copy link phòng, bật/tắt chia sẻ camera/microphone.</a:t>
            </a:r>
            <a:endParaRPr lang="en-US" sz="2200">
              <a:latin typeface="Times New Roman [Mono]" panose="02020603050405020304" charset="0"/>
              <a:cs typeface="Times New Roman [Mono]" panose="020206030504050203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PHÂN TÍCH THIẾT KẾ HỆ THỐNG</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Banking System Use Case Diagram (5)"/>
          <p:cNvPicPr>
            <a:picLocks noChangeAspect="1"/>
          </p:cNvPicPr>
          <p:nvPr/>
        </p:nvPicPr>
        <p:blipFill>
          <a:blip r:embed="rId3"/>
          <a:stretch>
            <a:fillRect/>
          </a:stretch>
        </p:blipFill>
        <p:spPr>
          <a:xfrm>
            <a:off x="2037080" y="868045"/>
            <a:ext cx="4383405" cy="3326130"/>
          </a:xfrm>
          <a:prstGeom prst="rect">
            <a:avLst/>
          </a:prstGeom>
        </p:spPr>
      </p:pic>
      <p:sp>
        <p:nvSpPr>
          <p:cNvPr id="3" name="Rectangle 2"/>
          <p:cNvSpPr/>
          <p:nvPr/>
        </p:nvSpPr>
        <p:spPr>
          <a:xfrm>
            <a:off x="940435" y="4569460"/>
            <a:ext cx="6576695" cy="706755"/>
          </a:xfrm>
          <a:prstGeom prst="rect">
            <a:avLst/>
          </a:prstGeom>
          <a:noFill/>
          <a:ln>
            <a:noFill/>
          </a:ln>
        </p:spPr>
        <p:txBody>
          <a:bodyPr wrap="none" rtlCol="0" anchor="t">
            <a:spAutoFit/>
          </a:bodyPr>
          <a:p>
            <a:pPr algn="l"/>
            <a:r>
              <a:rPr lang="en-US" altLang="zh-CN" sz="2000" b="1">
                <a:latin typeface="Times New Roman [Mono]" panose="02020603050405020304" charset="0"/>
                <a:cs typeface="Times New Roman [Mono]" panose="02020603050405020304" charset="0"/>
              </a:rPr>
              <a:t>Đối với gọi video, người dùng có thể chia sẻ video của mình</a:t>
            </a:r>
            <a:endParaRPr lang="en-US" altLang="zh-CN" sz="2000" b="1">
              <a:latin typeface="Times New Roman [Mono]" panose="02020603050405020304" charset="0"/>
              <a:cs typeface="Times New Roman [Mono]" panose="02020603050405020304" charset="0"/>
            </a:endParaRPr>
          </a:p>
          <a:p>
            <a:pPr algn="l"/>
            <a:r>
              <a:rPr lang="en-US" altLang="zh-CN" sz="2000" b="1">
                <a:latin typeface="Times New Roman [Mono]" panose="02020603050405020304" charset="0"/>
                <a:cs typeface="Times New Roman [Mono]" panose="02020603050405020304" charset="0"/>
              </a:rPr>
              <a:t>thông qua camera hoặc </a:t>
            </a:r>
            <a:r>
              <a:rPr lang="en-US" altLang="en-US" sz="2000" b="1">
                <a:latin typeface="Times New Roman [Mono]" panose="02020603050405020304" charset="0"/>
                <a:cs typeface="Times New Roman [Mono]" panose="02020603050405020304" charset="0"/>
              </a:rPr>
              <a:t>màn hình (Share Screen).</a:t>
            </a:r>
            <a:endParaRPr lang="en-US" altLang="en-US" sz="2000" b="1">
              <a:latin typeface="Times New Roman [Mono]" panose="02020603050405020304" charset="0"/>
              <a:cs typeface="Times New Roman [Mono]"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sym typeface="+mn-ea"/>
              </a:rPr>
              <a:t>KẾT QUẢ THỰC HIỆN</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grpSp>
        <p:nvGrpSpPr>
          <p:cNvPr id="18434" name="Group 3"/>
          <p:cNvGrpSpPr/>
          <p:nvPr/>
        </p:nvGrpSpPr>
        <p:grpSpPr bwMode="auto">
          <a:xfrm>
            <a:off x="2118995" y="2283778"/>
            <a:ext cx="4905375" cy="2425700"/>
            <a:chOff x="995" y="1472"/>
            <a:chExt cx="3785" cy="1872"/>
          </a:xfrm>
        </p:grpSpPr>
        <p:sp>
          <p:nvSpPr>
            <p:cNvPr id="18435" name="AutoShape 4"/>
            <p:cNvSpPr>
              <a:spLocks noChangeArrowheads="1"/>
            </p:cNvSpPr>
            <p:nvPr/>
          </p:nvSpPr>
          <p:spPr bwMode="gray">
            <a:xfrm>
              <a:off x="995" y="1588"/>
              <a:ext cx="3785"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gradFill>
            <a:ln w="9525" algn="ctr">
              <a:noFill/>
              <a:round/>
            </a:ln>
          </p:spPr>
          <p:txBody>
            <a:bodyPr wrap="none" anchor="ctr"/>
            <a:p>
              <a:endParaRPr lang="en-US">
                <a:latin typeface="Calibri" charset="0"/>
                <a:cs typeface="Arial" panose="020B0604020202020204" pitchFamily="34" charset="0"/>
              </a:endParaRPr>
            </a:p>
          </p:txBody>
        </p:sp>
        <p:sp>
          <p:nvSpPr>
            <p:cNvPr id="6" name="AutoShape 5"/>
            <p:cNvSpPr>
              <a:spLocks noChangeArrowheads="1"/>
            </p:cNvSpPr>
            <p:nvPr/>
          </p:nvSpPr>
          <p:spPr bwMode="gray">
            <a:xfrm>
              <a:off x="995" y="1478"/>
              <a:ext cx="3785"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chemeClr val="tx1"/>
                </a:gs>
                <a:gs pos="50000">
                  <a:schemeClr val="accent1"/>
                </a:gs>
                <a:gs pos="100000">
                  <a:schemeClr val="tx1"/>
                </a:gs>
              </a:gsLst>
              <a:lin ang="18900000" scaled="1"/>
            </a:gradFill>
            <a:ln w="9525" algn="ctr">
              <a:noFill/>
              <a:round/>
            </a:ln>
          </p:spPr>
          <p:txBody>
            <a:bodyPr wrap="none" anchor="ctr"/>
            <a:p>
              <a:pPr fontAlgn="auto">
                <a:spcBef>
                  <a:spcPts val="0"/>
                </a:spcBef>
                <a:spcAft>
                  <a:spcPts val="0"/>
                </a:spcAft>
                <a:defRPr/>
              </a:pPr>
              <a:endParaRPr lang="en-US">
                <a:latin typeface="+mn-lt"/>
              </a:endParaRPr>
            </a:p>
          </p:txBody>
        </p:sp>
        <p:sp>
          <p:nvSpPr>
            <p:cNvPr id="18437" name="Line 6"/>
            <p:cNvSpPr>
              <a:spLocks noChangeShapeType="1"/>
            </p:cNvSpPr>
            <p:nvPr/>
          </p:nvSpPr>
          <p:spPr bwMode="gray">
            <a:xfrm flipV="1">
              <a:off x="2872" y="1472"/>
              <a:ext cx="0" cy="359"/>
            </a:xfrm>
            <a:prstGeom prst="line">
              <a:avLst/>
            </a:prstGeom>
            <a:noFill/>
            <a:ln w="9525">
              <a:solidFill>
                <a:schemeClr val="bg1"/>
              </a:solidFill>
              <a:round/>
            </a:ln>
          </p:spPr>
          <p:txBody>
            <a:bodyPr wrap="none" anchor="ctr"/>
            <a:p>
              <a:endParaRPr lang="en-US"/>
            </a:p>
          </p:txBody>
        </p:sp>
        <p:sp>
          <p:nvSpPr>
            <p:cNvPr id="18438" name="Line 7"/>
            <p:cNvSpPr>
              <a:spLocks noChangeShapeType="1"/>
            </p:cNvSpPr>
            <p:nvPr/>
          </p:nvSpPr>
          <p:spPr bwMode="gray">
            <a:xfrm>
              <a:off x="1793" y="1974"/>
              <a:ext cx="0" cy="115"/>
            </a:xfrm>
            <a:prstGeom prst="line">
              <a:avLst/>
            </a:prstGeom>
            <a:noFill/>
            <a:ln w="9525">
              <a:solidFill>
                <a:schemeClr val="bg1"/>
              </a:solidFill>
              <a:round/>
            </a:ln>
          </p:spPr>
          <p:txBody>
            <a:bodyPr wrap="none" anchor="ctr"/>
            <a:p>
              <a:endParaRPr lang="en-US"/>
            </a:p>
          </p:txBody>
        </p:sp>
        <p:sp>
          <p:nvSpPr>
            <p:cNvPr id="18439" name="Line 8"/>
            <p:cNvSpPr>
              <a:spLocks noChangeShapeType="1"/>
            </p:cNvSpPr>
            <p:nvPr/>
          </p:nvSpPr>
          <p:spPr bwMode="gray">
            <a:xfrm>
              <a:off x="3951" y="1959"/>
              <a:ext cx="0" cy="123"/>
            </a:xfrm>
            <a:prstGeom prst="line">
              <a:avLst/>
            </a:prstGeom>
            <a:noFill/>
            <a:ln w="9525">
              <a:solidFill>
                <a:schemeClr val="bg1"/>
              </a:solidFill>
              <a:round/>
            </a:ln>
          </p:spPr>
          <p:txBody>
            <a:bodyPr wrap="none" anchor="ctr"/>
            <a:p>
              <a:endParaRPr lang="en-US"/>
            </a:p>
          </p:txBody>
        </p:sp>
        <p:sp>
          <p:nvSpPr>
            <p:cNvPr id="18440" name="Line 9"/>
            <p:cNvSpPr>
              <a:spLocks noChangeShapeType="1"/>
            </p:cNvSpPr>
            <p:nvPr/>
          </p:nvSpPr>
          <p:spPr bwMode="gray">
            <a:xfrm flipV="1">
              <a:off x="3951" y="1794"/>
              <a:ext cx="384" cy="165"/>
            </a:xfrm>
            <a:prstGeom prst="line">
              <a:avLst/>
            </a:prstGeom>
            <a:noFill/>
            <a:ln w="9525">
              <a:solidFill>
                <a:schemeClr val="bg1"/>
              </a:solidFill>
              <a:round/>
            </a:ln>
          </p:spPr>
          <p:txBody>
            <a:bodyPr wrap="none" anchor="ctr"/>
            <a:p>
              <a:endParaRPr lang="en-US"/>
            </a:p>
          </p:txBody>
        </p:sp>
        <p:sp>
          <p:nvSpPr>
            <p:cNvPr id="18441" name="Line 10"/>
            <p:cNvSpPr>
              <a:spLocks noChangeShapeType="1"/>
            </p:cNvSpPr>
            <p:nvPr/>
          </p:nvSpPr>
          <p:spPr bwMode="gray">
            <a:xfrm flipH="1" flipV="1">
              <a:off x="1413" y="1801"/>
              <a:ext cx="378" cy="171"/>
            </a:xfrm>
            <a:prstGeom prst="line">
              <a:avLst/>
            </a:prstGeom>
            <a:noFill/>
            <a:ln w="9525">
              <a:solidFill>
                <a:schemeClr val="bg1"/>
              </a:solidFill>
              <a:round/>
            </a:ln>
          </p:spPr>
          <p:txBody>
            <a:bodyPr wrap="none" anchor="ctr"/>
            <a:p>
              <a:endParaRPr lang="en-US"/>
            </a:p>
          </p:txBody>
        </p:sp>
        <p:sp>
          <p:nvSpPr>
            <p:cNvPr id="18442" name="Line 11"/>
            <p:cNvSpPr>
              <a:spLocks noChangeShapeType="1"/>
            </p:cNvSpPr>
            <p:nvPr/>
          </p:nvSpPr>
          <p:spPr bwMode="gray">
            <a:xfrm flipH="1">
              <a:off x="1856" y="2884"/>
              <a:ext cx="291" cy="209"/>
            </a:xfrm>
            <a:prstGeom prst="line">
              <a:avLst/>
            </a:prstGeom>
            <a:noFill/>
            <a:ln w="9525">
              <a:solidFill>
                <a:schemeClr val="bg1"/>
              </a:solidFill>
              <a:round/>
            </a:ln>
          </p:spPr>
          <p:txBody>
            <a:bodyPr wrap="none" anchor="ctr"/>
            <a:p>
              <a:endParaRPr lang="en-US"/>
            </a:p>
          </p:txBody>
        </p:sp>
        <p:sp>
          <p:nvSpPr>
            <p:cNvPr id="18443" name="Line 12"/>
            <p:cNvSpPr>
              <a:spLocks noChangeShapeType="1"/>
            </p:cNvSpPr>
            <p:nvPr/>
          </p:nvSpPr>
          <p:spPr bwMode="gray">
            <a:xfrm>
              <a:off x="3752" y="2843"/>
              <a:ext cx="365" cy="181"/>
            </a:xfrm>
            <a:prstGeom prst="line">
              <a:avLst/>
            </a:prstGeom>
            <a:noFill/>
            <a:ln w="9525">
              <a:solidFill>
                <a:schemeClr val="bg1"/>
              </a:solidFill>
              <a:round/>
            </a:ln>
          </p:spPr>
          <p:txBody>
            <a:bodyPr wrap="none" anchor="ctr"/>
            <a:p>
              <a:endParaRPr lang="en-US"/>
            </a:p>
          </p:txBody>
        </p:sp>
        <p:sp>
          <p:nvSpPr>
            <p:cNvPr id="18444" name="Line 13"/>
            <p:cNvSpPr>
              <a:spLocks noChangeShapeType="1"/>
            </p:cNvSpPr>
            <p:nvPr/>
          </p:nvSpPr>
          <p:spPr bwMode="gray">
            <a:xfrm flipH="1">
              <a:off x="1850" y="3090"/>
              <a:ext cx="7" cy="110"/>
            </a:xfrm>
            <a:prstGeom prst="line">
              <a:avLst/>
            </a:prstGeom>
            <a:noFill/>
            <a:ln w="9525">
              <a:solidFill>
                <a:schemeClr val="bg1"/>
              </a:solidFill>
              <a:round/>
            </a:ln>
          </p:spPr>
          <p:txBody>
            <a:bodyPr wrap="none" anchor="ctr"/>
            <a:p>
              <a:endParaRPr lang="en-US"/>
            </a:p>
          </p:txBody>
        </p:sp>
        <p:sp>
          <p:nvSpPr>
            <p:cNvPr id="18445" name="Line 14"/>
            <p:cNvSpPr>
              <a:spLocks noChangeShapeType="1"/>
            </p:cNvSpPr>
            <p:nvPr/>
          </p:nvSpPr>
          <p:spPr bwMode="gray">
            <a:xfrm flipH="1">
              <a:off x="4112" y="3022"/>
              <a:ext cx="7" cy="110"/>
            </a:xfrm>
            <a:prstGeom prst="line">
              <a:avLst/>
            </a:prstGeom>
            <a:noFill/>
            <a:ln w="9525">
              <a:solidFill>
                <a:schemeClr val="bg1"/>
              </a:solidFill>
              <a:round/>
            </a:ln>
          </p:spPr>
          <p:txBody>
            <a:bodyPr wrap="none" anchor="ctr"/>
            <a:p>
              <a:endParaRPr lang="en-US"/>
            </a:p>
          </p:txBody>
        </p:sp>
      </p:grpSp>
      <p:sp>
        <p:nvSpPr>
          <p:cNvPr id="18456" name="Text Box 25"/>
          <p:cNvSpPr txBox="1">
            <a:spLocks noChangeArrowheads="1"/>
          </p:cNvSpPr>
          <p:nvPr/>
        </p:nvSpPr>
        <p:spPr bwMode="black">
          <a:xfrm>
            <a:off x="3689033" y="3099753"/>
            <a:ext cx="1736725" cy="583565"/>
          </a:xfrm>
          <a:prstGeom prst="rect">
            <a:avLst/>
          </a:prstGeom>
          <a:noFill/>
          <a:ln w="9525" algn="ctr">
            <a:noFill/>
            <a:miter lim="800000"/>
          </a:ln>
        </p:spPr>
        <p:txBody>
          <a:bodyPr>
            <a:spAutoFit/>
          </a:bodyPr>
          <a:p>
            <a:pPr algn="ctr">
              <a:spcBef>
                <a:spcPct val="50000"/>
              </a:spcBef>
            </a:pPr>
            <a:r>
              <a:rPr lang="" altLang="en-US" sz="3200" b="1">
                <a:solidFill>
                  <a:srgbClr val="A50021"/>
                </a:solidFill>
                <a:latin typeface="Times New Roman [Mono]" panose="02020603050405020304" charset="0"/>
                <a:cs typeface="Times New Roman [Mono]" panose="02020603050405020304" charset="0"/>
              </a:rPr>
              <a:t>DEMO</a:t>
            </a:r>
            <a:endParaRPr lang="" altLang="en-US" sz="3200" b="1">
              <a:solidFill>
                <a:srgbClr val="A50021"/>
              </a:solidFill>
              <a:latin typeface="Times New Roman [Mono]" panose="02020603050405020304" charset="0"/>
              <a:cs typeface="Times New Roman [Mono]" panose="02020603050405020304" charset="0"/>
            </a:endParaRPr>
          </a:p>
        </p:txBody>
      </p:sp>
      <p:sp>
        <p:nvSpPr>
          <p:cNvPr id="1167386" name="AutoShape 26"/>
          <p:cNvSpPr>
            <a:spLocks noChangeArrowheads="1"/>
          </p:cNvSpPr>
          <p:nvPr/>
        </p:nvSpPr>
        <p:spPr bwMode="gray">
          <a:xfrm>
            <a:off x="3371533" y="2842578"/>
            <a:ext cx="2339975" cy="663575"/>
          </a:xfrm>
          <a:custGeom>
            <a:avLst/>
            <a:gdLst>
              <a:gd name="T0" fmla="*/ 1190571 w 21600"/>
              <a:gd name="T1" fmla="*/ 31 h 21600"/>
              <a:gd name="T2" fmla="*/ 126640 w 21600"/>
              <a:gd name="T3" fmla="*/ 322418 h 21600"/>
              <a:gd name="T4" fmla="*/ 1186129 w 21600"/>
              <a:gd name="T5" fmla="*/ 71611 h 21600"/>
              <a:gd name="T6" fmla="*/ 2632363 w 21600"/>
              <a:gd name="T7" fmla="*/ 333293 h 21600"/>
              <a:gd name="T8" fmla="*/ 2212143 w 21600"/>
              <a:gd name="T9" fmla="*/ 451600 h 21600"/>
              <a:gd name="T10" fmla="*/ 1794956 w 21600"/>
              <a:gd name="T11" fmla="*/ 33243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269" y="10830"/>
                </a:moveTo>
                <a:cubicBezTo>
                  <a:pt x="19269" y="10820"/>
                  <a:pt x="19270" y="10810"/>
                  <a:pt x="19270" y="10800"/>
                </a:cubicBezTo>
                <a:cubicBezTo>
                  <a:pt x="19270" y="6122"/>
                  <a:pt x="15477" y="2330"/>
                  <a:pt x="10800" y="2330"/>
                </a:cubicBezTo>
                <a:cubicBezTo>
                  <a:pt x="6226" y="2329"/>
                  <a:pt x="2478" y="5961"/>
                  <a:pt x="2334" y="10532"/>
                </a:cubicBezTo>
                <a:lnTo>
                  <a:pt x="5" y="10459"/>
                </a:lnTo>
                <a:cubicBezTo>
                  <a:pt x="189" y="4630"/>
                  <a:pt x="4968" y="-1"/>
                  <a:pt x="10800" y="0"/>
                </a:cubicBezTo>
                <a:cubicBezTo>
                  <a:pt x="16764" y="0"/>
                  <a:pt x="21600" y="4835"/>
                  <a:pt x="21600" y="10800"/>
                </a:cubicBezTo>
                <a:cubicBezTo>
                  <a:pt x="21600" y="10813"/>
                  <a:pt x="21599" y="10826"/>
                  <a:pt x="21599" y="10839"/>
                </a:cubicBezTo>
                <a:lnTo>
                  <a:pt x="24299" y="10849"/>
                </a:lnTo>
                <a:lnTo>
                  <a:pt x="20420" y="14700"/>
                </a:lnTo>
                <a:lnTo>
                  <a:pt x="16569" y="10821"/>
                </a:lnTo>
                <a:lnTo>
                  <a:pt x="19269" y="10830"/>
                </a:lnTo>
                <a:close/>
              </a:path>
            </a:pathLst>
          </a:custGeom>
          <a:gradFill rotWithShape="1">
            <a:gsLst>
              <a:gs pos="0">
                <a:schemeClr val="hlink"/>
              </a:gs>
              <a:gs pos="100000">
                <a:schemeClr val="hlink">
                  <a:gamma/>
                  <a:shade val="46275"/>
                  <a:invGamma/>
                </a:schemeClr>
              </a:gs>
            </a:gsLst>
            <a:lin ang="0" scaled="1"/>
          </a:gradFill>
          <a:ln w="9525" algn="ctr">
            <a:noFill/>
            <a:miter lim="800000"/>
          </a:ln>
        </p:spPr>
        <p:txBody>
          <a:bodyPr wrap="none" anchor="ctr"/>
          <a:p>
            <a:pPr fontAlgn="auto">
              <a:spcBef>
                <a:spcPts val="0"/>
              </a:spcBef>
              <a:spcAft>
                <a:spcPts val="0"/>
              </a:spcAft>
              <a:defRPr/>
            </a:pPr>
            <a:endParaRPr lang="en-US">
              <a:latin typeface="+mn-lt"/>
            </a:endParaRPr>
          </a:p>
        </p:txBody>
      </p:sp>
      <p:sp>
        <p:nvSpPr>
          <p:cNvPr id="1167387" name="AutoShape 27"/>
          <p:cNvSpPr>
            <a:spLocks noChangeArrowheads="1"/>
          </p:cNvSpPr>
          <p:nvPr/>
        </p:nvSpPr>
        <p:spPr bwMode="gray">
          <a:xfrm flipH="1" flipV="1">
            <a:off x="3450908" y="3474403"/>
            <a:ext cx="2392362" cy="620712"/>
          </a:xfrm>
          <a:custGeom>
            <a:avLst/>
            <a:gdLst>
              <a:gd name="T0" fmla="*/ 1212795 w 21600"/>
              <a:gd name="T1" fmla="*/ 29 h 21600"/>
              <a:gd name="T2" fmla="*/ 123716 w 21600"/>
              <a:gd name="T3" fmla="*/ 301563 h 21600"/>
              <a:gd name="T4" fmla="*/ 1209361 w 21600"/>
              <a:gd name="T5" fmla="*/ 63968 h 21600"/>
              <a:gd name="T6" fmla="*/ 2691296 w 21600"/>
              <a:gd name="T7" fmla="*/ 308890 h 21600"/>
              <a:gd name="T8" fmla="*/ 2270640 w 21600"/>
              <a:gd name="T9" fmla="*/ 418866 h 21600"/>
              <a:gd name="T10" fmla="*/ 1846660 w 21600"/>
              <a:gd name="T11" fmla="*/ 309724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73" y="10767"/>
                </a:moveTo>
                <a:cubicBezTo>
                  <a:pt x="19356" y="6045"/>
                  <a:pt x="15522" y="2226"/>
                  <a:pt x="10800" y="2226"/>
                </a:cubicBezTo>
                <a:cubicBezTo>
                  <a:pt x="6170" y="2225"/>
                  <a:pt x="2376" y="5901"/>
                  <a:pt x="2230" y="10529"/>
                </a:cubicBezTo>
                <a:lnTo>
                  <a:pt x="5" y="10459"/>
                </a:lnTo>
                <a:cubicBezTo>
                  <a:pt x="189" y="4630"/>
                  <a:pt x="4968" y="-1"/>
                  <a:pt x="10800" y="0"/>
                </a:cubicBezTo>
                <a:cubicBezTo>
                  <a:pt x="16748" y="0"/>
                  <a:pt x="21577" y="4810"/>
                  <a:pt x="21599" y="10759"/>
                </a:cubicBezTo>
                <a:lnTo>
                  <a:pt x="24299" y="10749"/>
                </a:lnTo>
                <a:lnTo>
                  <a:pt x="20501" y="14576"/>
                </a:lnTo>
                <a:lnTo>
                  <a:pt x="16673" y="10778"/>
                </a:lnTo>
                <a:lnTo>
                  <a:pt x="19373" y="10767"/>
                </a:lnTo>
                <a:close/>
              </a:path>
            </a:pathLst>
          </a:custGeom>
          <a:gradFill rotWithShape="1">
            <a:gsLst>
              <a:gs pos="0">
                <a:schemeClr val="folHlink"/>
              </a:gs>
              <a:gs pos="100000">
                <a:schemeClr val="folHlink">
                  <a:gamma/>
                  <a:shade val="46275"/>
                  <a:invGamma/>
                </a:schemeClr>
              </a:gs>
            </a:gsLst>
            <a:lin ang="0" scaled="1"/>
          </a:gradFill>
          <a:ln w="9525" algn="ctr">
            <a:noFill/>
            <a:miter lim="800000"/>
          </a:ln>
        </p:spPr>
        <p:txBody>
          <a:bodyPr rot="10800000" wrap="none" anchor="ctr"/>
          <a:p>
            <a:pPr fontAlgn="auto">
              <a:spcBef>
                <a:spcPts val="0"/>
              </a:spcBef>
              <a:spcAft>
                <a:spcPts val="0"/>
              </a:spcAft>
              <a:defRPr/>
            </a:pPr>
            <a:endParaRPr lang="en-US">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 altLang="en-US" sz="2400" b="1" dirty="0" smtClean="0">
                <a:latin typeface="Times New Roman" panose="02020603050405020304" pitchFamily="18" charset="0"/>
                <a:cs typeface="Times New Roman" panose="02020603050405020304" pitchFamily="18" charset="0"/>
                <a:sym typeface="+mn-ea"/>
              </a:rPr>
              <a:t>KẾT LUẬN VÀ HƯỚNG PHÁT TRIỂN</a:t>
            </a:r>
            <a:endParaRPr lang=""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745490" y="1288415"/>
            <a:ext cx="7671435" cy="3969385"/>
          </a:xfrm>
          <a:prstGeom prst="rect">
            <a:avLst/>
          </a:prstGeom>
          <a:noFill/>
        </p:spPr>
        <p:txBody>
          <a:bodyPr wrap="square" rtlCol="0">
            <a:spAutoFit/>
          </a:bodyPr>
          <a:p>
            <a:pPr marL="285750" indent="-285750">
              <a:buFont typeface="Arial" panose="020B0604020202020204" pitchFamily="34" charset="0"/>
              <a:buChar char="•"/>
            </a:pPr>
            <a:r>
              <a:rPr lang="" altLang="en-US"/>
              <a:t>Những điều đã đạt được:</a:t>
            </a:r>
            <a:endParaRPr lang="" altLang="en-US"/>
          </a:p>
          <a:p>
            <a:pPr indent="0">
              <a:buFont typeface="Arial" panose="020B0604020202020204" pitchFamily="34" charset="0"/>
              <a:buNone/>
            </a:pPr>
            <a:r>
              <a:rPr lang="" altLang="en-US"/>
              <a:t>+ Cung cấp được một hệ thống website có thể giúp người dùng gọi video chat mà không cần cài thêm plugin nào</a:t>
            </a:r>
            <a:endParaRPr lang="" altLang="en-US"/>
          </a:p>
          <a:p>
            <a:pPr indent="0">
              <a:buFont typeface="Arial" panose="020B0604020202020204" pitchFamily="34" charset="0"/>
              <a:buNone/>
            </a:pPr>
            <a:r>
              <a:rPr lang="" altLang="en-US"/>
              <a:t>+ Cách ứng dụng framework vào một dự án</a:t>
            </a:r>
            <a:endParaRPr lang="" altLang="en-US"/>
          </a:p>
          <a:p>
            <a:pPr indent="0">
              <a:buFont typeface="Arial" panose="020B0604020202020204" pitchFamily="34" charset="0"/>
              <a:buNone/>
            </a:pPr>
            <a:r>
              <a:rPr lang="" altLang="en-US"/>
              <a:t>+ Các bước triển khai hệ thống để hoàn thiện một sản phầm trên thực tế</a:t>
            </a:r>
            <a:endParaRPr lang="" altLang="en-US"/>
          </a:p>
          <a:p>
            <a:pPr indent="0">
              <a:buFont typeface="Arial" panose="020B0604020202020204" pitchFamily="34" charset="0"/>
              <a:buNone/>
            </a:pPr>
            <a:endParaRPr lang="" altLang="en-US"/>
          </a:p>
          <a:p>
            <a:pPr marL="285750" indent="-285750">
              <a:buFont typeface="Arial" panose="020B0604020202020204" pitchFamily="34" charset="0"/>
              <a:buChar char="•"/>
            </a:pPr>
            <a:r>
              <a:rPr lang="en-US" altLang="en-US">
                <a:sym typeface="+mn-ea"/>
              </a:rPr>
              <a:t>Những điều </a:t>
            </a:r>
            <a:r>
              <a:rPr lang="" altLang="en-US">
                <a:sym typeface="+mn-ea"/>
              </a:rPr>
              <a:t>chưa </a:t>
            </a:r>
            <a:r>
              <a:rPr lang="en-US" altLang="en-US">
                <a:sym typeface="+mn-ea"/>
              </a:rPr>
              <a:t>đạt được:</a:t>
            </a:r>
            <a:endParaRPr lang="en-US" altLang="en-US">
              <a:sym typeface="+mn-ea"/>
            </a:endParaRPr>
          </a:p>
          <a:p>
            <a:pPr indent="0">
              <a:buFont typeface="Arial" panose="020B0604020202020204" pitchFamily="34" charset="0"/>
              <a:buNone/>
            </a:pPr>
            <a:r>
              <a:rPr lang="" altLang="en-US"/>
              <a:t>+ Chưa hoàn thiện về việc giảm echo noise khi hai thiết bị ở gần nhau</a:t>
            </a:r>
            <a:endParaRPr lang="" altLang="en-US"/>
          </a:p>
          <a:p>
            <a:pPr indent="0">
              <a:buFont typeface="Arial" panose="020B0604020202020204" pitchFamily="34" charset="0"/>
              <a:buNone/>
            </a:pPr>
            <a:r>
              <a:rPr lang="" altLang="en-US"/>
              <a:t>+ Chức năng chat còn khá đơn giản</a:t>
            </a:r>
            <a:endParaRPr lang="" altLang="en-US"/>
          </a:p>
          <a:p>
            <a:pPr indent="0">
              <a:buFont typeface="Arial" panose="020B0604020202020204" pitchFamily="34" charset="0"/>
              <a:buNone/>
            </a:pPr>
            <a:endParaRPr lang="" altLang="en-US"/>
          </a:p>
          <a:p>
            <a:pPr marL="285750" indent="-285750">
              <a:buFont typeface="Arial" panose="020B0604020202020204" pitchFamily="34" charset="0"/>
              <a:buChar char="•"/>
            </a:pPr>
            <a:r>
              <a:rPr lang="" altLang="en-US"/>
              <a:t>Hướng phát triển:</a:t>
            </a:r>
            <a:endParaRPr lang="" altLang="en-US"/>
          </a:p>
          <a:p>
            <a:pPr indent="0">
              <a:buFont typeface="Arial" panose="020B0604020202020204" pitchFamily="34" charset="0"/>
              <a:buNone/>
            </a:pPr>
            <a:r>
              <a:rPr lang="" altLang="en-US"/>
              <a:t>+ Cải thiện giao diện người dùng</a:t>
            </a:r>
            <a:endParaRPr lang="" altLang="en-US"/>
          </a:p>
          <a:p>
            <a:pPr indent="0">
              <a:buFont typeface="Arial" panose="020B0604020202020204" pitchFamily="34" charset="0"/>
              <a:buNone/>
            </a:pPr>
            <a:r>
              <a:rPr lang="" altLang="en-US"/>
              <a:t>+ Bổ sung chức năng record màn hình</a:t>
            </a:r>
            <a:endParaRPr lang="" altLang="en-US"/>
          </a:p>
          <a:p>
            <a:pPr indent="0">
              <a:buFont typeface="Arial" panose="020B0604020202020204" pitchFamily="34" charset="0"/>
              <a:buNone/>
            </a:pPr>
            <a:r>
              <a:rPr lang="" altLang="en-US"/>
              <a:t>+ Bổ sung chức năng quản trị hệ thống</a:t>
            </a:r>
            <a:endParaRPr lang=""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 sz="2400" b="1" dirty="0" smtClean="0">
                <a:latin typeface="Times New Roman" panose="02020603050405020304" pitchFamily="18" charset="0"/>
                <a:cs typeface="Times New Roman" panose="02020603050405020304" pitchFamily="18" charset="0"/>
                <a:sym typeface="+mn-ea"/>
              </a:rPr>
              <a:t>THANK YOU!</a:t>
            </a:r>
            <a:endParaRPr lang="" sz="2400" b="1" dirty="0" smtClean="0">
              <a:latin typeface="Times New Roman" panose="02020603050405020304" pitchFamily="18" charset="0"/>
              <a:cs typeface="Times New Roman" panose="02020603050405020304" pitchFamily="18" charset="0"/>
              <a:sym typeface="+mn-ea"/>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ank-you-from-christian-vision-alliance"/>
          <p:cNvPicPr>
            <a:picLocks noChangeAspect="1"/>
          </p:cNvPicPr>
          <p:nvPr/>
        </p:nvPicPr>
        <p:blipFill>
          <a:blip r:embed="rId3"/>
          <a:stretch>
            <a:fillRect/>
          </a:stretch>
        </p:blipFill>
        <p:spPr>
          <a:xfrm>
            <a:off x="1915795" y="1819910"/>
            <a:ext cx="5718810" cy="32232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a:solidFill>
            <a:schemeClr val="bg1">
              <a:lumMod val="95000"/>
            </a:schemeClr>
          </a:solidFill>
        </p:spPr>
        <p:txBody>
          <a:bodyPr>
            <a:normAutofit/>
          </a:bodyPr>
          <a:lstStyle/>
          <a:p>
            <a:r>
              <a:rPr lang="en-US" sz="2400" b="1" dirty="0" smtClean="0">
                <a:latin typeface="Times New Roman" panose="02020603050405020304" pitchFamily="18" charset="0"/>
                <a:cs typeface="Times New Roman" panose="02020603050405020304" pitchFamily="18" charset="0"/>
              </a:rPr>
              <a:t>NỘI DUNG</a:t>
            </a:r>
            <a:endParaRPr lang="en-US" sz="2400" b="1" dirty="0">
              <a:latin typeface="Times New Roman" panose="02020603050405020304" pitchFamily="18" charset="0"/>
              <a:cs typeface="Times New Roman" panose="02020603050405020304" pitchFamily="18" charset="0"/>
            </a:endParaRPr>
          </a:p>
        </p:txBody>
      </p:sp>
      <p:pic>
        <p:nvPicPr>
          <p:cNvPr id="2050"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grpSp>
        <p:nvGrpSpPr>
          <p:cNvPr id="474151" name="Group 39"/>
          <p:cNvGrpSpPr/>
          <p:nvPr/>
        </p:nvGrpSpPr>
        <p:grpSpPr bwMode="auto">
          <a:xfrm>
            <a:off x="2825750" y="1760538"/>
            <a:ext cx="879475" cy="338137"/>
            <a:chOff x="1492" y="1538"/>
            <a:chExt cx="624" cy="240"/>
          </a:xfrm>
        </p:grpSpPr>
        <p:sp>
          <p:nvSpPr>
            <p:cNvPr id="474152" name="Line 40"/>
            <p:cNvSpPr>
              <a:spLocks noChangeShapeType="1"/>
            </p:cNvSpPr>
            <p:nvPr/>
          </p:nvSpPr>
          <p:spPr bwMode="auto">
            <a:xfrm>
              <a:off x="1732" y="1538"/>
              <a:ext cx="384" cy="0"/>
            </a:xfrm>
            <a:prstGeom prst="line">
              <a:avLst/>
            </a:prstGeom>
            <a:noFill/>
            <a:ln w="12700">
              <a:solidFill>
                <a:schemeClr val="tx1"/>
              </a:solidFill>
              <a:round/>
            </a:ln>
            <a:effectLst/>
          </p:spPr>
          <p:txBody>
            <a:bodyPr/>
            <a:p>
              <a:endParaRPr lang="en-US"/>
            </a:p>
          </p:txBody>
        </p:sp>
        <p:sp>
          <p:nvSpPr>
            <p:cNvPr id="474153" name="Line 41"/>
            <p:cNvSpPr>
              <a:spLocks noChangeShapeType="1"/>
            </p:cNvSpPr>
            <p:nvPr/>
          </p:nvSpPr>
          <p:spPr bwMode="auto">
            <a:xfrm flipV="1">
              <a:off x="1492" y="1538"/>
              <a:ext cx="240" cy="240"/>
            </a:xfrm>
            <a:prstGeom prst="line">
              <a:avLst/>
            </a:prstGeom>
            <a:noFill/>
            <a:ln w="12700">
              <a:solidFill>
                <a:schemeClr val="tx1"/>
              </a:solidFill>
              <a:round/>
            </a:ln>
            <a:effectLst/>
          </p:spPr>
          <p:txBody>
            <a:bodyPr/>
            <a:p>
              <a:endParaRPr lang="en-US"/>
            </a:p>
          </p:txBody>
        </p:sp>
      </p:grpSp>
      <p:sp>
        <p:nvSpPr>
          <p:cNvPr id="474148" name="Line 36"/>
          <p:cNvSpPr>
            <a:spLocks noChangeShapeType="1"/>
          </p:cNvSpPr>
          <p:nvPr/>
        </p:nvSpPr>
        <p:spPr bwMode="auto">
          <a:xfrm flipV="1">
            <a:off x="3097213" y="2436813"/>
            <a:ext cx="608012" cy="0"/>
          </a:xfrm>
          <a:prstGeom prst="line">
            <a:avLst/>
          </a:prstGeom>
          <a:noFill/>
          <a:ln w="12700">
            <a:solidFill>
              <a:schemeClr val="tx1"/>
            </a:solidFill>
            <a:round/>
          </a:ln>
          <a:effectLst/>
        </p:spPr>
        <p:txBody>
          <a:bodyPr/>
          <a:p>
            <a:endParaRPr lang="en-US"/>
          </a:p>
        </p:txBody>
      </p:sp>
      <p:sp>
        <p:nvSpPr>
          <p:cNvPr id="474149" name="Line 37"/>
          <p:cNvSpPr>
            <a:spLocks noChangeShapeType="1"/>
          </p:cNvSpPr>
          <p:nvPr/>
        </p:nvSpPr>
        <p:spPr bwMode="auto">
          <a:xfrm>
            <a:off x="3163888" y="3113088"/>
            <a:ext cx="541337" cy="0"/>
          </a:xfrm>
          <a:prstGeom prst="line">
            <a:avLst/>
          </a:prstGeom>
          <a:noFill/>
          <a:ln w="12700">
            <a:solidFill>
              <a:schemeClr val="tx1"/>
            </a:solidFill>
            <a:round/>
          </a:ln>
          <a:effectLst/>
        </p:spPr>
        <p:txBody>
          <a:bodyPr/>
          <a:p>
            <a:endParaRPr lang="en-US"/>
          </a:p>
        </p:txBody>
      </p:sp>
      <p:sp>
        <p:nvSpPr>
          <p:cNvPr id="474150" name="Line 38"/>
          <p:cNvSpPr>
            <a:spLocks noChangeShapeType="1"/>
          </p:cNvSpPr>
          <p:nvPr/>
        </p:nvSpPr>
        <p:spPr bwMode="auto">
          <a:xfrm flipV="1">
            <a:off x="3097213" y="3721100"/>
            <a:ext cx="608012" cy="0"/>
          </a:xfrm>
          <a:prstGeom prst="line">
            <a:avLst/>
          </a:prstGeom>
          <a:noFill/>
          <a:ln w="12700">
            <a:solidFill>
              <a:schemeClr val="tx1"/>
            </a:solidFill>
            <a:round/>
          </a:ln>
          <a:effectLst/>
        </p:spPr>
        <p:txBody>
          <a:bodyPr/>
          <a:p>
            <a:endParaRPr lang="en-US"/>
          </a:p>
        </p:txBody>
      </p:sp>
      <p:grpSp>
        <p:nvGrpSpPr>
          <p:cNvPr id="474154" name="Group 42"/>
          <p:cNvGrpSpPr/>
          <p:nvPr/>
        </p:nvGrpSpPr>
        <p:grpSpPr bwMode="auto">
          <a:xfrm>
            <a:off x="2759075" y="4127500"/>
            <a:ext cx="946150" cy="269875"/>
            <a:chOff x="1444" y="3218"/>
            <a:chExt cx="672" cy="192"/>
          </a:xfrm>
        </p:grpSpPr>
        <p:sp>
          <p:nvSpPr>
            <p:cNvPr id="474155" name="Line 43"/>
            <p:cNvSpPr>
              <a:spLocks noChangeShapeType="1"/>
            </p:cNvSpPr>
            <p:nvPr/>
          </p:nvSpPr>
          <p:spPr bwMode="auto">
            <a:xfrm>
              <a:off x="1732" y="3410"/>
              <a:ext cx="384" cy="0"/>
            </a:xfrm>
            <a:prstGeom prst="line">
              <a:avLst/>
            </a:prstGeom>
            <a:noFill/>
            <a:ln w="12700">
              <a:solidFill>
                <a:schemeClr val="tx1"/>
              </a:solidFill>
              <a:round/>
            </a:ln>
            <a:effectLst/>
          </p:spPr>
          <p:txBody>
            <a:bodyPr/>
            <a:p>
              <a:endParaRPr lang="en-US"/>
            </a:p>
          </p:txBody>
        </p:sp>
        <p:sp>
          <p:nvSpPr>
            <p:cNvPr id="474156" name="Line 44"/>
            <p:cNvSpPr>
              <a:spLocks noChangeShapeType="1"/>
            </p:cNvSpPr>
            <p:nvPr/>
          </p:nvSpPr>
          <p:spPr bwMode="auto">
            <a:xfrm>
              <a:off x="1444" y="3218"/>
              <a:ext cx="288" cy="192"/>
            </a:xfrm>
            <a:prstGeom prst="line">
              <a:avLst/>
            </a:prstGeom>
            <a:noFill/>
            <a:ln w="12700">
              <a:solidFill>
                <a:schemeClr val="tx1"/>
              </a:solidFill>
              <a:round/>
            </a:ln>
            <a:effectLst/>
          </p:spPr>
          <p:txBody>
            <a:bodyPr/>
            <a:p>
              <a:endParaRPr lang="en-US"/>
            </a:p>
          </p:txBody>
        </p:sp>
      </p:grpSp>
      <p:sp>
        <p:nvSpPr>
          <p:cNvPr id="474157" name="AutoShape 45"/>
          <p:cNvSpPr>
            <a:spLocks noChangeArrowheads="1"/>
          </p:cNvSpPr>
          <p:nvPr/>
        </p:nvSpPr>
        <p:spPr bwMode="gray">
          <a:xfrm>
            <a:off x="3700463" y="1557338"/>
            <a:ext cx="4532312" cy="43338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58" name="Rectangle 46"/>
          <p:cNvSpPr>
            <a:spLocks noChangeArrowheads="1"/>
          </p:cNvSpPr>
          <p:nvPr/>
        </p:nvSpPr>
        <p:spPr bwMode="auto">
          <a:xfrm>
            <a:off x="5251450" y="1625600"/>
            <a:ext cx="1644015" cy="368300"/>
          </a:xfrm>
          <a:prstGeom prst="rect">
            <a:avLst/>
          </a:prstGeom>
          <a:noFill/>
          <a:ln w="9525">
            <a:noFill/>
            <a:miter lim="800000"/>
          </a:ln>
          <a:effectLst/>
        </p:spPr>
        <p:txBody>
          <a:bodyPr wrap="none">
            <a:spAutoFit/>
          </a:bodyPr>
          <a:p>
            <a:pPr algn="l" eaLnBrk="0" hangingPunct="0"/>
            <a:r>
              <a:rPr lang="" altLang="en-US" b="0">
                <a:solidFill>
                  <a:srgbClr val="000000"/>
                </a:solidFill>
              </a:rPr>
              <a:t>Đưa ra vấn đề</a:t>
            </a:r>
            <a:endParaRPr lang="" altLang="en-US" b="0">
              <a:solidFill>
                <a:srgbClr val="000000"/>
              </a:solidFill>
            </a:endParaRPr>
          </a:p>
        </p:txBody>
      </p:sp>
      <p:sp>
        <p:nvSpPr>
          <p:cNvPr id="474159" name="AutoShape 47"/>
          <p:cNvSpPr>
            <a:spLocks noChangeArrowheads="1"/>
          </p:cNvSpPr>
          <p:nvPr/>
        </p:nvSpPr>
        <p:spPr bwMode="gray">
          <a:xfrm>
            <a:off x="3700463" y="2222500"/>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60" name="Rectangle 48"/>
          <p:cNvSpPr>
            <a:spLocks noChangeArrowheads="1"/>
          </p:cNvSpPr>
          <p:nvPr/>
        </p:nvSpPr>
        <p:spPr bwMode="auto">
          <a:xfrm>
            <a:off x="5022850" y="2290763"/>
            <a:ext cx="2164080" cy="368300"/>
          </a:xfrm>
          <a:prstGeom prst="rect">
            <a:avLst/>
          </a:prstGeom>
          <a:noFill/>
          <a:ln w="9525">
            <a:noFill/>
            <a:miter lim="800000"/>
          </a:ln>
          <a:effectLst/>
        </p:spPr>
        <p:txBody>
          <a:bodyPr wrap="none">
            <a:spAutoFit/>
          </a:bodyPr>
          <a:p>
            <a:pPr algn="l" eaLnBrk="0" hangingPunct="0"/>
            <a:r>
              <a:rPr lang="" altLang="en-US" b="0">
                <a:solidFill>
                  <a:srgbClr val="000000"/>
                </a:solidFill>
              </a:rPr>
              <a:t>Mục đích của đề tài</a:t>
            </a:r>
            <a:endParaRPr lang="" altLang="en-US" b="0">
              <a:solidFill>
                <a:srgbClr val="000000"/>
              </a:solidFill>
            </a:endParaRPr>
          </a:p>
        </p:txBody>
      </p:sp>
      <p:sp>
        <p:nvSpPr>
          <p:cNvPr id="474161" name="AutoShape 49"/>
          <p:cNvSpPr>
            <a:spLocks noChangeArrowheads="1"/>
          </p:cNvSpPr>
          <p:nvPr/>
        </p:nvSpPr>
        <p:spPr bwMode="gray">
          <a:xfrm>
            <a:off x="3697288" y="2881313"/>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62" name="Rectangle 50"/>
          <p:cNvSpPr>
            <a:spLocks noChangeArrowheads="1"/>
          </p:cNvSpPr>
          <p:nvPr/>
        </p:nvSpPr>
        <p:spPr bwMode="auto">
          <a:xfrm>
            <a:off x="5172075" y="2949575"/>
            <a:ext cx="1739900" cy="368300"/>
          </a:xfrm>
          <a:prstGeom prst="rect">
            <a:avLst/>
          </a:prstGeom>
          <a:noFill/>
          <a:ln w="9525">
            <a:noFill/>
            <a:miter lim="800000"/>
          </a:ln>
          <a:effectLst/>
        </p:spPr>
        <p:txBody>
          <a:bodyPr wrap="none">
            <a:spAutoFit/>
          </a:bodyPr>
          <a:p>
            <a:pPr algn="l" eaLnBrk="0" hangingPunct="0"/>
            <a:r>
              <a:rPr lang="" altLang="en-US" b="0">
                <a:solidFill>
                  <a:srgbClr val="000000"/>
                </a:solidFill>
              </a:rPr>
              <a:t>Cơ sở lý thuyết</a:t>
            </a:r>
            <a:endParaRPr lang="" altLang="en-US" b="0">
              <a:solidFill>
                <a:srgbClr val="000000"/>
              </a:solidFill>
            </a:endParaRPr>
          </a:p>
        </p:txBody>
      </p:sp>
      <p:sp>
        <p:nvSpPr>
          <p:cNvPr id="474163" name="Oval 51"/>
          <p:cNvSpPr>
            <a:spLocks noChangeArrowheads="1"/>
          </p:cNvSpPr>
          <p:nvPr/>
        </p:nvSpPr>
        <p:spPr bwMode="gray">
          <a:xfrm>
            <a:off x="3621088" y="16621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4" name="Oval 52"/>
          <p:cNvSpPr>
            <a:spLocks noChangeArrowheads="1"/>
          </p:cNvSpPr>
          <p:nvPr/>
        </p:nvSpPr>
        <p:spPr bwMode="gray">
          <a:xfrm>
            <a:off x="3632200" y="233997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5" name="Oval 53"/>
          <p:cNvSpPr>
            <a:spLocks noChangeArrowheads="1"/>
          </p:cNvSpPr>
          <p:nvPr/>
        </p:nvSpPr>
        <p:spPr bwMode="gray">
          <a:xfrm>
            <a:off x="3632200" y="3011488"/>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6" name="AutoShape 54"/>
          <p:cNvSpPr>
            <a:spLocks noChangeArrowheads="1"/>
          </p:cNvSpPr>
          <p:nvPr/>
        </p:nvSpPr>
        <p:spPr bwMode="gray">
          <a:xfrm>
            <a:off x="3700463" y="3530600"/>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pic>
        <p:nvPicPr>
          <p:cNvPr id="30" name="Picture 29" descr="/home/lanhkhoc/Desktop/58482a75cef1014c0b5e4a15.png58482a75cef1014c0b5e4a15"/>
          <p:cNvPicPr>
            <a:picLocks noChangeAspect="1"/>
          </p:cNvPicPr>
          <p:nvPr/>
        </p:nvPicPr>
        <p:blipFill>
          <a:blip r:embed="rId3"/>
          <a:srcRect/>
          <a:stretch>
            <a:fillRect/>
          </a:stretch>
        </p:blipFill>
        <p:spPr>
          <a:xfrm>
            <a:off x="666750" y="1702435"/>
            <a:ext cx="2413635" cy="2349500"/>
          </a:xfrm>
          <a:prstGeom prst="rect">
            <a:avLst/>
          </a:prstGeom>
        </p:spPr>
      </p:pic>
      <p:sp>
        <p:nvSpPr>
          <p:cNvPr id="474167" name="Rectangle 55"/>
          <p:cNvSpPr>
            <a:spLocks noChangeArrowheads="1"/>
          </p:cNvSpPr>
          <p:nvPr/>
        </p:nvSpPr>
        <p:spPr bwMode="auto">
          <a:xfrm>
            <a:off x="4641850" y="3598863"/>
            <a:ext cx="2900680" cy="368300"/>
          </a:xfrm>
          <a:prstGeom prst="rect">
            <a:avLst/>
          </a:prstGeom>
          <a:noFill/>
          <a:ln w="9525">
            <a:noFill/>
            <a:miter lim="800000"/>
          </a:ln>
          <a:effectLst/>
        </p:spPr>
        <p:txBody>
          <a:bodyPr wrap="none">
            <a:spAutoFit/>
          </a:bodyPr>
          <a:p>
            <a:pPr algn="l" eaLnBrk="0" hangingPunct="0"/>
            <a:r>
              <a:rPr lang="" altLang="en-US" b="0">
                <a:solidFill>
                  <a:srgbClr val="000000"/>
                </a:solidFill>
              </a:rPr>
              <a:t>Phân tích thiết kế hệ thống</a:t>
            </a:r>
            <a:endParaRPr lang="" altLang="en-US" b="0">
              <a:solidFill>
                <a:srgbClr val="000000"/>
              </a:solidFill>
            </a:endParaRPr>
          </a:p>
        </p:txBody>
      </p:sp>
      <p:sp>
        <p:nvSpPr>
          <p:cNvPr id="474168" name="Oval 56"/>
          <p:cNvSpPr>
            <a:spLocks noChangeArrowheads="1"/>
          </p:cNvSpPr>
          <p:nvPr/>
        </p:nvSpPr>
        <p:spPr bwMode="gray">
          <a:xfrm>
            <a:off x="3621088" y="365442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9" name="AutoShape 57"/>
          <p:cNvSpPr>
            <a:spLocks noChangeArrowheads="1"/>
          </p:cNvSpPr>
          <p:nvPr/>
        </p:nvSpPr>
        <p:spPr bwMode="gray">
          <a:xfrm>
            <a:off x="3700463" y="4232275"/>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70" name="Rectangle 58"/>
          <p:cNvSpPr>
            <a:spLocks noChangeArrowheads="1"/>
          </p:cNvSpPr>
          <p:nvPr/>
        </p:nvSpPr>
        <p:spPr bwMode="auto">
          <a:xfrm>
            <a:off x="4489450" y="4298950"/>
            <a:ext cx="3089275" cy="368300"/>
          </a:xfrm>
          <a:prstGeom prst="rect">
            <a:avLst/>
          </a:prstGeom>
          <a:noFill/>
          <a:ln w="9525">
            <a:noFill/>
            <a:miter lim="800000"/>
          </a:ln>
          <a:effectLst/>
        </p:spPr>
        <p:txBody>
          <a:bodyPr wrap="none">
            <a:spAutoFit/>
          </a:bodyPr>
          <a:p>
            <a:pPr algn="l" eaLnBrk="0" hangingPunct="0"/>
            <a:r>
              <a:rPr lang="" altLang="en-US" b="0">
                <a:solidFill>
                  <a:srgbClr val="000000"/>
                </a:solidFill>
              </a:rPr>
              <a:t>Kết luận và hướng phát triển</a:t>
            </a:r>
            <a:endParaRPr lang="" altLang="en-US" b="0">
              <a:solidFill>
                <a:srgbClr val="000000"/>
              </a:solidFill>
            </a:endParaRPr>
          </a:p>
        </p:txBody>
      </p:sp>
      <p:sp>
        <p:nvSpPr>
          <p:cNvPr id="474171" name="Oval 59"/>
          <p:cNvSpPr>
            <a:spLocks noChangeArrowheads="1"/>
          </p:cNvSpPr>
          <p:nvPr/>
        </p:nvSpPr>
        <p:spPr bwMode="gray">
          <a:xfrm>
            <a:off x="3632200" y="4349750"/>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1397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 altLang="en-US" sz="2400" b="1" dirty="0">
                <a:latin typeface="Times New Roman" panose="02020603050405020304" pitchFamily="18" charset="0"/>
                <a:cs typeface="Times New Roman" panose="02020603050405020304" pitchFamily="18" charset="0"/>
              </a:rPr>
              <a:t>ĐƯA RA VẤN ĐỀ</a:t>
            </a:r>
            <a:endParaRPr lang=""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484357" name="AutoShape 5"/>
          <p:cNvSpPr>
            <a:spLocks noChangeArrowheads="1"/>
          </p:cNvSpPr>
          <p:nvPr/>
        </p:nvSpPr>
        <p:spPr bwMode="gray">
          <a:xfrm>
            <a:off x="347980" y="1073785"/>
            <a:ext cx="8405495" cy="1920240"/>
          </a:xfrm>
          <a:prstGeom prst="roundRect">
            <a:avLst>
              <a:gd name="adj" fmla="val 11921"/>
            </a:avLst>
          </a:prstGeom>
          <a:solidFill>
            <a:schemeClr val="tx2">
              <a:lumMod val="20000"/>
              <a:lumOff val="80000"/>
            </a:schemeClr>
          </a:solidFill>
          <a:ln w="25400">
            <a:solidFill>
              <a:srgbClr val="FEFFFF"/>
            </a:solidFill>
            <a:round/>
          </a:ln>
          <a:effectLst>
            <a:outerShdw dist="53882" dir="2700000" algn="ctr" rotWithShape="0">
              <a:srgbClr val="000000">
                <a:alpha val="50000"/>
              </a:srgbClr>
            </a:outerShdw>
          </a:effectLst>
        </p:spPr>
        <p:txBody>
          <a:bodyPr wrap="none" anchor="ctr"/>
          <a:p>
            <a:endParaRPr lang="en-US"/>
          </a:p>
        </p:txBody>
      </p:sp>
      <p:pic>
        <p:nvPicPr>
          <p:cNvPr id="484358" name="Picture 6" descr="Picture4"/>
          <p:cNvPicPr>
            <a:picLocks noChangeAspect="1" noChangeArrowheads="1"/>
          </p:cNvPicPr>
          <p:nvPr/>
        </p:nvPicPr>
        <p:blipFill>
          <a:blip r:embed="rId3"/>
          <a:srcRect/>
          <a:stretch>
            <a:fillRect/>
          </a:stretch>
        </p:blipFill>
        <p:spPr bwMode="auto">
          <a:xfrm>
            <a:off x="435610" y="1113155"/>
            <a:ext cx="1423035" cy="1209675"/>
          </a:xfrm>
          <a:prstGeom prst="rect">
            <a:avLst/>
          </a:prstGeom>
          <a:noFill/>
        </p:spPr>
      </p:pic>
      <p:sp>
        <p:nvSpPr>
          <p:cNvPr id="484394" name="Rectangle 42"/>
          <p:cNvSpPr>
            <a:spLocks noChangeArrowheads="1"/>
          </p:cNvSpPr>
          <p:nvPr/>
        </p:nvSpPr>
        <p:spPr bwMode="white">
          <a:xfrm>
            <a:off x="782955" y="1291590"/>
            <a:ext cx="7970520" cy="1420495"/>
          </a:xfrm>
          <a:prstGeom prst="rect">
            <a:avLst/>
          </a:prstGeom>
          <a:noFill/>
          <a:ln w="9525">
            <a:noFill/>
            <a:miter lim="800000"/>
          </a:ln>
          <a:effectLst/>
        </p:spPr>
        <p:txBody>
          <a:bodyPr wrap="square">
            <a:spAutoFit/>
          </a:bodyPr>
          <a:p>
            <a:pPr>
              <a:lnSpc>
                <a:spcPct val="120000"/>
              </a:lnSpc>
            </a:pPr>
            <a:r>
              <a:rPr lang="en-US" altLang="en-US" sz="2400" b="1" dirty="0">
                <a:solidFill>
                  <a:schemeClr val="tx1"/>
                </a:solidFill>
                <a:latin typeface="Times New Roman" panose="02020603050405020304" pitchFamily="18" charset="0"/>
                <a:cs typeface="Times New Roman" panose="02020603050405020304" pitchFamily="18" charset="0"/>
                <a:sym typeface="+mn-ea"/>
              </a:rPr>
              <a:t>Trước đây khi chưa có công nghệ WebRTC, chúng ta vẫn có thể thực hiện các cuộc gọi video, audio và chat trên trình duyệt, tuy nhiên nó đòi hỏi phải cài đặt thêm các plugin.</a:t>
            </a:r>
            <a:endParaRPr lang="en-US" altLang="en-US" sz="2400" b="1" dirty="0">
              <a:solidFill>
                <a:schemeClr val="tx1"/>
              </a:solidFill>
              <a:latin typeface="Times New Roman" panose="02020603050405020304" pitchFamily="18" charset="0"/>
              <a:cs typeface="Times New Roman" panose="02020603050405020304" pitchFamily="18" charset="0"/>
              <a:sym typeface="+mn-ea"/>
            </a:endParaRPr>
          </a:p>
        </p:txBody>
      </p:sp>
      <p:sp>
        <p:nvSpPr>
          <p:cNvPr id="484361" name="AutoShape 9"/>
          <p:cNvSpPr>
            <a:spLocks noChangeArrowheads="1"/>
          </p:cNvSpPr>
          <p:nvPr/>
        </p:nvSpPr>
        <p:spPr bwMode="gray">
          <a:xfrm>
            <a:off x="347980" y="3442970"/>
            <a:ext cx="8413115" cy="1328420"/>
          </a:xfrm>
          <a:prstGeom prst="roundRect">
            <a:avLst>
              <a:gd name="adj" fmla="val 11921"/>
            </a:avLst>
          </a:prstGeom>
          <a:solidFill>
            <a:schemeClr val="accent4">
              <a:lumMod val="60000"/>
              <a:lumOff val="40000"/>
            </a:schemeClr>
          </a:solidFill>
          <a:ln w="25400">
            <a:solidFill>
              <a:srgbClr val="FEFFFF"/>
            </a:solidFill>
            <a:round/>
          </a:ln>
          <a:effectLst>
            <a:outerShdw dist="53882" dir="2700000" algn="ctr" rotWithShape="0">
              <a:srgbClr val="000000">
                <a:alpha val="50000"/>
              </a:srgbClr>
            </a:outerShdw>
          </a:effectLst>
        </p:spPr>
        <p:txBody>
          <a:bodyPr wrap="none" anchor="ctr"/>
          <a:p>
            <a:endParaRPr lang="en-US"/>
          </a:p>
        </p:txBody>
      </p:sp>
      <p:pic>
        <p:nvPicPr>
          <p:cNvPr id="484362" name="Picture 10" descr="Picture4"/>
          <p:cNvPicPr>
            <a:picLocks noChangeAspect="1" noChangeArrowheads="1"/>
          </p:cNvPicPr>
          <p:nvPr/>
        </p:nvPicPr>
        <p:blipFill>
          <a:blip r:embed="rId3"/>
          <a:srcRect/>
          <a:stretch>
            <a:fillRect/>
          </a:stretch>
        </p:blipFill>
        <p:spPr bwMode="auto">
          <a:xfrm>
            <a:off x="403225" y="3488055"/>
            <a:ext cx="1800860" cy="673100"/>
          </a:xfrm>
          <a:prstGeom prst="rect">
            <a:avLst/>
          </a:prstGeom>
          <a:noFill/>
        </p:spPr>
      </p:pic>
      <p:sp>
        <p:nvSpPr>
          <p:cNvPr id="484395" name="Rectangle 43"/>
          <p:cNvSpPr>
            <a:spLocks noChangeArrowheads="1"/>
          </p:cNvSpPr>
          <p:nvPr/>
        </p:nvSpPr>
        <p:spPr bwMode="white">
          <a:xfrm>
            <a:off x="782955" y="3689350"/>
            <a:ext cx="7785735" cy="829945"/>
          </a:xfrm>
          <a:prstGeom prst="rect">
            <a:avLst/>
          </a:prstGeom>
          <a:noFill/>
          <a:ln w="9525">
            <a:noFill/>
            <a:miter lim="800000"/>
          </a:ln>
          <a:effectLst/>
        </p:spPr>
        <p:txBody>
          <a:bodyPr wrap="square">
            <a:spAutoFit/>
          </a:bodyPr>
          <a:p>
            <a:pPr indent="0">
              <a:buFont typeface="Arial" panose="020B0604020202020204" pitchFamily="34" charset="0"/>
              <a:buNone/>
            </a:pPr>
            <a:r>
              <a:rPr lang="en-US" altLang="en-US" sz="2400" b="1" dirty="0">
                <a:solidFill>
                  <a:schemeClr val="tx1"/>
                </a:solidFill>
                <a:latin typeface="Times New Roman" panose="02020603050405020304" pitchFamily="18" charset="0"/>
                <a:cs typeface="Times New Roman" panose="02020603050405020304" pitchFamily="18" charset="0"/>
                <a:sym typeface="+mn-ea"/>
              </a:rPr>
              <a:t>Việc sử dụng plugin thường hay gặp phải các vấn đề về bảo mật và gây khó khăn cho người sử dụng</a:t>
            </a:r>
            <a:r>
              <a:rPr lang="" altLang="en-US" sz="2400" b="1" dirty="0">
                <a:solidFill>
                  <a:schemeClr val="tx1"/>
                </a:solidFill>
                <a:latin typeface="Times New Roman" panose="02020603050405020304" pitchFamily="18" charset="0"/>
                <a:cs typeface="Times New Roman" panose="02020603050405020304" pitchFamily="18" charset="0"/>
                <a:sym typeface="+mn-ea"/>
              </a:rPr>
              <a:t>.</a:t>
            </a:r>
            <a:endParaRPr lang="" altLang="en-US" sz="2400" b="1"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 altLang="en-US" sz="2400" b="1" dirty="0" smtClean="0">
                <a:latin typeface="Times New Roman" panose="02020603050405020304" pitchFamily="18" charset="0"/>
                <a:cs typeface="Times New Roman" panose="02020603050405020304" pitchFamily="18" charset="0"/>
              </a:rPr>
              <a:t>MỤC ĐÍCH CỦA ĐỀ TÀI</a:t>
            </a:r>
            <a:endParaRPr lang="" altLang="en-US" sz="2400" b="1" dirty="0" smtClean="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p:nvPr/>
        </p:nvSpPr>
        <p:spPr>
          <a:xfrm>
            <a:off x="831273" y="863600"/>
            <a:ext cx="7741227" cy="1814830"/>
          </a:xfrm>
          <a:prstGeom prst="rect">
            <a:avLst/>
          </a:prstGeom>
          <a:noFill/>
        </p:spPr>
        <p:txBody>
          <a:bodyPr wrap="square" rtlCol="0">
            <a:spAutoFit/>
          </a:bodyPr>
          <a:p>
            <a:r>
              <a:rPr lang="en-US" altLang="en-US" sz="2800" dirty="0">
                <a:latin typeface="Times New Roman" panose="02020603050405020304" pitchFamily="18" charset="0"/>
                <a:cs typeface="Times New Roman" panose="02020603050405020304" pitchFamily="18" charset="0"/>
              </a:rPr>
              <a:t>Hệ thống được xây dựng nhằm thực hiện một ứng dụng web </a:t>
            </a:r>
            <a:r>
              <a:rPr lang="" altLang="en-US" sz="2800" dirty="0">
                <a:latin typeface="Times New Roman" panose="02020603050405020304" pitchFamily="18" charset="0"/>
                <a:cs typeface="Times New Roman" panose="02020603050405020304" pitchFamily="18" charset="0"/>
              </a:rPr>
              <a:t>gọi video chat</a:t>
            </a:r>
            <a:r>
              <a:rPr lang="en-US" altLang="en-US" sz="2800" dirty="0">
                <a:latin typeface="Times New Roman" panose="02020603050405020304" pitchFamily="18" charset="0"/>
                <a:cs typeface="Times New Roman" panose="02020603050405020304" pitchFamily="18" charset="0"/>
              </a:rPr>
              <a:t> mà không cần phải cài</a:t>
            </a:r>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đặt thêm bất kỳ phần mềm hay plugin nào của bên thứ ba nào</a:t>
            </a:r>
            <a:r>
              <a:rPr lang="" altLang="en-US" sz="2800" dirty="0">
                <a:latin typeface="Times New Roman" panose="02020603050405020304" pitchFamily="18" charset="0"/>
                <a:cs typeface="Times New Roman" panose="02020603050405020304" pitchFamily="18" charset="0"/>
              </a:rPr>
              <a:t>.</a:t>
            </a:r>
            <a:endParaRPr lang="" altLang="en-US" sz="2800" dirty="0">
              <a:latin typeface="Times New Roman" panose="02020603050405020304" pitchFamily="18" charset="0"/>
              <a:cs typeface="Times New Roman" panose="02020603050405020304" pitchFamily="18" charset="0"/>
            </a:endParaRPr>
          </a:p>
        </p:txBody>
      </p:sp>
      <p:pic>
        <p:nvPicPr>
          <p:cNvPr id="8" name="Picture 7" descr="wertc-on-vicidial-webrtc-on-vicibox"/>
          <p:cNvPicPr>
            <a:picLocks noChangeAspect="1"/>
          </p:cNvPicPr>
          <p:nvPr/>
        </p:nvPicPr>
        <p:blipFill>
          <a:blip r:embed="rId3"/>
          <a:stretch>
            <a:fillRect/>
          </a:stretch>
        </p:blipFill>
        <p:spPr>
          <a:xfrm>
            <a:off x="1943735" y="2773045"/>
            <a:ext cx="4639310" cy="3121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 altLang="en-US" sz="2400" b="1" dirty="0" smtClean="0">
                <a:latin typeface="Times New Roman" panose="02020603050405020304" pitchFamily="18" charset="0"/>
                <a:cs typeface="Times New Roman" panose="02020603050405020304" pitchFamily="18" charset="0"/>
              </a:rPr>
              <a:t>CƠ SỞ LÝ THUYẾT</a:t>
            </a:r>
            <a:endParaRPr lang=""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479283" name="AutoShape 51"/>
          <p:cNvSpPr>
            <a:spLocks noChangeArrowheads="1"/>
          </p:cNvSpPr>
          <p:nvPr/>
        </p:nvSpPr>
        <p:spPr bwMode="gray">
          <a:xfrm>
            <a:off x="526415" y="1024255"/>
            <a:ext cx="8181340" cy="1076325"/>
          </a:xfrm>
          <a:prstGeom prst="roundRect">
            <a:avLst>
              <a:gd name="adj" fmla="val 16667"/>
            </a:avLst>
          </a:prstGeom>
          <a:solidFill>
            <a:srgbClr val="FFFFFF">
              <a:alpha val="30000"/>
            </a:srgbClr>
          </a:solidFill>
          <a:ln w="9525">
            <a:noFill/>
            <a:round/>
          </a:ln>
          <a:effectLst/>
        </p:spPr>
        <p:txBody>
          <a:bodyPr wrap="none" anchor="ctr"/>
          <a:p>
            <a:endParaRPr lang="en-US"/>
          </a:p>
        </p:txBody>
      </p:sp>
      <p:sp>
        <p:nvSpPr>
          <p:cNvPr id="479286" name="AutoShape 54"/>
          <p:cNvSpPr>
            <a:spLocks noChangeArrowheads="1"/>
          </p:cNvSpPr>
          <p:nvPr/>
        </p:nvSpPr>
        <p:spPr bwMode="gray">
          <a:xfrm>
            <a:off x="416560" y="1100455"/>
            <a:ext cx="8328025" cy="1220470"/>
          </a:xfrm>
          <a:prstGeom prst="roundRect">
            <a:avLst>
              <a:gd name="adj" fmla="val 16667"/>
            </a:avLst>
          </a:prstGeom>
          <a:solidFill>
            <a:schemeClr val="accent3">
              <a:lumMod val="40000"/>
              <a:lumOff val="60000"/>
            </a:schemeClr>
          </a:solidFill>
          <a:ln w="9525">
            <a:noFill/>
            <a:round/>
          </a:ln>
          <a:effectLst/>
        </p:spPr>
        <p:txBody>
          <a:bodyPr wrap="none" anchor="ctr"/>
          <a:p>
            <a:endParaRPr lang="en-US"/>
          </a:p>
        </p:txBody>
      </p:sp>
      <p:grpSp>
        <p:nvGrpSpPr>
          <p:cNvPr id="479293" name="Group 61"/>
          <p:cNvGrpSpPr/>
          <p:nvPr/>
        </p:nvGrpSpPr>
        <p:grpSpPr bwMode="auto">
          <a:xfrm>
            <a:off x="380365" y="913130"/>
            <a:ext cx="4131945" cy="401320"/>
            <a:chOff x="720" y="1392"/>
            <a:chExt cx="4058" cy="480"/>
          </a:xfrm>
        </p:grpSpPr>
        <p:sp>
          <p:nvSpPr>
            <p:cNvPr id="479294"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p>
              <a:endParaRPr lang="en-US"/>
            </a:p>
          </p:txBody>
        </p:sp>
        <p:grpSp>
          <p:nvGrpSpPr>
            <p:cNvPr id="479295" name="Group 63"/>
            <p:cNvGrpSpPr/>
            <p:nvPr/>
          </p:nvGrpSpPr>
          <p:grpSpPr bwMode="auto">
            <a:xfrm>
              <a:off x="730" y="1407"/>
              <a:ext cx="4043" cy="444"/>
              <a:chOff x="744" y="1407"/>
              <a:chExt cx="3988" cy="444"/>
            </a:xfrm>
          </p:grpSpPr>
          <p:sp>
            <p:nvSpPr>
              <p:cNvPr id="479296" name="AutoShape 64"/>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ln>
              <a:effectLst/>
            </p:spPr>
            <p:txBody>
              <a:bodyPr wrap="none" anchor="ctr"/>
              <a:p>
                <a:endParaRPr lang="en-US"/>
              </a:p>
            </p:txBody>
          </p:sp>
          <p:sp>
            <p:nvSpPr>
              <p:cNvPr id="479297" name="AutoShape 65"/>
              <p:cNvSpPr>
                <a:spLocks noChangeArrowheads="1"/>
              </p:cNvSpPr>
              <p:nvPr/>
            </p:nvSpPr>
            <p:spPr bwMode="gray">
              <a:xfrm>
                <a:off x="744" y="1407"/>
                <a:ext cx="3988"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ln>
              <a:effectLst/>
            </p:spPr>
            <p:txBody>
              <a:bodyPr wrap="none" anchor="ctr"/>
              <a:p>
                <a:endParaRPr lang="en-US"/>
              </a:p>
            </p:txBody>
          </p:sp>
        </p:grpSp>
      </p:grpSp>
      <p:sp>
        <p:nvSpPr>
          <p:cNvPr id="479305" name="Rectangle 73"/>
          <p:cNvSpPr>
            <a:spLocks noChangeArrowheads="1"/>
          </p:cNvSpPr>
          <p:nvPr/>
        </p:nvSpPr>
        <p:spPr bwMode="gray">
          <a:xfrm>
            <a:off x="1428115" y="898525"/>
            <a:ext cx="1880870" cy="398780"/>
          </a:xfrm>
          <a:prstGeom prst="rect">
            <a:avLst/>
          </a:prstGeom>
          <a:noFill/>
          <a:ln w="9525">
            <a:noFill/>
            <a:miter lim="800000"/>
          </a:ln>
          <a:effectLst/>
        </p:spPr>
        <p:txBody>
          <a:bodyPr wrap="square">
            <a:spAutoFit/>
          </a:bodyPr>
          <a:p>
            <a:pPr>
              <a:spcBef>
                <a:spcPct val="50000"/>
              </a:spcBef>
              <a:buClr>
                <a:srgbClr val="1F3F5F"/>
              </a:buClr>
            </a:pPr>
            <a:r>
              <a:rPr lang="" altLang="en-US" sz="2000">
                <a:solidFill>
                  <a:srgbClr val="FFFFFF"/>
                </a:solidFill>
                <a:latin typeface="Times New Roman [Mono]" panose="02020603050405020304" charset="0"/>
                <a:cs typeface="Times New Roman [Mono]" panose="02020603050405020304" charset="0"/>
              </a:rPr>
              <a:t>WebRTC là gì?</a:t>
            </a:r>
            <a:endParaRPr lang="" altLang="en-US" sz="2000">
              <a:solidFill>
                <a:srgbClr val="FFFFFF"/>
              </a:solidFill>
              <a:latin typeface="Times New Roman [Mono]" panose="02020603050405020304" charset="0"/>
              <a:cs typeface="Times New Roman [Mono]" panose="02020603050405020304" charset="0"/>
            </a:endParaRPr>
          </a:p>
        </p:txBody>
      </p:sp>
      <p:sp>
        <p:nvSpPr>
          <p:cNvPr id="479307" name="Rectangle 75"/>
          <p:cNvSpPr>
            <a:spLocks noChangeArrowheads="1"/>
          </p:cNvSpPr>
          <p:nvPr/>
        </p:nvSpPr>
        <p:spPr bwMode="auto">
          <a:xfrm>
            <a:off x="526415" y="1316355"/>
            <a:ext cx="8077200" cy="1004570"/>
          </a:xfrm>
          <a:prstGeom prst="rect">
            <a:avLst/>
          </a:prstGeom>
          <a:noFill/>
          <a:ln w="9525">
            <a:noFill/>
            <a:miter lim="800000"/>
          </a:ln>
          <a:effectLst/>
        </p:spPr>
        <p:txBody>
          <a:bodyPr wrap="square">
            <a:spAutoFit/>
          </a:bodyPr>
          <a:p>
            <a:pPr algn="l" eaLnBrk="0" hangingPunct="0">
              <a:lnSpc>
                <a:spcPct val="110000"/>
              </a:lnSpc>
            </a:pPr>
            <a:r>
              <a:rPr lang="en-US" b="1">
                <a:solidFill>
                  <a:schemeClr val="tx1"/>
                </a:solidFill>
                <a:latin typeface="Times New Roman [Mono]" panose="02020603050405020304" charset="0"/>
                <a:cs typeface="Times New Roman [Mono]" panose="02020603050405020304" charset="0"/>
              </a:rPr>
              <a:t>WebRTC là tập hợp các tiêu chuẩn và giao thức cho phép các trình duyệt Web thực hiện trực tiếp các tính năng truyền thông đa phương tiện thời gian thực như </a:t>
            </a:r>
            <a:r>
              <a:rPr lang="" altLang="en-US" b="1">
                <a:solidFill>
                  <a:schemeClr val="tx1"/>
                </a:solidFill>
                <a:latin typeface="Times New Roman [Mono]" panose="02020603050405020304" charset="0"/>
                <a:cs typeface="Times New Roman [Mono]" panose="02020603050405020304" charset="0"/>
              </a:rPr>
              <a:t>v</a:t>
            </a:r>
            <a:r>
              <a:rPr lang="en-US" b="1">
                <a:solidFill>
                  <a:schemeClr val="tx1"/>
                </a:solidFill>
                <a:latin typeface="Times New Roman [Mono]" panose="02020603050405020304" charset="0"/>
                <a:cs typeface="Times New Roman [Mono]" panose="02020603050405020304" charset="0"/>
              </a:rPr>
              <a:t>ideo </a:t>
            </a:r>
            <a:r>
              <a:rPr lang="" altLang="en-US" b="1">
                <a:solidFill>
                  <a:schemeClr val="tx1"/>
                </a:solidFill>
                <a:latin typeface="Times New Roman [Mono]" panose="02020603050405020304" charset="0"/>
                <a:cs typeface="Times New Roman [Mono]" panose="02020603050405020304" charset="0"/>
              </a:rPr>
              <a:t>c</a:t>
            </a:r>
            <a:r>
              <a:rPr lang="en-US" b="1">
                <a:solidFill>
                  <a:schemeClr val="tx1"/>
                </a:solidFill>
                <a:latin typeface="Times New Roman [Mono]" panose="02020603050405020304" charset="0"/>
                <a:cs typeface="Times New Roman [Mono]" panose="02020603050405020304" charset="0"/>
              </a:rPr>
              <a:t>all, </a:t>
            </a:r>
            <a:r>
              <a:rPr lang="" altLang="en-US" b="1">
                <a:solidFill>
                  <a:schemeClr val="tx1"/>
                </a:solidFill>
                <a:latin typeface="Times New Roman [Mono]" panose="02020603050405020304" charset="0"/>
                <a:cs typeface="Times New Roman [Mono]" panose="02020603050405020304" charset="0"/>
              </a:rPr>
              <a:t>c</a:t>
            </a:r>
            <a:r>
              <a:rPr lang="en-US" b="1">
                <a:solidFill>
                  <a:schemeClr val="tx1"/>
                </a:solidFill>
                <a:latin typeface="Times New Roman [Mono]" panose="02020603050405020304" charset="0"/>
                <a:cs typeface="Times New Roman [Mono]" panose="02020603050405020304" charset="0"/>
              </a:rPr>
              <a:t>hat</a:t>
            </a:r>
            <a:r>
              <a:rPr lang="" altLang="en-US" b="1">
                <a:solidFill>
                  <a:schemeClr val="tx1"/>
                </a:solidFill>
                <a:latin typeface="Times New Roman [Mono]" panose="02020603050405020304" charset="0"/>
                <a:cs typeface="Times New Roman [Mono]" panose="02020603050405020304" charset="0"/>
              </a:rPr>
              <a:t>,...</a:t>
            </a:r>
            <a:endParaRPr lang="" altLang="en-US" b="1">
              <a:solidFill>
                <a:schemeClr val="tx1"/>
              </a:solidFill>
              <a:latin typeface="Times New Roman [Mono]" panose="02020603050405020304" charset="0"/>
              <a:cs typeface="Times New Roman [Mono]" panose="02020603050405020304" charset="0"/>
            </a:endParaRPr>
          </a:p>
        </p:txBody>
      </p:sp>
      <p:sp>
        <p:nvSpPr>
          <p:cNvPr id="479284" name="AutoShape 52"/>
          <p:cNvSpPr>
            <a:spLocks noChangeArrowheads="1"/>
          </p:cNvSpPr>
          <p:nvPr/>
        </p:nvSpPr>
        <p:spPr bwMode="gray">
          <a:xfrm>
            <a:off x="380365" y="2753995"/>
            <a:ext cx="8375015" cy="1017270"/>
          </a:xfrm>
          <a:prstGeom prst="roundRect">
            <a:avLst>
              <a:gd name="adj" fmla="val 16667"/>
            </a:avLst>
          </a:prstGeom>
          <a:solidFill>
            <a:schemeClr val="accent2">
              <a:alpha val="30000"/>
            </a:schemeClr>
          </a:solidFill>
          <a:ln w="9525">
            <a:noFill/>
            <a:round/>
          </a:ln>
          <a:effectLst/>
        </p:spPr>
        <p:txBody>
          <a:bodyPr wrap="none" anchor="ctr"/>
          <a:p>
            <a:endParaRPr lang="en-US"/>
          </a:p>
        </p:txBody>
      </p:sp>
      <p:grpSp>
        <p:nvGrpSpPr>
          <p:cNvPr id="479288" name="Group 56"/>
          <p:cNvGrpSpPr/>
          <p:nvPr/>
        </p:nvGrpSpPr>
        <p:grpSpPr bwMode="auto">
          <a:xfrm>
            <a:off x="260985" y="2644775"/>
            <a:ext cx="4230370" cy="401955"/>
            <a:chOff x="720" y="1392"/>
            <a:chExt cx="4058" cy="480"/>
          </a:xfrm>
        </p:grpSpPr>
        <p:sp>
          <p:nvSpPr>
            <p:cNvPr id="479289" name="AutoShape 57"/>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p>
              <a:endParaRPr lang="en-US"/>
            </a:p>
          </p:txBody>
        </p:sp>
        <p:grpSp>
          <p:nvGrpSpPr>
            <p:cNvPr id="479290" name="Group 58"/>
            <p:cNvGrpSpPr/>
            <p:nvPr/>
          </p:nvGrpSpPr>
          <p:grpSpPr bwMode="auto">
            <a:xfrm>
              <a:off x="730" y="1407"/>
              <a:ext cx="4043" cy="444"/>
              <a:chOff x="744" y="1407"/>
              <a:chExt cx="3988" cy="444"/>
            </a:xfrm>
          </p:grpSpPr>
          <p:sp>
            <p:nvSpPr>
              <p:cNvPr id="479291" name="AutoShape 59"/>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ln>
              <a:effectLst/>
            </p:spPr>
            <p:txBody>
              <a:bodyPr wrap="none" anchor="ctr"/>
              <a:p>
                <a:endParaRPr lang="en-US"/>
              </a:p>
            </p:txBody>
          </p:sp>
          <p:sp>
            <p:nvSpPr>
              <p:cNvPr id="479292" name="AutoShape 60"/>
              <p:cNvSpPr>
                <a:spLocks noChangeArrowheads="1"/>
              </p:cNvSpPr>
              <p:nvPr/>
            </p:nvSpPr>
            <p:spPr bwMode="gray">
              <a:xfrm>
                <a:off x="744" y="1407"/>
                <a:ext cx="3988" cy="115"/>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ln>
              <a:effectLst/>
            </p:spPr>
            <p:txBody>
              <a:bodyPr wrap="none" anchor="ctr"/>
              <a:p>
                <a:endParaRPr lang="en-US"/>
              </a:p>
            </p:txBody>
          </p:sp>
        </p:grpSp>
      </p:grpSp>
      <p:sp>
        <p:nvSpPr>
          <p:cNvPr id="479304" name="Rectangle 72"/>
          <p:cNvSpPr>
            <a:spLocks noChangeArrowheads="1"/>
          </p:cNvSpPr>
          <p:nvPr/>
        </p:nvSpPr>
        <p:spPr bwMode="gray">
          <a:xfrm>
            <a:off x="735965" y="2657475"/>
            <a:ext cx="3420745" cy="398780"/>
          </a:xfrm>
          <a:prstGeom prst="rect">
            <a:avLst/>
          </a:prstGeom>
          <a:noFill/>
          <a:ln w="9525">
            <a:noFill/>
            <a:miter lim="800000"/>
          </a:ln>
          <a:effectLst/>
        </p:spPr>
        <p:txBody>
          <a:bodyPr wrap="square">
            <a:spAutoFit/>
          </a:bodyPr>
          <a:p>
            <a:pPr>
              <a:spcBef>
                <a:spcPct val="50000"/>
              </a:spcBef>
              <a:buClr>
                <a:srgbClr val="1F3F5F"/>
              </a:buClr>
            </a:pPr>
            <a:r>
              <a:rPr lang="" altLang="en-US" sz="2000">
                <a:solidFill>
                  <a:srgbClr val="FFFFFF"/>
                </a:solidFill>
                <a:latin typeface="Times New Roman [Mono]" panose="02020603050405020304" charset="0"/>
                <a:cs typeface="Times New Roman [Mono]" panose="02020603050405020304" charset="0"/>
              </a:rPr>
              <a:t>WebRTC không phải là plugin</a:t>
            </a:r>
            <a:endParaRPr lang="" altLang="en-US" sz="2000">
              <a:solidFill>
                <a:srgbClr val="FFFFFF"/>
              </a:solidFill>
              <a:latin typeface="Times New Roman [Mono]" panose="02020603050405020304" charset="0"/>
              <a:cs typeface="Times New Roman [Mono]" panose="02020603050405020304" charset="0"/>
            </a:endParaRPr>
          </a:p>
        </p:txBody>
      </p:sp>
      <p:sp>
        <p:nvSpPr>
          <p:cNvPr id="479309" name="Rectangle 77"/>
          <p:cNvSpPr>
            <a:spLocks noChangeArrowheads="1"/>
          </p:cNvSpPr>
          <p:nvPr/>
        </p:nvSpPr>
        <p:spPr bwMode="auto">
          <a:xfrm>
            <a:off x="530860" y="3070860"/>
            <a:ext cx="8073390" cy="700405"/>
          </a:xfrm>
          <a:prstGeom prst="rect">
            <a:avLst/>
          </a:prstGeom>
          <a:noFill/>
          <a:ln w="9525">
            <a:noFill/>
            <a:miter lim="800000"/>
          </a:ln>
          <a:effectLst/>
        </p:spPr>
        <p:txBody>
          <a:bodyPr wrap="square">
            <a:spAutoFit/>
          </a:bodyPr>
          <a:p>
            <a:pPr algn="l" eaLnBrk="0" hangingPunct="0">
              <a:lnSpc>
                <a:spcPct val="110000"/>
              </a:lnSpc>
            </a:pPr>
            <a:r>
              <a:rPr lang="en-US" b="1">
                <a:solidFill>
                  <a:srgbClr val="000000"/>
                </a:solidFill>
                <a:latin typeface="Times New Roman [Mono]" panose="02020603050405020304" charset="0"/>
                <a:cs typeface="Times New Roman [Mono]" panose="02020603050405020304" charset="0"/>
              </a:rPr>
              <a:t>Thành phần của WebRTC chạy trong trình duyệt, các thành phần </a:t>
            </a:r>
            <a:r>
              <a:rPr lang="" altLang="en-US" b="1">
                <a:solidFill>
                  <a:srgbClr val="000000"/>
                </a:solidFill>
                <a:latin typeface="Times New Roman [Mono]" panose="02020603050405020304" charset="0"/>
                <a:cs typeface="Times New Roman [Mono]" panose="02020603050405020304" charset="0"/>
              </a:rPr>
              <a:t>này </a:t>
            </a:r>
            <a:r>
              <a:rPr lang="en-US" b="1">
                <a:solidFill>
                  <a:srgbClr val="000000"/>
                </a:solidFill>
                <a:latin typeface="Times New Roman [Mono]" panose="02020603050405020304" charset="0"/>
                <a:cs typeface="Times New Roman [Mono]" panose="02020603050405020304" charset="0"/>
              </a:rPr>
              <a:t>không yêu cầu cài đặt riêng và được cập nhật bất cứ khi nào trình duyệt được cập nhật</a:t>
            </a:r>
            <a:r>
              <a:rPr lang="" altLang="en-US" b="1">
                <a:solidFill>
                  <a:srgbClr val="000000"/>
                </a:solidFill>
                <a:latin typeface="Times New Roman [Mono]" panose="02020603050405020304" charset="0"/>
                <a:cs typeface="Times New Roman [Mono]" panose="02020603050405020304" charset="0"/>
              </a:rPr>
              <a:t>.</a:t>
            </a:r>
            <a:endParaRPr lang="" altLang="en-US" b="1">
              <a:solidFill>
                <a:srgbClr val="000000"/>
              </a:solidFill>
              <a:latin typeface="Times New Roman [Mono]" panose="02020603050405020304" charset="0"/>
              <a:cs typeface="Times New Roman [Mono]" panose="02020603050405020304" charset="0"/>
            </a:endParaRPr>
          </a:p>
        </p:txBody>
      </p:sp>
      <p:sp>
        <p:nvSpPr>
          <p:cNvPr id="479285" name="AutoShape 53"/>
          <p:cNvSpPr>
            <a:spLocks noChangeArrowheads="1"/>
          </p:cNvSpPr>
          <p:nvPr/>
        </p:nvSpPr>
        <p:spPr bwMode="gray">
          <a:xfrm>
            <a:off x="380365" y="4260215"/>
            <a:ext cx="8375015" cy="1076325"/>
          </a:xfrm>
          <a:prstGeom prst="roundRect">
            <a:avLst>
              <a:gd name="adj" fmla="val 16667"/>
            </a:avLst>
          </a:prstGeom>
          <a:solidFill>
            <a:srgbClr val="FFFFFF">
              <a:alpha val="50000"/>
            </a:srgbClr>
          </a:solidFill>
          <a:ln w="9525">
            <a:noFill/>
            <a:round/>
          </a:ln>
          <a:effectLst/>
        </p:spPr>
        <p:txBody>
          <a:bodyPr wrap="none" anchor="ctr"/>
          <a:p>
            <a:endParaRPr lang="en-US"/>
          </a:p>
        </p:txBody>
      </p:sp>
      <p:sp>
        <p:nvSpPr>
          <p:cNvPr id="479287" name="AutoShape 55"/>
          <p:cNvSpPr>
            <a:spLocks noChangeArrowheads="1"/>
          </p:cNvSpPr>
          <p:nvPr/>
        </p:nvSpPr>
        <p:spPr bwMode="gray">
          <a:xfrm>
            <a:off x="379730" y="4354830"/>
            <a:ext cx="8367395" cy="1076325"/>
          </a:xfrm>
          <a:prstGeom prst="roundRect">
            <a:avLst>
              <a:gd name="adj" fmla="val 16667"/>
            </a:avLst>
          </a:prstGeom>
          <a:solidFill>
            <a:schemeClr val="accent1">
              <a:alpha val="30000"/>
            </a:schemeClr>
          </a:solidFill>
          <a:ln w="9525">
            <a:noFill/>
            <a:round/>
          </a:ln>
          <a:effectLst/>
        </p:spPr>
        <p:txBody>
          <a:bodyPr wrap="none" anchor="ctr"/>
          <a:p>
            <a:endParaRPr lang="en-US"/>
          </a:p>
        </p:txBody>
      </p:sp>
      <p:grpSp>
        <p:nvGrpSpPr>
          <p:cNvPr id="479298" name="Group 66"/>
          <p:cNvGrpSpPr/>
          <p:nvPr/>
        </p:nvGrpSpPr>
        <p:grpSpPr bwMode="auto">
          <a:xfrm>
            <a:off x="256540" y="4151630"/>
            <a:ext cx="4230370" cy="401320"/>
            <a:chOff x="720" y="1392"/>
            <a:chExt cx="4058" cy="480"/>
          </a:xfrm>
        </p:grpSpPr>
        <p:sp>
          <p:nvSpPr>
            <p:cNvPr id="479299" name="AutoShape 67"/>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p>
              <a:endParaRPr lang="en-US"/>
            </a:p>
          </p:txBody>
        </p:sp>
        <p:grpSp>
          <p:nvGrpSpPr>
            <p:cNvPr id="479300" name="Group 68"/>
            <p:cNvGrpSpPr/>
            <p:nvPr/>
          </p:nvGrpSpPr>
          <p:grpSpPr bwMode="auto">
            <a:xfrm>
              <a:off x="730" y="1407"/>
              <a:ext cx="4043" cy="444"/>
              <a:chOff x="744" y="1407"/>
              <a:chExt cx="3988" cy="444"/>
            </a:xfrm>
          </p:grpSpPr>
          <p:sp>
            <p:nvSpPr>
              <p:cNvPr id="479301" name="AutoShape 69"/>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ln>
              <a:effectLst/>
            </p:spPr>
            <p:txBody>
              <a:bodyPr wrap="none" anchor="ctr"/>
              <a:p>
                <a:endParaRPr lang="en-US"/>
              </a:p>
            </p:txBody>
          </p:sp>
          <p:sp>
            <p:nvSpPr>
              <p:cNvPr id="479302" name="AutoShape 70"/>
              <p:cNvSpPr>
                <a:spLocks noChangeArrowheads="1"/>
              </p:cNvSpPr>
              <p:nvPr/>
            </p:nvSpPr>
            <p:spPr bwMode="gray">
              <a:xfrm>
                <a:off x="744" y="1407"/>
                <a:ext cx="3988" cy="11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ln>
              <a:effectLst/>
            </p:spPr>
            <p:txBody>
              <a:bodyPr wrap="none" anchor="ctr"/>
              <a:p>
                <a:endParaRPr lang="en-US"/>
              </a:p>
            </p:txBody>
          </p:sp>
        </p:grpSp>
      </p:grpSp>
      <p:sp>
        <p:nvSpPr>
          <p:cNvPr id="479303" name="Rectangle 71"/>
          <p:cNvSpPr>
            <a:spLocks noChangeArrowheads="1"/>
          </p:cNvSpPr>
          <p:nvPr/>
        </p:nvSpPr>
        <p:spPr bwMode="gray">
          <a:xfrm>
            <a:off x="728345" y="4164330"/>
            <a:ext cx="3319145" cy="398780"/>
          </a:xfrm>
          <a:prstGeom prst="rect">
            <a:avLst/>
          </a:prstGeom>
          <a:noFill/>
          <a:ln w="9525">
            <a:noFill/>
            <a:miter lim="800000"/>
          </a:ln>
          <a:effectLst/>
        </p:spPr>
        <p:txBody>
          <a:bodyPr wrap="square">
            <a:spAutoFit/>
          </a:bodyPr>
          <a:p>
            <a:pPr>
              <a:spcBef>
                <a:spcPct val="50000"/>
              </a:spcBef>
              <a:buClr>
                <a:srgbClr val="1F3F5F"/>
              </a:buClr>
            </a:pPr>
            <a:r>
              <a:rPr lang="en-US" sz="2000">
                <a:solidFill>
                  <a:srgbClr val="FFFFFF"/>
                </a:solidFill>
                <a:latin typeface="Times New Roman [Mono]" panose="02020603050405020304" charset="0"/>
                <a:cs typeface="Times New Roman [Mono]" panose="02020603050405020304" charset="0"/>
              </a:rPr>
              <a:t> </a:t>
            </a:r>
            <a:r>
              <a:rPr lang="" altLang="en-US" sz="2000">
                <a:solidFill>
                  <a:srgbClr val="FFFFFF"/>
                </a:solidFill>
                <a:latin typeface="Times New Roman [Mono]" panose="02020603050405020304" charset="0"/>
                <a:cs typeface="Times New Roman [Mono]" panose="02020603050405020304" charset="0"/>
              </a:rPr>
              <a:t>Tính an toàn của WebRTC</a:t>
            </a:r>
            <a:endParaRPr lang="" altLang="en-US" sz="2000">
              <a:solidFill>
                <a:srgbClr val="FFFFFF"/>
              </a:solidFill>
              <a:latin typeface="Times New Roman [Mono]" panose="02020603050405020304" charset="0"/>
              <a:cs typeface="Times New Roman [Mono]" panose="02020603050405020304" charset="0"/>
            </a:endParaRPr>
          </a:p>
        </p:txBody>
      </p:sp>
      <p:sp>
        <p:nvSpPr>
          <p:cNvPr id="479306" name="Rectangle 74"/>
          <p:cNvSpPr>
            <a:spLocks noChangeArrowheads="1"/>
          </p:cNvSpPr>
          <p:nvPr/>
        </p:nvSpPr>
        <p:spPr bwMode="auto">
          <a:xfrm>
            <a:off x="464820" y="4613910"/>
            <a:ext cx="8138795" cy="768350"/>
          </a:xfrm>
          <a:prstGeom prst="rect">
            <a:avLst/>
          </a:prstGeom>
          <a:noFill/>
          <a:ln w="9525">
            <a:noFill/>
            <a:miter lim="800000"/>
          </a:ln>
          <a:effectLst/>
        </p:spPr>
        <p:txBody>
          <a:bodyPr wrap="square">
            <a:spAutoFit/>
          </a:bodyPr>
          <a:p>
            <a:pPr algn="l" eaLnBrk="0" hangingPunct="0">
              <a:lnSpc>
                <a:spcPct val="110000"/>
              </a:lnSpc>
            </a:pPr>
            <a:r>
              <a:rPr lang="en-US" sz="2000" b="1">
                <a:solidFill>
                  <a:srgbClr val="000000"/>
                </a:solidFill>
                <a:latin typeface="Times New Roman [Mono]" panose="02020603050405020304" charset="0"/>
                <a:cs typeface="Times New Roman [Mono]" panose="02020603050405020304" charset="0"/>
              </a:rPr>
              <a:t>Mã hóa là bắt buộc đối với tất cả thành phần WebRTC, bao gồm các cơ chế báo hiệu (Signaling)</a:t>
            </a:r>
            <a:r>
              <a:rPr lang="" altLang="en-US" sz="2000" b="1">
                <a:solidFill>
                  <a:srgbClr val="000000"/>
                </a:solidFill>
                <a:latin typeface="Times New Roman [Mono]" panose="02020603050405020304" charset="0"/>
                <a:cs typeface="Times New Roman [Mono]" panose="02020603050405020304" charset="0"/>
              </a:rPr>
              <a:t>.</a:t>
            </a:r>
            <a:endParaRPr lang="" altLang="en-US" sz="2000" b="1">
              <a:solidFill>
                <a:srgbClr val="000000"/>
              </a:solidFill>
              <a:latin typeface="Times New Roman [Mono]" panose="02020603050405020304" charset="0"/>
              <a:cs typeface="Times New Roman [Mono]"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106499" name="AutoShape 3"/>
          <p:cNvSpPr>
            <a:spLocks noChangeArrowheads="1"/>
          </p:cNvSpPr>
          <p:nvPr/>
        </p:nvSpPr>
        <p:spPr bwMode="ltGray">
          <a:xfrm>
            <a:off x="1021715" y="1295400"/>
            <a:ext cx="7826375" cy="1225550"/>
          </a:xfrm>
          <a:prstGeom prst="roundRect">
            <a:avLst>
              <a:gd name="adj" fmla="val 16449"/>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9525" algn="ctr">
            <a:noFill/>
            <a:round/>
          </a:ln>
          <a:effectLst/>
        </p:spPr>
        <p:txBody>
          <a:bodyPr wrap="none" anchor="ctr"/>
          <a:p>
            <a:endParaRPr lang="en-US"/>
          </a:p>
        </p:txBody>
      </p:sp>
      <p:sp>
        <p:nvSpPr>
          <p:cNvPr id="106502" name="Rectangle 6"/>
          <p:cNvSpPr>
            <a:spLocks noChangeArrowheads="1"/>
          </p:cNvSpPr>
          <p:nvPr/>
        </p:nvSpPr>
        <p:spPr bwMode="gray">
          <a:xfrm>
            <a:off x="2176145" y="1572260"/>
            <a:ext cx="6458585" cy="706755"/>
          </a:xfrm>
          <a:prstGeom prst="rect">
            <a:avLst/>
          </a:prstGeom>
          <a:noFill/>
          <a:ln w="9525" algn="ctr">
            <a:noFill/>
            <a:miter lim="800000"/>
          </a:ln>
          <a:effectLst/>
        </p:spPr>
        <p:txBody>
          <a:bodyPr wrap="square">
            <a:spAutoFit/>
          </a:bodyPr>
          <a:p>
            <a:pPr marL="171450" indent="-171450"/>
            <a:r>
              <a:rPr lang="" altLang="en-US" sz="2000">
                <a:solidFill>
                  <a:srgbClr val="080808"/>
                </a:solidFill>
              </a:rPr>
              <a:t>   Đây </a:t>
            </a:r>
            <a:r>
              <a:rPr lang="en-US" sz="2000">
                <a:solidFill>
                  <a:srgbClr val="080808"/>
                </a:solidFill>
              </a:rPr>
              <a:t>là một API hỗ trợ các phương thức để làm việc với những luồng dữ liệu âm thanh hay hình ảnh.</a:t>
            </a:r>
            <a:endParaRPr lang="en-US" sz="2000">
              <a:solidFill>
                <a:srgbClr val="080808"/>
              </a:solidFill>
            </a:endParaRPr>
          </a:p>
        </p:txBody>
      </p:sp>
      <p:sp>
        <p:nvSpPr>
          <p:cNvPr id="106504" name="AutoShape 8"/>
          <p:cNvSpPr>
            <a:spLocks noChangeArrowheads="1"/>
          </p:cNvSpPr>
          <p:nvPr/>
        </p:nvSpPr>
        <p:spPr bwMode="ltGray">
          <a:xfrm>
            <a:off x="231140" y="1462405"/>
            <a:ext cx="1944370" cy="930275"/>
          </a:xfrm>
          <a:prstGeom prst="roundRect">
            <a:avLst>
              <a:gd name="adj" fmla="val 16667"/>
            </a:avLst>
          </a:prstGeom>
          <a:gradFill rotWithShape="1">
            <a:gsLst>
              <a:gs pos="0">
                <a:schemeClr val="accent1"/>
              </a:gs>
              <a:gs pos="100000">
                <a:schemeClr val="accent1">
                  <a:gamma/>
                  <a:shade val="78824"/>
                  <a:invGamma/>
                </a:schemeClr>
              </a:gs>
            </a:gsLst>
            <a:path path="rect">
              <a:fillToRect l="100000" b="100000"/>
            </a:path>
          </a:gradFill>
          <a:ln w="38100" algn="ctr">
            <a:solidFill>
              <a:srgbClr val="F8F8F8">
                <a:alpha val="70000"/>
              </a:srgbClr>
            </a:solidFill>
            <a:round/>
          </a:ln>
          <a:effectLst/>
        </p:spPr>
        <p:txBody>
          <a:bodyPr wrap="none" anchor="ctr"/>
          <a:p>
            <a:endParaRPr lang="en-US"/>
          </a:p>
        </p:txBody>
      </p:sp>
      <p:sp>
        <p:nvSpPr>
          <p:cNvPr id="106506" name="Rectangle 10"/>
          <p:cNvSpPr>
            <a:spLocks noChangeArrowheads="1"/>
          </p:cNvSpPr>
          <p:nvPr/>
        </p:nvSpPr>
        <p:spPr bwMode="black">
          <a:xfrm>
            <a:off x="257810" y="1704975"/>
            <a:ext cx="1799590" cy="398780"/>
          </a:xfrm>
          <a:prstGeom prst="rect">
            <a:avLst/>
          </a:prstGeom>
          <a:noFill/>
          <a:ln w="9525" algn="ctr">
            <a:noFill/>
            <a:miter lim="800000"/>
          </a:ln>
          <a:effectLst/>
        </p:spPr>
        <p:txBody>
          <a:bodyPr wrap="square">
            <a:spAutoFit/>
          </a:bodyPr>
          <a:p>
            <a:pPr algn="l"/>
            <a:r>
              <a:rPr lang="" altLang="en-US" sz="2000" b="1">
                <a:solidFill>
                  <a:srgbClr val="F8F8F8"/>
                </a:solidFill>
                <a:latin typeface="Times New Roman [Mono]" panose="02020603050405020304" charset="0"/>
                <a:cs typeface="Times New Roman [Mono]" panose="02020603050405020304" charset="0"/>
              </a:rPr>
              <a:t>Media Stream </a:t>
            </a:r>
            <a:endParaRPr lang="" altLang="en-US" sz="2000" b="1">
              <a:solidFill>
                <a:srgbClr val="F8F8F8"/>
              </a:solidFill>
              <a:latin typeface="Times New Roman [Mono]" panose="02020603050405020304" charset="0"/>
              <a:cs typeface="Times New Roman [Mono]" panose="02020603050405020304" charset="0"/>
            </a:endParaRPr>
          </a:p>
        </p:txBody>
      </p:sp>
      <p:sp>
        <p:nvSpPr>
          <p:cNvPr id="2" name="Text Box 1"/>
          <p:cNvSpPr txBox="1"/>
          <p:nvPr/>
        </p:nvSpPr>
        <p:spPr>
          <a:xfrm>
            <a:off x="920750" y="774700"/>
            <a:ext cx="7994650" cy="368300"/>
          </a:xfrm>
          <a:prstGeom prst="rect">
            <a:avLst/>
          </a:prstGeom>
          <a:noFill/>
        </p:spPr>
        <p:txBody>
          <a:bodyPr wrap="square" rtlCol="0">
            <a:spAutoFit/>
          </a:bodyPr>
          <a:p>
            <a:r>
              <a:rPr lang="" altLang="en-US" b="1"/>
              <a:t>Các API của WebRTC:</a:t>
            </a:r>
            <a:endParaRPr lang="" altLang="en-US" b="1"/>
          </a:p>
        </p:txBody>
      </p:sp>
      <p:sp>
        <p:nvSpPr>
          <p:cNvPr id="106500" name="AutoShape 4"/>
          <p:cNvSpPr>
            <a:spLocks noChangeArrowheads="1"/>
          </p:cNvSpPr>
          <p:nvPr/>
        </p:nvSpPr>
        <p:spPr bwMode="ltGray">
          <a:xfrm>
            <a:off x="1021715" y="2717800"/>
            <a:ext cx="7860030" cy="1289050"/>
          </a:xfrm>
          <a:prstGeom prst="roundRect">
            <a:avLst>
              <a:gd name="adj" fmla="val 16227"/>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12700" algn="ctr">
            <a:noFill/>
            <a:round/>
          </a:ln>
          <a:effectLst/>
        </p:spPr>
        <p:txBody>
          <a:bodyPr wrap="none" anchor="ctr"/>
          <a:p>
            <a:endParaRPr lang="en-US"/>
          </a:p>
        </p:txBody>
      </p:sp>
      <p:sp>
        <p:nvSpPr>
          <p:cNvPr id="106508" name="AutoShape 12"/>
          <p:cNvSpPr>
            <a:spLocks noChangeArrowheads="1"/>
          </p:cNvSpPr>
          <p:nvPr/>
        </p:nvSpPr>
        <p:spPr bwMode="gray">
          <a:xfrm>
            <a:off x="224790" y="2897505"/>
            <a:ext cx="1951355" cy="930275"/>
          </a:xfrm>
          <a:prstGeom prst="roundRect">
            <a:avLst>
              <a:gd name="adj" fmla="val 16667"/>
            </a:avLst>
          </a:prstGeom>
          <a:gradFill rotWithShape="1">
            <a:gsLst>
              <a:gs pos="0">
                <a:schemeClr val="accent2"/>
              </a:gs>
              <a:gs pos="100000">
                <a:schemeClr val="accent2">
                  <a:gamma/>
                  <a:shade val="78824"/>
                  <a:invGamma/>
                </a:schemeClr>
              </a:gs>
            </a:gsLst>
            <a:path path="rect">
              <a:fillToRect l="100000" b="100000"/>
            </a:path>
          </a:gradFill>
          <a:ln w="38100" algn="ctr">
            <a:solidFill>
              <a:srgbClr val="F8F8F8">
                <a:alpha val="70000"/>
              </a:srgbClr>
            </a:solidFill>
            <a:round/>
          </a:ln>
          <a:effectLst/>
        </p:spPr>
        <p:txBody>
          <a:bodyPr wrap="none" anchor="ctr"/>
          <a:p>
            <a:endParaRPr lang="en-US"/>
          </a:p>
        </p:txBody>
      </p:sp>
      <p:sp>
        <p:nvSpPr>
          <p:cNvPr id="106513" name="Text Box 17"/>
          <p:cNvSpPr txBox="1">
            <a:spLocks noChangeArrowheads="1"/>
          </p:cNvSpPr>
          <p:nvPr/>
        </p:nvSpPr>
        <p:spPr bwMode="black">
          <a:xfrm>
            <a:off x="224790" y="3175635"/>
            <a:ext cx="1951990" cy="398780"/>
          </a:xfrm>
          <a:prstGeom prst="rect">
            <a:avLst/>
          </a:prstGeom>
          <a:noFill/>
          <a:ln w="9525" algn="ctr">
            <a:noFill/>
            <a:miter lim="800000"/>
          </a:ln>
          <a:effectLst/>
        </p:spPr>
        <p:txBody>
          <a:bodyPr wrap="square">
            <a:spAutoFit/>
          </a:bodyPr>
          <a:p>
            <a:pPr algn="ctr">
              <a:spcBef>
                <a:spcPct val="50000"/>
              </a:spcBef>
            </a:pPr>
            <a:r>
              <a:rPr lang="en-US" sz="2000" b="1">
                <a:solidFill>
                  <a:srgbClr val="F8F8F8"/>
                </a:solidFill>
                <a:latin typeface="Times New Roman [Mono]" panose="02020603050405020304" charset="0"/>
                <a:cs typeface="Times New Roman [Mono]" panose="02020603050405020304" charset="0"/>
              </a:rPr>
              <a:t>PeerConnectio</a:t>
            </a:r>
            <a:r>
              <a:rPr lang="" altLang="en-US" sz="2000" b="1">
                <a:solidFill>
                  <a:srgbClr val="F8F8F8"/>
                </a:solidFill>
                <a:latin typeface="Times New Roman [Mono]" panose="02020603050405020304" charset="0"/>
                <a:cs typeface="Times New Roman [Mono]" panose="02020603050405020304" charset="0"/>
              </a:rPr>
              <a:t>n</a:t>
            </a:r>
            <a:endParaRPr lang="" altLang="en-US" sz="2000" b="1">
              <a:solidFill>
                <a:srgbClr val="F8F8F8"/>
              </a:solidFill>
              <a:latin typeface="Times New Roman [Mono]" panose="02020603050405020304" charset="0"/>
              <a:cs typeface="Times New Roman [Mono]" panose="02020603050405020304" charset="0"/>
            </a:endParaRPr>
          </a:p>
        </p:txBody>
      </p:sp>
      <p:sp>
        <p:nvSpPr>
          <p:cNvPr id="106515" name="Rectangle 19"/>
          <p:cNvSpPr>
            <a:spLocks noChangeArrowheads="1"/>
          </p:cNvSpPr>
          <p:nvPr/>
        </p:nvSpPr>
        <p:spPr bwMode="gray">
          <a:xfrm>
            <a:off x="2204085" y="2844165"/>
            <a:ext cx="6430010" cy="1014730"/>
          </a:xfrm>
          <a:prstGeom prst="rect">
            <a:avLst/>
          </a:prstGeom>
          <a:noFill/>
          <a:ln w="9525" algn="ctr">
            <a:noFill/>
            <a:miter lim="800000"/>
          </a:ln>
          <a:effectLst/>
        </p:spPr>
        <p:txBody>
          <a:bodyPr wrap="square">
            <a:spAutoFit/>
          </a:bodyPr>
          <a:p>
            <a:pPr marL="171450" indent="-171450"/>
            <a:r>
              <a:rPr lang="" altLang="en-US" sz="2000">
                <a:solidFill>
                  <a:srgbClr val="080808"/>
                </a:solidFill>
              </a:rPr>
              <a:t>   </a:t>
            </a:r>
            <a:r>
              <a:rPr lang="en-US" sz="2000">
                <a:solidFill>
                  <a:srgbClr val="080808"/>
                </a:solidFill>
              </a:rPr>
              <a:t>RTCPeerConnection thể hiện một kết nối WebRTC giữa máy tính local và remote</a:t>
            </a:r>
            <a:r>
              <a:rPr lang="" altLang="en-US" sz="2000">
                <a:solidFill>
                  <a:srgbClr val="080808"/>
                </a:solidFill>
              </a:rPr>
              <a:t>. Nó cung cấp các phương thức để kết nối đến các peer từ xa.</a:t>
            </a:r>
            <a:endParaRPr lang="" altLang="en-US" sz="2000">
              <a:solidFill>
                <a:srgbClr val="080808"/>
              </a:solidFill>
            </a:endParaRPr>
          </a:p>
        </p:txBody>
      </p:sp>
      <p:sp>
        <p:nvSpPr>
          <p:cNvPr id="106501" name="AutoShape 5"/>
          <p:cNvSpPr>
            <a:spLocks noChangeArrowheads="1"/>
          </p:cNvSpPr>
          <p:nvPr/>
        </p:nvSpPr>
        <p:spPr bwMode="ltGray">
          <a:xfrm>
            <a:off x="1021715" y="4273550"/>
            <a:ext cx="7898130" cy="1225550"/>
          </a:xfrm>
          <a:prstGeom prst="roundRect">
            <a:avLst>
              <a:gd name="adj" fmla="val 22019"/>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9525" algn="ctr">
            <a:noFill/>
            <a:round/>
          </a:ln>
          <a:effectLst/>
        </p:spPr>
        <p:txBody>
          <a:bodyPr wrap="none" anchor="ctr"/>
          <a:p>
            <a:endParaRPr lang="en-US"/>
          </a:p>
        </p:txBody>
      </p:sp>
      <p:sp>
        <p:nvSpPr>
          <p:cNvPr id="106511" name="AutoShape 15"/>
          <p:cNvSpPr>
            <a:spLocks noChangeArrowheads="1"/>
          </p:cNvSpPr>
          <p:nvPr/>
        </p:nvSpPr>
        <p:spPr bwMode="ltGray">
          <a:xfrm>
            <a:off x="213995" y="4416425"/>
            <a:ext cx="1962785" cy="930275"/>
          </a:xfrm>
          <a:prstGeom prst="roundRect">
            <a:avLst>
              <a:gd name="adj" fmla="val 16667"/>
            </a:avLst>
          </a:prstGeom>
          <a:gradFill rotWithShape="1">
            <a:gsLst>
              <a:gs pos="0">
                <a:schemeClr val="hlink"/>
              </a:gs>
              <a:gs pos="100000">
                <a:schemeClr val="hlink">
                  <a:gamma/>
                  <a:shade val="78824"/>
                  <a:invGamma/>
                </a:schemeClr>
              </a:gs>
            </a:gsLst>
            <a:path path="rect">
              <a:fillToRect l="100000" b="100000"/>
            </a:path>
          </a:gradFill>
          <a:ln w="38100" algn="ctr">
            <a:solidFill>
              <a:srgbClr val="F8F8F8">
                <a:alpha val="70000"/>
              </a:srgbClr>
            </a:solidFill>
            <a:round/>
          </a:ln>
          <a:effectLst/>
        </p:spPr>
        <p:txBody>
          <a:bodyPr wrap="none" anchor="ctr"/>
          <a:p>
            <a:endParaRPr lang="en-US"/>
          </a:p>
        </p:txBody>
      </p:sp>
      <p:sp>
        <p:nvSpPr>
          <p:cNvPr id="106514" name="Text Box 18"/>
          <p:cNvSpPr txBox="1">
            <a:spLocks noChangeArrowheads="1"/>
          </p:cNvSpPr>
          <p:nvPr/>
        </p:nvSpPr>
        <p:spPr bwMode="black">
          <a:xfrm>
            <a:off x="331470" y="4660900"/>
            <a:ext cx="1801495" cy="398780"/>
          </a:xfrm>
          <a:prstGeom prst="rect">
            <a:avLst/>
          </a:prstGeom>
          <a:noFill/>
          <a:ln w="9525" algn="ctr">
            <a:noFill/>
            <a:miter lim="800000"/>
          </a:ln>
          <a:effectLst/>
        </p:spPr>
        <p:txBody>
          <a:bodyPr wrap="square">
            <a:spAutoFit/>
          </a:bodyPr>
          <a:p>
            <a:pPr algn="l">
              <a:spcBef>
                <a:spcPct val="50000"/>
              </a:spcBef>
            </a:pPr>
            <a:r>
              <a:rPr lang="" altLang="en-US" sz="2000" b="1">
                <a:solidFill>
                  <a:srgbClr val="F8F8F8"/>
                </a:solidFill>
                <a:latin typeface="Times New Roman [Mono]" panose="02020603050405020304" charset="0"/>
                <a:cs typeface="Times New Roman [Mono]" panose="02020603050405020304" charset="0"/>
              </a:rPr>
              <a:t>DataChannel</a:t>
            </a:r>
            <a:endParaRPr lang="" altLang="en-US" sz="2000" b="1">
              <a:solidFill>
                <a:srgbClr val="F8F8F8"/>
              </a:solidFill>
              <a:latin typeface="Times New Roman [Mono]" panose="02020603050405020304" charset="0"/>
              <a:cs typeface="Times New Roman [Mono]" panose="02020603050405020304" charset="0"/>
            </a:endParaRPr>
          </a:p>
        </p:txBody>
      </p:sp>
      <p:sp>
        <p:nvSpPr>
          <p:cNvPr id="106516" name="Rectangle 20"/>
          <p:cNvSpPr>
            <a:spLocks noChangeArrowheads="1"/>
          </p:cNvSpPr>
          <p:nvPr/>
        </p:nvSpPr>
        <p:spPr bwMode="gray">
          <a:xfrm>
            <a:off x="2176145" y="4537075"/>
            <a:ext cx="6457950" cy="706755"/>
          </a:xfrm>
          <a:prstGeom prst="rect">
            <a:avLst/>
          </a:prstGeom>
          <a:noFill/>
          <a:ln w="9525" algn="ctr">
            <a:noFill/>
            <a:miter lim="800000"/>
          </a:ln>
          <a:effectLst/>
        </p:spPr>
        <p:txBody>
          <a:bodyPr wrap="square">
            <a:spAutoFit/>
          </a:bodyPr>
          <a:p>
            <a:pPr marL="171450" indent="-171450"/>
            <a:r>
              <a:rPr lang="" altLang="en-US" sz="2000">
                <a:solidFill>
                  <a:srgbClr val="080808"/>
                </a:solidFill>
              </a:rPr>
              <a:t>  </a:t>
            </a:r>
            <a:r>
              <a:rPr lang="en-US" sz="2000">
                <a:solidFill>
                  <a:srgbClr val="080808"/>
                </a:solidFill>
              </a:rPr>
              <a:t>Cũng như hình ảnh và âm thanh, WebRTC cũng hỗ trợ giao tiếp real-time cho các loại dữ liệu khác </a:t>
            </a:r>
            <a:r>
              <a:rPr lang="" altLang="en-US" sz="2000">
                <a:solidFill>
                  <a:srgbClr val="080808"/>
                </a:solidFill>
              </a:rPr>
              <a:t>tùy ý.</a:t>
            </a:r>
            <a:endParaRPr lang="" altLang="en-US" sz="2000">
              <a:solidFill>
                <a:srgbClr val="080808"/>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me/lanhkhoc/Desktop/NATw.jpgNATw"/>
          <p:cNvPicPr>
            <a:picLocks noChangeAspect="1"/>
          </p:cNvPicPr>
          <p:nvPr/>
        </p:nvPicPr>
        <p:blipFill>
          <a:blip r:embed="rId3"/>
          <a:srcRect/>
          <a:stretch>
            <a:fillRect/>
          </a:stretch>
        </p:blipFill>
        <p:spPr>
          <a:xfrm>
            <a:off x="4768850" y="1454785"/>
            <a:ext cx="4270375" cy="3204845"/>
          </a:xfrm>
          <a:prstGeom prst="rect">
            <a:avLst/>
          </a:prstGeom>
          <a:effectLst>
            <a:innerShdw blurRad="114300">
              <a:prstClr val="black"/>
            </a:innerShdw>
          </a:effectLst>
        </p:spPr>
      </p:pic>
      <p:sp>
        <p:nvSpPr>
          <p:cNvPr id="13" name="Text Box 12"/>
          <p:cNvSpPr txBox="1"/>
          <p:nvPr/>
        </p:nvSpPr>
        <p:spPr>
          <a:xfrm>
            <a:off x="158750" y="1252220"/>
            <a:ext cx="4388485" cy="4492625"/>
          </a:xfrm>
          <a:prstGeom prst="rect">
            <a:avLst/>
          </a:prstGeom>
          <a:noFill/>
        </p:spPr>
        <p:txBody>
          <a:bodyPr wrap="square" rtlCol="0">
            <a:spAutoFit/>
          </a:bodyPr>
          <a:p>
            <a:pPr marL="285750" indent="-285750">
              <a:buFont typeface="Arial" panose="020B0604020202020204" pitchFamily="34" charset="0"/>
              <a:buChar char="•"/>
            </a:pPr>
            <a:r>
              <a:rPr lang="en-US" sz="2200">
                <a:latin typeface="Times New Roman [Mono]" panose="02020603050405020304" charset="0"/>
                <a:cs typeface="Times New Roman [Mono]" panose="02020603050405020304" charset="0"/>
              </a:rPr>
              <a:t>Máy tính chỉ ra ngoài internet được khi nó có địa chỉ </a:t>
            </a:r>
            <a:r>
              <a:rPr lang="" altLang="en-US" sz="2200">
                <a:latin typeface="Times New Roman [Mono]" panose="02020603050405020304" charset="0"/>
                <a:cs typeface="Times New Roman [Mono]" panose="02020603050405020304" charset="0"/>
              </a:rPr>
              <a:t>IP </a:t>
            </a:r>
            <a:r>
              <a:rPr lang="en-US" sz="2200">
                <a:latin typeface="Times New Roman [Mono]" panose="02020603050405020304" charset="0"/>
                <a:cs typeface="Times New Roman [Mono]" panose="02020603050405020304" charset="0"/>
              </a:rPr>
              <a:t>public vì địa chỉ </a:t>
            </a:r>
            <a:r>
              <a:rPr lang="" altLang="en-US" sz="2200">
                <a:latin typeface="Times New Roman [Mono]" panose="02020603050405020304" charset="0"/>
                <a:cs typeface="Times New Roman [Mono]" panose="02020603050405020304" charset="0"/>
              </a:rPr>
              <a:t>IP </a:t>
            </a:r>
            <a:r>
              <a:rPr lang="en-US" sz="2200">
                <a:latin typeface="Times New Roman [Mono]" panose="02020603050405020304" charset="0"/>
                <a:cs typeface="Times New Roman [Mono]" panose="02020603050405020304" charset="0"/>
              </a:rPr>
              <a:t>public là duy nhất</a:t>
            </a:r>
            <a:r>
              <a:rPr lang="" altLang="en-US" sz="2200">
                <a:latin typeface="Times New Roman [Mono]" panose="02020603050405020304" charset="0"/>
                <a:cs typeface="Times New Roman [Mono]" panose="02020603050405020304" charset="0"/>
              </a:rPr>
              <a:t>.</a:t>
            </a:r>
            <a:endParaRPr lang="" altLang="en-US" sz="2200">
              <a:latin typeface="Times New Roman [Mono]" panose="02020603050405020304" charset="0"/>
              <a:cs typeface="Times New Roman [Mono]" panose="02020603050405020304" charset="0"/>
            </a:endParaRPr>
          </a:p>
          <a:p>
            <a:pPr marL="285750" indent="-285750">
              <a:buFont typeface="Arial" panose="020B0604020202020204" pitchFamily="34" charset="0"/>
              <a:buChar char="•"/>
            </a:pPr>
            <a:endParaRPr lang="" altLang="en-US" sz="2200">
              <a:latin typeface="Times New Roman [Mono]" panose="02020603050405020304" charset="0"/>
              <a:cs typeface="Times New Roman [Mono]" panose="02020603050405020304" charset="0"/>
            </a:endParaRPr>
          </a:p>
          <a:p>
            <a:pPr marL="285750" indent="-285750">
              <a:buFont typeface="Arial" panose="020B0604020202020204" pitchFamily="34" charset="0"/>
              <a:buChar char="•"/>
            </a:pPr>
            <a:r>
              <a:rPr lang="" altLang="en-US" sz="2200">
                <a:latin typeface="Times New Roman [Mono]" panose="02020603050405020304" charset="0"/>
                <a:cs typeface="Times New Roman [Mono]" panose="02020603050405020304" charset="0"/>
              </a:rPr>
              <a:t>D</a:t>
            </a:r>
            <a:r>
              <a:rPr lang="en-US" sz="2200">
                <a:latin typeface="Times New Roman [Mono]" panose="02020603050405020304" charset="0"/>
                <a:cs typeface="Times New Roman [Mono]" panose="02020603050405020304" charset="0"/>
              </a:rPr>
              <a:t>o vậy cần phải có một kỹ thuật để chuyển đổi các IP private trong mạng LAN thành IP public để ra ngoài internet và ngược lại</a:t>
            </a:r>
            <a:r>
              <a:rPr lang="" altLang="en-US" sz="2200">
                <a:latin typeface="Times New Roman [Mono]" panose="02020603050405020304" charset="0"/>
                <a:cs typeface="Times New Roman [Mono]" panose="02020603050405020304" charset="0"/>
              </a:rPr>
              <a:t>.</a:t>
            </a:r>
            <a:endParaRPr lang="" altLang="en-US" sz="2200">
              <a:latin typeface="Times New Roman [Mono]" panose="02020603050405020304" charset="0"/>
              <a:cs typeface="Times New Roman [Mono]" panose="02020603050405020304" charset="0"/>
            </a:endParaRPr>
          </a:p>
          <a:p>
            <a:pPr indent="0">
              <a:buFont typeface="Arial" panose="020B0604020202020204" pitchFamily="34" charset="0"/>
              <a:buNone/>
            </a:pPr>
            <a:endParaRPr lang="" altLang="en-US" sz="2200">
              <a:latin typeface="Times New Roman [Mono]" panose="02020603050405020304" charset="0"/>
              <a:cs typeface="Times New Roman [Mono]" panose="02020603050405020304" charset="0"/>
            </a:endParaRPr>
          </a:p>
          <a:p>
            <a:pPr marL="285750" indent="-285750">
              <a:buFont typeface="Arial" panose="020B0604020202020204" pitchFamily="34" charset="0"/>
              <a:buChar char="•"/>
            </a:pPr>
            <a:r>
              <a:rPr lang="" altLang="en-US" sz="2200">
                <a:latin typeface="Times New Roman [Mono]" panose="02020603050405020304" charset="0"/>
                <a:cs typeface="Times New Roman [Mono]" panose="02020603050405020304" charset="0"/>
              </a:rPr>
              <a:t>NAT(Network Address Translation) ra đời để giải quyết vấn để này.</a:t>
            </a:r>
            <a:endParaRPr lang="" altLang="en-US" sz="2200">
              <a:latin typeface="Times New Roman [Mono]" panose="02020603050405020304" charset="0"/>
              <a:cs typeface="Times New Roman [Mono]" panose="02020603050405020304" charset="0"/>
            </a:endParaRPr>
          </a:p>
          <a:p>
            <a:pPr marL="285750" indent="-285750">
              <a:buFont typeface="Arial" panose="020B0604020202020204" pitchFamily="34" charset="0"/>
              <a:buChar char="•"/>
            </a:pPr>
            <a:endParaRPr lang="" altLang="en-US" sz="2200">
              <a:latin typeface="Times New Roman [Mono]" panose="02020603050405020304" charset="0"/>
              <a:cs typeface="Times New Roman [Mono]"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turn1"/>
          <p:cNvPicPr>
            <a:picLocks noChangeAspect="1"/>
          </p:cNvPicPr>
          <p:nvPr/>
        </p:nvPicPr>
        <p:blipFill>
          <a:blip r:embed="rId3"/>
          <a:stretch>
            <a:fillRect/>
          </a:stretch>
        </p:blipFill>
        <p:spPr>
          <a:xfrm>
            <a:off x="4845050" y="1439545"/>
            <a:ext cx="4216400" cy="3356610"/>
          </a:xfrm>
          <a:prstGeom prst="rect">
            <a:avLst/>
          </a:prstGeom>
          <a:effectLst>
            <a:outerShdw blurRad="63500" sx="102000" sy="102000" algn="ctr" rotWithShape="0">
              <a:prstClr val="black">
                <a:alpha val="40000"/>
              </a:prstClr>
            </a:outerShdw>
          </a:effectLst>
        </p:spPr>
      </p:pic>
      <p:sp>
        <p:nvSpPr>
          <p:cNvPr id="3" name="Text Box 2"/>
          <p:cNvSpPr txBox="1"/>
          <p:nvPr/>
        </p:nvSpPr>
        <p:spPr>
          <a:xfrm>
            <a:off x="241300" y="927100"/>
            <a:ext cx="4178300" cy="4707890"/>
          </a:xfrm>
          <a:prstGeom prst="rect">
            <a:avLst/>
          </a:prstGeom>
          <a:noFill/>
        </p:spPr>
        <p:txBody>
          <a:bodyPr wrap="square" rtlCol="0">
            <a:spAutoFit/>
          </a:bodyPr>
          <a:p>
            <a:pPr marL="285750" indent="-285750">
              <a:buFont typeface="Arial" panose="020B0604020202020204" pitchFamily="34" charset="0"/>
              <a:buChar char="•"/>
            </a:pPr>
            <a:r>
              <a:rPr lang="en-US" sz="2000">
                <a:latin typeface="Times New Roman [Mono]" panose="02020603050405020304" charset="0"/>
                <a:cs typeface="Times New Roman [Mono]" panose="02020603050405020304" charset="0"/>
              </a:rPr>
              <a:t>STUN (</a:t>
            </a:r>
            <a:r>
              <a:rPr lang="en-US" sz="2000" b="1">
                <a:latin typeface="Times New Roman [Mono]" panose="02020603050405020304" charset="0"/>
                <a:cs typeface="Times New Roman [Mono]" panose="02020603050405020304" charset="0"/>
              </a:rPr>
              <a:t>S</a:t>
            </a:r>
            <a:r>
              <a:rPr lang="en-US" sz="2000">
                <a:latin typeface="Times New Roman [Mono]" panose="02020603050405020304" charset="0"/>
                <a:cs typeface="Times New Roman [Mono]" panose="02020603050405020304" charset="0"/>
              </a:rPr>
              <a:t>ession </a:t>
            </a:r>
            <a:r>
              <a:rPr lang="en-US" sz="2000" b="1">
                <a:latin typeface="Times New Roman [Mono]" panose="02020603050405020304" charset="0"/>
                <a:cs typeface="Times New Roman [Mono]" panose="02020603050405020304" charset="0"/>
              </a:rPr>
              <a:t>T</a:t>
            </a:r>
            <a:r>
              <a:rPr lang="en-US" sz="2000">
                <a:latin typeface="Times New Roman [Mono]" panose="02020603050405020304" charset="0"/>
                <a:cs typeface="Times New Roman [Mono]" panose="02020603050405020304" charset="0"/>
              </a:rPr>
              <a:t>raversal </a:t>
            </a:r>
            <a:r>
              <a:rPr lang="en-US" sz="2000" b="1">
                <a:latin typeface="Times New Roman [Mono]" panose="02020603050405020304" charset="0"/>
                <a:cs typeface="Times New Roman [Mono]" panose="02020603050405020304" charset="0"/>
              </a:rPr>
              <a:t>U</a:t>
            </a:r>
            <a:r>
              <a:rPr lang="en-US" sz="2000">
                <a:latin typeface="Times New Roman [Mono]" panose="02020603050405020304" charset="0"/>
                <a:cs typeface="Times New Roman [Mono]" panose="02020603050405020304" charset="0"/>
              </a:rPr>
              <a:t>tilities for </a:t>
            </a:r>
            <a:r>
              <a:rPr lang="en-US" sz="2000" b="1">
                <a:latin typeface="Times New Roman [Mono]" panose="02020603050405020304" charset="0"/>
                <a:cs typeface="Times New Roman [Mono]" panose="02020603050405020304" charset="0"/>
              </a:rPr>
              <a:t>N</a:t>
            </a:r>
            <a:r>
              <a:rPr lang="en-US" sz="2000">
                <a:latin typeface="Times New Roman [Mono]" panose="02020603050405020304" charset="0"/>
                <a:cs typeface="Times New Roman [Mono]" panose="02020603050405020304" charset="0"/>
              </a:rPr>
              <a:t>AT) là một giao thức mạng cho phép các máy khách tìm ra địa chỉ công khai của mình, loại NAT mà chúng đang đứng sau và cổng phía Internet được NAT gắn liền với cổng nội bộ nào đó</a:t>
            </a:r>
            <a:r>
              <a:rPr lang="" altLang="en-US" sz="2000">
                <a:latin typeface="Times New Roman [Mono]" panose="02020603050405020304" charset="0"/>
                <a:cs typeface="Times New Roman [Mono]" panose="02020603050405020304" charset="0"/>
              </a:rPr>
              <a:t>.</a:t>
            </a:r>
            <a:endParaRPr lang="" altLang="en-US" sz="2000">
              <a:latin typeface="Times New Roman [Mono]" panose="02020603050405020304" charset="0"/>
              <a:cs typeface="Times New Roman [Mono]" panose="02020603050405020304" charset="0"/>
            </a:endParaRPr>
          </a:p>
          <a:p>
            <a:pPr marL="285750" indent="-285750">
              <a:buFont typeface="Arial" panose="020B0604020202020204" pitchFamily="34" charset="0"/>
              <a:buChar char="•"/>
            </a:pPr>
            <a:endParaRPr lang="" altLang="en-US" sz="2000">
              <a:latin typeface="Times New Roman [Mono]" panose="02020603050405020304" charset="0"/>
              <a:cs typeface="Times New Roman [Mono]" panose="02020603050405020304" charset="0"/>
            </a:endParaRPr>
          </a:p>
          <a:p>
            <a:pPr marL="285750" indent="-285750">
              <a:buFont typeface="Arial" panose="020B0604020202020204" pitchFamily="34" charset="0"/>
              <a:buChar char="•"/>
            </a:pPr>
            <a:r>
              <a:rPr lang="" altLang="en-US" sz="2000">
                <a:latin typeface="Times New Roman [Mono]" panose="02020603050405020304" charset="0"/>
                <a:cs typeface="Times New Roman [Mono]" panose="02020603050405020304" charset="0"/>
              </a:rPr>
              <a:t>TURN (</a:t>
            </a:r>
            <a:r>
              <a:rPr lang="" altLang="en-US" sz="2000" b="1">
                <a:latin typeface="Times New Roman [Mono]" panose="02020603050405020304" charset="0"/>
                <a:cs typeface="Times New Roman [Mono]" panose="02020603050405020304" charset="0"/>
              </a:rPr>
              <a:t>T</a:t>
            </a:r>
            <a:r>
              <a:rPr lang="" altLang="en-US" sz="2000">
                <a:latin typeface="Times New Roman [Mono]" panose="02020603050405020304" charset="0"/>
                <a:cs typeface="Times New Roman [Mono]" panose="02020603050405020304" charset="0"/>
              </a:rPr>
              <a:t>raversal </a:t>
            </a:r>
            <a:r>
              <a:rPr lang="" altLang="en-US" sz="2000" b="1">
                <a:latin typeface="Times New Roman [Mono]" panose="02020603050405020304" charset="0"/>
                <a:cs typeface="Times New Roman [Mono]" panose="02020603050405020304" charset="0"/>
              </a:rPr>
              <a:t>U</a:t>
            </a:r>
            <a:r>
              <a:rPr lang="" altLang="en-US" sz="2000">
                <a:latin typeface="Times New Roman [Mono]" panose="02020603050405020304" charset="0"/>
                <a:cs typeface="Times New Roman [Mono]" panose="02020603050405020304" charset="0"/>
              </a:rPr>
              <a:t>sing </a:t>
            </a:r>
            <a:r>
              <a:rPr lang="" altLang="en-US" sz="2000" b="1">
                <a:latin typeface="Times New Roman [Mono]" panose="02020603050405020304" charset="0"/>
                <a:cs typeface="Times New Roman [Mono]" panose="02020603050405020304" charset="0"/>
              </a:rPr>
              <a:t>R</a:t>
            </a:r>
            <a:r>
              <a:rPr lang="" altLang="en-US" sz="2000">
                <a:latin typeface="Times New Roman [Mono]" panose="02020603050405020304" charset="0"/>
                <a:cs typeface="Times New Roman [Mono]" panose="02020603050405020304" charset="0"/>
              </a:rPr>
              <a:t>elays around </a:t>
            </a:r>
            <a:r>
              <a:rPr lang="" altLang="en-US" sz="2000" b="1">
                <a:latin typeface="Times New Roman [Mono]" panose="02020603050405020304" charset="0"/>
                <a:cs typeface="Times New Roman [Mono]" panose="02020603050405020304" charset="0"/>
              </a:rPr>
              <a:t>N</a:t>
            </a:r>
            <a:r>
              <a:rPr lang="" altLang="en-US" sz="2000">
                <a:latin typeface="Times New Roman [Mono]" panose="02020603050405020304" charset="0"/>
                <a:cs typeface="Times New Roman [Mono]" panose="02020603050405020304" charset="0"/>
              </a:rPr>
              <a:t>AT) </a:t>
            </a:r>
            <a:r>
              <a:rPr lang="en-US" altLang="en-US" sz="2000">
                <a:latin typeface="Times New Roman [Mono]" panose="02020603050405020304" charset="0"/>
                <a:cs typeface="Times New Roman [Mono]" panose="02020603050405020304" charset="0"/>
                <a:sym typeface="+mn-ea"/>
              </a:rPr>
              <a:t>đóng vai trò</a:t>
            </a:r>
            <a:r>
              <a:rPr lang="" altLang="en-US" sz="2000">
                <a:latin typeface="Times New Roman [Mono]" panose="02020603050405020304" charset="0"/>
                <a:cs typeface="Times New Roman [Mono]" panose="02020603050405020304" charset="0"/>
              </a:rPr>
              <a:t> hoạt động như người trung gian, dữ liệu thay vì được gửi trực tiếp tới các peer thì sẽ gửi tới TURN server và TURN server sẽ gửi nó tới các peer khác.</a:t>
            </a:r>
            <a:endParaRPr lang="" altLang="en-US" sz="2000">
              <a:latin typeface="Times New Roman [Mono]" panose="02020603050405020304" charset="0"/>
              <a:cs typeface="Times New Roman [Mono]" panose="02020603050405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374650" y="812800"/>
            <a:ext cx="8197850" cy="368300"/>
          </a:xfrm>
          <a:prstGeom prst="rect">
            <a:avLst/>
          </a:prstGeom>
          <a:noFill/>
        </p:spPr>
        <p:txBody>
          <a:bodyPr wrap="square" rtlCol="0">
            <a:spAutoFit/>
          </a:bodyPr>
          <a:p>
            <a:r>
              <a:rPr lang="en-US" altLang="en-US" b="1"/>
              <a:t>Tìm hiểu về </a:t>
            </a:r>
            <a:r>
              <a:rPr lang="en-US" b="1"/>
              <a:t>ICE (Interactive Communication Establishment)</a:t>
            </a:r>
            <a:endParaRPr lang="en-US" b="1"/>
          </a:p>
        </p:txBody>
      </p:sp>
      <p:sp>
        <p:nvSpPr>
          <p:cNvPr id="7" name="Text Box 6"/>
          <p:cNvSpPr txBox="1"/>
          <p:nvPr/>
        </p:nvSpPr>
        <p:spPr>
          <a:xfrm>
            <a:off x="285750" y="1473200"/>
            <a:ext cx="8553450" cy="2122805"/>
          </a:xfrm>
          <a:prstGeom prst="rect">
            <a:avLst/>
          </a:prstGeom>
          <a:noFill/>
        </p:spPr>
        <p:txBody>
          <a:bodyPr wrap="square" rtlCol="0">
            <a:spAutoFit/>
          </a:bodyPr>
          <a:p>
            <a:r>
              <a:rPr lang="en-US" altLang="en-US" sz="2200">
                <a:latin typeface="Times New Roman [Mono]" panose="02020603050405020304" charset="0"/>
                <a:cs typeface="Times New Roman [Mono]" panose="02020603050405020304" charset="0"/>
              </a:rPr>
              <a:t>- ICE là một bộ kết hợp của những metadata cần thiết, các định tuyến mạng (Địa chỉ IP và port) và các thông tin media thường dùng để giao tiếp với mỗi peer.</a:t>
            </a:r>
            <a:endParaRPr lang="en-US" altLang="en-US" sz="2200">
              <a:latin typeface="Times New Roman [Mono]" panose="02020603050405020304" charset="0"/>
              <a:cs typeface="Times New Roman [Mono]" panose="02020603050405020304" charset="0"/>
            </a:endParaRPr>
          </a:p>
          <a:p>
            <a:endParaRPr lang="en-US" altLang="en-US" sz="2200">
              <a:latin typeface="Times New Roman [Mono]" panose="02020603050405020304" charset="0"/>
              <a:cs typeface="Times New Roman [Mono]" panose="02020603050405020304" charset="0"/>
            </a:endParaRPr>
          </a:p>
          <a:p>
            <a:r>
              <a:rPr lang="en-US" altLang="en-US" sz="2200">
                <a:latin typeface="Times New Roman [Mono]" panose="02020603050405020304" charset="0"/>
                <a:cs typeface="Times New Roman [Mono]" panose="02020603050405020304" charset="0"/>
              </a:rPr>
              <a:t>- Cách thức hoạt động của ICE:</a:t>
            </a:r>
            <a:endParaRPr lang="en-US" altLang="en-US" sz="2200">
              <a:latin typeface="Times New Roman [Mono]" panose="02020603050405020304" charset="0"/>
              <a:cs typeface="Times New Roman [Mono]" panose="02020603050405020304" charset="0"/>
            </a:endParaRPr>
          </a:p>
          <a:p>
            <a:endParaRPr lang="en-US" altLang="en-US" sz="2200">
              <a:latin typeface="Times New Roman [Mono]" panose="02020603050405020304" charset="0"/>
              <a:cs typeface="Times New Roman [Mono]" panose="02020603050405020304" charset="0"/>
            </a:endParaRPr>
          </a:p>
        </p:txBody>
      </p:sp>
      <p:sp>
        <p:nvSpPr>
          <p:cNvPr id="482307" name="AutoShape 3"/>
          <p:cNvSpPr>
            <a:spLocks noChangeArrowheads="1"/>
          </p:cNvSpPr>
          <p:nvPr/>
        </p:nvSpPr>
        <p:spPr bwMode="gray">
          <a:xfrm>
            <a:off x="4707890" y="3630930"/>
            <a:ext cx="3651250" cy="1163320"/>
          </a:xfrm>
          <a:prstGeom prst="homePlate">
            <a:avLst>
              <a:gd name="adj" fmla="val 39013"/>
            </a:avLst>
          </a:prstGeom>
          <a:gradFill rotWithShape="1">
            <a:gsLst>
              <a:gs pos="0">
                <a:schemeClr val="folHlink">
                  <a:gamma/>
                  <a:shade val="76078"/>
                  <a:invGamma/>
                </a:schemeClr>
              </a:gs>
              <a:gs pos="100000">
                <a:schemeClr val="folHlink"/>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p>
            <a:endParaRPr lang="en-US"/>
          </a:p>
        </p:txBody>
      </p:sp>
      <p:sp>
        <p:nvSpPr>
          <p:cNvPr id="482308" name="AutoShape 4"/>
          <p:cNvSpPr>
            <a:spLocks noChangeArrowheads="1"/>
          </p:cNvSpPr>
          <p:nvPr/>
        </p:nvSpPr>
        <p:spPr bwMode="gray">
          <a:xfrm>
            <a:off x="2485390" y="3630930"/>
            <a:ext cx="3976370" cy="1163320"/>
          </a:xfrm>
          <a:prstGeom prst="homePlate">
            <a:avLst>
              <a:gd name="adj" fmla="val 42291"/>
            </a:avLst>
          </a:prstGeom>
          <a:gradFill rotWithShape="1">
            <a:gsLst>
              <a:gs pos="0">
                <a:schemeClr val="hlink">
                  <a:gamma/>
                  <a:shade val="76078"/>
                  <a:invGamma/>
                </a:schemeClr>
              </a:gs>
              <a:gs pos="100000">
                <a:schemeClr val="hlink"/>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p>
            <a:endParaRPr lang="en-US"/>
          </a:p>
        </p:txBody>
      </p:sp>
      <p:sp>
        <p:nvSpPr>
          <p:cNvPr id="482309" name="AutoShape 5"/>
          <p:cNvSpPr>
            <a:spLocks noChangeArrowheads="1"/>
          </p:cNvSpPr>
          <p:nvPr/>
        </p:nvSpPr>
        <p:spPr bwMode="gray">
          <a:xfrm>
            <a:off x="582295" y="3630930"/>
            <a:ext cx="3418205" cy="1163320"/>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p>
            <a:endParaRPr lang="en-US"/>
          </a:p>
        </p:txBody>
      </p:sp>
      <p:sp>
        <p:nvSpPr>
          <p:cNvPr id="8" name="Rectangle 11"/>
          <p:cNvSpPr>
            <a:spLocks noChangeArrowheads="1"/>
          </p:cNvSpPr>
          <p:nvPr/>
        </p:nvSpPr>
        <p:spPr bwMode="gray">
          <a:xfrm>
            <a:off x="671195" y="3815080"/>
            <a:ext cx="2902585" cy="768350"/>
          </a:xfrm>
          <a:prstGeom prst="rect">
            <a:avLst/>
          </a:prstGeom>
          <a:noFill/>
          <a:ln w="9525">
            <a:noFill/>
            <a:miter lim="800000"/>
          </a:ln>
          <a:effectLst/>
        </p:spPr>
        <p:txBody>
          <a:bodyPr wrap="square">
            <a:spAutoFit/>
          </a:bodyPr>
          <a:p>
            <a:pPr algn="ctr" eaLnBrk="0" hangingPunct="0"/>
            <a:r>
              <a:rPr lang="en-US" altLang="en-US" sz="2200">
                <a:solidFill>
                  <a:srgbClr val="FEFEFE"/>
                </a:solidFill>
                <a:latin typeface="Times New Roman [Mono]" panose="02020603050405020304" charset="0"/>
                <a:cs typeface="Times New Roman [Mono]" panose="02020603050405020304" charset="0"/>
              </a:rPr>
              <a:t>Sử dụng IP của hệ điều hành và card mạng</a:t>
            </a:r>
            <a:endParaRPr lang="en-US" altLang="en-US" sz="2200">
              <a:solidFill>
                <a:srgbClr val="FEFEFE"/>
              </a:solidFill>
              <a:latin typeface="Times New Roman [Mono]" panose="02020603050405020304" charset="0"/>
              <a:cs typeface="Times New Roman [Mono]" panose="02020603050405020304" charset="0"/>
            </a:endParaRPr>
          </a:p>
        </p:txBody>
      </p:sp>
      <p:sp>
        <p:nvSpPr>
          <p:cNvPr id="9" name="Rectangle 13"/>
          <p:cNvSpPr>
            <a:spLocks noChangeArrowheads="1"/>
          </p:cNvSpPr>
          <p:nvPr/>
        </p:nvSpPr>
        <p:spPr bwMode="gray">
          <a:xfrm>
            <a:off x="4000500" y="3829050"/>
            <a:ext cx="2228850" cy="768350"/>
          </a:xfrm>
          <a:prstGeom prst="rect">
            <a:avLst/>
          </a:prstGeom>
          <a:noFill/>
          <a:ln w="9525">
            <a:noFill/>
            <a:miter lim="800000"/>
          </a:ln>
          <a:effectLst/>
        </p:spPr>
        <p:txBody>
          <a:bodyPr wrap="square">
            <a:spAutoFit/>
          </a:bodyPr>
          <a:p>
            <a:pPr algn="ctr" eaLnBrk="0" hangingPunct="0"/>
            <a:r>
              <a:rPr lang="en-US" altLang="en-US" sz="2200">
                <a:solidFill>
                  <a:srgbClr val="FEFEFE"/>
                </a:solidFill>
                <a:latin typeface="Times New Roman [Mono]" panose="02020603050405020304" charset="0"/>
                <a:cs typeface="Times New Roman [Mono]" panose="02020603050405020304" charset="0"/>
              </a:rPr>
              <a:t>Sử dụng IP public nhờ STUN</a:t>
            </a:r>
            <a:endParaRPr lang="en-US" altLang="en-US" sz="2200">
              <a:solidFill>
                <a:srgbClr val="FEFEFE"/>
              </a:solidFill>
              <a:latin typeface="Times New Roman [Mono]" panose="02020603050405020304" charset="0"/>
              <a:cs typeface="Times New Roman [Mono]" panose="02020603050405020304" charset="0"/>
            </a:endParaRPr>
          </a:p>
        </p:txBody>
      </p:sp>
      <p:sp>
        <p:nvSpPr>
          <p:cNvPr id="10" name="Rectangle 14"/>
          <p:cNvSpPr>
            <a:spLocks noChangeArrowheads="1"/>
          </p:cNvSpPr>
          <p:nvPr/>
        </p:nvSpPr>
        <p:spPr bwMode="gray">
          <a:xfrm>
            <a:off x="6635750" y="3829050"/>
            <a:ext cx="1213485" cy="768350"/>
          </a:xfrm>
          <a:prstGeom prst="rect">
            <a:avLst/>
          </a:prstGeom>
          <a:noFill/>
          <a:ln w="9525">
            <a:noFill/>
            <a:miter lim="800000"/>
          </a:ln>
          <a:effectLst/>
        </p:spPr>
        <p:txBody>
          <a:bodyPr wrap="square">
            <a:spAutoFit/>
          </a:bodyPr>
          <a:p>
            <a:pPr algn="ctr" eaLnBrk="0" hangingPunct="0"/>
            <a:r>
              <a:rPr lang="en-US" altLang="en-US" sz="2200">
                <a:solidFill>
                  <a:srgbClr val="FEFEFE"/>
                </a:solidFill>
                <a:latin typeface="Times New Roman [Mono]" panose="02020603050405020304" charset="0"/>
                <a:cs typeface="Times New Roman [Mono]" panose="02020603050405020304" charset="0"/>
              </a:rPr>
              <a:t>Sử dụng </a:t>
            </a:r>
            <a:endParaRPr lang="en-US" altLang="en-US" sz="2200">
              <a:solidFill>
                <a:srgbClr val="FEFEFE"/>
              </a:solidFill>
              <a:latin typeface="Times New Roman [Mono]" panose="02020603050405020304" charset="0"/>
              <a:cs typeface="Times New Roman [Mono]" panose="02020603050405020304" charset="0"/>
            </a:endParaRPr>
          </a:p>
          <a:p>
            <a:pPr algn="ctr" eaLnBrk="0" hangingPunct="0"/>
            <a:r>
              <a:rPr lang="en-US" altLang="en-US" sz="2200">
                <a:solidFill>
                  <a:srgbClr val="FEFEFE"/>
                </a:solidFill>
                <a:latin typeface="Times New Roman [Mono]" panose="02020603050405020304" charset="0"/>
                <a:cs typeface="Times New Roman [Mono]" panose="02020603050405020304" charset="0"/>
              </a:rPr>
              <a:t>TURN</a:t>
            </a:r>
            <a:endParaRPr lang="en-US" altLang="en-US" sz="2200">
              <a:solidFill>
                <a:srgbClr val="FEFEFE"/>
              </a:solidFill>
              <a:latin typeface="Times New Roman [Mono]" panose="02020603050405020304" charset="0"/>
              <a:cs typeface="Times New Roman [Mono]" panose="020206030504050203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4653</Words>
  <Application>WPS Presentation</Application>
  <PresentationFormat>On-screen Show (4:3)</PresentationFormat>
  <Paragraphs>181</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Times New Roman</vt:lpstr>
      <vt:lpstr>Webdings</vt:lpstr>
      <vt:lpstr>微软雅黑</vt:lpstr>
      <vt:lpstr>Monospace</vt:lpstr>
      <vt:lpstr/>
      <vt:lpstr>Arial Unicode MS</vt:lpstr>
      <vt:lpstr>Calibri</vt:lpstr>
      <vt:lpstr>Wingdings</vt:lpstr>
      <vt:lpstr>Abyssinica SIL</vt:lpstr>
      <vt:lpstr>Courier New</vt:lpstr>
      <vt:lpstr>KacstTitleL</vt:lpstr>
      <vt:lpstr>KacstTitle</vt:lpstr>
      <vt:lpstr>Times New Roman [Mono]</vt:lpstr>
      <vt:lpstr>Arial</vt:lpstr>
      <vt:lpstr>Office Theme</vt:lpstr>
      <vt:lpstr>PowerPoint 演示文稿</vt:lpstr>
      <vt:lpstr>NỘI DUNG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Svit</dc:creator>
  <cp:lastModifiedBy>lanhkhoc</cp:lastModifiedBy>
  <cp:revision>45</cp:revision>
  <dcterms:created xsi:type="dcterms:W3CDTF">2019-06-05T17:10:41Z</dcterms:created>
  <dcterms:modified xsi:type="dcterms:W3CDTF">2019-06-05T17:10:41Z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