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335" r:id="rId3"/>
    <p:sldId id="256" r:id="rId4"/>
    <p:sldId id="309" r:id="rId5"/>
    <p:sldId id="310" r:id="rId6"/>
    <p:sldId id="318" r:id="rId7"/>
    <p:sldId id="315" r:id="rId8"/>
    <p:sldId id="345" r:id="rId9"/>
    <p:sldId id="317" r:id="rId10"/>
    <p:sldId id="313" r:id="rId11"/>
    <p:sldId id="326" r:id="rId12"/>
    <p:sldId id="328" r:id="rId13"/>
    <p:sldId id="331" r:id="rId14"/>
    <p:sldId id="337" r:id="rId15"/>
    <p:sldId id="336" r:id="rId16"/>
    <p:sldId id="319" r:id="rId17"/>
    <p:sldId id="332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20" r:id="rId26"/>
    <p:sldId id="334" r:id="rId27"/>
    <p:sldId id="264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win de Jong" initials="EdJ" lastIdx="1" clrIdx="0">
    <p:extLst>
      <p:ext uri="{19B8F6BF-5375-455C-9EA6-DF929625EA0E}">
        <p15:presenceInfo xmlns:p15="http://schemas.microsoft.com/office/powerpoint/2012/main" userId="S-1-5-21-2099073174-2474172591-3531711215-1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  <a:srgbClr val="0B6FB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64" autoAdjust="0"/>
  </p:normalViewPr>
  <p:slideViewPr>
    <p:cSldViewPr snapToGrid="0" showGuides="1">
      <p:cViewPr varScale="1">
        <p:scale>
          <a:sx n="111" d="100"/>
          <a:sy n="111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88BD2-81C5-4017-B09D-0B1A628C78D7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3C6-00A5-4CD5-9061-F9DABC1622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371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3C6-00A5-4CD5-9061-F9DABC1622A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48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3C6-00A5-4CD5-9061-F9DABC1622A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69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3C6-00A5-4CD5-9061-F9DABC1622A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2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6005429" cy="11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0" y="1862051"/>
            <a:ext cx="9144000" cy="4637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63" y="336605"/>
            <a:ext cx="2220693" cy="13331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1334784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Author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853742" y="6596329"/>
            <a:ext cx="804558" cy="151200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0" tIns="0" rIns="36000" bIns="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237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552700"/>
            <a:ext cx="8064500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6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552700"/>
            <a:ext cx="8064500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7339539" y="6371786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nl-NL" sz="1300" b="1" dirty="0" smtClean="0">
                <a:solidFill>
                  <a:schemeClr val="bg1"/>
                </a:solidFill>
              </a:rPr>
              <a:t>www.sioux.eu</a:t>
            </a:r>
            <a:endParaRPr lang="nl-NL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8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49275"/>
            <a:ext cx="8064500" cy="11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en-US" sz="2400" b="0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9750" y="1584001"/>
            <a:ext cx="8086360" cy="443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1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5184775" cy="11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9750" y="1584000"/>
            <a:ext cx="5184775" cy="443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084888" y="0"/>
            <a:ext cx="3059112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9598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33" userDrawn="1">
          <p15:clr>
            <a:srgbClr val="FBAE40"/>
          </p15:clr>
        </p15:guide>
        <p15:guide id="2" pos="360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064500" cy="11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9750" y="1584000"/>
            <a:ext cx="3852863" cy="443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51387" y="1584000"/>
            <a:ext cx="3852863" cy="443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032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064500" cy="11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39749" y="1584000"/>
            <a:ext cx="3852863" cy="443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4751387" y="1584000"/>
            <a:ext cx="3852863" cy="443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219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751388" y="5940645"/>
            <a:ext cx="4392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27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064500" cy="11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093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21563" y="262636"/>
            <a:ext cx="7865031" cy="431780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99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YOUR TITLE HERE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21563" y="806655"/>
            <a:ext cx="786503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500" b="0" smtClean="0">
                <a:solidFill>
                  <a:schemeClr val="accent3"/>
                </a:solidFill>
                <a:effectLst/>
              </a:defRPr>
            </a:lvl1pPr>
          </a:lstStyle>
          <a:p>
            <a:pPr lvl="0"/>
            <a:r>
              <a:rPr lang="en-US" dirty="0" err="1">
                <a:effectLst/>
                <a:latin typeface="Arial"/>
              </a:rPr>
              <a:t>Lorem</a:t>
            </a:r>
            <a:r>
              <a:rPr lang="en-US" dirty="0">
                <a:effectLst/>
                <a:latin typeface="Arial"/>
              </a:rPr>
              <a:t> </a:t>
            </a:r>
            <a:r>
              <a:rPr lang="en-US" dirty="0" err="1">
                <a:effectLst/>
                <a:latin typeface="Arial"/>
              </a:rPr>
              <a:t>ipsum</a:t>
            </a:r>
            <a:r>
              <a:rPr lang="en-US" dirty="0">
                <a:effectLst/>
                <a:latin typeface="Arial"/>
              </a:rPr>
              <a:t> dolor sit </a:t>
            </a:r>
            <a:r>
              <a:rPr lang="en-US" dirty="0" err="1">
                <a:effectLst/>
                <a:latin typeface="Arial"/>
              </a:rPr>
              <a:t>amet</a:t>
            </a:r>
            <a:r>
              <a:rPr lang="en-US" dirty="0">
                <a:effectLst/>
                <a:latin typeface="Arial"/>
              </a:rPr>
              <a:t>, </a:t>
            </a:r>
            <a:r>
              <a:rPr lang="en-US" dirty="0" err="1">
                <a:effectLst/>
                <a:latin typeface="Arial"/>
              </a:rPr>
              <a:t>consectetur</a:t>
            </a:r>
            <a:r>
              <a:rPr lang="en-US" dirty="0">
                <a:effectLst/>
                <a:latin typeface="Arial"/>
              </a:rPr>
              <a:t> </a:t>
            </a:r>
            <a:r>
              <a:rPr lang="en-US" dirty="0" err="1">
                <a:effectLst/>
                <a:latin typeface="Arial"/>
              </a:rPr>
              <a:t>adipiscing</a:t>
            </a:r>
            <a:r>
              <a:rPr lang="en-US" dirty="0">
                <a:effectLst/>
                <a:latin typeface="Arial"/>
              </a:rPr>
              <a:t> </a:t>
            </a:r>
            <a:r>
              <a:rPr lang="en-US" dirty="0" err="1">
                <a:effectLst/>
                <a:latin typeface="Arial"/>
              </a:rPr>
              <a:t>elit</a:t>
            </a:r>
            <a:r>
              <a:rPr lang="en-US" dirty="0">
                <a:effectLst/>
                <a:latin typeface="Arial"/>
              </a:rPr>
              <a:t>. Nam </a:t>
            </a:r>
            <a:r>
              <a:rPr lang="en-US" dirty="0" err="1">
                <a:effectLst/>
                <a:latin typeface="Arial"/>
              </a:rPr>
              <a:t>massa</a:t>
            </a:r>
            <a:r>
              <a:rPr lang="en-US" dirty="0">
                <a:effectLst/>
                <a:latin typeface="Arial"/>
              </a:rPr>
              <a:t> </a:t>
            </a:r>
            <a:r>
              <a:rPr lang="en-US" dirty="0" err="1">
                <a:effectLst/>
                <a:latin typeface="Arial"/>
              </a:rPr>
              <a:t>justo</a:t>
            </a:r>
            <a:r>
              <a:rPr lang="en-US" dirty="0">
                <a:effectLst/>
                <a:latin typeface="Arial"/>
              </a:rPr>
              <a:t>, </a:t>
            </a:r>
            <a:r>
              <a:rPr lang="en-US" dirty="0" err="1">
                <a:effectLst/>
                <a:latin typeface="Arial"/>
              </a:rPr>
              <a:t>dignis</a:t>
            </a:r>
            <a:r>
              <a:rPr lang="en-US" dirty="0">
                <a:effectLst/>
                <a:latin typeface="Arial"/>
              </a:rPr>
              <a:t>.</a:t>
            </a:r>
            <a:endParaRPr lang="es-ES_tradnl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127374" y="1370127"/>
            <a:ext cx="3067841" cy="0"/>
          </a:xfrm>
          <a:prstGeom prst="line">
            <a:avLst/>
          </a:prstGeom>
          <a:ln w="1270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7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701165" y="1943648"/>
            <a:ext cx="553467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49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332521" y="1926792"/>
            <a:ext cx="321230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13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32520" y="2407167"/>
            <a:ext cx="3212303" cy="8204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88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Text Placeholder 7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4742936" y="1943648"/>
            <a:ext cx="553467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49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374292" y="1926792"/>
            <a:ext cx="321230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13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374291" y="2407167"/>
            <a:ext cx="3212303" cy="8204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88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2" name="Text Placeholder 7"/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701165" y="3433781"/>
            <a:ext cx="553467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49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32521" y="3416929"/>
            <a:ext cx="321230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13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332520" y="3897300"/>
            <a:ext cx="3212303" cy="8204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88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4742936" y="3433781"/>
            <a:ext cx="553467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49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374292" y="3416929"/>
            <a:ext cx="321230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13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374291" y="3897300"/>
            <a:ext cx="3212303" cy="8204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88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8" name="Text Placeholder 7"/>
          <p:cNvSpPr>
            <a:spLocks noGrp="1" noChangeAspect="1"/>
          </p:cNvSpPr>
          <p:nvPr>
            <p:ph type="body" sz="quarter" idx="30" hasCustomPrompt="1"/>
          </p:nvPr>
        </p:nvSpPr>
        <p:spPr>
          <a:xfrm>
            <a:off x="692699" y="4912625"/>
            <a:ext cx="553467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49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324055" y="4895773"/>
            <a:ext cx="321230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13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324054" y="5376144"/>
            <a:ext cx="3212303" cy="8204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88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742936" y="4912625"/>
            <a:ext cx="553467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0" tIns="103861" rIns="0" bIns="10386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49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5374292" y="4895773"/>
            <a:ext cx="3212301" cy="338359"/>
          </a:xfrm>
          <a:prstGeom prst="rect">
            <a:avLst/>
          </a:prstGeom>
        </p:spPr>
        <p:txBody>
          <a:bodyPr vert="horz" lIns="0" tIns="103861" rIns="0" bIns="103861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13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374291" y="5376144"/>
            <a:ext cx="3212303" cy="8204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88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1987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552700"/>
            <a:ext cx="8064500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87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1" r:id="rId2"/>
    <p:sldLayoutId id="2147483689" r:id="rId3"/>
    <p:sldLayoutId id="2147483685" r:id="rId4"/>
    <p:sldLayoutId id="2147483686" r:id="rId5"/>
    <p:sldLayoutId id="2147483687" r:id="rId6"/>
    <p:sldLayoutId id="2147483692" r:id="rId7"/>
    <p:sldLayoutId id="2147483693" r:id="rId8"/>
    <p:sldLayoutId id="214748369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72" userDrawn="1">
          <p15:clr>
            <a:srgbClr val="F26B43"/>
          </p15:clr>
        </p15:guide>
        <p15:guide id="2" pos="2767" userDrawn="1">
          <p15:clr>
            <a:srgbClr val="F26B43"/>
          </p15:clr>
        </p15:guide>
        <p15:guide id="3" pos="340" userDrawn="1">
          <p15:clr>
            <a:srgbClr val="F26B43"/>
          </p15:clr>
        </p15:guide>
        <p15:guide id="4" pos="542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9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9144000" cy="1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72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40" userDrawn="1">
          <p15:clr>
            <a:srgbClr val="F26B43"/>
          </p15:clr>
        </p15:guide>
        <p15:guide id="4" pos="542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6010" y="6595755"/>
            <a:ext cx="1947131" cy="152349"/>
          </a:xfrm>
        </p:spPr>
        <p:txBody>
          <a:bodyPr/>
          <a:lstStyle/>
          <a:p>
            <a:r>
              <a:rPr lang="nl-NL" dirty="0" smtClean="0"/>
              <a:t>Author: </a:t>
            </a:r>
            <a:r>
              <a:rPr lang="nl-NL" dirty="0" err="1" smtClean="0"/>
              <a:t>Give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Take Team</a:t>
            </a:r>
            <a:endParaRPr lang="nl-NL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812A55-3696-4476-98FC-440B8BD4D4BD}" type="datetime1">
              <a:rPr lang="nl-NL" smtClean="0"/>
              <a:t>31-5-2019</a:t>
            </a:fld>
            <a:endParaRPr lang="nl-NL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" b="5311"/>
          <a:stretch>
            <a:fillRect/>
          </a:stretch>
        </p:blipFill>
        <p:spPr/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58179" y="1143973"/>
            <a:ext cx="6005429" cy="572943"/>
          </a:xfrm>
        </p:spPr>
        <p:txBody>
          <a:bodyPr/>
          <a:lstStyle/>
          <a:p>
            <a:r>
              <a:rPr lang="nl-NL" sz="3200" dirty="0" smtClean="0"/>
              <a:t>“</a:t>
            </a:r>
            <a:r>
              <a:rPr lang="nl-NL" sz="3200" dirty="0" err="1" smtClean="0"/>
              <a:t>Give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Take” Project</a:t>
            </a:r>
            <a:endParaRPr lang="nl-NL" sz="32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0" y="193648"/>
            <a:ext cx="3505248" cy="6786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6010" y="1142752"/>
            <a:ext cx="66501" cy="44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6" name="Content Placeholder 11">
            <a:extLst>
              <a:ext uri="{FF2B5EF4-FFF2-40B4-BE49-F238E27FC236}">
                <a16:creationId xmlns="" xmlns:a16="http://schemas.microsoft.com/office/drawing/2014/main" id="{0BDEDC1E-EE57-421E-9877-40B7685C3EE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11536" y="1068101"/>
            <a:ext cx="6642952" cy="5288644"/>
          </a:xfrm>
        </p:spPr>
      </p:pic>
      <p:sp>
        <p:nvSpPr>
          <p:cNvPr id="7" name="Rectangle 6"/>
          <p:cNvSpPr/>
          <p:nvPr/>
        </p:nvSpPr>
        <p:spPr>
          <a:xfrm>
            <a:off x="299907" y="198772"/>
            <a:ext cx="3738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B6FB1"/>
                </a:solidFill>
                <a:latin typeface="+mj-lt"/>
              </a:rPr>
              <a:t>Project Architecture</a:t>
            </a:r>
            <a:endParaRPr lang="en-US" sz="3200" dirty="0">
              <a:solidFill>
                <a:srgbClr val="0B6FB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98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10409" y="3744709"/>
            <a:ext cx="4333591" cy="257517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07483" y="3157649"/>
            <a:ext cx="18357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As an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5749" y="394374"/>
            <a:ext cx="4716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Login using Facebook account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5749" y="1112829"/>
            <a:ext cx="2282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Create a post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5749" y="1831280"/>
            <a:ext cx="4826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Create request for another post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5749" y="2531138"/>
            <a:ext cx="27847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Appreciate a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5749" y="3218457"/>
            <a:ext cx="4046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Comment on another post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5749" y="3946927"/>
            <a:ext cx="5530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Start conversation with another 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5749" y="4661599"/>
            <a:ext cx="51559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Share post’s content to Facebook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5749" y="5513629"/>
            <a:ext cx="3137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Report another post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12546" y="3030583"/>
            <a:ext cx="2625634" cy="746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14414" y="394374"/>
            <a:ext cx="5712016" cy="602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14414" y="1069803"/>
            <a:ext cx="5712016" cy="638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14413" y="1811815"/>
            <a:ext cx="5712017" cy="638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04903" y="2519432"/>
            <a:ext cx="5721528" cy="638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323924" y="3231441"/>
            <a:ext cx="5702507" cy="602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323924" y="3906870"/>
            <a:ext cx="5702509" cy="638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323925" y="4648882"/>
            <a:ext cx="5702508" cy="638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323924" y="5453930"/>
            <a:ext cx="5722250" cy="638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23" idx="3"/>
            <a:endCxn id="24" idx="1"/>
          </p:cNvCxnSpPr>
          <p:nvPr/>
        </p:nvCxnSpPr>
        <p:spPr>
          <a:xfrm flipV="1">
            <a:off x="2738180" y="695526"/>
            <a:ext cx="576234" cy="27083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3" idx="3"/>
            <a:endCxn id="25" idx="1"/>
          </p:cNvCxnSpPr>
          <p:nvPr/>
        </p:nvCxnSpPr>
        <p:spPr>
          <a:xfrm flipV="1">
            <a:off x="2738180" y="1388912"/>
            <a:ext cx="576234" cy="20149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26" idx="1"/>
          </p:cNvCxnSpPr>
          <p:nvPr/>
        </p:nvCxnSpPr>
        <p:spPr>
          <a:xfrm flipV="1">
            <a:off x="2738180" y="2130924"/>
            <a:ext cx="576233" cy="12729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28" idx="1"/>
          </p:cNvCxnSpPr>
          <p:nvPr/>
        </p:nvCxnSpPr>
        <p:spPr>
          <a:xfrm>
            <a:off x="2738180" y="3403872"/>
            <a:ext cx="585744" cy="1287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3" idx="3"/>
            <a:endCxn id="29" idx="1"/>
          </p:cNvCxnSpPr>
          <p:nvPr/>
        </p:nvCxnSpPr>
        <p:spPr>
          <a:xfrm>
            <a:off x="2738180" y="3403872"/>
            <a:ext cx="585744" cy="8221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3"/>
            <a:endCxn id="30" idx="1"/>
          </p:cNvCxnSpPr>
          <p:nvPr/>
        </p:nvCxnSpPr>
        <p:spPr>
          <a:xfrm>
            <a:off x="2738180" y="3403872"/>
            <a:ext cx="585745" cy="15641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3" idx="3"/>
            <a:endCxn id="32" idx="1"/>
          </p:cNvCxnSpPr>
          <p:nvPr/>
        </p:nvCxnSpPr>
        <p:spPr>
          <a:xfrm>
            <a:off x="2738180" y="3403872"/>
            <a:ext cx="585744" cy="23691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5708" y="608020"/>
            <a:ext cx="20297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B6FB1"/>
                </a:solidFill>
                <a:latin typeface="+mj-lt"/>
              </a:rPr>
              <a:t>User’s </a:t>
            </a:r>
          </a:p>
          <a:p>
            <a:r>
              <a:rPr lang="en-US" sz="3200" dirty="0" smtClean="0">
                <a:solidFill>
                  <a:srgbClr val="0B6FB1"/>
                </a:solidFill>
                <a:latin typeface="+mj-lt"/>
              </a:rPr>
              <a:t>User case</a:t>
            </a:r>
            <a:endParaRPr lang="en-US" sz="3200" dirty="0">
              <a:solidFill>
                <a:srgbClr val="0B6FB1"/>
              </a:solidFill>
              <a:latin typeface="+mj-lt"/>
            </a:endParaRPr>
          </a:p>
        </p:txBody>
      </p:sp>
      <p:cxnSp>
        <p:nvCxnSpPr>
          <p:cNvPr id="54" name="Elbow Connector 53"/>
          <p:cNvCxnSpPr>
            <a:stCxn id="23" idx="3"/>
            <a:endCxn id="27" idx="1"/>
          </p:cNvCxnSpPr>
          <p:nvPr/>
        </p:nvCxnSpPr>
        <p:spPr>
          <a:xfrm flipV="1">
            <a:off x="2738180" y="2838541"/>
            <a:ext cx="566723" cy="5653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400"/>
                            </p:stCondLst>
                            <p:childTnLst>
                              <p:par>
                                <p:cTn id="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0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3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9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10409" y="3744709"/>
            <a:ext cx="4333591" cy="257517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 smtClean="0"/>
              <a:t>11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96388" y="2913018"/>
            <a:ext cx="30604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As an administrator</a:t>
            </a:r>
          </a:p>
          <a:p>
            <a:pPr>
              <a:buClr>
                <a:schemeClr val="accent1"/>
              </a:buClr>
            </a:pPr>
            <a:r>
              <a:rPr lang="en-US" sz="2600" dirty="0"/>
              <a:t> </a:t>
            </a:r>
            <a:r>
              <a:rPr lang="en-US" sz="2600" dirty="0" smtClean="0"/>
              <a:t>     Or mediator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5444" y="1123720"/>
            <a:ext cx="21531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Manage Post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5444" y="1935596"/>
            <a:ext cx="28392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Manage Category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5444" y="2747472"/>
            <a:ext cx="24865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Manage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444" y="3559348"/>
            <a:ext cx="2188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Manage 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231" y="4386694"/>
            <a:ext cx="31606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600" dirty="0" smtClean="0"/>
              <a:t>  Manage mediator</a:t>
            </a:r>
          </a:p>
          <a:p>
            <a:pPr>
              <a:buClr>
                <a:schemeClr val="accent1"/>
              </a:buClr>
            </a:pPr>
            <a:r>
              <a:rPr lang="en-US" sz="2600" dirty="0" smtClean="0"/>
              <a:t>(administrator only)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6387" y="2747472"/>
            <a:ext cx="3060453" cy="1184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58506" y="2709914"/>
            <a:ext cx="3060453" cy="600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58506" y="1934692"/>
            <a:ext cx="3060453" cy="600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8506" y="1129903"/>
            <a:ext cx="3060453" cy="600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4230" y="3540569"/>
            <a:ext cx="3060453" cy="600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24230" y="4335473"/>
            <a:ext cx="3060453" cy="1130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9" name="Elbow Connector 18"/>
          <p:cNvCxnSpPr>
            <a:stCxn id="12" idx="3"/>
            <a:endCxn id="15" idx="1"/>
          </p:cNvCxnSpPr>
          <p:nvPr/>
        </p:nvCxnSpPr>
        <p:spPr>
          <a:xfrm flipV="1">
            <a:off x="3556840" y="1430192"/>
            <a:ext cx="1101666" cy="19095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4" idx="1"/>
          </p:cNvCxnSpPr>
          <p:nvPr/>
        </p:nvCxnSpPr>
        <p:spPr>
          <a:xfrm flipV="1">
            <a:off x="3556840" y="2234981"/>
            <a:ext cx="1101666" cy="11047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6" idx="1"/>
          </p:cNvCxnSpPr>
          <p:nvPr/>
        </p:nvCxnSpPr>
        <p:spPr>
          <a:xfrm>
            <a:off x="3556840" y="3339696"/>
            <a:ext cx="1167390" cy="5011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3"/>
            <a:endCxn id="17" idx="1"/>
          </p:cNvCxnSpPr>
          <p:nvPr/>
        </p:nvCxnSpPr>
        <p:spPr>
          <a:xfrm>
            <a:off x="3556840" y="3339696"/>
            <a:ext cx="1167390" cy="15612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5613" y="431735"/>
            <a:ext cx="3025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B6FB1"/>
                </a:solidFill>
                <a:latin typeface="+mj-lt"/>
              </a:rPr>
              <a:t>Administrator and Mediator </a:t>
            </a:r>
          </a:p>
          <a:p>
            <a:r>
              <a:rPr lang="en-US" sz="3200" dirty="0" smtClean="0">
                <a:solidFill>
                  <a:srgbClr val="0B6FB1"/>
                </a:solidFill>
                <a:latin typeface="+mj-lt"/>
              </a:rPr>
              <a:t>User case</a:t>
            </a:r>
            <a:endParaRPr lang="en-US" sz="3200" dirty="0">
              <a:solidFill>
                <a:srgbClr val="0B6FB1"/>
              </a:solidFill>
              <a:latin typeface="+mj-lt"/>
            </a:endParaRPr>
          </a:p>
        </p:txBody>
      </p:sp>
      <p:cxnSp>
        <p:nvCxnSpPr>
          <p:cNvPr id="31" name="Elbow Connector 30"/>
          <p:cNvCxnSpPr>
            <a:stCxn id="12" idx="3"/>
            <a:endCxn id="13" idx="1"/>
          </p:cNvCxnSpPr>
          <p:nvPr/>
        </p:nvCxnSpPr>
        <p:spPr>
          <a:xfrm flipV="1">
            <a:off x="3556840" y="3010203"/>
            <a:ext cx="1101666" cy="3294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9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8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765"/>
            <a:ext cx="9144000" cy="3357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359" y="530280"/>
            <a:ext cx="6530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B6FB1"/>
                </a:solidFill>
                <a:latin typeface="+mj-lt"/>
              </a:rPr>
              <a:t>Main Business Process</a:t>
            </a:r>
            <a:endParaRPr lang="en-US" sz="3200" dirty="0">
              <a:solidFill>
                <a:srgbClr val="0B6FB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7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10409" y="3744709"/>
            <a:ext cx="4333591" cy="257517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890" y="273230"/>
            <a:ext cx="8064500" cy="1116000"/>
          </a:xfrm>
        </p:spPr>
        <p:txBody>
          <a:bodyPr/>
          <a:lstStyle/>
          <a:p>
            <a:r>
              <a:rPr lang="en-US" dirty="0" smtClean="0"/>
              <a:t>In This Phase: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030" y="951998"/>
            <a:ext cx="8086360" cy="53280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Mobile Application</a:t>
            </a:r>
          </a:p>
          <a:p>
            <a:pPr lvl="1"/>
            <a:r>
              <a:rPr lang="en-US" dirty="0" smtClean="0"/>
              <a:t>Appreciate a post</a:t>
            </a:r>
          </a:p>
          <a:p>
            <a:pPr lvl="1"/>
            <a:r>
              <a:rPr lang="en-US" dirty="0" smtClean="0"/>
              <a:t>Comment on another post</a:t>
            </a:r>
          </a:p>
          <a:p>
            <a:pPr lvl="1"/>
            <a:r>
              <a:rPr lang="en-US" dirty="0" smtClean="0"/>
              <a:t>Start conversation with another user</a:t>
            </a:r>
          </a:p>
          <a:p>
            <a:pPr lvl="1"/>
            <a:r>
              <a:rPr lang="en-US" dirty="0" smtClean="0"/>
              <a:t>Share post’s content to Facebook</a:t>
            </a:r>
          </a:p>
          <a:p>
            <a:pPr lvl="1"/>
            <a:r>
              <a:rPr lang="en-US" dirty="0" smtClean="0"/>
              <a:t>Profile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Multiple Languages</a:t>
            </a:r>
            <a:endParaRPr lang="en-US" dirty="0" smtClean="0"/>
          </a:p>
          <a:p>
            <a:r>
              <a:rPr lang="en-US" dirty="0" smtClean="0"/>
              <a:t>CMS Website</a:t>
            </a:r>
          </a:p>
          <a:p>
            <a:pPr lvl="1"/>
            <a:r>
              <a:rPr lang="en-US" dirty="0" smtClean="0"/>
              <a:t>Manage Comment</a:t>
            </a:r>
          </a:p>
          <a:p>
            <a:pPr lvl="1"/>
            <a:r>
              <a:rPr lang="en-US" dirty="0" smtClean="0"/>
              <a:t>Manage Number of Request, Appreciation</a:t>
            </a:r>
          </a:p>
          <a:p>
            <a:pPr lvl="1"/>
            <a:r>
              <a:rPr lang="en-US" dirty="0" smtClean="0"/>
              <a:t>Block or Warning User</a:t>
            </a:r>
          </a:p>
          <a:p>
            <a:r>
              <a:rPr lang="en-US" dirty="0" smtClean="0"/>
              <a:t>Landing </a:t>
            </a:r>
            <a:r>
              <a:rPr lang="en-US" dirty="0"/>
              <a:t>page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2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C. </a:t>
            </a:r>
            <a:r>
              <a:rPr lang="en-US" sz="4400" dirty="0"/>
              <a:t>Updating Project Process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90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</p:spPr>
        <p:txBody>
          <a:bodyPr/>
          <a:lstStyle/>
          <a:p>
            <a:r>
              <a:rPr lang="nl-NL" dirty="0" smtClean="0"/>
              <a:t>20</a:t>
            </a:r>
            <a:endParaRPr lang="nl-NL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0564"/>
              </p:ext>
            </p:extLst>
          </p:nvPr>
        </p:nvGraphicFramePr>
        <p:xfrm>
          <a:off x="549668" y="404966"/>
          <a:ext cx="776035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9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977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Appreciate</a:t>
                      </a:r>
                      <a:r>
                        <a:rPr lang="en-US" sz="2000" baseline="0" dirty="0" smtClean="0"/>
                        <a:t> a Post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Quoc Tai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Quoc Tai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Conversation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Quoc Tai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Share Post (App-links)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Quoc Tai, </a:t>
                      </a:r>
                    </a:p>
                    <a:p>
                      <a:r>
                        <a:rPr lang="en-US" sz="2000" dirty="0" smtClean="0"/>
                        <a:t>Trinh</a:t>
                      </a:r>
                      <a:r>
                        <a:rPr lang="en-US" sz="2000" baseline="0" dirty="0" smtClean="0"/>
                        <a:t> Hung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Multiple</a:t>
                      </a:r>
                      <a:r>
                        <a:rPr lang="en-US" sz="2000" baseline="0" dirty="0" smtClean="0"/>
                        <a:t> Languages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Quoc Tai, </a:t>
                      </a:r>
                    </a:p>
                    <a:p>
                      <a:r>
                        <a:rPr lang="en-US" sz="2000" dirty="0" smtClean="0"/>
                        <a:t>Trinh</a:t>
                      </a:r>
                      <a:r>
                        <a:rPr lang="en-US" sz="2000" baseline="0" dirty="0" smtClean="0"/>
                        <a:t> Hung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Profile</a:t>
                      </a:r>
                      <a:r>
                        <a:rPr lang="en-US" sz="2000" baseline="0" dirty="0" smtClean="0"/>
                        <a:t> view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Quoc Tai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Manage</a:t>
                      </a:r>
                      <a:r>
                        <a:rPr lang="en-US" sz="2000" baseline="0" dirty="0" smtClean="0"/>
                        <a:t> Comment on CMS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Trinh Hung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Display Number of Appreciation (CMS)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Trinh Hung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Manage</a:t>
                      </a:r>
                      <a:r>
                        <a:rPr lang="en-US" sz="2000" baseline="0" dirty="0" smtClean="0"/>
                        <a:t> Request on CMS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Trinh Hung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Landing Page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Trinh Hung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 with User</a:t>
                      </a:r>
                      <a:r>
                        <a:rPr lang="en-US" sz="2000" baseline="0" dirty="0" smtClean="0"/>
                        <a:t> on CMS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Done</a:t>
                      </a:r>
                      <a:r>
                        <a:rPr lang="en-US" sz="2000" baseline="0" dirty="0" smtClean="0"/>
                        <a:t> 80%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Trinh</a:t>
                      </a:r>
                      <a:r>
                        <a:rPr lang="en-US" sz="2000" baseline="0" dirty="0" smtClean="0"/>
                        <a:t> Hung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1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D. </a:t>
            </a:r>
            <a:r>
              <a:rPr lang="en-US" sz="4800" dirty="0"/>
              <a:t>Theoretical </a:t>
            </a:r>
            <a:r>
              <a:rPr lang="en-US" sz="4800" dirty="0" smtClean="0"/>
              <a:t>Background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38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012" y="-257067"/>
            <a:ext cx="4432467" cy="1859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01" y="3203895"/>
            <a:ext cx="5105366" cy="988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9" y="2196401"/>
            <a:ext cx="3202412" cy="3202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66" y="1445852"/>
            <a:ext cx="2312975" cy="1540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68" y="2555687"/>
            <a:ext cx="2190887" cy="2190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0" y="1311588"/>
            <a:ext cx="2487197" cy="684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84" y="4746574"/>
            <a:ext cx="2643188" cy="1321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80" y="5262956"/>
            <a:ext cx="1009858" cy="10098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94" y="4908751"/>
            <a:ext cx="1346324" cy="134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77" y="1228050"/>
            <a:ext cx="3275979" cy="1368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" y="5142500"/>
            <a:ext cx="1170372" cy="11703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87" y="5142500"/>
            <a:ext cx="1130314" cy="1130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45" y="102645"/>
            <a:ext cx="1040759" cy="12263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53" y="93707"/>
            <a:ext cx="1665514" cy="1422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2121350"/>
            <a:ext cx="945969" cy="94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11" y="215831"/>
            <a:ext cx="1977438" cy="607755"/>
          </a:xfrm>
          <a:prstGeom prst="rect">
            <a:avLst/>
          </a:prstGeom>
        </p:spPr>
      </p:pic>
      <p:pic>
        <p:nvPicPr>
          <p:cNvPr id="22" name="Picture 12" descr="Káº¿t quáº£ hÃ¬nh áº£nh cho gitlab logo">
            <a:extLst>
              <a:ext uri="{FF2B5EF4-FFF2-40B4-BE49-F238E27FC236}">
                <a16:creationId xmlns:a16="http://schemas.microsoft.com/office/drawing/2014/main" xmlns="" id="{AA22CB42-DE62-486B-BFCB-1F7B4EC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18" y="5581913"/>
            <a:ext cx="1823531" cy="73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659284" y="6589047"/>
            <a:ext cx="1834404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5237" y="6583686"/>
            <a:ext cx="281594" cy="180000"/>
          </a:xfrm>
        </p:spPr>
        <p:txBody>
          <a:bodyPr/>
          <a:lstStyle/>
          <a:p>
            <a:r>
              <a:rPr lang="nl-NL" dirty="0" smtClean="0"/>
              <a:t>13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35" y="4408307"/>
            <a:ext cx="752748" cy="7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72" y="946031"/>
            <a:ext cx="4768719" cy="2000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8" y="3026748"/>
            <a:ext cx="3502880" cy="964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64" y="3774369"/>
            <a:ext cx="3202412" cy="3202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47" y="1617760"/>
            <a:ext cx="3038787" cy="158545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428103" y="2502928"/>
            <a:ext cx="105254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353963" y="512790"/>
            <a:ext cx="148281" cy="4464909"/>
          </a:xfrm>
          <a:prstGeom prst="rightBrace">
            <a:avLst/>
          </a:prstGeom>
          <a:noFill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14" y="3681069"/>
            <a:ext cx="3204851" cy="6205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5340905"/>
            <a:ext cx="6295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b="1" dirty="0" smtClean="0">
                <a:solidFill>
                  <a:srgbClr val="0B6FB1"/>
                </a:solidFill>
                <a:latin typeface="+mj-lt"/>
              </a:rPr>
              <a:t>Cho </a:t>
            </a:r>
            <a:r>
              <a:rPr lang="en-US" sz="2800" b="1" dirty="0" err="1" smtClean="0">
                <a:solidFill>
                  <a:srgbClr val="0B6FB1"/>
                </a:solidFill>
                <a:latin typeface="+mj-lt"/>
              </a:rPr>
              <a:t>va</a:t>
            </a:r>
            <a:r>
              <a:rPr lang="en-US" sz="2800" b="1" dirty="0" smtClean="0">
                <a:solidFill>
                  <a:srgbClr val="0B6FB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rgbClr val="0B6FB1"/>
                </a:solidFill>
                <a:latin typeface="+mj-lt"/>
              </a:rPr>
              <a:t>Nhan</a:t>
            </a:r>
            <a:r>
              <a:rPr lang="en-US" sz="2800" b="1" dirty="0" smtClean="0">
                <a:solidFill>
                  <a:srgbClr val="0B6FB1"/>
                </a:solidFill>
                <a:latin typeface="+mj-lt"/>
              </a:rPr>
              <a:t> Cross mobile platform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9075" y="303540"/>
            <a:ext cx="3809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B6FB1"/>
                </a:solidFill>
                <a:latin typeface="+mj-lt"/>
              </a:rPr>
              <a:t>Mobile Application</a:t>
            </a:r>
            <a:endParaRPr lang="en-US" sz="3200" b="1" dirty="0">
              <a:solidFill>
                <a:srgbClr val="0B6FB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33" y="256989"/>
            <a:ext cx="1136632" cy="11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6010" y="6595755"/>
            <a:ext cx="1947131" cy="152349"/>
          </a:xfrm>
        </p:spPr>
        <p:txBody>
          <a:bodyPr/>
          <a:lstStyle/>
          <a:p>
            <a:r>
              <a:rPr lang="nl-NL" dirty="0" smtClean="0"/>
              <a:t>Author: </a:t>
            </a:r>
            <a:r>
              <a:rPr lang="nl-NL" dirty="0" err="1" smtClean="0"/>
              <a:t>Give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Take Team</a:t>
            </a:r>
            <a:endParaRPr lang="nl-NL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812A55-3696-4476-98FC-440B8BD4D4BD}" type="datetime1">
              <a:rPr lang="nl-NL" smtClean="0"/>
              <a:t>31-5-2019</a:t>
            </a:fld>
            <a:endParaRPr lang="nl-NL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55173" y="1990331"/>
            <a:ext cx="8442463" cy="1383468"/>
          </a:xfrm>
        </p:spPr>
        <p:txBody>
          <a:bodyPr/>
          <a:lstStyle/>
          <a:p>
            <a:r>
              <a:rPr lang="en-US" sz="3200" dirty="0"/>
              <a:t>Research and Develop a mobile application (Give and Take) based on </a:t>
            </a:r>
            <a:r>
              <a:rPr lang="en-US" sz="3200" dirty="0" smtClean="0"/>
              <a:t>MVVM-Cross framework to runs on both iOS and Android</a:t>
            </a:r>
            <a:endParaRPr lang="nl-NL" sz="3200" b="0" dirty="0"/>
          </a:p>
        </p:txBody>
      </p:sp>
      <p:sp>
        <p:nvSpPr>
          <p:cNvPr id="10" name="Rectangle 9"/>
          <p:cNvSpPr/>
          <p:nvPr/>
        </p:nvSpPr>
        <p:spPr>
          <a:xfrm>
            <a:off x="137358" y="1894513"/>
            <a:ext cx="98170" cy="19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37358" y="3558465"/>
            <a:ext cx="4333591" cy="2575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358" y="727741"/>
            <a:ext cx="489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3200" b="1" dirty="0" smtClean="0">
                <a:solidFill>
                  <a:srgbClr val="F15D03"/>
                </a:solidFill>
              </a:rPr>
              <a:t>Final-Report </a:t>
            </a:r>
            <a:r>
              <a:rPr lang="en-US" sz="3200" b="1" dirty="0" smtClean="0">
                <a:solidFill>
                  <a:srgbClr val="F15D03"/>
                </a:solidFill>
              </a:rPr>
              <a:t>CP2019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4867" y="4329865"/>
            <a:ext cx="559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u="sng" dirty="0" smtClean="0">
                <a:solidFill>
                  <a:srgbClr val="F15D03"/>
                </a:solidFill>
              </a:rPr>
              <a:t>Student: </a:t>
            </a:r>
            <a:r>
              <a:rPr lang="en-US" sz="2000" dirty="0" smtClean="0"/>
              <a:t>	Dinh Cong Quoc Tai	14ES</a:t>
            </a:r>
          </a:p>
          <a:p>
            <a:pPr>
              <a:buClr>
                <a:schemeClr val="accent1"/>
              </a:buClr>
            </a:pPr>
            <a:r>
              <a:rPr lang="en-US" sz="2000" dirty="0" smtClean="0"/>
              <a:t>		Nguyen Trinh Hung	14ES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4867" y="5222417"/>
            <a:ext cx="6199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u="sng" dirty="0" smtClean="0">
                <a:solidFill>
                  <a:srgbClr val="F15D03"/>
                </a:solidFill>
              </a:rPr>
              <a:t>Supervisor</a:t>
            </a:r>
            <a:r>
              <a:rPr lang="en-US" sz="2000" u="sng" dirty="0" smtClean="0">
                <a:solidFill>
                  <a:srgbClr val="F15D03"/>
                </a:solidFill>
              </a:rPr>
              <a:t>: </a:t>
            </a:r>
            <a:r>
              <a:rPr lang="en-US" sz="2000" dirty="0" smtClean="0">
                <a:solidFill>
                  <a:srgbClr val="F15D03"/>
                </a:solidFill>
              </a:rPr>
              <a:t>	</a:t>
            </a:r>
            <a:r>
              <a:rPr lang="en-US" sz="2000" dirty="0" smtClean="0"/>
              <a:t>Eng. Vo Tat </a:t>
            </a:r>
            <a:r>
              <a:rPr lang="en-US" sz="2000" dirty="0" err="1" smtClean="0"/>
              <a:t>Thanh</a:t>
            </a:r>
            <a:r>
              <a:rPr lang="en-US" sz="2000" dirty="0" smtClean="0"/>
              <a:t> 	(Sioux HTS)</a:t>
            </a:r>
          </a:p>
          <a:p>
            <a:pPr>
              <a:buClr>
                <a:schemeClr val="accent1"/>
              </a:buClr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Ph.D</a:t>
            </a:r>
            <a:r>
              <a:rPr lang="en-US" sz="2000" dirty="0" smtClean="0"/>
              <a:t> Huynh </a:t>
            </a:r>
            <a:r>
              <a:rPr lang="en-US" sz="2000" dirty="0" err="1" smtClean="0"/>
              <a:t>Huu</a:t>
            </a:r>
            <a:r>
              <a:rPr lang="en-US" sz="2000" dirty="0" smtClean="0"/>
              <a:t> Hung 	(DUT</a:t>
            </a:r>
            <a:r>
              <a:rPr lang="en-US" sz="2000" dirty="0" smtClean="0"/>
              <a:t>)</a:t>
            </a:r>
          </a:p>
          <a:p>
            <a:pPr>
              <a:buClr>
                <a:schemeClr val="accent1"/>
              </a:buClr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M.Sc</a:t>
            </a:r>
            <a:r>
              <a:rPr lang="en-US" sz="2000" dirty="0" smtClean="0"/>
              <a:t> Ho Viet </a:t>
            </a:r>
            <a:r>
              <a:rPr lang="en-US" sz="2000" dirty="0" err="1" smtClean="0"/>
              <a:t>Viet</a:t>
            </a:r>
            <a:r>
              <a:rPr lang="en-US" sz="2000" dirty="0" smtClean="0"/>
              <a:t> 	(DUT)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44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22" y="4560360"/>
            <a:ext cx="1361020" cy="1361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" y="4726161"/>
            <a:ext cx="1170372" cy="1170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97" y="4726161"/>
            <a:ext cx="1130314" cy="11303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53" y="4527929"/>
            <a:ext cx="1445757" cy="14457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884" y="577526"/>
            <a:ext cx="669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B6FB1"/>
                </a:solidFill>
                <a:latin typeface="+mj-lt"/>
              </a:rPr>
              <a:t>Content Management </a:t>
            </a:r>
            <a:r>
              <a:rPr lang="en-US" sz="2800" b="1" dirty="0" smtClean="0">
                <a:solidFill>
                  <a:srgbClr val="0B6FB1"/>
                </a:solidFill>
                <a:latin typeface="+mj-lt"/>
              </a:rPr>
              <a:t>System Website</a:t>
            </a:r>
            <a:endParaRPr lang="en-US" sz="2800" b="1" dirty="0">
              <a:solidFill>
                <a:srgbClr val="0B6FB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4143" y="1351984"/>
            <a:ext cx="3934086" cy="389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Manage User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Manage Post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Manage Category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Manage Report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Manage Comment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Notification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" y="1681580"/>
            <a:ext cx="4506855" cy="24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13184" y="450526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B6FB1"/>
                </a:solidFill>
                <a:latin typeface="+mj-lt"/>
              </a:rPr>
              <a:t>Landing Page</a:t>
            </a:r>
            <a:endParaRPr lang="en-US" sz="3600" b="1" dirty="0">
              <a:solidFill>
                <a:srgbClr val="0B6FB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" y="1492859"/>
            <a:ext cx="2847239" cy="28472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67100" y="2071214"/>
            <a:ext cx="5459731" cy="169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Promote for our application</a:t>
            </a: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Use as Facebook App-links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3" y="4736100"/>
            <a:ext cx="1170372" cy="1170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94" y="4736100"/>
            <a:ext cx="1130314" cy="11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13184" y="450526"/>
            <a:ext cx="8428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B6FB1"/>
                </a:solidFill>
                <a:latin typeface="+mj-lt"/>
              </a:rPr>
              <a:t>Database Management System and Server</a:t>
            </a:r>
            <a:endParaRPr lang="en-US" sz="3200" b="1" dirty="0">
              <a:solidFill>
                <a:srgbClr val="0B6FB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1026770"/>
            <a:ext cx="2806700" cy="1869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" y="4532802"/>
            <a:ext cx="3473004" cy="1736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77" y="2604997"/>
            <a:ext cx="3810402" cy="1591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74" y="4196400"/>
            <a:ext cx="1428933" cy="1683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48" y="1233077"/>
            <a:ext cx="2356840" cy="2013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60" y="4394650"/>
            <a:ext cx="1670664" cy="16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5584" y="475926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B6FB1"/>
                </a:solidFill>
                <a:latin typeface="+mj-lt"/>
              </a:rPr>
              <a:t>Other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" y="1932100"/>
            <a:ext cx="3598416" cy="1105954"/>
          </a:xfrm>
          <a:prstGeom prst="rect">
            <a:avLst/>
          </a:prstGeom>
        </p:spPr>
      </p:pic>
      <p:pic>
        <p:nvPicPr>
          <p:cNvPr id="8" name="Picture 12" descr="Káº¿t quáº£ hÃ¬nh áº£nh cho gitlab logo">
            <a:extLst>
              <a:ext uri="{FF2B5EF4-FFF2-40B4-BE49-F238E27FC236}">
                <a16:creationId xmlns:a16="http://schemas.microsoft.com/office/drawing/2014/main" xmlns="" id="{AA22CB42-DE62-486B-BFCB-1F7B4EC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8" y="3564229"/>
            <a:ext cx="3084388" cy="12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61782" y="2485077"/>
            <a:ext cx="3332964" cy="190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Manage Task</a:t>
            </a: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Manage Code </a:t>
            </a:r>
          </a:p>
        </p:txBody>
      </p:sp>
    </p:spTree>
    <p:extLst>
      <p:ext uri="{BB962C8B-B14F-4D97-AF65-F5344CB8AC3E}">
        <p14:creationId xmlns:p14="http://schemas.microsoft.com/office/powerpoint/2010/main" val="34907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E. 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2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F. Q/A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79" y="536225"/>
            <a:ext cx="9061621" cy="4825415"/>
          </a:xfrm>
        </p:spPr>
        <p:txBody>
          <a:bodyPr/>
          <a:lstStyle/>
          <a:p>
            <a:pPr algn="ctr"/>
            <a:r>
              <a:rPr lang="en-US" sz="5400" dirty="0" smtClean="0"/>
              <a:t>Thanks</a:t>
            </a:r>
            <a:r>
              <a:rPr lang="nl-NL" sz="5400" dirty="0" smtClean="0"/>
              <a:t> </a:t>
            </a:r>
            <a:r>
              <a:rPr lang="nl-NL" sz="5400" dirty="0" err="1"/>
              <a:t>for</a:t>
            </a:r>
            <a:r>
              <a:rPr lang="nl-NL" sz="5400" dirty="0"/>
              <a:t> </a:t>
            </a:r>
            <a:r>
              <a:rPr lang="nl-NL" sz="5400" dirty="0" err="1"/>
              <a:t>your</a:t>
            </a:r>
            <a:r>
              <a:rPr lang="nl-NL" sz="5400" dirty="0"/>
              <a:t> </a:t>
            </a:r>
            <a:r>
              <a:rPr lang="nl-NL" sz="5400" dirty="0" smtClean="0"/>
              <a:t>attention!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21421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0199" y="1350743"/>
            <a:ext cx="715907" cy="708353"/>
          </a:xfrm>
        </p:spPr>
        <p:txBody>
          <a:bodyPr/>
          <a:lstStyle/>
          <a:p>
            <a:r>
              <a:rPr lang="en-US" sz="3000" b="1" dirty="0" smtClean="0"/>
              <a:t>A</a:t>
            </a:r>
            <a:endParaRPr lang="en-US" sz="3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1955605" y="1450947"/>
            <a:ext cx="4637353" cy="640755"/>
          </a:xfrm>
        </p:spPr>
        <p:txBody>
          <a:bodyPr/>
          <a:lstStyle/>
          <a:p>
            <a:r>
              <a:rPr lang="en-US" sz="2500" dirty="0" smtClean="0"/>
              <a:t>Introduction</a:t>
            </a:r>
            <a:endParaRPr lang="en-US" sz="25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90199" y="2207111"/>
            <a:ext cx="715908" cy="708355"/>
          </a:xfrm>
        </p:spPr>
        <p:txBody>
          <a:bodyPr/>
          <a:lstStyle/>
          <a:p>
            <a:r>
              <a:rPr lang="en-US" sz="3000" b="1" dirty="0" smtClean="0"/>
              <a:t>B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0198" y="521191"/>
            <a:ext cx="7865031" cy="431780"/>
          </a:xfrm>
        </p:spPr>
        <p:txBody>
          <a:bodyPr/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10409" y="3744709"/>
            <a:ext cx="4333591" cy="2575171"/>
          </a:xfrm>
          <a:prstGeom prst="rect">
            <a:avLst/>
          </a:prstGeom>
        </p:spPr>
      </p:pic>
      <p:sp>
        <p:nvSpPr>
          <p:cNvPr id="16" name="Footer Placeholder 1"/>
          <p:cNvSpPr txBox="1">
            <a:spLocks/>
          </p:cNvSpPr>
          <p:nvPr/>
        </p:nvSpPr>
        <p:spPr>
          <a:xfrm>
            <a:off x="6725935" y="6583686"/>
            <a:ext cx="1900727" cy="16780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sz="11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2"/>
          <p:cNvSpPr txBox="1">
            <a:spLocks/>
          </p:cNvSpPr>
          <p:nvPr/>
        </p:nvSpPr>
        <p:spPr>
          <a:xfrm>
            <a:off x="8626662" y="6583686"/>
            <a:ext cx="300169" cy="17843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smtClean="0">
                <a:solidFill>
                  <a:schemeClr val="bg1"/>
                </a:solidFill>
              </a:rPr>
              <a:t>3</a:t>
            </a:r>
            <a:endParaRPr lang="nl-NL" sz="11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955606" y="2381187"/>
            <a:ext cx="3765924" cy="552570"/>
          </a:xfrm>
        </p:spPr>
        <p:txBody>
          <a:bodyPr/>
          <a:lstStyle/>
          <a:p>
            <a:r>
              <a:rPr lang="en-US" sz="2500" dirty="0" smtClean="0"/>
              <a:t>Analysis and Design</a:t>
            </a:r>
            <a:endParaRPr lang="en-US" sz="25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90198" y="3065376"/>
            <a:ext cx="715908" cy="708355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3000" b="1" dirty="0" smtClean="0"/>
              <a:t>C</a:t>
            </a:r>
            <a:endParaRPr lang="en-US" sz="3000" b="1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955606" y="3230435"/>
            <a:ext cx="4074256" cy="552570"/>
          </a:xfrm>
        </p:spPr>
        <p:txBody>
          <a:bodyPr/>
          <a:lstStyle/>
          <a:p>
            <a:r>
              <a:rPr lang="en-US" sz="2500" dirty="0"/>
              <a:t>Updating Project Process</a:t>
            </a:r>
            <a:endParaRPr lang="en-US" sz="25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90198" y="3919210"/>
            <a:ext cx="715908" cy="70835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3000" b="1" dirty="0" smtClean="0"/>
              <a:t>D</a:t>
            </a:r>
            <a:endParaRPr lang="en-US" sz="3000" b="1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955605" y="4074248"/>
            <a:ext cx="4074257" cy="552570"/>
          </a:xfrm>
        </p:spPr>
        <p:txBody>
          <a:bodyPr/>
          <a:lstStyle/>
          <a:p>
            <a:r>
              <a:rPr lang="en-US" sz="2500" dirty="0" smtClean="0"/>
              <a:t>Theoretical Background</a:t>
            </a:r>
            <a:endParaRPr lang="en-US" sz="250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90198" y="4768458"/>
            <a:ext cx="715908" cy="708355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sz="3000" b="1" dirty="0" smtClean="0"/>
              <a:t>E</a:t>
            </a:r>
            <a:endParaRPr lang="en-US" sz="3000" b="1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955606" y="4918061"/>
            <a:ext cx="3765924" cy="552570"/>
          </a:xfrm>
        </p:spPr>
        <p:txBody>
          <a:bodyPr/>
          <a:lstStyle/>
          <a:p>
            <a:r>
              <a:rPr lang="en-US" sz="2500" dirty="0" smtClean="0"/>
              <a:t>Demo </a:t>
            </a:r>
            <a:endParaRPr lang="en-US" sz="2500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90198" y="5617706"/>
            <a:ext cx="715908" cy="708355"/>
          </a:xfrm>
          <a:solidFill>
            <a:srgbClr val="002060"/>
          </a:solidFill>
        </p:spPr>
        <p:txBody>
          <a:bodyPr/>
          <a:lstStyle/>
          <a:p>
            <a:r>
              <a:rPr lang="en-US" sz="3000" b="1" dirty="0" smtClean="0"/>
              <a:t>F</a:t>
            </a:r>
            <a:endParaRPr lang="en-US" sz="3000" b="1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955605" y="5767309"/>
            <a:ext cx="2101266" cy="552570"/>
          </a:xfrm>
        </p:spPr>
        <p:txBody>
          <a:bodyPr/>
          <a:lstStyle/>
          <a:p>
            <a:r>
              <a:rPr lang="en-US" sz="2500" dirty="0" smtClean="0"/>
              <a:t>Q/A Section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730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7" grpId="0" build="p" animBg="1"/>
      <p:bldP spid="19" grpId="0" build="p"/>
      <p:bldP spid="10" grpId="0" build="p" animBg="1"/>
      <p:bldP spid="11" grpId="0" build="p"/>
      <p:bldP spid="12" grpId="0" build="p" animBg="1"/>
      <p:bldP spid="13" grpId="0" build="p"/>
      <p:bldP spid="15" grpId="0" build="p" animBg="1"/>
      <p:bldP spid="18" grpId="0" build="p"/>
      <p:bldP spid="20" grpId="0" build="p" animBg="1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810409" y="3744709"/>
            <a:ext cx="4333591" cy="25751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1" t="154" r="25897" b="-154"/>
          <a:stretch/>
        </p:blipFill>
        <p:spPr>
          <a:xfrm>
            <a:off x="1" y="1"/>
            <a:ext cx="3632353" cy="6508868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0800000">
            <a:off x="2198425" y="-1"/>
            <a:ext cx="2867887" cy="64589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6328" y="1465445"/>
            <a:ext cx="565265" cy="4488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410691" y="0"/>
            <a:ext cx="1079074" cy="6412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26328" y="552603"/>
            <a:ext cx="66501" cy="44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10580" y="6591728"/>
            <a:ext cx="1783108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6602" y="1420180"/>
            <a:ext cx="5811174" cy="1686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B</a:t>
            </a:r>
            <a:r>
              <a:rPr lang="en-US" sz="2000" dirty="0" smtClean="0"/>
              <a:t>ring values to local community.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00070" y="517690"/>
            <a:ext cx="5165744" cy="55124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Reason for the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1593" y="4670817"/>
            <a:ext cx="565265" cy="448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3783903" y="4670817"/>
            <a:ext cx="5003797" cy="2287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 smtClean="0"/>
              <a:t>B</a:t>
            </a:r>
            <a:r>
              <a:rPr lang="en-US" sz="2000" dirty="0" smtClean="0"/>
              <a:t>ring values to our company in turn and also use it as our Capstone Project.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85" y="2065730"/>
            <a:ext cx="2999249" cy="24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0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uiExpand="1" build="p"/>
      <p:bldP spid="12" grpId="0" animBg="1"/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1" t="154" r="25897" b="-154"/>
          <a:stretch/>
        </p:blipFill>
        <p:spPr>
          <a:xfrm>
            <a:off x="1" y="1"/>
            <a:ext cx="3632353" cy="6508868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0800000">
            <a:off x="2198425" y="-1"/>
            <a:ext cx="2867887" cy="64589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410691" y="0"/>
            <a:ext cx="1079074" cy="6412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26328" y="552603"/>
            <a:ext cx="66501" cy="44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10580" y="6589047"/>
            <a:ext cx="1783108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Sioux 2019 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5657" y="1158912"/>
            <a:ext cx="5811174" cy="1686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</a:t>
            </a:r>
            <a:r>
              <a:rPr lang="en-US" sz="2000" dirty="0"/>
              <a:t> mobile </a:t>
            </a:r>
            <a:r>
              <a:rPr lang="en-US" sz="2000" dirty="0" smtClean="0"/>
              <a:t>application which </a:t>
            </a:r>
            <a:r>
              <a:rPr lang="en-US" sz="2000" dirty="0"/>
              <a:t>connects </a:t>
            </a:r>
            <a:r>
              <a:rPr lang="en-US" sz="2000" b="1" dirty="0" smtClean="0"/>
              <a:t>Givers</a:t>
            </a:r>
            <a:r>
              <a:rPr lang="en-US" sz="2000" dirty="0" smtClean="0"/>
              <a:t> </a:t>
            </a:r>
            <a:r>
              <a:rPr lang="en-US" sz="2000" dirty="0"/>
              <a:t>who are willing to give away </a:t>
            </a:r>
            <a:r>
              <a:rPr lang="en-US" sz="2000" dirty="0" smtClean="0"/>
              <a:t>useful </a:t>
            </a:r>
            <a:r>
              <a:rPr lang="en-US" sz="2000" dirty="0"/>
              <a:t>items with </a:t>
            </a:r>
            <a:r>
              <a:rPr lang="en-US" sz="2000" b="1" dirty="0" smtClean="0"/>
              <a:t>Takers</a:t>
            </a:r>
            <a:r>
              <a:rPr lang="en-US" sz="2000" dirty="0" smtClean="0"/>
              <a:t> </a:t>
            </a:r>
            <a:r>
              <a:rPr lang="en-US" sz="2000" dirty="0"/>
              <a:t>who are in need of those </a:t>
            </a:r>
            <a:r>
              <a:rPr lang="en-US" sz="2000" dirty="0" smtClean="0"/>
              <a:t>items.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27646" y="517690"/>
            <a:ext cx="5917181" cy="55124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this project about?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62" y="3010617"/>
            <a:ext cx="4371642" cy="2569911"/>
          </a:xfrm>
          <a:prstGeom prst="rect">
            <a:avLst/>
          </a:prstGeom>
        </p:spPr>
      </p:pic>
      <p:sp>
        <p:nvSpPr>
          <p:cNvPr id="16" name="Title 4"/>
          <p:cNvSpPr txBox="1">
            <a:spLocks/>
          </p:cNvSpPr>
          <p:nvPr/>
        </p:nvSpPr>
        <p:spPr>
          <a:xfrm>
            <a:off x="5225301" y="5795840"/>
            <a:ext cx="3506415" cy="57294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/>
              <a:t>“</a:t>
            </a:r>
            <a:r>
              <a:rPr lang="nl-NL" sz="3200" dirty="0" err="1" smtClean="0"/>
              <a:t>Give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Take”</a:t>
            </a:r>
            <a:endParaRPr lang="nl-NL" sz="3200" b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87" y="5640095"/>
            <a:ext cx="1064536" cy="6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Sioux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nl-NL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7" y="945616"/>
            <a:ext cx="1913737" cy="1753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84" y="948529"/>
            <a:ext cx="2427717" cy="1747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7" y="2696485"/>
            <a:ext cx="2336535" cy="1869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55" y="4558188"/>
            <a:ext cx="2138827" cy="167077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23935" y="3451733"/>
            <a:ext cx="10525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5049795" y="1461595"/>
            <a:ext cx="148281" cy="446490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624" y="2857051"/>
            <a:ext cx="2740527" cy="1628517"/>
          </a:xfrm>
          <a:prstGeom prst="rect">
            <a:avLst/>
          </a:prstGeom>
        </p:spPr>
      </p:pic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388201" y="291409"/>
            <a:ext cx="8105487" cy="1116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Meaning </a:t>
            </a:r>
            <a:r>
              <a:rPr lang="en-US" dirty="0" smtClean="0">
                <a:solidFill>
                  <a:schemeClr val="tx1"/>
                </a:solidFill>
              </a:rPr>
              <a:t>of the logo: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73" y="4677982"/>
            <a:ext cx="2618015" cy="5069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6504" y="296230"/>
            <a:ext cx="66501" cy="44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" y="4138212"/>
            <a:ext cx="9138746" cy="2371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5" name="Oval 94"/>
          <p:cNvSpPr/>
          <p:nvPr/>
        </p:nvSpPr>
        <p:spPr>
          <a:xfrm>
            <a:off x="2911117" y="959204"/>
            <a:ext cx="3407387" cy="39694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Sioux 2019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| Confidential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8337" y="16773"/>
            <a:ext cx="1079074" cy="64122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63974" y="569376"/>
            <a:ext cx="66501" cy="44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5"/>
          <p:cNvSpPr>
            <a:spLocks noGrp="1"/>
          </p:cNvSpPr>
          <p:nvPr>
            <p:ph type="title"/>
          </p:nvPr>
        </p:nvSpPr>
        <p:spPr>
          <a:xfrm>
            <a:off x="737716" y="534463"/>
            <a:ext cx="2419581" cy="55124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 rot="10800000">
            <a:off x="3391483" y="1305979"/>
            <a:ext cx="2226032" cy="3616548"/>
            <a:chOff x="4649788" y="967712"/>
            <a:chExt cx="2935287" cy="4768850"/>
          </a:xfrm>
          <a:solidFill>
            <a:schemeClr val="tx2"/>
          </a:solidFill>
        </p:grpSpPr>
        <p:sp>
          <p:nvSpPr>
            <p:cNvPr id="80" name="Freeform 13"/>
            <p:cNvSpPr>
              <a:spLocks noEditPoints="1"/>
            </p:cNvSpPr>
            <p:nvPr/>
          </p:nvSpPr>
          <p:spPr bwMode="auto">
            <a:xfrm rot="10800000">
              <a:off x="4649788" y="2266287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4286" tIns="17143" rIns="34286" bIns="17143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 rot="10800000">
              <a:off x="5346701" y="967712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4286" tIns="17143" rIns="34286" bIns="17143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3504" y="1043747"/>
            <a:ext cx="4020785" cy="1567272"/>
            <a:chOff x="603504" y="1043747"/>
            <a:chExt cx="4020785" cy="1567272"/>
          </a:xfrm>
        </p:grpSpPr>
        <p:sp>
          <p:nvSpPr>
            <p:cNvPr id="67" name="Text Placeholder 48"/>
            <p:cNvSpPr txBox="1">
              <a:spLocks/>
            </p:cNvSpPr>
            <p:nvPr/>
          </p:nvSpPr>
          <p:spPr>
            <a:xfrm>
              <a:off x="603504" y="1238249"/>
              <a:ext cx="1626827" cy="88094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2000" b="1" dirty="0" smtClean="0"/>
                <a:t>Post items </a:t>
              </a: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sz="2000" b="1" dirty="0" smtClean="0"/>
                <a:t>on the app</a:t>
              </a:r>
              <a:endParaRPr lang="en-US" sz="2000" b="1" dirty="0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668383" y="1584082"/>
              <a:ext cx="955906" cy="1026937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34286" tIns="17143" rIns="34286" bIns="17143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52665" y="1043747"/>
              <a:ext cx="868938" cy="1323439"/>
              <a:chOff x="2452665" y="1043747"/>
              <a:chExt cx="868938" cy="1323439"/>
            </a:xfrm>
          </p:grpSpPr>
          <p:sp>
            <p:nvSpPr>
              <p:cNvPr id="66" name="Text Placeholder 47"/>
              <p:cNvSpPr txBox="1">
                <a:spLocks/>
              </p:cNvSpPr>
              <p:nvPr/>
            </p:nvSpPr>
            <p:spPr>
              <a:xfrm>
                <a:off x="2487168" y="1285696"/>
                <a:ext cx="834435" cy="720000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52665" y="1043747"/>
                <a:ext cx="811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77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en-US" sz="77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527975" y="1039140"/>
            <a:ext cx="4362617" cy="1703103"/>
            <a:chOff x="4527975" y="1039140"/>
            <a:chExt cx="4362617" cy="1703103"/>
          </a:xfrm>
        </p:grpSpPr>
        <p:sp>
          <p:nvSpPr>
            <p:cNvPr id="69" name="Text Placeholder 50"/>
            <p:cNvSpPr txBox="1">
              <a:spLocks/>
            </p:cNvSpPr>
            <p:nvPr/>
          </p:nvSpPr>
          <p:spPr>
            <a:xfrm>
              <a:off x="6730908" y="1172195"/>
              <a:ext cx="2159684" cy="94700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Individuals or charities send requests</a:t>
              </a:r>
              <a:endParaRPr lang="en-US" sz="2000" b="1" dirty="0"/>
            </a:p>
          </p:txBody>
        </p:sp>
        <p:sp>
          <p:nvSpPr>
            <p:cNvPr id="77" name="Freeform 18"/>
            <p:cNvSpPr>
              <a:spLocks/>
            </p:cNvSpPr>
            <p:nvPr/>
          </p:nvSpPr>
          <p:spPr bwMode="auto">
            <a:xfrm>
              <a:off x="4527975" y="1584081"/>
              <a:ext cx="811436" cy="1158162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34286" tIns="17143" rIns="34286" bIns="17143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696837" y="1039140"/>
              <a:ext cx="834435" cy="1277273"/>
              <a:chOff x="5696837" y="1039140"/>
              <a:chExt cx="834435" cy="1277273"/>
            </a:xfrm>
          </p:grpSpPr>
          <p:sp>
            <p:nvSpPr>
              <p:cNvPr id="86" name="Text Placeholder 47"/>
              <p:cNvSpPr txBox="1">
                <a:spLocks/>
              </p:cNvSpPr>
              <p:nvPr/>
            </p:nvSpPr>
            <p:spPr>
              <a:xfrm>
                <a:off x="5696837" y="1285696"/>
                <a:ext cx="834435" cy="72000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08187" y="1039140"/>
                <a:ext cx="74461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77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-25599" y="2514705"/>
            <a:ext cx="4517458" cy="1399714"/>
            <a:chOff x="-25599" y="2514705"/>
            <a:chExt cx="4517458" cy="1399714"/>
          </a:xfrm>
        </p:grpSpPr>
        <p:sp>
          <p:nvSpPr>
            <p:cNvPr id="71" name="Text Placeholder 53"/>
            <p:cNvSpPr txBox="1">
              <a:spLocks/>
            </p:cNvSpPr>
            <p:nvPr/>
          </p:nvSpPr>
          <p:spPr>
            <a:xfrm>
              <a:off x="-25599" y="2833387"/>
              <a:ext cx="2257009" cy="1040731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2000" b="1" dirty="0" smtClean="0"/>
                <a:t>Check and accept requests</a:t>
              </a:r>
              <a:endParaRPr lang="en-US" sz="2000" b="1" dirty="0"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723763" y="2514705"/>
              <a:ext cx="768096" cy="1146123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34286" tIns="17143" rIns="34286" bIns="17143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487168" y="2590980"/>
              <a:ext cx="856293" cy="1323439"/>
              <a:chOff x="2487168" y="3660828"/>
              <a:chExt cx="856293" cy="1323439"/>
            </a:xfrm>
          </p:grpSpPr>
          <p:sp>
            <p:nvSpPr>
              <p:cNvPr id="82" name="Text Placeholder 47"/>
              <p:cNvSpPr txBox="1">
                <a:spLocks/>
              </p:cNvSpPr>
              <p:nvPr/>
            </p:nvSpPr>
            <p:spPr>
              <a:xfrm>
                <a:off x="2487168" y="3903235"/>
                <a:ext cx="856293" cy="720000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503008" y="3660828"/>
                <a:ext cx="811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77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4394341" y="2590979"/>
            <a:ext cx="4441218" cy="1323439"/>
            <a:chOff x="4394341" y="2590979"/>
            <a:chExt cx="4441218" cy="1323439"/>
          </a:xfrm>
        </p:grpSpPr>
        <p:sp>
          <p:nvSpPr>
            <p:cNvPr id="73" name="Text Placeholder 56"/>
            <p:cNvSpPr txBox="1">
              <a:spLocks/>
            </p:cNvSpPr>
            <p:nvPr/>
          </p:nvSpPr>
          <p:spPr>
            <a:xfrm>
              <a:off x="6785940" y="2984651"/>
              <a:ext cx="2049619" cy="55256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Take the items</a:t>
              </a:r>
              <a:endParaRPr lang="en-US" sz="2000" b="1" dirty="0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4394341" y="2644728"/>
              <a:ext cx="890895" cy="101610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34286" tIns="17143" rIns="34286" bIns="17143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694420" y="2590979"/>
              <a:ext cx="856536" cy="1323439"/>
              <a:chOff x="5674736" y="3669971"/>
              <a:chExt cx="856536" cy="1323439"/>
            </a:xfrm>
          </p:grpSpPr>
          <p:sp>
            <p:nvSpPr>
              <p:cNvPr id="87" name="Text Placeholder 47"/>
              <p:cNvSpPr txBox="1">
                <a:spLocks/>
              </p:cNvSpPr>
              <p:nvPr/>
            </p:nvSpPr>
            <p:spPr>
              <a:xfrm>
                <a:off x="5696837" y="3903235"/>
                <a:ext cx="834435" cy="72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674736" y="3669971"/>
                <a:ext cx="811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77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en-US" sz="77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09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B. Analysis And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84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ntent slides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457200" indent="-457200">
          <a:buClr>
            <a:schemeClr val="accent1"/>
          </a:buClr>
          <a:buFont typeface="Wingdings" panose="05000000000000000000" pitchFamily="2" charset="2"/>
          <a:buChar char="§"/>
          <a:defRPr sz="2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4x3_v3.potx" id="{EF2E0FAA-7568-443A-879E-335602D64B21}" vid="{B2A1B131-A9E3-4C9D-A102-7C3FFB60EE29}"/>
    </a:ext>
  </a:extLst>
</a:theme>
</file>

<file path=ppt/theme/theme2.xml><?xml version="1.0" encoding="utf-8"?>
<a:theme xmlns:a="http://schemas.openxmlformats.org/drawingml/2006/main" name="special slides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4x3_v3.potx" id="{EF2E0FAA-7568-443A-879E-335602D64B21}" vid="{39707608-9020-41D6-96A2-022460190C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Sioux_presentation_4x3_v3</Template>
  <TotalTime>11129</TotalTime>
  <Words>538</Words>
  <Application>Microsoft Office PowerPoint</Application>
  <PresentationFormat>On-screen Show (4:3)</PresentationFormat>
  <Paragraphs>188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Lato</vt:lpstr>
      <vt:lpstr>Lato Light</vt:lpstr>
      <vt:lpstr>Lato Regular</vt:lpstr>
      <vt:lpstr>Open Sans</vt:lpstr>
      <vt:lpstr>Wingdings</vt:lpstr>
      <vt:lpstr>content slides</vt:lpstr>
      <vt:lpstr>special slides</vt:lpstr>
      <vt:lpstr>“Give and Take” Project</vt:lpstr>
      <vt:lpstr>Research and Develop a mobile application (Give and Take) based on MVVM-Cross framework to runs on both iOS and Android</vt:lpstr>
      <vt:lpstr>PowerPoint Presentation</vt:lpstr>
      <vt:lpstr>A. Introduction</vt:lpstr>
      <vt:lpstr>Reason for the project</vt:lpstr>
      <vt:lpstr>What is this project about?</vt:lpstr>
      <vt:lpstr>Meaning of the logo:</vt:lpstr>
      <vt:lpstr>Main Idea</vt:lpstr>
      <vt:lpstr>B. Analysis And Design</vt:lpstr>
      <vt:lpstr>PowerPoint Presentation</vt:lpstr>
      <vt:lpstr>PowerPoint Presentation</vt:lpstr>
      <vt:lpstr>PowerPoint Presentation</vt:lpstr>
      <vt:lpstr>PowerPoint Presentation</vt:lpstr>
      <vt:lpstr>In This Phase:</vt:lpstr>
      <vt:lpstr>C. Updating Project Process</vt:lpstr>
      <vt:lpstr>PowerPoint Presentation</vt:lpstr>
      <vt:lpstr>D. Theoretical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E. DEMO</vt:lpstr>
      <vt:lpstr>F. Q/A Section</vt:lpstr>
      <vt:lpstr>Thanks for your attention!</vt:lpstr>
    </vt:vector>
  </TitlesOfParts>
  <Company>Sioux Embedded Systems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a title And if needed a subtitle</dc:title>
  <dc:creator>Erwin de Jong</dc:creator>
  <cp:lastModifiedBy>Tai Dinh</cp:lastModifiedBy>
  <cp:revision>276</cp:revision>
  <dcterms:created xsi:type="dcterms:W3CDTF">2017-10-27T06:23:37Z</dcterms:created>
  <dcterms:modified xsi:type="dcterms:W3CDTF">2019-05-31T07:22:29Z</dcterms:modified>
</cp:coreProperties>
</file>