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725" r:id="rId5"/>
    <p:sldMasterId id="2147483738" r:id="rId6"/>
    <p:sldMasterId id="2147483751" r:id="rId7"/>
    <p:sldMasterId id="2147483763" r:id="rId8"/>
  </p:sldMasterIdLst>
  <p:notesMasterIdLst>
    <p:notesMasterId r:id="rId26"/>
  </p:notesMasterIdLst>
  <p:sldIdLst>
    <p:sldId id="1778" r:id="rId9"/>
    <p:sldId id="1781" r:id="rId10"/>
    <p:sldId id="1786" r:id="rId11"/>
    <p:sldId id="1733" r:id="rId12"/>
    <p:sldId id="1787" r:id="rId13"/>
    <p:sldId id="1788" r:id="rId14"/>
    <p:sldId id="1780" r:id="rId15"/>
    <p:sldId id="1767" r:id="rId16"/>
    <p:sldId id="1784" r:id="rId17"/>
    <p:sldId id="269" r:id="rId18"/>
    <p:sldId id="1777" r:id="rId19"/>
    <p:sldId id="1127" r:id="rId20"/>
    <p:sldId id="1705" r:id="rId21"/>
    <p:sldId id="1766" r:id="rId22"/>
    <p:sldId id="1768" r:id="rId23"/>
    <p:sldId id="1769" r:id="rId24"/>
    <p:sldId id="17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in Willis" initials="IW" lastIdx="24" clrIdx="0">
    <p:extLst>
      <p:ext uri="{19B8F6BF-5375-455C-9EA6-DF929625EA0E}">
        <p15:presenceInfo xmlns:p15="http://schemas.microsoft.com/office/powerpoint/2012/main" userId="S-1-5-21-2477861035-2938902606-1660301010-1110" providerId="AD"/>
      </p:ext>
    </p:extLst>
  </p:cmAuthor>
  <p:cmAuthor id="2" name="Microsoft Office User" initials="MOU" lastIdx="2"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5700"/>
    <a:srgbClr val="BC8B00"/>
    <a:srgbClr val="9E7500"/>
    <a:srgbClr val="FF2600"/>
    <a:srgbClr val="FFFFFF"/>
    <a:srgbClr val="907646"/>
    <a:srgbClr val="CC9900"/>
    <a:srgbClr val="A88000"/>
    <a:srgbClr val="95731F"/>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5" autoAdjust="0"/>
    <p:restoredTop sz="94761" autoAdjust="0"/>
  </p:normalViewPr>
  <p:slideViewPr>
    <p:cSldViewPr snapToGrid="0" snapToObjects="1">
      <p:cViewPr varScale="1">
        <p:scale>
          <a:sx n="41" d="100"/>
          <a:sy n="41" d="100"/>
        </p:scale>
        <p:origin x="552"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FE7EEC-CD9A-4343-A45E-C3B8542EA057}" type="doc">
      <dgm:prSet loTypeId="urn:microsoft.com/office/officeart/2005/8/layout/hChevron3" loCatId="process" qsTypeId="urn:microsoft.com/office/officeart/2005/8/quickstyle/simple1" qsCatId="simple" csTypeId="urn:microsoft.com/office/officeart/2005/8/colors/accent1_2" csCatId="accent1" phldr="1"/>
      <dgm:spPr/>
    </dgm:pt>
    <dgm:pt modelId="{0DDA2932-A5CB-4D06-AD48-AD797857A800}">
      <dgm:prSet phldrT="[Text]"/>
      <dgm:spPr/>
      <dgm:t>
        <a:bodyPr/>
        <a:lstStyle/>
        <a:p>
          <a:r>
            <a:rPr lang="en-GB" dirty="0"/>
            <a:t>Timeline</a:t>
          </a:r>
        </a:p>
      </dgm:t>
    </dgm:pt>
    <dgm:pt modelId="{26F443C3-246B-4AF9-8FA5-3B11E4997EEE}" type="parTrans" cxnId="{509B518B-1220-4872-8D6B-327EE19B6F02}">
      <dgm:prSet/>
      <dgm:spPr/>
      <dgm:t>
        <a:bodyPr/>
        <a:lstStyle/>
        <a:p>
          <a:endParaRPr lang="en-GB"/>
        </a:p>
      </dgm:t>
    </dgm:pt>
    <dgm:pt modelId="{AF5C9FCE-1129-4D14-ADE3-CFFB3267960C}" type="sibTrans" cxnId="{509B518B-1220-4872-8D6B-327EE19B6F02}">
      <dgm:prSet/>
      <dgm:spPr/>
      <dgm:t>
        <a:bodyPr/>
        <a:lstStyle/>
        <a:p>
          <a:endParaRPr lang="en-GB"/>
        </a:p>
      </dgm:t>
    </dgm:pt>
    <dgm:pt modelId="{027B5460-188B-4283-BFD2-D565C81F795D}">
      <dgm:prSet phldrT="[Text]"/>
      <dgm:spPr/>
      <dgm:t>
        <a:bodyPr/>
        <a:lstStyle/>
        <a:p>
          <a:endParaRPr lang="en-GB"/>
        </a:p>
      </dgm:t>
    </dgm:pt>
    <dgm:pt modelId="{5057FA84-B7EB-4F75-BDCE-6DE4DAFF1F02}" type="parTrans" cxnId="{8B709421-2E2B-4311-B16F-74AA1D980B42}">
      <dgm:prSet/>
      <dgm:spPr/>
      <dgm:t>
        <a:bodyPr/>
        <a:lstStyle/>
        <a:p>
          <a:endParaRPr lang="en-GB"/>
        </a:p>
      </dgm:t>
    </dgm:pt>
    <dgm:pt modelId="{592E6CF9-9A7F-4916-B981-4C2EA87E3053}" type="sibTrans" cxnId="{8B709421-2E2B-4311-B16F-74AA1D980B42}">
      <dgm:prSet/>
      <dgm:spPr/>
      <dgm:t>
        <a:bodyPr/>
        <a:lstStyle/>
        <a:p>
          <a:endParaRPr lang="en-GB"/>
        </a:p>
      </dgm:t>
    </dgm:pt>
    <dgm:pt modelId="{BC2C51B6-9C09-47F5-83B9-ACB377AF787C}">
      <dgm:prSet phldrT="[Text]"/>
      <dgm:spPr/>
      <dgm:t>
        <a:bodyPr/>
        <a:lstStyle/>
        <a:p>
          <a:endParaRPr lang="en-GB"/>
        </a:p>
      </dgm:t>
    </dgm:pt>
    <dgm:pt modelId="{2F84A34B-E869-4370-A41D-8DDCBFD6B106}" type="parTrans" cxnId="{E6710BE8-2BA7-4058-B1CC-F1F61A381BD0}">
      <dgm:prSet/>
      <dgm:spPr/>
      <dgm:t>
        <a:bodyPr/>
        <a:lstStyle/>
        <a:p>
          <a:endParaRPr lang="en-GB"/>
        </a:p>
      </dgm:t>
    </dgm:pt>
    <dgm:pt modelId="{163A499D-F75B-49C8-BFA5-B5A3EB15BF39}" type="sibTrans" cxnId="{E6710BE8-2BA7-4058-B1CC-F1F61A381BD0}">
      <dgm:prSet/>
      <dgm:spPr/>
      <dgm:t>
        <a:bodyPr/>
        <a:lstStyle/>
        <a:p>
          <a:endParaRPr lang="en-GB"/>
        </a:p>
      </dgm:t>
    </dgm:pt>
    <dgm:pt modelId="{1522B1B0-031C-4DC6-84CA-4B4804FFA557}">
      <dgm:prSet phldrT="[Text]"/>
      <dgm:spPr/>
      <dgm:t>
        <a:bodyPr/>
        <a:lstStyle/>
        <a:p>
          <a:r>
            <a:rPr lang="en-GB" dirty="0"/>
            <a:t>2023</a:t>
          </a:r>
        </a:p>
      </dgm:t>
    </dgm:pt>
    <dgm:pt modelId="{10BC433C-5E03-4260-A51E-FB205DA00C17}" type="parTrans" cxnId="{527E9291-DB05-4BFB-9B6B-A37EDBD87434}">
      <dgm:prSet/>
      <dgm:spPr/>
      <dgm:t>
        <a:bodyPr/>
        <a:lstStyle/>
        <a:p>
          <a:endParaRPr lang="en-GB"/>
        </a:p>
      </dgm:t>
    </dgm:pt>
    <dgm:pt modelId="{B8BDBCFC-C724-437B-9B4D-3371971461E2}" type="sibTrans" cxnId="{527E9291-DB05-4BFB-9B6B-A37EDBD87434}">
      <dgm:prSet/>
      <dgm:spPr/>
      <dgm:t>
        <a:bodyPr/>
        <a:lstStyle/>
        <a:p>
          <a:endParaRPr lang="en-GB"/>
        </a:p>
      </dgm:t>
    </dgm:pt>
    <dgm:pt modelId="{970C5074-4255-472B-B176-4D516B0C832D}">
      <dgm:prSet phldrT="[Text]"/>
      <dgm:spPr/>
      <dgm:t>
        <a:bodyPr/>
        <a:lstStyle/>
        <a:p>
          <a:r>
            <a:rPr lang="en-GB" dirty="0"/>
            <a:t>2020	</a:t>
          </a:r>
        </a:p>
      </dgm:t>
    </dgm:pt>
    <dgm:pt modelId="{A7F20194-D273-46CC-AA81-78A176FE6953}" type="parTrans" cxnId="{446851A5-59BF-4B84-A6D7-2E82A2FFE01F}">
      <dgm:prSet/>
      <dgm:spPr/>
      <dgm:t>
        <a:bodyPr/>
        <a:lstStyle/>
        <a:p>
          <a:endParaRPr lang="en-GB"/>
        </a:p>
      </dgm:t>
    </dgm:pt>
    <dgm:pt modelId="{AC90305A-0CBD-4D93-A1EE-BD3EA5CA90DA}" type="sibTrans" cxnId="{446851A5-59BF-4B84-A6D7-2E82A2FFE01F}">
      <dgm:prSet/>
      <dgm:spPr/>
      <dgm:t>
        <a:bodyPr/>
        <a:lstStyle/>
        <a:p>
          <a:endParaRPr lang="en-GB"/>
        </a:p>
      </dgm:t>
    </dgm:pt>
    <dgm:pt modelId="{3AB7A95A-C4C2-4DED-8089-A2E9DB4F294A}">
      <dgm:prSet phldrT="[Text]"/>
      <dgm:spPr/>
      <dgm:t>
        <a:bodyPr/>
        <a:lstStyle/>
        <a:p>
          <a:r>
            <a:rPr lang="en-GB" dirty="0"/>
            <a:t>2021</a:t>
          </a:r>
        </a:p>
      </dgm:t>
    </dgm:pt>
    <dgm:pt modelId="{89DC6BBE-46E7-4BB1-8CAE-5C4BEEF22C71}" type="parTrans" cxnId="{9726F507-41D1-4AE4-8B0E-4E3E937A8F53}">
      <dgm:prSet/>
      <dgm:spPr/>
      <dgm:t>
        <a:bodyPr/>
        <a:lstStyle/>
        <a:p>
          <a:endParaRPr lang="en-GB"/>
        </a:p>
      </dgm:t>
    </dgm:pt>
    <dgm:pt modelId="{F75B224A-8F91-4EAB-86EE-B3525EB4FA61}" type="sibTrans" cxnId="{9726F507-41D1-4AE4-8B0E-4E3E937A8F53}">
      <dgm:prSet/>
      <dgm:spPr/>
      <dgm:t>
        <a:bodyPr/>
        <a:lstStyle/>
        <a:p>
          <a:endParaRPr lang="en-GB"/>
        </a:p>
      </dgm:t>
    </dgm:pt>
    <dgm:pt modelId="{BD2EDAAB-0F26-4878-8AB5-E0F6D910BFA2}">
      <dgm:prSet phldrT="[Text]"/>
      <dgm:spPr/>
      <dgm:t>
        <a:bodyPr/>
        <a:lstStyle/>
        <a:p>
          <a:endParaRPr lang="en-GB" dirty="0"/>
        </a:p>
      </dgm:t>
    </dgm:pt>
    <dgm:pt modelId="{0EF8285B-D791-4768-B239-FCCBD89E62C4}" type="parTrans" cxnId="{A55C0018-7E91-469D-BFFD-3DF874E3AABF}">
      <dgm:prSet/>
      <dgm:spPr/>
      <dgm:t>
        <a:bodyPr/>
        <a:lstStyle/>
        <a:p>
          <a:endParaRPr lang="en-GB"/>
        </a:p>
      </dgm:t>
    </dgm:pt>
    <dgm:pt modelId="{BB2F5413-279E-4D22-A4D8-F90598CB0A71}" type="sibTrans" cxnId="{A55C0018-7E91-469D-BFFD-3DF874E3AABF}">
      <dgm:prSet/>
      <dgm:spPr/>
      <dgm:t>
        <a:bodyPr/>
        <a:lstStyle/>
        <a:p>
          <a:endParaRPr lang="en-GB"/>
        </a:p>
      </dgm:t>
    </dgm:pt>
    <dgm:pt modelId="{9EF0CB6D-B3E4-49A0-8B17-9441393A4321}">
      <dgm:prSet phldrT="[Text]"/>
      <dgm:spPr/>
      <dgm:t>
        <a:bodyPr/>
        <a:lstStyle/>
        <a:p>
          <a:r>
            <a:rPr lang="en-GB" dirty="0"/>
            <a:t>2022</a:t>
          </a:r>
        </a:p>
      </dgm:t>
    </dgm:pt>
    <dgm:pt modelId="{C2B5FD0C-F8EB-41D0-A5D2-EE210EF1A822}" type="parTrans" cxnId="{2F51C320-D7B5-4798-98C9-0F5B05585CCB}">
      <dgm:prSet/>
      <dgm:spPr/>
      <dgm:t>
        <a:bodyPr/>
        <a:lstStyle/>
        <a:p>
          <a:endParaRPr lang="en-GB"/>
        </a:p>
      </dgm:t>
    </dgm:pt>
    <dgm:pt modelId="{795E47A0-9429-412D-A1C4-EF2B1AE58A80}" type="sibTrans" cxnId="{2F51C320-D7B5-4798-98C9-0F5B05585CCB}">
      <dgm:prSet/>
      <dgm:spPr/>
      <dgm:t>
        <a:bodyPr/>
        <a:lstStyle/>
        <a:p>
          <a:endParaRPr lang="en-GB"/>
        </a:p>
      </dgm:t>
    </dgm:pt>
    <dgm:pt modelId="{DFB49CDA-CCD8-402D-A816-3B8A7B99DCA9}" type="pres">
      <dgm:prSet presAssocID="{A5FE7EEC-CD9A-4343-A45E-C3B8542EA057}" presName="Name0" presStyleCnt="0">
        <dgm:presLayoutVars>
          <dgm:dir/>
          <dgm:resizeHandles val="exact"/>
        </dgm:presLayoutVars>
      </dgm:prSet>
      <dgm:spPr/>
    </dgm:pt>
    <dgm:pt modelId="{1CC00672-9EC3-48CA-8AFE-8888357E42D9}" type="pres">
      <dgm:prSet presAssocID="{0DDA2932-A5CB-4D06-AD48-AD797857A800}" presName="parTxOnly" presStyleLbl="node1" presStyleIdx="0" presStyleCnt="8" custLinFactNeighborX="-7605">
        <dgm:presLayoutVars>
          <dgm:bulletEnabled val="1"/>
        </dgm:presLayoutVars>
      </dgm:prSet>
      <dgm:spPr/>
    </dgm:pt>
    <dgm:pt modelId="{F721CBCD-2F53-4A93-A253-C6A99840DDF8}" type="pres">
      <dgm:prSet presAssocID="{AF5C9FCE-1129-4D14-ADE3-CFFB3267960C}" presName="parSpace" presStyleCnt="0"/>
      <dgm:spPr/>
    </dgm:pt>
    <dgm:pt modelId="{79DD9921-677F-4F99-BE1D-9CAC317710C4}" type="pres">
      <dgm:prSet presAssocID="{970C5074-4255-472B-B176-4D516B0C832D}" presName="parTxOnly" presStyleLbl="node1" presStyleIdx="1" presStyleCnt="8">
        <dgm:presLayoutVars>
          <dgm:bulletEnabled val="1"/>
        </dgm:presLayoutVars>
      </dgm:prSet>
      <dgm:spPr/>
    </dgm:pt>
    <dgm:pt modelId="{3EEEB43A-8C46-43EF-BF4D-3F616D571E40}" type="pres">
      <dgm:prSet presAssocID="{AC90305A-0CBD-4D93-A1EE-BD3EA5CA90DA}" presName="parSpace" presStyleCnt="0"/>
      <dgm:spPr/>
    </dgm:pt>
    <dgm:pt modelId="{440D817C-3A30-4642-9F54-25041B18BF50}" type="pres">
      <dgm:prSet presAssocID="{3AB7A95A-C4C2-4DED-8089-A2E9DB4F294A}" presName="parTxOnly" presStyleLbl="node1" presStyleIdx="2" presStyleCnt="8">
        <dgm:presLayoutVars>
          <dgm:bulletEnabled val="1"/>
        </dgm:presLayoutVars>
      </dgm:prSet>
      <dgm:spPr/>
    </dgm:pt>
    <dgm:pt modelId="{C6D73904-BBE1-475B-8AC8-1DC0E0D9193E}" type="pres">
      <dgm:prSet presAssocID="{F75B224A-8F91-4EAB-86EE-B3525EB4FA61}" presName="parSpace" presStyleCnt="0"/>
      <dgm:spPr/>
    </dgm:pt>
    <dgm:pt modelId="{0264C0D6-069D-4C0B-9C62-57F53C49AEE9}" type="pres">
      <dgm:prSet presAssocID="{BD2EDAAB-0F26-4878-8AB5-E0F6D910BFA2}" presName="parTxOnly" presStyleLbl="node1" presStyleIdx="3" presStyleCnt="8">
        <dgm:presLayoutVars>
          <dgm:bulletEnabled val="1"/>
        </dgm:presLayoutVars>
      </dgm:prSet>
      <dgm:spPr/>
    </dgm:pt>
    <dgm:pt modelId="{48A69C2F-9D5C-43C0-BA26-039CD40F40FF}" type="pres">
      <dgm:prSet presAssocID="{BB2F5413-279E-4D22-A4D8-F90598CB0A71}" presName="parSpace" presStyleCnt="0"/>
      <dgm:spPr/>
    </dgm:pt>
    <dgm:pt modelId="{630678AA-ADD6-42FA-A4D4-9DB609D71C1A}" type="pres">
      <dgm:prSet presAssocID="{9EF0CB6D-B3E4-49A0-8B17-9441393A4321}" presName="parTxOnly" presStyleLbl="node1" presStyleIdx="4" presStyleCnt="8">
        <dgm:presLayoutVars>
          <dgm:bulletEnabled val="1"/>
        </dgm:presLayoutVars>
      </dgm:prSet>
      <dgm:spPr/>
    </dgm:pt>
    <dgm:pt modelId="{D42C6FCA-43F0-4553-9446-D5455E66ADC4}" type="pres">
      <dgm:prSet presAssocID="{795E47A0-9429-412D-A1C4-EF2B1AE58A80}" presName="parSpace" presStyleCnt="0"/>
      <dgm:spPr/>
    </dgm:pt>
    <dgm:pt modelId="{D8783ABC-4425-4288-BCBB-31AB449CBB3D}" type="pres">
      <dgm:prSet presAssocID="{BC2C51B6-9C09-47F5-83B9-ACB377AF787C}" presName="parTxOnly" presStyleLbl="node1" presStyleIdx="5" presStyleCnt="8">
        <dgm:presLayoutVars>
          <dgm:bulletEnabled val="1"/>
        </dgm:presLayoutVars>
      </dgm:prSet>
      <dgm:spPr/>
    </dgm:pt>
    <dgm:pt modelId="{CAAD03AC-B84D-4EA9-AC70-54D8EEB8F83E}" type="pres">
      <dgm:prSet presAssocID="{163A499D-F75B-49C8-BFA5-B5A3EB15BF39}" presName="parSpace" presStyleCnt="0"/>
      <dgm:spPr/>
    </dgm:pt>
    <dgm:pt modelId="{D7A9E391-8E13-4B06-81F5-8183D9892769}" type="pres">
      <dgm:prSet presAssocID="{1522B1B0-031C-4DC6-84CA-4B4804FFA557}" presName="parTxOnly" presStyleLbl="node1" presStyleIdx="6" presStyleCnt="8">
        <dgm:presLayoutVars>
          <dgm:bulletEnabled val="1"/>
        </dgm:presLayoutVars>
      </dgm:prSet>
      <dgm:spPr/>
    </dgm:pt>
    <dgm:pt modelId="{F57D4F1D-0A17-464D-962F-F362CEAEDD0D}" type="pres">
      <dgm:prSet presAssocID="{B8BDBCFC-C724-437B-9B4D-3371971461E2}" presName="parSpace" presStyleCnt="0"/>
      <dgm:spPr/>
    </dgm:pt>
    <dgm:pt modelId="{BACF77B2-C86C-4C6C-9322-78BF6B7BE7B1}" type="pres">
      <dgm:prSet presAssocID="{027B5460-188B-4283-BFD2-D565C81F795D}" presName="parTxOnly" presStyleLbl="node1" presStyleIdx="7" presStyleCnt="8">
        <dgm:presLayoutVars>
          <dgm:bulletEnabled val="1"/>
        </dgm:presLayoutVars>
      </dgm:prSet>
      <dgm:spPr/>
    </dgm:pt>
  </dgm:ptLst>
  <dgm:cxnLst>
    <dgm:cxn modelId="{9726F507-41D1-4AE4-8B0E-4E3E937A8F53}" srcId="{A5FE7EEC-CD9A-4343-A45E-C3B8542EA057}" destId="{3AB7A95A-C4C2-4DED-8089-A2E9DB4F294A}" srcOrd="2" destOrd="0" parTransId="{89DC6BBE-46E7-4BB1-8CAE-5C4BEEF22C71}" sibTransId="{F75B224A-8F91-4EAB-86EE-B3525EB4FA61}"/>
    <dgm:cxn modelId="{2F02A70C-3D5B-48A7-881A-683442B82EB8}" type="presOf" srcId="{BC2C51B6-9C09-47F5-83B9-ACB377AF787C}" destId="{D8783ABC-4425-4288-BCBB-31AB449CBB3D}" srcOrd="0" destOrd="0" presId="urn:microsoft.com/office/officeart/2005/8/layout/hChevron3"/>
    <dgm:cxn modelId="{A55C0018-7E91-469D-BFFD-3DF874E3AABF}" srcId="{A5FE7EEC-CD9A-4343-A45E-C3B8542EA057}" destId="{BD2EDAAB-0F26-4878-8AB5-E0F6D910BFA2}" srcOrd="3" destOrd="0" parTransId="{0EF8285B-D791-4768-B239-FCCBD89E62C4}" sibTransId="{BB2F5413-279E-4D22-A4D8-F90598CB0A71}"/>
    <dgm:cxn modelId="{3948C818-ED25-4254-95D0-551D1843E054}" type="presOf" srcId="{1522B1B0-031C-4DC6-84CA-4B4804FFA557}" destId="{D7A9E391-8E13-4B06-81F5-8183D9892769}" srcOrd="0" destOrd="0" presId="urn:microsoft.com/office/officeart/2005/8/layout/hChevron3"/>
    <dgm:cxn modelId="{2F51C320-D7B5-4798-98C9-0F5B05585CCB}" srcId="{A5FE7EEC-CD9A-4343-A45E-C3B8542EA057}" destId="{9EF0CB6D-B3E4-49A0-8B17-9441393A4321}" srcOrd="4" destOrd="0" parTransId="{C2B5FD0C-F8EB-41D0-A5D2-EE210EF1A822}" sibTransId="{795E47A0-9429-412D-A1C4-EF2B1AE58A80}"/>
    <dgm:cxn modelId="{8B709421-2E2B-4311-B16F-74AA1D980B42}" srcId="{A5FE7EEC-CD9A-4343-A45E-C3B8542EA057}" destId="{027B5460-188B-4283-BFD2-D565C81F795D}" srcOrd="7" destOrd="0" parTransId="{5057FA84-B7EB-4F75-BDCE-6DE4DAFF1F02}" sibTransId="{592E6CF9-9A7F-4916-B981-4C2EA87E3053}"/>
    <dgm:cxn modelId="{35513C44-4CED-421C-9D7A-2D1553C66F83}" type="presOf" srcId="{0DDA2932-A5CB-4D06-AD48-AD797857A800}" destId="{1CC00672-9EC3-48CA-8AFE-8888357E42D9}" srcOrd="0" destOrd="0" presId="urn:microsoft.com/office/officeart/2005/8/layout/hChevron3"/>
    <dgm:cxn modelId="{CFA26B6B-7762-4FFE-9BFC-D845F0E34AEE}" type="presOf" srcId="{BD2EDAAB-0F26-4878-8AB5-E0F6D910BFA2}" destId="{0264C0D6-069D-4C0B-9C62-57F53C49AEE9}" srcOrd="0" destOrd="0" presId="urn:microsoft.com/office/officeart/2005/8/layout/hChevron3"/>
    <dgm:cxn modelId="{30EEB66B-3069-487E-9014-75791448C8F3}" type="presOf" srcId="{970C5074-4255-472B-B176-4D516B0C832D}" destId="{79DD9921-677F-4F99-BE1D-9CAC317710C4}" srcOrd="0" destOrd="0" presId="urn:microsoft.com/office/officeart/2005/8/layout/hChevron3"/>
    <dgm:cxn modelId="{2A5E2C82-F49A-4095-A96F-935F4C4D6364}" type="presOf" srcId="{027B5460-188B-4283-BFD2-D565C81F795D}" destId="{BACF77B2-C86C-4C6C-9322-78BF6B7BE7B1}" srcOrd="0" destOrd="0" presId="urn:microsoft.com/office/officeart/2005/8/layout/hChevron3"/>
    <dgm:cxn modelId="{3455EA84-955D-48AB-844F-4F6099773585}" type="presOf" srcId="{A5FE7EEC-CD9A-4343-A45E-C3B8542EA057}" destId="{DFB49CDA-CCD8-402D-A816-3B8A7B99DCA9}" srcOrd="0" destOrd="0" presId="urn:microsoft.com/office/officeart/2005/8/layout/hChevron3"/>
    <dgm:cxn modelId="{509B518B-1220-4872-8D6B-327EE19B6F02}" srcId="{A5FE7EEC-CD9A-4343-A45E-C3B8542EA057}" destId="{0DDA2932-A5CB-4D06-AD48-AD797857A800}" srcOrd="0" destOrd="0" parTransId="{26F443C3-246B-4AF9-8FA5-3B11E4997EEE}" sibTransId="{AF5C9FCE-1129-4D14-ADE3-CFFB3267960C}"/>
    <dgm:cxn modelId="{527E9291-DB05-4BFB-9B6B-A37EDBD87434}" srcId="{A5FE7EEC-CD9A-4343-A45E-C3B8542EA057}" destId="{1522B1B0-031C-4DC6-84CA-4B4804FFA557}" srcOrd="6" destOrd="0" parTransId="{10BC433C-5E03-4260-A51E-FB205DA00C17}" sibTransId="{B8BDBCFC-C724-437B-9B4D-3371971461E2}"/>
    <dgm:cxn modelId="{446851A5-59BF-4B84-A6D7-2E82A2FFE01F}" srcId="{A5FE7EEC-CD9A-4343-A45E-C3B8542EA057}" destId="{970C5074-4255-472B-B176-4D516B0C832D}" srcOrd="1" destOrd="0" parTransId="{A7F20194-D273-46CC-AA81-78A176FE6953}" sibTransId="{AC90305A-0CBD-4D93-A1EE-BD3EA5CA90DA}"/>
    <dgm:cxn modelId="{73FFAFB9-7115-4121-9275-125CC9522641}" type="presOf" srcId="{9EF0CB6D-B3E4-49A0-8B17-9441393A4321}" destId="{630678AA-ADD6-42FA-A4D4-9DB609D71C1A}" srcOrd="0" destOrd="0" presId="urn:microsoft.com/office/officeart/2005/8/layout/hChevron3"/>
    <dgm:cxn modelId="{7C87BBCB-FB55-4E74-925A-AFA1F3A6BAFE}" type="presOf" srcId="{3AB7A95A-C4C2-4DED-8089-A2E9DB4F294A}" destId="{440D817C-3A30-4642-9F54-25041B18BF50}" srcOrd="0" destOrd="0" presId="urn:microsoft.com/office/officeart/2005/8/layout/hChevron3"/>
    <dgm:cxn modelId="{E6710BE8-2BA7-4058-B1CC-F1F61A381BD0}" srcId="{A5FE7EEC-CD9A-4343-A45E-C3B8542EA057}" destId="{BC2C51B6-9C09-47F5-83B9-ACB377AF787C}" srcOrd="5" destOrd="0" parTransId="{2F84A34B-E869-4370-A41D-8DDCBFD6B106}" sibTransId="{163A499D-F75B-49C8-BFA5-B5A3EB15BF39}"/>
    <dgm:cxn modelId="{6452A905-D5BF-4AD2-903E-507EE15E509A}" type="presParOf" srcId="{DFB49CDA-CCD8-402D-A816-3B8A7B99DCA9}" destId="{1CC00672-9EC3-48CA-8AFE-8888357E42D9}" srcOrd="0" destOrd="0" presId="urn:microsoft.com/office/officeart/2005/8/layout/hChevron3"/>
    <dgm:cxn modelId="{F79CC967-83E5-4669-968B-F314C6D928F5}" type="presParOf" srcId="{DFB49CDA-CCD8-402D-A816-3B8A7B99DCA9}" destId="{F721CBCD-2F53-4A93-A253-C6A99840DDF8}" srcOrd="1" destOrd="0" presId="urn:microsoft.com/office/officeart/2005/8/layout/hChevron3"/>
    <dgm:cxn modelId="{E0B59DD1-2B21-47AF-BC44-7E75A77A8E44}" type="presParOf" srcId="{DFB49CDA-CCD8-402D-A816-3B8A7B99DCA9}" destId="{79DD9921-677F-4F99-BE1D-9CAC317710C4}" srcOrd="2" destOrd="0" presId="urn:microsoft.com/office/officeart/2005/8/layout/hChevron3"/>
    <dgm:cxn modelId="{A126556F-72E0-40AB-BA00-23407F8C4F4C}" type="presParOf" srcId="{DFB49CDA-CCD8-402D-A816-3B8A7B99DCA9}" destId="{3EEEB43A-8C46-43EF-BF4D-3F616D571E40}" srcOrd="3" destOrd="0" presId="urn:microsoft.com/office/officeart/2005/8/layout/hChevron3"/>
    <dgm:cxn modelId="{A02995FD-FF86-4508-AF9B-24396CEFF7F3}" type="presParOf" srcId="{DFB49CDA-CCD8-402D-A816-3B8A7B99DCA9}" destId="{440D817C-3A30-4642-9F54-25041B18BF50}" srcOrd="4" destOrd="0" presId="urn:microsoft.com/office/officeart/2005/8/layout/hChevron3"/>
    <dgm:cxn modelId="{9BA1C3F6-67B2-47C8-828D-41EB19D7C0C7}" type="presParOf" srcId="{DFB49CDA-CCD8-402D-A816-3B8A7B99DCA9}" destId="{C6D73904-BBE1-475B-8AC8-1DC0E0D9193E}" srcOrd="5" destOrd="0" presId="urn:microsoft.com/office/officeart/2005/8/layout/hChevron3"/>
    <dgm:cxn modelId="{A5E1CC0D-112C-4B9D-95CC-8117B41B69FD}" type="presParOf" srcId="{DFB49CDA-CCD8-402D-A816-3B8A7B99DCA9}" destId="{0264C0D6-069D-4C0B-9C62-57F53C49AEE9}" srcOrd="6" destOrd="0" presId="urn:microsoft.com/office/officeart/2005/8/layout/hChevron3"/>
    <dgm:cxn modelId="{659CA460-CD8C-4764-A156-0A1E3A334B8C}" type="presParOf" srcId="{DFB49CDA-CCD8-402D-A816-3B8A7B99DCA9}" destId="{48A69C2F-9D5C-43C0-BA26-039CD40F40FF}" srcOrd="7" destOrd="0" presId="urn:microsoft.com/office/officeart/2005/8/layout/hChevron3"/>
    <dgm:cxn modelId="{121DFC24-9EDE-416D-A959-4B56A540D498}" type="presParOf" srcId="{DFB49CDA-CCD8-402D-A816-3B8A7B99DCA9}" destId="{630678AA-ADD6-42FA-A4D4-9DB609D71C1A}" srcOrd="8" destOrd="0" presId="urn:microsoft.com/office/officeart/2005/8/layout/hChevron3"/>
    <dgm:cxn modelId="{EBA55270-2E88-462A-80AB-D2CBC0142DD6}" type="presParOf" srcId="{DFB49CDA-CCD8-402D-A816-3B8A7B99DCA9}" destId="{D42C6FCA-43F0-4553-9446-D5455E66ADC4}" srcOrd="9" destOrd="0" presId="urn:microsoft.com/office/officeart/2005/8/layout/hChevron3"/>
    <dgm:cxn modelId="{152828F7-D1A1-4DF3-8EE1-05572A47D5EB}" type="presParOf" srcId="{DFB49CDA-CCD8-402D-A816-3B8A7B99DCA9}" destId="{D8783ABC-4425-4288-BCBB-31AB449CBB3D}" srcOrd="10" destOrd="0" presId="urn:microsoft.com/office/officeart/2005/8/layout/hChevron3"/>
    <dgm:cxn modelId="{044A0274-B263-48FA-9A8A-20B7EE347EBB}" type="presParOf" srcId="{DFB49CDA-CCD8-402D-A816-3B8A7B99DCA9}" destId="{CAAD03AC-B84D-4EA9-AC70-54D8EEB8F83E}" srcOrd="11" destOrd="0" presId="urn:microsoft.com/office/officeart/2005/8/layout/hChevron3"/>
    <dgm:cxn modelId="{6B0AF8FB-8361-40F6-9CCD-CB65D08E7861}" type="presParOf" srcId="{DFB49CDA-CCD8-402D-A816-3B8A7B99DCA9}" destId="{D7A9E391-8E13-4B06-81F5-8183D9892769}" srcOrd="12" destOrd="0" presId="urn:microsoft.com/office/officeart/2005/8/layout/hChevron3"/>
    <dgm:cxn modelId="{FC936740-C3BB-4963-B913-C0FE2EDB2DF7}" type="presParOf" srcId="{DFB49CDA-CCD8-402D-A816-3B8A7B99DCA9}" destId="{F57D4F1D-0A17-464D-962F-F362CEAEDD0D}" srcOrd="13" destOrd="0" presId="urn:microsoft.com/office/officeart/2005/8/layout/hChevron3"/>
    <dgm:cxn modelId="{BD4D249C-1A84-4E73-B7FC-2FE5E28143D3}" type="presParOf" srcId="{DFB49CDA-CCD8-402D-A816-3B8A7B99DCA9}" destId="{BACF77B2-C86C-4C6C-9322-78BF6B7BE7B1}" srcOrd="1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FE7EEC-CD9A-4343-A45E-C3B8542EA057}" type="doc">
      <dgm:prSet loTypeId="urn:microsoft.com/office/officeart/2005/8/layout/hChevron3" loCatId="process" qsTypeId="urn:microsoft.com/office/officeart/2005/8/quickstyle/simple1" qsCatId="simple" csTypeId="urn:microsoft.com/office/officeart/2005/8/colors/accent1_2" csCatId="accent1" phldr="1"/>
      <dgm:spPr/>
    </dgm:pt>
    <dgm:pt modelId="{0DDA2932-A5CB-4D06-AD48-AD797857A800}">
      <dgm:prSet phldrT="[Text]"/>
      <dgm:spPr/>
      <dgm:t>
        <a:bodyPr/>
        <a:lstStyle/>
        <a:p>
          <a:r>
            <a:rPr lang="en-GB" dirty="0"/>
            <a:t>Timeline</a:t>
          </a:r>
        </a:p>
      </dgm:t>
    </dgm:pt>
    <dgm:pt modelId="{26F443C3-246B-4AF9-8FA5-3B11E4997EEE}" type="parTrans" cxnId="{509B518B-1220-4872-8D6B-327EE19B6F02}">
      <dgm:prSet/>
      <dgm:spPr/>
      <dgm:t>
        <a:bodyPr/>
        <a:lstStyle/>
        <a:p>
          <a:endParaRPr lang="en-GB"/>
        </a:p>
      </dgm:t>
    </dgm:pt>
    <dgm:pt modelId="{AF5C9FCE-1129-4D14-ADE3-CFFB3267960C}" type="sibTrans" cxnId="{509B518B-1220-4872-8D6B-327EE19B6F02}">
      <dgm:prSet/>
      <dgm:spPr/>
      <dgm:t>
        <a:bodyPr/>
        <a:lstStyle/>
        <a:p>
          <a:endParaRPr lang="en-GB"/>
        </a:p>
      </dgm:t>
    </dgm:pt>
    <dgm:pt modelId="{027B5460-188B-4283-BFD2-D565C81F795D}">
      <dgm:prSet phldrT="[Text]"/>
      <dgm:spPr/>
      <dgm:t>
        <a:bodyPr/>
        <a:lstStyle/>
        <a:p>
          <a:endParaRPr lang="en-GB"/>
        </a:p>
      </dgm:t>
    </dgm:pt>
    <dgm:pt modelId="{5057FA84-B7EB-4F75-BDCE-6DE4DAFF1F02}" type="parTrans" cxnId="{8B709421-2E2B-4311-B16F-74AA1D980B42}">
      <dgm:prSet/>
      <dgm:spPr/>
      <dgm:t>
        <a:bodyPr/>
        <a:lstStyle/>
        <a:p>
          <a:endParaRPr lang="en-GB"/>
        </a:p>
      </dgm:t>
    </dgm:pt>
    <dgm:pt modelId="{592E6CF9-9A7F-4916-B981-4C2EA87E3053}" type="sibTrans" cxnId="{8B709421-2E2B-4311-B16F-74AA1D980B42}">
      <dgm:prSet/>
      <dgm:spPr/>
      <dgm:t>
        <a:bodyPr/>
        <a:lstStyle/>
        <a:p>
          <a:endParaRPr lang="en-GB"/>
        </a:p>
      </dgm:t>
    </dgm:pt>
    <dgm:pt modelId="{BC2C51B6-9C09-47F5-83B9-ACB377AF787C}">
      <dgm:prSet phldrT="[Text]"/>
      <dgm:spPr/>
      <dgm:t>
        <a:bodyPr/>
        <a:lstStyle/>
        <a:p>
          <a:endParaRPr lang="en-GB"/>
        </a:p>
      </dgm:t>
    </dgm:pt>
    <dgm:pt modelId="{2F84A34B-E869-4370-A41D-8DDCBFD6B106}" type="parTrans" cxnId="{E6710BE8-2BA7-4058-B1CC-F1F61A381BD0}">
      <dgm:prSet/>
      <dgm:spPr/>
      <dgm:t>
        <a:bodyPr/>
        <a:lstStyle/>
        <a:p>
          <a:endParaRPr lang="en-GB"/>
        </a:p>
      </dgm:t>
    </dgm:pt>
    <dgm:pt modelId="{163A499D-F75B-49C8-BFA5-B5A3EB15BF39}" type="sibTrans" cxnId="{E6710BE8-2BA7-4058-B1CC-F1F61A381BD0}">
      <dgm:prSet/>
      <dgm:spPr/>
      <dgm:t>
        <a:bodyPr/>
        <a:lstStyle/>
        <a:p>
          <a:endParaRPr lang="en-GB"/>
        </a:p>
      </dgm:t>
    </dgm:pt>
    <dgm:pt modelId="{1522B1B0-031C-4DC6-84CA-4B4804FFA557}">
      <dgm:prSet phldrT="[Text]"/>
      <dgm:spPr/>
      <dgm:t>
        <a:bodyPr/>
        <a:lstStyle/>
        <a:p>
          <a:r>
            <a:rPr lang="en-GB" dirty="0"/>
            <a:t>2023</a:t>
          </a:r>
        </a:p>
      </dgm:t>
    </dgm:pt>
    <dgm:pt modelId="{10BC433C-5E03-4260-A51E-FB205DA00C17}" type="parTrans" cxnId="{527E9291-DB05-4BFB-9B6B-A37EDBD87434}">
      <dgm:prSet/>
      <dgm:spPr/>
      <dgm:t>
        <a:bodyPr/>
        <a:lstStyle/>
        <a:p>
          <a:endParaRPr lang="en-GB"/>
        </a:p>
      </dgm:t>
    </dgm:pt>
    <dgm:pt modelId="{B8BDBCFC-C724-437B-9B4D-3371971461E2}" type="sibTrans" cxnId="{527E9291-DB05-4BFB-9B6B-A37EDBD87434}">
      <dgm:prSet/>
      <dgm:spPr/>
      <dgm:t>
        <a:bodyPr/>
        <a:lstStyle/>
        <a:p>
          <a:endParaRPr lang="en-GB"/>
        </a:p>
      </dgm:t>
    </dgm:pt>
    <dgm:pt modelId="{970C5074-4255-472B-B176-4D516B0C832D}">
      <dgm:prSet phldrT="[Text]"/>
      <dgm:spPr/>
      <dgm:t>
        <a:bodyPr/>
        <a:lstStyle/>
        <a:p>
          <a:r>
            <a:rPr lang="en-GB" dirty="0"/>
            <a:t>2020	</a:t>
          </a:r>
        </a:p>
      </dgm:t>
    </dgm:pt>
    <dgm:pt modelId="{A7F20194-D273-46CC-AA81-78A176FE6953}" type="parTrans" cxnId="{446851A5-59BF-4B84-A6D7-2E82A2FFE01F}">
      <dgm:prSet/>
      <dgm:spPr/>
      <dgm:t>
        <a:bodyPr/>
        <a:lstStyle/>
        <a:p>
          <a:endParaRPr lang="en-GB"/>
        </a:p>
      </dgm:t>
    </dgm:pt>
    <dgm:pt modelId="{AC90305A-0CBD-4D93-A1EE-BD3EA5CA90DA}" type="sibTrans" cxnId="{446851A5-59BF-4B84-A6D7-2E82A2FFE01F}">
      <dgm:prSet/>
      <dgm:spPr/>
      <dgm:t>
        <a:bodyPr/>
        <a:lstStyle/>
        <a:p>
          <a:endParaRPr lang="en-GB"/>
        </a:p>
      </dgm:t>
    </dgm:pt>
    <dgm:pt modelId="{3AB7A95A-C4C2-4DED-8089-A2E9DB4F294A}">
      <dgm:prSet phldrT="[Text]"/>
      <dgm:spPr/>
      <dgm:t>
        <a:bodyPr/>
        <a:lstStyle/>
        <a:p>
          <a:r>
            <a:rPr lang="en-GB" dirty="0"/>
            <a:t>2021</a:t>
          </a:r>
        </a:p>
      </dgm:t>
    </dgm:pt>
    <dgm:pt modelId="{89DC6BBE-46E7-4BB1-8CAE-5C4BEEF22C71}" type="parTrans" cxnId="{9726F507-41D1-4AE4-8B0E-4E3E937A8F53}">
      <dgm:prSet/>
      <dgm:spPr/>
      <dgm:t>
        <a:bodyPr/>
        <a:lstStyle/>
        <a:p>
          <a:endParaRPr lang="en-GB"/>
        </a:p>
      </dgm:t>
    </dgm:pt>
    <dgm:pt modelId="{F75B224A-8F91-4EAB-86EE-B3525EB4FA61}" type="sibTrans" cxnId="{9726F507-41D1-4AE4-8B0E-4E3E937A8F53}">
      <dgm:prSet/>
      <dgm:spPr/>
      <dgm:t>
        <a:bodyPr/>
        <a:lstStyle/>
        <a:p>
          <a:endParaRPr lang="en-GB"/>
        </a:p>
      </dgm:t>
    </dgm:pt>
    <dgm:pt modelId="{BD2EDAAB-0F26-4878-8AB5-E0F6D910BFA2}">
      <dgm:prSet phldrT="[Text]"/>
      <dgm:spPr/>
      <dgm:t>
        <a:bodyPr/>
        <a:lstStyle/>
        <a:p>
          <a:endParaRPr lang="en-GB" dirty="0"/>
        </a:p>
      </dgm:t>
    </dgm:pt>
    <dgm:pt modelId="{0EF8285B-D791-4768-B239-FCCBD89E62C4}" type="parTrans" cxnId="{A55C0018-7E91-469D-BFFD-3DF874E3AABF}">
      <dgm:prSet/>
      <dgm:spPr/>
      <dgm:t>
        <a:bodyPr/>
        <a:lstStyle/>
        <a:p>
          <a:endParaRPr lang="en-GB"/>
        </a:p>
      </dgm:t>
    </dgm:pt>
    <dgm:pt modelId="{BB2F5413-279E-4D22-A4D8-F90598CB0A71}" type="sibTrans" cxnId="{A55C0018-7E91-469D-BFFD-3DF874E3AABF}">
      <dgm:prSet/>
      <dgm:spPr/>
      <dgm:t>
        <a:bodyPr/>
        <a:lstStyle/>
        <a:p>
          <a:endParaRPr lang="en-GB"/>
        </a:p>
      </dgm:t>
    </dgm:pt>
    <dgm:pt modelId="{9EF0CB6D-B3E4-49A0-8B17-9441393A4321}">
      <dgm:prSet phldrT="[Text]"/>
      <dgm:spPr/>
      <dgm:t>
        <a:bodyPr/>
        <a:lstStyle/>
        <a:p>
          <a:r>
            <a:rPr lang="en-GB" dirty="0"/>
            <a:t>2022</a:t>
          </a:r>
        </a:p>
      </dgm:t>
    </dgm:pt>
    <dgm:pt modelId="{C2B5FD0C-F8EB-41D0-A5D2-EE210EF1A822}" type="parTrans" cxnId="{2F51C320-D7B5-4798-98C9-0F5B05585CCB}">
      <dgm:prSet/>
      <dgm:spPr/>
      <dgm:t>
        <a:bodyPr/>
        <a:lstStyle/>
        <a:p>
          <a:endParaRPr lang="en-GB"/>
        </a:p>
      </dgm:t>
    </dgm:pt>
    <dgm:pt modelId="{795E47A0-9429-412D-A1C4-EF2B1AE58A80}" type="sibTrans" cxnId="{2F51C320-D7B5-4798-98C9-0F5B05585CCB}">
      <dgm:prSet/>
      <dgm:spPr/>
      <dgm:t>
        <a:bodyPr/>
        <a:lstStyle/>
        <a:p>
          <a:endParaRPr lang="en-GB"/>
        </a:p>
      </dgm:t>
    </dgm:pt>
    <dgm:pt modelId="{DFB49CDA-CCD8-402D-A816-3B8A7B99DCA9}" type="pres">
      <dgm:prSet presAssocID="{A5FE7EEC-CD9A-4343-A45E-C3B8542EA057}" presName="Name0" presStyleCnt="0">
        <dgm:presLayoutVars>
          <dgm:dir/>
          <dgm:resizeHandles val="exact"/>
        </dgm:presLayoutVars>
      </dgm:prSet>
      <dgm:spPr/>
    </dgm:pt>
    <dgm:pt modelId="{1CC00672-9EC3-48CA-8AFE-8888357E42D9}" type="pres">
      <dgm:prSet presAssocID="{0DDA2932-A5CB-4D06-AD48-AD797857A800}" presName="parTxOnly" presStyleLbl="node1" presStyleIdx="0" presStyleCnt="8" custLinFactNeighborX="-7605">
        <dgm:presLayoutVars>
          <dgm:bulletEnabled val="1"/>
        </dgm:presLayoutVars>
      </dgm:prSet>
      <dgm:spPr/>
    </dgm:pt>
    <dgm:pt modelId="{F721CBCD-2F53-4A93-A253-C6A99840DDF8}" type="pres">
      <dgm:prSet presAssocID="{AF5C9FCE-1129-4D14-ADE3-CFFB3267960C}" presName="parSpace" presStyleCnt="0"/>
      <dgm:spPr/>
    </dgm:pt>
    <dgm:pt modelId="{79DD9921-677F-4F99-BE1D-9CAC317710C4}" type="pres">
      <dgm:prSet presAssocID="{970C5074-4255-472B-B176-4D516B0C832D}" presName="parTxOnly" presStyleLbl="node1" presStyleIdx="1" presStyleCnt="8">
        <dgm:presLayoutVars>
          <dgm:bulletEnabled val="1"/>
        </dgm:presLayoutVars>
      </dgm:prSet>
      <dgm:spPr/>
    </dgm:pt>
    <dgm:pt modelId="{3EEEB43A-8C46-43EF-BF4D-3F616D571E40}" type="pres">
      <dgm:prSet presAssocID="{AC90305A-0CBD-4D93-A1EE-BD3EA5CA90DA}" presName="parSpace" presStyleCnt="0"/>
      <dgm:spPr/>
    </dgm:pt>
    <dgm:pt modelId="{440D817C-3A30-4642-9F54-25041B18BF50}" type="pres">
      <dgm:prSet presAssocID="{3AB7A95A-C4C2-4DED-8089-A2E9DB4F294A}" presName="parTxOnly" presStyleLbl="node1" presStyleIdx="2" presStyleCnt="8">
        <dgm:presLayoutVars>
          <dgm:bulletEnabled val="1"/>
        </dgm:presLayoutVars>
      </dgm:prSet>
      <dgm:spPr/>
    </dgm:pt>
    <dgm:pt modelId="{C6D73904-BBE1-475B-8AC8-1DC0E0D9193E}" type="pres">
      <dgm:prSet presAssocID="{F75B224A-8F91-4EAB-86EE-B3525EB4FA61}" presName="parSpace" presStyleCnt="0"/>
      <dgm:spPr/>
    </dgm:pt>
    <dgm:pt modelId="{0264C0D6-069D-4C0B-9C62-57F53C49AEE9}" type="pres">
      <dgm:prSet presAssocID="{BD2EDAAB-0F26-4878-8AB5-E0F6D910BFA2}" presName="parTxOnly" presStyleLbl="node1" presStyleIdx="3" presStyleCnt="8">
        <dgm:presLayoutVars>
          <dgm:bulletEnabled val="1"/>
        </dgm:presLayoutVars>
      </dgm:prSet>
      <dgm:spPr/>
    </dgm:pt>
    <dgm:pt modelId="{48A69C2F-9D5C-43C0-BA26-039CD40F40FF}" type="pres">
      <dgm:prSet presAssocID="{BB2F5413-279E-4D22-A4D8-F90598CB0A71}" presName="parSpace" presStyleCnt="0"/>
      <dgm:spPr/>
    </dgm:pt>
    <dgm:pt modelId="{630678AA-ADD6-42FA-A4D4-9DB609D71C1A}" type="pres">
      <dgm:prSet presAssocID="{9EF0CB6D-B3E4-49A0-8B17-9441393A4321}" presName="parTxOnly" presStyleLbl="node1" presStyleIdx="4" presStyleCnt="8">
        <dgm:presLayoutVars>
          <dgm:bulletEnabled val="1"/>
        </dgm:presLayoutVars>
      </dgm:prSet>
      <dgm:spPr/>
    </dgm:pt>
    <dgm:pt modelId="{D42C6FCA-43F0-4553-9446-D5455E66ADC4}" type="pres">
      <dgm:prSet presAssocID="{795E47A0-9429-412D-A1C4-EF2B1AE58A80}" presName="parSpace" presStyleCnt="0"/>
      <dgm:spPr/>
    </dgm:pt>
    <dgm:pt modelId="{D8783ABC-4425-4288-BCBB-31AB449CBB3D}" type="pres">
      <dgm:prSet presAssocID="{BC2C51B6-9C09-47F5-83B9-ACB377AF787C}" presName="parTxOnly" presStyleLbl="node1" presStyleIdx="5" presStyleCnt="8">
        <dgm:presLayoutVars>
          <dgm:bulletEnabled val="1"/>
        </dgm:presLayoutVars>
      </dgm:prSet>
      <dgm:spPr/>
    </dgm:pt>
    <dgm:pt modelId="{CAAD03AC-B84D-4EA9-AC70-54D8EEB8F83E}" type="pres">
      <dgm:prSet presAssocID="{163A499D-F75B-49C8-BFA5-B5A3EB15BF39}" presName="parSpace" presStyleCnt="0"/>
      <dgm:spPr/>
    </dgm:pt>
    <dgm:pt modelId="{D7A9E391-8E13-4B06-81F5-8183D9892769}" type="pres">
      <dgm:prSet presAssocID="{1522B1B0-031C-4DC6-84CA-4B4804FFA557}" presName="parTxOnly" presStyleLbl="node1" presStyleIdx="6" presStyleCnt="8">
        <dgm:presLayoutVars>
          <dgm:bulletEnabled val="1"/>
        </dgm:presLayoutVars>
      </dgm:prSet>
      <dgm:spPr/>
    </dgm:pt>
    <dgm:pt modelId="{F57D4F1D-0A17-464D-962F-F362CEAEDD0D}" type="pres">
      <dgm:prSet presAssocID="{B8BDBCFC-C724-437B-9B4D-3371971461E2}" presName="parSpace" presStyleCnt="0"/>
      <dgm:spPr/>
    </dgm:pt>
    <dgm:pt modelId="{BACF77B2-C86C-4C6C-9322-78BF6B7BE7B1}" type="pres">
      <dgm:prSet presAssocID="{027B5460-188B-4283-BFD2-D565C81F795D}" presName="parTxOnly" presStyleLbl="node1" presStyleIdx="7" presStyleCnt="8">
        <dgm:presLayoutVars>
          <dgm:bulletEnabled val="1"/>
        </dgm:presLayoutVars>
      </dgm:prSet>
      <dgm:spPr/>
    </dgm:pt>
  </dgm:ptLst>
  <dgm:cxnLst>
    <dgm:cxn modelId="{9726F507-41D1-4AE4-8B0E-4E3E937A8F53}" srcId="{A5FE7EEC-CD9A-4343-A45E-C3B8542EA057}" destId="{3AB7A95A-C4C2-4DED-8089-A2E9DB4F294A}" srcOrd="2" destOrd="0" parTransId="{89DC6BBE-46E7-4BB1-8CAE-5C4BEEF22C71}" sibTransId="{F75B224A-8F91-4EAB-86EE-B3525EB4FA61}"/>
    <dgm:cxn modelId="{2F02A70C-3D5B-48A7-881A-683442B82EB8}" type="presOf" srcId="{BC2C51B6-9C09-47F5-83B9-ACB377AF787C}" destId="{D8783ABC-4425-4288-BCBB-31AB449CBB3D}" srcOrd="0" destOrd="0" presId="urn:microsoft.com/office/officeart/2005/8/layout/hChevron3"/>
    <dgm:cxn modelId="{A55C0018-7E91-469D-BFFD-3DF874E3AABF}" srcId="{A5FE7EEC-CD9A-4343-A45E-C3B8542EA057}" destId="{BD2EDAAB-0F26-4878-8AB5-E0F6D910BFA2}" srcOrd="3" destOrd="0" parTransId="{0EF8285B-D791-4768-B239-FCCBD89E62C4}" sibTransId="{BB2F5413-279E-4D22-A4D8-F90598CB0A71}"/>
    <dgm:cxn modelId="{3948C818-ED25-4254-95D0-551D1843E054}" type="presOf" srcId="{1522B1B0-031C-4DC6-84CA-4B4804FFA557}" destId="{D7A9E391-8E13-4B06-81F5-8183D9892769}" srcOrd="0" destOrd="0" presId="urn:microsoft.com/office/officeart/2005/8/layout/hChevron3"/>
    <dgm:cxn modelId="{2F51C320-D7B5-4798-98C9-0F5B05585CCB}" srcId="{A5FE7EEC-CD9A-4343-A45E-C3B8542EA057}" destId="{9EF0CB6D-B3E4-49A0-8B17-9441393A4321}" srcOrd="4" destOrd="0" parTransId="{C2B5FD0C-F8EB-41D0-A5D2-EE210EF1A822}" sibTransId="{795E47A0-9429-412D-A1C4-EF2B1AE58A80}"/>
    <dgm:cxn modelId="{8B709421-2E2B-4311-B16F-74AA1D980B42}" srcId="{A5FE7EEC-CD9A-4343-A45E-C3B8542EA057}" destId="{027B5460-188B-4283-BFD2-D565C81F795D}" srcOrd="7" destOrd="0" parTransId="{5057FA84-B7EB-4F75-BDCE-6DE4DAFF1F02}" sibTransId="{592E6CF9-9A7F-4916-B981-4C2EA87E3053}"/>
    <dgm:cxn modelId="{35513C44-4CED-421C-9D7A-2D1553C66F83}" type="presOf" srcId="{0DDA2932-A5CB-4D06-AD48-AD797857A800}" destId="{1CC00672-9EC3-48CA-8AFE-8888357E42D9}" srcOrd="0" destOrd="0" presId="urn:microsoft.com/office/officeart/2005/8/layout/hChevron3"/>
    <dgm:cxn modelId="{CFA26B6B-7762-4FFE-9BFC-D845F0E34AEE}" type="presOf" srcId="{BD2EDAAB-0F26-4878-8AB5-E0F6D910BFA2}" destId="{0264C0D6-069D-4C0B-9C62-57F53C49AEE9}" srcOrd="0" destOrd="0" presId="urn:microsoft.com/office/officeart/2005/8/layout/hChevron3"/>
    <dgm:cxn modelId="{30EEB66B-3069-487E-9014-75791448C8F3}" type="presOf" srcId="{970C5074-4255-472B-B176-4D516B0C832D}" destId="{79DD9921-677F-4F99-BE1D-9CAC317710C4}" srcOrd="0" destOrd="0" presId="urn:microsoft.com/office/officeart/2005/8/layout/hChevron3"/>
    <dgm:cxn modelId="{2A5E2C82-F49A-4095-A96F-935F4C4D6364}" type="presOf" srcId="{027B5460-188B-4283-BFD2-D565C81F795D}" destId="{BACF77B2-C86C-4C6C-9322-78BF6B7BE7B1}" srcOrd="0" destOrd="0" presId="urn:microsoft.com/office/officeart/2005/8/layout/hChevron3"/>
    <dgm:cxn modelId="{3455EA84-955D-48AB-844F-4F6099773585}" type="presOf" srcId="{A5FE7EEC-CD9A-4343-A45E-C3B8542EA057}" destId="{DFB49CDA-CCD8-402D-A816-3B8A7B99DCA9}" srcOrd="0" destOrd="0" presId="urn:microsoft.com/office/officeart/2005/8/layout/hChevron3"/>
    <dgm:cxn modelId="{509B518B-1220-4872-8D6B-327EE19B6F02}" srcId="{A5FE7EEC-CD9A-4343-A45E-C3B8542EA057}" destId="{0DDA2932-A5CB-4D06-AD48-AD797857A800}" srcOrd="0" destOrd="0" parTransId="{26F443C3-246B-4AF9-8FA5-3B11E4997EEE}" sibTransId="{AF5C9FCE-1129-4D14-ADE3-CFFB3267960C}"/>
    <dgm:cxn modelId="{527E9291-DB05-4BFB-9B6B-A37EDBD87434}" srcId="{A5FE7EEC-CD9A-4343-A45E-C3B8542EA057}" destId="{1522B1B0-031C-4DC6-84CA-4B4804FFA557}" srcOrd="6" destOrd="0" parTransId="{10BC433C-5E03-4260-A51E-FB205DA00C17}" sibTransId="{B8BDBCFC-C724-437B-9B4D-3371971461E2}"/>
    <dgm:cxn modelId="{446851A5-59BF-4B84-A6D7-2E82A2FFE01F}" srcId="{A5FE7EEC-CD9A-4343-A45E-C3B8542EA057}" destId="{970C5074-4255-472B-B176-4D516B0C832D}" srcOrd="1" destOrd="0" parTransId="{A7F20194-D273-46CC-AA81-78A176FE6953}" sibTransId="{AC90305A-0CBD-4D93-A1EE-BD3EA5CA90DA}"/>
    <dgm:cxn modelId="{73FFAFB9-7115-4121-9275-125CC9522641}" type="presOf" srcId="{9EF0CB6D-B3E4-49A0-8B17-9441393A4321}" destId="{630678AA-ADD6-42FA-A4D4-9DB609D71C1A}" srcOrd="0" destOrd="0" presId="urn:microsoft.com/office/officeart/2005/8/layout/hChevron3"/>
    <dgm:cxn modelId="{7C87BBCB-FB55-4E74-925A-AFA1F3A6BAFE}" type="presOf" srcId="{3AB7A95A-C4C2-4DED-8089-A2E9DB4F294A}" destId="{440D817C-3A30-4642-9F54-25041B18BF50}" srcOrd="0" destOrd="0" presId="urn:microsoft.com/office/officeart/2005/8/layout/hChevron3"/>
    <dgm:cxn modelId="{E6710BE8-2BA7-4058-B1CC-F1F61A381BD0}" srcId="{A5FE7EEC-CD9A-4343-A45E-C3B8542EA057}" destId="{BC2C51B6-9C09-47F5-83B9-ACB377AF787C}" srcOrd="5" destOrd="0" parTransId="{2F84A34B-E869-4370-A41D-8DDCBFD6B106}" sibTransId="{163A499D-F75B-49C8-BFA5-B5A3EB15BF39}"/>
    <dgm:cxn modelId="{6452A905-D5BF-4AD2-903E-507EE15E509A}" type="presParOf" srcId="{DFB49CDA-CCD8-402D-A816-3B8A7B99DCA9}" destId="{1CC00672-9EC3-48CA-8AFE-8888357E42D9}" srcOrd="0" destOrd="0" presId="urn:microsoft.com/office/officeart/2005/8/layout/hChevron3"/>
    <dgm:cxn modelId="{F79CC967-83E5-4669-968B-F314C6D928F5}" type="presParOf" srcId="{DFB49CDA-CCD8-402D-A816-3B8A7B99DCA9}" destId="{F721CBCD-2F53-4A93-A253-C6A99840DDF8}" srcOrd="1" destOrd="0" presId="urn:microsoft.com/office/officeart/2005/8/layout/hChevron3"/>
    <dgm:cxn modelId="{E0B59DD1-2B21-47AF-BC44-7E75A77A8E44}" type="presParOf" srcId="{DFB49CDA-CCD8-402D-A816-3B8A7B99DCA9}" destId="{79DD9921-677F-4F99-BE1D-9CAC317710C4}" srcOrd="2" destOrd="0" presId="urn:microsoft.com/office/officeart/2005/8/layout/hChevron3"/>
    <dgm:cxn modelId="{A126556F-72E0-40AB-BA00-23407F8C4F4C}" type="presParOf" srcId="{DFB49CDA-CCD8-402D-A816-3B8A7B99DCA9}" destId="{3EEEB43A-8C46-43EF-BF4D-3F616D571E40}" srcOrd="3" destOrd="0" presId="urn:microsoft.com/office/officeart/2005/8/layout/hChevron3"/>
    <dgm:cxn modelId="{A02995FD-FF86-4508-AF9B-24396CEFF7F3}" type="presParOf" srcId="{DFB49CDA-CCD8-402D-A816-3B8A7B99DCA9}" destId="{440D817C-3A30-4642-9F54-25041B18BF50}" srcOrd="4" destOrd="0" presId="urn:microsoft.com/office/officeart/2005/8/layout/hChevron3"/>
    <dgm:cxn modelId="{9BA1C3F6-67B2-47C8-828D-41EB19D7C0C7}" type="presParOf" srcId="{DFB49CDA-CCD8-402D-A816-3B8A7B99DCA9}" destId="{C6D73904-BBE1-475B-8AC8-1DC0E0D9193E}" srcOrd="5" destOrd="0" presId="urn:microsoft.com/office/officeart/2005/8/layout/hChevron3"/>
    <dgm:cxn modelId="{A5E1CC0D-112C-4B9D-95CC-8117B41B69FD}" type="presParOf" srcId="{DFB49CDA-CCD8-402D-A816-3B8A7B99DCA9}" destId="{0264C0D6-069D-4C0B-9C62-57F53C49AEE9}" srcOrd="6" destOrd="0" presId="urn:microsoft.com/office/officeart/2005/8/layout/hChevron3"/>
    <dgm:cxn modelId="{659CA460-CD8C-4764-A156-0A1E3A334B8C}" type="presParOf" srcId="{DFB49CDA-CCD8-402D-A816-3B8A7B99DCA9}" destId="{48A69C2F-9D5C-43C0-BA26-039CD40F40FF}" srcOrd="7" destOrd="0" presId="urn:microsoft.com/office/officeart/2005/8/layout/hChevron3"/>
    <dgm:cxn modelId="{121DFC24-9EDE-416D-A959-4B56A540D498}" type="presParOf" srcId="{DFB49CDA-CCD8-402D-A816-3B8A7B99DCA9}" destId="{630678AA-ADD6-42FA-A4D4-9DB609D71C1A}" srcOrd="8" destOrd="0" presId="urn:microsoft.com/office/officeart/2005/8/layout/hChevron3"/>
    <dgm:cxn modelId="{EBA55270-2E88-462A-80AB-D2CBC0142DD6}" type="presParOf" srcId="{DFB49CDA-CCD8-402D-A816-3B8A7B99DCA9}" destId="{D42C6FCA-43F0-4553-9446-D5455E66ADC4}" srcOrd="9" destOrd="0" presId="urn:microsoft.com/office/officeart/2005/8/layout/hChevron3"/>
    <dgm:cxn modelId="{152828F7-D1A1-4DF3-8EE1-05572A47D5EB}" type="presParOf" srcId="{DFB49CDA-CCD8-402D-A816-3B8A7B99DCA9}" destId="{D8783ABC-4425-4288-BCBB-31AB449CBB3D}" srcOrd="10" destOrd="0" presId="urn:microsoft.com/office/officeart/2005/8/layout/hChevron3"/>
    <dgm:cxn modelId="{044A0274-B263-48FA-9A8A-20B7EE347EBB}" type="presParOf" srcId="{DFB49CDA-CCD8-402D-A816-3B8A7B99DCA9}" destId="{CAAD03AC-B84D-4EA9-AC70-54D8EEB8F83E}" srcOrd="11" destOrd="0" presId="urn:microsoft.com/office/officeart/2005/8/layout/hChevron3"/>
    <dgm:cxn modelId="{6B0AF8FB-8361-40F6-9CCD-CB65D08E7861}" type="presParOf" srcId="{DFB49CDA-CCD8-402D-A816-3B8A7B99DCA9}" destId="{D7A9E391-8E13-4B06-81F5-8183D9892769}" srcOrd="12" destOrd="0" presId="urn:microsoft.com/office/officeart/2005/8/layout/hChevron3"/>
    <dgm:cxn modelId="{FC936740-C3BB-4963-B913-C0FE2EDB2DF7}" type="presParOf" srcId="{DFB49CDA-CCD8-402D-A816-3B8A7B99DCA9}" destId="{F57D4F1D-0A17-464D-962F-F362CEAEDD0D}" srcOrd="13" destOrd="0" presId="urn:microsoft.com/office/officeart/2005/8/layout/hChevron3"/>
    <dgm:cxn modelId="{BD4D249C-1A84-4E73-B7FC-2FE5E28143D3}" type="presParOf" srcId="{DFB49CDA-CCD8-402D-A816-3B8A7B99DCA9}" destId="{BACF77B2-C86C-4C6C-9322-78BF6B7BE7B1}" srcOrd="1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0672-9EC3-48CA-8AFE-8888357E42D9}">
      <dsp:nvSpPr>
        <dsp:cNvPr id="0" name=""/>
        <dsp:cNvSpPr/>
      </dsp:nvSpPr>
      <dsp:spPr>
        <a:xfrm>
          <a:off x="0" y="172350"/>
          <a:ext cx="1695645" cy="67825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Timeline</a:t>
          </a:r>
        </a:p>
      </dsp:txBody>
      <dsp:txXfrm>
        <a:off x="0" y="172350"/>
        <a:ext cx="1526081" cy="678258"/>
      </dsp:txXfrm>
    </dsp:sp>
    <dsp:sp modelId="{79DD9921-677F-4F99-BE1D-9CAC317710C4}">
      <dsp:nvSpPr>
        <dsp:cNvPr id="0" name=""/>
        <dsp:cNvSpPr/>
      </dsp:nvSpPr>
      <dsp:spPr>
        <a:xfrm>
          <a:off x="1361986"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2020	</a:t>
          </a:r>
        </a:p>
      </dsp:txBody>
      <dsp:txXfrm>
        <a:off x="1701115" y="172350"/>
        <a:ext cx="1017387" cy="678258"/>
      </dsp:txXfrm>
    </dsp:sp>
    <dsp:sp modelId="{440D817C-3A30-4642-9F54-25041B18BF50}">
      <dsp:nvSpPr>
        <dsp:cNvPr id="0" name=""/>
        <dsp:cNvSpPr/>
      </dsp:nvSpPr>
      <dsp:spPr>
        <a:xfrm>
          <a:off x="2718502"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2021</a:t>
          </a:r>
        </a:p>
      </dsp:txBody>
      <dsp:txXfrm>
        <a:off x="3057631" y="172350"/>
        <a:ext cx="1017387" cy="678258"/>
      </dsp:txXfrm>
    </dsp:sp>
    <dsp:sp modelId="{0264C0D6-069D-4C0B-9C62-57F53C49AEE9}">
      <dsp:nvSpPr>
        <dsp:cNvPr id="0" name=""/>
        <dsp:cNvSpPr/>
      </dsp:nvSpPr>
      <dsp:spPr>
        <a:xfrm>
          <a:off x="4075019"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a:off x="4414148" y="172350"/>
        <a:ext cx="1017387" cy="678258"/>
      </dsp:txXfrm>
    </dsp:sp>
    <dsp:sp modelId="{630678AA-ADD6-42FA-A4D4-9DB609D71C1A}">
      <dsp:nvSpPr>
        <dsp:cNvPr id="0" name=""/>
        <dsp:cNvSpPr/>
      </dsp:nvSpPr>
      <dsp:spPr>
        <a:xfrm>
          <a:off x="5431535"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2022</a:t>
          </a:r>
        </a:p>
      </dsp:txBody>
      <dsp:txXfrm>
        <a:off x="5770664" y="172350"/>
        <a:ext cx="1017387" cy="678258"/>
      </dsp:txXfrm>
    </dsp:sp>
    <dsp:sp modelId="{D8783ABC-4425-4288-BCBB-31AB449CBB3D}">
      <dsp:nvSpPr>
        <dsp:cNvPr id="0" name=""/>
        <dsp:cNvSpPr/>
      </dsp:nvSpPr>
      <dsp:spPr>
        <a:xfrm>
          <a:off x="6788051"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7127180" y="172350"/>
        <a:ext cx="1017387" cy="678258"/>
      </dsp:txXfrm>
    </dsp:sp>
    <dsp:sp modelId="{D7A9E391-8E13-4B06-81F5-8183D9892769}">
      <dsp:nvSpPr>
        <dsp:cNvPr id="0" name=""/>
        <dsp:cNvSpPr/>
      </dsp:nvSpPr>
      <dsp:spPr>
        <a:xfrm>
          <a:off x="8144568"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2023</a:t>
          </a:r>
        </a:p>
      </dsp:txBody>
      <dsp:txXfrm>
        <a:off x="8483697" y="172350"/>
        <a:ext cx="1017387" cy="678258"/>
      </dsp:txXfrm>
    </dsp:sp>
    <dsp:sp modelId="{BACF77B2-C86C-4C6C-9322-78BF6B7BE7B1}">
      <dsp:nvSpPr>
        <dsp:cNvPr id="0" name=""/>
        <dsp:cNvSpPr/>
      </dsp:nvSpPr>
      <dsp:spPr>
        <a:xfrm>
          <a:off x="9501084"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9840213" y="172350"/>
        <a:ext cx="1017387" cy="678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0672-9EC3-48CA-8AFE-8888357E42D9}">
      <dsp:nvSpPr>
        <dsp:cNvPr id="0" name=""/>
        <dsp:cNvSpPr/>
      </dsp:nvSpPr>
      <dsp:spPr>
        <a:xfrm>
          <a:off x="0" y="172350"/>
          <a:ext cx="1695645" cy="67825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Timeline</a:t>
          </a:r>
        </a:p>
      </dsp:txBody>
      <dsp:txXfrm>
        <a:off x="0" y="172350"/>
        <a:ext cx="1526081" cy="678258"/>
      </dsp:txXfrm>
    </dsp:sp>
    <dsp:sp modelId="{79DD9921-677F-4F99-BE1D-9CAC317710C4}">
      <dsp:nvSpPr>
        <dsp:cNvPr id="0" name=""/>
        <dsp:cNvSpPr/>
      </dsp:nvSpPr>
      <dsp:spPr>
        <a:xfrm>
          <a:off x="1361986"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2020	</a:t>
          </a:r>
        </a:p>
      </dsp:txBody>
      <dsp:txXfrm>
        <a:off x="1701115" y="172350"/>
        <a:ext cx="1017387" cy="678258"/>
      </dsp:txXfrm>
    </dsp:sp>
    <dsp:sp modelId="{440D817C-3A30-4642-9F54-25041B18BF50}">
      <dsp:nvSpPr>
        <dsp:cNvPr id="0" name=""/>
        <dsp:cNvSpPr/>
      </dsp:nvSpPr>
      <dsp:spPr>
        <a:xfrm>
          <a:off x="2718502"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2021</a:t>
          </a:r>
        </a:p>
      </dsp:txBody>
      <dsp:txXfrm>
        <a:off x="3057631" y="172350"/>
        <a:ext cx="1017387" cy="678258"/>
      </dsp:txXfrm>
    </dsp:sp>
    <dsp:sp modelId="{0264C0D6-069D-4C0B-9C62-57F53C49AEE9}">
      <dsp:nvSpPr>
        <dsp:cNvPr id="0" name=""/>
        <dsp:cNvSpPr/>
      </dsp:nvSpPr>
      <dsp:spPr>
        <a:xfrm>
          <a:off x="4075019"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GB" sz="2000" kern="1200" dirty="0"/>
        </a:p>
      </dsp:txBody>
      <dsp:txXfrm>
        <a:off x="4414148" y="172350"/>
        <a:ext cx="1017387" cy="678258"/>
      </dsp:txXfrm>
    </dsp:sp>
    <dsp:sp modelId="{630678AA-ADD6-42FA-A4D4-9DB609D71C1A}">
      <dsp:nvSpPr>
        <dsp:cNvPr id="0" name=""/>
        <dsp:cNvSpPr/>
      </dsp:nvSpPr>
      <dsp:spPr>
        <a:xfrm>
          <a:off x="5431535"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2022</a:t>
          </a:r>
        </a:p>
      </dsp:txBody>
      <dsp:txXfrm>
        <a:off x="5770664" y="172350"/>
        <a:ext cx="1017387" cy="678258"/>
      </dsp:txXfrm>
    </dsp:sp>
    <dsp:sp modelId="{D8783ABC-4425-4288-BCBB-31AB449CBB3D}">
      <dsp:nvSpPr>
        <dsp:cNvPr id="0" name=""/>
        <dsp:cNvSpPr/>
      </dsp:nvSpPr>
      <dsp:spPr>
        <a:xfrm>
          <a:off x="6788051"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7127180" y="172350"/>
        <a:ext cx="1017387" cy="678258"/>
      </dsp:txXfrm>
    </dsp:sp>
    <dsp:sp modelId="{D7A9E391-8E13-4B06-81F5-8183D9892769}">
      <dsp:nvSpPr>
        <dsp:cNvPr id="0" name=""/>
        <dsp:cNvSpPr/>
      </dsp:nvSpPr>
      <dsp:spPr>
        <a:xfrm>
          <a:off x="8144568"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kern="1200" dirty="0"/>
            <a:t>2023</a:t>
          </a:r>
        </a:p>
      </dsp:txBody>
      <dsp:txXfrm>
        <a:off x="8483697" y="172350"/>
        <a:ext cx="1017387" cy="678258"/>
      </dsp:txXfrm>
    </dsp:sp>
    <dsp:sp modelId="{BACF77B2-C86C-4C6C-9322-78BF6B7BE7B1}">
      <dsp:nvSpPr>
        <dsp:cNvPr id="0" name=""/>
        <dsp:cNvSpPr/>
      </dsp:nvSpPr>
      <dsp:spPr>
        <a:xfrm>
          <a:off x="9501084" y="172350"/>
          <a:ext cx="1695645" cy="6782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9840213" y="172350"/>
        <a:ext cx="1017387" cy="67825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35B57-595C-FA40-9EF9-7299970E382D}" type="datetimeFigureOut">
              <a:rPr lang="en-US" smtClean="0"/>
              <a:t>8/6/2020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CF6B4-1F03-2549-9E9D-736A0336BBB1}" type="slidenum">
              <a:rPr lang="en-US" smtClean="0"/>
              <a:t>‹#›</a:t>
            </a:fld>
            <a:endParaRPr lang="en-US"/>
          </a:p>
        </p:txBody>
      </p:sp>
    </p:spTree>
    <p:extLst>
      <p:ext uri="{BB962C8B-B14F-4D97-AF65-F5344CB8AC3E}">
        <p14:creationId xmlns:p14="http://schemas.microsoft.com/office/powerpoint/2010/main" val="184905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08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BF3CD4-2B1B-4670-8450-90D17A2B13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179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7595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617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0797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935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17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Potential savings in UK market alone is est. $3.75bn in intermediary and service provider fees per annum reducing cost from $4.5bn to $0.75bn, within an industry managing $10 trillion in investor’s assets.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44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rPr>
              <a:t>Over-extended inefficient </a:t>
            </a:r>
            <a:r>
              <a:rPr lang="en-IN" dirty="0">
                <a:solidFill>
                  <a:prstClr val="black"/>
                </a:solidFill>
              </a:rPr>
              <a:t>‘value chain’: each intermediary and duplicate processing adds cost, risk and time</a:t>
            </a:r>
            <a:endParaRPr lang="en-IN" dirty="0">
              <a:solidFill>
                <a:schemeClr val="bg1"/>
              </a:solidFill>
              <a:highlight>
                <a:srgbClr val="FF0000"/>
              </a:high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116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465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14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defRPr/>
            </a:pPr>
            <a:r>
              <a:rPr lang="en-GB" sz="1600" dirty="0">
                <a:solidFill>
                  <a:srgbClr val="FF0000"/>
                </a:solidFill>
              </a:rPr>
              <a:t>More consistent service provision standards, rate cards</a:t>
            </a:r>
          </a:p>
          <a:p>
            <a:pPr marL="742950" lvl="1" indent="-285750">
              <a:buFont typeface="Arial" panose="020B0604020202020204" pitchFamily="34" charset="0"/>
              <a:buChar char="•"/>
              <a:defRPr/>
            </a:pPr>
            <a:endParaRPr lang="en-GB" sz="1600" dirty="0">
              <a:solidFill>
                <a:prstClr val="black"/>
              </a:solidFill>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466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rPr>
              <a:t>Provide global digital Funds services and gain early mover competitive advantage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379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805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4CF6B4-1F03-2549-9E9D-736A0336BB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80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48B2-9A02-481B-991F-849EB02F39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36AED5-E27B-4E6B-AD65-C168C4BFEE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ECC419-1BDD-42F8-9305-F10575665BE0}"/>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371457AB-4D9E-4917-8F8D-D6926EE72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BA489-BC71-4CEF-B833-1A388892BDFC}"/>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15120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41B6-BED0-4CE9-BA7A-8B03760A3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6CE04-D98F-4C9D-9338-A2766DC23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75F06-17CC-4D24-B824-E7528271BA79}"/>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2FDA2303-219F-402D-AE3A-257C7DE28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C21E8-9F0C-4CDB-BE1F-BD41085F99B7}"/>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86783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ACB88-7FD0-44A7-9177-4515402623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FAA90-CAA2-46CF-8F44-7EDF66597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9C196-A13F-4E95-BA41-10594F82DBBE}"/>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3E3F6C08-348B-43C2-8742-F10B9CAA5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5F048-2D1D-4C16-BA5D-A1A66AEF4560}"/>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19884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48B2-9A02-481B-991F-849EB02F39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36AED5-E27B-4E6B-AD65-C168C4BFEE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ECC419-1BDD-42F8-9305-F10575665BE0}"/>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371457AB-4D9E-4917-8F8D-D6926EE72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BA489-BC71-4CEF-B833-1A388892BDFC}"/>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981607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41A0-6CAE-42E1-9475-65C5023D4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2F1DF-A147-4073-BE73-D04464560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990DC-25B3-4DC2-9E48-7B85A8F9312C}"/>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3DEFCB90-E7B3-4FFB-AACD-795F56B4D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A2566-656F-4E96-8315-2D5EAF89D426}"/>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49461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85B6-BD3D-42D9-A9D8-C74C73E813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025AB8-78F1-4234-AE37-9B95A66F0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92080-0337-4AAB-B56F-29C9CF1B4E94}"/>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E9026843-83E2-4016-9197-2F72B7E7E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703E6-3396-4484-BE90-43CA38CD1B05}"/>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68101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55B1-A31E-4958-A15C-0080FFD4E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90E52-AB85-4EE1-85A7-9C0F1133D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E0335-D5C2-425A-993B-20BA9FB5F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25C14-2540-4DEB-93AC-6B96E1EC14A6}"/>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6" name="Footer Placeholder 5">
            <a:extLst>
              <a:ext uri="{FF2B5EF4-FFF2-40B4-BE49-F238E27FC236}">
                <a16:creationId xmlns:a16="http://schemas.microsoft.com/office/drawing/2014/main" id="{3F801346-91D4-4AEA-A06A-7C1605354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A1F5C-BD49-4AA4-90D6-CA125A5C0412}"/>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1916333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0E2C-B006-4D74-88C9-09CAE4DF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BF06B8-1ACE-4AAB-8D2E-F61B85E14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6FF35E-B3CB-4A71-80C5-A5C51CF4A9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AA90C-233B-4536-98EB-54D0A5D35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4A431-F2BB-4040-975A-B6DA6EBB7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233C0-D6FB-4381-BE4E-0014FDBD5BCF}"/>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8" name="Footer Placeholder 7">
            <a:extLst>
              <a:ext uri="{FF2B5EF4-FFF2-40B4-BE49-F238E27FC236}">
                <a16:creationId xmlns:a16="http://schemas.microsoft.com/office/drawing/2014/main" id="{485A13E4-127A-4147-BF16-3C4591A61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F039FA-7EA8-42E1-B58E-10B371343B45}"/>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1342950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8487-C273-4F51-9453-F433112A5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DAF4A3-EE93-461C-887F-89A566F97797}"/>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4" name="Footer Placeholder 3">
            <a:extLst>
              <a:ext uri="{FF2B5EF4-FFF2-40B4-BE49-F238E27FC236}">
                <a16:creationId xmlns:a16="http://schemas.microsoft.com/office/drawing/2014/main" id="{F22B5A99-E5AD-4BCE-8E8A-8FA6178966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9FDE8A-01B5-40D5-A64A-D6F037941293}"/>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294320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2D98E-53C0-48E1-8494-6FB16DC3112C}"/>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3" name="Footer Placeholder 2">
            <a:extLst>
              <a:ext uri="{FF2B5EF4-FFF2-40B4-BE49-F238E27FC236}">
                <a16:creationId xmlns:a16="http://schemas.microsoft.com/office/drawing/2014/main" id="{25C20593-723B-48EF-8B22-6D45F234E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2B818-1C39-4407-A7AB-8F3266D25230}"/>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080012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2D98E-53C0-48E1-8494-6FB16DC3112C}"/>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3" name="Footer Placeholder 2">
            <a:extLst>
              <a:ext uri="{FF2B5EF4-FFF2-40B4-BE49-F238E27FC236}">
                <a16:creationId xmlns:a16="http://schemas.microsoft.com/office/drawing/2014/main" id="{25C20593-723B-48EF-8B22-6D45F234E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2B818-1C39-4407-A7AB-8F3266D25230}"/>
              </a:ext>
            </a:extLst>
          </p:cNvPr>
          <p:cNvSpPr>
            <a:spLocks noGrp="1"/>
          </p:cNvSpPr>
          <p:nvPr>
            <p:ph type="sldNum" sz="quarter" idx="12"/>
          </p:nvPr>
        </p:nvSpPr>
        <p:spPr/>
        <p:txBody>
          <a:bodyPr/>
          <a:lstStyle/>
          <a:p>
            <a:fld id="{8600F388-4F2F-416A-8969-EC4AD0ED97FC}" type="slidenum">
              <a:rPr lang="en-US" smtClean="0"/>
              <a:t>‹#›</a:t>
            </a:fld>
            <a:endParaRPr lang="en-US"/>
          </a:p>
        </p:txBody>
      </p:sp>
      <p:pic>
        <p:nvPicPr>
          <p:cNvPr id="5" name="Picture 4" descr="A close up of a logo&#10;&#10;Description automatically generated">
            <a:extLst>
              <a:ext uri="{FF2B5EF4-FFF2-40B4-BE49-F238E27FC236}">
                <a16:creationId xmlns:a16="http://schemas.microsoft.com/office/drawing/2014/main" id="{40DB24CE-8578-403C-941A-5C46C39A47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27130" y="6307455"/>
            <a:ext cx="680085" cy="365760"/>
          </a:xfrm>
          <a:prstGeom prst="rect">
            <a:avLst/>
          </a:prstGeom>
        </p:spPr>
      </p:pic>
    </p:spTree>
    <p:extLst>
      <p:ext uri="{BB962C8B-B14F-4D97-AF65-F5344CB8AC3E}">
        <p14:creationId xmlns:p14="http://schemas.microsoft.com/office/powerpoint/2010/main" val="1251748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41A0-6CAE-42E1-9475-65C5023D4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2F1DF-A147-4073-BE73-D04464560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990DC-25B3-4DC2-9E48-7B85A8F9312C}"/>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3DEFCB90-E7B3-4FFB-AACD-795F56B4D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A2566-656F-4E96-8315-2D5EAF89D426}"/>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959514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D4A8-A9F7-4F04-A3DD-069E65B4A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E5D7-C902-4572-96DF-6F108A222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7C0A29-0F96-4FF5-8300-6DAEB2C2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646BD-6A7A-41FF-97F0-EF3DCF064E54}"/>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6" name="Footer Placeholder 5">
            <a:extLst>
              <a:ext uri="{FF2B5EF4-FFF2-40B4-BE49-F238E27FC236}">
                <a16:creationId xmlns:a16="http://schemas.microsoft.com/office/drawing/2014/main" id="{192E8792-B5DC-4F83-9E81-71148D3A6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E87A4-8777-4B57-824D-A3C25CD089FC}"/>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326541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675C-7B3D-4B57-88F2-0DF7B6F10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CFFEE7-92C9-4A36-B5F1-835D9BE2A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A01253-34ED-4740-9CB2-4EAB96FE6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C95B5-031C-4741-9BBA-E9EE42FEC525}"/>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6" name="Footer Placeholder 5">
            <a:extLst>
              <a:ext uri="{FF2B5EF4-FFF2-40B4-BE49-F238E27FC236}">
                <a16:creationId xmlns:a16="http://schemas.microsoft.com/office/drawing/2014/main" id="{CDEF887A-F63E-4E23-AF1E-F9A685D9C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AF5DC-5CD8-4152-A977-8D42316F3D18}"/>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559646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41B6-BED0-4CE9-BA7A-8B03760A3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6CE04-D98F-4C9D-9338-A2766DC23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75F06-17CC-4D24-B824-E7528271BA79}"/>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2FDA2303-219F-402D-AE3A-257C7DE28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C21E8-9F0C-4CDB-BE1F-BD41085F99B7}"/>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18222436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ACB88-7FD0-44A7-9177-4515402623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FAA90-CAA2-46CF-8F44-7EDF66597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9C196-A13F-4E95-BA41-10594F82DBBE}"/>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3E3F6C08-348B-43C2-8742-F10B9CAA5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5F048-2D1D-4C16-BA5D-A1A66AEF4560}"/>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8795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48B2-9A02-481B-991F-849EB02F39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36AED5-E27B-4E6B-AD65-C168C4BFEE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ECC419-1BDD-42F8-9305-F10575665BE0}"/>
              </a:ext>
            </a:extLst>
          </p:cNvPr>
          <p:cNvSpPr>
            <a:spLocks noGrp="1"/>
          </p:cNvSpPr>
          <p:nvPr>
            <p:ph type="dt" sz="half" idx="10"/>
          </p:nvPr>
        </p:nvSpPr>
        <p:spPr/>
        <p:txBody>
          <a:bodyPr/>
          <a:lstStyle/>
          <a:p>
            <a:fld id="{D816426A-1653-704F-BC4C-D7584A60370F}" type="datetime1">
              <a:rPr lang="en-GB" smtClean="0"/>
              <a:t>06/08/2020</a:t>
            </a:fld>
            <a:endParaRPr lang="en-US"/>
          </a:p>
        </p:txBody>
      </p:sp>
      <p:sp>
        <p:nvSpPr>
          <p:cNvPr id="5" name="Footer Placeholder 4">
            <a:extLst>
              <a:ext uri="{FF2B5EF4-FFF2-40B4-BE49-F238E27FC236}">
                <a16:creationId xmlns:a16="http://schemas.microsoft.com/office/drawing/2014/main" id="{371457AB-4D9E-4917-8F8D-D6926EE72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BA489-BC71-4CEF-B833-1A388892BDFC}"/>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658402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41A0-6CAE-42E1-9475-65C5023D4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2F1DF-A147-4073-BE73-D04464560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990DC-25B3-4DC2-9E48-7B85A8F9312C}"/>
              </a:ext>
            </a:extLst>
          </p:cNvPr>
          <p:cNvSpPr>
            <a:spLocks noGrp="1"/>
          </p:cNvSpPr>
          <p:nvPr>
            <p:ph type="dt" sz="half" idx="10"/>
          </p:nvPr>
        </p:nvSpPr>
        <p:spPr/>
        <p:txBody>
          <a:bodyPr/>
          <a:lstStyle/>
          <a:p>
            <a:fld id="{BAB95080-3D16-7C40-B110-A9CEDC86534D}" type="datetime1">
              <a:rPr lang="en-GB" smtClean="0"/>
              <a:t>06/08/2020</a:t>
            </a:fld>
            <a:endParaRPr lang="en-US"/>
          </a:p>
        </p:txBody>
      </p:sp>
      <p:sp>
        <p:nvSpPr>
          <p:cNvPr id="5" name="Footer Placeholder 4">
            <a:extLst>
              <a:ext uri="{FF2B5EF4-FFF2-40B4-BE49-F238E27FC236}">
                <a16:creationId xmlns:a16="http://schemas.microsoft.com/office/drawing/2014/main" id="{3DEFCB90-E7B3-4FFB-AACD-795F56B4D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A2566-656F-4E96-8315-2D5EAF89D426}"/>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4430317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85B6-BD3D-42D9-A9D8-C74C73E813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025AB8-78F1-4234-AE37-9B95A66F0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92080-0337-4AAB-B56F-29C9CF1B4E94}"/>
              </a:ext>
            </a:extLst>
          </p:cNvPr>
          <p:cNvSpPr>
            <a:spLocks noGrp="1"/>
          </p:cNvSpPr>
          <p:nvPr>
            <p:ph type="dt" sz="half" idx="10"/>
          </p:nvPr>
        </p:nvSpPr>
        <p:spPr/>
        <p:txBody>
          <a:bodyPr/>
          <a:lstStyle/>
          <a:p>
            <a:fld id="{96E2DAB5-83E8-9A40-ABAB-870DB7BAF475}" type="datetime1">
              <a:rPr lang="en-GB" smtClean="0"/>
              <a:t>06/08/2020</a:t>
            </a:fld>
            <a:endParaRPr lang="en-US"/>
          </a:p>
        </p:txBody>
      </p:sp>
      <p:sp>
        <p:nvSpPr>
          <p:cNvPr id="5" name="Footer Placeholder 4">
            <a:extLst>
              <a:ext uri="{FF2B5EF4-FFF2-40B4-BE49-F238E27FC236}">
                <a16:creationId xmlns:a16="http://schemas.microsoft.com/office/drawing/2014/main" id="{E9026843-83E2-4016-9197-2F72B7E7E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703E6-3396-4484-BE90-43CA38CD1B05}"/>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191016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55B1-A31E-4958-A15C-0080FFD4E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90E52-AB85-4EE1-85A7-9C0F1133D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E0335-D5C2-425A-993B-20BA9FB5F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25C14-2540-4DEB-93AC-6B96E1EC14A6}"/>
              </a:ext>
            </a:extLst>
          </p:cNvPr>
          <p:cNvSpPr>
            <a:spLocks noGrp="1"/>
          </p:cNvSpPr>
          <p:nvPr>
            <p:ph type="dt" sz="half" idx="10"/>
          </p:nvPr>
        </p:nvSpPr>
        <p:spPr/>
        <p:txBody>
          <a:bodyPr/>
          <a:lstStyle/>
          <a:p>
            <a:fld id="{60FFE395-C0F3-A74B-81F9-37667E3C7BDE}" type="datetime1">
              <a:rPr lang="en-GB" smtClean="0"/>
              <a:t>06/08/2020</a:t>
            </a:fld>
            <a:endParaRPr lang="en-US"/>
          </a:p>
        </p:txBody>
      </p:sp>
      <p:sp>
        <p:nvSpPr>
          <p:cNvPr id="6" name="Footer Placeholder 5">
            <a:extLst>
              <a:ext uri="{FF2B5EF4-FFF2-40B4-BE49-F238E27FC236}">
                <a16:creationId xmlns:a16="http://schemas.microsoft.com/office/drawing/2014/main" id="{3F801346-91D4-4AEA-A06A-7C1605354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A1F5C-BD49-4AA4-90D6-CA125A5C0412}"/>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1434175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0E2C-B006-4D74-88C9-09CAE4DF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BF06B8-1ACE-4AAB-8D2E-F61B85E14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6FF35E-B3CB-4A71-80C5-A5C51CF4A9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AA90C-233B-4536-98EB-54D0A5D35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4A431-F2BB-4040-975A-B6DA6EBB7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233C0-D6FB-4381-BE4E-0014FDBD5BCF}"/>
              </a:ext>
            </a:extLst>
          </p:cNvPr>
          <p:cNvSpPr>
            <a:spLocks noGrp="1"/>
          </p:cNvSpPr>
          <p:nvPr>
            <p:ph type="dt" sz="half" idx="10"/>
          </p:nvPr>
        </p:nvSpPr>
        <p:spPr/>
        <p:txBody>
          <a:bodyPr/>
          <a:lstStyle/>
          <a:p>
            <a:fld id="{6E3F878B-5167-3B45-9E1F-C9925EE73716}" type="datetime1">
              <a:rPr lang="en-GB" smtClean="0"/>
              <a:t>06/08/2020</a:t>
            </a:fld>
            <a:endParaRPr lang="en-US"/>
          </a:p>
        </p:txBody>
      </p:sp>
      <p:sp>
        <p:nvSpPr>
          <p:cNvPr id="8" name="Footer Placeholder 7">
            <a:extLst>
              <a:ext uri="{FF2B5EF4-FFF2-40B4-BE49-F238E27FC236}">
                <a16:creationId xmlns:a16="http://schemas.microsoft.com/office/drawing/2014/main" id="{485A13E4-127A-4147-BF16-3C4591A61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F039FA-7EA8-42E1-B58E-10B371343B45}"/>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1419163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8487-C273-4F51-9453-F433112A5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DAF4A3-EE93-461C-887F-89A566F97797}"/>
              </a:ext>
            </a:extLst>
          </p:cNvPr>
          <p:cNvSpPr>
            <a:spLocks noGrp="1"/>
          </p:cNvSpPr>
          <p:nvPr>
            <p:ph type="dt" sz="half" idx="10"/>
          </p:nvPr>
        </p:nvSpPr>
        <p:spPr/>
        <p:txBody>
          <a:bodyPr/>
          <a:lstStyle/>
          <a:p>
            <a:fld id="{CD60A64A-689D-0D4F-880D-B551404DC39F}" type="datetime1">
              <a:rPr lang="en-GB" smtClean="0"/>
              <a:t>06/08/2020</a:t>
            </a:fld>
            <a:endParaRPr lang="en-US"/>
          </a:p>
        </p:txBody>
      </p:sp>
      <p:sp>
        <p:nvSpPr>
          <p:cNvPr id="4" name="Footer Placeholder 3">
            <a:extLst>
              <a:ext uri="{FF2B5EF4-FFF2-40B4-BE49-F238E27FC236}">
                <a16:creationId xmlns:a16="http://schemas.microsoft.com/office/drawing/2014/main" id="{F22B5A99-E5AD-4BCE-8E8A-8FA6178966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9FDE8A-01B5-40D5-A64A-D6F037941293}"/>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12724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85B6-BD3D-42D9-A9D8-C74C73E813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025AB8-78F1-4234-AE37-9B95A66F0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92080-0337-4AAB-B56F-29C9CF1B4E94}"/>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E9026843-83E2-4016-9197-2F72B7E7E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703E6-3396-4484-BE90-43CA38CD1B05}"/>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8038957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2D98E-53C0-48E1-8494-6FB16DC3112C}"/>
              </a:ext>
            </a:extLst>
          </p:cNvPr>
          <p:cNvSpPr>
            <a:spLocks noGrp="1"/>
          </p:cNvSpPr>
          <p:nvPr>
            <p:ph type="dt" sz="half" idx="10"/>
          </p:nvPr>
        </p:nvSpPr>
        <p:spPr/>
        <p:txBody>
          <a:bodyPr/>
          <a:lstStyle/>
          <a:p>
            <a:fld id="{216F1FA1-D36E-1C4F-AAC9-821437EF8A73}" type="datetime1">
              <a:rPr lang="en-GB" smtClean="0"/>
              <a:t>06/08/2020</a:t>
            </a:fld>
            <a:endParaRPr lang="en-US"/>
          </a:p>
        </p:txBody>
      </p:sp>
      <p:sp>
        <p:nvSpPr>
          <p:cNvPr id="3" name="Footer Placeholder 2">
            <a:extLst>
              <a:ext uri="{FF2B5EF4-FFF2-40B4-BE49-F238E27FC236}">
                <a16:creationId xmlns:a16="http://schemas.microsoft.com/office/drawing/2014/main" id="{25C20593-723B-48EF-8B22-6D45F234E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2B818-1C39-4407-A7AB-8F3266D25230}"/>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4695481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2D98E-53C0-48E1-8494-6FB16DC3112C}"/>
              </a:ext>
            </a:extLst>
          </p:cNvPr>
          <p:cNvSpPr>
            <a:spLocks noGrp="1"/>
          </p:cNvSpPr>
          <p:nvPr>
            <p:ph type="dt" sz="half" idx="10"/>
          </p:nvPr>
        </p:nvSpPr>
        <p:spPr/>
        <p:txBody>
          <a:bodyPr/>
          <a:lstStyle/>
          <a:p>
            <a:fld id="{2753DA1A-E8A1-9D4A-9A65-B15BA80D91A6}" type="datetime1">
              <a:rPr lang="en-GB" smtClean="0"/>
              <a:t>06/08/2020</a:t>
            </a:fld>
            <a:endParaRPr lang="en-US"/>
          </a:p>
        </p:txBody>
      </p:sp>
      <p:sp>
        <p:nvSpPr>
          <p:cNvPr id="3" name="Footer Placeholder 2">
            <a:extLst>
              <a:ext uri="{FF2B5EF4-FFF2-40B4-BE49-F238E27FC236}">
                <a16:creationId xmlns:a16="http://schemas.microsoft.com/office/drawing/2014/main" id="{25C20593-723B-48EF-8B22-6D45F234E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2B818-1C39-4407-A7AB-8F3266D25230}"/>
              </a:ext>
            </a:extLst>
          </p:cNvPr>
          <p:cNvSpPr>
            <a:spLocks noGrp="1"/>
          </p:cNvSpPr>
          <p:nvPr>
            <p:ph type="sldNum" sz="quarter" idx="12"/>
          </p:nvPr>
        </p:nvSpPr>
        <p:spPr/>
        <p:txBody>
          <a:bodyPr/>
          <a:lstStyle/>
          <a:p>
            <a:fld id="{8600F388-4F2F-416A-8969-EC4AD0ED97FC}" type="slidenum">
              <a:rPr lang="en-US" smtClean="0"/>
              <a:t>‹#›</a:t>
            </a:fld>
            <a:endParaRPr lang="en-US"/>
          </a:p>
        </p:txBody>
      </p:sp>
      <p:pic>
        <p:nvPicPr>
          <p:cNvPr id="5" name="Picture 4" descr="A close up of a logo&#10;&#10;Description automatically generated">
            <a:extLst>
              <a:ext uri="{FF2B5EF4-FFF2-40B4-BE49-F238E27FC236}">
                <a16:creationId xmlns:a16="http://schemas.microsoft.com/office/drawing/2014/main" id="{40DB24CE-8578-403C-941A-5C46C39A47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27130" y="6307455"/>
            <a:ext cx="680085" cy="365760"/>
          </a:xfrm>
          <a:prstGeom prst="rect">
            <a:avLst/>
          </a:prstGeom>
        </p:spPr>
      </p:pic>
    </p:spTree>
    <p:extLst>
      <p:ext uri="{BB962C8B-B14F-4D97-AF65-F5344CB8AC3E}">
        <p14:creationId xmlns:p14="http://schemas.microsoft.com/office/powerpoint/2010/main" val="10147873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D4A8-A9F7-4F04-A3DD-069E65B4A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E5D7-C902-4572-96DF-6F108A222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7C0A29-0F96-4FF5-8300-6DAEB2C2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646BD-6A7A-41FF-97F0-EF3DCF064E54}"/>
              </a:ext>
            </a:extLst>
          </p:cNvPr>
          <p:cNvSpPr>
            <a:spLocks noGrp="1"/>
          </p:cNvSpPr>
          <p:nvPr>
            <p:ph type="dt" sz="half" idx="10"/>
          </p:nvPr>
        </p:nvSpPr>
        <p:spPr/>
        <p:txBody>
          <a:bodyPr/>
          <a:lstStyle/>
          <a:p>
            <a:fld id="{33CA0BDA-4C8F-584B-84C2-CF3E2DCD233C}" type="datetime1">
              <a:rPr lang="en-GB" smtClean="0"/>
              <a:t>06/08/2020</a:t>
            </a:fld>
            <a:endParaRPr lang="en-US"/>
          </a:p>
        </p:txBody>
      </p:sp>
      <p:sp>
        <p:nvSpPr>
          <p:cNvPr id="6" name="Footer Placeholder 5">
            <a:extLst>
              <a:ext uri="{FF2B5EF4-FFF2-40B4-BE49-F238E27FC236}">
                <a16:creationId xmlns:a16="http://schemas.microsoft.com/office/drawing/2014/main" id="{192E8792-B5DC-4F83-9E81-71148D3A6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E87A4-8777-4B57-824D-A3C25CD089FC}"/>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7307981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675C-7B3D-4B57-88F2-0DF7B6F10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CFFEE7-92C9-4A36-B5F1-835D9BE2A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A01253-34ED-4740-9CB2-4EAB96FE6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C95B5-031C-4741-9BBA-E9EE42FEC525}"/>
              </a:ext>
            </a:extLst>
          </p:cNvPr>
          <p:cNvSpPr>
            <a:spLocks noGrp="1"/>
          </p:cNvSpPr>
          <p:nvPr>
            <p:ph type="dt" sz="half" idx="10"/>
          </p:nvPr>
        </p:nvSpPr>
        <p:spPr/>
        <p:txBody>
          <a:bodyPr/>
          <a:lstStyle/>
          <a:p>
            <a:fld id="{A57E3E38-E992-E747-8DB9-87EDA9E65051}" type="datetime1">
              <a:rPr lang="en-GB" smtClean="0"/>
              <a:t>06/08/2020</a:t>
            </a:fld>
            <a:endParaRPr lang="en-US"/>
          </a:p>
        </p:txBody>
      </p:sp>
      <p:sp>
        <p:nvSpPr>
          <p:cNvPr id="6" name="Footer Placeholder 5">
            <a:extLst>
              <a:ext uri="{FF2B5EF4-FFF2-40B4-BE49-F238E27FC236}">
                <a16:creationId xmlns:a16="http://schemas.microsoft.com/office/drawing/2014/main" id="{CDEF887A-F63E-4E23-AF1E-F9A685D9C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AF5DC-5CD8-4152-A977-8D42316F3D18}"/>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5768654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41B6-BED0-4CE9-BA7A-8B03760A3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6CE04-D98F-4C9D-9338-A2766DC23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75F06-17CC-4D24-B824-E7528271BA79}"/>
              </a:ext>
            </a:extLst>
          </p:cNvPr>
          <p:cNvSpPr>
            <a:spLocks noGrp="1"/>
          </p:cNvSpPr>
          <p:nvPr>
            <p:ph type="dt" sz="half" idx="10"/>
          </p:nvPr>
        </p:nvSpPr>
        <p:spPr/>
        <p:txBody>
          <a:bodyPr/>
          <a:lstStyle/>
          <a:p>
            <a:fld id="{26A2DC0A-8D2E-8745-8F4C-B1B63799869D}" type="datetime1">
              <a:rPr lang="en-GB" smtClean="0"/>
              <a:t>06/08/2020</a:t>
            </a:fld>
            <a:endParaRPr lang="en-US"/>
          </a:p>
        </p:txBody>
      </p:sp>
      <p:sp>
        <p:nvSpPr>
          <p:cNvPr id="5" name="Footer Placeholder 4">
            <a:extLst>
              <a:ext uri="{FF2B5EF4-FFF2-40B4-BE49-F238E27FC236}">
                <a16:creationId xmlns:a16="http://schemas.microsoft.com/office/drawing/2014/main" id="{2FDA2303-219F-402D-AE3A-257C7DE28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C21E8-9F0C-4CDB-BE1F-BD41085F99B7}"/>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7283401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ACB88-7FD0-44A7-9177-4515402623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FAA90-CAA2-46CF-8F44-7EDF66597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9C196-A13F-4E95-BA41-10594F82DBBE}"/>
              </a:ext>
            </a:extLst>
          </p:cNvPr>
          <p:cNvSpPr>
            <a:spLocks noGrp="1"/>
          </p:cNvSpPr>
          <p:nvPr>
            <p:ph type="dt" sz="half" idx="10"/>
          </p:nvPr>
        </p:nvSpPr>
        <p:spPr/>
        <p:txBody>
          <a:bodyPr/>
          <a:lstStyle/>
          <a:p>
            <a:fld id="{9CA2470C-DC33-9840-82D3-B549CF34CD26}" type="datetime1">
              <a:rPr lang="en-GB" smtClean="0"/>
              <a:t>06/08/2020</a:t>
            </a:fld>
            <a:endParaRPr lang="en-US"/>
          </a:p>
        </p:txBody>
      </p:sp>
      <p:sp>
        <p:nvSpPr>
          <p:cNvPr id="5" name="Footer Placeholder 4">
            <a:extLst>
              <a:ext uri="{FF2B5EF4-FFF2-40B4-BE49-F238E27FC236}">
                <a16:creationId xmlns:a16="http://schemas.microsoft.com/office/drawing/2014/main" id="{3E3F6C08-348B-43C2-8742-F10B9CAA5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5F048-2D1D-4C16-BA5D-A1A66AEF4560}"/>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13975603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14B-6D55-4D9C-B17E-512D35949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A43A2C-FBA2-46E8-8F93-F1BE9BA4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3DD049-F2C3-42B4-B768-F189825F8351}"/>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5" name="Footer Placeholder 4">
            <a:extLst>
              <a:ext uri="{FF2B5EF4-FFF2-40B4-BE49-F238E27FC236}">
                <a16:creationId xmlns:a16="http://schemas.microsoft.com/office/drawing/2014/main" id="{11B0F627-5AC8-45CC-8D1B-5303BEDA01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AD8FC5-4A11-4994-B4C2-080F51299B5B}"/>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1156833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1B44-9E81-4FC3-940C-76F67E8916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3F4057-23E6-417B-A736-F802358AAD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61CAEE-1310-40B0-AB3C-52D3DC1152ED}"/>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5" name="Footer Placeholder 4">
            <a:extLst>
              <a:ext uri="{FF2B5EF4-FFF2-40B4-BE49-F238E27FC236}">
                <a16:creationId xmlns:a16="http://schemas.microsoft.com/office/drawing/2014/main" id="{70B99A30-F483-4A82-A685-27FB97F004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C193E4-10FA-40A2-8D8F-F0C4DE4E0E27}"/>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36463700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9040-6A06-4968-97CF-5E5867E19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F57092D-B71E-492F-9FA1-3D2163E2A1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84219-FA5D-4E46-A04F-FB11B28B4FF7}"/>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5" name="Footer Placeholder 4">
            <a:extLst>
              <a:ext uri="{FF2B5EF4-FFF2-40B4-BE49-F238E27FC236}">
                <a16:creationId xmlns:a16="http://schemas.microsoft.com/office/drawing/2014/main" id="{B140FDBA-9EF7-4F32-84F9-B01B721C6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002DB-249D-41F0-9899-4604DA4B2E87}"/>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41948563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69A2-9ACD-455E-B42D-D1F1D76E31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0145B9-D125-4BD6-A2A9-F16EFE753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AC5B68-4A78-4B15-ACAD-68E5E53F9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0B52A4-33DC-4467-BD6B-9CE93707A13C}"/>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6" name="Footer Placeholder 5">
            <a:extLst>
              <a:ext uri="{FF2B5EF4-FFF2-40B4-BE49-F238E27FC236}">
                <a16:creationId xmlns:a16="http://schemas.microsoft.com/office/drawing/2014/main" id="{E168E9D6-A02E-417B-8826-30B15FEF4C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E977DC-C88E-4EF7-BE95-4395B98E783E}"/>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44859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55B1-A31E-4958-A15C-0080FFD4E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90E52-AB85-4EE1-85A7-9C0F1133D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E0335-D5C2-425A-993B-20BA9FB5F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25C14-2540-4DEB-93AC-6B96E1EC14A6}"/>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6" name="Footer Placeholder 5">
            <a:extLst>
              <a:ext uri="{FF2B5EF4-FFF2-40B4-BE49-F238E27FC236}">
                <a16:creationId xmlns:a16="http://schemas.microsoft.com/office/drawing/2014/main" id="{3F801346-91D4-4AEA-A06A-7C1605354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A1F5C-BD49-4AA4-90D6-CA125A5C0412}"/>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42733299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785F-0241-45FA-A771-B26015B20AD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1E3DA0-9BFF-49F8-8A88-A1940D6A4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43134D-7766-4BB7-90CB-9BA628BDA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BA5518-FA9A-4275-9A38-97CFA7A58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71F53C-41CA-474E-A54C-C9C64322A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EACC55-853E-4EE9-B0C6-D82937B29FC4}"/>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8" name="Footer Placeholder 7">
            <a:extLst>
              <a:ext uri="{FF2B5EF4-FFF2-40B4-BE49-F238E27FC236}">
                <a16:creationId xmlns:a16="http://schemas.microsoft.com/office/drawing/2014/main" id="{649DB8DF-2472-415B-A96E-461CEBE3DF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78C366-C833-433F-883B-35D4685BE77A}"/>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6050297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1B06-6D38-4181-A0EF-6796F51C5D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99A47D-BC66-473C-8A28-479E60F46D60}"/>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4" name="Footer Placeholder 3">
            <a:extLst>
              <a:ext uri="{FF2B5EF4-FFF2-40B4-BE49-F238E27FC236}">
                <a16:creationId xmlns:a16="http://schemas.microsoft.com/office/drawing/2014/main" id="{9E50AF4E-FF64-4E5F-94BE-DEA30ED697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42E223-FAF6-43B0-8738-F6AA04E88779}"/>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17211762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38481-DB60-4D25-B81A-633D1B873399}"/>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3" name="Footer Placeholder 2">
            <a:extLst>
              <a:ext uri="{FF2B5EF4-FFF2-40B4-BE49-F238E27FC236}">
                <a16:creationId xmlns:a16="http://schemas.microsoft.com/office/drawing/2014/main" id="{144A1068-0A90-4764-8A9B-90734DFBD2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60AB32-C1FD-48F2-AC0C-D383DABEEBE6}"/>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7881336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C0F0-CB50-4EF8-B57D-2CC7A983A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2FC22E9-E0A3-4D63-A8BF-96085E3E8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1222926-F333-4621-91C3-FBAB7C98E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08946-F3FF-42B7-B75E-B25B5D7C6819}"/>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6" name="Footer Placeholder 5">
            <a:extLst>
              <a:ext uri="{FF2B5EF4-FFF2-40B4-BE49-F238E27FC236}">
                <a16:creationId xmlns:a16="http://schemas.microsoft.com/office/drawing/2014/main" id="{84A6BB7E-BE85-41C2-A761-D7AB871A92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CC05F9-9870-4A6F-B6A3-1CB80981048F}"/>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863952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AB99-C0A4-419C-B34F-591F571ED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194F1D-ACE5-4F53-A591-F8B43025A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EE3BFB-8C85-4B16-988F-A7A4CAC22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34E9-B37F-4609-BE70-C21D359EED7C}"/>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6" name="Footer Placeholder 5">
            <a:extLst>
              <a:ext uri="{FF2B5EF4-FFF2-40B4-BE49-F238E27FC236}">
                <a16:creationId xmlns:a16="http://schemas.microsoft.com/office/drawing/2014/main" id="{5C885636-36A5-4E79-BFC5-B275216200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70A3CF-3DAF-442C-BBE2-EFFCC00F1C1F}"/>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12886336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AFB7-EC08-47BC-8843-345B7B705E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3E81C9-A9D8-4569-9900-A4A1183D5E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1E85B0-39A6-4EF6-82D6-8F7B21A701CC}"/>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5" name="Footer Placeholder 4">
            <a:extLst>
              <a:ext uri="{FF2B5EF4-FFF2-40B4-BE49-F238E27FC236}">
                <a16:creationId xmlns:a16="http://schemas.microsoft.com/office/drawing/2014/main" id="{7809598F-8FB1-4D2D-8151-FFA755A9E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531AD1-A848-4B41-9EB6-813791D475A8}"/>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1992434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0C26-14EE-4DAC-A406-05E750D000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9E5D67-7C41-43CF-8F53-E0C1E6CFC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F41689-95CB-4C2F-A38C-4CFBAAA9DE32}"/>
              </a:ext>
            </a:extLst>
          </p:cNvPr>
          <p:cNvSpPr>
            <a:spLocks noGrp="1"/>
          </p:cNvSpPr>
          <p:nvPr>
            <p:ph type="dt" sz="half" idx="10"/>
          </p:nvPr>
        </p:nvSpPr>
        <p:spPr/>
        <p:txBody>
          <a:bodyPr/>
          <a:lstStyle/>
          <a:p>
            <a:fld id="{49F3CAB4-21E9-47EF-A881-D04C799EAC4B}" type="datetimeFigureOut">
              <a:rPr lang="en-GB" smtClean="0"/>
              <a:t>06/08/2020</a:t>
            </a:fld>
            <a:endParaRPr lang="en-GB"/>
          </a:p>
        </p:txBody>
      </p:sp>
      <p:sp>
        <p:nvSpPr>
          <p:cNvPr id="5" name="Footer Placeholder 4">
            <a:extLst>
              <a:ext uri="{FF2B5EF4-FFF2-40B4-BE49-F238E27FC236}">
                <a16:creationId xmlns:a16="http://schemas.microsoft.com/office/drawing/2014/main" id="{817C93A4-7443-4AC8-AB8D-2A4BCD0D0E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CC9BE0-596F-4284-BA0B-04A29B4EE14E}"/>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11587473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14B-6D55-4D9C-B17E-512D35949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A43A2C-FBA2-46E8-8F93-F1BE9BA4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3DD049-F2C3-42B4-B768-F189825F8351}"/>
              </a:ext>
            </a:extLst>
          </p:cNvPr>
          <p:cNvSpPr>
            <a:spLocks noGrp="1"/>
          </p:cNvSpPr>
          <p:nvPr>
            <p:ph type="dt" sz="half" idx="10"/>
          </p:nvPr>
        </p:nvSpPr>
        <p:spPr/>
        <p:txBody>
          <a:bodyPr/>
          <a:lstStyle/>
          <a:p>
            <a:fld id="{85951652-B594-6E47-8C1F-980A0D2768F7}" type="datetime1">
              <a:rPr lang="en-GB" smtClean="0"/>
              <a:t>06/08/2020</a:t>
            </a:fld>
            <a:endParaRPr lang="en-GB"/>
          </a:p>
        </p:txBody>
      </p:sp>
      <p:sp>
        <p:nvSpPr>
          <p:cNvPr id="5" name="Footer Placeholder 4">
            <a:extLst>
              <a:ext uri="{FF2B5EF4-FFF2-40B4-BE49-F238E27FC236}">
                <a16:creationId xmlns:a16="http://schemas.microsoft.com/office/drawing/2014/main" id="{11B0F627-5AC8-45CC-8D1B-5303BEDA01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AD8FC5-4A11-4994-B4C2-080F51299B5B}"/>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6986330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1B44-9E81-4FC3-940C-76F67E8916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3F4057-23E6-417B-A736-F802358AAD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61CAEE-1310-40B0-AB3C-52D3DC1152ED}"/>
              </a:ext>
            </a:extLst>
          </p:cNvPr>
          <p:cNvSpPr>
            <a:spLocks noGrp="1"/>
          </p:cNvSpPr>
          <p:nvPr>
            <p:ph type="dt" sz="half" idx="10"/>
          </p:nvPr>
        </p:nvSpPr>
        <p:spPr/>
        <p:txBody>
          <a:bodyPr/>
          <a:lstStyle/>
          <a:p>
            <a:fld id="{F9FA127B-1422-3D44-A19F-E4C74A1C49C1}" type="datetime1">
              <a:rPr lang="en-GB" smtClean="0"/>
              <a:t>06/08/2020</a:t>
            </a:fld>
            <a:endParaRPr lang="en-GB"/>
          </a:p>
        </p:txBody>
      </p:sp>
      <p:sp>
        <p:nvSpPr>
          <p:cNvPr id="5" name="Footer Placeholder 4">
            <a:extLst>
              <a:ext uri="{FF2B5EF4-FFF2-40B4-BE49-F238E27FC236}">
                <a16:creationId xmlns:a16="http://schemas.microsoft.com/office/drawing/2014/main" id="{70B99A30-F483-4A82-A685-27FB97F004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C193E4-10FA-40A2-8D8F-F0C4DE4E0E27}"/>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31937634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9040-6A06-4968-97CF-5E5867E19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F57092D-B71E-492F-9FA1-3D2163E2A1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84219-FA5D-4E46-A04F-FB11B28B4FF7}"/>
              </a:ext>
            </a:extLst>
          </p:cNvPr>
          <p:cNvSpPr>
            <a:spLocks noGrp="1"/>
          </p:cNvSpPr>
          <p:nvPr>
            <p:ph type="dt" sz="half" idx="10"/>
          </p:nvPr>
        </p:nvSpPr>
        <p:spPr/>
        <p:txBody>
          <a:bodyPr/>
          <a:lstStyle/>
          <a:p>
            <a:fld id="{881DA029-404F-8640-9AF1-6AAB001E1D12}" type="datetime1">
              <a:rPr lang="en-GB" smtClean="0"/>
              <a:t>06/08/2020</a:t>
            </a:fld>
            <a:endParaRPr lang="en-GB"/>
          </a:p>
        </p:txBody>
      </p:sp>
      <p:sp>
        <p:nvSpPr>
          <p:cNvPr id="5" name="Footer Placeholder 4">
            <a:extLst>
              <a:ext uri="{FF2B5EF4-FFF2-40B4-BE49-F238E27FC236}">
                <a16:creationId xmlns:a16="http://schemas.microsoft.com/office/drawing/2014/main" id="{B140FDBA-9EF7-4F32-84F9-B01B721C6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002DB-249D-41F0-9899-4604DA4B2E87}"/>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81520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0E2C-B006-4D74-88C9-09CAE4DF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BF06B8-1ACE-4AAB-8D2E-F61B85E14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6FF35E-B3CB-4A71-80C5-A5C51CF4A9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AA90C-233B-4536-98EB-54D0A5D35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4A431-F2BB-4040-975A-B6DA6EBB7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233C0-D6FB-4381-BE4E-0014FDBD5BCF}"/>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8" name="Footer Placeholder 7">
            <a:extLst>
              <a:ext uri="{FF2B5EF4-FFF2-40B4-BE49-F238E27FC236}">
                <a16:creationId xmlns:a16="http://schemas.microsoft.com/office/drawing/2014/main" id="{485A13E4-127A-4147-BF16-3C4591A61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F039FA-7EA8-42E1-B58E-10B371343B45}"/>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29311971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69A2-9ACD-455E-B42D-D1F1D76E31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0145B9-D125-4BD6-A2A9-F16EFE753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AC5B68-4A78-4B15-ACAD-68E5E53F9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0B52A4-33DC-4467-BD6B-9CE93707A13C}"/>
              </a:ext>
            </a:extLst>
          </p:cNvPr>
          <p:cNvSpPr>
            <a:spLocks noGrp="1"/>
          </p:cNvSpPr>
          <p:nvPr>
            <p:ph type="dt" sz="half" idx="10"/>
          </p:nvPr>
        </p:nvSpPr>
        <p:spPr/>
        <p:txBody>
          <a:bodyPr/>
          <a:lstStyle/>
          <a:p>
            <a:fld id="{3AC596FA-7D21-6E4F-B3C1-F4320B509FD3}" type="datetime1">
              <a:rPr lang="en-GB" smtClean="0"/>
              <a:t>06/08/2020</a:t>
            </a:fld>
            <a:endParaRPr lang="en-GB"/>
          </a:p>
        </p:txBody>
      </p:sp>
      <p:sp>
        <p:nvSpPr>
          <p:cNvPr id="6" name="Footer Placeholder 5">
            <a:extLst>
              <a:ext uri="{FF2B5EF4-FFF2-40B4-BE49-F238E27FC236}">
                <a16:creationId xmlns:a16="http://schemas.microsoft.com/office/drawing/2014/main" id="{E168E9D6-A02E-417B-8826-30B15FEF4C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E977DC-C88E-4EF7-BE95-4395B98E783E}"/>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17156692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785F-0241-45FA-A771-B26015B20AD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1E3DA0-9BFF-49F8-8A88-A1940D6A4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43134D-7766-4BB7-90CB-9BA628BDA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BA5518-FA9A-4275-9A38-97CFA7A58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71F53C-41CA-474E-A54C-C9C64322A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EACC55-853E-4EE9-B0C6-D82937B29FC4}"/>
              </a:ext>
            </a:extLst>
          </p:cNvPr>
          <p:cNvSpPr>
            <a:spLocks noGrp="1"/>
          </p:cNvSpPr>
          <p:nvPr>
            <p:ph type="dt" sz="half" idx="10"/>
          </p:nvPr>
        </p:nvSpPr>
        <p:spPr/>
        <p:txBody>
          <a:bodyPr/>
          <a:lstStyle/>
          <a:p>
            <a:fld id="{11CB2B28-4DD2-F247-BD04-F1BD3B10519C}" type="datetime1">
              <a:rPr lang="en-GB" smtClean="0"/>
              <a:t>06/08/2020</a:t>
            </a:fld>
            <a:endParaRPr lang="en-GB"/>
          </a:p>
        </p:txBody>
      </p:sp>
      <p:sp>
        <p:nvSpPr>
          <p:cNvPr id="8" name="Footer Placeholder 7">
            <a:extLst>
              <a:ext uri="{FF2B5EF4-FFF2-40B4-BE49-F238E27FC236}">
                <a16:creationId xmlns:a16="http://schemas.microsoft.com/office/drawing/2014/main" id="{649DB8DF-2472-415B-A96E-461CEBE3DF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78C366-C833-433F-883B-35D4685BE77A}"/>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8573486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1B06-6D38-4181-A0EF-6796F51C5D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99A47D-BC66-473C-8A28-479E60F46D60}"/>
              </a:ext>
            </a:extLst>
          </p:cNvPr>
          <p:cNvSpPr>
            <a:spLocks noGrp="1"/>
          </p:cNvSpPr>
          <p:nvPr>
            <p:ph type="dt" sz="half" idx="10"/>
          </p:nvPr>
        </p:nvSpPr>
        <p:spPr/>
        <p:txBody>
          <a:bodyPr/>
          <a:lstStyle/>
          <a:p>
            <a:fld id="{88BF100C-C9CE-A546-B11D-74D7FAD1072C}" type="datetime1">
              <a:rPr lang="en-GB" smtClean="0"/>
              <a:t>06/08/2020</a:t>
            </a:fld>
            <a:endParaRPr lang="en-GB"/>
          </a:p>
        </p:txBody>
      </p:sp>
      <p:sp>
        <p:nvSpPr>
          <p:cNvPr id="4" name="Footer Placeholder 3">
            <a:extLst>
              <a:ext uri="{FF2B5EF4-FFF2-40B4-BE49-F238E27FC236}">
                <a16:creationId xmlns:a16="http://schemas.microsoft.com/office/drawing/2014/main" id="{9E50AF4E-FF64-4E5F-94BE-DEA30ED697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42E223-FAF6-43B0-8738-F6AA04E88779}"/>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1970999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38481-DB60-4D25-B81A-633D1B873399}"/>
              </a:ext>
            </a:extLst>
          </p:cNvPr>
          <p:cNvSpPr>
            <a:spLocks noGrp="1"/>
          </p:cNvSpPr>
          <p:nvPr>
            <p:ph type="dt" sz="half" idx="10"/>
          </p:nvPr>
        </p:nvSpPr>
        <p:spPr/>
        <p:txBody>
          <a:bodyPr/>
          <a:lstStyle/>
          <a:p>
            <a:fld id="{5C1D3C08-AC2C-304E-A1E4-95A2CBA1C66A}" type="datetime1">
              <a:rPr lang="en-GB" smtClean="0"/>
              <a:t>06/08/2020</a:t>
            </a:fld>
            <a:endParaRPr lang="en-GB"/>
          </a:p>
        </p:txBody>
      </p:sp>
      <p:sp>
        <p:nvSpPr>
          <p:cNvPr id="3" name="Footer Placeholder 2">
            <a:extLst>
              <a:ext uri="{FF2B5EF4-FFF2-40B4-BE49-F238E27FC236}">
                <a16:creationId xmlns:a16="http://schemas.microsoft.com/office/drawing/2014/main" id="{144A1068-0A90-4764-8A9B-90734DFBD2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60AB32-C1FD-48F2-AC0C-D383DABEEBE6}"/>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3562963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C0F0-CB50-4EF8-B57D-2CC7A983A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2FC22E9-E0A3-4D63-A8BF-96085E3E8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1222926-F333-4621-91C3-FBAB7C98E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08946-F3FF-42B7-B75E-B25B5D7C6819}"/>
              </a:ext>
            </a:extLst>
          </p:cNvPr>
          <p:cNvSpPr>
            <a:spLocks noGrp="1"/>
          </p:cNvSpPr>
          <p:nvPr>
            <p:ph type="dt" sz="half" idx="10"/>
          </p:nvPr>
        </p:nvSpPr>
        <p:spPr/>
        <p:txBody>
          <a:bodyPr/>
          <a:lstStyle/>
          <a:p>
            <a:fld id="{3D79AC86-0D62-9A4E-BB7B-671BB6E45C89}" type="datetime1">
              <a:rPr lang="en-GB" smtClean="0"/>
              <a:t>06/08/2020</a:t>
            </a:fld>
            <a:endParaRPr lang="en-GB"/>
          </a:p>
        </p:txBody>
      </p:sp>
      <p:sp>
        <p:nvSpPr>
          <p:cNvPr id="6" name="Footer Placeholder 5">
            <a:extLst>
              <a:ext uri="{FF2B5EF4-FFF2-40B4-BE49-F238E27FC236}">
                <a16:creationId xmlns:a16="http://schemas.microsoft.com/office/drawing/2014/main" id="{84A6BB7E-BE85-41C2-A761-D7AB871A92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CC05F9-9870-4A6F-B6A3-1CB80981048F}"/>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429684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AB99-C0A4-419C-B34F-591F571ED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194F1D-ACE5-4F53-A591-F8B43025A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EE3BFB-8C85-4B16-988F-A7A4CAC22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34E9-B37F-4609-BE70-C21D359EED7C}"/>
              </a:ext>
            </a:extLst>
          </p:cNvPr>
          <p:cNvSpPr>
            <a:spLocks noGrp="1"/>
          </p:cNvSpPr>
          <p:nvPr>
            <p:ph type="dt" sz="half" idx="10"/>
          </p:nvPr>
        </p:nvSpPr>
        <p:spPr/>
        <p:txBody>
          <a:bodyPr/>
          <a:lstStyle/>
          <a:p>
            <a:fld id="{48951366-E3EB-B841-B935-F877ACD76900}" type="datetime1">
              <a:rPr lang="en-GB" smtClean="0"/>
              <a:t>06/08/2020</a:t>
            </a:fld>
            <a:endParaRPr lang="en-GB"/>
          </a:p>
        </p:txBody>
      </p:sp>
      <p:sp>
        <p:nvSpPr>
          <p:cNvPr id="6" name="Footer Placeholder 5">
            <a:extLst>
              <a:ext uri="{FF2B5EF4-FFF2-40B4-BE49-F238E27FC236}">
                <a16:creationId xmlns:a16="http://schemas.microsoft.com/office/drawing/2014/main" id="{5C885636-36A5-4E79-BFC5-B275216200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70A3CF-3DAF-442C-BBE2-EFFCC00F1C1F}"/>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39526351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AFB7-EC08-47BC-8843-345B7B705E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3E81C9-A9D8-4569-9900-A4A1183D5E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1E85B0-39A6-4EF6-82D6-8F7B21A701CC}"/>
              </a:ext>
            </a:extLst>
          </p:cNvPr>
          <p:cNvSpPr>
            <a:spLocks noGrp="1"/>
          </p:cNvSpPr>
          <p:nvPr>
            <p:ph type="dt" sz="half" idx="10"/>
          </p:nvPr>
        </p:nvSpPr>
        <p:spPr/>
        <p:txBody>
          <a:bodyPr/>
          <a:lstStyle/>
          <a:p>
            <a:fld id="{46D8DEAC-F0C2-2B4D-820B-6D7BDA04C817}" type="datetime1">
              <a:rPr lang="en-GB" smtClean="0"/>
              <a:t>06/08/2020</a:t>
            </a:fld>
            <a:endParaRPr lang="en-GB"/>
          </a:p>
        </p:txBody>
      </p:sp>
      <p:sp>
        <p:nvSpPr>
          <p:cNvPr id="5" name="Footer Placeholder 4">
            <a:extLst>
              <a:ext uri="{FF2B5EF4-FFF2-40B4-BE49-F238E27FC236}">
                <a16:creationId xmlns:a16="http://schemas.microsoft.com/office/drawing/2014/main" id="{7809598F-8FB1-4D2D-8151-FFA755A9E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531AD1-A848-4B41-9EB6-813791D475A8}"/>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8894247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0C26-14EE-4DAC-A406-05E750D000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9E5D67-7C41-43CF-8F53-E0C1E6CFC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F41689-95CB-4C2F-A38C-4CFBAAA9DE32}"/>
              </a:ext>
            </a:extLst>
          </p:cNvPr>
          <p:cNvSpPr>
            <a:spLocks noGrp="1"/>
          </p:cNvSpPr>
          <p:nvPr>
            <p:ph type="dt" sz="half" idx="10"/>
          </p:nvPr>
        </p:nvSpPr>
        <p:spPr/>
        <p:txBody>
          <a:bodyPr/>
          <a:lstStyle/>
          <a:p>
            <a:fld id="{38DBE177-9AC8-1A46-A084-E4895BE31C6C}" type="datetime1">
              <a:rPr lang="en-GB" smtClean="0"/>
              <a:t>06/08/2020</a:t>
            </a:fld>
            <a:endParaRPr lang="en-GB"/>
          </a:p>
        </p:txBody>
      </p:sp>
      <p:sp>
        <p:nvSpPr>
          <p:cNvPr id="5" name="Footer Placeholder 4">
            <a:extLst>
              <a:ext uri="{FF2B5EF4-FFF2-40B4-BE49-F238E27FC236}">
                <a16:creationId xmlns:a16="http://schemas.microsoft.com/office/drawing/2014/main" id="{817C93A4-7443-4AC8-AB8D-2A4BCD0D0E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CC9BE0-596F-4284-BA0B-04A29B4EE14E}"/>
              </a:ext>
            </a:extLst>
          </p:cNvPr>
          <p:cNvSpPr>
            <a:spLocks noGrp="1"/>
          </p:cNvSpPr>
          <p:nvPr>
            <p:ph type="sldNum" sz="quarter" idx="12"/>
          </p:nvPr>
        </p:nvSpPr>
        <p:spPr/>
        <p:txBody>
          <a:bodyPr/>
          <a:lstStyle/>
          <a:p>
            <a:fld id="{3C8A29E8-5B0B-43E4-8032-F0A27837B1B4}" type="slidenum">
              <a:rPr lang="en-GB" smtClean="0"/>
              <a:t>‹#›</a:t>
            </a:fld>
            <a:endParaRPr lang="en-GB"/>
          </a:p>
        </p:txBody>
      </p:sp>
    </p:spTree>
    <p:extLst>
      <p:ext uri="{BB962C8B-B14F-4D97-AF65-F5344CB8AC3E}">
        <p14:creationId xmlns:p14="http://schemas.microsoft.com/office/powerpoint/2010/main" val="238764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8487-C273-4F51-9453-F433112A5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DAF4A3-EE93-461C-887F-89A566F97797}"/>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4" name="Footer Placeholder 3">
            <a:extLst>
              <a:ext uri="{FF2B5EF4-FFF2-40B4-BE49-F238E27FC236}">
                <a16:creationId xmlns:a16="http://schemas.microsoft.com/office/drawing/2014/main" id="{F22B5A99-E5AD-4BCE-8E8A-8FA6178966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9FDE8A-01B5-40D5-A64A-D6F037941293}"/>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192072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2D98E-53C0-48E1-8494-6FB16DC3112C}"/>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3" name="Footer Placeholder 2">
            <a:extLst>
              <a:ext uri="{FF2B5EF4-FFF2-40B4-BE49-F238E27FC236}">
                <a16:creationId xmlns:a16="http://schemas.microsoft.com/office/drawing/2014/main" id="{25C20593-723B-48EF-8B22-6D45F234E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2B818-1C39-4407-A7AB-8F3266D25230}"/>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01144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D4A8-A9F7-4F04-A3DD-069E65B4A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E5D7-C902-4572-96DF-6F108A222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7C0A29-0F96-4FF5-8300-6DAEB2C2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646BD-6A7A-41FF-97F0-EF3DCF064E54}"/>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6" name="Footer Placeholder 5">
            <a:extLst>
              <a:ext uri="{FF2B5EF4-FFF2-40B4-BE49-F238E27FC236}">
                <a16:creationId xmlns:a16="http://schemas.microsoft.com/office/drawing/2014/main" id="{192E8792-B5DC-4F83-9E81-71148D3A6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E87A4-8777-4B57-824D-A3C25CD089FC}"/>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318822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675C-7B3D-4B57-88F2-0DF7B6F10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CFFEE7-92C9-4A36-B5F1-835D9BE2A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A01253-34ED-4740-9CB2-4EAB96FE6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C95B5-031C-4741-9BBA-E9EE42FEC525}"/>
              </a:ext>
            </a:extLst>
          </p:cNvPr>
          <p:cNvSpPr>
            <a:spLocks noGrp="1"/>
          </p:cNvSpPr>
          <p:nvPr>
            <p:ph type="dt" sz="half" idx="10"/>
          </p:nvPr>
        </p:nvSpPr>
        <p:spPr/>
        <p:txBody>
          <a:bodyPr/>
          <a:lstStyle/>
          <a:p>
            <a:fld id="{975128A6-37B6-41BF-BC74-4830F8618802}" type="datetimeFigureOut">
              <a:rPr lang="en-US" smtClean="0"/>
              <a:t>8/6/2020</a:t>
            </a:fld>
            <a:endParaRPr lang="en-US"/>
          </a:p>
        </p:txBody>
      </p:sp>
      <p:sp>
        <p:nvSpPr>
          <p:cNvPr id="6" name="Footer Placeholder 5">
            <a:extLst>
              <a:ext uri="{FF2B5EF4-FFF2-40B4-BE49-F238E27FC236}">
                <a16:creationId xmlns:a16="http://schemas.microsoft.com/office/drawing/2014/main" id="{CDEF887A-F63E-4E23-AF1E-F9A685D9C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AF5DC-5CD8-4152-A977-8D42316F3D18}"/>
              </a:ext>
            </a:extLst>
          </p:cNvPr>
          <p:cNvSpPr>
            <a:spLocks noGrp="1"/>
          </p:cNvSpPr>
          <p:nvPr>
            <p:ph type="sldNum" sz="quarter" idx="12"/>
          </p:nvPr>
        </p:nvSpPr>
        <p:spPr/>
        <p:txBody>
          <a:bodyPr/>
          <a:lstStyle/>
          <a:p>
            <a:fld id="{8600F388-4F2F-416A-8969-EC4AD0ED97FC}" type="slidenum">
              <a:rPr lang="en-US" smtClean="0"/>
              <a:t>‹#›</a:t>
            </a:fld>
            <a:endParaRPr lang="en-US"/>
          </a:p>
        </p:txBody>
      </p:sp>
    </p:spTree>
    <p:extLst>
      <p:ext uri="{BB962C8B-B14F-4D97-AF65-F5344CB8AC3E}">
        <p14:creationId xmlns:p14="http://schemas.microsoft.com/office/powerpoint/2010/main" val="373572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4F142-E650-4D62-83E3-D31AA1C7E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2C5250-DA26-4FC5-A338-A505AAAC9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99400-B291-4D0A-BC53-A833B1E705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B8565A8E-AD8A-40DA-B11A-28862F887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25076-4DD4-4C0B-9E81-5DD6A8C5B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0F388-4F2F-416A-8969-EC4AD0ED97FC}" type="slidenum">
              <a:rPr lang="en-US" smtClean="0"/>
              <a:t>‹#›</a:t>
            </a:fld>
            <a:endParaRPr lang="en-US"/>
          </a:p>
        </p:txBody>
      </p:sp>
    </p:spTree>
    <p:extLst>
      <p:ext uri="{BB962C8B-B14F-4D97-AF65-F5344CB8AC3E}">
        <p14:creationId xmlns:p14="http://schemas.microsoft.com/office/powerpoint/2010/main" val="39452940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4F142-E650-4D62-83E3-D31AA1C7E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2C5250-DA26-4FC5-A338-A505AAAC9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99400-B291-4D0A-BC53-A833B1E705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128A6-37B6-41BF-BC74-4830F8618802}" type="datetimeFigureOut">
              <a:rPr lang="en-US" smtClean="0"/>
              <a:t>8/6/2020</a:t>
            </a:fld>
            <a:endParaRPr lang="en-US"/>
          </a:p>
        </p:txBody>
      </p:sp>
      <p:sp>
        <p:nvSpPr>
          <p:cNvPr id="5" name="Footer Placeholder 4">
            <a:extLst>
              <a:ext uri="{FF2B5EF4-FFF2-40B4-BE49-F238E27FC236}">
                <a16:creationId xmlns:a16="http://schemas.microsoft.com/office/drawing/2014/main" id="{B8565A8E-AD8A-40DA-B11A-28862F887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25076-4DD4-4C0B-9E81-5DD6A8C5B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0F388-4F2F-416A-8969-EC4AD0ED97FC}" type="slidenum">
              <a:rPr lang="en-US" smtClean="0"/>
              <a:t>‹#›</a:t>
            </a:fld>
            <a:endParaRPr lang="en-US"/>
          </a:p>
        </p:txBody>
      </p:sp>
    </p:spTree>
    <p:extLst>
      <p:ext uri="{BB962C8B-B14F-4D97-AF65-F5344CB8AC3E}">
        <p14:creationId xmlns:p14="http://schemas.microsoft.com/office/powerpoint/2010/main" val="135103208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4F142-E650-4D62-83E3-D31AA1C7E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2C5250-DA26-4FC5-A338-A505AAAC9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99400-B291-4D0A-BC53-A833B1E705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29F69-F076-1C45-A16F-B467CB554179}" type="datetime1">
              <a:rPr lang="en-GB" smtClean="0"/>
              <a:t>06/08/2020</a:t>
            </a:fld>
            <a:endParaRPr lang="en-US"/>
          </a:p>
        </p:txBody>
      </p:sp>
      <p:sp>
        <p:nvSpPr>
          <p:cNvPr id="5" name="Footer Placeholder 4">
            <a:extLst>
              <a:ext uri="{FF2B5EF4-FFF2-40B4-BE49-F238E27FC236}">
                <a16:creationId xmlns:a16="http://schemas.microsoft.com/office/drawing/2014/main" id="{B8565A8E-AD8A-40DA-B11A-28862F887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25076-4DD4-4C0B-9E81-5DD6A8C5B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0F388-4F2F-416A-8969-EC4AD0ED97FC}" type="slidenum">
              <a:rPr lang="en-US" smtClean="0"/>
              <a:t>‹#›</a:t>
            </a:fld>
            <a:endParaRPr lang="en-US"/>
          </a:p>
        </p:txBody>
      </p:sp>
    </p:spTree>
    <p:extLst>
      <p:ext uri="{BB962C8B-B14F-4D97-AF65-F5344CB8AC3E}">
        <p14:creationId xmlns:p14="http://schemas.microsoft.com/office/powerpoint/2010/main" val="199973908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D4148-9035-4C2D-9C96-B0FFFB1D2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639D05-D08A-44E7-B21C-7F8A828D3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DE0BE-F249-4401-9803-1918080C6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3CAB4-21E9-47EF-A881-D04C799EAC4B}" type="datetimeFigureOut">
              <a:rPr lang="en-GB" smtClean="0"/>
              <a:t>06/08/2020</a:t>
            </a:fld>
            <a:endParaRPr lang="en-GB"/>
          </a:p>
        </p:txBody>
      </p:sp>
      <p:sp>
        <p:nvSpPr>
          <p:cNvPr id="5" name="Footer Placeholder 4">
            <a:extLst>
              <a:ext uri="{FF2B5EF4-FFF2-40B4-BE49-F238E27FC236}">
                <a16:creationId xmlns:a16="http://schemas.microsoft.com/office/drawing/2014/main" id="{C7E787DC-90E9-40AC-965B-0364E133A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A290697-D9C2-480C-AFEC-8C4EB46C6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A29E8-5B0B-43E4-8032-F0A27837B1B4}" type="slidenum">
              <a:rPr lang="en-GB" smtClean="0"/>
              <a:t>‹#›</a:t>
            </a:fld>
            <a:endParaRPr lang="en-GB"/>
          </a:p>
        </p:txBody>
      </p:sp>
    </p:spTree>
    <p:extLst>
      <p:ext uri="{BB962C8B-B14F-4D97-AF65-F5344CB8AC3E}">
        <p14:creationId xmlns:p14="http://schemas.microsoft.com/office/powerpoint/2010/main" val="174460698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D4148-9035-4C2D-9C96-B0FFFB1D2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639D05-D08A-44E7-B21C-7F8A828D3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DE0BE-F249-4401-9803-1918080C6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BAC16-096D-C048-B2E2-902512FEE539}" type="datetime1">
              <a:rPr lang="en-GB" smtClean="0"/>
              <a:t>06/08/2020</a:t>
            </a:fld>
            <a:endParaRPr lang="en-GB"/>
          </a:p>
        </p:txBody>
      </p:sp>
      <p:sp>
        <p:nvSpPr>
          <p:cNvPr id="5" name="Footer Placeholder 4">
            <a:extLst>
              <a:ext uri="{FF2B5EF4-FFF2-40B4-BE49-F238E27FC236}">
                <a16:creationId xmlns:a16="http://schemas.microsoft.com/office/drawing/2014/main" id="{C7E787DC-90E9-40AC-965B-0364E133A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A290697-D9C2-480C-AFEC-8C4EB46C6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A29E8-5B0B-43E4-8032-F0A27837B1B4}" type="slidenum">
              <a:rPr lang="en-GB" smtClean="0"/>
              <a:t>‹#›</a:t>
            </a:fld>
            <a:endParaRPr lang="en-GB"/>
          </a:p>
        </p:txBody>
      </p:sp>
    </p:spTree>
    <p:extLst>
      <p:ext uri="{BB962C8B-B14F-4D97-AF65-F5344CB8AC3E}">
        <p14:creationId xmlns:p14="http://schemas.microsoft.com/office/powerpoint/2010/main" val="24397265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29.jpeg"/><Relationship Id="rId18" Type="http://schemas.microsoft.com/office/2007/relationships/hdphoto" Target="../media/hdphoto4.wdp"/><Relationship Id="rId26" Type="http://schemas.openxmlformats.org/officeDocument/2006/relationships/image" Target="../media/image38.png"/><Relationship Id="rId39" Type="http://schemas.openxmlformats.org/officeDocument/2006/relationships/image" Target="../media/image49.png"/><Relationship Id="rId21" Type="http://schemas.openxmlformats.org/officeDocument/2006/relationships/image" Target="../media/image33.jpeg"/><Relationship Id="rId34" Type="http://schemas.openxmlformats.org/officeDocument/2006/relationships/image" Target="../media/image46.png"/><Relationship Id="rId42" Type="http://schemas.openxmlformats.org/officeDocument/2006/relationships/image" Target="../media/image50.png"/><Relationship Id="rId7" Type="http://schemas.openxmlformats.org/officeDocument/2006/relationships/hyperlink" Target="https://www.linkedin.com/in/ian-hunt-228880/" TargetMode="External"/><Relationship Id="rId2" Type="http://schemas.openxmlformats.org/officeDocument/2006/relationships/notesSlide" Target="../notesSlides/notesSlide10.xml"/><Relationship Id="rId16" Type="http://schemas.openxmlformats.org/officeDocument/2006/relationships/hyperlink" Target="https://www.linkedin.com/in/daviderutter/" TargetMode="External"/><Relationship Id="rId20" Type="http://schemas.openxmlformats.org/officeDocument/2006/relationships/image" Target="../media/image32.png"/><Relationship Id="rId29" Type="http://schemas.openxmlformats.org/officeDocument/2006/relationships/image" Target="../media/image41.png"/><Relationship Id="rId41" Type="http://schemas.openxmlformats.org/officeDocument/2006/relationships/hyperlink" Target="https://www.linkedin.com/in/reyerkooy/" TargetMode="External"/><Relationship Id="rId1" Type="http://schemas.openxmlformats.org/officeDocument/2006/relationships/slideLayout" Target="../slideLayouts/slideLayout19.xml"/><Relationship Id="rId6" Type="http://schemas.openxmlformats.org/officeDocument/2006/relationships/hyperlink" Target="https://www.linkedin.com/in/brianmcnulty/" TargetMode="External"/><Relationship Id="rId11" Type="http://schemas.openxmlformats.org/officeDocument/2006/relationships/image" Target="../media/image28.png"/><Relationship Id="rId24" Type="http://schemas.openxmlformats.org/officeDocument/2006/relationships/image" Target="../media/image36.png"/><Relationship Id="rId32" Type="http://schemas.openxmlformats.org/officeDocument/2006/relationships/image" Target="../media/image44.jpeg"/><Relationship Id="rId37" Type="http://schemas.microsoft.com/office/2007/relationships/hdphoto" Target="../media/hdphoto5.wdp"/><Relationship Id="rId40" Type="http://schemas.microsoft.com/office/2007/relationships/hdphoto" Target="../media/hdphoto6.wdp"/><Relationship Id="rId5" Type="http://schemas.openxmlformats.org/officeDocument/2006/relationships/image" Target="../media/image26.jpeg"/><Relationship Id="rId15" Type="http://schemas.openxmlformats.org/officeDocument/2006/relationships/hyperlink" Target="https://www.linkedin.com/in/pete-townsend-1b18301a/" TargetMode="External"/><Relationship Id="rId23" Type="http://schemas.openxmlformats.org/officeDocument/2006/relationships/image" Target="../media/image35.jpeg"/><Relationship Id="rId28" Type="http://schemas.openxmlformats.org/officeDocument/2006/relationships/image" Target="../media/image40.png"/><Relationship Id="rId36" Type="http://schemas.openxmlformats.org/officeDocument/2006/relationships/image" Target="../media/image48.png"/><Relationship Id="rId10" Type="http://schemas.microsoft.com/office/2007/relationships/hdphoto" Target="../media/hdphoto2.wdp"/><Relationship Id="rId19" Type="http://schemas.openxmlformats.org/officeDocument/2006/relationships/image" Target="../media/image31.jpeg"/><Relationship Id="rId31" Type="http://schemas.openxmlformats.org/officeDocument/2006/relationships/image" Target="../media/image43.png"/><Relationship Id="rId4" Type="http://schemas.microsoft.com/office/2007/relationships/hdphoto" Target="../media/hdphoto1.wdp"/><Relationship Id="rId9" Type="http://schemas.openxmlformats.org/officeDocument/2006/relationships/image" Target="../media/image27.png"/><Relationship Id="rId14" Type="http://schemas.openxmlformats.org/officeDocument/2006/relationships/hyperlink" Target="https://www.linkedin.com/in/mskharrison/" TargetMode="External"/><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42.jpeg"/><Relationship Id="rId35" Type="http://schemas.openxmlformats.org/officeDocument/2006/relationships/image" Target="../media/image47.png"/><Relationship Id="rId8" Type="http://schemas.openxmlformats.org/officeDocument/2006/relationships/hyperlink" Target="https://www.linkedin.com/in/cmbuk/" TargetMode="External"/><Relationship Id="rId3" Type="http://schemas.openxmlformats.org/officeDocument/2006/relationships/image" Target="../media/image25.png"/><Relationship Id="rId12" Type="http://schemas.microsoft.com/office/2007/relationships/hdphoto" Target="../media/hdphoto3.wdp"/><Relationship Id="rId17" Type="http://schemas.openxmlformats.org/officeDocument/2006/relationships/image" Target="../media/image30.png"/><Relationship Id="rId25" Type="http://schemas.openxmlformats.org/officeDocument/2006/relationships/image" Target="../media/image37.jpeg"/><Relationship Id="rId33" Type="http://schemas.openxmlformats.org/officeDocument/2006/relationships/image" Target="../media/image45.png"/><Relationship Id="rId38" Type="http://schemas.openxmlformats.org/officeDocument/2006/relationships/hyperlink" Target="https://www.linkedin.com/in/melissa-miller-7315752/?originalSubdomain=u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13.xml"/><Relationship Id="rId1" Type="http://schemas.openxmlformats.org/officeDocument/2006/relationships/slideLayout" Target="../slideLayouts/slideLayout37.xml"/><Relationship Id="rId5" Type="http://schemas.openxmlformats.org/officeDocument/2006/relationships/image" Target="../media/image3.jpeg"/><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3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3.jpeg"/><Relationship Id="rId7" Type="http://schemas.openxmlformats.org/officeDocument/2006/relationships/image" Target="../media/image18.jpeg"/><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505A3E0-1B3C-4DBA-86E1-231984A02015}"/>
              </a:ext>
            </a:extLst>
          </p:cNvPr>
          <p:cNvSpPr/>
          <p:nvPr/>
        </p:nvSpPr>
        <p:spPr>
          <a:xfrm>
            <a:off x="788499" y="2075189"/>
            <a:ext cx="690782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Digitalising Fund Operations</a:t>
            </a:r>
          </a:p>
        </p:txBody>
      </p:sp>
      <p:sp>
        <p:nvSpPr>
          <p:cNvPr id="8" name="Rectangle 7">
            <a:extLst>
              <a:ext uri="{FF2B5EF4-FFF2-40B4-BE49-F238E27FC236}">
                <a16:creationId xmlns:a16="http://schemas.microsoft.com/office/drawing/2014/main" id="{C14822B0-1924-0D46-B131-3C5DD0EA745D}"/>
              </a:ext>
            </a:extLst>
          </p:cNvPr>
          <p:cNvSpPr/>
          <p:nvPr/>
        </p:nvSpPr>
        <p:spPr>
          <a:xfrm>
            <a:off x="0" y="6348149"/>
            <a:ext cx="1219200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Market Engagement Deck</a:t>
            </a:r>
            <a:r>
              <a:rPr kumimoji="0" lang="en-IN" sz="1800" b="1" i="0" u="none" strike="noStrike" kern="1200" cap="none" spc="0" normalizeH="0" baseline="0" noProof="0">
                <a:ln>
                  <a:noFill/>
                </a:ln>
                <a:solidFill>
                  <a:prstClr val="black"/>
                </a:solidFill>
                <a:effectLst/>
                <a:uLnTx/>
                <a:uFillTx/>
                <a:latin typeface="Calibri" panose="020F0502020204030204"/>
                <a:ea typeface="+mn-ea"/>
                <a:cs typeface="+mn-cs"/>
              </a:rPr>
              <a:t>, August </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2020</a:t>
            </a:r>
          </a:p>
        </p:txBody>
      </p:sp>
      <p:pic>
        <p:nvPicPr>
          <p:cNvPr id="10" name="Picture 9">
            <a:extLst>
              <a:ext uri="{FF2B5EF4-FFF2-40B4-BE49-F238E27FC236}">
                <a16:creationId xmlns:a16="http://schemas.microsoft.com/office/drawing/2014/main" id="{C012F255-AF95-F144-8118-E224E9554D7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30473" b="30472"/>
          <a:stretch/>
        </p:blipFill>
        <p:spPr>
          <a:xfrm>
            <a:off x="2561392" y="465128"/>
            <a:ext cx="6313751" cy="2411614"/>
          </a:xfrm>
          <a:prstGeom prst="rect">
            <a:avLst/>
          </a:prstGeom>
        </p:spPr>
      </p:pic>
      <p:sp>
        <p:nvSpPr>
          <p:cNvPr id="13" name="Rectangle 12">
            <a:extLst>
              <a:ext uri="{FF2B5EF4-FFF2-40B4-BE49-F238E27FC236}">
                <a16:creationId xmlns:a16="http://schemas.microsoft.com/office/drawing/2014/main" id="{8DD28E4C-B2DE-FC4C-AC51-9EDD9E252710}"/>
              </a:ext>
            </a:extLst>
          </p:cNvPr>
          <p:cNvSpPr/>
          <p:nvPr/>
        </p:nvSpPr>
        <p:spPr>
          <a:xfrm>
            <a:off x="5777183" y="2013195"/>
            <a:ext cx="209966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Digital Funds Network</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EC16F4E-48A4-2440-BC25-D455F57EDAD3}"/>
              </a:ext>
            </a:extLst>
          </p:cNvPr>
          <p:cNvSpPr/>
          <p:nvPr/>
        </p:nvSpPr>
        <p:spPr>
          <a:xfrm>
            <a:off x="0" y="3577528"/>
            <a:ext cx="12192000" cy="113877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FAC is a digital funds network for launching and trading investment funds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p>
        </p:txBody>
      </p:sp>
    </p:spTree>
    <p:extLst>
      <p:ext uri="{BB962C8B-B14F-4D97-AF65-F5344CB8AC3E}">
        <p14:creationId xmlns:p14="http://schemas.microsoft.com/office/powerpoint/2010/main" val="228914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85D10-985F-2C47-B5FD-C6962987157D}"/>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0" y="3136"/>
            <a:ext cx="12192000" cy="6858000"/>
          </a:xfrm>
          <a:prstGeom prst="rect">
            <a:avLst/>
          </a:prstGeom>
        </p:spPr>
      </p:pic>
      <p:sp>
        <p:nvSpPr>
          <p:cNvPr id="36" name="Freeform: Shape 35">
            <a:extLst>
              <a:ext uri="{FF2B5EF4-FFF2-40B4-BE49-F238E27FC236}">
                <a16:creationId xmlns:a16="http://schemas.microsoft.com/office/drawing/2014/main" id="{CEEA5AA7-A0D3-466C-863F-860B1974E096}"/>
              </a:ext>
            </a:extLst>
          </p:cNvPr>
          <p:cNvSpPr/>
          <p:nvPr/>
        </p:nvSpPr>
        <p:spPr>
          <a:xfrm>
            <a:off x="-1844" y="-45400"/>
            <a:ext cx="12193844" cy="6858000"/>
          </a:xfrm>
          <a:custGeom>
            <a:avLst/>
            <a:gdLst>
              <a:gd name="connsiteX0" fmla="*/ 3785502 w 12192000"/>
              <a:gd name="connsiteY0" fmla="*/ 5476092 h 6858000"/>
              <a:gd name="connsiteX1" fmla="*/ 3434720 w 12192000"/>
              <a:gd name="connsiteY1" fmla="*/ 5769496 h 6858000"/>
              <a:gd name="connsiteX2" fmla="*/ 3785502 w 12192000"/>
              <a:gd name="connsiteY2" fmla="*/ 6074184 h 6858000"/>
              <a:gd name="connsiteX3" fmla="*/ 4136280 w 12192000"/>
              <a:gd name="connsiteY3" fmla="*/ 5780783 h 6858000"/>
              <a:gd name="connsiteX4" fmla="*/ 3785502 w 12192000"/>
              <a:gd name="connsiteY4" fmla="*/ 5476092 h 6858000"/>
              <a:gd name="connsiteX5" fmla="*/ 1114119 w 12192000"/>
              <a:gd name="connsiteY5" fmla="*/ 5389722 h 6858000"/>
              <a:gd name="connsiteX6" fmla="*/ 1043122 w 12192000"/>
              <a:gd name="connsiteY6" fmla="*/ 5498385 h 6858000"/>
              <a:gd name="connsiteX7" fmla="*/ 1301173 w 12192000"/>
              <a:gd name="connsiteY7" fmla="*/ 5816562 h 6858000"/>
              <a:gd name="connsiteX8" fmla="*/ 1435808 w 12192000"/>
              <a:gd name="connsiteY8" fmla="*/ 5737017 h 6858000"/>
              <a:gd name="connsiteX9" fmla="*/ 1166538 w 12192000"/>
              <a:gd name="connsiteY9" fmla="*/ 5396115 h 6858000"/>
              <a:gd name="connsiteX10" fmla="*/ 1114119 w 12192000"/>
              <a:gd name="connsiteY10" fmla="*/ 5389722 h 6858000"/>
              <a:gd name="connsiteX11" fmla="*/ 6957307 w 12192000"/>
              <a:gd name="connsiteY11" fmla="*/ 5088713 h 6858000"/>
              <a:gd name="connsiteX12" fmla="*/ 6788424 w 12192000"/>
              <a:gd name="connsiteY12" fmla="*/ 5338422 h 6858000"/>
              <a:gd name="connsiteX13" fmla="*/ 6867237 w 12192000"/>
              <a:gd name="connsiteY13" fmla="*/ 5451925 h 6858000"/>
              <a:gd name="connsiteX14" fmla="*/ 7036120 w 12192000"/>
              <a:gd name="connsiteY14" fmla="*/ 5190868 h 6858000"/>
              <a:gd name="connsiteX15" fmla="*/ 6957307 w 12192000"/>
              <a:gd name="connsiteY15" fmla="*/ 5088713 h 6858000"/>
              <a:gd name="connsiteX16" fmla="*/ 802511 w 12192000"/>
              <a:gd name="connsiteY16" fmla="*/ 4950493 h 6858000"/>
              <a:gd name="connsiteX17" fmla="*/ 722306 w 12192000"/>
              <a:gd name="connsiteY17" fmla="*/ 5029435 h 6858000"/>
              <a:gd name="connsiteX18" fmla="*/ 940003 w 12192000"/>
              <a:gd name="connsiteY18" fmla="*/ 5277530 h 6858000"/>
              <a:gd name="connsiteX19" fmla="*/ 1020208 w 12192000"/>
              <a:gd name="connsiteY19" fmla="*/ 5209869 h 6858000"/>
              <a:gd name="connsiteX20" fmla="*/ 802511 w 12192000"/>
              <a:gd name="connsiteY20" fmla="*/ 4950493 h 6858000"/>
              <a:gd name="connsiteX21" fmla="*/ 7242056 w 12192000"/>
              <a:gd name="connsiteY21" fmla="*/ 4442251 h 6858000"/>
              <a:gd name="connsiteX22" fmla="*/ 7186737 w 12192000"/>
              <a:gd name="connsiteY22" fmla="*/ 4470715 h 6858000"/>
              <a:gd name="connsiteX23" fmla="*/ 7029247 w 12192000"/>
              <a:gd name="connsiteY23" fmla="*/ 4837222 h 6858000"/>
              <a:gd name="connsiteX24" fmla="*/ 7209236 w 12192000"/>
              <a:gd name="connsiteY24" fmla="*/ 4905942 h 6858000"/>
              <a:gd name="connsiteX25" fmla="*/ 7344228 w 12192000"/>
              <a:gd name="connsiteY25" fmla="*/ 4619608 h 6858000"/>
              <a:gd name="connsiteX26" fmla="*/ 7299231 w 12192000"/>
              <a:gd name="connsiteY26" fmla="*/ 4459261 h 6858000"/>
              <a:gd name="connsiteX27" fmla="*/ 7265836 w 12192000"/>
              <a:gd name="connsiteY27" fmla="*/ 4443332 h 6858000"/>
              <a:gd name="connsiteX28" fmla="*/ 7242056 w 12192000"/>
              <a:gd name="connsiteY28" fmla="*/ 4442251 h 6858000"/>
              <a:gd name="connsiteX29" fmla="*/ 5937027 w 12192000"/>
              <a:gd name="connsiteY29" fmla="*/ 4406775 h 6858000"/>
              <a:gd name="connsiteX30" fmla="*/ 5574121 w 12192000"/>
              <a:gd name="connsiteY30" fmla="*/ 4805002 h 6858000"/>
              <a:gd name="connsiteX31" fmla="*/ 5857641 w 12192000"/>
              <a:gd name="connsiteY31" fmla="*/ 5089445 h 6858000"/>
              <a:gd name="connsiteX32" fmla="*/ 6209206 w 12192000"/>
              <a:gd name="connsiteY32" fmla="*/ 4691223 h 6858000"/>
              <a:gd name="connsiteX33" fmla="*/ 5937027 w 12192000"/>
              <a:gd name="connsiteY33" fmla="*/ 4406775 h 6858000"/>
              <a:gd name="connsiteX34" fmla="*/ 4486007 w 12192000"/>
              <a:gd name="connsiteY34" fmla="*/ 4267829 h 6858000"/>
              <a:gd name="connsiteX35" fmla="*/ 3963506 w 12192000"/>
              <a:gd name="connsiteY35" fmla="*/ 4871015 h 6858000"/>
              <a:gd name="connsiteX36" fmla="*/ 4224759 w 12192000"/>
              <a:gd name="connsiteY36" fmla="*/ 5235204 h 6858000"/>
              <a:gd name="connsiteX37" fmla="*/ 4474649 w 12192000"/>
              <a:gd name="connsiteY37" fmla="*/ 5997723 h 6858000"/>
              <a:gd name="connsiteX38" fmla="*/ 4894922 w 12192000"/>
              <a:gd name="connsiteY38" fmla="*/ 6464338 h 6858000"/>
              <a:gd name="connsiteX39" fmla="*/ 5281117 w 12192000"/>
              <a:gd name="connsiteY39" fmla="*/ 6259483 h 6858000"/>
              <a:gd name="connsiteX40" fmla="*/ 6087587 w 12192000"/>
              <a:gd name="connsiteY40" fmla="*/ 5940818 h 6858000"/>
              <a:gd name="connsiteX41" fmla="*/ 6632803 w 12192000"/>
              <a:gd name="connsiteY41" fmla="*/ 5440058 h 6858000"/>
              <a:gd name="connsiteX42" fmla="*/ 6326119 w 12192000"/>
              <a:gd name="connsiteY42" fmla="*/ 5166920 h 6858000"/>
              <a:gd name="connsiteX43" fmla="*/ 5974000 w 12192000"/>
              <a:gd name="connsiteY43" fmla="*/ 5405918 h 6858000"/>
              <a:gd name="connsiteX44" fmla="*/ 5474215 w 12192000"/>
              <a:gd name="connsiteY44" fmla="*/ 5735963 h 6858000"/>
              <a:gd name="connsiteX45" fmla="*/ 4906280 w 12192000"/>
              <a:gd name="connsiteY45" fmla="*/ 5371775 h 6858000"/>
              <a:gd name="connsiteX46" fmla="*/ 4963074 w 12192000"/>
              <a:gd name="connsiteY46" fmla="*/ 4893778 h 6858000"/>
              <a:gd name="connsiteX47" fmla="*/ 4486007 w 12192000"/>
              <a:gd name="connsiteY47" fmla="*/ 4267829 h 6858000"/>
              <a:gd name="connsiteX48" fmla="*/ 1800595 w 12192000"/>
              <a:gd name="connsiteY48" fmla="*/ 4110753 h 6858000"/>
              <a:gd name="connsiteX49" fmla="*/ 1526429 w 12192000"/>
              <a:gd name="connsiteY49" fmla="*/ 4418267 h 6858000"/>
              <a:gd name="connsiteX50" fmla="*/ 1869137 w 12192000"/>
              <a:gd name="connsiteY50" fmla="*/ 4805507 h 6858000"/>
              <a:gd name="connsiteX51" fmla="*/ 2143303 w 12192000"/>
              <a:gd name="connsiteY51" fmla="*/ 4497994 h 6858000"/>
              <a:gd name="connsiteX52" fmla="*/ 1800595 w 12192000"/>
              <a:gd name="connsiteY52" fmla="*/ 4110753 h 6858000"/>
              <a:gd name="connsiteX53" fmla="*/ 3036915 w 12192000"/>
              <a:gd name="connsiteY53" fmla="*/ 4055646 h 6858000"/>
              <a:gd name="connsiteX54" fmla="*/ 2525764 w 12192000"/>
              <a:gd name="connsiteY54" fmla="*/ 4543647 h 6858000"/>
              <a:gd name="connsiteX55" fmla="*/ 1946456 w 12192000"/>
              <a:gd name="connsiteY55" fmla="*/ 5179183 h 6858000"/>
              <a:gd name="connsiteX56" fmla="*/ 1719279 w 12192000"/>
              <a:gd name="connsiteY56" fmla="*/ 5644487 h 6858000"/>
              <a:gd name="connsiteX57" fmla="*/ 2150918 w 12192000"/>
              <a:gd name="connsiteY57" fmla="*/ 5996301 h 6858000"/>
              <a:gd name="connsiteX58" fmla="*/ 2843814 w 12192000"/>
              <a:gd name="connsiteY58" fmla="*/ 6529698 h 6858000"/>
              <a:gd name="connsiteX59" fmla="*/ 3513993 w 12192000"/>
              <a:gd name="connsiteY59" fmla="*/ 6768027 h 6858000"/>
              <a:gd name="connsiteX60" fmla="*/ 3616224 w 12192000"/>
              <a:gd name="connsiteY60" fmla="*/ 6336769 h 6858000"/>
              <a:gd name="connsiteX61" fmla="*/ 3218661 w 12192000"/>
              <a:gd name="connsiteY61" fmla="*/ 6166537 h 6858000"/>
              <a:gd name="connsiteX62" fmla="*/ 2718867 w 12192000"/>
              <a:gd name="connsiteY62" fmla="*/ 5905511 h 6858000"/>
              <a:gd name="connsiteX63" fmla="*/ 2741586 w 12192000"/>
              <a:gd name="connsiteY63" fmla="*/ 5235930 h 6858000"/>
              <a:gd name="connsiteX64" fmla="*/ 3173225 w 12192000"/>
              <a:gd name="connsiteY64" fmla="*/ 5042997 h 6858000"/>
              <a:gd name="connsiteX65" fmla="*/ 3559431 w 12192000"/>
              <a:gd name="connsiteY65" fmla="*/ 4520950 h 6858000"/>
              <a:gd name="connsiteX66" fmla="*/ 3036915 w 12192000"/>
              <a:gd name="connsiteY66" fmla="*/ 4055646 h 6858000"/>
              <a:gd name="connsiteX67" fmla="*/ 1163773 w 12192000"/>
              <a:gd name="connsiteY67" fmla="*/ 2440594 h 6858000"/>
              <a:gd name="connsiteX68" fmla="*/ 861635 w 12192000"/>
              <a:gd name="connsiteY68" fmla="*/ 2710488 h 6858000"/>
              <a:gd name="connsiteX69" fmla="*/ 850318 w 12192000"/>
              <a:gd name="connsiteY69" fmla="*/ 3233450 h 6858000"/>
              <a:gd name="connsiteX70" fmla="*/ 737146 w 12192000"/>
              <a:gd name="connsiteY70" fmla="*/ 3983777 h 6858000"/>
              <a:gd name="connsiteX71" fmla="*/ 782415 w 12192000"/>
              <a:gd name="connsiteY71" fmla="*/ 4654528 h 6858000"/>
              <a:gd name="connsiteX72" fmla="*/ 1099298 w 12192000"/>
              <a:gd name="connsiteY72" fmla="*/ 4802321 h 6858000"/>
              <a:gd name="connsiteX73" fmla="*/ 1280374 w 12192000"/>
              <a:gd name="connsiteY73" fmla="*/ 4506738 h 6858000"/>
              <a:gd name="connsiteX74" fmla="*/ 1212470 w 12192000"/>
              <a:gd name="connsiteY74" fmla="*/ 4120203 h 6858000"/>
              <a:gd name="connsiteX75" fmla="*/ 1235105 w 12192000"/>
              <a:gd name="connsiteY75" fmla="*/ 3494927 h 6858000"/>
              <a:gd name="connsiteX76" fmla="*/ 1574622 w 12192000"/>
              <a:gd name="connsiteY76" fmla="*/ 3244817 h 6858000"/>
              <a:gd name="connsiteX77" fmla="*/ 2004678 w 12192000"/>
              <a:gd name="connsiteY77" fmla="*/ 3415346 h 6858000"/>
              <a:gd name="connsiteX78" fmla="*/ 2185752 w 12192000"/>
              <a:gd name="connsiteY78" fmla="*/ 3585874 h 6858000"/>
              <a:gd name="connsiteX79" fmla="*/ 2830836 w 12192000"/>
              <a:gd name="connsiteY79" fmla="*/ 3619983 h 6858000"/>
              <a:gd name="connsiteX80" fmla="*/ 2966643 w 12192000"/>
              <a:gd name="connsiteY80" fmla="*/ 2949234 h 6858000"/>
              <a:gd name="connsiteX81" fmla="*/ 2366829 w 12192000"/>
              <a:gd name="connsiteY81" fmla="*/ 2721858 h 6858000"/>
              <a:gd name="connsiteX82" fmla="*/ 2219705 w 12192000"/>
              <a:gd name="connsiteY82" fmla="*/ 2767334 h 6858000"/>
              <a:gd name="connsiteX83" fmla="*/ 1472768 w 12192000"/>
              <a:gd name="connsiteY83" fmla="*/ 2596802 h 6858000"/>
              <a:gd name="connsiteX84" fmla="*/ 1215743 w 12192000"/>
              <a:gd name="connsiteY84" fmla="*/ 2441929 h 6858000"/>
              <a:gd name="connsiteX85" fmla="*/ 1163773 w 12192000"/>
              <a:gd name="connsiteY85" fmla="*/ 2440594 h 6858000"/>
              <a:gd name="connsiteX86" fmla="*/ 6032505 w 12192000"/>
              <a:gd name="connsiteY86" fmla="*/ 2050663 h 6858000"/>
              <a:gd name="connsiteX87" fmla="*/ 5749317 w 12192000"/>
              <a:gd name="connsiteY87" fmla="*/ 2358179 h 6858000"/>
              <a:gd name="connsiteX88" fmla="*/ 6100471 w 12192000"/>
              <a:gd name="connsiteY88" fmla="*/ 2745417 h 6858000"/>
              <a:gd name="connsiteX89" fmla="*/ 6383659 w 12192000"/>
              <a:gd name="connsiteY89" fmla="*/ 2437906 h 6858000"/>
              <a:gd name="connsiteX90" fmla="*/ 6032505 w 12192000"/>
              <a:gd name="connsiteY90" fmla="*/ 2050663 h 6858000"/>
              <a:gd name="connsiteX91" fmla="*/ 6870987 w 12192000"/>
              <a:gd name="connsiteY91" fmla="*/ 2048211 h 6858000"/>
              <a:gd name="connsiteX92" fmla="*/ 6829990 w 12192000"/>
              <a:gd name="connsiteY92" fmla="*/ 2050227 h 6858000"/>
              <a:gd name="connsiteX93" fmla="*/ 6640820 w 12192000"/>
              <a:gd name="connsiteY93" fmla="*/ 2223537 h 6858000"/>
              <a:gd name="connsiteX94" fmla="*/ 6652141 w 12192000"/>
              <a:gd name="connsiteY94" fmla="*/ 2609850 h 6858000"/>
              <a:gd name="connsiteX95" fmla="*/ 6742707 w 12192000"/>
              <a:gd name="connsiteY95" fmla="*/ 3018882 h 6858000"/>
              <a:gd name="connsiteX96" fmla="*/ 6731387 w 12192000"/>
              <a:gd name="connsiteY96" fmla="*/ 3143869 h 6858000"/>
              <a:gd name="connsiteX97" fmla="*/ 5961578 w 12192000"/>
              <a:gd name="connsiteY97" fmla="*/ 3496091 h 6858000"/>
              <a:gd name="connsiteX98" fmla="*/ 5701203 w 12192000"/>
              <a:gd name="connsiteY98" fmla="*/ 3257489 h 6858000"/>
              <a:gd name="connsiteX99" fmla="*/ 5169131 w 12192000"/>
              <a:gd name="connsiteY99" fmla="*/ 3177954 h 6858000"/>
              <a:gd name="connsiteX100" fmla="*/ 4920078 w 12192000"/>
              <a:gd name="connsiteY100" fmla="*/ 3859679 h 6858000"/>
              <a:gd name="connsiteX101" fmla="*/ 5542714 w 12192000"/>
              <a:gd name="connsiteY101" fmla="*/ 4132369 h 6858000"/>
              <a:gd name="connsiteX102" fmla="*/ 6493652 w 12192000"/>
              <a:gd name="connsiteY102" fmla="*/ 4325526 h 6858000"/>
              <a:gd name="connsiteX103" fmla="*/ 6912517 w 12192000"/>
              <a:gd name="connsiteY103" fmla="*/ 4325526 h 6858000"/>
              <a:gd name="connsiteX104" fmla="*/ 7071005 w 12192000"/>
              <a:gd name="connsiteY104" fmla="*/ 3723334 h 6858000"/>
              <a:gd name="connsiteX105" fmla="*/ 7184213 w 12192000"/>
              <a:gd name="connsiteY105" fmla="*/ 2825728 h 6858000"/>
              <a:gd name="connsiteX106" fmla="*/ 7025724 w 12192000"/>
              <a:gd name="connsiteY106" fmla="*/ 2109917 h 6858000"/>
              <a:gd name="connsiteX107" fmla="*/ 6913046 w 12192000"/>
              <a:gd name="connsiteY107" fmla="*/ 2054170 h 6858000"/>
              <a:gd name="connsiteX108" fmla="*/ 6870987 w 12192000"/>
              <a:gd name="connsiteY108" fmla="*/ 2048211 h 6858000"/>
              <a:gd name="connsiteX109" fmla="*/ 765358 w 12192000"/>
              <a:gd name="connsiteY109" fmla="*/ 1910751 h 6858000"/>
              <a:gd name="connsiteX110" fmla="*/ 699570 w 12192000"/>
              <a:gd name="connsiteY110" fmla="*/ 1938899 h 6858000"/>
              <a:gd name="connsiteX111" fmla="*/ 552968 w 12192000"/>
              <a:gd name="connsiteY111" fmla="*/ 2312708 h 6858000"/>
              <a:gd name="connsiteX112" fmla="*/ 722124 w 12192000"/>
              <a:gd name="connsiteY112" fmla="*/ 2380673 h 6858000"/>
              <a:gd name="connsiteX113" fmla="*/ 868727 w 12192000"/>
              <a:gd name="connsiteY113" fmla="*/ 2097485 h 6858000"/>
              <a:gd name="connsiteX114" fmla="*/ 823618 w 12192000"/>
              <a:gd name="connsiteY114" fmla="*/ 1927574 h 6858000"/>
              <a:gd name="connsiteX115" fmla="*/ 789964 w 12192000"/>
              <a:gd name="connsiteY115" fmla="*/ 1911821 h 6858000"/>
              <a:gd name="connsiteX116" fmla="*/ 765358 w 12192000"/>
              <a:gd name="connsiteY116" fmla="*/ 1910751 h 6858000"/>
              <a:gd name="connsiteX117" fmla="*/ 2052023 w 12192000"/>
              <a:gd name="connsiteY117" fmla="*/ 1766724 h 6858000"/>
              <a:gd name="connsiteX118" fmla="*/ 1689544 w 12192000"/>
              <a:gd name="connsiteY118" fmla="*/ 2153572 h 6858000"/>
              <a:gd name="connsiteX119" fmla="*/ 1961403 w 12192000"/>
              <a:gd name="connsiteY119" fmla="*/ 2449394 h 6858000"/>
              <a:gd name="connsiteX120" fmla="*/ 2323884 w 12192000"/>
              <a:gd name="connsiteY120" fmla="*/ 2062548 h 6858000"/>
              <a:gd name="connsiteX121" fmla="*/ 2052023 w 12192000"/>
              <a:gd name="connsiteY121" fmla="*/ 1766724 h 6858000"/>
              <a:gd name="connsiteX122" fmla="*/ 6958928 w 12192000"/>
              <a:gd name="connsiteY122" fmla="*/ 1608846 h 6858000"/>
              <a:gd name="connsiteX123" fmla="*/ 6879049 w 12192000"/>
              <a:gd name="connsiteY123" fmla="*/ 1687786 h 6858000"/>
              <a:gd name="connsiteX124" fmla="*/ 7095866 w 12192000"/>
              <a:gd name="connsiteY124" fmla="*/ 1935883 h 6858000"/>
              <a:gd name="connsiteX125" fmla="*/ 7175747 w 12192000"/>
              <a:gd name="connsiteY125" fmla="*/ 1856943 h 6858000"/>
              <a:gd name="connsiteX126" fmla="*/ 6958928 w 12192000"/>
              <a:gd name="connsiteY126" fmla="*/ 1608846 h 6858000"/>
              <a:gd name="connsiteX127" fmla="*/ 1016152 w 12192000"/>
              <a:gd name="connsiteY127" fmla="*/ 1367044 h 6858000"/>
              <a:gd name="connsiteX128" fmla="*/ 993931 w 12192000"/>
              <a:gd name="connsiteY128" fmla="*/ 1367289 h 6858000"/>
              <a:gd name="connsiteX129" fmla="*/ 836854 w 12192000"/>
              <a:gd name="connsiteY129" fmla="*/ 1606098 h 6858000"/>
              <a:gd name="connsiteX130" fmla="*/ 904174 w 12192000"/>
              <a:gd name="connsiteY130" fmla="*/ 1731189 h 6858000"/>
              <a:gd name="connsiteX131" fmla="*/ 1061251 w 12192000"/>
              <a:gd name="connsiteY131" fmla="*/ 1481006 h 6858000"/>
              <a:gd name="connsiteX132" fmla="*/ 1016152 w 12192000"/>
              <a:gd name="connsiteY132" fmla="*/ 1367044 h 6858000"/>
              <a:gd name="connsiteX133" fmla="*/ 6559477 w 12192000"/>
              <a:gd name="connsiteY133" fmla="*/ 1031795 h 6858000"/>
              <a:gd name="connsiteX134" fmla="*/ 6474276 w 12192000"/>
              <a:gd name="connsiteY134" fmla="*/ 1153241 h 6858000"/>
              <a:gd name="connsiteX135" fmla="*/ 6698670 w 12192000"/>
              <a:gd name="connsiteY135" fmla="*/ 1460055 h 6858000"/>
              <a:gd name="connsiteX136" fmla="*/ 6822086 w 12192000"/>
              <a:gd name="connsiteY136" fmla="*/ 1460055 h 6858000"/>
              <a:gd name="connsiteX137" fmla="*/ 6855745 w 12192000"/>
              <a:gd name="connsiteY137" fmla="*/ 1335056 h 6858000"/>
              <a:gd name="connsiteX138" fmla="*/ 6620133 w 12192000"/>
              <a:gd name="connsiteY138" fmla="*/ 1050969 h 6858000"/>
              <a:gd name="connsiteX139" fmla="*/ 6559477 w 12192000"/>
              <a:gd name="connsiteY139" fmla="*/ 1031795 h 6858000"/>
              <a:gd name="connsiteX140" fmla="*/ 4112501 w 12192000"/>
              <a:gd name="connsiteY140" fmla="*/ 781205 h 6858000"/>
              <a:gd name="connsiteX141" fmla="*/ 3761722 w 12192000"/>
              <a:gd name="connsiteY141" fmla="*/ 1063695 h 6858000"/>
              <a:gd name="connsiteX142" fmla="*/ 4112501 w 12192000"/>
              <a:gd name="connsiteY142" fmla="*/ 1380084 h 6858000"/>
              <a:gd name="connsiteX143" fmla="*/ 4474597 w 12192000"/>
              <a:gd name="connsiteY143" fmla="*/ 1086293 h 6858000"/>
              <a:gd name="connsiteX144" fmla="*/ 4112501 w 12192000"/>
              <a:gd name="connsiteY144" fmla="*/ 781205 h 6858000"/>
              <a:gd name="connsiteX145" fmla="*/ 3072509 w 12192000"/>
              <a:gd name="connsiteY145" fmla="*/ 382553 h 6858000"/>
              <a:gd name="connsiteX146" fmla="*/ 2619162 w 12192000"/>
              <a:gd name="connsiteY146" fmla="*/ 598584 h 6858000"/>
              <a:gd name="connsiteX147" fmla="*/ 1848468 w 12192000"/>
              <a:gd name="connsiteY147" fmla="*/ 916945 h 6858000"/>
              <a:gd name="connsiteX148" fmla="*/ 1270445 w 12192000"/>
              <a:gd name="connsiteY148" fmla="*/ 1405859 h 6858000"/>
              <a:gd name="connsiteX149" fmla="*/ 1531122 w 12192000"/>
              <a:gd name="connsiteY149" fmla="*/ 1701480 h 6858000"/>
              <a:gd name="connsiteX150" fmla="*/ 1916469 w 12192000"/>
              <a:gd name="connsiteY150" fmla="*/ 1462709 h 6858000"/>
              <a:gd name="connsiteX151" fmla="*/ 2381154 w 12192000"/>
              <a:gd name="connsiteY151" fmla="*/ 1132976 h 6858000"/>
              <a:gd name="connsiteX152" fmla="*/ 3004509 w 12192000"/>
              <a:gd name="connsiteY152" fmla="*/ 1587778 h 6858000"/>
              <a:gd name="connsiteX153" fmla="*/ 2925171 w 12192000"/>
              <a:gd name="connsiteY153" fmla="*/ 1997103 h 6858000"/>
              <a:gd name="connsiteX154" fmla="*/ 3423857 w 12192000"/>
              <a:gd name="connsiteY154" fmla="*/ 2588345 h 6858000"/>
              <a:gd name="connsiteX155" fmla="*/ 3945208 w 12192000"/>
              <a:gd name="connsiteY155" fmla="*/ 2122171 h 6858000"/>
              <a:gd name="connsiteX156" fmla="*/ 3695865 w 12192000"/>
              <a:gd name="connsiteY156" fmla="*/ 1644628 h 6858000"/>
              <a:gd name="connsiteX157" fmla="*/ 3435189 w 12192000"/>
              <a:gd name="connsiteY157" fmla="*/ 848725 h 6858000"/>
              <a:gd name="connsiteX158" fmla="*/ 3072509 w 12192000"/>
              <a:gd name="connsiteY158" fmla="*/ 382553 h 6858000"/>
              <a:gd name="connsiteX159" fmla="*/ 4563054 w 12192000"/>
              <a:gd name="connsiteY159" fmla="*/ 61547 h 6858000"/>
              <a:gd name="connsiteX160" fmla="*/ 4373759 w 12192000"/>
              <a:gd name="connsiteY160" fmla="*/ 88144 h 6858000"/>
              <a:gd name="connsiteX161" fmla="*/ 4271668 w 12192000"/>
              <a:gd name="connsiteY161" fmla="*/ 519402 h 6858000"/>
              <a:gd name="connsiteX162" fmla="*/ 4691380 w 12192000"/>
              <a:gd name="connsiteY162" fmla="*/ 700984 h 6858000"/>
              <a:gd name="connsiteX163" fmla="*/ 5201842 w 12192000"/>
              <a:gd name="connsiteY163" fmla="*/ 973357 h 6858000"/>
              <a:gd name="connsiteX164" fmla="*/ 5179153 w 12192000"/>
              <a:gd name="connsiteY164" fmla="*/ 1597546 h 6858000"/>
              <a:gd name="connsiteX165" fmla="*/ 4725411 w 12192000"/>
              <a:gd name="connsiteY165" fmla="*/ 1813172 h 6858000"/>
              <a:gd name="connsiteX166" fmla="*/ 4339728 w 12192000"/>
              <a:gd name="connsiteY166" fmla="*/ 2369266 h 6858000"/>
              <a:gd name="connsiteX167" fmla="*/ 4872877 w 12192000"/>
              <a:gd name="connsiteY167" fmla="*/ 2811872 h 6858000"/>
              <a:gd name="connsiteX168" fmla="*/ 5360653 w 12192000"/>
              <a:gd name="connsiteY168" fmla="*/ 2380616 h 6858000"/>
              <a:gd name="connsiteX169" fmla="*/ 5984548 w 12192000"/>
              <a:gd name="connsiteY169" fmla="*/ 1676984 h 6858000"/>
              <a:gd name="connsiteX170" fmla="*/ 6200075 w 12192000"/>
              <a:gd name="connsiteY170" fmla="*/ 1279777 h 6858000"/>
              <a:gd name="connsiteX171" fmla="*/ 5746332 w 12192000"/>
              <a:gd name="connsiteY171" fmla="*/ 859869 h 6858000"/>
              <a:gd name="connsiteX172" fmla="*/ 5054375 w 12192000"/>
              <a:gd name="connsiteY172" fmla="*/ 326473 h 6858000"/>
              <a:gd name="connsiteX173" fmla="*/ 4563054 w 12192000"/>
              <a:gd name="connsiteY173" fmla="*/ 61547 h 6858000"/>
              <a:gd name="connsiteX174" fmla="*/ 0 w 12192000"/>
              <a:gd name="connsiteY174" fmla="*/ 0 h 6858000"/>
              <a:gd name="connsiteX175" fmla="*/ 3173974 w 12192000"/>
              <a:gd name="connsiteY175" fmla="*/ 0 h 6858000"/>
              <a:gd name="connsiteX176" fmla="*/ 3169239 w 12192000"/>
              <a:gd name="connsiteY176" fmla="*/ 19696 h 6858000"/>
              <a:gd name="connsiteX177" fmla="*/ 3252892 w 12192000"/>
              <a:gd name="connsiteY177" fmla="*/ 106707 h 6858000"/>
              <a:gd name="connsiteX178" fmla="*/ 3354979 w 12192000"/>
              <a:gd name="connsiteY178" fmla="*/ 118119 h 6858000"/>
              <a:gd name="connsiteX179" fmla="*/ 3604522 w 12192000"/>
              <a:gd name="connsiteY179" fmla="*/ 72473 h 6858000"/>
              <a:gd name="connsiteX180" fmla="*/ 3665490 w 12192000"/>
              <a:gd name="connsiteY180" fmla="*/ 18269 h 6858000"/>
              <a:gd name="connsiteX181" fmla="*/ 3675169 w 12192000"/>
              <a:gd name="connsiteY181" fmla="*/ 0 h 6858000"/>
              <a:gd name="connsiteX182" fmla="*/ 12192000 w 12192000"/>
              <a:gd name="connsiteY182" fmla="*/ 0 h 6858000"/>
              <a:gd name="connsiteX183" fmla="*/ 12192000 w 12192000"/>
              <a:gd name="connsiteY183" fmla="*/ 6858000 h 6858000"/>
              <a:gd name="connsiteX184" fmla="*/ 4722042 w 12192000"/>
              <a:gd name="connsiteY184" fmla="*/ 6858000 h 6858000"/>
              <a:gd name="connsiteX185" fmla="*/ 4723835 w 12192000"/>
              <a:gd name="connsiteY185" fmla="*/ 6828865 h 6858000"/>
              <a:gd name="connsiteX186" fmla="*/ 4520229 w 12192000"/>
              <a:gd name="connsiteY186" fmla="*/ 6726644 h 6858000"/>
              <a:gd name="connsiteX187" fmla="*/ 4373182 w 12192000"/>
              <a:gd name="connsiteY187" fmla="*/ 6749359 h 6858000"/>
              <a:gd name="connsiteX188" fmla="*/ 4234792 w 12192000"/>
              <a:gd name="connsiteY188" fmla="*/ 6845192 h 6858000"/>
              <a:gd name="connsiteX189" fmla="*/ 4233036 w 12192000"/>
              <a:gd name="connsiteY189" fmla="*/ 6858000 h 6858000"/>
              <a:gd name="connsiteX190" fmla="*/ 0 w 12192000"/>
              <a:gd name="connsiteY1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12192000" h="6858000">
                <a:moveTo>
                  <a:pt x="3785502" y="5476092"/>
                </a:moveTo>
                <a:cubicBezTo>
                  <a:pt x="3593137" y="5476092"/>
                  <a:pt x="3434720" y="5611511"/>
                  <a:pt x="3434720" y="5769496"/>
                </a:cubicBezTo>
                <a:cubicBezTo>
                  <a:pt x="3423405" y="5927482"/>
                  <a:pt x="3604452" y="6074184"/>
                  <a:pt x="3785502" y="6074184"/>
                </a:cubicBezTo>
                <a:cubicBezTo>
                  <a:pt x="3977863" y="6074184"/>
                  <a:pt x="4136280" y="5950053"/>
                  <a:pt x="4136280" y="5780783"/>
                </a:cubicBezTo>
                <a:cubicBezTo>
                  <a:pt x="4136280" y="5622794"/>
                  <a:pt x="3977863" y="5476092"/>
                  <a:pt x="3785502" y="5476092"/>
                </a:cubicBezTo>
                <a:close/>
                <a:moveTo>
                  <a:pt x="1114119" y="5389722"/>
                </a:moveTo>
                <a:cubicBezTo>
                  <a:pt x="1068364" y="5393985"/>
                  <a:pt x="1043122" y="5430206"/>
                  <a:pt x="1043122" y="5498385"/>
                </a:cubicBezTo>
                <a:cubicBezTo>
                  <a:pt x="1054340" y="5612021"/>
                  <a:pt x="1188977" y="5782471"/>
                  <a:pt x="1301173" y="5816562"/>
                </a:cubicBezTo>
                <a:cubicBezTo>
                  <a:pt x="1390930" y="5850653"/>
                  <a:pt x="1424589" y="5805199"/>
                  <a:pt x="1435808" y="5737017"/>
                </a:cubicBezTo>
                <a:cubicBezTo>
                  <a:pt x="1435808" y="5600656"/>
                  <a:pt x="1289954" y="5418842"/>
                  <a:pt x="1166538" y="5396115"/>
                </a:cubicBezTo>
                <a:cubicBezTo>
                  <a:pt x="1146904" y="5390434"/>
                  <a:pt x="1129372" y="5388303"/>
                  <a:pt x="1114119" y="5389722"/>
                </a:cubicBezTo>
                <a:close/>
                <a:moveTo>
                  <a:pt x="6957307" y="5088713"/>
                </a:moveTo>
                <a:cubicBezTo>
                  <a:pt x="6889754" y="5077365"/>
                  <a:pt x="6788424" y="5224917"/>
                  <a:pt x="6788424" y="5338422"/>
                </a:cubicBezTo>
                <a:cubicBezTo>
                  <a:pt x="6788424" y="5395173"/>
                  <a:pt x="6799684" y="5451925"/>
                  <a:pt x="6867237" y="5451925"/>
                </a:cubicBezTo>
                <a:cubicBezTo>
                  <a:pt x="6934791" y="5451925"/>
                  <a:pt x="7036120" y="5304371"/>
                  <a:pt x="7036120" y="5190868"/>
                </a:cubicBezTo>
                <a:cubicBezTo>
                  <a:pt x="7024861" y="5145466"/>
                  <a:pt x="7024861" y="5088713"/>
                  <a:pt x="6957307" y="5088713"/>
                </a:cubicBezTo>
                <a:close/>
                <a:moveTo>
                  <a:pt x="802511" y="4950493"/>
                </a:moveTo>
                <a:cubicBezTo>
                  <a:pt x="745221" y="4950493"/>
                  <a:pt x="722306" y="4984325"/>
                  <a:pt x="722306" y="5029435"/>
                </a:cubicBezTo>
                <a:cubicBezTo>
                  <a:pt x="710848" y="5108373"/>
                  <a:pt x="848340" y="5266253"/>
                  <a:pt x="940003" y="5277530"/>
                </a:cubicBezTo>
                <a:cubicBezTo>
                  <a:pt x="985833" y="5288807"/>
                  <a:pt x="1020208" y="5254976"/>
                  <a:pt x="1020208" y="5209869"/>
                </a:cubicBezTo>
                <a:cubicBezTo>
                  <a:pt x="1043123" y="5119650"/>
                  <a:pt x="894170" y="4950493"/>
                  <a:pt x="802511" y="4950493"/>
                </a:cubicBezTo>
                <a:close/>
                <a:moveTo>
                  <a:pt x="7242056" y="4442251"/>
                </a:moveTo>
                <a:cubicBezTo>
                  <a:pt x="7219167" y="4444944"/>
                  <a:pt x="7199392" y="4457829"/>
                  <a:pt x="7186737" y="4470715"/>
                </a:cubicBezTo>
                <a:cubicBezTo>
                  <a:pt x="7074244" y="4562340"/>
                  <a:pt x="7017997" y="4688328"/>
                  <a:pt x="7029247" y="4837222"/>
                </a:cubicBezTo>
                <a:cubicBezTo>
                  <a:pt x="7040496" y="4951756"/>
                  <a:pt x="7119241" y="4974662"/>
                  <a:pt x="7209236" y="4905942"/>
                </a:cubicBezTo>
                <a:cubicBezTo>
                  <a:pt x="7299231" y="4825768"/>
                  <a:pt x="7332979" y="4722687"/>
                  <a:pt x="7344228" y="4619608"/>
                </a:cubicBezTo>
                <a:cubicBezTo>
                  <a:pt x="7344228" y="4550888"/>
                  <a:pt x="7344228" y="4493620"/>
                  <a:pt x="7299231" y="4459261"/>
                </a:cubicBezTo>
                <a:cubicBezTo>
                  <a:pt x="7287982" y="4450670"/>
                  <a:pt x="7276732" y="4445659"/>
                  <a:pt x="7265836" y="4443332"/>
                </a:cubicBezTo>
                <a:cubicBezTo>
                  <a:pt x="7257662" y="4441588"/>
                  <a:pt x="7249686" y="4441353"/>
                  <a:pt x="7242056" y="4442251"/>
                </a:cubicBezTo>
                <a:close/>
                <a:moveTo>
                  <a:pt x="5937027" y="4406775"/>
                </a:moveTo>
                <a:cubicBezTo>
                  <a:pt x="5744232" y="4406775"/>
                  <a:pt x="5574121" y="4600198"/>
                  <a:pt x="5574121" y="4805002"/>
                </a:cubicBezTo>
                <a:cubicBezTo>
                  <a:pt x="5585462" y="4975666"/>
                  <a:pt x="5687529" y="5089445"/>
                  <a:pt x="5857641" y="5089445"/>
                </a:cubicBezTo>
                <a:cubicBezTo>
                  <a:pt x="6050433" y="5078069"/>
                  <a:pt x="6220546" y="4896022"/>
                  <a:pt x="6209206" y="4691223"/>
                </a:cubicBezTo>
                <a:cubicBezTo>
                  <a:pt x="6209206" y="4531933"/>
                  <a:pt x="6095798" y="4406775"/>
                  <a:pt x="5937027" y="4406775"/>
                </a:cubicBezTo>
                <a:close/>
                <a:moveTo>
                  <a:pt x="4486007" y="4267829"/>
                </a:moveTo>
                <a:cubicBezTo>
                  <a:pt x="4145245" y="4267829"/>
                  <a:pt x="3906715" y="4552352"/>
                  <a:pt x="3963506" y="4871015"/>
                </a:cubicBezTo>
                <a:cubicBezTo>
                  <a:pt x="3986225" y="5041729"/>
                  <a:pt x="4099812" y="5144158"/>
                  <a:pt x="4224759" y="5235204"/>
                </a:cubicBezTo>
                <a:cubicBezTo>
                  <a:pt x="4474649" y="5428678"/>
                  <a:pt x="4565520" y="5679058"/>
                  <a:pt x="4474649" y="5997723"/>
                </a:cubicBezTo>
                <a:cubicBezTo>
                  <a:pt x="4372423" y="6316387"/>
                  <a:pt x="4554162" y="6521242"/>
                  <a:pt x="4894922" y="6464338"/>
                </a:cubicBezTo>
                <a:cubicBezTo>
                  <a:pt x="5053944" y="6441576"/>
                  <a:pt x="5167531" y="6361912"/>
                  <a:pt x="5281117" y="6259483"/>
                </a:cubicBezTo>
                <a:cubicBezTo>
                  <a:pt x="5508290" y="6054627"/>
                  <a:pt x="5769543" y="5940818"/>
                  <a:pt x="6087587" y="5940818"/>
                </a:cubicBezTo>
                <a:cubicBezTo>
                  <a:pt x="6348836" y="5940818"/>
                  <a:pt x="6598728" y="5690438"/>
                  <a:pt x="6632803" y="5440058"/>
                </a:cubicBezTo>
                <a:cubicBezTo>
                  <a:pt x="6655520" y="5246584"/>
                  <a:pt x="6519217" y="5121395"/>
                  <a:pt x="6326119" y="5166920"/>
                </a:cubicBezTo>
                <a:cubicBezTo>
                  <a:pt x="6178455" y="5189679"/>
                  <a:pt x="6064870" y="5303487"/>
                  <a:pt x="5974000" y="5405918"/>
                </a:cubicBezTo>
                <a:cubicBezTo>
                  <a:pt x="5837694" y="5565249"/>
                  <a:pt x="5678671" y="5690438"/>
                  <a:pt x="5474215" y="5735963"/>
                </a:cubicBezTo>
                <a:cubicBezTo>
                  <a:pt x="5167531" y="5815627"/>
                  <a:pt x="4963074" y="5679058"/>
                  <a:pt x="4906280" y="5371775"/>
                </a:cubicBezTo>
                <a:cubicBezTo>
                  <a:pt x="4883563" y="5201061"/>
                  <a:pt x="4928997" y="5053111"/>
                  <a:pt x="4963074" y="4893778"/>
                </a:cubicBezTo>
                <a:cubicBezTo>
                  <a:pt x="5042586" y="4552352"/>
                  <a:pt x="4826769" y="4267829"/>
                  <a:pt x="4486007" y="4267829"/>
                </a:cubicBezTo>
                <a:close/>
                <a:moveTo>
                  <a:pt x="1800595" y="4110753"/>
                </a:moveTo>
                <a:cubicBezTo>
                  <a:pt x="1640666" y="4110753"/>
                  <a:pt x="1526429" y="4247428"/>
                  <a:pt x="1526429" y="4418267"/>
                </a:cubicBezTo>
                <a:cubicBezTo>
                  <a:pt x="1526429" y="4623276"/>
                  <a:pt x="1686360" y="4805507"/>
                  <a:pt x="1869137" y="4805507"/>
                </a:cubicBezTo>
                <a:cubicBezTo>
                  <a:pt x="2029068" y="4805507"/>
                  <a:pt x="2154726" y="4680223"/>
                  <a:pt x="2143303" y="4497994"/>
                </a:cubicBezTo>
                <a:cubicBezTo>
                  <a:pt x="2143303" y="4292984"/>
                  <a:pt x="1983374" y="4122143"/>
                  <a:pt x="1800595" y="4110753"/>
                </a:cubicBezTo>
                <a:close/>
                <a:moveTo>
                  <a:pt x="3036915" y="4055646"/>
                </a:moveTo>
                <a:cubicBezTo>
                  <a:pt x="2752944" y="4044296"/>
                  <a:pt x="2571201" y="4203181"/>
                  <a:pt x="2525764" y="4543647"/>
                </a:cubicBezTo>
                <a:cubicBezTo>
                  <a:pt x="2480328" y="4895462"/>
                  <a:pt x="2309941" y="5111090"/>
                  <a:pt x="1946456" y="5179183"/>
                </a:cubicBezTo>
                <a:cubicBezTo>
                  <a:pt x="1696558" y="5224579"/>
                  <a:pt x="1617047" y="5417510"/>
                  <a:pt x="1719279" y="5644487"/>
                </a:cubicBezTo>
                <a:cubicBezTo>
                  <a:pt x="1810149" y="5837420"/>
                  <a:pt x="1957817" y="5939558"/>
                  <a:pt x="2150918" y="5996301"/>
                </a:cubicBezTo>
                <a:cubicBezTo>
                  <a:pt x="2446252" y="6087093"/>
                  <a:pt x="2684790" y="6257327"/>
                  <a:pt x="2843814" y="6529698"/>
                </a:cubicBezTo>
                <a:cubicBezTo>
                  <a:pt x="2968763" y="6745328"/>
                  <a:pt x="3264096" y="6847467"/>
                  <a:pt x="3513993" y="6768027"/>
                </a:cubicBezTo>
                <a:cubicBezTo>
                  <a:pt x="3741174" y="6699934"/>
                  <a:pt x="3797968" y="6495652"/>
                  <a:pt x="3616224" y="6336769"/>
                </a:cubicBezTo>
                <a:cubicBezTo>
                  <a:pt x="3502634" y="6223280"/>
                  <a:pt x="3366326" y="6189234"/>
                  <a:pt x="3218661" y="6166537"/>
                </a:cubicBezTo>
                <a:cubicBezTo>
                  <a:pt x="3025557" y="6121141"/>
                  <a:pt x="2855172" y="6041697"/>
                  <a:pt x="2718867" y="5905511"/>
                </a:cubicBezTo>
                <a:cubicBezTo>
                  <a:pt x="2503045" y="5678534"/>
                  <a:pt x="2503045" y="5451558"/>
                  <a:pt x="2741586" y="5235930"/>
                </a:cubicBezTo>
                <a:cubicBezTo>
                  <a:pt x="2866533" y="5122440"/>
                  <a:pt x="3025557" y="5088393"/>
                  <a:pt x="3173225" y="5042997"/>
                </a:cubicBezTo>
                <a:cubicBezTo>
                  <a:pt x="3434481" y="4974903"/>
                  <a:pt x="3593507" y="4759275"/>
                  <a:pt x="3559431" y="4520950"/>
                </a:cubicBezTo>
                <a:cubicBezTo>
                  <a:pt x="3525351" y="4248578"/>
                  <a:pt x="3309533" y="4055646"/>
                  <a:pt x="3036915" y="4055646"/>
                </a:cubicBezTo>
                <a:close/>
                <a:moveTo>
                  <a:pt x="1163773" y="2440594"/>
                </a:moveTo>
                <a:cubicBezTo>
                  <a:pt x="1044021" y="2449560"/>
                  <a:pt x="935904" y="2542623"/>
                  <a:pt x="861635" y="2710488"/>
                </a:cubicBezTo>
                <a:cubicBezTo>
                  <a:pt x="782415" y="2881020"/>
                  <a:pt x="816366" y="3062920"/>
                  <a:pt x="850318" y="3233450"/>
                </a:cubicBezTo>
                <a:cubicBezTo>
                  <a:pt x="906904" y="3494927"/>
                  <a:pt x="872954" y="3745035"/>
                  <a:pt x="737146" y="3983777"/>
                </a:cubicBezTo>
                <a:cubicBezTo>
                  <a:pt x="590022" y="4222520"/>
                  <a:pt x="646608" y="4449892"/>
                  <a:pt x="782415" y="4654528"/>
                </a:cubicBezTo>
                <a:cubicBezTo>
                  <a:pt x="861635" y="4756848"/>
                  <a:pt x="952173" y="4847797"/>
                  <a:pt x="1099298" y="4802321"/>
                </a:cubicBezTo>
                <a:cubicBezTo>
                  <a:pt x="1235105" y="4756848"/>
                  <a:pt x="1269056" y="4643160"/>
                  <a:pt x="1280374" y="4506738"/>
                </a:cubicBezTo>
                <a:cubicBezTo>
                  <a:pt x="1291692" y="4370311"/>
                  <a:pt x="1246422" y="4245259"/>
                  <a:pt x="1212470" y="4120203"/>
                </a:cubicBezTo>
                <a:cubicBezTo>
                  <a:pt x="1144567" y="3904196"/>
                  <a:pt x="1144567" y="3699563"/>
                  <a:pt x="1235105" y="3494927"/>
                </a:cubicBezTo>
                <a:cubicBezTo>
                  <a:pt x="1291692" y="3335768"/>
                  <a:pt x="1404863" y="3244817"/>
                  <a:pt x="1574622" y="3244817"/>
                </a:cubicBezTo>
                <a:cubicBezTo>
                  <a:pt x="1744382" y="3244817"/>
                  <a:pt x="1891504" y="3301659"/>
                  <a:pt x="2004678" y="3415346"/>
                </a:cubicBezTo>
                <a:cubicBezTo>
                  <a:pt x="2072581" y="3472188"/>
                  <a:pt x="2129165" y="3529032"/>
                  <a:pt x="2185752" y="3585874"/>
                </a:cubicBezTo>
                <a:cubicBezTo>
                  <a:pt x="2389463" y="3767774"/>
                  <a:pt x="2627125" y="3779144"/>
                  <a:pt x="2830836" y="3619983"/>
                </a:cubicBezTo>
                <a:cubicBezTo>
                  <a:pt x="3023227" y="3460820"/>
                  <a:pt x="3091131" y="3165237"/>
                  <a:pt x="2966643" y="2949234"/>
                </a:cubicBezTo>
                <a:cubicBezTo>
                  <a:pt x="2842152" y="2721858"/>
                  <a:pt x="2615807" y="2642278"/>
                  <a:pt x="2366829" y="2721858"/>
                </a:cubicBezTo>
                <a:cubicBezTo>
                  <a:pt x="2321559" y="2733227"/>
                  <a:pt x="2264973" y="2755964"/>
                  <a:pt x="2219705" y="2767334"/>
                </a:cubicBezTo>
                <a:cubicBezTo>
                  <a:pt x="1925458" y="2881020"/>
                  <a:pt x="1687795" y="2824176"/>
                  <a:pt x="1472768" y="2596802"/>
                </a:cubicBezTo>
                <a:cubicBezTo>
                  <a:pt x="1387889" y="2503011"/>
                  <a:pt x="1299826" y="2452386"/>
                  <a:pt x="1215743" y="2441929"/>
                </a:cubicBezTo>
                <a:cubicBezTo>
                  <a:pt x="1198225" y="2439749"/>
                  <a:pt x="1180881" y="2439313"/>
                  <a:pt x="1163773" y="2440594"/>
                </a:cubicBezTo>
                <a:close/>
                <a:moveTo>
                  <a:pt x="6032505" y="2050663"/>
                </a:moveTo>
                <a:cubicBezTo>
                  <a:pt x="5885246" y="2050663"/>
                  <a:pt x="5749317" y="2187337"/>
                  <a:pt x="5749317" y="2358179"/>
                </a:cubicBezTo>
                <a:cubicBezTo>
                  <a:pt x="5749317" y="2551798"/>
                  <a:pt x="5919231" y="2734029"/>
                  <a:pt x="6100471" y="2745417"/>
                </a:cubicBezTo>
                <a:cubicBezTo>
                  <a:pt x="6259055" y="2745417"/>
                  <a:pt x="6383659" y="2620137"/>
                  <a:pt x="6383659" y="2437906"/>
                </a:cubicBezTo>
                <a:cubicBezTo>
                  <a:pt x="6383659" y="2244284"/>
                  <a:pt x="6213747" y="2050663"/>
                  <a:pt x="6032505" y="2050663"/>
                </a:cubicBezTo>
                <a:close/>
                <a:moveTo>
                  <a:pt x="6870987" y="2048211"/>
                </a:moveTo>
                <a:cubicBezTo>
                  <a:pt x="6857111" y="2047560"/>
                  <a:pt x="6843411" y="2048238"/>
                  <a:pt x="6829990" y="2050227"/>
                </a:cubicBezTo>
                <a:cubicBezTo>
                  <a:pt x="6749472" y="2062161"/>
                  <a:pt x="6679030" y="2121280"/>
                  <a:pt x="6640820" y="2223537"/>
                </a:cubicBezTo>
                <a:cubicBezTo>
                  <a:pt x="6595537" y="2348520"/>
                  <a:pt x="6618179" y="2484866"/>
                  <a:pt x="6652141" y="2609850"/>
                </a:cubicBezTo>
                <a:cubicBezTo>
                  <a:pt x="6697422" y="2746192"/>
                  <a:pt x="6742707" y="2871177"/>
                  <a:pt x="6742707" y="3018882"/>
                </a:cubicBezTo>
                <a:cubicBezTo>
                  <a:pt x="6731387" y="3064332"/>
                  <a:pt x="6731387" y="3098419"/>
                  <a:pt x="6731387" y="3143869"/>
                </a:cubicBezTo>
                <a:cubicBezTo>
                  <a:pt x="6686103" y="3586989"/>
                  <a:pt x="6323843" y="3746056"/>
                  <a:pt x="5961578" y="3496091"/>
                </a:cubicBezTo>
                <a:cubicBezTo>
                  <a:pt x="5871012" y="3427921"/>
                  <a:pt x="5791769" y="3337023"/>
                  <a:pt x="5701203" y="3257489"/>
                </a:cubicBezTo>
                <a:cubicBezTo>
                  <a:pt x="5542714" y="3121142"/>
                  <a:pt x="5361583" y="3087059"/>
                  <a:pt x="5169131" y="3177954"/>
                </a:cubicBezTo>
                <a:cubicBezTo>
                  <a:pt x="4920078" y="3291574"/>
                  <a:pt x="4806870" y="3598351"/>
                  <a:pt x="4920078" y="3859679"/>
                </a:cubicBezTo>
                <a:cubicBezTo>
                  <a:pt x="5021964" y="4121008"/>
                  <a:pt x="5282338" y="4234626"/>
                  <a:pt x="5542714" y="4132369"/>
                </a:cubicBezTo>
                <a:cubicBezTo>
                  <a:pt x="5916297" y="3973299"/>
                  <a:pt x="6221954" y="3996026"/>
                  <a:pt x="6493652" y="4325526"/>
                </a:cubicBezTo>
                <a:cubicBezTo>
                  <a:pt x="6606860" y="4473231"/>
                  <a:pt x="6776670" y="4450508"/>
                  <a:pt x="6912517" y="4325526"/>
                </a:cubicBezTo>
                <a:cubicBezTo>
                  <a:pt x="7093647" y="4155093"/>
                  <a:pt x="7116290" y="3939214"/>
                  <a:pt x="7071005" y="3723334"/>
                </a:cubicBezTo>
                <a:cubicBezTo>
                  <a:pt x="6991762" y="3405198"/>
                  <a:pt x="7025724" y="3109782"/>
                  <a:pt x="7184213" y="2825728"/>
                </a:cubicBezTo>
                <a:cubicBezTo>
                  <a:pt x="7320062" y="2609850"/>
                  <a:pt x="7229496" y="2257624"/>
                  <a:pt x="7025724" y="2109917"/>
                </a:cubicBezTo>
                <a:cubicBezTo>
                  <a:pt x="6988931" y="2081511"/>
                  <a:pt x="6950724" y="2063048"/>
                  <a:pt x="6913046" y="2054170"/>
                </a:cubicBezTo>
                <a:cubicBezTo>
                  <a:pt x="6898918" y="2050842"/>
                  <a:pt x="6884864" y="2048862"/>
                  <a:pt x="6870987" y="2048211"/>
                </a:cubicBezTo>
                <a:close/>
                <a:moveTo>
                  <a:pt x="765358" y="1910751"/>
                </a:moveTo>
                <a:cubicBezTo>
                  <a:pt x="741198" y="1913414"/>
                  <a:pt x="718600" y="1926158"/>
                  <a:pt x="699570" y="1938899"/>
                </a:cubicBezTo>
                <a:cubicBezTo>
                  <a:pt x="598074" y="2040847"/>
                  <a:pt x="541691" y="2165450"/>
                  <a:pt x="552968" y="2312708"/>
                </a:cubicBezTo>
                <a:cubicBezTo>
                  <a:pt x="564245" y="2414656"/>
                  <a:pt x="643185" y="2437310"/>
                  <a:pt x="722124" y="2380673"/>
                </a:cubicBezTo>
                <a:cubicBezTo>
                  <a:pt x="812341" y="2301379"/>
                  <a:pt x="857450" y="2199431"/>
                  <a:pt x="868727" y="2097485"/>
                </a:cubicBezTo>
                <a:cubicBezTo>
                  <a:pt x="868727" y="2029521"/>
                  <a:pt x="880004" y="1961554"/>
                  <a:pt x="823618" y="1927574"/>
                </a:cubicBezTo>
                <a:cubicBezTo>
                  <a:pt x="812341" y="1919076"/>
                  <a:pt x="801064" y="1914120"/>
                  <a:pt x="789964" y="1911821"/>
                </a:cubicBezTo>
                <a:cubicBezTo>
                  <a:pt x="781638" y="1910096"/>
                  <a:pt x="773411" y="1909863"/>
                  <a:pt x="765358" y="1910751"/>
                </a:cubicBezTo>
                <a:close/>
                <a:moveTo>
                  <a:pt x="2052023" y="1766724"/>
                </a:moveTo>
                <a:cubicBezTo>
                  <a:pt x="1870783" y="1766724"/>
                  <a:pt x="1689544" y="1960148"/>
                  <a:pt x="1689544" y="2153572"/>
                </a:cubicBezTo>
                <a:cubicBezTo>
                  <a:pt x="1689544" y="2324241"/>
                  <a:pt x="1802817" y="2449394"/>
                  <a:pt x="1961403" y="2449394"/>
                </a:cubicBezTo>
                <a:cubicBezTo>
                  <a:pt x="2142642" y="2449394"/>
                  <a:pt x="2323884" y="2255974"/>
                  <a:pt x="2323884" y="2062548"/>
                </a:cubicBezTo>
                <a:cubicBezTo>
                  <a:pt x="2323884" y="1891880"/>
                  <a:pt x="2210608" y="1766724"/>
                  <a:pt x="2052023" y="1766724"/>
                </a:cubicBezTo>
                <a:close/>
                <a:moveTo>
                  <a:pt x="6958928" y="1608846"/>
                </a:moveTo>
                <a:cubicBezTo>
                  <a:pt x="6901871" y="1597569"/>
                  <a:pt x="6879049" y="1642675"/>
                  <a:pt x="6879049" y="1687786"/>
                </a:cubicBezTo>
                <a:cubicBezTo>
                  <a:pt x="6879049" y="1789280"/>
                  <a:pt x="7015988" y="1935883"/>
                  <a:pt x="7095866" y="1935883"/>
                </a:cubicBezTo>
                <a:cubicBezTo>
                  <a:pt x="7152925" y="1935883"/>
                  <a:pt x="7175747" y="1902051"/>
                  <a:pt x="7175747" y="1856943"/>
                </a:cubicBezTo>
                <a:cubicBezTo>
                  <a:pt x="7187159" y="1766726"/>
                  <a:pt x="7050220" y="1608846"/>
                  <a:pt x="6958928" y="1608846"/>
                </a:cubicBezTo>
                <a:close/>
                <a:moveTo>
                  <a:pt x="1016152" y="1367044"/>
                </a:moveTo>
                <a:cubicBezTo>
                  <a:pt x="1009709" y="1365867"/>
                  <a:pt x="1002346" y="1365867"/>
                  <a:pt x="993931" y="1367289"/>
                </a:cubicBezTo>
                <a:cubicBezTo>
                  <a:pt x="870513" y="1390033"/>
                  <a:pt x="848076" y="1503751"/>
                  <a:pt x="836854" y="1606098"/>
                </a:cubicBezTo>
                <a:cubicBezTo>
                  <a:pt x="825634" y="1662956"/>
                  <a:pt x="825634" y="1742560"/>
                  <a:pt x="904174" y="1731189"/>
                </a:cubicBezTo>
                <a:cubicBezTo>
                  <a:pt x="1016372" y="1708443"/>
                  <a:pt x="1050031" y="1594725"/>
                  <a:pt x="1061251" y="1481006"/>
                </a:cubicBezTo>
                <a:cubicBezTo>
                  <a:pt x="1061251" y="1441204"/>
                  <a:pt x="1061251" y="1375284"/>
                  <a:pt x="1016152" y="1367044"/>
                </a:cubicBezTo>
                <a:close/>
                <a:moveTo>
                  <a:pt x="6559477" y="1031795"/>
                </a:moveTo>
                <a:cubicBezTo>
                  <a:pt x="6505832" y="1027534"/>
                  <a:pt x="6474276" y="1068015"/>
                  <a:pt x="6474276" y="1153241"/>
                </a:cubicBezTo>
                <a:cubicBezTo>
                  <a:pt x="6496717" y="1289601"/>
                  <a:pt x="6575255" y="1391873"/>
                  <a:pt x="6698670" y="1460055"/>
                </a:cubicBezTo>
                <a:cubicBezTo>
                  <a:pt x="6743549" y="1482780"/>
                  <a:pt x="6788427" y="1482780"/>
                  <a:pt x="6822086" y="1460055"/>
                </a:cubicBezTo>
                <a:cubicBezTo>
                  <a:pt x="6866964" y="1425963"/>
                  <a:pt x="6866964" y="1369146"/>
                  <a:pt x="6855745" y="1335056"/>
                </a:cubicBezTo>
                <a:cubicBezTo>
                  <a:pt x="6810866" y="1198694"/>
                  <a:pt x="6732329" y="1107787"/>
                  <a:pt x="6620133" y="1050969"/>
                </a:cubicBezTo>
                <a:cubicBezTo>
                  <a:pt x="6597692" y="1039607"/>
                  <a:pt x="6577357" y="1033215"/>
                  <a:pt x="6559477" y="1031795"/>
                </a:cubicBezTo>
                <a:close/>
                <a:moveTo>
                  <a:pt x="4112501" y="781205"/>
                </a:moveTo>
                <a:cubicBezTo>
                  <a:pt x="3931454" y="769906"/>
                  <a:pt x="3773037" y="905500"/>
                  <a:pt x="3761722" y="1063695"/>
                </a:cubicBezTo>
                <a:cubicBezTo>
                  <a:pt x="3761722" y="1233187"/>
                  <a:pt x="3920138" y="1380084"/>
                  <a:pt x="4112501" y="1380084"/>
                </a:cubicBezTo>
                <a:cubicBezTo>
                  <a:pt x="4304865" y="1380084"/>
                  <a:pt x="4463283" y="1255787"/>
                  <a:pt x="4474597" y="1086293"/>
                </a:cubicBezTo>
                <a:cubicBezTo>
                  <a:pt x="4474597" y="928100"/>
                  <a:pt x="4304865" y="781205"/>
                  <a:pt x="4112501" y="781205"/>
                </a:cubicBezTo>
                <a:close/>
                <a:moveTo>
                  <a:pt x="3072509" y="382553"/>
                </a:moveTo>
                <a:cubicBezTo>
                  <a:pt x="2891169" y="393921"/>
                  <a:pt x="2743833" y="473510"/>
                  <a:pt x="2619162" y="598584"/>
                </a:cubicBezTo>
                <a:cubicBezTo>
                  <a:pt x="2403821" y="803244"/>
                  <a:pt x="2143143" y="916945"/>
                  <a:pt x="1848468" y="916945"/>
                </a:cubicBezTo>
                <a:cubicBezTo>
                  <a:pt x="1576457" y="916945"/>
                  <a:pt x="1327115" y="1132976"/>
                  <a:pt x="1270445" y="1405859"/>
                </a:cubicBezTo>
                <a:cubicBezTo>
                  <a:pt x="1236446" y="1587778"/>
                  <a:pt x="1349782" y="1712848"/>
                  <a:pt x="1531122" y="1701480"/>
                </a:cubicBezTo>
                <a:cubicBezTo>
                  <a:pt x="1701129" y="1690108"/>
                  <a:pt x="1814465" y="1587778"/>
                  <a:pt x="1916469" y="1462709"/>
                </a:cubicBezTo>
                <a:cubicBezTo>
                  <a:pt x="2052475" y="1326266"/>
                  <a:pt x="2188478" y="1201196"/>
                  <a:pt x="2381154" y="1132976"/>
                </a:cubicBezTo>
                <a:cubicBezTo>
                  <a:pt x="2743833" y="1019275"/>
                  <a:pt x="3004509" y="1201196"/>
                  <a:pt x="3004509" y="1587778"/>
                </a:cubicBezTo>
                <a:cubicBezTo>
                  <a:pt x="3015841" y="1735587"/>
                  <a:pt x="2959173" y="1860661"/>
                  <a:pt x="2925171" y="1997103"/>
                </a:cubicBezTo>
                <a:cubicBezTo>
                  <a:pt x="2868503" y="2315463"/>
                  <a:pt x="3095177" y="2588345"/>
                  <a:pt x="3423857" y="2588345"/>
                </a:cubicBezTo>
                <a:cubicBezTo>
                  <a:pt x="3695865" y="2588345"/>
                  <a:pt x="3911204" y="2395055"/>
                  <a:pt x="3945208" y="2122171"/>
                </a:cubicBezTo>
                <a:cubicBezTo>
                  <a:pt x="3979207" y="1917511"/>
                  <a:pt x="3854537" y="1769700"/>
                  <a:pt x="3695865" y="1644628"/>
                </a:cubicBezTo>
                <a:cubicBezTo>
                  <a:pt x="3435189" y="1439966"/>
                  <a:pt x="3321852" y="1189828"/>
                  <a:pt x="3435189" y="848725"/>
                </a:cubicBezTo>
                <a:cubicBezTo>
                  <a:pt x="3537192" y="564474"/>
                  <a:pt x="3367186" y="371180"/>
                  <a:pt x="3072509" y="382553"/>
                </a:cubicBezTo>
                <a:close/>
                <a:moveTo>
                  <a:pt x="4563054" y="61547"/>
                </a:moveTo>
                <a:cubicBezTo>
                  <a:pt x="4497830" y="59773"/>
                  <a:pt x="4433313" y="68285"/>
                  <a:pt x="4373759" y="88144"/>
                </a:cubicBezTo>
                <a:cubicBezTo>
                  <a:pt x="4158232" y="167587"/>
                  <a:pt x="4124201" y="360518"/>
                  <a:pt x="4271668" y="519402"/>
                </a:cubicBezTo>
                <a:cubicBezTo>
                  <a:pt x="4396447" y="632891"/>
                  <a:pt x="4543914" y="666939"/>
                  <a:pt x="4691380" y="700984"/>
                </a:cubicBezTo>
                <a:cubicBezTo>
                  <a:pt x="4884220" y="735032"/>
                  <a:pt x="5065717" y="814474"/>
                  <a:pt x="5201842" y="973357"/>
                </a:cubicBezTo>
                <a:cubicBezTo>
                  <a:pt x="5394682" y="1177638"/>
                  <a:pt x="5383337" y="1404613"/>
                  <a:pt x="5179153" y="1597546"/>
                </a:cubicBezTo>
                <a:cubicBezTo>
                  <a:pt x="5054375" y="1733730"/>
                  <a:pt x="4884220" y="1767776"/>
                  <a:pt x="4725411" y="1813172"/>
                </a:cubicBezTo>
                <a:cubicBezTo>
                  <a:pt x="4441821" y="1892614"/>
                  <a:pt x="4305698" y="2108241"/>
                  <a:pt x="4339728" y="2369266"/>
                </a:cubicBezTo>
                <a:cubicBezTo>
                  <a:pt x="4385103" y="2618942"/>
                  <a:pt x="4611976" y="2811872"/>
                  <a:pt x="4872877" y="2811872"/>
                </a:cubicBezTo>
                <a:cubicBezTo>
                  <a:pt x="5133778" y="2811872"/>
                  <a:pt x="5326620" y="2652989"/>
                  <a:pt x="5360653" y="2380616"/>
                </a:cubicBezTo>
                <a:cubicBezTo>
                  <a:pt x="5406024" y="1994754"/>
                  <a:pt x="5576180" y="1745079"/>
                  <a:pt x="5984548" y="1676984"/>
                </a:cubicBezTo>
                <a:cubicBezTo>
                  <a:pt x="6177388" y="1642938"/>
                  <a:pt x="6256792" y="1472706"/>
                  <a:pt x="6200075" y="1279777"/>
                </a:cubicBezTo>
                <a:cubicBezTo>
                  <a:pt x="6132013" y="1052799"/>
                  <a:pt x="5961861" y="927963"/>
                  <a:pt x="5746332" y="859869"/>
                </a:cubicBezTo>
                <a:cubicBezTo>
                  <a:pt x="5451400" y="769077"/>
                  <a:pt x="5213184" y="598845"/>
                  <a:pt x="5054375" y="326473"/>
                </a:cubicBezTo>
                <a:cubicBezTo>
                  <a:pt x="4960789" y="164749"/>
                  <a:pt x="4758733" y="66865"/>
                  <a:pt x="4563054" y="61547"/>
                </a:cubicBezTo>
                <a:close/>
                <a:moveTo>
                  <a:pt x="0" y="0"/>
                </a:moveTo>
                <a:lnTo>
                  <a:pt x="3173974" y="0"/>
                </a:lnTo>
                <a:lnTo>
                  <a:pt x="3169239" y="19696"/>
                </a:lnTo>
                <a:cubicBezTo>
                  <a:pt x="3173492" y="52504"/>
                  <a:pt x="3201850" y="83885"/>
                  <a:pt x="3252892" y="106707"/>
                </a:cubicBezTo>
                <a:cubicBezTo>
                  <a:pt x="3298264" y="118119"/>
                  <a:pt x="3343634" y="118119"/>
                  <a:pt x="3354979" y="118119"/>
                </a:cubicBezTo>
                <a:cubicBezTo>
                  <a:pt x="3468407" y="129529"/>
                  <a:pt x="3536464" y="106707"/>
                  <a:pt x="3604522" y="72473"/>
                </a:cubicBezTo>
                <a:cubicBezTo>
                  <a:pt x="3627208" y="55356"/>
                  <a:pt x="3649894" y="38239"/>
                  <a:pt x="3665490" y="18269"/>
                </a:cubicBezTo>
                <a:lnTo>
                  <a:pt x="3675169" y="0"/>
                </a:lnTo>
                <a:lnTo>
                  <a:pt x="12192000" y="0"/>
                </a:lnTo>
                <a:lnTo>
                  <a:pt x="12192000" y="6858000"/>
                </a:lnTo>
                <a:lnTo>
                  <a:pt x="4722042" y="6858000"/>
                </a:lnTo>
                <a:lnTo>
                  <a:pt x="4723835" y="6828865"/>
                </a:lnTo>
                <a:cubicBezTo>
                  <a:pt x="4701213" y="6726644"/>
                  <a:pt x="4610720" y="6738003"/>
                  <a:pt x="4520229" y="6726644"/>
                </a:cubicBezTo>
                <a:cubicBezTo>
                  <a:pt x="4474984" y="6738003"/>
                  <a:pt x="4429739" y="6738003"/>
                  <a:pt x="4373182" y="6749359"/>
                </a:cubicBezTo>
                <a:cubicBezTo>
                  <a:pt x="4322279" y="6774915"/>
                  <a:pt x="4258652" y="6794082"/>
                  <a:pt x="4234792" y="6845192"/>
                </a:cubicBezTo>
                <a:lnTo>
                  <a:pt x="4233036" y="6858000"/>
                </a:lnTo>
                <a:lnTo>
                  <a:pt x="0" y="6858000"/>
                </a:lnTo>
                <a:close/>
              </a:path>
            </a:pathLst>
          </a:custGeom>
          <a:solidFill>
            <a:srgbClr val="30333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ECEF6223-C57F-4C2D-9C24-9FB59AEADD56}"/>
              </a:ext>
            </a:extLst>
          </p:cNvPr>
          <p:cNvSpPr/>
          <p:nvPr/>
        </p:nvSpPr>
        <p:spPr>
          <a:xfrm>
            <a:off x="6812370" y="2968101"/>
            <a:ext cx="6096000" cy="923330"/>
          </a:xfrm>
          <a:prstGeom prst="rect">
            <a:avLst/>
          </a:prstGeom>
        </p:spPr>
        <p:txBody>
          <a:bodyPr>
            <a:spAutoFit/>
          </a:bodyPr>
          <a:lstStyle/>
          <a:p>
            <a:pPr algn="ctr">
              <a:defRPr/>
            </a:pPr>
            <a:r>
              <a:rPr lang="en-IN" dirty="0">
                <a:solidFill>
                  <a:prstClr val="white"/>
                </a:solidFill>
              </a:rPr>
              <a:t>SUPPORTING SLIDES TO BE SELECTED </a:t>
            </a:r>
          </a:p>
          <a:p>
            <a:pPr algn="ctr">
              <a:defRPr/>
            </a:pPr>
            <a:r>
              <a:rPr lang="en-IN" dirty="0">
                <a:solidFill>
                  <a:prstClr val="white"/>
                </a:solidFill>
              </a:rPr>
              <a:t>FROM DEPENDING ON AUDIENCE</a:t>
            </a:r>
            <a:endParaRPr lang="en-IN" sz="1600" dirty="0">
              <a:solidFill>
                <a:prstClr val="white"/>
              </a:solidFill>
            </a:endParaRPr>
          </a:p>
          <a:p>
            <a:pPr algn="ctr">
              <a:defRPr/>
            </a:pPr>
            <a:endParaRPr lang="en-IN" dirty="0">
              <a:solidFill>
                <a:prstClr val="white"/>
              </a:solidFill>
            </a:endParaRPr>
          </a:p>
        </p:txBody>
      </p:sp>
    </p:spTree>
    <p:extLst>
      <p:ext uri="{BB962C8B-B14F-4D97-AF65-F5344CB8AC3E}">
        <p14:creationId xmlns:p14="http://schemas.microsoft.com/office/powerpoint/2010/main" val="277748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827E8A-E597-4308-8CA3-A32B940C96E4}"/>
              </a:ext>
            </a:extLst>
          </p:cNvPr>
          <p:cNvSpPr/>
          <p:nvPr/>
        </p:nvSpPr>
        <p:spPr>
          <a:xfrm>
            <a:off x="313347" y="200353"/>
            <a:ext cx="3020379" cy="496098"/>
          </a:xfrm>
          <a:prstGeom prst="rect">
            <a:avLst/>
          </a:prstGeom>
        </p:spPr>
        <p:txBody>
          <a:bodyPr wrap="non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3200" b="1" i="0" u="none" strike="noStrike" kern="0" cap="none" spc="0" normalizeH="0" baseline="0" noProof="0" dirty="0">
                <a:ln/>
                <a:solidFill>
                  <a:srgbClr val="998555"/>
                </a:solidFill>
                <a:effectLst/>
                <a:uLnTx/>
                <a:uFillTx/>
                <a:latin typeface="Calibri" panose="020F0502020204030204"/>
                <a:ea typeface="+mn-ea"/>
                <a:cs typeface="+mn-cs"/>
              </a:rPr>
              <a:t>Leadership team</a:t>
            </a:r>
            <a:endParaRPr kumimoji="0" lang="en-IN" sz="1400" b="1" i="0" u="none" strike="noStrike" kern="0" cap="none" spc="0" normalizeH="0" baseline="0" noProof="0" dirty="0">
              <a:ln/>
              <a:solidFill>
                <a:prstClr val="black"/>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C8CCD07F-2503-8F47-BE13-21D10E92451D}"/>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colorTemperature colorTemp="6061"/>
                    </a14:imgEffect>
                    <a14:imgEffect>
                      <a14:saturation sat="2000"/>
                    </a14:imgEffect>
                  </a14:imgLayer>
                </a14:imgProps>
              </a:ext>
              <a:ext uri="{28A0092B-C50C-407E-A947-70E740481C1C}">
                <a14:useLocalDpi xmlns:a14="http://schemas.microsoft.com/office/drawing/2010/main"/>
              </a:ext>
            </a:extLst>
          </a:blip>
          <a:srcRect/>
          <a:stretch/>
        </p:blipFill>
        <p:spPr>
          <a:xfrm>
            <a:off x="3207566" y="798198"/>
            <a:ext cx="1005840" cy="1005840"/>
          </a:xfrm>
          <a:prstGeom prst="ellipse">
            <a:avLst/>
          </a:prstGeom>
          <a:solidFill>
            <a:schemeClr val="bg1"/>
          </a:solidFill>
          <a:ln>
            <a:noFill/>
          </a:ln>
          <a:effectLst>
            <a:outerShdw blurRad="317500" sx="102000" sy="102000" algn="ctr" rotWithShape="0">
              <a:prstClr val="black">
                <a:alpha val="10000"/>
              </a:prstClr>
            </a:outerShdw>
          </a:effectLst>
        </p:spPr>
      </p:pic>
      <p:pic>
        <p:nvPicPr>
          <p:cNvPr id="19" name="Picture 18">
            <a:extLst>
              <a:ext uri="{FF2B5EF4-FFF2-40B4-BE49-F238E27FC236}">
                <a16:creationId xmlns:a16="http://schemas.microsoft.com/office/drawing/2014/main" id="{7C5B2C14-7EB8-FB48-B44F-25648CBDA07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49316" y="820961"/>
            <a:ext cx="1005840" cy="1005840"/>
          </a:xfrm>
          <a:prstGeom prst="ellipse">
            <a:avLst/>
          </a:prstGeom>
          <a:solidFill>
            <a:schemeClr val="bg1"/>
          </a:solidFill>
          <a:ln>
            <a:noFill/>
          </a:ln>
          <a:effectLst>
            <a:outerShdw blurRad="317500" sx="102000" sy="102000" algn="ctr" rotWithShape="0">
              <a:prstClr val="black">
                <a:alpha val="10000"/>
              </a:prstClr>
            </a:outerShdw>
          </a:effectLst>
        </p:spPr>
      </p:pic>
      <p:sp>
        <p:nvSpPr>
          <p:cNvPr id="22" name="Rectangle 21">
            <a:extLst>
              <a:ext uri="{FF2B5EF4-FFF2-40B4-BE49-F238E27FC236}">
                <a16:creationId xmlns:a16="http://schemas.microsoft.com/office/drawing/2014/main" id="{FF96F86B-8F54-484B-B4D1-4B8D6EE33F89}"/>
              </a:ext>
            </a:extLst>
          </p:cNvPr>
          <p:cNvSpPr/>
          <p:nvPr/>
        </p:nvSpPr>
        <p:spPr>
          <a:xfrm>
            <a:off x="96429" y="1833404"/>
            <a:ext cx="2519952" cy="22236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GB" sz="1600" b="1" i="0" u="none" strike="noStrike" kern="1200" cap="none" spc="0" normalizeH="0" baseline="0" noProof="0" dirty="0">
                <a:ln>
                  <a:noFill/>
                </a:ln>
                <a:solidFill>
                  <a:srgbClr val="998555"/>
                </a:solidFill>
                <a:effectLst/>
                <a:uLnTx/>
                <a:uFillTx/>
                <a:latin typeface="Calibri" panose="020F0502020204030204"/>
                <a:ea typeface="+mn-ea"/>
                <a:cs typeface="+mn-cs"/>
              </a:rPr>
              <a:t>BRIAN MCNULTY</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CEO</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20+ years buy-side/fund admin, last 4 specialising in blockchain as Global Head of Services at R3.</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Serial entrepreneurial success, co-owning companies including DBFS Consultancy, </a:t>
            </a:r>
            <a:r>
              <a:rPr kumimoji="0" lang="en-GB" sz="1000" b="0" i="0" u="none" strike="noStrike" kern="1200" cap="none" spc="0" normalizeH="0" baseline="0" noProof="0" dirty="0" err="1">
                <a:ln>
                  <a:noFill/>
                </a:ln>
                <a:solidFill>
                  <a:prstClr val="black"/>
                </a:solidFill>
                <a:effectLst/>
                <a:uLnTx/>
                <a:uFillTx/>
                <a:latin typeface="Calibri Light" panose="020F0302020204030204"/>
                <a:ea typeface="+mn-ea"/>
                <a:cs typeface="+mn-cs"/>
              </a:rPr>
              <a:t>Tradermade</a:t>
            </a: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 International, Asset+ Fund of Funds platform</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Founded Post Trade Distributed Ledger Group (PTDL) of 40 financial blue-chips </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6"/>
              </a:rPr>
              <a:t>https://www.linkedin.com/in/brianmcnulty/</a:t>
            </a:r>
            <a:endPar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23" name="Rectangle 22">
            <a:extLst>
              <a:ext uri="{FF2B5EF4-FFF2-40B4-BE49-F238E27FC236}">
                <a16:creationId xmlns:a16="http://schemas.microsoft.com/office/drawing/2014/main" id="{6542FA3F-78F9-6646-AD66-C8B94B34AE30}"/>
              </a:ext>
            </a:extLst>
          </p:cNvPr>
          <p:cNvSpPr/>
          <p:nvPr/>
        </p:nvSpPr>
        <p:spPr>
          <a:xfrm>
            <a:off x="2607213" y="1881969"/>
            <a:ext cx="2482207" cy="1454244"/>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GB" sz="1600" b="1" i="0" u="none" strike="noStrike" kern="1200" cap="none" spc="0" normalizeH="0" baseline="0" noProof="0" dirty="0">
                <a:ln>
                  <a:noFill/>
                </a:ln>
                <a:solidFill>
                  <a:srgbClr val="998555"/>
                </a:solidFill>
                <a:effectLst/>
                <a:uLnTx/>
                <a:uFillTx/>
                <a:latin typeface="Calibri" panose="020F0502020204030204"/>
                <a:ea typeface="+mn-ea"/>
                <a:cs typeface="+mn-cs"/>
              </a:rPr>
              <a:t>IAN HUNT</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Product Design Lead</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30+ years buy-side/fund admin, last 4 in DLT</a:t>
            </a:r>
            <a:b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b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Senior advisory roles include  HSBC, M&amp;G, Insight, RLAM, RBS</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2+ years FAC design lead</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7"/>
              </a:rPr>
              <a:t>https://www.linkedin.com/in/ian-hunt-228880/</a:t>
            </a:r>
            <a:endPar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24" name="Rectangle 23">
            <a:extLst>
              <a:ext uri="{FF2B5EF4-FFF2-40B4-BE49-F238E27FC236}">
                <a16:creationId xmlns:a16="http://schemas.microsoft.com/office/drawing/2014/main" id="{614916BF-3F7B-BE41-B9ED-600859F7B609}"/>
              </a:ext>
            </a:extLst>
          </p:cNvPr>
          <p:cNvSpPr/>
          <p:nvPr/>
        </p:nvSpPr>
        <p:spPr>
          <a:xfrm>
            <a:off x="5131751" y="5163974"/>
            <a:ext cx="2167128" cy="1454244"/>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GB" sz="1600" b="1" i="0" u="none" strike="noStrike" kern="1200" cap="none" spc="0" normalizeH="0" baseline="0" noProof="0" dirty="0">
                <a:ln>
                  <a:noFill/>
                </a:ln>
                <a:solidFill>
                  <a:srgbClr val="998555"/>
                </a:solidFill>
                <a:effectLst/>
                <a:uLnTx/>
                <a:uFillTx/>
                <a:latin typeface="Calibri" panose="020F0502020204030204"/>
                <a:ea typeface="+mn-ea"/>
                <a:cs typeface="+mn-cs"/>
              </a:rPr>
              <a:t>CHRIS BALDWIN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Product Build Manager</a:t>
            </a:r>
            <a:endParaRPr kumimoji="0" lang="en-GB" sz="10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1" i="0" u="none" strike="noStrike" kern="1200" cap="none" spc="0" normalizeH="0" baseline="0" noProof="0" dirty="0">
                <a:ln>
                  <a:noFill/>
                </a:ln>
                <a:solidFill>
                  <a:prstClr val="black"/>
                </a:solidFill>
                <a:effectLst/>
                <a:uLnTx/>
                <a:uFillTx/>
                <a:latin typeface="Calibri Light" panose="020F0302020204030204"/>
                <a:ea typeface="+mn-ea"/>
                <a:cs typeface="+mn-cs"/>
              </a:rPr>
              <a:t>Overseeing team of FAC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18 years as Senior IT Project Manager / Programme Manager at GAM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https://www.linkedin.com/in/cmbuk/</a:t>
            </a:r>
            <a:endPar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33" name="Picture 32">
            <a:extLst>
              <a:ext uri="{FF2B5EF4-FFF2-40B4-BE49-F238E27FC236}">
                <a16:creationId xmlns:a16="http://schemas.microsoft.com/office/drawing/2014/main" id="{AD82E076-B5BE-524F-B58C-B048E3CB6DEE}"/>
              </a:ext>
            </a:extLst>
          </p:cNvPr>
          <p:cNvPicPr>
            <a:picLocks noChangeAspect="1"/>
          </p:cNvPicPr>
          <p:nvPr/>
        </p:nvPicPr>
        <p:blipFill rotWithShape="1">
          <a:blip r:embed="rId9" cstate="screen">
            <a:extLst>
              <a:ext uri="{BEBA8EAE-BF5A-486C-A8C5-ECC9F3942E4B}">
                <a14:imgProps xmlns:a14="http://schemas.microsoft.com/office/drawing/2010/main">
                  <a14:imgLayer r:embed="rId10">
                    <a14:imgEffect>
                      <a14:colorTemperature colorTemp="5013"/>
                    </a14:imgEffect>
                    <a14:imgEffect>
                      <a14:saturation sat="0"/>
                    </a14:imgEffect>
                  </a14:imgLayer>
                </a14:imgProps>
              </a:ext>
              <a:ext uri="{28A0092B-C50C-407E-A947-70E740481C1C}">
                <a14:useLocalDpi xmlns:a14="http://schemas.microsoft.com/office/drawing/2010/main"/>
              </a:ext>
            </a:extLst>
          </a:blip>
          <a:srcRect/>
          <a:stretch/>
        </p:blipFill>
        <p:spPr>
          <a:xfrm>
            <a:off x="3400456" y="4100044"/>
            <a:ext cx="1005840" cy="1005840"/>
          </a:xfrm>
          <a:prstGeom prst="ellipse">
            <a:avLst/>
          </a:prstGeom>
          <a:solidFill>
            <a:schemeClr val="bg1"/>
          </a:solidFill>
          <a:ln>
            <a:noFill/>
          </a:ln>
          <a:effectLst>
            <a:outerShdw blurRad="317500" sx="102000" sy="102000" algn="ctr" rotWithShape="0">
              <a:prstClr val="black">
                <a:alpha val="10000"/>
              </a:prstClr>
            </a:outerShdw>
          </a:effectLst>
        </p:spPr>
      </p:pic>
      <p:pic>
        <p:nvPicPr>
          <p:cNvPr id="34" name="Picture 33">
            <a:extLst>
              <a:ext uri="{FF2B5EF4-FFF2-40B4-BE49-F238E27FC236}">
                <a16:creationId xmlns:a16="http://schemas.microsoft.com/office/drawing/2014/main" id="{2F2A0429-3B37-614F-988D-3B0E27891D78}"/>
              </a:ext>
            </a:extLst>
          </p:cNvPr>
          <p:cNvPicPr>
            <a:picLocks noChangeAspect="1"/>
          </p:cNvPicPr>
          <p:nvPr/>
        </p:nvPicPr>
        <p:blipFill rotWithShape="1">
          <a:blip r:embed="rId11" cstate="screen">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rcRect/>
          <a:stretch/>
        </p:blipFill>
        <p:spPr>
          <a:xfrm>
            <a:off x="5680605" y="841426"/>
            <a:ext cx="1005840" cy="1005840"/>
          </a:xfrm>
          <a:prstGeom prst="ellipse">
            <a:avLst/>
          </a:prstGeom>
          <a:solidFill>
            <a:schemeClr val="bg1"/>
          </a:solidFill>
          <a:ln>
            <a:noFill/>
          </a:ln>
          <a:effectLst>
            <a:outerShdw blurRad="317500" sx="102000" sy="102000" algn="ctr" rotWithShape="0">
              <a:prstClr val="black">
                <a:alpha val="10000"/>
              </a:prstClr>
            </a:outerShdw>
          </a:effectLst>
        </p:spPr>
      </p:pic>
      <p:pic>
        <p:nvPicPr>
          <p:cNvPr id="36" name="Picture 35">
            <a:extLst>
              <a:ext uri="{FF2B5EF4-FFF2-40B4-BE49-F238E27FC236}">
                <a16:creationId xmlns:a16="http://schemas.microsoft.com/office/drawing/2014/main" id="{880EBBA3-C4B6-7D41-A055-8D0681BA857D}"/>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7782245" y="819823"/>
            <a:ext cx="1005840" cy="1005840"/>
          </a:xfrm>
          <a:prstGeom prst="ellipse">
            <a:avLst/>
          </a:prstGeom>
          <a:solidFill>
            <a:schemeClr val="bg1"/>
          </a:solidFill>
          <a:ln>
            <a:noFill/>
          </a:ln>
          <a:effectLst>
            <a:outerShdw blurRad="317500" sx="102000" sy="102000" algn="ctr" rotWithShape="0">
              <a:prstClr val="black">
                <a:alpha val="10000"/>
              </a:prstClr>
            </a:outerShdw>
          </a:effectLst>
        </p:spPr>
      </p:pic>
      <p:sp>
        <p:nvSpPr>
          <p:cNvPr id="37" name="Rectangle 36">
            <a:extLst>
              <a:ext uri="{FF2B5EF4-FFF2-40B4-BE49-F238E27FC236}">
                <a16:creationId xmlns:a16="http://schemas.microsoft.com/office/drawing/2014/main" id="{8D38F807-FDE6-3545-BB5E-58C6B9A3C6E0}"/>
              </a:ext>
            </a:extLst>
          </p:cNvPr>
          <p:cNvSpPr/>
          <p:nvPr/>
        </p:nvSpPr>
        <p:spPr>
          <a:xfrm>
            <a:off x="2798521" y="5148525"/>
            <a:ext cx="2482207" cy="17620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GB" sz="1600" b="1" i="0" u="none" strike="noStrike" kern="1200" cap="none" spc="0" normalizeH="0" baseline="0" noProof="0" dirty="0">
                <a:ln>
                  <a:noFill/>
                </a:ln>
                <a:solidFill>
                  <a:srgbClr val="998555"/>
                </a:solidFill>
                <a:effectLst/>
                <a:uLnTx/>
                <a:uFillTx/>
                <a:latin typeface="Calibri" panose="020F0502020204030204"/>
                <a:ea typeface="+mn-ea"/>
                <a:cs typeface="+mn-cs"/>
              </a:rPr>
              <a:t>MARK HARRISON</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Head of FAC Fund Design</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30+ years buy-side/fund admin</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Senior strategy roles at BNP Paribas, Hermes, AMP AM</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1.5 years leading FAC FM design</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Recognised operations transformation specialist</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14"/>
              </a:rPr>
              <a:t>https://www.linkedin.com/in/mskharrison/</a:t>
            </a:r>
            <a:endPar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8" name="Rectangle 37">
            <a:extLst>
              <a:ext uri="{FF2B5EF4-FFF2-40B4-BE49-F238E27FC236}">
                <a16:creationId xmlns:a16="http://schemas.microsoft.com/office/drawing/2014/main" id="{E5FFD5E4-6212-D740-B7C3-5649F6F11FC8}"/>
              </a:ext>
            </a:extLst>
          </p:cNvPr>
          <p:cNvSpPr/>
          <p:nvPr/>
        </p:nvSpPr>
        <p:spPr>
          <a:xfrm>
            <a:off x="5212217" y="1867469"/>
            <a:ext cx="1923980" cy="17620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GB" sz="1600" b="1" i="0" u="none" strike="noStrike" kern="1200" cap="none" spc="0" normalizeH="0" baseline="0" noProof="0" dirty="0">
                <a:ln>
                  <a:noFill/>
                </a:ln>
                <a:solidFill>
                  <a:srgbClr val="998555"/>
                </a:solidFill>
                <a:effectLst/>
                <a:uLnTx/>
                <a:uFillTx/>
                <a:latin typeface="Calibri" panose="020F0502020204030204"/>
                <a:ea typeface="+mn-ea"/>
                <a:cs typeface="+mn-cs"/>
              </a:rPr>
              <a:t>PETE TOWNSEND</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Market Development </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25+ years funds, last 4 in blockchain / start-up growth</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Ex COO/head of product and solutions BNP Paribas SS</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Leadership roles at Fidelity and in offshore fund admin</a:t>
            </a:r>
            <a:endParaRPr kumimoji="0" lang="en-GB" sz="1000" b="0" i="0" u="none" strike="noStrike" kern="1200" cap="none" spc="0" normalizeH="0" baseline="0" noProof="0" dirty="0">
              <a:ln>
                <a:noFill/>
              </a:ln>
              <a:solidFill>
                <a:prstClr val="white"/>
              </a:solidFill>
              <a:effectLst/>
              <a:highlight>
                <a:srgbClr val="FF0000"/>
              </a:highlight>
              <a:uLnTx/>
              <a:uFillTx/>
              <a:latin typeface="Calibri Light" panose="020F0302020204030204"/>
              <a:ea typeface="+mn-ea"/>
              <a:cs typeface="+mn-cs"/>
            </a:endParaRP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15"/>
              </a:rPr>
              <a:t>https://www.linkedin.com/in/pete-townsend-1b18301a/</a:t>
            </a:r>
            <a:endPar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9" name="Rectangle 38">
            <a:extLst>
              <a:ext uri="{FF2B5EF4-FFF2-40B4-BE49-F238E27FC236}">
                <a16:creationId xmlns:a16="http://schemas.microsoft.com/office/drawing/2014/main" id="{C68812C3-9FD0-294C-B30A-0FDE3D540661}"/>
              </a:ext>
            </a:extLst>
          </p:cNvPr>
          <p:cNvSpPr/>
          <p:nvPr/>
        </p:nvSpPr>
        <p:spPr>
          <a:xfrm>
            <a:off x="7225412" y="1841453"/>
            <a:ext cx="1923981" cy="1454244"/>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GB" sz="1600" b="1" i="0" u="none" strike="noStrike" kern="1200" cap="none" spc="0" normalizeH="0" baseline="0" noProof="0" dirty="0">
                <a:ln>
                  <a:noFill/>
                </a:ln>
                <a:solidFill>
                  <a:srgbClr val="998555"/>
                </a:solidFill>
                <a:effectLst/>
                <a:uLnTx/>
                <a:uFillTx/>
                <a:latin typeface="Calibri" panose="020F0502020204030204"/>
                <a:ea typeface="+mn-ea"/>
                <a:cs typeface="+mn-cs"/>
              </a:rPr>
              <a:t>DAVID RUTTER</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Strategic Advisor</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CEO of R3</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30+ years wall streets top institutions incl. 10+ as CEO of Electronic Broking at ICAP and previous as co-owner of </a:t>
            </a:r>
            <a:r>
              <a:rPr kumimoji="0" lang="en-GB" sz="1000" b="0" i="0" u="none" strike="noStrike" kern="1200" cap="none" spc="0" normalizeH="0" baseline="0" noProof="0" dirty="0" err="1">
                <a:ln>
                  <a:noFill/>
                </a:ln>
                <a:solidFill>
                  <a:prstClr val="black"/>
                </a:solidFill>
                <a:effectLst/>
                <a:uLnTx/>
                <a:uFillTx/>
                <a:latin typeface="Calibri Light" panose="020F0302020204030204"/>
                <a:ea typeface="+mn-ea"/>
                <a:cs typeface="+mn-cs"/>
              </a:rPr>
              <a:t>Prebon</a:t>
            </a: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 Yamane</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16"/>
              </a:rPr>
              <a:t>https://www.linkedin.com/in/daviderutter/</a:t>
            </a:r>
            <a:endPar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46" name="Picture 45">
            <a:extLst>
              <a:ext uri="{FF2B5EF4-FFF2-40B4-BE49-F238E27FC236}">
                <a16:creationId xmlns:a16="http://schemas.microsoft.com/office/drawing/2014/main" id="{FE7B90CA-329C-874E-B137-3443223E2C9B}"/>
              </a:ext>
            </a:extLst>
          </p:cNvPr>
          <p:cNvPicPr>
            <a:picLocks noChangeAspect="1"/>
          </p:cNvPicPr>
          <p:nvPr/>
        </p:nvPicPr>
        <p:blipFill>
          <a:blip r:embed="rId17" cstate="screen">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a:ext>
            </a:extLst>
          </a:blip>
          <a:stretch>
            <a:fillRect/>
          </a:stretch>
        </p:blipFill>
        <p:spPr>
          <a:xfrm>
            <a:off x="5730288" y="4088030"/>
            <a:ext cx="1062480" cy="991165"/>
          </a:xfrm>
          <a:prstGeom prst="ellipse">
            <a:avLst/>
          </a:prstGeom>
        </p:spPr>
      </p:pic>
      <p:cxnSp>
        <p:nvCxnSpPr>
          <p:cNvPr id="47" name="Straight Connector 46">
            <a:extLst>
              <a:ext uri="{FF2B5EF4-FFF2-40B4-BE49-F238E27FC236}">
                <a16:creationId xmlns:a16="http://schemas.microsoft.com/office/drawing/2014/main" id="{F9C35409-E164-824D-882B-76184BCDC4B8}"/>
              </a:ext>
            </a:extLst>
          </p:cNvPr>
          <p:cNvCxnSpPr>
            <a:cxnSpLocks/>
          </p:cNvCxnSpPr>
          <p:nvPr/>
        </p:nvCxnSpPr>
        <p:spPr>
          <a:xfrm>
            <a:off x="9407457" y="1594339"/>
            <a:ext cx="0" cy="432590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419D9D6-40BD-154B-AC0F-53DA00CEC48B}"/>
              </a:ext>
            </a:extLst>
          </p:cNvPr>
          <p:cNvSpPr/>
          <p:nvPr/>
        </p:nvSpPr>
        <p:spPr>
          <a:xfrm>
            <a:off x="9351981" y="474352"/>
            <a:ext cx="2706964" cy="107721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Combined experience of 100’s of years working in key roles within the financial markets including: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1768F656-16E9-420E-824D-2E382354A07C}"/>
              </a:ext>
            </a:extLst>
          </p:cNvPr>
          <p:cNvGrpSpPr/>
          <p:nvPr/>
        </p:nvGrpSpPr>
        <p:grpSpPr>
          <a:xfrm>
            <a:off x="9351981" y="1795095"/>
            <a:ext cx="2401197" cy="4114814"/>
            <a:chOff x="9101730" y="1660344"/>
            <a:chExt cx="3026717" cy="5189232"/>
          </a:xfrm>
        </p:grpSpPr>
        <p:pic>
          <p:nvPicPr>
            <p:cNvPr id="5" name="Picture 4" descr="A picture containing drawing&#10;&#10;Description automatically generated">
              <a:extLst>
                <a:ext uri="{FF2B5EF4-FFF2-40B4-BE49-F238E27FC236}">
                  <a16:creationId xmlns:a16="http://schemas.microsoft.com/office/drawing/2014/main" id="{584DE0FC-8219-2242-A621-8A7D01B988F6}"/>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0956822" y="4933779"/>
              <a:ext cx="882650" cy="571500"/>
            </a:xfrm>
            <a:prstGeom prst="rect">
              <a:avLst/>
            </a:prstGeom>
          </p:spPr>
        </p:pic>
        <p:pic>
          <p:nvPicPr>
            <p:cNvPr id="7" name="Picture 6" descr="A close up of a logo&#10;&#10;Description automatically generated">
              <a:extLst>
                <a:ext uri="{FF2B5EF4-FFF2-40B4-BE49-F238E27FC236}">
                  <a16:creationId xmlns:a16="http://schemas.microsoft.com/office/drawing/2014/main" id="{7EC004AB-FC49-3E4C-AC21-2D654F32874B}"/>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9201402" y="5069522"/>
              <a:ext cx="1350854" cy="361058"/>
            </a:xfrm>
            <a:prstGeom prst="rect">
              <a:avLst/>
            </a:prstGeom>
          </p:spPr>
        </p:pic>
        <p:pic>
          <p:nvPicPr>
            <p:cNvPr id="9" name="Picture 8" descr="A close up of a logo&#10;&#10;Description automatically generated">
              <a:extLst>
                <a:ext uri="{FF2B5EF4-FFF2-40B4-BE49-F238E27FC236}">
                  <a16:creationId xmlns:a16="http://schemas.microsoft.com/office/drawing/2014/main" id="{AD477A10-E664-004D-BDAE-CC5D8E01AC4F}"/>
                </a:ext>
              </a:extLst>
            </p:cNvPr>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10485931" y="4373776"/>
              <a:ext cx="1576187" cy="395814"/>
            </a:xfrm>
            <a:prstGeom prst="rect">
              <a:avLst/>
            </a:prstGeom>
          </p:spPr>
        </p:pic>
        <p:pic>
          <p:nvPicPr>
            <p:cNvPr id="13" name="Picture 12" descr="A drawing of a face&#10;&#10;Description automatically generated">
              <a:extLst>
                <a:ext uri="{FF2B5EF4-FFF2-40B4-BE49-F238E27FC236}">
                  <a16:creationId xmlns:a16="http://schemas.microsoft.com/office/drawing/2014/main" id="{0C5F7EA3-737A-4545-B09F-9C212C22F224}"/>
                </a:ext>
              </a:extLst>
            </p:cNvPr>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9240843" y="4341107"/>
              <a:ext cx="1050002" cy="459764"/>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D160D90-B43D-2243-A598-D4E196395D3F}"/>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0694510" y="3580395"/>
              <a:ext cx="1208721" cy="434483"/>
            </a:xfrm>
            <a:prstGeom prst="rect">
              <a:avLst/>
            </a:prstGeom>
          </p:spPr>
        </p:pic>
        <p:pic>
          <p:nvPicPr>
            <p:cNvPr id="20" name="Picture 19" descr="A close up of a sign&#10;&#10;Description automatically generated">
              <a:extLst>
                <a:ext uri="{FF2B5EF4-FFF2-40B4-BE49-F238E27FC236}">
                  <a16:creationId xmlns:a16="http://schemas.microsoft.com/office/drawing/2014/main" id="{35DF4CB2-6BF4-5749-B87B-4C00322FB336}"/>
                </a:ext>
              </a:extLst>
            </p:cNvPr>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9439012" y="3562556"/>
              <a:ext cx="775854" cy="589256"/>
            </a:xfrm>
            <a:prstGeom prst="rect">
              <a:avLst/>
            </a:prstGeom>
          </p:spPr>
        </p:pic>
        <p:pic>
          <p:nvPicPr>
            <p:cNvPr id="25" name="Picture 24" descr="A drawing of a face&#10;&#10;Description automatically generated">
              <a:extLst>
                <a:ext uri="{FF2B5EF4-FFF2-40B4-BE49-F238E27FC236}">
                  <a16:creationId xmlns:a16="http://schemas.microsoft.com/office/drawing/2014/main" id="{5FCF60FC-7738-034D-B82E-FA73D3FB0F99}"/>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10700213" y="2970737"/>
              <a:ext cx="1205999" cy="395815"/>
            </a:xfrm>
            <a:prstGeom prst="rect">
              <a:avLst/>
            </a:prstGeom>
          </p:spPr>
        </p:pic>
        <p:pic>
          <p:nvPicPr>
            <p:cNvPr id="27" name="Picture 26" descr="A drawing of a face&#10;&#10;Description automatically generated">
              <a:extLst>
                <a:ext uri="{FF2B5EF4-FFF2-40B4-BE49-F238E27FC236}">
                  <a16:creationId xmlns:a16="http://schemas.microsoft.com/office/drawing/2014/main" id="{DC1F82D0-CA73-F047-99A3-9FAA6422083E}"/>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9255896" y="2356160"/>
              <a:ext cx="1050001" cy="434483"/>
            </a:xfrm>
            <a:prstGeom prst="rect">
              <a:avLst/>
            </a:prstGeom>
          </p:spPr>
        </p:pic>
        <p:pic>
          <p:nvPicPr>
            <p:cNvPr id="29" name="Picture 28" descr="A close up of a logo&#10;&#10;Description automatically generated">
              <a:extLst>
                <a:ext uri="{FF2B5EF4-FFF2-40B4-BE49-F238E27FC236}">
                  <a16:creationId xmlns:a16="http://schemas.microsoft.com/office/drawing/2014/main" id="{AC00269D-CD10-064F-93B0-93B2AE930280}"/>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0552255" y="2265679"/>
              <a:ext cx="1576192" cy="395815"/>
            </a:xfrm>
            <a:prstGeom prst="rect">
              <a:avLst/>
            </a:prstGeom>
          </p:spPr>
        </p:pic>
        <p:pic>
          <p:nvPicPr>
            <p:cNvPr id="31" name="Picture 30" descr="A close up of a logo&#10;&#10;Description automatically generated">
              <a:extLst>
                <a:ext uri="{FF2B5EF4-FFF2-40B4-BE49-F238E27FC236}">
                  <a16:creationId xmlns:a16="http://schemas.microsoft.com/office/drawing/2014/main" id="{9EE1D3E8-D48C-AF49-88EE-AB52789D20D0}"/>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10648548" y="1660344"/>
              <a:ext cx="1205999" cy="395815"/>
            </a:xfrm>
            <a:prstGeom prst="rect">
              <a:avLst/>
            </a:prstGeom>
          </p:spPr>
        </p:pic>
        <p:pic>
          <p:nvPicPr>
            <p:cNvPr id="43" name="Picture 42" descr="A close up of a logo&#10;&#10;Description automatically generated">
              <a:extLst>
                <a:ext uri="{FF2B5EF4-FFF2-40B4-BE49-F238E27FC236}">
                  <a16:creationId xmlns:a16="http://schemas.microsoft.com/office/drawing/2014/main" id="{B355C888-8CB2-8648-ACEC-11E26899BB56}"/>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10262336" y="6003529"/>
              <a:ext cx="846047" cy="846047"/>
            </a:xfrm>
            <a:prstGeom prst="rect">
              <a:avLst/>
            </a:prstGeom>
          </p:spPr>
        </p:pic>
        <p:pic>
          <p:nvPicPr>
            <p:cNvPr id="45" name="Picture 44" descr="A picture containing table&#10;&#10;Description automatically generated">
              <a:extLst>
                <a:ext uri="{FF2B5EF4-FFF2-40B4-BE49-F238E27FC236}">
                  <a16:creationId xmlns:a16="http://schemas.microsoft.com/office/drawing/2014/main" id="{603C8165-14C2-CF42-B815-D0572BADF4FC}"/>
                </a:ext>
              </a:extLst>
            </p:cNvPr>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11216071" y="6169411"/>
              <a:ext cx="846047" cy="624921"/>
            </a:xfrm>
            <a:prstGeom prst="rect">
              <a:avLst/>
            </a:prstGeom>
          </p:spPr>
        </p:pic>
        <p:pic>
          <p:nvPicPr>
            <p:cNvPr id="51" name="Picture 50" descr="A picture containing drawing&#10;&#10;Description automatically generated">
              <a:extLst>
                <a:ext uri="{FF2B5EF4-FFF2-40B4-BE49-F238E27FC236}">
                  <a16:creationId xmlns:a16="http://schemas.microsoft.com/office/drawing/2014/main" id="{66096BD0-9048-EE4E-83EB-9BF37FDE60FF}"/>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9182161" y="6270947"/>
              <a:ext cx="871500" cy="399000"/>
            </a:xfrm>
            <a:prstGeom prst="rect">
              <a:avLst/>
            </a:prstGeom>
          </p:spPr>
        </p:pic>
        <p:pic>
          <p:nvPicPr>
            <p:cNvPr id="53" name="Picture 52" descr="A picture containing table, drawing&#10;&#10;Description automatically generated">
              <a:extLst>
                <a:ext uri="{FF2B5EF4-FFF2-40B4-BE49-F238E27FC236}">
                  <a16:creationId xmlns:a16="http://schemas.microsoft.com/office/drawing/2014/main" id="{6ACB3B36-E24D-504B-B973-DBBC858A6281}"/>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1054191" y="5577800"/>
              <a:ext cx="1041533" cy="624920"/>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8DD6FA19-FFBF-F640-9132-60BFED89C1D3}"/>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9101730" y="5509260"/>
              <a:ext cx="977900" cy="762000"/>
            </a:xfrm>
            <a:prstGeom prst="rect">
              <a:avLst/>
            </a:prstGeom>
          </p:spPr>
        </p:pic>
        <p:pic>
          <p:nvPicPr>
            <p:cNvPr id="57" name="Picture 56" descr="A close up of a logo&#10;&#10;Description automatically generated">
              <a:extLst>
                <a:ext uri="{FF2B5EF4-FFF2-40B4-BE49-F238E27FC236}">
                  <a16:creationId xmlns:a16="http://schemas.microsoft.com/office/drawing/2014/main" id="{39228559-8879-924C-B559-72FCBC5F27E5}"/>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9224066" y="2868303"/>
              <a:ext cx="1049990" cy="697439"/>
            </a:xfrm>
            <a:prstGeom prst="rect">
              <a:avLst/>
            </a:prstGeom>
          </p:spPr>
        </p:pic>
        <p:pic>
          <p:nvPicPr>
            <p:cNvPr id="59" name="Picture 58" descr="A picture containing table&#10;&#10;Description automatically generated">
              <a:extLst>
                <a:ext uri="{FF2B5EF4-FFF2-40B4-BE49-F238E27FC236}">
                  <a16:creationId xmlns:a16="http://schemas.microsoft.com/office/drawing/2014/main" id="{94C838B0-9BDB-5E47-A3F1-7FDBF4F11EB5}"/>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9323210" y="1671622"/>
              <a:ext cx="917477" cy="550486"/>
            </a:xfrm>
            <a:prstGeom prst="rect">
              <a:avLst/>
            </a:prstGeom>
          </p:spPr>
        </p:pic>
      </p:grpSp>
      <p:pic>
        <p:nvPicPr>
          <p:cNvPr id="35" name="Picture 34" descr="A person posing for a picture&#10;&#10;Description automatically generated">
            <a:extLst>
              <a:ext uri="{FF2B5EF4-FFF2-40B4-BE49-F238E27FC236}">
                <a16:creationId xmlns:a16="http://schemas.microsoft.com/office/drawing/2014/main" id="{6BF5A391-A6DF-4A44-A325-D698234D5491}"/>
              </a:ext>
            </a:extLst>
          </p:cNvPr>
          <p:cNvPicPr>
            <a:picLocks noChangeAspect="1"/>
          </p:cNvPicPr>
          <p:nvPr/>
        </p:nvPicPr>
        <p:blipFill>
          <a:blip r:embed="rId36" cstate="screen">
            <a:extLst>
              <a:ext uri="{BEBA8EAE-BF5A-486C-A8C5-ECC9F3942E4B}">
                <a14:imgProps xmlns:a14="http://schemas.microsoft.com/office/drawing/2010/main">
                  <a14:imgLayer r:embed="rId37">
                    <a14:imgEffect>
                      <a14:saturation sat="0"/>
                    </a14:imgEffect>
                  </a14:imgLayer>
                </a14:imgProps>
              </a:ext>
              <a:ext uri="{28A0092B-C50C-407E-A947-70E740481C1C}">
                <a14:useLocalDpi xmlns:a14="http://schemas.microsoft.com/office/drawing/2010/main"/>
              </a:ext>
            </a:extLst>
          </a:blip>
          <a:stretch>
            <a:fillRect/>
          </a:stretch>
        </p:blipFill>
        <p:spPr>
          <a:xfrm>
            <a:off x="951992" y="4063478"/>
            <a:ext cx="1062480" cy="1062480"/>
          </a:xfrm>
          <a:prstGeom prst="ellipse">
            <a:avLst/>
          </a:prstGeom>
        </p:spPr>
      </p:pic>
      <p:sp>
        <p:nvSpPr>
          <p:cNvPr id="40" name="Rectangle 39">
            <a:extLst>
              <a:ext uri="{FF2B5EF4-FFF2-40B4-BE49-F238E27FC236}">
                <a16:creationId xmlns:a16="http://schemas.microsoft.com/office/drawing/2014/main" id="{390F634F-E7ED-4345-8E3C-8CFEEC5E63D1}"/>
              </a:ext>
            </a:extLst>
          </p:cNvPr>
          <p:cNvSpPr/>
          <p:nvPr/>
        </p:nvSpPr>
        <p:spPr>
          <a:xfrm>
            <a:off x="119574" y="5138873"/>
            <a:ext cx="2710446" cy="1454244"/>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GB" sz="1600" b="1" i="0" u="none" strike="noStrike" kern="1200" cap="none" spc="0" normalizeH="0" baseline="0" noProof="0" dirty="0">
                <a:ln>
                  <a:noFill/>
                </a:ln>
                <a:solidFill>
                  <a:srgbClr val="998555"/>
                </a:solidFill>
                <a:effectLst/>
                <a:uLnTx/>
                <a:uFillTx/>
                <a:latin typeface="Calibri" panose="020F0502020204030204"/>
                <a:ea typeface="+mn-ea"/>
                <a:cs typeface="+mn-cs"/>
              </a:rPr>
              <a:t>MELISSA MILLER</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Funds and Regulatory Design</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25+ years delivering large-scale initiatives to global asset management groups</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Over 50 single- and multi-manager investment platforms across most major domiciles worldwide. </a:t>
            </a:r>
          </a:p>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38"/>
              </a:rPr>
              <a:t>https://www.linkedin.com/in/melissa-miller-7315752/?originalSubdomain=uk</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16"/>
              </a:rPr>
              <a:t>/</a:t>
            </a:r>
            <a:endPar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42" name="Slide Number Placeholder 35">
            <a:extLst>
              <a:ext uri="{FF2B5EF4-FFF2-40B4-BE49-F238E27FC236}">
                <a16:creationId xmlns:a16="http://schemas.microsoft.com/office/drawing/2014/main" id="{68B7507A-D0A4-5C42-8D7D-A1A0446991BD}"/>
              </a:ext>
            </a:extLst>
          </p:cNvPr>
          <p:cNvSpPr>
            <a:spLocks noGrp="1"/>
          </p:cNvSpPr>
          <p:nvPr>
            <p:ph type="sldNum" sz="quarter" idx="12"/>
          </p:nvPr>
        </p:nvSpPr>
        <p:spPr>
          <a:xfrm>
            <a:off x="94375" y="6379559"/>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pic>
        <p:nvPicPr>
          <p:cNvPr id="4" name="Picture 3" descr="A person wearing a suit and tie smiling at the camera&#10;&#10;Description automatically generated">
            <a:extLst>
              <a:ext uri="{FF2B5EF4-FFF2-40B4-BE49-F238E27FC236}">
                <a16:creationId xmlns:a16="http://schemas.microsoft.com/office/drawing/2014/main" id="{3C50D914-6F4F-F04D-8544-38963BFB1071}"/>
              </a:ext>
            </a:extLst>
          </p:cNvPr>
          <p:cNvPicPr>
            <a:picLocks noChangeAspect="1"/>
          </p:cNvPicPr>
          <p:nvPr/>
        </p:nvPicPr>
        <p:blipFill>
          <a:blip r:embed="rId39" cstate="screen">
            <a:extLst>
              <a:ext uri="{BEBA8EAE-BF5A-486C-A8C5-ECC9F3942E4B}">
                <a14:imgProps xmlns:a14="http://schemas.microsoft.com/office/drawing/2010/main">
                  <a14:imgLayer r:embed="rId40">
                    <a14:imgEffect>
                      <a14:saturation sat="0"/>
                    </a14:imgEffect>
                  </a14:imgLayer>
                </a14:imgProps>
              </a:ext>
              <a:ext uri="{28A0092B-C50C-407E-A947-70E740481C1C}">
                <a14:useLocalDpi xmlns:a14="http://schemas.microsoft.com/office/drawing/2010/main"/>
              </a:ext>
            </a:extLst>
          </a:blip>
          <a:stretch>
            <a:fillRect/>
          </a:stretch>
        </p:blipFill>
        <p:spPr>
          <a:xfrm>
            <a:off x="7748992" y="4111689"/>
            <a:ext cx="982776" cy="982776"/>
          </a:xfrm>
          <a:prstGeom prst="ellipse">
            <a:avLst/>
          </a:prstGeom>
        </p:spPr>
      </p:pic>
      <p:sp>
        <p:nvSpPr>
          <p:cNvPr id="41" name="Rectangle 40">
            <a:extLst>
              <a:ext uri="{FF2B5EF4-FFF2-40B4-BE49-F238E27FC236}">
                <a16:creationId xmlns:a16="http://schemas.microsoft.com/office/drawing/2014/main" id="{7D1A675D-0EF1-1641-B64A-B0E10823098D}"/>
              </a:ext>
            </a:extLst>
          </p:cNvPr>
          <p:cNvSpPr/>
          <p:nvPr/>
        </p:nvSpPr>
        <p:spPr>
          <a:xfrm>
            <a:off x="7198980" y="5148476"/>
            <a:ext cx="2167128" cy="1454244"/>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GB" sz="1600" b="1" i="0" u="none" strike="noStrike" kern="1200" cap="none" spc="0" normalizeH="0" baseline="0" noProof="0" dirty="0">
                <a:ln>
                  <a:noFill/>
                </a:ln>
                <a:solidFill>
                  <a:srgbClr val="998555"/>
                </a:solidFill>
                <a:effectLst/>
                <a:uLnTx/>
                <a:uFillTx/>
                <a:latin typeface="Calibri" panose="020F0502020204030204"/>
                <a:ea typeface="+mn-ea"/>
                <a:cs typeface="+mn-cs"/>
              </a:rPr>
              <a:t>REYER KOOY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FAC Money Market Fund Lead</a:t>
            </a:r>
            <a:endParaRPr kumimoji="0" lang="en-GB" sz="10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MD / Head of Liquidity Management, Deutsche Bank EMEA/APA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rPr>
              <a:t>Director of the Institutional Money Market Fund Association </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41"/>
              </a:rPr>
              <a:t>https://www.linkedin.com/in/reyerkooy/</a:t>
            </a:r>
            <a:endParaRPr kumimoji="0" lang="en-GB" sz="1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3" name="Picture 2">
            <a:extLst>
              <a:ext uri="{FF2B5EF4-FFF2-40B4-BE49-F238E27FC236}">
                <a16:creationId xmlns:a16="http://schemas.microsoft.com/office/drawing/2014/main" id="{70370665-C378-4095-BAC0-9F6D2EB36585}"/>
              </a:ext>
            </a:extLst>
          </p:cNvPr>
          <p:cNvPicPr>
            <a:picLocks noChangeAspect="1"/>
          </p:cNvPicPr>
          <p:nvPr/>
        </p:nvPicPr>
        <p:blipFill>
          <a:blip r:embed="rId42" cstate="screen">
            <a:extLst>
              <a:ext uri="{28A0092B-C50C-407E-A947-70E740481C1C}">
                <a14:useLocalDpi xmlns:a14="http://schemas.microsoft.com/office/drawing/2010/main"/>
              </a:ext>
            </a:extLst>
          </a:blip>
          <a:stretch>
            <a:fillRect/>
          </a:stretch>
        </p:blipFill>
        <p:spPr>
          <a:xfrm>
            <a:off x="10166494" y="4958765"/>
            <a:ext cx="589493" cy="327061"/>
          </a:xfrm>
          <a:prstGeom prst="rect">
            <a:avLst/>
          </a:prstGeom>
        </p:spPr>
      </p:pic>
    </p:spTree>
    <p:extLst>
      <p:ext uri="{BB962C8B-B14F-4D97-AF65-F5344CB8AC3E}">
        <p14:creationId xmlns:p14="http://schemas.microsoft.com/office/powerpoint/2010/main" val="40659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C07CA30-61AF-4837-8A95-11EAAFDB4A33}"/>
              </a:ext>
            </a:extLst>
          </p:cNvPr>
          <p:cNvSpPr/>
          <p:nvPr/>
        </p:nvSpPr>
        <p:spPr>
          <a:xfrm>
            <a:off x="552920" y="344335"/>
            <a:ext cx="11342825" cy="496161"/>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3200" b="1" i="0" u="none" strike="noStrike" kern="0" cap="none" spc="0" normalizeH="0" baseline="0" noProof="0" dirty="0">
                <a:ln/>
                <a:solidFill>
                  <a:srgbClr val="998555"/>
                </a:solidFill>
                <a:effectLst/>
                <a:uLnTx/>
                <a:uFillTx/>
                <a:latin typeface="Calibri" panose="020F0502020204030204"/>
                <a:ea typeface="+mn-ea"/>
                <a:cs typeface="+mn-cs"/>
              </a:rPr>
              <a:t>RBC Proof of Concept</a:t>
            </a:r>
            <a:endParaRPr kumimoji="0" lang="en-GB" sz="3200" b="1" i="0" u="none" strike="noStrike" kern="0" cap="none" spc="0" normalizeH="0" baseline="0" noProof="0" dirty="0">
              <a:ln/>
              <a:solidFill>
                <a:srgbClr val="998555"/>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71F6608-3517-4A5B-BCE4-0EDB081AC9F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40721" y="0"/>
            <a:ext cx="1351280" cy="1351280"/>
          </a:xfrm>
          <a:prstGeom prst="rect">
            <a:avLst/>
          </a:prstGeom>
        </p:spPr>
      </p:pic>
      <p:sp>
        <p:nvSpPr>
          <p:cNvPr id="4" name="TextBox 3">
            <a:extLst>
              <a:ext uri="{FF2B5EF4-FFF2-40B4-BE49-F238E27FC236}">
                <a16:creationId xmlns:a16="http://schemas.microsoft.com/office/drawing/2014/main" id="{C9E3AA05-6810-4E3E-9FF6-CA38D32E8A95}"/>
              </a:ext>
            </a:extLst>
          </p:cNvPr>
          <p:cNvSpPr txBox="1"/>
          <p:nvPr/>
        </p:nvSpPr>
        <p:spPr>
          <a:xfrm>
            <a:off x="424588" y="1540572"/>
            <a:ext cx="11342824" cy="447814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The Proof of Concept exercise was conducted in Feb/Mar 2020 with Royal Bank of Canada Transfer Agency Operations in Dublin</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 series of interactive workshops was held over 8 weeks with a dedicated FAC network environment to engage with, understand and validate the ‘TA2.0’ model</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There was active participation from RBC Product and Operational SMEs</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Based on the ‘day in the life of a fund’ (DITLOAF), we walked through the principal activities of a TA for investor take on, order management, pricing and settlement and income distribution</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Follow-up analysis of benefits and the proposed commercial model has fed into RBC’s internal business case for further engagement with FAC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RBC concluded that FAC implementation could deliver a significant reduction in their TA operational costs</a:t>
            </a:r>
          </a:p>
        </p:txBody>
      </p:sp>
      <p:pic>
        <p:nvPicPr>
          <p:cNvPr id="1026" name="Picture 2" descr="About RBC - RBC">
            <a:extLst>
              <a:ext uri="{FF2B5EF4-FFF2-40B4-BE49-F238E27FC236}">
                <a16:creationId xmlns:a16="http://schemas.microsoft.com/office/drawing/2014/main" id="{BBADFCB2-A0B5-4FAC-9873-A8838F659AA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682480" y="249311"/>
            <a:ext cx="955040" cy="1101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0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8" name="Straight Connector 327">
            <a:extLst>
              <a:ext uri="{FF2B5EF4-FFF2-40B4-BE49-F238E27FC236}">
                <a16:creationId xmlns:a16="http://schemas.microsoft.com/office/drawing/2014/main" id="{408A5639-788D-4ADD-BAE5-344C41EAA631}"/>
              </a:ext>
            </a:extLst>
          </p:cNvPr>
          <p:cNvCxnSpPr/>
          <p:nvPr/>
        </p:nvCxnSpPr>
        <p:spPr>
          <a:xfrm>
            <a:off x="2712464" y="1447587"/>
            <a:ext cx="9319525" cy="0"/>
          </a:xfrm>
          <a:prstGeom prst="line">
            <a:avLst/>
          </a:prstGeom>
        </p:spPr>
        <p:style>
          <a:lnRef idx="1">
            <a:schemeClr val="accent3"/>
          </a:lnRef>
          <a:fillRef idx="0">
            <a:schemeClr val="accent3"/>
          </a:fillRef>
          <a:effectRef idx="0">
            <a:schemeClr val="accent3"/>
          </a:effectRef>
          <a:fontRef idx="minor">
            <a:schemeClr val="tx1"/>
          </a:fontRef>
        </p:style>
      </p:cxnSp>
      <p:sp>
        <p:nvSpPr>
          <p:cNvPr id="12" name="Rounded Rectangle 57">
            <a:extLst>
              <a:ext uri="{FF2B5EF4-FFF2-40B4-BE49-F238E27FC236}">
                <a16:creationId xmlns:a16="http://schemas.microsoft.com/office/drawing/2014/main" id="{67B85CB0-B61B-42B7-9822-BB82B76FD99E}"/>
              </a:ext>
            </a:extLst>
          </p:cNvPr>
          <p:cNvSpPr/>
          <p:nvPr/>
        </p:nvSpPr>
        <p:spPr>
          <a:xfrm>
            <a:off x="187989" y="878905"/>
            <a:ext cx="11844000" cy="108000"/>
          </a:xfrm>
          <a:prstGeom prst="roundRect">
            <a:avLst>
              <a:gd name="adj" fmla="val 3494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327" name="Slide Number Placeholder 35">
            <a:extLst>
              <a:ext uri="{FF2B5EF4-FFF2-40B4-BE49-F238E27FC236}">
                <a16:creationId xmlns:a16="http://schemas.microsoft.com/office/drawing/2014/main" id="{DD1FEA82-EB8B-D749-975D-B17261AEC6DD}"/>
              </a:ext>
            </a:extLst>
          </p:cNvPr>
          <p:cNvSpPr>
            <a:spLocks noGrp="1"/>
          </p:cNvSpPr>
          <p:nvPr>
            <p:ph type="sldNum" sz="quarter" idx="12"/>
          </p:nvPr>
        </p:nvSpPr>
        <p:spPr>
          <a:xfrm>
            <a:off x="94375" y="6514034"/>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
        <p:nvSpPr>
          <p:cNvPr id="14" name="Rectangle: Top Corners Rounded 49">
            <a:extLst>
              <a:ext uri="{FF2B5EF4-FFF2-40B4-BE49-F238E27FC236}">
                <a16:creationId xmlns:a16="http://schemas.microsoft.com/office/drawing/2014/main" id="{BBB5BC1E-AFF7-4EC9-9815-63C7C36112CD}"/>
              </a:ext>
            </a:extLst>
          </p:cNvPr>
          <p:cNvSpPr/>
          <p:nvPr/>
        </p:nvSpPr>
        <p:spPr>
          <a:xfrm rot="16200000" flipV="1">
            <a:off x="1123424" y="69500"/>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Client Servicing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rPr>
              <a:t>(Client  = Fund Manager or other Inst. Investor)</a:t>
            </a:r>
          </a:p>
        </p:txBody>
      </p:sp>
      <p:sp>
        <p:nvSpPr>
          <p:cNvPr id="20" name="Rectangle: Top Corners Rounded 49">
            <a:extLst>
              <a:ext uri="{FF2B5EF4-FFF2-40B4-BE49-F238E27FC236}">
                <a16:creationId xmlns:a16="http://schemas.microsoft.com/office/drawing/2014/main" id="{1FBA3D7D-C7BE-472D-B076-F914CA9F93A2}"/>
              </a:ext>
            </a:extLst>
          </p:cNvPr>
          <p:cNvSpPr/>
          <p:nvPr/>
        </p:nvSpPr>
        <p:spPr>
          <a:xfrm rot="16200000" flipV="1">
            <a:off x="1123423" y="576147"/>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Transaction Management &amp; Settlement</a:t>
            </a:r>
          </a:p>
        </p:txBody>
      </p:sp>
      <p:sp>
        <p:nvSpPr>
          <p:cNvPr id="21" name="Rectangle: Top Corners Rounded 49">
            <a:extLst>
              <a:ext uri="{FF2B5EF4-FFF2-40B4-BE49-F238E27FC236}">
                <a16:creationId xmlns:a16="http://schemas.microsoft.com/office/drawing/2014/main" id="{EBB8EC8B-FC5B-48A2-923C-1D05E41B16B5}"/>
              </a:ext>
            </a:extLst>
          </p:cNvPr>
          <p:cNvSpPr/>
          <p:nvPr/>
        </p:nvSpPr>
        <p:spPr>
          <a:xfrm rot="16200000" flipV="1">
            <a:off x="1123424" y="1082793"/>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NAV Pricing</a:t>
            </a:r>
          </a:p>
        </p:txBody>
      </p:sp>
      <p:sp>
        <p:nvSpPr>
          <p:cNvPr id="22" name="Rectangle: Top Corners Rounded 49">
            <a:extLst>
              <a:ext uri="{FF2B5EF4-FFF2-40B4-BE49-F238E27FC236}">
                <a16:creationId xmlns:a16="http://schemas.microsoft.com/office/drawing/2014/main" id="{4047F429-45E6-481D-86BB-3D87C3C47989}"/>
              </a:ext>
            </a:extLst>
          </p:cNvPr>
          <p:cNvSpPr/>
          <p:nvPr/>
        </p:nvSpPr>
        <p:spPr>
          <a:xfrm rot="16200000" flipV="1">
            <a:off x="1123424" y="1589438"/>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Distributions</a:t>
            </a:r>
          </a:p>
        </p:txBody>
      </p:sp>
      <p:sp>
        <p:nvSpPr>
          <p:cNvPr id="24" name="Rectangle: Top Corners Rounded 49">
            <a:extLst>
              <a:ext uri="{FF2B5EF4-FFF2-40B4-BE49-F238E27FC236}">
                <a16:creationId xmlns:a16="http://schemas.microsoft.com/office/drawing/2014/main" id="{6D647265-E0C2-4517-A972-F84442F17241}"/>
              </a:ext>
            </a:extLst>
          </p:cNvPr>
          <p:cNvSpPr/>
          <p:nvPr/>
        </p:nvSpPr>
        <p:spPr>
          <a:xfrm rot="16200000" flipV="1">
            <a:off x="1115459" y="2105048"/>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Registration</a:t>
            </a:r>
          </a:p>
        </p:txBody>
      </p:sp>
      <p:sp>
        <p:nvSpPr>
          <p:cNvPr id="25" name="Rectangle: Top Corners Rounded 49">
            <a:extLst>
              <a:ext uri="{FF2B5EF4-FFF2-40B4-BE49-F238E27FC236}">
                <a16:creationId xmlns:a16="http://schemas.microsoft.com/office/drawing/2014/main" id="{2EEF77D6-8084-46AD-937B-4D481B4B4779}"/>
              </a:ext>
            </a:extLst>
          </p:cNvPr>
          <p:cNvSpPr/>
          <p:nvPr/>
        </p:nvSpPr>
        <p:spPr>
          <a:xfrm rot="16200000" flipV="1">
            <a:off x="1123424" y="2611692"/>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AML/KYC</a:t>
            </a:r>
          </a:p>
        </p:txBody>
      </p:sp>
      <p:sp>
        <p:nvSpPr>
          <p:cNvPr id="26" name="Rectangle: Top Corners Rounded 49">
            <a:extLst>
              <a:ext uri="{FF2B5EF4-FFF2-40B4-BE49-F238E27FC236}">
                <a16:creationId xmlns:a16="http://schemas.microsoft.com/office/drawing/2014/main" id="{5E220A17-A263-4480-90CE-40A1E6937EA0}"/>
              </a:ext>
            </a:extLst>
          </p:cNvPr>
          <p:cNvSpPr/>
          <p:nvPr/>
        </p:nvSpPr>
        <p:spPr>
          <a:xfrm rot="16200000" flipV="1">
            <a:off x="1123424" y="3123860"/>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Document Management</a:t>
            </a:r>
          </a:p>
        </p:txBody>
      </p:sp>
      <p:sp>
        <p:nvSpPr>
          <p:cNvPr id="27" name="Rectangle: Top Corners Rounded 49">
            <a:extLst>
              <a:ext uri="{FF2B5EF4-FFF2-40B4-BE49-F238E27FC236}">
                <a16:creationId xmlns:a16="http://schemas.microsoft.com/office/drawing/2014/main" id="{5E1463AC-B41F-4F64-9804-7901C28CC0EE}"/>
              </a:ext>
            </a:extLst>
          </p:cNvPr>
          <p:cNvSpPr/>
          <p:nvPr/>
        </p:nvSpPr>
        <p:spPr>
          <a:xfrm rot="16200000" flipV="1">
            <a:off x="1123424" y="3633945"/>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Distributor Management</a:t>
            </a:r>
          </a:p>
        </p:txBody>
      </p:sp>
      <p:sp>
        <p:nvSpPr>
          <p:cNvPr id="28" name="Rectangle: Top Corners Rounded 49">
            <a:extLst>
              <a:ext uri="{FF2B5EF4-FFF2-40B4-BE49-F238E27FC236}">
                <a16:creationId xmlns:a16="http://schemas.microsoft.com/office/drawing/2014/main" id="{8AB472F9-9F2D-4AA0-93E0-89B05761AB00}"/>
              </a:ext>
            </a:extLst>
          </p:cNvPr>
          <p:cNvSpPr/>
          <p:nvPr/>
        </p:nvSpPr>
        <p:spPr>
          <a:xfrm rot="16200000" flipV="1">
            <a:off x="1115458" y="4144883"/>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Regulatory &amp; Tax Reporting</a:t>
            </a:r>
          </a:p>
        </p:txBody>
      </p:sp>
      <p:sp>
        <p:nvSpPr>
          <p:cNvPr id="29" name="Rectangle: Top Corners Rounded 49">
            <a:extLst>
              <a:ext uri="{FF2B5EF4-FFF2-40B4-BE49-F238E27FC236}">
                <a16:creationId xmlns:a16="http://schemas.microsoft.com/office/drawing/2014/main" id="{4D9DA862-EA2A-404F-93A2-923C49A2285B}"/>
              </a:ext>
            </a:extLst>
          </p:cNvPr>
          <p:cNvSpPr/>
          <p:nvPr/>
        </p:nvSpPr>
        <p:spPr>
          <a:xfrm rot="16200000" flipV="1">
            <a:off x="1123424" y="4651526"/>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Investor Servicing</a:t>
            </a:r>
          </a:p>
        </p:txBody>
      </p:sp>
      <p:pic>
        <p:nvPicPr>
          <p:cNvPr id="18" name="Picture 17">
            <a:extLst>
              <a:ext uri="{FF2B5EF4-FFF2-40B4-BE49-F238E27FC236}">
                <a16:creationId xmlns:a16="http://schemas.microsoft.com/office/drawing/2014/main" id="{0FB2D582-877E-43A4-B14D-253828A01F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19484" y="1078581"/>
            <a:ext cx="304354" cy="304354"/>
          </a:xfrm>
          <a:prstGeom prst="rect">
            <a:avLst/>
          </a:prstGeom>
        </p:spPr>
      </p:pic>
      <p:pic>
        <p:nvPicPr>
          <p:cNvPr id="33" name="Picture 32">
            <a:extLst>
              <a:ext uri="{FF2B5EF4-FFF2-40B4-BE49-F238E27FC236}">
                <a16:creationId xmlns:a16="http://schemas.microsoft.com/office/drawing/2014/main" id="{36D2E085-03B6-4BFA-8A7D-0B43EC144AD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16700" y="2099114"/>
            <a:ext cx="304354" cy="304354"/>
          </a:xfrm>
          <a:prstGeom prst="rect">
            <a:avLst/>
          </a:prstGeom>
        </p:spPr>
      </p:pic>
      <p:pic>
        <p:nvPicPr>
          <p:cNvPr id="36" name="Picture 35">
            <a:extLst>
              <a:ext uri="{FF2B5EF4-FFF2-40B4-BE49-F238E27FC236}">
                <a16:creationId xmlns:a16="http://schemas.microsoft.com/office/drawing/2014/main" id="{FA26BA4D-4E3D-4C0D-A6D3-4167257DF49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16923" y="4140181"/>
            <a:ext cx="304354" cy="304354"/>
          </a:xfrm>
          <a:prstGeom prst="rect">
            <a:avLst/>
          </a:prstGeom>
        </p:spPr>
      </p:pic>
      <p:pic>
        <p:nvPicPr>
          <p:cNvPr id="37" name="Picture 36">
            <a:extLst>
              <a:ext uri="{FF2B5EF4-FFF2-40B4-BE49-F238E27FC236}">
                <a16:creationId xmlns:a16="http://schemas.microsoft.com/office/drawing/2014/main" id="{32C13F67-9432-426F-836F-499D030D59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19484" y="5153169"/>
            <a:ext cx="304354" cy="304354"/>
          </a:xfrm>
          <a:prstGeom prst="rect">
            <a:avLst/>
          </a:prstGeom>
        </p:spPr>
      </p:pic>
      <p:pic>
        <p:nvPicPr>
          <p:cNvPr id="31" name="Picture 30">
            <a:extLst>
              <a:ext uri="{FF2B5EF4-FFF2-40B4-BE49-F238E27FC236}">
                <a16:creationId xmlns:a16="http://schemas.microsoft.com/office/drawing/2014/main" id="{879B81B3-F362-406F-B14C-D18505F1B32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15054" y="1585300"/>
            <a:ext cx="306000" cy="306000"/>
          </a:xfrm>
          <a:prstGeom prst="rect">
            <a:avLst/>
          </a:prstGeom>
        </p:spPr>
      </p:pic>
      <p:pic>
        <p:nvPicPr>
          <p:cNvPr id="39" name="Picture 38">
            <a:extLst>
              <a:ext uri="{FF2B5EF4-FFF2-40B4-BE49-F238E27FC236}">
                <a16:creationId xmlns:a16="http://schemas.microsoft.com/office/drawing/2014/main" id="{B03CA016-C2CD-4936-8C67-96EAAF687A0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19484" y="2606656"/>
            <a:ext cx="306000" cy="306000"/>
          </a:xfrm>
          <a:prstGeom prst="rect">
            <a:avLst/>
          </a:prstGeom>
        </p:spPr>
      </p:pic>
      <p:pic>
        <p:nvPicPr>
          <p:cNvPr id="40" name="Picture 39">
            <a:extLst>
              <a:ext uri="{FF2B5EF4-FFF2-40B4-BE49-F238E27FC236}">
                <a16:creationId xmlns:a16="http://schemas.microsoft.com/office/drawing/2014/main" id="{EA97E322-8BEC-4211-B0CC-0301AFE42ED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19484" y="3125547"/>
            <a:ext cx="306000" cy="306000"/>
          </a:xfrm>
          <a:prstGeom prst="rect">
            <a:avLst/>
          </a:prstGeom>
        </p:spPr>
      </p:pic>
      <p:pic>
        <p:nvPicPr>
          <p:cNvPr id="41" name="Picture 40">
            <a:extLst>
              <a:ext uri="{FF2B5EF4-FFF2-40B4-BE49-F238E27FC236}">
                <a16:creationId xmlns:a16="http://schemas.microsoft.com/office/drawing/2014/main" id="{C4F7D15F-DCF9-45A0-AD99-D8281718DE1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22045" y="4649550"/>
            <a:ext cx="306000" cy="306000"/>
          </a:xfrm>
          <a:prstGeom prst="rect">
            <a:avLst/>
          </a:prstGeom>
        </p:spPr>
      </p:pic>
      <p:pic>
        <p:nvPicPr>
          <p:cNvPr id="42" name="Picture 41">
            <a:extLst>
              <a:ext uri="{FF2B5EF4-FFF2-40B4-BE49-F238E27FC236}">
                <a16:creationId xmlns:a16="http://schemas.microsoft.com/office/drawing/2014/main" id="{9E04F399-5DCD-474A-AB22-2FD9AE6C733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11106" y="5655142"/>
            <a:ext cx="306000" cy="306000"/>
          </a:xfrm>
          <a:prstGeom prst="rect">
            <a:avLst/>
          </a:prstGeom>
        </p:spPr>
      </p:pic>
      <p:sp>
        <p:nvSpPr>
          <p:cNvPr id="32" name="TextBox 31">
            <a:extLst>
              <a:ext uri="{FF2B5EF4-FFF2-40B4-BE49-F238E27FC236}">
                <a16:creationId xmlns:a16="http://schemas.microsoft.com/office/drawing/2014/main" id="{A5B7345A-F05C-4A67-94A0-8D65E2A06D80}"/>
              </a:ext>
            </a:extLst>
          </p:cNvPr>
          <p:cNvSpPr txBox="1"/>
          <p:nvPr/>
        </p:nvSpPr>
        <p:spPr>
          <a:xfrm>
            <a:off x="2189110" y="25468"/>
            <a:ext cx="14789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800" b="1" i="0" u="sng" strike="noStrike" kern="1200" cap="none" spc="0" normalizeH="0" baseline="0" noProof="0" dirty="0">
                <a:ln>
                  <a:noFill/>
                </a:ln>
                <a:solidFill>
                  <a:prstClr val="black"/>
                </a:solidFill>
                <a:effectLst/>
                <a:uLnTx/>
                <a:uFillTx/>
                <a:latin typeface="Calibri" panose="020F0502020204030204"/>
                <a:ea typeface="+mn-ea"/>
                <a:cs typeface="+mn-cs"/>
              </a:rPr>
              <a:t>TA 2.0 Impact</a:t>
            </a:r>
          </a:p>
        </p:txBody>
      </p:sp>
      <p:pic>
        <p:nvPicPr>
          <p:cNvPr id="45" name="Picture 44">
            <a:extLst>
              <a:ext uri="{FF2B5EF4-FFF2-40B4-BE49-F238E27FC236}">
                <a16:creationId xmlns:a16="http://schemas.microsoft.com/office/drawing/2014/main" id="{0CC8F8A6-C4C9-4DA1-B87E-13AB1F68415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89607" y="359839"/>
            <a:ext cx="144000" cy="144000"/>
          </a:xfrm>
          <a:prstGeom prst="rect">
            <a:avLst/>
          </a:prstGeom>
        </p:spPr>
      </p:pic>
      <p:pic>
        <p:nvPicPr>
          <p:cNvPr id="46" name="Picture 45">
            <a:extLst>
              <a:ext uri="{FF2B5EF4-FFF2-40B4-BE49-F238E27FC236}">
                <a16:creationId xmlns:a16="http://schemas.microsoft.com/office/drawing/2014/main" id="{B2601089-3185-45A3-9464-A53249F3A1D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296538" y="529291"/>
            <a:ext cx="144000" cy="144000"/>
          </a:xfrm>
          <a:prstGeom prst="rect">
            <a:avLst/>
          </a:prstGeom>
        </p:spPr>
      </p:pic>
      <p:sp>
        <p:nvSpPr>
          <p:cNvPr id="47" name="TextBox 46">
            <a:extLst>
              <a:ext uri="{FF2B5EF4-FFF2-40B4-BE49-F238E27FC236}">
                <a16:creationId xmlns:a16="http://schemas.microsoft.com/office/drawing/2014/main" id="{557666FB-9CF7-438E-86D9-856D1EE447C2}"/>
              </a:ext>
            </a:extLst>
          </p:cNvPr>
          <p:cNvSpPr txBox="1"/>
          <p:nvPr/>
        </p:nvSpPr>
        <p:spPr>
          <a:xfrm>
            <a:off x="2445646" y="317946"/>
            <a:ext cx="1151888" cy="584775"/>
          </a:xfrm>
          <a:prstGeom prst="rect">
            <a:avLst/>
          </a:prstGeom>
          <a:noFill/>
        </p:spPr>
        <p:txBody>
          <a:bodyPr wrap="square" rtlCol="0">
            <a:spAutoFit/>
          </a:bodyPr>
          <a:lstStyle>
            <a:defPPr>
              <a:defRPr lang="en-US"/>
            </a:defPPr>
            <a:lvl1pPr>
              <a:spcAft>
                <a:spcPts val="300"/>
              </a:spcAft>
              <a:defRPr sz="900"/>
            </a:lvl1p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Mostly the same</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Material changes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Eliminated</a:t>
            </a:r>
          </a:p>
        </p:txBody>
      </p:sp>
      <p:sp>
        <p:nvSpPr>
          <p:cNvPr id="49" name="TextBox 48">
            <a:extLst>
              <a:ext uri="{FF2B5EF4-FFF2-40B4-BE49-F238E27FC236}">
                <a16:creationId xmlns:a16="http://schemas.microsoft.com/office/drawing/2014/main" id="{AF020360-4EE0-4291-9EFE-8D8D490BBE80}"/>
              </a:ext>
            </a:extLst>
          </p:cNvPr>
          <p:cNvSpPr txBox="1"/>
          <p:nvPr/>
        </p:nvSpPr>
        <p:spPr>
          <a:xfrm>
            <a:off x="126997" y="523177"/>
            <a:ext cx="21084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800" b="1" i="0" u="sng" strike="noStrike" kern="1200" cap="none" spc="0" normalizeH="0" baseline="0" noProof="0" dirty="0">
                <a:ln>
                  <a:noFill/>
                </a:ln>
                <a:solidFill>
                  <a:prstClr val="black"/>
                </a:solidFill>
                <a:effectLst/>
                <a:uLnTx/>
                <a:uFillTx/>
                <a:latin typeface="Calibri" panose="020F0502020204030204"/>
                <a:ea typeface="+mn-ea"/>
                <a:cs typeface="+mn-cs"/>
              </a:rPr>
              <a:t>TA 1.0 Functions</a:t>
            </a:r>
          </a:p>
        </p:txBody>
      </p:sp>
      <p:sp>
        <p:nvSpPr>
          <p:cNvPr id="50" name="TextBox 49">
            <a:extLst>
              <a:ext uri="{FF2B5EF4-FFF2-40B4-BE49-F238E27FC236}">
                <a16:creationId xmlns:a16="http://schemas.microsoft.com/office/drawing/2014/main" id="{375FA330-718E-467B-96B9-59EA9230640B}"/>
              </a:ext>
            </a:extLst>
          </p:cNvPr>
          <p:cNvSpPr txBox="1"/>
          <p:nvPr/>
        </p:nvSpPr>
        <p:spPr>
          <a:xfrm>
            <a:off x="3793506" y="6534"/>
            <a:ext cx="2806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800" b="1" i="0" u="sng" strike="noStrike" kern="1200" cap="none" spc="0" normalizeH="0" baseline="0" noProof="0" dirty="0">
                <a:ln>
                  <a:noFill/>
                </a:ln>
                <a:solidFill>
                  <a:prstClr val="black"/>
                </a:solidFill>
                <a:effectLst/>
                <a:uLnTx/>
                <a:uFillTx/>
                <a:latin typeface="Calibri" panose="020F0502020204030204"/>
                <a:ea typeface="+mn-ea"/>
                <a:cs typeface="+mn-cs"/>
              </a:rPr>
              <a:t>How the function improves</a:t>
            </a:r>
          </a:p>
        </p:txBody>
      </p:sp>
      <p:sp>
        <p:nvSpPr>
          <p:cNvPr id="51" name="TextBox 50">
            <a:extLst>
              <a:ext uri="{FF2B5EF4-FFF2-40B4-BE49-F238E27FC236}">
                <a16:creationId xmlns:a16="http://schemas.microsoft.com/office/drawing/2014/main" id="{214CD6F3-EED9-4B70-8E22-50499BBC5653}"/>
              </a:ext>
            </a:extLst>
          </p:cNvPr>
          <p:cNvSpPr txBox="1"/>
          <p:nvPr/>
        </p:nvSpPr>
        <p:spPr>
          <a:xfrm>
            <a:off x="3984049" y="383426"/>
            <a:ext cx="3709717" cy="4078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Function streamlined by shared data for all network participants</a:t>
            </a:r>
            <a:r>
              <a:rPr kumimoji="0" lang="en-IE" sz="900" b="0" i="0" u="none" strike="noStrike" kern="1200" cap="none" spc="0" normalizeH="0" baseline="30000" noProof="0" dirty="0">
                <a:ln>
                  <a:noFill/>
                </a:ln>
                <a:solidFill>
                  <a:prstClr val="black"/>
                </a:solidFill>
                <a:effectLst/>
                <a:uLnTx/>
                <a:uFillTx/>
                <a:latin typeface="Calibri" panose="020F0502020204030204"/>
                <a:ea typeface="+mn-ea"/>
                <a:cs typeface="+mn-cs"/>
              </a:rPr>
              <a:t>1</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Becomes a core function/feature of the FAC network </a:t>
            </a:r>
          </a:p>
        </p:txBody>
      </p:sp>
      <p:sp>
        <p:nvSpPr>
          <p:cNvPr id="52" name="TextBox 51">
            <a:extLst>
              <a:ext uri="{FF2B5EF4-FFF2-40B4-BE49-F238E27FC236}">
                <a16:creationId xmlns:a16="http://schemas.microsoft.com/office/drawing/2014/main" id="{B16AA1E8-FE34-4D42-9BE9-B84D19124ED1}"/>
              </a:ext>
            </a:extLst>
          </p:cNvPr>
          <p:cNvSpPr txBox="1"/>
          <p:nvPr/>
        </p:nvSpPr>
        <p:spPr>
          <a:xfrm>
            <a:off x="4220776" y="1040727"/>
            <a:ext cx="345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TA 2.0 client/fund manager servicing team responsibility, albeit with access to investor data shared with the Fund Node</a:t>
            </a:r>
          </a:p>
        </p:txBody>
      </p:sp>
      <p:pic>
        <p:nvPicPr>
          <p:cNvPr id="55" name="Picture 54">
            <a:extLst>
              <a:ext uri="{FF2B5EF4-FFF2-40B4-BE49-F238E27FC236}">
                <a16:creationId xmlns:a16="http://schemas.microsoft.com/office/drawing/2014/main" id="{8DDD7058-EE7C-4E2B-8AD7-68209922EC4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84439" y="429934"/>
            <a:ext cx="144000" cy="144000"/>
          </a:xfrm>
          <a:prstGeom prst="rect">
            <a:avLst/>
          </a:prstGeom>
        </p:spPr>
      </p:pic>
      <p:pic>
        <p:nvPicPr>
          <p:cNvPr id="58" name="Picture 57">
            <a:extLst>
              <a:ext uri="{FF2B5EF4-FFF2-40B4-BE49-F238E27FC236}">
                <a16:creationId xmlns:a16="http://schemas.microsoft.com/office/drawing/2014/main" id="{FA2D11B0-BD79-4A24-BE98-B895F984D248}"/>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3862676" y="582899"/>
            <a:ext cx="184700" cy="219491"/>
          </a:xfrm>
          <a:prstGeom prst="rect">
            <a:avLst/>
          </a:prstGeom>
        </p:spPr>
      </p:pic>
      <p:pic>
        <p:nvPicPr>
          <p:cNvPr id="59" name="Picture 58">
            <a:extLst>
              <a:ext uri="{FF2B5EF4-FFF2-40B4-BE49-F238E27FC236}">
                <a16:creationId xmlns:a16="http://schemas.microsoft.com/office/drawing/2014/main" id="{0CB45999-2E82-4F6E-8A2D-249AA6068E1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91158" y="1068500"/>
            <a:ext cx="306000" cy="306000"/>
          </a:xfrm>
          <a:prstGeom prst="rect">
            <a:avLst/>
          </a:prstGeom>
        </p:spPr>
      </p:pic>
      <p:pic>
        <p:nvPicPr>
          <p:cNvPr id="60" name="Picture 59">
            <a:extLst>
              <a:ext uri="{FF2B5EF4-FFF2-40B4-BE49-F238E27FC236}">
                <a16:creationId xmlns:a16="http://schemas.microsoft.com/office/drawing/2014/main" id="{A12F2989-D929-4548-B1F2-641528220E2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83546" y="2108530"/>
            <a:ext cx="306000" cy="306000"/>
          </a:xfrm>
          <a:prstGeom prst="rect">
            <a:avLst/>
          </a:prstGeom>
        </p:spPr>
      </p:pic>
      <p:pic>
        <p:nvPicPr>
          <p:cNvPr id="61" name="Picture 60">
            <a:extLst>
              <a:ext uri="{FF2B5EF4-FFF2-40B4-BE49-F238E27FC236}">
                <a16:creationId xmlns:a16="http://schemas.microsoft.com/office/drawing/2014/main" id="{30ADD437-2E26-438A-840D-BE3F2F0DE86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96531" y="3674258"/>
            <a:ext cx="306000" cy="306000"/>
          </a:xfrm>
          <a:prstGeom prst="rect">
            <a:avLst/>
          </a:prstGeom>
        </p:spPr>
      </p:pic>
      <p:pic>
        <p:nvPicPr>
          <p:cNvPr id="62" name="Picture 61">
            <a:extLst>
              <a:ext uri="{FF2B5EF4-FFF2-40B4-BE49-F238E27FC236}">
                <a16:creationId xmlns:a16="http://schemas.microsoft.com/office/drawing/2014/main" id="{A9C4B2C6-06D1-4311-BBFA-53C9427A4B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92003" y="5161762"/>
            <a:ext cx="306000" cy="306000"/>
          </a:xfrm>
          <a:prstGeom prst="rect">
            <a:avLst/>
          </a:prstGeom>
        </p:spPr>
      </p:pic>
      <p:pic>
        <p:nvPicPr>
          <p:cNvPr id="63" name="Picture 62">
            <a:extLst>
              <a:ext uri="{FF2B5EF4-FFF2-40B4-BE49-F238E27FC236}">
                <a16:creationId xmlns:a16="http://schemas.microsoft.com/office/drawing/2014/main" id="{056909C0-64CA-4353-B912-13ABAB03EC79}"/>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92003" y="5658333"/>
            <a:ext cx="306000" cy="306000"/>
          </a:xfrm>
          <a:prstGeom prst="rect">
            <a:avLst/>
          </a:prstGeom>
        </p:spPr>
      </p:pic>
      <p:pic>
        <p:nvPicPr>
          <p:cNvPr id="66" name="Picture 65">
            <a:extLst>
              <a:ext uri="{FF2B5EF4-FFF2-40B4-BE49-F238E27FC236}">
                <a16:creationId xmlns:a16="http://schemas.microsoft.com/office/drawing/2014/main" id="{5CFFD0D7-A813-4C76-A007-A63328E68660}"/>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71864" y="1520830"/>
            <a:ext cx="348912" cy="414634"/>
          </a:xfrm>
          <a:prstGeom prst="rect">
            <a:avLst/>
          </a:prstGeom>
        </p:spPr>
      </p:pic>
      <p:pic>
        <p:nvPicPr>
          <p:cNvPr id="67" name="Picture 66">
            <a:extLst>
              <a:ext uri="{FF2B5EF4-FFF2-40B4-BE49-F238E27FC236}">
                <a16:creationId xmlns:a16="http://schemas.microsoft.com/office/drawing/2014/main" id="{113167D3-57AC-4BEB-B33F-F2E4258DEF4F}"/>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71864" y="2613983"/>
            <a:ext cx="348912" cy="414634"/>
          </a:xfrm>
          <a:prstGeom prst="rect">
            <a:avLst/>
          </a:prstGeom>
        </p:spPr>
      </p:pic>
      <p:pic>
        <p:nvPicPr>
          <p:cNvPr id="68" name="Picture 67">
            <a:extLst>
              <a:ext uri="{FF2B5EF4-FFF2-40B4-BE49-F238E27FC236}">
                <a16:creationId xmlns:a16="http://schemas.microsoft.com/office/drawing/2014/main" id="{55F35579-36C0-4A3D-9CE2-68CD6B452057}"/>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71864" y="3135194"/>
            <a:ext cx="348912" cy="414634"/>
          </a:xfrm>
          <a:prstGeom prst="rect">
            <a:avLst/>
          </a:prstGeom>
        </p:spPr>
      </p:pic>
      <p:pic>
        <p:nvPicPr>
          <p:cNvPr id="69" name="Picture 68">
            <a:extLst>
              <a:ext uri="{FF2B5EF4-FFF2-40B4-BE49-F238E27FC236}">
                <a16:creationId xmlns:a16="http://schemas.microsoft.com/office/drawing/2014/main" id="{1833BCAF-1632-42E5-A119-12D0F10898CE}"/>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62090" y="4611978"/>
            <a:ext cx="348912" cy="414634"/>
          </a:xfrm>
          <a:prstGeom prst="rect">
            <a:avLst/>
          </a:prstGeom>
        </p:spPr>
      </p:pic>
      <p:sp>
        <p:nvSpPr>
          <p:cNvPr id="71" name="TextBox 70">
            <a:extLst>
              <a:ext uri="{FF2B5EF4-FFF2-40B4-BE49-F238E27FC236}">
                <a16:creationId xmlns:a16="http://schemas.microsoft.com/office/drawing/2014/main" id="{CBA456A7-6571-48DB-96DE-E421090538D1}"/>
              </a:ext>
            </a:extLst>
          </p:cNvPr>
          <p:cNvSpPr txBox="1"/>
          <p:nvPr/>
        </p:nvSpPr>
        <p:spPr>
          <a:xfrm>
            <a:off x="408612" y="6590050"/>
            <a:ext cx="10401079"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800" b="0" i="0" u="none" strike="noStrike" kern="1200" cap="none" spc="0" normalizeH="0" baseline="0" noProof="0" dirty="0">
                <a:ln>
                  <a:noFill/>
                </a:ln>
                <a:solidFill>
                  <a:prstClr val="black"/>
                </a:solidFill>
                <a:effectLst/>
                <a:uLnTx/>
                <a:uFillTx/>
                <a:latin typeface="Calibri" panose="020F0502020204030204"/>
                <a:ea typeface="+mn-ea"/>
                <a:cs typeface="+mn-cs"/>
              </a:rPr>
              <a:t>Note 1 – One of the core features of Corda, the distributed ledger framework on top of which FAC operates, is that only the network participants party to a transaction have access to the related data. </a:t>
            </a:r>
          </a:p>
        </p:txBody>
      </p:sp>
      <p:sp>
        <p:nvSpPr>
          <p:cNvPr id="72" name="TextBox 71">
            <a:extLst>
              <a:ext uri="{FF2B5EF4-FFF2-40B4-BE49-F238E27FC236}">
                <a16:creationId xmlns:a16="http://schemas.microsoft.com/office/drawing/2014/main" id="{7BE7AF0A-58FB-4DDE-BEC0-4F75F3E3D601}"/>
              </a:ext>
            </a:extLst>
          </p:cNvPr>
          <p:cNvSpPr txBox="1"/>
          <p:nvPr/>
        </p:nvSpPr>
        <p:spPr>
          <a:xfrm>
            <a:off x="4189546" y="1482423"/>
            <a:ext cx="3456000" cy="507831"/>
          </a:xfrm>
          <a:prstGeom prst="rect">
            <a:avLst/>
          </a:prstGeom>
          <a:noFill/>
        </p:spPr>
        <p:txBody>
          <a:bodyPr wrap="square" rtlCol="0">
            <a:spAutoFit/>
          </a:bodyPr>
          <a:lstStyle/>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Digitalisation of cash and fund shares enable coupling of the transaction and the related settlement in real-time</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Investors and Funds top-up or cash out via Cash Exchange</a:t>
            </a:r>
          </a:p>
        </p:txBody>
      </p:sp>
      <p:sp>
        <p:nvSpPr>
          <p:cNvPr id="73" name="TextBox 72">
            <a:extLst>
              <a:ext uri="{FF2B5EF4-FFF2-40B4-BE49-F238E27FC236}">
                <a16:creationId xmlns:a16="http://schemas.microsoft.com/office/drawing/2014/main" id="{98F71DA0-5456-4354-BEE2-2A5F9B2535FF}"/>
              </a:ext>
            </a:extLst>
          </p:cNvPr>
          <p:cNvSpPr txBox="1"/>
          <p:nvPr/>
        </p:nvSpPr>
        <p:spPr>
          <a:xfrm>
            <a:off x="4184492" y="2100065"/>
            <a:ext cx="3456000" cy="369332"/>
          </a:xfrm>
          <a:prstGeom prst="rect">
            <a:avLst/>
          </a:prstGeom>
          <a:noFill/>
        </p:spPr>
        <p:txBody>
          <a:bodyPr wrap="square" rtlCol="0">
            <a:spAutoFit/>
          </a:bodyPr>
          <a:lstStyle>
            <a:defPPr>
              <a:defRPr lang="en-US"/>
            </a:defPPr>
            <a:lvl1pPr marL="88900" indent="-88900">
              <a:buFont typeface="Arial" panose="020B0604020202020204" pitchFamily="34" charset="0"/>
              <a:buChar char="•"/>
              <a:defRPr sz="900"/>
            </a:lvl1pPr>
          </a:lstStyle>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Fund Accountant provides NAV and receives TA data as in TA 1.0</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Immediate access to official NAV for network participants</a:t>
            </a:r>
          </a:p>
        </p:txBody>
      </p:sp>
      <p:sp>
        <p:nvSpPr>
          <p:cNvPr id="74" name="TextBox 73">
            <a:extLst>
              <a:ext uri="{FF2B5EF4-FFF2-40B4-BE49-F238E27FC236}">
                <a16:creationId xmlns:a16="http://schemas.microsoft.com/office/drawing/2014/main" id="{E02FEF2A-CD3D-43B4-A615-4F67629E1D84}"/>
              </a:ext>
            </a:extLst>
          </p:cNvPr>
          <p:cNvSpPr txBox="1"/>
          <p:nvPr/>
        </p:nvSpPr>
        <p:spPr>
          <a:xfrm>
            <a:off x="4181096" y="2587703"/>
            <a:ext cx="3456000" cy="507831"/>
          </a:xfrm>
          <a:prstGeom prst="rect">
            <a:avLst/>
          </a:prstGeom>
          <a:noFill/>
        </p:spPr>
        <p:txBody>
          <a:bodyPr wrap="square" rtlCol="0">
            <a:spAutoFit/>
          </a:bodyPr>
          <a:lstStyle/>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Digitalisation of cash and fund shares enable coupling of the distribution, reinvestment and any related settlements in real-time</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Automated allocation to nominee-based investors</a:t>
            </a:r>
          </a:p>
        </p:txBody>
      </p:sp>
      <p:sp>
        <p:nvSpPr>
          <p:cNvPr id="75" name="TextBox 74">
            <a:extLst>
              <a:ext uri="{FF2B5EF4-FFF2-40B4-BE49-F238E27FC236}">
                <a16:creationId xmlns:a16="http://schemas.microsoft.com/office/drawing/2014/main" id="{A8829689-0321-4AFC-88D6-78F8D01A4E95}"/>
              </a:ext>
            </a:extLst>
          </p:cNvPr>
          <p:cNvSpPr txBox="1"/>
          <p:nvPr/>
        </p:nvSpPr>
        <p:spPr>
          <a:xfrm>
            <a:off x="4189545" y="3159640"/>
            <a:ext cx="3456000" cy="369332"/>
          </a:xfrm>
          <a:prstGeom prst="rect">
            <a:avLst/>
          </a:prstGeom>
          <a:noFill/>
        </p:spPr>
        <p:txBody>
          <a:bodyPr wrap="square" rtlCol="0">
            <a:spAutoFit/>
          </a:bodyPr>
          <a:lstStyle/>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Transactions &amp; investor data changes are initiated on Investor Node</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TA 2.0 role ensures compliance with fund/jurisdiction rules </a:t>
            </a:r>
          </a:p>
        </p:txBody>
      </p:sp>
      <p:sp>
        <p:nvSpPr>
          <p:cNvPr id="76" name="TextBox 75">
            <a:extLst>
              <a:ext uri="{FF2B5EF4-FFF2-40B4-BE49-F238E27FC236}">
                <a16:creationId xmlns:a16="http://schemas.microsoft.com/office/drawing/2014/main" id="{3E571111-D872-4520-83FA-CAB26657085B}"/>
              </a:ext>
            </a:extLst>
          </p:cNvPr>
          <p:cNvSpPr txBox="1"/>
          <p:nvPr/>
        </p:nvSpPr>
        <p:spPr>
          <a:xfrm>
            <a:off x="4237766" y="3572602"/>
            <a:ext cx="3456000" cy="507831"/>
          </a:xfrm>
          <a:prstGeom prst="rect">
            <a:avLst/>
          </a:prstGeom>
          <a:noFill/>
        </p:spPr>
        <p:txBody>
          <a:bodyPr wrap="square" rtlCol="0">
            <a:spAutoFit/>
          </a:bodyPr>
          <a:lstStyle>
            <a:defPPr>
              <a:defRPr lang="en-US"/>
            </a:defPPr>
            <a:lvl1pPr marL="88900" indent="-88900">
              <a:buFont typeface="Arial" panose="020B0604020202020204" pitchFamily="34" charset="0"/>
              <a:buChar char="•"/>
              <a:defRPr sz="900"/>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KYC performed by operator of Investor Node (i.e., institutional investor, distributor, also </a:t>
            </a:r>
            <a:r>
              <a:rPr kumimoji="0" lang="en-IE" sz="900" b="0" i="0" u="none" strike="noStrike" kern="1200" cap="none" spc="0" normalizeH="0" baseline="0" noProof="0" dirty="0" err="1">
                <a:ln>
                  <a:noFill/>
                </a:ln>
                <a:solidFill>
                  <a:prstClr val="black"/>
                </a:solidFill>
                <a:effectLst/>
                <a:uLnTx/>
                <a:uFillTx/>
                <a:latin typeface="Calibri" panose="020F0502020204030204"/>
                <a:ea typeface="+mn-ea"/>
                <a:cs typeface="+mn-cs"/>
              </a:rPr>
              <a:t>KYC’d</a:t>
            </a: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 ) through a KYC utility for the network as a whole, and AML controls run by Cash Exchange. </a:t>
            </a:r>
          </a:p>
        </p:txBody>
      </p:sp>
      <p:sp>
        <p:nvSpPr>
          <p:cNvPr id="77" name="TextBox 76">
            <a:extLst>
              <a:ext uri="{FF2B5EF4-FFF2-40B4-BE49-F238E27FC236}">
                <a16:creationId xmlns:a16="http://schemas.microsoft.com/office/drawing/2014/main" id="{AF99092B-3A19-438A-A935-C9C07D826049}"/>
              </a:ext>
            </a:extLst>
          </p:cNvPr>
          <p:cNvSpPr txBox="1"/>
          <p:nvPr/>
        </p:nvSpPr>
        <p:spPr>
          <a:xfrm>
            <a:off x="4191598" y="4080433"/>
            <a:ext cx="3456000" cy="507831"/>
          </a:xfrm>
          <a:prstGeom prst="rect">
            <a:avLst/>
          </a:prstGeom>
          <a:noFill/>
        </p:spPr>
        <p:txBody>
          <a:bodyPr wrap="square" rtlCol="0">
            <a:spAutoFit/>
          </a:bodyPr>
          <a:lstStyle>
            <a:defPPr>
              <a:defRPr lang="en-US"/>
            </a:defPPr>
            <a:lvl1pPr marL="88900" indent="-88900">
              <a:buFont typeface="Arial" panose="020B0604020202020204" pitchFamily="34" charset="0"/>
              <a:buChar char="•"/>
              <a:defRPr sz="900"/>
            </a:lvl1pPr>
          </a:lstStyle>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Operator of Investor Node (nominees) will maintain the relevant documents for investors on their node</a:t>
            </a:r>
          </a:p>
          <a:p>
            <a:pPr marL="88900" marR="0" lvl="0" indent="-88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Relevant documents can be attached to all transactions in FAC </a:t>
            </a:r>
          </a:p>
        </p:txBody>
      </p:sp>
      <p:sp>
        <p:nvSpPr>
          <p:cNvPr id="78" name="TextBox 77">
            <a:extLst>
              <a:ext uri="{FF2B5EF4-FFF2-40B4-BE49-F238E27FC236}">
                <a16:creationId xmlns:a16="http://schemas.microsoft.com/office/drawing/2014/main" id="{29DACEFE-E634-4999-A44D-ED256F1E15AC}"/>
              </a:ext>
            </a:extLst>
          </p:cNvPr>
          <p:cNvSpPr txBox="1"/>
          <p:nvPr/>
        </p:nvSpPr>
        <p:spPr>
          <a:xfrm>
            <a:off x="4206742" y="4656767"/>
            <a:ext cx="345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Distributor operates their own Distributor Node where all of their  transactions, fees and data changes are initiated</a:t>
            </a:r>
          </a:p>
        </p:txBody>
      </p:sp>
      <p:sp>
        <p:nvSpPr>
          <p:cNvPr id="79" name="TextBox 78">
            <a:extLst>
              <a:ext uri="{FF2B5EF4-FFF2-40B4-BE49-F238E27FC236}">
                <a16:creationId xmlns:a16="http://schemas.microsoft.com/office/drawing/2014/main" id="{73D6FAA5-8590-43A9-B6FA-C7159577F701}"/>
              </a:ext>
            </a:extLst>
          </p:cNvPr>
          <p:cNvSpPr txBox="1"/>
          <p:nvPr/>
        </p:nvSpPr>
        <p:spPr>
          <a:xfrm>
            <a:off x="4211002" y="5145911"/>
            <a:ext cx="345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Reporting utilities leverage data and FAC-native tax/fiscal agent calculations on the Fund Node </a:t>
            </a:r>
          </a:p>
        </p:txBody>
      </p:sp>
      <p:sp>
        <p:nvSpPr>
          <p:cNvPr id="80" name="TextBox 79">
            <a:extLst>
              <a:ext uri="{FF2B5EF4-FFF2-40B4-BE49-F238E27FC236}">
                <a16:creationId xmlns:a16="http://schemas.microsoft.com/office/drawing/2014/main" id="{903D413A-D373-4955-8225-8268B93E4A9B}"/>
              </a:ext>
            </a:extLst>
          </p:cNvPr>
          <p:cNvSpPr txBox="1"/>
          <p:nvPr/>
        </p:nvSpPr>
        <p:spPr>
          <a:xfrm>
            <a:off x="4211803" y="5606101"/>
            <a:ext cx="345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TA 2.0 investor servicing team responsibility, albeit with access to investor data shared with the Fund Node</a:t>
            </a:r>
          </a:p>
        </p:txBody>
      </p:sp>
      <p:pic>
        <p:nvPicPr>
          <p:cNvPr id="82" name="Picture 81">
            <a:extLst>
              <a:ext uri="{FF2B5EF4-FFF2-40B4-BE49-F238E27FC236}">
                <a16:creationId xmlns:a16="http://schemas.microsoft.com/office/drawing/2014/main" id="{5CE26E04-F322-4BE5-B2A1-2C26BBB429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10161" y="3643468"/>
            <a:ext cx="306000" cy="306000"/>
          </a:xfrm>
          <a:prstGeom prst="rect">
            <a:avLst/>
          </a:prstGeom>
        </p:spPr>
      </p:pic>
      <p:sp>
        <p:nvSpPr>
          <p:cNvPr id="84" name="TextBox 83">
            <a:extLst>
              <a:ext uri="{FF2B5EF4-FFF2-40B4-BE49-F238E27FC236}">
                <a16:creationId xmlns:a16="http://schemas.microsoft.com/office/drawing/2014/main" id="{261B4D49-7075-463A-BC86-9225ED830523}"/>
              </a:ext>
            </a:extLst>
          </p:cNvPr>
          <p:cNvSpPr txBox="1"/>
          <p:nvPr/>
        </p:nvSpPr>
        <p:spPr>
          <a:xfrm>
            <a:off x="7773178" y="137858"/>
            <a:ext cx="116374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1" i="0" u="none" strike="noStrike" kern="1200" cap="none" spc="0" normalizeH="0" baseline="0" noProof="0" dirty="0">
                <a:ln>
                  <a:noFill/>
                </a:ln>
                <a:solidFill>
                  <a:prstClr val="black"/>
                </a:solidFill>
                <a:effectLst/>
                <a:uLnTx/>
                <a:uFillTx/>
                <a:latin typeface="Calibri" panose="020F0502020204030204"/>
                <a:ea typeface="+mn-ea"/>
                <a:cs typeface="+mn-cs"/>
              </a:rPr>
              <a:t>Part of Successful </a:t>
            </a:r>
            <a:r>
              <a:rPr kumimoji="0" lang="en-IE" sz="1400" b="1" i="0" u="none" strike="noStrike" kern="1200" cap="none" spc="0" normalizeH="0" baseline="0" noProof="0" dirty="0" err="1">
                <a:ln>
                  <a:noFill/>
                </a:ln>
                <a:solidFill>
                  <a:prstClr val="black"/>
                </a:solidFill>
                <a:effectLst/>
                <a:uLnTx/>
                <a:uFillTx/>
                <a:latin typeface="Calibri" panose="020F0502020204030204"/>
                <a:ea typeface="+mn-ea"/>
                <a:cs typeface="+mn-cs"/>
              </a:rPr>
              <a:t>PoC</a:t>
            </a:r>
            <a:r>
              <a:rPr kumimoji="0" lang="en-IE" sz="14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22" name="Rectangle: Rounded Corners 321">
            <a:extLst>
              <a:ext uri="{FF2B5EF4-FFF2-40B4-BE49-F238E27FC236}">
                <a16:creationId xmlns:a16="http://schemas.microsoft.com/office/drawing/2014/main" id="{C66BBC22-0040-42BC-BDE2-8644FFC3DB93}"/>
              </a:ext>
            </a:extLst>
          </p:cNvPr>
          <p:cNvSpPr/>
          <p:nvPr/>
        </p:nvSpPr>
        <p:spPr>
          <a:xfrm>
            <a:off x="7976572" y="1061899"/>
            <a:ext cx="751516" cy="2308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PARTIAL</a:t>
            </a:r>
          </a:p>
        </p:txBody>
      </p:sp>
      <p:sp>
        <p:nvSpPr>
          <p:cNvPr id="87" name="Rectangle: Rounded Corners 86">
            <a:extLst>
              <a:ext uri="{FF2B5EF4-FFF2-40B4-BE49-F238E27FC236}">
                <a16:creationId xmlns:a16="http://schemas.microsoft.com/office/drawing/2014/main" id="{C6346206-DF10-433B-B496-9B99B30AB674}"/>
              </a:ext>
            </a:extLst>
          </p:cNvPr>
          <p:cNvSpPr/>
          <p:nvPr/>
        </p:nvSpPr>
        <p:spPr>
          <a:xfrm>
            <a:off x="7976572" y="4665323"/>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88" name="Rectangle: Rounded Corners 87">
            <a:extLst>
              <a:ext uri="{FF2B5EF4-FFF2-40B4-BE49-F238E27FC236}">
                <a16:creationId xmlns:a16="http://schemas.microsoft.com/office/drawing/2014/main" id="{F382FFAF-F9E5-48E1-BB32-73558419F151}"/>
              </a:ext>
            </a:extLst>
          </p:cNvPr>
          <p:cNvSpPr/>
          <p:nvPr/>
        </p:nvSpPr>
        <p:spPr>
          <a:xfrm>
            <a:off x="7976572" y="5139712"/>
            <a:ext cx="751516" cy="230832"/>
          </a:xfrm>
          <a:prstGeom prst="roundRect">
            <a:avLst/>
          </a:prstGeom>
          <a:solidFill>
            <a:srgbClr val="7A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89" name="Rectangle: Rounded Corners 88">
            <a:extLst>
              <a:ext uri="{FF2B5EF4-FFF2-40B4-BE49-F238E27FC236}">
                <a16:creationId xmlns:a16="http://schemas.microsoft.com/office/drawing/2014/main" id="{2916E133-BC40-4E45-AC4A-7F51A6E3D6CB}"/>
              </a:ext>
            </a:extLst>
          </p:cNvPr>
          <p:cNvSpPr/>
          <p:nvPr/>
        </p:nvSpPr>
        <p:spPr>
          <a:xfrm>
            <a:off x="7976572" y="5719633"/>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90" name="Rectangle: Rounded Corners 89">
            <a:extLst>
              <a:ext uri="{FF2B5EF4-FFF2-40B4-BE49-F238E27FC236}">
                <a16:creationId xmlns:a16="http://schemas.microsoft.com/office/drawing/2014/main" id="{2BB61273-C4C6-4D85-AD19-07E15D276F23}"/>
              </a:ext>
            </a:extLst>
          </p:cNvPr>
          <p:cNvSpPr/>
          <p:nvPr/>
        </p:nvSpPr>
        <p:spPr>
          <a:xfrm>
            <a:off x="7987287" y="4189608"/>
            <a:ext cx="751516" cy="230832"/>
          </a:xfrm>
          <a:prstGeom prst="roundRect">
            <a:avLst/>
          </a:prstGeom>
          <a:solidFill>
            <a:srgbClr val="7A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91" name="Rectangle: Rounded Corners 90">
            <a:extLst>
              <a:ext uri="{FF2B5EF4-FFF2-40B4-BE49-F238E27FC236}">
                <a16:creationId xmlns:a16="http://schemas.microsoft.com/office/drawing/2014/main" id="{B9167AD8-FA05-4F45-8B4C-28481735C0AB}"/>
              </a:ext>
            </a:extLst>
          </p:cNvPr>
          <p:cNvSpPr/>
          <p:nvPr/>
        </p:nvSpPr>
        <p:spPr>
          <a:xfrm>
            <a:off x="7976572" y="3670868"/>
            <a:ext cx="751516" cy="230832"/>
          </a:xfrm>
          <a:prstGeom prst="roundRect">
            <a:avLst/>
          </a:prstGeom>
          <a:solidFill>
            <a:srgbClr val="7A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92" name="Rectangle: Rounded Corners 91">
            <a:extLst>
              <a:ext uri="{FF2B5EF4-FFF2-40B4-BE49-F238E27FC236}">
                <a16:creationId xmlns:a16="http://schemas.microsoft.com/office/drawing/2014/main" id="{41D8101A-B427-466C-A6DF-878A5AB512B3}"/>
              </a:ext>
            </a:extLst>
          </p:cNvPr>
          <p:cNvSpPr/>
          <p:nvPr/>
        </p:nvSpPr>
        <p:spPr>
          <a:xfrm>
            <a:off x="7972627" y="3185841"/>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93" name="Rectangle: Rounded Corners 92">
            <a:extLst>
              <a:ext uri="{FF2B5EF4-FFF2-40B4-BE49-F238E27FC236}">
                <a16:creationId xmlns:a16="http://schemas.microsoft.com/office/drawing/2014/main" id="{5C000F23-4628-409B-AAEF-8714D328C0E4}"/>
              </a:ext>
            </a:extLst>
          </p:cNvPr>
          <p:cNvSpPr/>
          <p:nvPr/>
        </p:nvSpPr>
        <p:spPr>
          <a:xfrm>
            <a:off x="7976572" y="2666119"/>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94" name="Rectangle: Rounded Corners 93">
            <a:extLst>
              <a:ext uri="{FF2B5EF4-FFF2-40B4-BE49-F238E27FC236}">
                <a16:creationId xmlns:a16="http://schemas.microsoft.com/office/drawing/2014/main" id="{5435A264-F3B1-44D2-880B-128DD2A6AF1C}"/>
              </a:ext>
            </a:extLst>
          </p:cNvPr>
          <p:cNvSpPr/>
          <p:nvPr/>
        </p:nvSpPr>
        <p:spPr>
          <a:xfrm>
            <a:off x="7976572" y="2127519"/>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95" name="Rectangle: Rounded Corners 94">
            <a:extLst>
              <a:ext uri="{FF2B5EF4-FFF2-40B4-BE49-F238E27FC236}">
                <a16:creationId xmlns:a16="http://schemas.microsoft.com/office/drawing/2014/main" id="{523CF1AF-B820-4AF1-BA1D-EF4631305D4E}"/>
              </a:ext>
            </a:extLst>
          </p:cNvPr>
          <p:cNvSpPr/>
          <p:nvPr/>
        </p:nvSpPr>
        <p:spPr>
          <a:xfrm>
            <a:off x="7972627" y="1617759"/>
            <a:ext cx="751516" cy="2308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PARTIAL</a:t>
            </a:r>
          </a:p>
        </p:txBody>
      </p:sp>
      <p:sp>
        <p:nvSpPr>
          <p:cNvPr id="98" name="TextBox 97">
            <a:extLst>
              <a:ext uri="{FF2B5EF4-FFF2-40B4-BE49-F238E27FC236}">
                <a16:creationId xmlns:a16="http://schemas.microsoft.com/office/drawing/2014/main" id="{B7B9F0AA-016A-402F-BD17-CCC3B09FCE68}"/>
              </a:ext>
            </a:extLst>
          </p:cNvPr>
          <p:cNvSpPr txBox="1"/>
          <p:nvPr/>
        </p:nvSpPr>
        <p:spPr>
          <a:xfrm>
            <a:off x="9017459" y="24298"/>
            <a:ext cx="14925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sng" strike="noStrike" kern="1200" cap="none" spc="0" normalizeH="0" baseline="0" noProof="0" dirty="0">
                <a:ln>
                  <a:noFill/>
                </a:ln>
                <a:solidFill>
                  <a:prstClr val="black"/>
                </a:solidFill>
                <a:effectLst/>
                <a:uLnTx/>
                <a:uFillTx/>
                <a:latin typeface="Calibri" panose="020F0502020204030204"/>
                <a:ea typeface="+mn-ea"/>
                <a:cs typeface="+mn-cs"/>
              </a:rPr>
              <a:t>Closing Gaps</a:t>
            </a:r>
          </a:p>
        </p:txBody>
      </p:sp>
      <p:pic>
        <p:nvPicPr>
          <p:cNvPr id="324" name="Picture 323">
            <a:extLst>
              <a:ext uri="{FF2B5EF4-FFF2-40B4-BE49-F238E27FC236}">
                <a16:creationId xmlns:a16="http://schemas.microsoft.com/office/drawing/2014/main" id="{7B38876F-643C-4168-A922-356EAC3702C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910161" y="6187427"/>
            <a:ext cx="306000" cy="306000"/>
          </a:xfrm>
          <a:prstGeom prst="rect">
            <a:avLst/>
          </a:prstGeom>
        </p:spPr>
      </p:pic>
      <p:sp>
        <p:nvSpPr>
          <p:cNvPr id="104" name="Rectangle: Top Corners Rounded 49">
            <a:extLst>
              <a:ext uri="{FF2B5EF4-FFF2-40B4-BE49-F238E27FC236}">
                <a16:creationId xmlns:a16="http://schemas.microsoft.com/office/drawing/2014/main" id="{CFBC0F23-9EF4-4995-965C-E1EE457E05D5}"/>
              </a:ext>
            </a:extLst>
          </p:cNvPr>
          <p:cNvSpPr/>
          <p:nvPr/>
        </p:nvSpPr>
        <p:spPr>
          <a:xfrm rot="16200000" flipV="1">
            <a:off x="1126850" y="5169697"/>
            <a:ext cx="433131" cy="2304000"/>
          </a:xfrm>
          <a:prstGeom prst="round2SameRect">
            <a:avLst>
              <a:gd name="adj1" fmla="val 50000"/>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72000" rIns="360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Reconciliations</a:t>
            </a:r>
          </a:p>
        </p:txBody>
      </p:sp>
      <p:pic>
        <p:nvPicPr>
          <p:cNvPr id="107" name="Picture 106">
            <a:extLst>
              <a:ext uri="{FF2B5EF4-FFF2-40B4-BE49-F238E27FC236}">
                <a16:creationId xmlns:a16="http://schemas.microsoft.com/office/drawing/2014/main" id="{C3ECCBDE-C4D6-4E40-B9AF-1B58FEE243CE}"/>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74031" y="6137685"/>
            <a:ext cx="348912" cy="414634"/>
          </a:xfrm>
          <a:prstGeom prst="rect">
            <a:avLst/>
          </a:prstGeom>
        </p:spPr>
      </p:pic>
      <p:sp>
        <p:nvSpPr>
          <p:cNvPr id="108" name="TextBox 107">
            <a:extLst>
              <a:ext uri="{FF2B5EF4-FFF2-40B4-BE49-F238E27FC236}">
                <a16:creationId xmlns:a16="http://schemas.microsoft.com/office/drawing/2014/main" id="{0779D80A-0508-49D4-A9E5-36BE1E44DF0A}"/>
              </a:ext>
            </a:extLst>
          </p:cNvPr>
          <p:cNvSpPr txBox="1"/>
          <p:nvPr/>
        </p:nvSpPr>
        <p:spPr>
          <a:xfrm>
            <a:off x="4191489" y="6082074"/>
            <a:ext cx="3456000"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As nodes are always in synch and transactions and settlements are coupled, reconciliations of cash settlements against share transactions and to other participants’ records are not required</a:t>
            </a:r>
          </a:p>
        </p:txBody>
      </p:sp>
      <p:sp>
        <p:nvSpPr>
          <p:cNvPr id="109" name="Rectangle: Rounded Corners 108">
            <a:extLst>
              <a:ext uri="{FF2B5EF4-FFF2-40B4-BE49-F238E27FC236}">
                <a16:creationId xmlns:a16="http://schemas.microsoft.com/office/drawing/2014/main" id="{134A9C1B-0FE8-48E5-92D3-DD2BCCFA7D78}"/>
              </a:ext>
            </a:extLst>
          </p:cNvPr>
          <p:cNvSpPr/>
          <p:nvPr/>
        </p:nvSpPr>
        <p:spPr>
          <a:xfrm>
            <a:off x="7976572" y="6219799"/>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pic>
        <p:nvPicPr>
          <p:cNvPr id="110" name="Picture 109">
            <a:extLst>
              <a:ext uri="{FF2B5EF4-FFF2-40B4-BE49-F238E27FC236}">
                <a16:creationId xmlns:a16="http://schemas.microsoft.com/office/drawing/2014/main" id="{5301CC58-E37F-4B15-869D-368D6DBA310B}"/>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91366" y="711990"/>
            <a:ext cx="144000" cy="144000"/>
          </a:xfrm>
          <a:prstGeom prst="rect">
            <a:avLst/>
          </a:prstGeom>
        </p:spPr>
      </p:pic>
      <p:sp>
        <p:nvSpPr>
          <p:cNvPr id="111" name="TextBox 110">
            <a:extLst>
              <a:ext uri="{FF2B5EF4-FFF2-40B4-BE49-F238E27FC236}">
                <a16:creationId xmlns:a16="http://schemas.microsoft.com/office/drawing/2014/main" id="{3473F085-16A2-4318-914A-E911EB993570}"/>
              </a:ext>
            </a:extLst>
          </p:cNvPr>
          <p:cNvSpPr txBox="1"/>
          <p:nvPr/>
        </p:nvSpPr>
        <p:spPr>
          <a:xfrm>
            <a:off x="9258768" y="335186"/>
            <a:ext cx="149252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Process design w/ light dev</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Market partner dependent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IE" sz="900" b="0" i="0" u="none" strike="noStrike" kern="1200" cap="none" spc="0" normalizeH="0" baseline="0" noProof="0" dirty="0">
                <a:ln>
                  <a:noFill/>
                </a:ln>
                <a:solidFill>
                  <a:prstClr val="black"/>
                </a:solidFill>
                <a:effectLst/>
                <a:uLnTx/>
                <a:uFillTx/>
                <a:latin typeface="Calibri" panose="020F0502020204030204"/>
                <a:ea typeface="+mn-ea"/>
                <a:cs typeface="+mn-cs"/>
              </a:rPr>
              <a:t>Roadmap development</a:t>
            </a:r>
          </a:p>
        </p:txBody>
      </p:sp>
      <p:sp>
        <p:nvSpPr>
          <p:cNvPr id="325" name="Oval 324">
            <a:extLst>
              <a:ext uri="{FF2B5EF4-FFF2-40B4-BE49-F238E27FC236}">
                <a16:creationId xmlns:a16="http://schemas.microsoft.com/office/drawing/2014/main" id="{97DD4319-01E7-4562-9DB5-3335B751F8D8}"/>
              </a:ext>
            </a:extLst>
          </p:cNvPr>
          <p:cNvSpPr/>
          <p:nvPr/>
        </p:nvSpPr>
        <p:spPr>
          <a:xfrm>
            <a:off x="9206048" y="1034349"/>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13" name="Oval 112">
            <a:extLst>
              <a:ext uri="{FF2B5EF4-FFF2-40B4-BE49-F238E27FC236}">
                <a16:creationId xmlns:a16="http://schemas.microsoft.com/office/drawing/2014/main" id="{5A560B94-0021-4FEE-A423-121C1A1C20C2}"/>
              </a:ext>
            </a:extLst>
          </p:cNvPr>
          <p:cNvSpPr/>
          <p:nvPr/>
        </p:nvSpPr>
        <p:spPr>
          <a:xfrm>
            <a:off x="9593087" y="1587863"/>
            <a:ext cx="306000" cy="306000"/>
          </a:xfrm>
          <a:prstGeom prst="ellipse">
            <a:avLst/>
          </a:pr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M</a:t>
            </a:r>
          </a:p>
        </p:txBody>
      </p:sp>
      <p:sp>
        <p:nvSpPr>
          <p:cNvPr id="114" name="Oval 113">
            <a:extLst>
              <a:ext uri="{FF2B5EF4-FFF2-40B4-BE49-F238E27FC236}">
                <a16:creationId xmlns:a16="http://schemas.microsoft.com/office/drawing/2014/main" id="{5A324882-0D98-4B46-8840-168500E755E0}"/>
              </a:ext>
            </a:extLst>
          </p:cNvPr>
          <p:cNvSpPr/>
          <p:nvPr/>
        </p:nvSpPr>
        <p:spPr>
          <a:xfrm>
            <a:off x="9980126" y="1587863"/>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15" name="Oval 114">
            <a:extLst>
              <a:ext uri="{FF2B5EF4-FFF2-40B4-BE49-F238E27FC236}">
                <a16:creationId xmlns:a16="http://schemas.microsoft.com/office/drawing/2014/main" id="{16172B21-00F5-4A4D-BA6A-FEDE91F88DC5}"/>
              </a:ext>
            </a:extLst>
          </p:cNvPr>
          <p:cNvSpPr/>
          <p:nvPr/>
        </p:nvSpPr>
        <p:spPr>
          <a:xfrm>
            <a:off x="9206048" y="1575146"/>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16" name="Oval 115">
            <a:extLst>
              <a:ext uri="{FF2B5EF4-FFF2-40B4-BE49-F238E27FC236}">
                <a16:creationId xmlns:a16="http://schemas.microsoft.com/office/drawing/2014/main" id="{65B107D2-EB25-4456-A788-909195368C1A}"/>
              </a:ext>
            </a:extLst>
          </p:cNvPr>
          <p:cNvSpPr/>
          <p:nvPr/>
        </p:nvSpPr>
        <p:spPr>
          <a:xfrm>
            <a:off x="9589727" y="2063300"/>
            <a:ext cx="306000" cy="306000"/>
          </a:xfrm>
          <a:prstGeom prst="ellipse">
            <a:avLst/>
          </a:pr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M</a:t>
            </a:r>
          </a:p>
        </p:txBody>
      </p:sp>
      <p:sp>
        <p:nvSpPr>
          <p:cNvPr id="117" name="Oval 116">
            <a:extLst>
              <a:ext uri="{FF2B5EF4-FFF2-40B4-BE49-F238E27FC236}">
                <a16:creationId xmlns:a16="http://schemas.microsoft.com/office/drawing/2014/main" id="{351E6594-1729-4D11-8CDD-F05BF3BADDB0}"/>
              </a:ext>
            </a:extLst>
          </p:cNvPr>
          <p:cNvSpPr/>
          <p:nvPr/>
        </p:nvSpPr>
        <p:spPr>
          <a:xfrm>
            <a:off x="9206048" y="2060416"/>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18" name="Oval 117">
            <a:extLst>
              <a:ext uri="{FF2B5EF4-FFF2-40B4-BE49-F238E27FC236}">
                <a16:creationId xmlns:a16="http://schemas.microsoft.com/office/drawing/2014/main" id="{2DDA23F9-E201-42F8-833D-7B362353B2DF}"/>
              </a:ext>
            </a:extLst>
          </p:cNvPr>
          <p:cNvSpPr/>
          <p:nvPr/>
        </p:nvSpPr>
        <p:spPr>
          <a:xfrm>
            <a:off x="9980126" y="2063300"/>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20" name="Oval 119">
            <a:extLst>
              <a:ext uri="{FF2B5EF4-FFF2-40B4-BE49-F238E27FC236}">
                <a16:creationId xmlns:a16="http://schemas.microsoft.com/office/drawing/2014/main" id="{86DB0138-4BAB-409B-9912-FC9C7537E5AE}"/>
              </a:ext>
            </a:extLst>
          </p:cNvPr>
          <p:cNvSpPr/>
          <p:nvPr/>
        </p:nvSpPr>
        <p:spPr>
          <a:xfrm>
            <a:off x="9206048" y="2637726"/>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21" name="Oval 120">
            <a:extLst>
              <a:ext uri="{FF2B5EF4-FFF2-40B4-BE49-F238E27FC236}">
                <a16:creationId xmlns:a16="http://schemas.microsoft.com/office/drawing/2014/main" id="{E938CF6F-416D-41D9-B7C2-69CAF742451F}"/>
              </a:ext>
            </a:extLst>
          </p:cNvPr>
          <p:cNvSpPr/>
          <p:nvPr/>
        </p:nvSpPr>
        <p:spPr>
          <a:xfrm>
            <a:off x="9201839" y="3145132"/>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22" name="Oval 121">
            <a:extLst>
              <a:ext uri="{FF2B5EF4-FFF2-40B4-BE49-F238E27FC236}">
                <a16:creationId xmlns:a16="http://schemas.microsoft.com/office/drawing/2014/main" id="{07C0C2B6-333E-437F-9E95-F9C9EB2AA0FF}"/>
              </a:ext>
            </a:extLst>
          </p:cNvPr>
          <p:cNvSpPr/>
          <p:nvPr/>
        </p:nvSpPr>
        <p:spPr>
          <a:xfrm>
            <a:off x="9589727" y="3608611"/>
            <a:ext cx="306000" cy="306000"/>
          </a:xfrm>
          <a:prstGeom prst="ellipse">
            <a:avLst/>
          </a:pr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M</a:t>
            </a:r>
          </a:p>
        </p:txBody>
      </p:sp>
      <p:sp>
        <p:nvSpPr>
          <p:cNvPr id="123" name="Oval 122">
            <a:extLst>
              <a:ext uri="{FF2B5EF4-FFF2-40B4-BE49-F238E27FC236}">
                <a16:creationId xmlns:a16="http://schemas.microsoft.com/office/drawing/2014/main" id="{0A739564-F4AB-4ED6-AE41-30E17E119180}"/>
              </a:ext>
            </a:extLst>
          </p:cNvPr>
          <p:cNvSpPr/>
          <p:nvPr/>
        </p:nvSpPr>
        <p:spPr>
          <a:xfrm>
            <a:off x="9206048" y="3605727"/>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24" name="Oval 123">
            <a:extLst>
              <a:ext uri="{FF2B5EF4-FFF2-40B4-BE49-F238E27FC236}">
                <a16:creationId xmlns:a16="http://schemas.microsoft.com/office/drawing/2014/main" id="{8AAE5930-12E8-42C0-963D-5F70B2F2A7C4}"/>
              </a:ext>
            </a:extLst>
          </p:cNvPr>
          <p:cNvSpPr/>
          <p:nvPr/>
        </p:nvSpPr>
        <p:spPr>
          <a:xfrm>
            <a:off x="9209201" y="4152024"/>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25" name="Oval 124">
            <a:extLst>
              <a:ext uri="{FF2B5EF4-FFF2-40B4-BE49-F238E27FC236}">
                <a16:creationId xmlns:a16="http://schemas.microsoft.com/office/drawing/2014/main" id="{4FC3BF8E-0DE3-4A1E-97D0-7545D2E02A1F}"/>
              </a:ext>
            </a:extLst>
          </p:cNvPr>
          <p:cNvSpPr/>
          <p:nvPr/>
        </p:nvSpPr>
        <p:spPr>
          <a:xfrm>
            <a:off x="9585518" y="4628713"/>
            <a:ext cx="306000" cy="306000"/>
          </a:xfrm>
          <a:prstGeom prst="ellipse">
            <a:avLst/>
          </a:pr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M</a:t>
            </a:r>
          </a:p>
        </p:txBody>
      </p:sp>
      <p:sp>
        <p:nvSpPr>
          <p:cNvPr id="126" name="Oval 125">
            <a:extLst>
              <a:ext uri="{FF2B5EF4-FFF2-40B4-BE49-F238E27FC236}">
                <a16:creationId xmlns:a16="http://schemas.microsoft.com/office/drawing/2014/main" id="{53526598-2CB3-4601-8162-2C6EABEBCD32}"/>
              </a:ext>
            </a:extLst>
          </p:cNvPr>
          <p:cNvSpPr/>
          <p:nvPr/>
        </p:nvSpPr>
        <p:spPr>
          <a:xfrm>
            <a:off x="9201839" y="4625829"/>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27" name="Oval 126">
            <a:extLst>
              <a:ext uri="{FF2B5EF4-FFF2-40B4-BE49-F238E27FC236}">
                <a16:creationId xmlns:a16="http://schemas.microsoft.com/office/drawing/2014/main" id="{13752244-76A2-4B01-8DCC-BFF040EFEFAD}"/>
              </a:ext>
            </a:extLst>
          </p:cNvPr>
          <p:cNvSpPr/>
          <p:nvPr/>
        </p:nvSpPr>
        <p:spPr>
          <a:xfrm>
            <a:off x="9575394" y="5153984"/>
            <a:ext cx="306000" cy="306000"/>
          </a:xfrm>
          <a:prstGeom prst="ellipse">
            <a:avLst/>
          </a:pr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M</a:t>
            </a:r>
          </a:p>
        </p:txBody>
      </p:sp>
      <p:sp>
        <p:nvSpPr>
          <p:cNvPr id="128" name="Oval 127">
            <a:extLst>
              <a:ext uri="{FF2B5EF4-FFF2-40B4-BE49-F238E27FC236}">
                <a16:creationId xmlns:a16="http://schemas.microsoft.com/office/drawing/2014/main" id="{03188409-5E79-4EA8-AA38-1983841AD261}"/>
              </a:ext>
            </a:extLst>
          </p:cNvPr>
          <p:cNvSpPr/>
          <p:nvPr/>
        </p:nvSpPr>
        <p:spPr>
          <a:xfrm>
            <a:off x="9191715" y="5151100"/>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29" name="Oval 128">
            <a:extLst>
              <a:ext uri="{FF2B5EF4-FFF2-40B4-BE49-F238E27FC236}">
                <a16:creationId xmlns:a16="http://schemas.microsoft.com/office/drawing/2014/main" id="{DCDBADA1-88A9-45B5-A0AF-AD8017A5A84E}"/>
              </a:ext>
            </a:extLst>
          </p:cNvPr>
          <p:cNvSpPr/>
          <p:nvPr/>
        </p:nvSpPr>
        <p:spPr>
          <a:xfrm>
            <a:off x="9965793" y="5153984"/>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30" name="Oval 129">
            <a:extLst>
              <a:ext uri="{FF2B5EF4-FFF2-40B4-BE49-F238E27FC236}">
                <a16:creationId xmlns:a16="http://schemas.microsoft.com/office/drawing/2014/main" id="{1CE56135-FA71-4C3A-A668-ADEB368667CD}"/>
              </a:ext>
            </a:extLst>
          </p:cNvPr>
          <p:cNvSpPr/>
          <p:nvPr/>
        </p:nvSpPr>
        <p:spPr>
          <a:xfrm>
            <a:off x="9191715" y="5677809"/>
            <a:ext cx="306000" cy="306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31" name="Oval 130">
            <a:extLst>
              <a:ext uri="{FF2B5EF4-FFF2-40B4-BE49-F238E27FC236}">
                <a16:creationId xmlns:a16="http://schemas.microsoft.com/office/drawing/2014/main" id="{CD25AA8C-8C0A-4C60-9428-A32C2F57A766}"/>
              </a:ext>
            </a:extLst>
          </p:cNvPr>
          <p:cNvSpPr/>
          <p:nvPr/>
        </p:nvSpPr>
        <p:spPr>
          <a:xfrm>
            <a:off x="9589727" y="5677809"/>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pic>
        <p:nvPicPr>
          <p:cNvPr id="132" name="Picture 131">
            <a:extLst>
              <a:ext uri="{FF2B5EF4-FFF2-40B4-BE49-F238E27FC236}">
                <a16:creationId xmlns:a16="http://schemas.microsoft.com/office/drawing/2014/main" id="{C44B6112-428A-48A1-901A-4576AD9227B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189828" y="6185752"/>
            <a:ext cx="306000" cy="306000"/>
          </a:xfrm>
          <a:prstGeom prst="rect">
            <a:avLst/>
          </a:prstGeom>
        </p:spPr>
      </p:pic>
      <p:sp>
        <p:nvSpPr>
          <p:cNvPr id="133" name="Oval 132">
            <a:extLst>
              <a:ext uri="{FF2B5EF4-FFF2-40B4-BE49-F238E27FC236}">
                <a16:creationId xmlns:a16="http://schemas.microsoft.com/office/drawing/2014/main" id="{496AEF4D-0E6D-483F-8701-11F6B82FAE17}"/>
              </a:ext>
            </a:extLst>
          </p:cNvPr>
          <p:cNvSpPr/>
          <p:nvPr/>
        </p:nvSpPr>
        <p:spPr>
          <a:xfrm>
            <a:off x="9109295" y="554601"/>
            <a:ext cx="144000" cy="144000"/>
          </a:xfrm>
          <a:prstGeom prst="ellipse">
            <a:avLst/>
          </a:pr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0" i="0" u="none" strike="noStrike" kern="1200" cap="none" spc="0" normalizeH="0" baseline="0" noProof="0" dirty="0">
                <a:ln>
                  <a:noFill/>
                </a:ln>
                <a:solidFill>
                  <a:prstClr val="white"/>
                </a:solidFill>
                <a:effectLst/>
                <a:uLnTx/>
                <a:uFillTx/>
                <a:latin typeface="Calibri" panose="020F0502020204030204"/>
                <a:ea typeface="+mn-ea"/>
                <a:cs typeface="+mn-cs"/>
              </a:rPr>
              <a:t>M</a:t>
            </a:r>
          </a:p>
        </p:txBody>
      </p:sp>
      <p:sp>
        <p:nvSpPr>
          <p:cNvPr id="134" name="Oval 133">
            <a:extLst>
              <a:ext uri="{FF2B5EF4-FFF2-40B4-BE49-F238E27FC236}">
                <a16:creationId xmlns:a16="http://schemas.microsoft.com/office/drawing/2014/main" id="{8F71EBB3-CFED-44D6-AE21-C84CC12CA84C}"/>
              </a:ext>
            </a:extLst>
          </p:cNvPr>
          <p:cNvSpPr/>
          <p:nvPr/>
        </p:nvSpPr>
        <p:spPr>
          <a:xfrm>
            <a:off x="9109295" y="720041"/>
            <a:ext cx="144000" cy="144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35" name="Oval 134">
            <a:extLst>
              <a:ext uri="{FF2B5EF4-FFF2-40B4-BE49-F238E27FC236}">
                <a16:creationId xmlns:a16="http://schemas.microsoft.com/office/drawing/2014/main" id="{294378DF-3420-4B61-ABBC-A9CB8B79F9AB}"/>
              </a:ext>
            </a:extLst>
          </p:cNvPr>
          <p:cNvSpPr/>
          <p:nvPr/>
        </p:nvSpPr>
        <p:spPr>
          <a:xfrm>
            <a:off x="9107830" y="379177"/>
            <a:ext cx="144000" cy="144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0" i="0" u="none" strike="noStrike" kern="1200" cap="none" spc="0" normalizeH="0" baseline="0" noProof="0" dirty="0">
                <a:ln>
                  <a:noFill/>
                </a:ln>
                <a:solidFill>
                  <a:prstClr val="white"/>
                </a:solidFill>
                <a:effectLst/>
                <a:uLnTx/>
                <a:uFillTx/>
                <a:latin typeface="Calibri" panose="020F0502020204030204"/>
                <a:ea typeface="+mn-ea"/>
                <a:cs typeface="+mn-cs"/>
              </a:rPr>
              <a:t>P</a:t>
            </a:r>
          </a:p>
        </p:txBody>
      </p:sp>
      <p:sp>
        <p:nvSpPr>
          <p:cNvPr id="136" name="TextBox 135">
            <a:extLst>
              <a:ext uri="{FF2B5EF4-FFF2-40B4-BE49-F238E27FC236}">
                <a16:creationId xmlns:a16="http://schemas.microsoft.com/office/drawing/2014/main" id="{D973E865-3397-45B3-9068-583C6CF7AAB5}"/>
              </a:ext>
            </a:extLst>
          </p:cNvPr>
          <p:cNvSpPr txBox="1"/>
          <p:nvPr/>
        </p:nvSpPr>
        <p:spPr>
          <a:xfrm>
            <a:off x="10809691" y="190267"/>
            <a:ext cx="131408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black"/>
                </a:solidFill>
                <a:effectLst/>
                <a:uLnTx/>
                <a:uFillTx/>
                <a:latin typeface="Calibri" panose="020F0502020204030204"/>
                <a:ea typeface="+mn-ea"/>
                <a:cs typeface="+mn-cs"/>
              </a:rPr>
              <a:t>Ready for Q3/4 Pilot?</a:t>
            </a:r>
          </a:p>
        </p:txBody>
      </p:sp>
      <p:sp>
        <p:nvSpPr>
          <p:cNvPr id="137" name="Rectangle: Rounded Corners 136">
            <a:extLst>
              <a:ext uri="{FF2B5EF4-FFF2-40B4-BE49-F238E27FC236}">
                <a16:creationId xmlns:a16="http://schemas.microsoft.com/office/drawing/2014/main" id="{1D1BDF66-B460-4569-B01B-BE00819E62E7}"/>
              </a:ext>
            </a:extLst>
          </p:cNvPr>
          <p:cNvSpPr/>
          <p:nvPr/>
        </p:nvSpPr>
        <p:spPr>
          <a:xfrm>
            <a:off x="11047634" y="1061899"/>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140" name="Rectangle: Rounded Corners 139">
            <a:extLst>
              <a:ext uri="{FF2B5EF4-FFF2-40B4-BE49-F238E27FC236}">
                <a16:creationId xmlns:a16="http://schemas.microsoft.com/office/drawing/2014/main" id="{D64D76E7-1276-41AD-BB31-54284792E659}"/>
              </a:ext>
            </a:extLst>
          </p:cNvPr>
          <p:cNvSpPr/>
          <p:nvPr/>
        </p:nvSpPr>
        <p:spPr>
          <a:xfrm>
            <a:off x="11044223" y="2121184"/>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141" name="Rectangle: Rounded Corners 140">
            <a:extLst>
              <a:ext uri="{FF2B5EF4-FFF2-40B4-BE49-F238E27FC236}">
                <a16:creationId xmlns:a16="http://schemas.microsoft.com/office/drawing/2014/main" id="{3D414466-06C7-4AE7-B482-E1DDA529736D}"/>
              </a:ext>
            </a:extLst>
          </p:cNvPr>
          <p:cNvSpPr/>
          <p:nvPr/>
        </p:nvSpPr>
        <p:spPr>
          <a:xfrm>
            <a:off x="11044223" y="2662258"/>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142" name="Rectangle: Rounded Corners 141">
            <a:extLst>
              <a:ext uri="{FF2B5EF4-FFF2-40B4-BE49-F238E27FC236}">
                <a16:creationId xmlns:a16="http://schemas.microsoft.com/office/drawing/2014/main" id="{0B5AB517-EB09-4515-9FA0-58A8E17009BD}"/>
              </a:ext>
            </a:extLst>
          </p:cNvPr>
          <p:cNvSpPr/>
          <p:nvPr/>
        </p:nvSpPr>
        <p:spPr>
          <a:xfrm>
            <a:off x="11047634" y="3193886"/>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143" name="Rectangle: Rounded Corners 142">
            <a:extLst>
              <a:ext uri="{FF2B5EF4-FFF2-40B4-BE49-F238E27FC236}">
                <a16:creationId xmlns:a16="http://schemas.microsoft.com/office/drawing/2014/main" id="{211167D2-1507-4D58-A72B-93D2819D0D0B}"/>
              </a:ext>
            </a:extLst>
          </p:cNvPr>
          <p:cNvSpPr/>
          <p:nvPr/>
        </p:nvSpPr>
        <p:spPr>
          <a:xfrm>
            <a:off x="11044223" y="3666185"/>
            <a:ext cx="751516" cy="2308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PARTIAL</a:t>
            </a:r>
          </a:p>
        </p:txBody>
      </p:sp>
      <p:sp>
        <p:nvSpPr>
          <p:cNvPr id="144" name="Oval 143">
            <a:extLst>
              <a:ext uri="{FF2B5EF4-FFF2-40B4-BE49-F238E27FC236}">
                <a16:creationId xmlns:a16="http://schemas.microsoft.com/office/drawing/2014/main" id="{5C475E47-D7A2-40DD-BF54-7656C70EF4E7}"/>
              </a:ext>
            </a:extLst>
          </p:cNvPr>
          <p:cNvSpPr/>
          <p:nvPr/>
        </p:nvSpPr>
        <p:spPr>
          <a:xfrm>
            <a:off x="9573407" y="4155904"/>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46" name="Rectangle: Rounded Corners 145">
            <a:extLst>
              <a:ext uri="{FF2B5EF4-FFF2-40B4-BE49-F238E27FC236}">
                <a16:creationId xmlns:a16="http://schemas.microsoft.com/office/drawing/2014/main" id="{212BE303-B8CC-4514-B124-A4DA269A9C88}"/>
              </a:ext>
            </a:extLst>
          </p:cNvPr>
          <p:cNvSpPr/>
          <p:nvPr/>
        </p:nvSpPr>
        <p:spPr>
          <a:xfrm>
            <a:off x="11030188" y="4719173"/>
            <a:ext cx="751516" cy="2308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PARTIAL</a:t>
            </a:r>
          </a:p>
        </p:txBody>
      </p:sp>
      <p:sp>
        <p:nvSpPr>
          <p:cNvPr id="148" name="Rectangle: Rounded Corners 147">
            <a:extLst>
              <a:ext uri="{FF2B5EF4-FFF2-40B4-BE49-F238E27FC236}">
                <a16:creationId xmlns:a16="http://schemas.microsoft.com/office/drawing/2014/main" id="{BDF59077-5C94-4ABB-A30E-FD1EA54D448C}"/>
              </a:ext>
            </a:extLst>
          </p:cNvPr>
          <p:cNvSpPr/>
          <p:nvPr/>
        </p:nvSpPr>
        <p:spPr>
          <a:xfrm>
            <a:off x="11055349" y="5738165"/>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sp>
        <p:nvSpPr>
          <p:cNvPr id="149" name="Rectangle: Rounded Corners 148">
            <a:extLst>
              <a:ext uri="{FF2B5EF4-FFF2-40B4-BE49-F238E27FC236}">
                <a16:creationId xmlns:a16="http://schemas.microsoft.com/office/drawing/2014/main" id="{2C3E706F-BD4F-476D-9FD3-ACA459C2C03F}"/>
              </a:ext>
            </a:extLst>
          </p:cNvPr>
          <p:cNvSpPr/>
          <p:nvPr/>
        </p:nvSpPr>
        <p:spPr>
          <a:xfrm>
            <a:off x="11055349" y="6218710"/>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cxnSp>
        <p:nvCxnSpPr>
          <p:cNvPr id="153" name="Straight Connector 152">
            <a:extLst>
              <a:ext uri="{FF2B5EF4-FFF2-40B4-BE49-F238E27FC236}">
                <a16:creationId xmlns:a16="http://schemas.microsoft.com/office/drawing/2014/main" id="{4FB654FD-A039-4A71-B1F4-9E6F1E07FA2E}"/>
              </a:ext>
            </a:extLst>
          </p:cNvPr>
          <p:cNvCxnSpPr/>
          <p:nvPr/>
        </p:nvCxnSpPr>
        <p:spPr>
          <a:xfrm>
            <a:off x="2712464" y="1991239"/>
            <a:ext cx="931952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4" name="Straight Connector 153">
            <a:extLst>
              <a:ext uri="{FF2B5EF4-FFF2-40B4-BE49-F238E27FC236}">
                <a16:creationId xmlns:a16="http://schemas.microsoft.com/office/drawing/2014/main" id="{B890E081-B728-41B3-95A2-D9B2328E6EB6}"/>
              </a:ext>
            </a:extLst>
          </p:cNvPr>
          <p:cNvCxnSpPr/>
          <p:nvPr/>
        </p:nvCxnSpPr>
        <p:spPr>
          <a:xfrm>
            <a:off x="2707356" y="2487645"/>
            <a:ext cx="9319525"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Rounded Rectangle 57">
            <a:extLst>
              <a:ext uri="{FF2B5EF4-FFF2-40B4-BE49-F238E27FC236}">
                <a16:creationId xmlns:a16="http://schemas.microsoft.com/office/drawing/2014/main" id="{69758D19-632A-4576-9389-9F4FCF2F9DC5}"/>
              </a:ext>
            </a:extLst>
          </p:cNvPr>
          <p:cNvSpPr/>
          <p:nvPr/>
        </p:nvSpPr>
        <p:spPr>
          <a:xfrm rot="5400000">
            <a:off x="430412" y="3306022"/>
            <a:ext cx="6552000" cy="108000"/>
          </a:xfrm>
          <a:prstGeom prst="roundRect">
            <a:avLst>
              <a:gd name="adj" fmla="val 3494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83" name="Rounded Rectangle 57">
            <a:extLst>
              <a:ext uri="{FF2B5EF4-FFF2-40B4-BE49-F238E27FC236}">
                <a16:creationId xmlns:a16="http://schemas.microsoft.com/office/drawing/2014/main" id="{E174B2B8-AC7F-4FAA-9B57-1096C54E10CF}"/>
              </a:ext>
            </a:extLst>
          </p:cNvPr>
          <p:cNvSpPr/>
          <p:nvPr/>
        </p:nvSpPr>
        <p:spPr>
          <a:xfrm rot="5400000">
            <a:off x="4486826" y="3278329"/>
            <a:ext cx="6552000" cy="108000"/>
          </a:xfrm>
          <a:prstGeom prst="roundRect">
            <a:avLst>
              <a:gd name="adj" fmla="val 3494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6" name="Rounded Rectangle 57">
            <a:extLst>
              <a:ext uri="{FF2B5EF4-FFF2-40B4-BE49-F238E27FC236}">
                <a16:creationId xmlns:a16="http://schemas.microsoft.com/office/drawing/2014/main" id="{89F37FD8-B799-4FC1-BA4D-B7D06AE4C47C}"/>
              </a:ext>
            </a:extLst>
          </p:cNvPr>
          <p:cNvSpPr/>
          <p:nvPr/>
        </p:nvSpPr>
        <p:spPr>
          <a:xfrm rot="5400000">
            <a:off x="5683682" y="3246298"/>
            <a:ext cx="6552000" cy="108000"/>
          </a:xfrm>
          <a:prstGeom prst="roundRect">
            <a:avLst>
              <a:gd name="adj" fmla="val 3494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7" name="Rounded Rectangle 57">
            <a:extLst>
              <a:ext uri="{FF2B5EF4-FFF2-40B4-BE49-F238E27FC236}">
                <a16:creationId xmlns:a16="http://schemas.microsoft.com/office/drawing/2014/main" id="{2DF4E224-C626-4B52-B652-A1E37F5BEC1D}"/>
              </a:ext>
            </a:extLst>
          </p:cNvPr>
          <p:cNvSpPr/>
          <p:nvPr/>
        </p:nvSpPr>
        <p:spPr>
          <a:xfrm rot="5400000">
            <a:off x="7479691" y="3262338"/>
            <a:ext cx="6552000" cy="108000"/>
          </a:xfrm>
          <a:prstGeom prst="roundRect">
            <a:avLst>
              <a:gd name="adj" fmla="val 3494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cxnSp>
        <p:nvCxnSpPr>
          <p:cNvPr id="155" name="Straight Connector 154">
            <a:extLst>
              <a:ext uri="{FF2B5EF4-FFF2-40B4-BE49-F238E27FC236}">
                <a16:creationId xmlns:a16="http://schemas.microsoft.com/office/drawing/2014/main" id="{47A722D7-9D7C-4CE6-885B-7188B1E18C76}"/>
              </a:ext>
            </a:extLst>
          </p:cNvPr>
          <p:cNvCxnSpPr/>
          <p:nvPr/>
        </p:nvCxnSpPr>
        <p:spPr>
          <a:xfrm>
            <a:off x="2702184" y="3088173"/>
            <a:ext cx="931952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6" name="Straight Connector 155">
            <a:extLst>
              <a:ext uri="{FF2B5EF4-FFF2-40B4-BE49-F238E27FC236}">
                <a16:creationId xmlns:a16="http://schemas.microsoft.com/office/drawing/2014/main" id="{93FEAF9D-0B21-48CB-B29F-CF52B5BDA179}"/>
              </a:ext>
            </a:extLst>
          </p:cNvPr>
          <p:cNvCxnSpPr/>
          <p:nvPr/>
        </p:nvCxnSpPr>
        <p:spPr>
          <a:xfrm>
            <a:off x="2702184" y="3546224"/>
            <a:ext cx="931952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7" name="Straight Connector 156">
            <a:extLst>
              <a:ext uri="{FF2B5EF4-FFF2-40B4-BE49-F238E27FC236}">
                <a16:creationId xmlns:a16="http://schemas.microsoft.com/office/drawing/2014/main" id="{8486D370-9E43-437D-90DA-71F8E7CD78B1}"/>
              </a:ext>
            </a:extLst>
          </p:cNvPr>
          <p:cNvCxnSpPr/>
          <p:nvPr/>
        </p:nvCxnSpPr>
        <p:spPr>
          <a:xfrm>
            <a:off x="2700425" y="4074192"/>
            <a:ext cx="931952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8" name="Straight Connector 157">
            <a:extLst>
              <a:ext uri="{FF2B5EF4-FFF2-40B4-BE49-F238E27FC236}">
                <a16:creationId xmlns:a16="http://schemas.microsoft.com/office/drawing/2014/main" id="{D1665679-7E0A-43DE-9FC7-81ED38400B87}"/>
              </a:ext>
            </a:extLst>
          </p:cNvPr>
          <p:cNvCxnSpPr/>
          <p:nvPr/>
        </p:nvCxnSpPr>
        <p:spPr>
          <a:xfrm>
            <a:off x="2707355" y="4569379"/>
            <a:ext cx="931952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9" name="Straight Connector 158">
            <a:extLst>
              <a:ext uri="{FF2B5EF4-FFF2-40B4-BE49-F238E27FC236}">
                <a16:creationId xmlns:a16="http://schemas.microsoft.com/office/drawing/2014/main" id="{C489A6BC-DE72-4E05-939B-B4F98C68D65D}"/>
              </a:ext>
            </a:extLst>
          </p:cNvPr>
          <p:cNvCxnSpPr/>
          <p:nvPr/>
        </p:nvCxnSpPr>
        <p:spPr>
          <a:xfrm>
            <a:off x="2712464" y="5072719"/>
            <a:ext cx="931952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60" name="Straight Connector 159">
            <a:extLst>
              <a:ext uri="{FF2B5EF4-FFF2-40B4-BE49-F238E27FC236}">
                <a16:creationId xmlns:a16="http://schemas.microsoft.com/office/drawing/2014/main" id="{34DD539B-2E3B-4EA1-A554-2D34594A3F78}"/>
              </a:ext>
            </a:extLst>
          </p:cNvPr>
          <p:cNvCxnSpPr/>
          <p:nvPr/>
        </p:nvCxnSpPr>
        <p:spPr>
          <a:xfrm>
            <a:off x="2712464" y="5544653"/>
            <a:ext cx="931952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61" name="Straight Connector 160">
            <a:extLst>
              <a:ext uri="{FF2B5EF4-FFF2-40B4-BE49-F238E27FC236}">
                <a16:creationId xmlns:a16="http://schemas.microsoft.com/office/drawing/2014/main" id="{87EDB83E-639C-4F47-98C5-4724043216A7}"/>
              </a:ext>
            </a:extLst>
          </p:cNvPr>
          <p:cNvCxnSpPr/>
          <p:nvPr/>
        </p:nvCxnSpPr>
        <p:spPr>
          <a:xfrm>
            <a:off x="2676286" y="6099914"/>
            <a:ext cx="9319525" cy="0"/>
          </a:xfrm>
          <a:prstGeom prst="line">
            <a:avLst/>
          </a:prstGeom>
        </p:spPr>
        <p:style>
          <a:lnRef idx="1">
            <a:schemeClr val="accent3"/>
          </a:lnRef>
          <a:fillRef idx="0">
            <a:schemeClr val="accent3"/>
          </a:fillRef>
          <a:effectRef idx="0">
            <a:schemeClr val="accent3"/>
          </a:effectRef>
          <a:fontRef idx="minor">
            <a:schemeClr val="tx1"/>
          </a:fontRef>
        </p:style>
      </p:cxnSp>
      <p:sp>
        <p:nvSpPr>
          <p:cNvPr id="138" name="Rectangle: Rounded Corners 137">
            <a:extLst>
              <a:ext uri="{FF2B5EF4-FFF2-40B4-BE49-F238E27FC236}">
                <a16:creationId xmlns:a16="http://schemas.microsoft.com/office/drawing/2014/main" id="{97D424F8-610B-44AF-81AB-27B1AC5281CD}"/>
              </a:ext>
            </a:extLst>
          </p:cNvPr>
          <p:cNvSpPr/>
          <p:nvPr/>
        </p:nvSpPr>
        <p:spPr>
          <a:xfrm>
            <a:off x="11047634" y="1596303"/>
            <a:ext cx="751516" cy="2308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PARTIAL</a:t>
            </a:r>
          </a:p>
        </p:txBody>
      </p:sp>
      <p:sp>
        <p:nvSpPr>
          <p:cNvPr id="150" name="Oval 149">
            <a:extLst>
              <a:ext uri="{FF2B5EF4-FFF2-40B4-BE49-F238E27FC236}">
                <a16:creationId xmlns:a16="http://schemas.microsoft.com/office/drawing/2014/main" id="{D1995A40-C468-4348-9A68-E7C06C4C6EB4}"/>
              </a:ext>
            </a:extLst>
          </p:cNvPr>
          <p:cNvSpPr/>
          <p:nvPr/>
        </p:nvSpPr>
        <p:spPr>
          <a:xfrm>
            <a:off x="9950730" y="4625829"/>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51" name="Rectangle: Rounded Corners 150">
            <a:extLst>
              <a:ext uri="{FF2B5EF4-FFF2-40B4-BE49-F238E27FC236}">
                <a16:creationId xmlns:a16="http://schemas.microsoft.com/office/drawing/2014/main" id="{00148E4C-B957-4422-BD6E-B0D946644B6E}"/>
              </a:ext>
            </a:extLst>
          </p:cNvPr>
          <p:cNvSpPr/>
          <p:nvPr/>
        </p:nvSpPr>
        <p:spPr>
          <a:xfrm>
            <a:off x="11033389" y="5199247"/>
            <a:ext cx="751516" cy="2308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PARTIAL</a:t>
            </a:r>
          </a:p>
        </p:txBody>
      </p:sp>
      <p:sp>
        <p:nvSpPr>
          <p:cNvPr id="152" name="Oval 151">
            <a:extLst>
              <a:ext uri="{FF2B5EF4-FFF2-40B4-BE49-F238E27FC236}">
                <a16:creationId xmlns:a16="http://schemas.microsoft.com/office/drawing/2014/main" id="{788FCC20-4788-4BB2-8869-FF702E244F1A}"/>
              </a:ext>
            </a:extLst>
          </p:cNvPr>
          <p:cNvSpPr/>
          <p:nvPr/>
        </p:nvSpPr>
        <p:spPr>
          <a:xfrm>
            <a:off x="9969127" y="3608611"/>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62" name="Oval 161">
            <a:extLst>
              <a:ext uri="{FF2B5EF4-FFF2-40B4-BE49-F238E27FC236}">
                <a16:creationId xmlns:a16="http://schemas.microsoft.com/office/drawing/2014/main" id="{763CE68B-13A1-492E-90C5-326F3F9D976F}"/>
              </a:ext>
            </a:extLst>
          </p:cNvPr>
          <p:cNvSpPr/>
          <p:nvPr/>
        </p:nvSpPr>
        <p:spPr>
          <a:xfrm>
            <a:off x="9573407" y="3153456"/>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63" name="Oval 162">
            <a:extLst>
              <a:ext uri="{FF2B5EF4-FFF2-40B4-BE49-F238E27FC236}">
                <a16:creationId xmlns:a16="http://schemas.microsoft.com/office/drawing/2014/main" id="{E4F67B32-A8CB-48DA-BB7A-E1387B73A0E9}"/>
              </a:ext>
            </a:extLst>
          </p:cNvPr>
          <p:cNvSpPr/>
          <p:nvPr/>
        </p:nvSpPr>
        <p:spPr>
          <a:xfrm>
            <a:off x="9585518" y="2634909"/>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64" name="Oval 163">
            <a:extLst>
              <a:ext uri="{FF2B5EF4-FFF2-40B4-BE49-F238E27FC236}">
                <a16:creationId xmlns:a16="http://schemas.microsoft.com/office/drawing/2014/main" id="{F01EFB80-A95C-4222-B891-3D6B58D5D1FE}"/>
              </a:ext>
            </a:extLst>
          </p:cNvPr>
          <p:cNvSpPr/>
          <p:nvPr/>
        </p:nvSpPr>
        <p:spPr>
          <a:xfrm>
            <a:off x="9582088" y="1035671"/>
            <a:ext cx="306000" cy="306000"/>
          </a:xfrm>
          <a:prstGeom prst="ellipse">
            <a:avLst/>
          </a:pr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white"/>
                </a:solidFill>
                <a:effectLst/>
                <a:uLnTx/>
                <a:uFillTx/>
                <a:latin typeface="Calibri" panose="020F0502020204030204"/>
                <a:ea typeface="+mn-ea"/>
                <a:cs typeface="+mn-cs"/>
              </a:rPr>
              <a:t>M</a:t>
            </a:r>
          </a:p>
        </p:txBody>
      </p:sp>
      <p:sp>
        <p:nvSpPr>
          <p:cNvPr id="165" name="Oval 164">
            <a:extLst>
              <a:ext uri="{FF2B5EF4-FFF2-40B4-BE49-F238E27FC236}">
                <a16:creationId xmlns:a16="http://schemas.microsoft.com/office/drawing/2014/main" id="{89AE5569-98C4-4649-8E39-454FA2974F25}"/>
              </a:ext>
            </a:extLst>
          </p:cNvPr>
          <p:cNvSpPr/>
          <p:nvPr/>
        </p:nvSpPr>
        <p:spPr>
          <a:xfrm>
            <a:off x="9969127" y="1035671"/>
            <a:ext cx="306000" cy="306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white"/>
                </a:solidFill>
                <a:effectLst/>
                <a:uLnTx/>
                <a:uFillTx/>
                <a:latin typeface="Calibri Light" panose="020F0302020204030204"/>
                <a:ea typeface="+mn-ea"/>
                <a:cs typeface="+mn-cs"/>
              </a:rPr>
              <a:t>R</a:t>
            </a:r>
          </a:p>
        </p:txBody>
      </p:sp>
      <p:sp>
        <p:nvSpPr>
          <p:cNvPr id="166" name="Rectangle: Rounded Corners 165">
            <a:extLst>
              <a:ext uri="{FF2B5EF4-FFF2-40B4-BE49-F238E27FC236}">
                <a16:creationId xmlns:a16="http://schemas.microsoft.com/office/drawing/2014/main" id="{A9A5EAC1-8C15-4828-93DB-FD9F87878167}"/>
              </a:ext>
            </a:extLst>
          </p:cNvPr>
          <p:cNvSpPr/>
          <p:nvPr/>
        </p:nvSpPr>
        <p:spPr>
          <a:xfrm>
            <a:off x="11047634" y="4203148"/>
            <a:ext cx="751516" cy="23083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800" b="1" i="0" u="none" strike="noStrike" kern="1200" cap="none" spc="0" normalizeH="0" baseline="0" noProof="0" dirty="0">
                <a:ln>
                  <a:noFill/>
                </a:ln>
                <a:solidFill>
                  <a:prstClr val="white"/>
                </a:solidFill>
                <a:effectLst/>
                <a:uLnTx/>
                <a:uFillTx/>
                <a:latin typeface="Calibri" panose="020F0502020204030204"/>
                <a:ea typeface="+mn-ea"/>
                <a:cs typeface="+mn-cs"/>
              </a:rPr>
              <a:t>YES</a:t>
            </a:r>
          </a:p>
        </p:txBody>
      </p:sp>
      <p:pic>
        <p:nvPicPr>
          <p:cNvPr id="169" name="Picture 168">
            <a:extLst>
              <a:ext uri="{FF2B5EF4-FFF2-40B4-BE49-F238E27FC236}">
                <a16:creationId xmlns:a16="http://schemas.microsoft.com/office/drawing/2014/main" id="{234C50DD-4F3E-4BE8-9762-F0CBE8D05E1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96531" y="4150173"/>
            <a:ext cx="306000" cy="306000"/>
          </a:xfrm>
          <a:prstGeom prst="rect">
            <a:avLst/>
          </a:prstGeom>
        </p:spPr>
      </p:pic>
    </p:spTree>
    <p:extLst>
      <p:ext uri="{BB962C8B-B14F-4D97-AF65-F5344CB8AC3E}">
        <p14:creationId xmlns:p14="http://schemas.microsoft.com/office/powerpoint/2010/main" val="288444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Right 16">
            <a:extLst>
              <a:ext uri="{FF2B5EF4-FFF2-40B4-BE49-F238E27FC236}">
                <a16:creationId xmlns:a16="http://schemas.microsoft.com/office/drawing/2014/main" id="{EA4B9A54-E956-4924-9FF1-AAD30D6A43A9}"/>
              </a:ext>
            </a:extLst>
          </p:cNvPr>
          <p:cNvSpPr/>
          <p:nvPr/>
        </p:nvSpPr>
        <p:spPr>
          <a:xfrm>
            <a:off x="806112" y="3460138"/>
            <a:ext cx="10795800" cy="572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a:extLst>
              <a:ext uri="{FF2B5EF4-FFF2-40B4-BE49-F238E27FC236}">
                <a16:creationId xmlns:a16="http://schemas.microsoft.com/office/drawing/2014/main" id="{9C07CA30-61AF-4837-8A95-11EAAFDB4A33}"/>
              </a:ext>
            </a:extLst>
          </p:cNvPr>
          <p:cNvSpPr/>
          <p:nvPr/>
        </p:nvSpPr>
        <p:spPr>
          <a:xfrm>
            <a:off x="521924" y="282343"/>
            <a:ext cx="11342825" cy="496098"/>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3200" b="1" i="0" u="none" strike="noStrike" kern="0" cap="none" spc="0" normalizeH="0" baseline="0" noProof="0" dirty="0">
                <a:ln/>
                <a:solidFill>
                  <a:srgbClr val="998555"/>
                </a:solidFill>
                <a:effectLst/>
                <a:uLnTx/>
                <a:uFillTx/>
                <a:latin typeface="Calibri" panose="020F0502020204030204"/>
                <a:ea typeface="+mn-ea"/>
                <a:cs typeface="+mn-cs"/>
              </a:rPr>
              <a:t>Forthcoming Pilot: FAC – ‘Day in The Life of a Fund’</a:t>
            </a:r>
          </a:p>
        </p:txBody>
      </p:sp>
      <p:sp>
        <p:nvSpPr>
          <p:cNvPr id="11" name="Rectangle 10">
            <a:extLst>
              <a:ext uri="{FF2B5EF4-FFF2-40B4-BE49-F238E27FC236}">
                <a16:creationId xmlns:a16="http://schemas.microsoft.com/office/drawing/2014/main" id="{147C57E0-1D98-4154-90BA-1CDB8664D634}"/>
              </a:ext>
            </a:extLst>
          </p:cNvPr>
          <p:cNvSpPr/>
          <p:nvPr/>
        </p:nvSpPr>
        <p:spPr>
          <a:xfrm>
            <a:off x="1391920" y="3331032"/>
            <a:ext cx="1534160" cy="8309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Order Processing</a:t>
            </a:r>
          </a:p>
        </p:txBody>
      </p:sp>
      <p:sp>
        <p:nvSpPr>
          <p:cNvPr id="13" name="Rectangle 12">
            <a:extLst>
              <a:ext uri="{FF2B5EF4-FFF2-40B4-BE49-F238E27FC236}">
                <a16:creationId xmlns:a16="http://schemas.microsoft.com/office/drawing/2014/main" id="{43EF461B-5133-4176-AA59-787171511DAD}"/>
              </a:ext>
            </a:extLst>
          </p:cNvPr>
          <p:cNvSpPr/>
          <p:nvPr/>
        </p:nvSpPr>
        <p:spPr>
          <a:xfrm>
            <a:off x="5309602" y="3321736"/>
            <a:ext cx="1534160" cy="8309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Valuation and Pricing</a:t>
            </a:r>
          </a:p>
        </p:txBody>
      </p:sp>
      <p:sp>
        <p:nvSpPr>
          <p:cNvPr id="14" name="Rectangle 13">
            <a:extLst>
              <a:ext uri="{FF2B5EF4-FFF2-40B4-BE49-F238E27FC236}">
                <a16:creationId xmlns:a16="http://schemas.microsoft.com/office/drawing/2014/main" id="{1CFCE8D2-6127-4215-82EA-D4A023566BE7}"/>
              </a:ext>
            </a:extLst>
          </p:cNvPr>
          <p:cNvSpPr/>
          <p:nvPr/>
        </p:nvSpPr>
        <p:spPr>
          <a:xfrm>
            <a:off x="3355841" y="3331031"/>
            <a:ext cx="1534160" cy="8309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Cash Flow Management</a:t>
            </a:r>
          </a:p>
        </p:txBody>
      </p:sp>
      <p:sp>
        <p:nvSpPr>
          <p:cNvPr id="15" name="Rectangle 14">
            <a:extLst>
              <a:ext uri="{FF2B5EF4-FFF2-40B4-BE49-F238E27FC236}">
                <a16:creationId xmlns:a16="http://schemas.microsoft.com/office/drawing/2014/main" id="{7D87DCB2-8C39-4FE2-822A-FC912FAA576F}"/>
              </a:ext>
            </a:extLst>
          </p:cNvPr>
          <p:cNvSpPr/>
          <p:nvPr/>
        </p:nvSpPr>
        <p:spPr>
          <a:xfrm>
            <a:off x="7277776" y="3321736"/>
            <a:ext cx="1534160" cy="8309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Settlement</a:t>
            </a:r>
          </a:p>
        </p:txBody>
      </p:sp>
      <p:sp>
        <p:nvSpPr>
          <p:cNvPr id="16" name="Rectangle 15">
            <a:extLst>
              <a:ext uri="{FF2B5EF4-FFF2-40B4-BE49-F238E27FC236}">
                <a16:creationId xmlns:a16="http://schemas.microsoft.com/office/drawing/2014/main" id="{4A78370B-C92F-4DA7-9DB3-F3DB6DA37825}"/>
              </a:ext>
            </a:extLst>
          </p:cNvPr>
          <p:cNvSpPr/>
          <p:nvPr/>
        </p:nvSpPr>
        <p:spPr>
          <a:xfrm>
            <a:off x="9206964" y="3331031"/>
            <a:ext cx="1534160" cy="8309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Oversight</a:t>
            </a:r>
          </a:p>
        </p:txBody>
      </p:sp>
      <p:sp>
        <p:nvSpPr>
          <p:cNvPr id="12" name="Rectangle 11">
            <a:extLst>
              <a:ext uri="{FF2B5EF4-FFF2-40B4-BE49-F238E27FC236}">
                <a16:creationId xmlns:a16="http://schemas.microsoft.com/office/drawing/2014/main" id="{9C5AB978-6CA2-4BCA-BCDA-2903BFF44C5B}"/>
              </a:ext>
            </a:extLst>
          </p:cNvPr>
          <p:cNvSpPr/>
          <p:nvPr/>
        </p:nvSpPr>
        <p:spPr>
          <a:xfrm>
            <a:off x="1391920" y="4306392"/>
            <a:ext cx="9349204" cy="447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dirty="0">
                <a:solidFill>
                  <a:prstClr val="black"/>
                </a:solidFill>
                <a:latin typeface="Calibri"/>
              </a:rPr>
              <a:t>Data is s</a:t>
            </a:r>
            <a:r>
              <a:rPr kumimoji="0" lang="en-GB" sz="1800" b="0" i="0" u="none" strike="noStrike" kern="1200" cap="none" spc="0" normalizeH="0" baseline="0" noProof="0" dirty="0">
                <a:ln>
                  <a:noFill/>
                </a:ln>
                <a:solidFill>
                  <a:prstClr val="black"/>
                </a:solidFill>
                <a:effectLst/>
                <a:uLnTx/>
                <a:uFillTx/>
                <a:latin typeface="Calibri"/>
                <a:ea typeface="+mn-ea"/>
                <a:cs typeface="+mn-cs"/>
              </a:rPr>
              <a:t>hared instantly – delivering real-time visibility for all </a:t>
            </a:r>
            <a:r>
              <a:rPr lang="en-GB" dirty="0">
                <a:solidFill>
                  <a:prstClr val="black"/>
                </a:solidFill>
              </a:rPr>
              <a:t>participants</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91376514-E6C6-4AF0-AF81-9B47740497EF}"/>
              </a:ext>
            </a:extLst>
          </p:cNvPr>
          <p:cNvSpPr/>
          <p:nvPr/>
        </p:nvSpPr>
        <p:spPr>
          <a:xfrm>
            <a:off x="1402080" y="4911974"/>
            <a:ext cx="9349204" cy="447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dirty="0">
                <a:solidFill>
                  <a:prstClr val="black"/>
                </a:solidFill>
              </a:rPr>
              <a:t>Cash and assets are </a:t>
            </a:r>
            <a:r>
              <a:rPr lang="en-GB" dirty="0">
                <a:solidFill>
                  <a:prstClr val="black"/>
                </a:solidFill>
                <a:latin typeface="Calibri"/>
              </a:rPr>
              <a:t>digital</a:t>
            </a:r>
            <a:r>
              <a:rPr kumimoji="0" lang="en-GB" sz="1800" b="0" i="0" u="none" strike="noStrike" kern="1200" cap="none" spc="0" normalizeH="0" baseline="0" noProof="0" dirty="0" err="1">
                <a:ln>
                  <a:noFill/>
                </a:ln>
                <a:solidFill>
                  <a:prstClr val="black"/>
                </a:solidFill>
                <a:effectLst/>
                <a:uLnTx/>
                <a:uFillTx/>
                <a:latin typeface="Calibri"/>
                <a:ea typeface="+mn-ea"/>
                <a:cs typeface="+mn-cs"/>
              </a:rPr>
              <a:t>ised</a:t>
            </a:r>
            <a:r>
              <a:rPr lang="en-GB" dirty="0">
                <a:solidFill>
                  <a:prstClr val="black"/>
                </a:solidFill>
              </a:rPr>
              <a:t> – </a:t>
            </a:r>
            <a:r>
              <a:rPr kumimoji="0" lang="en-GB" sz="1800" b="0" i="0" u="none" strike="noStrike" kern="1200" cap="none" spc="0" normalizeH="0" baseline="0" noProof="0" dirty="0">
                <a:ln>
                  <a:noFill/>
                </a:ln>
                <a:solidFill>
                  <a:prstClr val="black"/>
                </a:solidFill>
                <a:effectLst/>
                <a:uLnTx/>
                <a:uFillTx/>
                <a:latin typeface="Calibri"/>
                <a:ea typeface="+mn-ea"/>
                <a:cs typeface="+mn-cs"/>
              </a:rPr>
              <a:t>redefining ownership and title, speeding up settlement</a:t>
            </a:r>
          </a:p>
        </p:txBody>
      </p:sp>
      <p:sp>
        <p:nvSpPr>
          <p:cNvPr id="19" name="Rectangle 18">
            <a:extLst>
              <a:ext uri="{FF2B5EF4-FFF2-40B4-BE49-F238E27FC236}">
                <a16:creationId xmlns:a16="http://schemas.microsoft.com/office/drawing/2014/main" id="{FEF58DC3-2ACD-4D12-945A-9F9067B6C67E}"/>
              </a:ext>
            </a:extLst>
          </p:cNvPr>
          <p:cNvSpPr/>
          <p:nvPr/>
        </p:nvSpPr>
        <p:spPr>
          <a:xfrm>
            <a:off x="1402080" y="5559136"/>
            <a:ext cx="9349204" cy="447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Investors can participate directly on ledger – </a:t>
            </a:r>
            <a:r>
              <a:rPr lang="en-GB" dirty="0">
                <a:solidFill>
                  <a:prstClr val="black"/>
                </a:solidFill>
              </a:rPr>
              <a:t>radically redefining existing </a:t>
            </a:r>
            <a:r>
              <a:rPr kumimoji="0" lang="en-GB" sz="1800" b="0" i="0" u="none" strike="noStrike" kern="1200" cap="none" spc="0" normalizeH="0" baseline="0" noProof="0" dirty="0">
                <a:ln>
                  <a:noFill/>
                </a:ln>
                <a:solidFill>
                  <a:prstClr val="black"/>
                </a:solidFill>
                <a:effectLst/>
                <a:uLnTx/>
                <a:uFillTx/>
                <a:latin typeface="Calibri"/>
                <a:ea typeface="+mn-ea"/>
                <a:cs typeface="+mn-cs"/>
              </a:rPr>
              <a:t>distribution models</a:t>
            </a:r>
          </a:p>
        </p:txBody>
      </p:sp>
      <p:sp>
        <p:nvSpPr>
          <p:cNvPr id="20" name="TextBox 19">
            <a:extLst>
              <a:ext uri="{FF2B5EF4-FFF2-40B4-BE49-F238E27FC236}">
                <a16:creationId xmlns:a16="http://schemas.microsoft.com/office/drawing/2014/main" id="{CEE4C19D-13DA-41AF-9CF4-D9454DC33F06}"/>
              </a:ext>
            </a:extLst>
          </p:cNvPr>
          <p:cNvSpPr txBox="1"/>
          <p:nvPr/>
        </p:nvSpPr>
        <p:spPr>
          <a:xfrm>
            <a:off x="1114509" y="2683812"/>
            <a:ext cx="101790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One process – three radical ways to redefine it and deliver operating efficiency</a:t>
            </a:r>
          </a:p>
        </p:txBody>
      </p:sp>
      <p:cxnSp>
        <p:nvCxnSpPr>
          <p:cNvPr id="22" name="Straight Connector 21">
            <a:extLst>
              <a:ext uri="{FF2B5EF4-FFF2-40B4-BE49-F238E27FC236}">
                <a16:creationId xmlns:a16="http://schemas.microsoft.com/office/drawing/2014/main" id="{F7CA745D-D4E2-4DF4-BC25-49B0EB16C89F}"/>
              </a:ext>
            </a:extLst>
          </p:cNvPr>
          <p:cNvCxnSpPr>
            <a:cxnSpLocks/>
          </p:cNvCxnSpPr>
          <p:nvPr/>
        </p:nvCxnSpPr>
        <p:spPr>
          <a:xfrm flipH="1">
            <a:off x="347249" y="2689864"/>
            <a:ext cx="11438545"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D5A06C3-B77A-4426-B0E1-97F293CBFBD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8604" y="4274642"/>
            <a:ext cx="452684" cy="509270"/>
          </a:xfrm>
          <a:prstGeom prst="rect">
            <a:avLst/>
          </a:prstGeom>
        </p:spPr>
      </p:pic>
      <p:pic>
        <p:nvPicPr>
          <p:cNvPr id="37" name="Picture 36">
            <a:extLst>
              <a:ext uri="{FF2B5EF4-FFF2-40B4-BE49-F238E27FC236}">
                <a16:creationId xmlns:a16="http://schemas.microsoft.com/office/drawing/2014/main" id="{DD69B8A5-A758-45DB-97E8-56B510DDD08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8284" y="4904562"/>
            <a:ext cx="452684" cy="509270"/>
          </a:xfrm>
          <a:prstGeom prst="rect">
            <a:avLst/>
          </a:prstGeom>
        </p:spPr>
      </p:pic>
      <p:pic>
        <p:nvPicPr>
          <p:cNvPr id="38" name="Picture 37">
            <a:extLst>
              <a:ext uri="{FF2B5EF4-FFF2-40B4-BE49-F238E27FC236}">
                <a16:creationId xmlns:a16="http://schemas.microsoft.com/office/drawing/2014/main" id="{FEFBCC54-E320-48E5-AE77-216F3BA1D01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8124" y="5524322"/>
            <a:ext cx="452684" cy="509270"/>
          </a:xfrm>
          <a:prstGeom prst="rect">
            <a:avLst/>
          </a:prstGeom>
        </p:spPr>
      </p:pic>
      <p:sp>
        <p:nvSpPr>
          <p:cNvPr id="39" name="Rectangle 38">
            <a:extLst>
              <a:ext uri="{FF2B5EF4-FFF2-40B4-BE49-F238E27FC236}">
                <a16:creationId xmlns:a16="http://schemas.microsoft.com/office/drawing/2014/main" id="{5B72F1AF-E9A3-4BFB-ABF0-0B76814EDF67}"/>
              </a:ext>
            </a:extLst>
          </p:cNvPr>
          <p:cNvSpPr/>
          <p:nvPr/>
        </p:nvSpPr>
        <p:spPr>
          <a:xfrm>
            <a:off x="1402080" y="6175818"/>
            <a:ext cx="9349204" cy="44704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Eliminates IT complexity – booking and settlement risk – reconciliation - delays and inefficiency</a:t>
            </a:r>
          </a:p>
        </p:txBody>
      </p:sp>
      <p:pic>
        <p:nvPicPr>
          <p:cNvPr id="41" name="Picture 40">
            <a:extLst>
              <a:ext uri="{FF2B5EF4-FFF2-40B4-BE49-F238E27FC236}">
                <a16:creationId xmlns:a16="http://schemas.microsoft.com/office/drawing/2014/main" id="{A187BEA7-2A70-4EE1-8A3F-FB89D3AD986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V="1">
            <a:off x="904240" y="6215152"/>
            <a:ext cx="356408" cy="375938"/>
          </a:xfrm>
          <a:prstGeom prst="rect">
            <a:avLst/>
          </a:prstGeom>
        </p:spPr>
      </p:pic>
      <p:pic>
        <p:nvPicPr>
          <p:cNvPr id="21" name="Picture 20">
            <a:extLst>
              <a:ext uri="{FF2B5EF4-FFF2-40B4-BE49-F238E27FC236}">
                <a16:creationId xmlns:a16="http://schemas.microsoft.com/office/drawing/2014/main" id="{6B8F604C-85E1-3A43-9ECA-B1857862B05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906227" y="35528"/>
            <a:ext cx="1285773" cy="1285773"/>
          </a:xfrm>
          <a:prstGeom prst="rect">
            <a:avLst/>
          </a:prstGeom>
        </p:spPr>
      </p:pic>
      <p:sp>
        <p:nvSpPr>
          <p:cNvPr id="23" name="Slide Number Placeholder 35">
            <a:extLst>
              <a:ext uri="{FF2B5EF4-FFF2-40B4-BE49-F238E27FC236}">
                <a16:creationId xmlns:a16="http://schemas.microsoft.com/office/drawing/2014/main" id="{1F89BCA9-AC26-2A4A-8356-5954E106E42B}"/>
              </a:ext>
            </a:extLst>
          </p:cNvPr>
          <p:cNvSpPr>
            <a:spLocks noGrp="1"/>
          </p:cNvSpPr>
          <p:nvPr>
            <p:ph type="sldNum" sz="quarter" idx="12"/>
          </p:nvPr>
        </p:nvSpPr>
        <p:spPr>
          <a:xfrm>
            <a:off x="94375" y="6528756"/>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
        <p:nvSpPr>
          <p:cNvPr id="3" name="Rectangle 2">
            <a:extLst>
              <a:ext uri="{FF2B5EF4-FFF2-40B4-BE49-F238E27FC236}">
                <a16:creationId xmlns:a16="http://schemas.microsoft.com/office/drawing/2014/main" id="{AEC1D26A-F263-7542-B8BF-8F565D17C30E}"/>
              </a:ext>
            </a:extLst>
          </p:cNvPr>
          <p:cNvSpPr/>
          <p:nvPr/>
        </p:nvSpPr>
        <p:spPr>
          <a:xfrm>
            <a:off x="296255" y="818384"/>
            <a:ext cx="11489539" cy="1754326"/>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1 Fund Manager will launch a real fund with real money in the FCA Sandbox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Another 6-9 (max) will follow the same process / realise the same benefits but with a simulated fund, ‘serviced’ by 3 (max) Global Custodians to realise the benefits of reduced complexity in TA/Fund Servicing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Pilot planning focuses on the core fund operating cycle – aka ‘DITLOAF’ encompassing the normal fund servicing </a:t>
            </a:r>
            <a:r>
              <a:rPr kumimoji="0" lang="en-GB" b="0" i="0" u="none" strike="noStrike" kern="1200" cap="none" spc="0" normalizeH="0" baseline="0" noProof="0" dirty="0">
                <a:ln>
                  <a:noFill/>
                </a:ln>
                <a:solidFill>
                  <a:prstClr val="black"/>
                </a:solidFill>
                <a:effectLst/>
                <a:uLnTx/>
                <a:uFillTx/>
                <a:latin typeface="Calibri"/>
                <a:ea typeface="+mn-ea"/>
                <a:cs typeface="+mn-cs"/>
              </a:rPr>
              <a:t>activities (order processing, cashflow management, valuation </a:t>
            </a:r>
            <a:r>
              <a:rPr lang="en-GB" dirty="0">
                <a:solidFill>
                  <a:prstClr val="black"/>
                </a:solidFill>
                <a:latin typeface="Calibri"/>
              </a:rPr>
              <a:t>/</a:t>
            </a:r>
            <a:r>
              <a:rPr kumimoji="0" lang="en-GB" b="0" i="0" u="none" strike="noStrike" kern="1200" cap="none" spc="0" normalizeH="0" baseline="0" noProof="0" dirty="0">
                <a:ln>
                  <a:noFill/>
                </a:ln>
                <a:solidFill>
                  <a:prstClr val="black"/>
                </a:solidFill>
                <a:effectLst/>
                <a:uLnTx/>
                <a:uFillTx/>
                <a:latin typeface="Calibri"/>
                <a:ea typeface="+mn-ea"/>
                <a:cs typeface="+mn-cs"/>
              </a:rPr>
              <a:t> pricing, issuance, settlement, related oversight)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High level process is unchanged but FAC innovation redefines its execution</a:t>
            </a:r>
          </a:p>
        </p:txBody>
      </p:sp>
    </p:spTree>
    <p:extLst>
      <p:ext uri="{BB962C8B-B14F-4D97-AF65-F5344CB8AC3E}">
        <p14:creationId xmlns:p14="http://schemas.microsoft.com/office/powerpoint/2010/main" val="301212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F3F89CDA-1349-4402-9E78-3AFEF55AD157}"/>
              </a:ext>
            </a:extLst>
          </p:cNvPr>
          <p:cNvSpPr/>
          <p:nvPr/>
        </p:nvSpPr>
        <p:spPr>
          <a:xfrm>
            <a:off x="725387" y="4849384"/>
            <a:ext cx="11017766" cy="1815881"/>
          </a:xfrm>
          <a:prstGeom prst="roundRect">
            <a:avLst/>
          </a:prstGeom>
          <a:solidFill>
            <a:schemeClr val="tx2">
              <a:lumMod val="20000"/>
              <a:lumOff val="80000"/>
            </a:schemeClr>
          </a:solidFill>
          <a:ln>
            <a:solidFill>
              <a:schemeClr val="tx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Rectangle: Rounded Corners 59">
            <a:extLst>
              <a:ext uri="{FF2B5EF4-FFF2-40B4-BE49-F238E27FC236}">
                <a16:creationId xmlns:a16="http://schemas.microsoft.com/office/drawing/2014/main" id="{192C61ED-3BA9-450C-AA11-BECC88A23222}"/>
              </a:ext>
            </a:extLst>
          </p:cNvPr>
          <p:cNvSpPr/>
          <p:nvPr/>
        </p:nvSpPr>
        <p:spPr>
          <a:xfrm>
            <a:off x="725387" y="3589256"/>
            <a:ext cx="11017766" cy="11813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Rectangle 33">
            <a:extLst>
              <a:ext uri="{FF2B5EF4-FFF2-40B4-BE49-F238E27FC236}">
                <a16:creationId xmlns:a16="http://schemas.microsoft.com/office/drawing/2014/main" id="{9C07CA30-61AF-4837-8A95-11EAAFDB4A33}"/>
              </a:ext>
            </a:extLst>
          </p:cNvPr>
          <p:cNvSpPr/>
          <p:nvPr/>
        </p:nvSpPr>
        <p:spPr>
          <a:xfrm>
            <a:off x="552920" y="344335"/>
            <a:ext cx="11342825" cy="496098"/>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3200" b="1" i="0" u="none" strike="noStrike" kern="0" cap="none" spc="0" normalizeH="0" baseline="0" noProof="0" dirty="0">
                <a:ln/>
                <a:solidFill>
                  <a:srgbClr val="998555"/>
                </a:solidFill>
                <a:effectLst/>
                <a:uLnTx/>
                <a:uFillTx/>
                <a:latin typeface="Calibri" panose="020F0502020204030204"/>
                <a:ea typeface="+mn-ea"/>
                <a:cs typeface="+mn-cs"/>
              </a:rPr>
              <a:t>FAC Roadmap - Milestones and Deliverables</a:t>
            </a:r>
            <a:endParaRPr kumimoji="0" lang="en-GB" sz="3200" b="1" i="0" u="none" strike="noStrike" kern="0" cap="none" spc="0" normalizeH="0" baseline="0" noProof="0" dirty="0">
              <a:ln/>
              <a:solidFill>
                <a:srgbClr val="998555"/>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71F6608-3517-4A5B-BCE4-0EDB081AC9F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69041" y="0"/>
            <a:ext cx="1022959" cy="1022959"/>
          </a:xfrm>
          <a:prstGeom prst="rect">
            <a:avLst/>
          </a:prstGeom>
        </p:spPr>
      </p:pic>
      <p:graphicFrame>
        <p:nvGraphicFramePr>
          <p:cNvPr id="5" name="Diagram 4">
            <a:extLst>
              <a:ext uri="{FF2B5EF4-FFF2-40B4-BE49-F238E27FC236}">
                <a16:creationId xmlns:a16="http://schemas.microsoft.com/office/drawing/2014/main" id="{57C1D5DE-F56F-40D4-9C55-C49FCD6F9222}"/>
              </a:ext>
            </a:extLst>
          </p:cNvPr>
          <p:cNvGraphicFramePr/>
          <p:nvPr/>
        </p:nvGraphicFramePr>
        <p:xfrm>
          <a:off x="298920" y="955205"/>
          <a:ext cx="11202200" cy="10229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1" name="Straight Arrow Connector 60">
            <a:extLst>
              <a:ext uri="{FF2B5EF4-FFF2-40B4-BE49-F238E27FC236}">
                <a16:creationId xmlns:a16="http://schemas.microsoft.com/office/drawing/2014/main" id="{08571406-35F0-4C47-8343-582121B5E103}"/>
              </a:ext>
            </a:extLst>
          </p:cNvPr>
          <p:cNvCxnSpPr>
            <a:cxnSpLocks/>
          </p:cNvCxnSpPr>
          <p:nvPr/>
        </p:nvCxnSpPr>
        <p:spPr>
          <a:xfrm flipV="1">
            <a:off x="14271000" y="6138705"/>
            <a:ext cx="0" cy="4654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5559F03-5898-4503-A45D-98BE93CC850D}"/>
              </a:ext>
            </a:extLst>
          </p:cNvPr>
          <p:cNvSpPr txBox="1"/>
          <p:nvPr/>
        </p:nvSpPr>
        <p:spPr>
          <a:xfrm>
            <a:off x="1345398" y="2165114"/>
            <a:ext cx="152465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Pilot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(Fund Launch)</a:t>
            </a:r>
          </a:p>
        </p:txBody>
      </p:sp>
      <p:sp>
        <p:nvSpPr>
          <p:cNvPr id="26" name="TextBox 25">
            <a:extLst>
              <a:ext uri="{FF2B5EF4-FFF2-40B4-BE49-F238E27FC236}">
                <a16:creationId xmlns:a16="http://schemas.microsoft.com/office/drawing/2014/main" id="{64BCF33B-C4E2-4BD7-A056-E87686CE11E0}"/>
              </a:ext>
            </a:extLst>
          </p:cNvPr>
          <p:cNvSpPr txBox="1"/>
          <p:nvPr/>
        </p:nvSpPr>
        <p:spPr>
          <a:xfrm>
            <a:off x="3346919" y="2165113"/>
            <a:ext cx="300815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Phase 1 </a:t>
            </a:r>
            <a:r>
              <a:rPr kumimoji="0" lang="en-GB" sz="1800" b="1" i="0" u="none" strike="noStrike" kern="1200" cap="none" spc="0" normalizeH="0" baseline="0" noProof="0" dirty="0">
                <a:ln>
                  <a:noFill/>
                </a:ln>
                <a:solidFill>
                  <a:prstClr val="black"/>
                </a:solidFill>
                <a:effectLst/>
                <a:uLnTx/>
                <a:uFillTx/>
                <a:latin typeface="Calibri"/>
                <a:ea typeface="+mn-ea"/>
                <a:cs typeface="+mn-cs"/>
              </a:rPr>
              <a:t>Go to Market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(Direct Issuance Online)</a:t>
            </a:r>
          </a:p>
        </p:txBody>
      </p:sp>
      <p:sp>
        <p:nvSpPr>
          <p:cNvPr id="28" name="TextBox 27">
            <a:extLst>
              <a:ext uri="{FF2B5EF4-FFF2-40B4-BE49-F238E27FC236}">
                <a16:creationId xmlns:a16="http://schemas.microsoft.com/office/drawing/2014/main" id="{30C9C5D8-36E0-4C50-96AE-95E0180C68B7}"/>
              </a:ext>
            </a:extLst>
          </p:cNvPr>
          <p:cNvSpPr txBox="1"/>
          <p:nvPr/>
        </p:nvSpPr>
        <p:spPr>
          <a:xfrm>
            <a:off x="6589174" y="2165109"/>
            <a:ext cx="145876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Phase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(Migration of Funds Issued Off-Ledger)</a:t>
            </a:r>
          </a:p>
        </p:txBody>
      </p:sp>
      <p:sp>
        <p:nvSpPr>
          <p:cNvPr id="29" name="TextBox 28">
            <a:extLst>
              <a:ext uri="{FF2B5EF4-FFF2-40B4-BE49-F238E27FC236}">
                <a16:creationId xmlns:a16="http://schemas.microsoft.com/office/drawing/2014/main" id="{29E42843-9D11-4DDE-A1CD-CDE56BFE2752}"/>
              </a:ext>
            </a:extLst>
          </p:cNvPr>
          <p:cNvSpPr txBox="1"/>
          <p:nvPr/>
        </p:nvSpPr>
        <p:spPr>
          <a:xfrm>
            <a:off x="8487880" y="2165110"/>
            <a:ext cx="145876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Phase 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(Integration of Distribution)</a:t>
            </a:r>
          </a:p>
        </p:txBody>
      </p:sp>
      <p:sp>
        <p:nvSpPr>
          <p:cNvPr id="30" name="TextBox 29">
            <a:extLst>
              <a:ext uri="{FF2B5EF4-FFF2-40B4-BE49-F238E27FC236}">
                <a16:creationId xmlns:a16="http://schemas.microsoft.com/office/drawing/2014/main" id="{32D29740-FACC-4B77-8C51-77C086E003F0}"/>
              </a:ext>
            </a:extLst>
          </p:cNvPr>
          <p:cNvSpPr txBox="1"/>
          <p:nvPr/>
        </p:nvSpPr>
        <p:spPr>
          <a:xfrm>
            <a:off x="10174440" y="2165109"/>
            <a:ext cx="145876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Phase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(B2C Services on FAC)</a:t>
            </a:r>
          </a:p>
        </p:txBody>
      </p:sp>
      <p:sp>
        <p:nvSpPr>
          <p:cNvPr id="8" name="TextBox 7">
            <a:extLst>
              <a:ext uri="{FF2B5EF4-FFF2-40B4-BE49-F238E27FC236}">
                <a16:creationId xmlns:a16="http://schemas.microsoft.com/office/drawing/2014/main" id="{D43AC384-B502-48D9-8E2B-C1EEA0FE8A04}"/>
              </a:ext>
            </a:extLst>
          </p:cNvPr>
          <p:cNvSpPr txBox="1"/>
          <p:nvPr/>
        </p:nvSpPr>
        <p:spPr>
          <a:xfrm>
            <a:off x="912946" y="3673025"/>
            <a:ext cx="2651373" cy="116955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Operating model validated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Commercial model validated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Mature adoption plan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Participant commitment to next phase</a:t>
            </a:r>
          </a:p>
        </p:txBody>
      </p:sp>
      <p:cxnSp>
        <p:nvCxnSpPr>
          <p:cNvPr id="16" name="Connector: Elbow 15">
            <a:extLst>
              <a:ext uri="{FF2B5EF4-FFF2-40B4-BE49-F238E27FC236}">
                <a16:creationId xmlns:a16="http://schemas.microsoft.com/office/drawing/2014/main" id="{7B54D9FD-B005-46C3-BB85-389A5C1E4BFB}"/>
              </a:ext>
            </a:extLst>
          </p:cNvPr>
          <p:cNvCxnSpPr>
            <a:cxnSpLocks/>
          </p:cNvCxnSpPr>
          <p:nvPr/>
        </p:nvCxnSpPr>
        <p:spPr>
          <a:xfrm rot="16200000" flipH="1">
            <a:off x="1717004" y="3240051"/>
            <a:ext cx="7341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BF496A2-E10D-40D3-AB8D-B5BD6F9BADF2}"/>
              </a:ext>
            </a:extLst>
          </p:cNvPr>
          <p:cNvSpPr txBox="1"/>
          <p:nvPr/>
        </p:nvSpPr>
        <p:spPr>
          <a:xfrm>
            <a:off x="3477193" y="3621821"/>
            <a:ext cx="2757077" cy="116955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Production capable network delivered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Fund launched and invested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Legal and governance framework in place</a:t>
            </a:r>
          </a:p>
        </p:txBody>
      </p:sp>
      <p:cxnSp>
        <p:nvCxnSpPr>
          <p:cNvPr id="31" name="Straight Arrow Connector 30">
            <a:extLst>
              <a:ext uri="{FF2B5EF4-FFF2-40B4-BE49-F238E27FC236}">
                <a16:creationId xmlns:a16="http://schemas.microsoft.com/office/drawing/2014/main" id="{990C1BAA-EBD7-4BDC-A2E7-6B8EA3744B86}"/>
              </a:ext>
            </a:extLst>
          </p:cNvPr>
          <p:cNvCxnSpPr>
            <a:cxnSpLocks/>
            <a:stCxn id="26" idx="2"/>
            <a:endCxn id="38" idx="0"/>
          </p:cNvCxnSpPr>
          <p:nvPr/>
        </p:nvCxnSpPr>
        <p:spPr>
          <a:xfrm>
            <a:off x="4850998" y="2872999"/>
            <a:ext cx="4734" cy="74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EA8C001-7CC5-4B00-B842-DC942E92CDB2}"/>
              </a:ext>
            </a:extLst>
          </p:cNvPr>
          <p:cNvCxnSpPr>
            <a:cxnSpLocks/>
          </p:cNvCxnSpPr>
          <p:nvPr/>
        </p:nvCxnSpPr>
        <p:spPr>
          <a:xfrm>
            <a:off x="7318554" y="3345118"/>
            <a:ext cx="2141" cy="266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9C4640A-DC8A-465F-8FAA-9B41BF8AA010}"/>
              </a:ext>
            </a:extLst>
          </p:cNvPr>
          <p:cNvCxnSpPr>
            <a:cxnSpLocks/>
            <a:stCxn id="29" idx="2"/>
          </p:cNvCxnSpPr>
          <p:nvPr/>
        </p:nvCxnSpPr>
        <p:spPr>
          <a:xfrm>
            <a:off x="9217260" y="3119217"/>
            <a:ext cx="0" cy="48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F3180C9-F5FB-4517-A4ED-339090E878CC}"/>
              </a:ext>
            </a:extLst>
          </p:cNvPr>
          <p:cNvCxnSpPr>
            <a:cxnSpLocks/>
            <a:stCxn id="30" idx="2"/>
          </p:cNvCxnSpPr>
          <p:nvPr/>
        </p:nvCxnSpPr>
        <p:spPr>
          <a:xfrm flipH="1">
            <a:off x="10902561" y="3119216"/>
            <a:ext cx="1259" cy="56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260D8BC-CAE1-43DC-89C0-6C6664D6801E}"/>
              </a:ext>
            </a:extLst>
          </p:cNvPr>
          <p:cNvSpPr txBox="1"/>
          <p:nvPr/>
        </p:nvSpPr>
        <p:spPr>
          <a:xfrm>
            <a:off x="6273001" y="3723421"/>
            <a:ext cx="2194560"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w="0"/>
                <a:solidFill>
                  <a:prstClr val="black"/>
                </a:solidFill>
                <a:effectLst/>
                <a:uLnTx/>
                <a:uFillTx/>
                <a:latin typeface="Calibri"/>
                <a:ea typeface="+mn-ea"/>
                <a:cs typeface="+mn-cs"/>
              </a:rPr>
              <a:t>Asset Exchange Live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w="0"/>
                <a:solidFill>
                  <a:prstClr val="black"/>
                </a:solidFill>
                <a:effectLst/>
                <a:uLnTx/>
                <a:uFillTx/>
                <a:latin typeface="Calibri"/>
                <a:ea typeface="+mn-ea"/>
                <a:cs typeface="+mn-cs"/>
              </a:rPr>
              <a:t>Off ledger issued funds live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w="0"/>
                <a:solidFill>
                  <a:prstClr val="black"/>
                </a:solidFill>
                <a:effectLst/>
                <a:uLnTx/>
                <a:uFillTx/>
                <a:latin typeface="Calibri"/>
                <a:ea typeface="+mn-ea"/>
                <a:cs typeface="+mn-cs"/>
              </a:rPr>
              <a:t>Liquidity Provider live</a:t>
            </a:r>
          </a:p>
        </p:txBody>
      </p:sp>
      <p:sp>
        <p:nvSpPr>
          <p:cNvPr id="22" name="TextBox 21">
            <a:extLst>
              <a:ext uri="{FF2B5EF4-FFF2-40B4-BE49-F238E27FC236}">
                <a16:creationId xmlns:a16="http://schemas.microsoft.com/office/drawing/2014/main" id="{B89D138E-80A0-4EC9-ABA6-99564EA66FED}"/>
              </a:ext>
            </a:extLst>
          </p:cNvPr>
          <p:cNvSpPr txBox="1"/>
          <p:nvPr/>
        </p:nvSpPr>
        <p:spPr>
          <a:xfrm>
            <a:off x="8430676" y="3629556"/>
            <a:ext cx="1851244" cy="116955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On ledger sub register capable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Increased Distributor participation</a:t>
            </a:r>
          </a:p>
        </p:txBody>
      </p:sp>
      <p:sp>
        <p:nvSpPr>
          <p:cNvPr id="7" name="Rectangle 6">
            <a:extLst>
              <a:ext uri="{FF2B5EF4-FFF2-40B4-BE49-F238E27FC236}">
                <a16:creationId xmlns:a16="http://schemas.microsoft.com/office/drawing/2014/main" id="{D013F72A-1D5B-4C10-93BE-CA732731A4BB}"/>
              </a:ext>
            </a:extLst>
          </p:cNvPr>
          <p:cNvSpPr/>
          <p:nvPr/>
        </p:nvSpPr>
        <p:spPr>
          <a:xfrm>
            <a:off x="10172316" y="3757206"/>
            <a:ext cx="1415749" cy="954107"/>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B2C Portal live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KYC Service live</a:t>
            </a:r>
          </a:p>
        </p:txBody>
      </p:sp>
      <p:sp>
        <p:nvSpPr>
          <p:cNvPr id="9" name="TextBox 8">
            <a:extLst>
              <a:ext uri="{FF2B5EF4-FFF2-40B4-BE49-F238E27FC236}">
                <a16:creationId xmlns:a16="http://schemas.microsoft.com/office/drawing/2014/main" id="{4E7AB961-E542-4CE2-9890-FC83E446A811}"/>
              </a:ext>
            </a:extLst>
          </p:cNvPr>
          <p:cNvSpPr txBox="1"/>
          <p:nvPr/>
        </p:nvSpPr>
        <p:spPr>
          <a:xfrm>
            <a:off x="892620" y="4893780"/>
            <a:ext cx="2500888" cy="181588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Resources committed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Cash exchange operator identified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FCA Sandbox Acceptance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Environment build complete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Fund launched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Pilot success criteria met</a:t>
            </a:r>
          </a:p>
        </p:txBody>
      </p:sp>
      <p:sp>
        <p:nvSpPr>
          <p:cNvPr id="32" name="TextBox 31">
            <a:extLst>
              <a:ext uri="{FF2B5EF4-FFF2-40B4-BE49-F238E27FC236}">
                <a16:creationId xmlns:a16="http://schemas.microsoft.com/office/drawing/2014/main" id="{70900067-F982-4835-8055-598D64341A09}"/>
              </a:ext>
            </a:extLst>
          </p:cNvPr>
          <p:cNvSpPr txBox="1"/>
          <p:nvPr/>
        </p:nvSpPr>
        <p:spPr>
          <a:xfrm>
            <a:off x="6246236" y="4881350"/>
            <a:ext cx="2108414" cy="181588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Off ledger participants committed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Off ledger operating model agreed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TTP and exchange operator engaged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Liquidity provider identified</a:t>
            </a:r>
          </a:p>
        </p:txBody>
      </p:sp>
      <p:sp>
        <p:nvSpPr>
          <p:cNvPr id="33" name="TextBox 32">
            <a:extLst>
              <a:ext uri="{FF2B5EF4-FFF2-40B4-BE49-F238E27FC236}">
                <a16:creationId xmlns:a16="http://schemas.microsoft.com/office/drawing/2014/main" id="{9C449F95-CA5A-4E08-B742-097416E33713}"/>
              </a:ext>
            </a:extLst>
          </p:cNvPr>
          <p:cNvSpPr txBox="1"/>
          <p:nvPr/>
        </p:nvSpPr>
        <p:spPr>
          <a:xfrm>
            <a:off x="8487880" y="4904772"/>
            <a:ext cx="1601764" cy="181588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Distribution partners committed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Distribution model validated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Pilot phase signed off</a:t>
            </a:r>
          </a:p>
        </p:txBody>
      </p:sp>
      <p:sp>
        <p:nvSpPr>
          <p:cNvPr id="35" name="TextBox 34">
            <a:extLst>
              <a:ext uri="{FF2B5EF4-FFF2-40B4-BE49-F238E27FC236}">
                <a16:creationId xmlns:a16="http://schemas.microsoft.com/office/drawing/2014/main" id="{50796811-8B1E-45CC-9610-51BC00CD09F4}"/>
              </a:ext>
            </a:extLst>
          </p:cNvPr>
          <p:cNvSpPr txBox="1"/>
          <p:nvPr/>
        </p:nvSpPr>
        <p:spPr>
          <a:xfrm>
            <a:off x="10172316" y="5012494"/>
            <a:ext cx="1825892"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Business model validated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Prototype portal built and tested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KYC service provider engagement</a:t>
            </a:r>
          </a:p>
        </p:txBody>
      </p:sp>
      <p:sp>
        <p:nvSpPr>
          <p:cNvPr id="11" name="TextBox 10">
            <a:extLst>
              <a:ext uri="{FF2B5EF4-FFF2-40B4-BE49-F238E27FC236}">
                <a16:creationId xmlns:a16="http://schemas.microsoft.com/office/drawing/2014/main" id="{F9D45123-1804-49ED-955E-6C3C0938EFAE}"/>
              </a:ext>
            </a:extLst>
          </p:cNvPr>
          <p:cNvSpPr txBox="1"/>
          <p:nvPr/>
        </p:nvSpPr>
        <p:spPr>
          <a:xfrm rot="16200000">
            <a:off x="-345463" y="4030764"/>
            <a:ext cx="1331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Deliverables</a:t>
            </a:r>
          </a:p>
        </p:txBody>
      </p:sp>
      <p:sp>
        <p:nvSpPr>
          <p:cNvPr id="37" name="TextBox 36">
            <a:extLst>
              <a:ext uri="{FF2B5EF4-FFF2-40B4-BE49-F238E27FC236}">
                <a16:creationId xmlns:a16="http://schemas.microsoft.com/office/drawing/2014/main" id="{4E305946-C585-486D-8E0C-75D51BB09F6C}"/>
              </a:ext>
            </a:extLst>
          </p:cNvPr>
          <p:cNvSpPr txBox="1"/>
          <p:nvPr/>
        </p:nvSpPr>
        <p:spPr>
          <a:xfrm rot="16200000">
            <a:off x="-261446" y="5564020"/>
            <a:ext cx="12137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Milestones</a:t>
            </a:r>
          </a:p>
        </p:txBody>
      </p:sp>
      <p:sp>
        <p:nvSpPr>
          <p:cNvPr id="39" name="TextBox 38">
            <a:extLst>
              <a:ext uri="{FF2B5EF4-FFF2-40B4-BE49-F238E27FC236}">
                <a16:creationId xmlns:a16="http://schemas.microsoft.com/office/drawing/2014/main" id="{8FF2CB52-9D5C-4052-8C62-0F5AEFECD8E9}"/>
              </a:ext>
            </a:extLst>
          </p:cNvPr>
          <p:cNvSpPr txBox="1"/>
          <p:nvPr/>
        </p:nvSpPr>
        <p:spPr>
          <a:xfrm>
            <a:off x="3449931" y="4911822"/>
            <a:ext cx="2561933" cy="181588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Got to market model agreed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Go live Participants committed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Digital Custodian committed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BNO operator committed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Due diligence complete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Regulatory approval for fund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Live Fund Launch</a:t>
            </a:r>
          </a:p>
        </p:txBody>
      </p:sp>
      <p:sp>
        <p:nvSpPr>
          <p:cNvPr id="2" name="Rectangle 1">
            <a:extLst>
              <a:ext uri="{FF2B5EF4-FFF2-40B4-BE49-F238E27FC236}">
                <a16:creationId xmlns:a16="http://schemas.microsoft.com/office/drawing/2014/main" id="{B98C5D9E-E5BF-4FB5-9B0C-57564E14D49E}"/>
              </a:ext>
            </a:extLst>
          </p:cNvPr>
          <p:cNvSpPr/>
          <p:nvPr/>
        </p:nvSpPr>
        <p:spPr>
          <a:xfrm>
            <a:off x="1047672" y="2988305"/>
            <a:ext cx="2190783" cy="4114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a:ea typeface="+mn-ea"/>
                <a:cs typeface="+mn-cs"/>
              </a:rPr>
              <a:t>See detailed pilot engagement doc, FCA plan and build plan Summary</a:t>
            </a:r>
          </a:p>
        </p:txBody>
      </p:sp>
      <p:sp>
        <p:nvSpPr>
          <p:cNvPr id="36" name="Rectangle 35">
            <a:extLst>
              <a:ext uri="{FF2B5EF4-FFF2-40B4-BE49-F238E27FC236}">
                <a16:creationId xmlns:a16="http://schemas.microsoft.com/office/drawing/2014/main" id="{AB15E90F-3DBB-4415-BBEB-AB05F201328C}"/>
              </a:ext>
            </a:extLst>
          </p:cNvPr>
          <p:cNvSpPr/>
          <p:nvPr/>
        </p:nvSpPr>
        <p:spPr>
          <a:xfrm>
            <a:off x="3692470" y="2979727"/>
            <a:ext cx="2190783" cy="4114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a:ea typeface="+mn-ea"/>
                <a:cs typeface="+mn-cs"/>
              </a:rPr>
              <a:t>See post pilot high level plan and description (attached slides)</a:t>
            </a:r>
          </a:p>
        </p:txBody>
      </p:sp>
    </p:spTree>
    <p:extLst>
      <p:ext uri="{BB962C8B-B14F-4D97-AF65-F5344CB8AC3E}">
        <p14:creationId xmlns:p14="http://schemas.microsoft.com/office/powerpoint/2010/main" val="472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C07CA30-61AF-4837-8A95-11EAAFDB4A33}"/>
              </a:ext>
            </a:extLst>
          </p:cNvPr>
          <p:cNvSpPr/>
          <p:nvPr/>
        </p:nvSpPr>
        <p:spPr>
          <a:xfrm>
            <a:off x="552920" y="344335"/>
            <a:ext cx="11342825" cy="546560"/>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3600" b="1" i="0" u="none" strike="noStrike" kern="0" cap="none" spc="0" normalizeH="0" baseline="0" noProof="0" dirty="0">
                <a:ln/>
                <a:solidFill>
                  <a:srgbClr val="998555"/>
                </a:solidFill>
                <a:effectLst/>
                <a:uLnTx/>
                <a:uFillTx/>
                <a:latin typeface="Calibri" panose="020F0502020204030204"/>
                <a:ea typeface="+mn-ea"/>
                <a:cs typeface="+mn-cs"/>
              </a:rPr>
              <a:t>Phase 1 - Go to Market Plan Summary</a:t>
            </a:r>
            <a:endParaRPr kumimoji="0" lang="en-GB" sz="3600" b="1" i="0" u="none" strike="noStrike" kern="0" cap="none" spc="0" normalizeH="0" baseline="0" noProof="0" dirty="0">
              <a:ln/>
              <a:solidFill>
                <a:srgbClr val="998555"/>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71F6608-3517-4A5B-BCE4-0EDB081AC9F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69041" y="0"/>
            <a:ext cx="1022959" cy="1022959"/>
          </a:xfrm>
          <a:prstGeom prst="rect">
            <a:avLst/>
          </a:prstGeom>
        </p:spPr>
      </p:pic>
      <p:sp>
        <p:nvSpPr>
          <p:cNvPr id="2" name="TextBox 1">
            <a:extLst>
              <a:ext uri="{FF2B5EF4-FFF2-40B4-BE49-F238E27FC236}">
                <a16:creationId xmlns:a16="http://schemas.microsoft.com/office/drawing/2014/main" id="{D10AF31D-E9D1-4AE7-B075-7B02152146ED}"/>
              </a:ext>
            </a:extLst>
          </p:cNvPr>
          <p:cNvSpPr txBox="1"/>
          <p:nvPr/>
        </p:nvSpPr>
        <p:spPr>
          <a:xfrm>
            <a:off x="554527" y="1028813"/>
            <a:ext cx="11241233"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Fund Launch Pilot </a:t>
            </a:r>
            <a:r>
              <a:rPr kumimoji="0" lang="en-GB" sz="1800" b="0" i="0" u="none" strike="noStrike" kern="1200" cap="none" spc="0" normalizeH="0" baseline="0" noProof="0" dirty="0">
                <a:ln>
                  <a:noFill/>
                </a:ln>
                <a:solidFill>
                  <a:prstClr val="black"/>
                </a:solidFill>
                <a:effectLst/>
                <a:uLnTx/>
                <a:uFillTx/>
                <a:latin typeface="Calibri"/>
                <a:ea typeface="+mn-ea"/>
                <a:cs typeface="+mn-cs"/>
              </a:rPr>
              <a:t>– Brings together key stakeholders to help define the plan with a focus on validation of TA 2.0 operating model and demonstrating the business case.  Outcomes from this feed directly into the delivery plan: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Go to Market Target Model (GMTM) </a:t>
            </a:r>
            <a:r>
              <a:rPr kumimoji="0" lang="en-GB" sz="1600" b="0" i="0" u="none" strike="noStrike" kern="1200" cap="none" spc="0" normalizeH="0" baseline="0" noProof="0" dirty="0">
                <a:ln>
                  <a:noFill/>
                </a:ln>
                <a:solidFill>
                  <a:prstClr val="black"/>
                </a:solidFill>
                <a:effectLst/>
                <a:uLnTx/>
                <a:uFillTx/>
                <a:latin typeface="Calibri"/>
                <a:ea typeface="+mn-ea"/>
                <a:cs typeface="+mn-cs"/>
              </a:rPr>
              <a:t>– Defining the day 1 model (market, product and operational). Driving out the details of what’s required to go live with version 1 of FAC.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Governance, Legal and Regulatory </a:t>
            </a:r>
            <a:r>
              <a:rPr kumimoji="0" lang="en-GB" sz="1600" b="0" i="0" u="none" strike="noStrike" kern="1200" cap="none" spc="0" normalizeH="0" baseline="0" noProof="0" dirty="0">
                <a:ln>
                  <a:noFill/>
                </a:ln>
                <a:solidFill>
                  <a:prstClr val="black"/>
                </a:solidFill>
                <a:effectLst/>
                <a:uLnTx/>
                <a:uFillTx/>
                <a:latin typeface="Calibri"/>
                <a:ea typeface="+mn-ea"/>
                <a:cs typeface="+mn-cs"/>
              </a:rPr>
              <a:t>– Defining and putting into place the governance and legal framework for FAC, its partners and customers.  Working with regulators to ensure FAC that the network supports a fully compliant fund launch, servicing and distribution capability.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Go to Market Build Plan </a:t>
            </a:r>
            <a:r>
              <a:rPr kumimoji="0" lang="en-GB" sz="1600" b="0" i="0" u="none" strike="noStrike" kern="1200" cap="none" spc="0" normalizeH="0" baseline="0" noProof="0" dirty="0">
                <a:ln>
                  <a:noFill/>
                </a:ln>
                <a:solidFill>
                  <a:prstClr val="black"/>
                </a:solidFill>
                <a:effectLst/>
                <a:uLnTx/>
                <a:uFillTx/>
                <a:latin typeface="Calibri"/>
                <a:ea typeface="+mn-ea"/>
                <a:cs typeface="+mn-cs"/>
              </a:rPr>
              <a:t>– Focussing and tracking the build plan against our Go to Market Target Model and achieving production capabilities in performance, resilience and security.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Go to Market pilot </a:t>
            </a:r>
            <a:r>
              <a:rPr kumimoji="0" lang="en-GB" sz="1600" b="0" i="0" u="none" strike="noStrike" kern="1200" cap="none" spc="0" normalizeH="0" baseline="0" noProof="0" dirty="0">
                <a:ln>
                  <a:noFill/>
                </a:ln>
                <a:solidFill>
                  <a:prstClr val="black"/>
                </a:solidFill>
                <a:effectLst/>
                <a:uLnTx/>
                <a:uFillTx/>
                <a:latin typeface="Calibri"/>
                <a:ea typeface="+mn-ea"/>
                <a:cs typeface="+mn-cs"/>
              </a:rPr>
              <a:t>– Extends on the fund launch pilot to include distribution, business network operations and remaining aspects of the target model to validate all aspects of the go to market model.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600" b="1" i="0" u="none" strike="noStrike" kern="1200" cap="none" spc="0" normalizeH="0" baseline="0" noProof="0" dirty="0">
                <a:ln>
                  <a:noFill/>
                </a:ln>
                <a:solidFill>
                  <a:prstClr val="black"/>
                </a:solidFill>
                <a:effectLst/>
                <a:uLnTx/>
                <a:uFillTx/>
                <a:latin typeface="Calibri"/>
                <a:ea typeface="+mn-ea"/>
                <a:cs typeface="+mn-cs"/>
              </a:rPr>
              <a:t>Business Network Operations </a:t>
            </a:r>
            <a:r>
              <a:rPr kumimoji="0" lang="en-US" altLang="en-US" sz="1600" b="0" i="0" u="none" strike="noStrike" kern="1200" cap="none" spc="0" normalizeH="0" baseline="0" noProof="0" dirty="0">
                <a:ln>
                  <a:noFill/>
                </a:ln>
                <a:solidFill>
                  <a:prstClr val="black"/>
                </a:solidFill>
                <a:effectLst/>
                <a:uLnTx/>
                <a:uFillTx/>
                <a:latin typeface="Calibri"/>
                <a:ea typeface="+mn-ea"/>
                <a:cs typeface="+mn-cs"/>
              </a:rPr>
              <a:t>– Work with Business Network Operator to build out hosting, service management, network management capabilities and the software deployment processes.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6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600" b="1" i="0" u="none" strike="noStrike" kern="1200" cap="none" spc="0" normalizeH="0" baseline="0" noProof="0" dirty="0">
                <a:ln>
                  <a:noFill/>
                </a:ln>
                <a:solidFill>
                  <a:prstClr val="black"/>
                </a:solidFill>
                <a:effectLst/>
                <a:uLnTx/>
                <a:uFillTx/>
                <a:latin typeface="Calibri"/>
                <a:ea typeface="+mn-ea"/>
                <a:cs typeface="+mn-cs"/>
              </a:rPr>
              <a:t>Launch Plan </a:t>
            </a:r>
            <a:r>
              <a:rPr kumimoji="0" lang="en-US" altLang="en-US" sz="1600" b="0" i="0" u="none" strike="noStrike" kern="1200" cap="none" spc="0" normalizeH="0" baseline="0" noProof="0" dirty="0">
                <a:ln>
                  <a:noFill/>
                </a:ln>
                <a:solidFill>
                  <a:prstClr val="black"/>
                </a:solidFill>
                <a:effectLst/>
                <a:uLnTx/>
                <a:uFillTx/>
                <a:latin typeface="Calibri"/>
                <a:ea typeface="+mn-ea"/>
                <a:cs typeface="+mn-cs"/>
              </a:rPr>
              <a:t>- Plan for and deliver due diligence reviews and end to end pre-production test phases/operation trials necessary for all participants to sign off go live.  </a:t>
            </a:r>
            <a:r>
              <a:rPr kumimoji="0" lang="en-US" altLang="en-US" sz="1600" b="0" i="0" u="none" strike="noStrike" kern="1200" cap="none" spc="0" normalizeH="0" baseline="0" noProof="0" dirty="0" err="1">
                <a:ln>
                  <a:noFill/>
                </a:ln>
                <a:solidFill>
                  <a:prstClr val="black"/>
                </a:solidFill>
                <a:effectLst/>
                <a:uLnTx/>
                <a:uFillTx/>
                <a:latin typeface="Calibri"/>
                <a:ea typeface="+mn-ea"/>
                <a:cs typeface="+mn-cs"/>
              </a:rPr>
              <a:t>Finalise</a:t>
            </a:r>
            <a:r>
              <a:rPr kumimoji="0" lang="en-US" altLang="en-US" sz="1600" b="0" i="0" u="none" strike="noStrike" kern="1200" cap="none" spc="0" normalizeH="0" baseline="0" noProof="0" dirty="0">
                <a:ln>
                  <a:noFill/>
                </a:ln>
                <a:solidFill>
                  <a:prstClr val="black"/>
                </a:solidFill>
                <a:effectLst/>
                <a:uLnTx/>
                <a:uFillTx/>
                <a:latin typeface="Calibri"/>
                <a:ea typeface="+mn-ea"/>
                <a:cs typeface="+mn-cs"/>
              </a:rPr>
              <a:t> go-live strategy and produce individual participant take on plans.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437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7E8579-C66B-480E-81FD-CEFF417659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00F388-4F2F-416A-8969-EC4AD0ED97F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63DBB42-E986-4B70-A4CE-EA2147334166}"/>
              </a:ext>
            </a:extLst>
          </p:cNvPr>
          <p:cNvSpPr txBox="1"/>
          <p:nvPr/>
        </p:nvSpPr>
        <p:spPr>
          <a:xfrm>
            <a:off x="237022" y="222242"/>
            <a:ext cx="10800938" cy="496161"/>
          </a:xfrm>
          <a:prstGeom prst="rect">
            <a:avLst/>
          </a:prstGeom>
        </p:spPr>
        <p:txBody>
          <a:bodyPr wrap="square" anchor="t">
            <a:spAutoFit/>
          </a:bodyPr>
          <a:lstStyle>
            <a:defPPr>
              <a:defRPr lang="en-US"/>
            </a:defPPr>
            <a:lvl1pPr marR="0" lvl="0" indent="0" fontAlgn="auto">
              <a:lnSpc>
                <a:spcPct val="80000"/>
              </a:lnSpc>
              <a:spcBef>
                <a:spcPts val="0"/>
              </a:spcBef>
              <a:spcAft>
                <a:spcPts val="0"/>
              </a:spcAft>
              <a:buClrTx/>
              <a:buSzTx/>
              <a:buFontTx/>
              <a:buNone/>
              <a:tabLst/>
              <a:defRPr sz="4000" b="1" kern="0">
                <a:ln/>
                <a:solidFill>
                  <a:srgbClr val="998555"/>
                </a:solidFill>
                <a:latin typeface="Calibri" panose="020F0502020204030204"/>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GB" sz="3200" b="1" i="0" u="none" strike="noStrike" kern="0" cap="none" spc="0" normalizeH="0" baseline="0" noProof="0" dirty="0">
                <a:ln/>
                <a:solidFill>
                  <a:srgbClr val="A8925E"/>
                </a:solidFill>
                <a:effectLst/>
                <a:uLnTx/>
                <a:uFillTx/>
                <a:latin typeface="Calibri" panose="020F0502020204030204" pitchFamily="34" charset="0"/>
                <a:ea typeface="+mn-ea"/>
                <a:cs typeface="Calibri" panose="020F0502020204030204" pitchFamily="34" charset="0"/>
              </a:rPr>
              <a:t>Business model</a:t>
            </a:r>
          </a:p>
        </p:txBody>
      </p:sp>
      <p:sp>
        <p:nvSpPr>
          <p:cNvPr id="4" name="Rectangle 3">
            <a:extLst>
              <a:ext uri="{FF2B5EF4-FFF2-40B4-BE49-F238E27FC236}">
                <a16:creationId xmlns:a16="http://schemas.microsoft.com/office/drawing/2014/main" id="{D0FB25BF-09CE-47C3-A4D4-87519EF29BB4}"/>
              </a:ext>
            </a:extLst>
          </p:cNvPr>
          <p:cNvSpPr/>
          <p:nvPr/>
        </p:nvSpPr>
        <p:spPr>
          <a:xfrm>
            <a:off x="459191" y="1001686"/>
            <a:ext cx="11164538"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As asset levels drive revenues for most players servicing the global funds industry, FAC fees will be driven primarily by an asset-based revenue share with Fund Service Providers and Distributors.</a:t>
            </a:r>
            <a:endParaRPr kumimoji="0" lang="en-IN" sz="1800" b="0" i="0" u="none" strike="noStrike" kern="1200" cap="none" spc="0" normalizeH="0" baseline="30000" noProof="0" dirty="0">
              <a:ln>
                <a:noFill/>
              </a:ln>
              <a:solidFill>
                <a:prstClr val="black"/>
              </a:solidFill>
              <a:effectLst/>
              <a:uLnTx/>
              <a:uFillTx/>
              <a:latin typeface="Calibri" panose="020F0502020204030204"/>
              <a:ea typeface="+mn-ea"/>
              <a:cs typeface="+mn-cs"/>
            </a:endParaRPr>
          </a:p>
        </p:txBody>
      </p:sp>
      <p:graphicFrame>
        <p:nvGraphicFramePr>
          <p:cNvPr id="6" name="Table 40">
            <a:extLst>
              <a:ext uri="{FF2B5EF4-FFF2-40B4-BE49-F238E27FC236}">
                <a16:creationId xmlns:a16="http://schemas.microsoft.com/office/drawing/2014/main" id="{0E18378A-11DD-43E2-8A13-56C8811384F7}"/>
              </a:ext>
            </a:extLst>
          </p:cNvPr>
          <p:cNvGraphicFramePr>
            <a:graphicFrameLocks noGrp="1"/>
          </p:cNvGraphicFramePr>
          <p:nvPr>
            <p:extLst>
              <p:ext uri="{D42A27DB-BD31-4B8C-83A1-F6EECF244321}">
                <p14:modId xmlns:p14="http://schemas.microsoft.com/office/powerpoint/2010/main" val="1071329558"/>
              </p:ext>
            </p:extLst>
          </p:nvPr>
        </p:nvGraphicFramePr>
        <p:xfrm>
          <a:off x="459191" y="1890343"/>
          <a:ext cx="11053540" cy="3536393"/>
        </p:xfrm>
        <a:graphic>
          <a:graphicData uri="http://schemas.openxmlformats.org/drawingml/2006/table">
            <a:tbl>
              <a:tblPr firstRow="1" bandRow="1"/>
              <a:tblGrid>
                <a:gridCol w="3773259">
                  <a:extLst>
                    <a:ext uri="{9D8B030D-6E8A-4147-A177-3AD203B41FA5}">
                      <a16:colId xmlns:a16="http://schemas.microsoft.com/office/drawing/2014/main" val="2529337972"/>
                    </a:ext>
                  </a:extLst>
                </a:gridCol>
                <a:gridCol w="3887355">
                  <a:extLst>
                    <a:ext uri="{9D8B030D-6E8A-4147-A177-3AD203B41FA5}">
                      <a16:colId xmlns:a16="http://schemas.microsoft.com/office/drawing/2014/main" val="2920760062"/>
                    </a:ext>
                  </a:extLst>
                </a:gridCol>
                <a:gridCol w="3392926">
                  <a:extLst>
                    <a:ext uri="{9D8B030D-6E8A-4147-A177-3AD203B41FA5}">
                      <a16:colId xmlns:a16="http://schemas.microsoft.com/office/drawing/2014/main" val="2073534247"/>
                    </a:ext>
                  </a:extLst>
                </a:gridCol>
              </a:tblGrid>
              <a:tr h="473903">
                <a:tc grid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IE" sz="2800" dirty="0">
                          <a:latin typeface="+mn-lt"/>
                        </a:rPr>
                        <a:t>Business Model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98555"/>
                    </a:solidFill>
                  </a:tcPr>
                </a:tc>
                <a:tc hMerge="1">
                  <a:txBody>
                    <a:bodyPr/>
                    <a:lstStyle/>
                    <a:p>
                      <a:endParaRPr lang="en-IE" sz="1000" dirty="0">
                        <a:latin typeface="+mn-lt"/>
                      </a:endParaRPr>
                    </a:p>
                  </a:txBody>
                  <a:tcPr>
                    <a:solidFill>
                      <a:srgbClr val="998555"/>
                    </a:solidFill>
                  </a:tcPr>
                </a:tc>
                <a:tc hMerge="1">
                  <a:txBody>
                    <a:bodyPr/>
                    <a:lstStyle/>
                    <a:p>
                      <a:endParaRPr lang="en-IE" sz="1000" dirty="0">
                        <a:latin typeface="+mj-lt"/>
                      </a:endParaRPr>
                    </a:p>
                  </a:txBody>
                  <a:tcPr>
                    <a:solidFill>
                      <a:srgbClr val="998555"/>
                    </a:solidFill>
                  </a:tcPr>
                </a:tc>
                <a:extLst>
                  <a:ext uri="{0D108BD9-81ED-4DB2-BD59-A6C34878D82A}">
                    <a16:rowId xmlns:a16="http://schemas.microsoft.com/office/drawing/2014/main" val="2639316431"/>
                  </a:ext>
                </a:extLst>
              </a:tr>
              <a:tr h="61823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IE" sz="1800" b="1" dirty="0">
                          <a:solidFill>
                            <a:schemeClr val="bg1"/>
                          </a:solidFill>
                          <a:latin typeface="+mn-lt"/>
                        </a:rPr>
                        <a:t>Fund Managers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98555"/>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IE" sz="1800" b="1" dirty="0">
                          <a:solidFill>
                            <a:schemeClr val="bg1"/>
                          </a:solidFill>
                          <a:latin typeface="+mn-lt"/>
                        </a:rPr>
                        <a:t>Fund Service Providers &amp; Distributors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98555"/>
                    </a:solidFill>
                  </a:tcPr>
                </a:tc>
                <a:tc hMerge="1">
                  <a:txBody>
                    <a:bodyPr/>
                    <a:lstStyle/>
                    <a:p>
                      <a:endParaRPr lang="en-IE" sz="1000" dirty="0">
                        <a:solidFill>
                          <a:schemeClr val="bg1"/>
                        </a:solidFill>
                        <a:latin typeface="+mj-lt"/>
                      </a:endParaRPr>
                    </a:p>
                  </a:txBody>
                  <a:tcPr>
                    <a:solidFill>
                      <a:srgbClr val="998555"/>
                    </a:solidFill>
                  </a:tcPr>
                </a:tc>
                <a:extLst>
                  <a:ext uri="{0D108BD9-81ED-4DB2-BD59-A6C34878D82A}">
                    <a16:rowId xmlns:a16="http://schemas.microsoft.com/office/drawing/2014/main" val="2487842120"/>
                  </a:ext>
                </a:extLst>
              </a:tr>
              <a:tr h="61823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IE" sz="1800" b="1" dirty="0">
                          <a:solidFill>
                            <a:schemeClr val="bg2">
                              <a:lumMod val="25000"/>
                            </a:schemeClr>
                          </a:solidFill>
                          <a:latin typeface="+mn-lt"/>
                        </a:rPr>
                        <a:t>Fund Management 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E6E6"/>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schemeClr val="bg2">
                              <a:lumMod val="25000"/>
                            </a:schemeClr>
                          </a:solidFill>
                          <a:effectLst/>
                          <a:uLnTx/>
                          <a:uFillTx/>
                          <a:latin typeface="+mn-lt"/>
                          <a:ea typeface="+mn-ea"/>
                          <a:cs typeface="+mn-cs"/>
                        </a:rPr>
                        <a:t>Transfer Agency 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E6E6"/>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IE" sz="1800" b="1" dirty="0">
                          <a:solidFill>
                            <a:schemeClr val="bg2">
                              <a:lumMod val="25000"/>
                            </a:schemeClr>
                          </a:solidFill>
                          <a:latin typeface="+mn-lt"/>
                        </a:rPr>
                        <a:t>Distribution 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840050724"/>
                  </a:ext>
                </a:extLst>
              </a:tr>
              <a:tr h="1004628">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IE" sz="1800" dirty="0">
                          <a:solidFill>
                            <a:schemeClr val="bg2">
                              <a:lumMod val="25000"/>
                            </a:schemeClr>
                          </a:solidFill>
                          <a:latin typeface="+mn-lt"/>
                        </a:rPr>
                        <a:t>Business Network Operator shares revenue with FAC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1800" b="0" i="0" u="none" strike="noStrike" kern="1200" cap="none" spc="0" normalizeH="0" baseline="0" noProof="0" dirty="0">
                          <a:ln>
                            <a:noFill/>
                          </a:ln>
                          <a:solidFill>
                            <a:schemeClr val="bg2">
                              <a:lumMod val="25000"/>
                            </a:schemeClr>
                          </a:solidFill>
                          <a:effectLst/>
                          <a:uLnTx/>
                          <a:uFillTx/>
                          <a:latin typeface="+mn-lt"/>
                          <a:ea typeface="+mn-ea"/>
                          <a:cs typeface="+mn-cs"/>
                        </a:rPr>
                        <a:t>Service fees paid by Fund Managers and shared with FAC</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1800" b="0" i="0" u="none" strike="noStrike" kern="1200" cap="none" spc="0" normalizeH="0" baseline="0" noProof="0" dirty="0">
                          <a:ln>
                            <a:noFill/>
                          </a:ln>
                          <a:solidFill>
                            <a:schemeClr val="bg2">
                              <a:lumMod val="25000"/>
                            </a:schemeClr>
                          </a:solidFill>
                          <a:effectLst/>
                          <a:uLnTx/>
                          <a:uFillTx/>
                          <a:latin typeface="+mn-lt"/>
                          <a:ea typeface="+mn-ea"/>
                          <a:cs typeface="+mn-cs"/>
                        </a:rPr>
                        <a:t>Business Network Operator shares revenue with FAC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hMerge="1">
                  <a:txBody>
                    <a:bodyPr/>
                    <a:lstStyle/>
                    <a:p>
                      <a:pPr marL="171450" indent="-171450">
                        <a:buFont typeface="Arial" panose="020B0604020202020204" pitchFamily="34" charset="0"/>
                        <a:buChar char="•"/>
                      </a:pPr>
                      <a:endParaRPr kumimoji="0" lang="en-IE" sz="1000" b="0" i="0" u="none" strike="noStrike" kern="1200" cap="none" spc="0" normalizeH="0" baseline="0" noProof="0" dirty="0">
                        <a:ln>
                          <a:noFill/>
                        </a:ln>
                        <a:solidFill>
                          <a:prstClr val="black"/>
                        </a:solidFill>
                        <a:effectLst/>
                        <a:uLnTx/>
                        <a:uFillTx/>
                        <a:latin typeface="+mn-lt"/>
                        <a:ea typeface="+mn-ea"/>
                        <a:cs typeface="+mn-cs"/>
                      </a:endParaRPr>
                    </a:p>
                  </a:txBody>
                  <a:tcPr>
                    <a:solidFill>
                      <a:schemeClr val="bg1">
                        <a:lumMod val="95000"/>
                      </a:schemeClr>
                    </a:solidFill>
                  </a:tcPr>
                </a:tc>
                <a:extLst>
                  <a:ext uri="{0D108BD9-81ED-4DB2-BD59-A6C34878D82A}">
                    <a16:rowId xmlns:a16="http://schemas.microsoft.com/office/drawing/2014/main" val="2110772615"/>
                  </a:ext>
                </a:extLst>
              </a:tr>
              <a:tr h="777141">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ctr" defTabSz="457200" rtl="0" eaLnBrk="1" latinLnBrk="0" hangingPunct="1"/>
                      <a:r>
                        <a:rPr lang="en-IE" sz="1800" b="1" kern="0" dirty="0">
                          <a:ln/>
                          <a:solidFill>
                            <a:srgbClr val="998555"/>
                          </a:solidFill>
                          <a:latin typeface="Calibri" panose="020F0502020204030204"/>
                          <a:ea typeface="+mn-ea"/>
                          <a:cs typeface="+mn-cs"/>
                        </a:rPr>
                        <a:t>All services provided at basis point levels that represent a significant decrease compared to current industry levels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E6E6"/>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IE" sz="1000" b="0" i="0" u="none" strike="noStrike" kern="1200" cap="none" spc="0" normalizeH="0" baseline="0" noProof="0" dirty="0">
                        <a:ln>
                          <a:noFill/>
                        </a:ln>
                        <a:solidFill>
                          <a:prstClr val="black"/>
                        </a:solidFill>
                        <a:effectLst/>
                        <a:uLnTx/>
                        <a:uFillTx/>
                        <a:latin typeface="+mn-lt"/>
                        <a:ea typeface="+mn-ea"/>
                        <a:cs typeface="+mn-cs"/>
                      </a:endParaRPr>
                    </a:p>
                  </a:txBody>
                  <a:tcPr>
                    <a:solidFill>
                      <a:schemeClr val="bg2"/>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IE" sz="1000" b="0" i="0" u="none" strike="noStrike" kern="1200" cap="none" spc="0" normalizeH="0" baseline="0" noProof="0" dirty="0">
                        <a:ln>
                          <a:noFill/>
                        </a:ln>
                        <a:solidFill>
                          <a:prstClr val="black"/>
                        </a:solidFill>
                        <a:effectLst/>
                        <a:uLnTx/>
                        <a:uFillTx/>
                        <a:latin typeface="+mn-lt"/>
                        <a:ea typeface="+mn-ea"/>
                        <a:cs typeface="+mn-cs"/>
                      </a:endParaRPr>
                    </a:p>
                  </a:txBody>
                  <a:tcPr>
                    <a:solidFill>
                      <a:schemeClr val="bg2"/>
                    </a:solidFill>
                  </a:tcPr>
                </a:tc>
                <a:extLst>
                  <a:ext uri="{0D108BD9-81ED-4DB2-BD59-A6C34878D82A}">
                    <a16:rowId xmlns:a16="http://schemas.microsoft.com/office/drawing/2014/main" val="2988607315"/>
                  </a:ext>
                </a:extLst>
              </a:tr>
            </a:tbl>
          </a:graphicData>
        </a:graphic>
      </p:graphicFrame>
    </p:spTree>
    <p:extLst>
      <p:ext uri="{BB962C8B-B14F-4D97-AF65-F5344CB8AC3E}">
        <p14:creationId xmlns:p14="http://schemas.microsoft.com/office/powerpoint/2010/main" val="211827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294EFF-E2B8-BB4C-8CC1-A8EE59F754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09005" y="0"/>
            <a:ext cx="1285773" cy="1285773"/>
          </a:xfrm>
          <a:prstGeom prst="rect">
            <a:avLst/>
          </a:prstGeom>
        </p:spPr>
      </p:pic>
      <p:sp>
        <p:nvSpPr>
          <p:cNvPr id="43" name="Rectangle 42">
            <a:extLst>
              <a:ext uri="{FF2B5EF4-FFF2-40B4-BE49-F238E27FC236}">
                <a16:creationId xmlns:a16="http://schemas.microsoft.com/office/drawing/2014/main" id="{A3849B35-EFBE-441E-AC81-0BCC63943AC2}"/>
              </a:ext>
            </a:extLst>
          </p:cNvPr>
          <p:cNvSpPr/>
          <p:nvPr/>
        </p:nvSpPr>
        <p:spPr>
          <a:xfrm>
            <a:off x="431045" y="1019072"/>
            <a:ext cx="11456155" cy="593239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FAC is a digital funds network for launching and trading investment funds </a:t>
            </a: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FAC enables investors and fund product providers to connect, transact and settle at lower cost and with less friction</a:t>
            </a: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FAC is a private network for investors, distributors, fund managers, fund service providers and regulators</a:t>
            </a: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lvl="0" indent="-285750">
              <a:spcAft>
                <a:spcPts val="300"/>
              </a:spcAft>
              <a:buFont typeface="Arial" panose="020B0604020202020204" pitchFamily="34" charset="0"/>
              <a:buChar char="•"/>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Funds launched on the FAC network, along with </a:t>
            </a:r>
            <a:r>
              <a:rPr lang="en-GB" dirty="0">
                <a:solidFill>
                  <a:prstClr val="black"/>
                </a:solidFill>
              </a:rPr>
              <a:t>the cash used for settlement, are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traded as digital assets</a:t>
            </a:r>
            <a:endParaRPr lang="en-GB" dirty="0">
              <a:solidFill>
                <a:prstClr val="black"/>
              </a:solidFill>
              <a:latin typeface="Calibri" panose="020F0502020204030204"/>
            </a:endParaRPr>
          </a:p>
          <a:p>
            <a:pPr marL="285750" lvl="0" indent="-285750">
              <a:spcAft>
                <a:spcPts val="300"/>
              </a:spcAft>
              <a:buFont typeface="Arial" panose="020B0604020202020204" pitchFamily="34" charset="0"/>
              <a:buChar char="•"/>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lvl="0" indent="-285750">
              <a:spcAft>
                <a:spcPts val="300"/>
              </a:spcAft>
              <a:buFont typeface="Arial" panose="020B0604020202020204" pitchFamily="34" charset="0"/>
              <a:buChar char="•"/>
              <a:defRPr/>
            </a:pPr>
            <a:r>
              <a:rPr lang="en-GB" dirty="0">
                <a:solidFill>
                  <a:prstClr val="black"/>
                </a:solidFill>
                <a:latin typeface="Calibri" panose="020F0502020204030204"/>
              </a:rPr>
              <a:t>All funded trades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settle immediately after pricing</a:t>
            </a:r>
            <a:r>
              <a:rPr lang="en-GB" dirty="0">
                <a:solidFill>
                  <a:prstClr val="black"/>
                </a:solidFill>
                <a:latin typeface="Calibri" panose="020F0502020204030204"/>
              </a:rPr>
              <a:t> through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atomic settlement: an on-ledger synchronised ‘delivery-vs-payment’ (</a:t>
            </a:r>
            <a:r>
              <a:rPr kumimoji="0" 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DvP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which reduces delay and associated risk</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Network participants benefit from distributed record-keeping shared by all parties to a transaction, significantly reducing data duplication and reconciliation across the industry</a:t>
            </a: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FAC provides the software that each participant operates on a distributed basis as a network of permissioned financial institutions. A governing body ensures software releases and network principles are appropriately managed</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srgbClr val="70AD47"/>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9C07CA30-61AF-4837-8A95-11EAAFDB4A33}"/>
              </a:ext>
            </a:extLst>
          </p:cNvPr>
          <p:cNvSpPr/>
          <p:nvPr/>
        </p:nvSpPr>
        <p:spPr>
          <a:xfrm>
            <a:off x="352531" y="328293"/>
            <a:ext cx="11342825" cy="496098"/>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3200" b="1" i="0" u="none" strike="noStrike" kern="0" cap="none" spc="0" normalizeH="0" baseline="0" noProof="0" dirty="0">
                <a:ln/>
                <a:solidFill>
                  <a:srgbClr val="998555"/>
                </a:solidFill>
                <a:effectLst/>
                <a:uLnTx/>
                <a:uFillTx/>
                <a:latin typeface="Calibri" panose="020F0502020204030204"/>
                <a:ea typeface="+mn-ea"/>
                <a:cs typeface="+mn-cs"/>
              </a:rPr>
              <a:t>Introducing FAC: the digital funds network</a:t>
            </a:r>
            <a:endParaRPr kumimoji="0" lang="en-GB" sz="3200" b="1" i="0" u="none" strike="noStrike" kern="0" cap="none" spc="0" normalizeH="0" baseline="0" noProof="0" dirty="0">
              <a:ln/>
              <a:solidFill>
                <a:srgbClr val="998555"/>
              </a:solidFill>
              <a:effectLst/>
              <a:uLnTx/>
              <a:uFillTx/>
              <a:latin typeface="Calibri" panose="020F0502020204030204"/>
              <a:ea typeface="+mn-ea"/>
              <a:cs typeface="+mn-cs"/>
            </a:endParaRPr>
          </a:p>
        </p:txBody>
      </p:sp>
      <p:sp>
        <p:nvSpPr>
          <p:cNvPr id="327" name="Slide Number Placeholder 35">
            <a:extLst>
              <a:ext uri="{FF2B5EF4-FFF2-40B4-BE49-F238E27FC236}">
                <a16:creationId xmlns:a16="http://schemas.microsoft.com/office/drawing/2014/main" id="{DD1FEA82-EB8B-D749-975D-B17261AEC6DD}"/>
              </a:ext>
            </a:extLst>
          </p:cNvPr>
          <p:cNvSpPr>
            <a:spLocks noGrp="1"/>
          </p:cNvSpPr>
          <p:nvPr>
            <p:ph type="sldNum" sz="quarter" idx="12"/>
          </p:nvPr>
        </p:nvSpPr>
        <p:spPr>
          <a:xfrm>
            <a:off x="94375" y="6379559"/>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Tree>
    <p:extLst>
      <p:ext uri="{BB962C8B-B14F-4D97-AF65-F5344CB8AC3E}">
        <p14:creationId xmlns:p14="http://schemas.microsoft.com/office/powerpoint/2010/main" val="310989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6059616-1172-2F4D-9D41-4A7BBC0DFA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06227" y="-185977"/>
            <a:ext cx="1285773" cy="1285773"/>
          </a:xfrm>
          <a:prstGeom prst="rect">
            <a:avLst/>
          </a:prstGeom>
        </p:spPr>
      </p:pic>
      <p:cxnSp>
        <p:nvCxnSpPr>
          <p:cNvPr id="75" name="Straight Connector 74">
            <a:extLst>
              <a:ext uri="{FF2B5EF4-FFF2-40B4-BE49-F238E27FC236}">
                <a16:creationId xmlns:a16="http://schemas.microsoft.com/office/drawing/2014/main" id="{BE477998-124A-4D2D-A8AA-AE946E460694}"/>
              </a:ext>
            </a:extLst>
          </p:cNvPr>
          <p:cNvCxnSpPr>
            <a:cxnSpLocks/>
          </p:cNvCxnSpPr>
          <p:nvPr/>
        </p:nvCxnSpPr>
        <p:spPr>
          <a:xfrm>
            <a:off x="5251409" y="8105621"/>
            <a:ext cx="386082" cy="506454"/>
          </a:xfrm>
          <a:prstGeom prst="line">
            <a:avLst/>
          </a:prstGeom>
          <a:ln w="6350">
            <a:solidFill>
              <a:schemeClr val="bg1">
                <a:lumMod val="85000"/>
              </a:schemeClr>
            </a:solidFill>
            <a:prstDash val="solid"/>
          </a:ln>
        </p:spPr>
        <p:style>
          <a:lnRef idx="1">
            <a:schemeClr val="accent3"/>
          </a:lnRef>
          <a:fillRef idx="0">
            <a:schemeClr val="accent3"/>
          </a:fillRef>
          <a:effectRef idx="0">
            <a:schemeClr val="accent3"/>
          </a:effectRef>
          <a:fontRef idx="minor">
            <a:schemeClr val="tx1"/>
          </a:fontRef>
        </p:style>
      </p:cxnSp>
      <p:sp>
        <p:nvSpPr>
          <p:cNvPr id="3" name="TextBox 2">
            <a:extLst>
              <a:ext uri="{FF2B5EF4-FFF2-40B4-BE49-F238E27FC236}">
                <a16:creationId xmlns:a16="http://schemas.microsoft.com/office/drawing/2014/main" id="{410D2381-7A50-40F1-819C-82125699B551}"/>
              </a:ext>
            </a:extLst>
          </p:cNvPr>
          <p:cNvSpPr txBox="1"/>
          <p:nvPr/>
        </p:nvSpPr>
        <p:spPr>
          <a:xfrm>
            <a:off x="237022" y="222242"/>
            <a:ext cx="10800938" cy="496161"/>
          </a:xfrm>
          <a:prstGeom prst="rect">
            <a:avLst/>
          </a:prstGeom>
        </p:spPr>
        <p:txBody>
          <a:bodyPr wrap="square" anchor="t">
            <a:spAutoFit/>
          </a:bodyPr>
          <a:lstStyle>
            <a:defPPr>
              <a:defRPr lang="en-US"/>
            </a:defPPr>
            <a:lvl1pPr marR="0" lvl="0" indent="0" fontAlgn="auto">
              <a:lnSpc>
                <a:spcPct val="80000"/>
              </a:lnSpc>
              <a:spcBef>
                <a:spcPts val="0"/>
              </a:spcBef>
              <a:spcAft>
                <a:spcPts val="0"/>
              </a:spcAft>
              <a:buClrTx/>
              <a:buSzTx/>
              <a:buFontTx/>
              <a:buNone/>
              <a:tabLst/>
              <a:defRPr sz="4000" b="1" kern="0">
                <a:ln/>
                <a:solidFill>
                  <a:srgbClr val="998555"/>
                </a:solidFill>
                <a:latin typeface="Calibri" panose="020F0502020204030204"/>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GB" sz="3200" b="1" i="0" u="none" strike="noStrike" kern="0" cap="none" spc="0" normalizeH="0" baseline="0" noProof="0" dirty="0">
                <a:ln/>
                <a:solidFill>
                  <a:srgbClr val="A8925E"/>
                </a:solidFill>
                <a:effectLst/>
                <a:uLnTx/>
                <a:uFillTx/>
                <a:latin typeface="Calibri" panose="020F0502020204030204" pitchFamily="34" charset="0"/>
                <a:ea typeface="+mn-ea"/>
                <a:cs typeface="Calibri" panose="020F0502020204030204" pitchFamily="34" charset="0"/>
              </a:rPr>
              <a:t>Problematic funds value chain</a:t>
            </a:r>
          </a:p>
        </p:txBody>
      </p:sp>
      <p:sp>
        <p:nvSpPr>
          <p:cNvPr id="28" name="Slide Number Placeholder 35">
            <a:extLst>
              <a:ext uri="{FF2B5EF4-FFF2-40B4-BE49-F238E27FC236}">
                <a16:creationId xmlns:a16="http://schemas.microsoft.com/office/drawing/2014/main" id="{25FD4367-60B7-C041-BD5E-EFB0661F0688}"/>
              </a:ext>
            </a:extLst>
          </p:cNvPr>
          <p:cNvSpPr>
            <a:spLocks noGrp="1"/>
          </p:cNvSpPr>
          <p:nvPr>
            <p:ph type="sldNum" sz="quarter" idx="12"/>
          </p:nvPr>
        </p:nvSpPr>
        <p:spPr>
          <a:xfrm>
            <a:off x="120062" y="7771977"/>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
        <p:nvSpPr>
          <p:cNvPr id="7" name="Slide Number Placeholder 35">
            <a:extLst>
              <a:ext uri="{FF2B5EF4-FFF2-40B4-BE49-F238E27FC236}">
                <a16:creationId xmlns:a16="http://schemas.microsoft.com/office/drawing/2014/main" id="{09E2AE7D-89A9-CD4A-BEB8-AE4D3988EED1}"/>
              </a:ext>
            </a:extLst>
          </p:cNvPr>
          <p:cNvSpPr txBox="1">
            <a:spLocks/>
          </p:cNvSpPr>
          <p:nvPr/>
        </p:nvSpPr>
        <p:spPr>
          <a:xfrm>
            <a:off x="94375" y="637955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
        <p:nvSpPr>
          <p:cNvPr id="4" name="Rectangle 3">
            <a:extLst>
              <a:ext uri="{FF2B5EF4-FFF2-40B4-BE49-F238E27FC236}">
                <a16:creationId xmlns:a16="http://schemas.microsoft.com/office/drawing/2014/main" id="{3F685924-6730-084B-9DD5-904D2D2DD198}"/>
              </a:ext>
            </a:extLst>
          </p:cNvPr>
          <p:cNvSpPr/>
          <p:nvPr/>
        </p:nvSpPr>
        <p:spPr>
          <a:xfrm>
            <a:off x="342929" y="868693"/>
            <a:ext cx="11464113" cy="646331"/>
          </a:xfrm>
          <a:prstGeom prst="rect">
            <a:avLst/>
          </a:prstGeom>
        </p:spPr>
        <p:txBody>
          <a:bodyPr wrap="square">
            <a:spAutoFit/>
          </a:bodyPr>
          <a:lstStyle/>
          <a:p>
            <a:pPr lvl="0" algn="ju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The industry framework supporting the launching and trading of investment funds is inflexible, suffers from duplicated data and is expensive: ultimately this creates a negative impact on returns for </a:t>
            </a:r>
            <a:r>
              <a:rPr lang="en-IE" dirty="0">
                <a:solidFill>
                  <a:prstClr val="black"/>
                </a:solidFill>
                <a:latin typeface="Calibri" panose="020F0502020204030204"/>
              </a:rPr>
              <a:t>funds and their end investors.</a:t>
            </a:r>
            <a:endParaRPr kumimoji="0" lang="en-IN" sz="1800" b="0" i="0" u="none" strike="noStrike" kern="1200" cap="none" spc="0" normalizeH="0" baseline="0" noProof="0" dirty="0">
              <a:ln>
                <a:noFill/>
              </a:ln>
              <a:solidFill>
                <a:prstClr val="black"/>
              </a:solidFill>
              <a:effectLst/>
              <a:highlight>
                <a:srgbClr val="FF0000"/>
              </a:highligh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E01DFC8F-9B9A-4783-82B5-399D6DB53651}"/>
              </a:ext>
            </a:extLst>
          </p:cNvPr>
          <p:cNvSpPr/>
          <p:nvPr/>
        </p:nvSpPr>
        <p:spPr>
          <a:xfrm>
            <a:off x="527354" y="1854552"/>
            <a:ext cx="2146784" cy="392846"/>
          </a:xfrm>
          <a:prstGeom prst="roundRect">
            <a:avLst>
              <a:gd name="adj" fmla="val 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000" b="1" dirty="0">
                <a:solidFill>
                  <a:schemeClr val="bg1"/>
                </a:solidFill>
                <a:latin typeface="Calibri" panose="020F0502020204030204" pitchFamily="34" charset="0"/>
                <a:cs typeface="Calibri" panose="020F0502020204030204" pitchFamily="34" charset="0"/>
              </a:rPr>
              <a:t>Customers / Users</a:t>
            </a:r>
          </a:p>
        </p:txBody>
      </p:sp>
      <p:sp>
        <p:nvSpPr>
          <p:cNvPr id="10" name="Rectangle: Rounded Corners 9">
            <a:extLst>
              <a:ext uri="{FF2B5EF4-FFF2-40B4-BE49-F238E27FC236}">
                <a16:creationId xmlns:a16="http://schemas.microsoft.com/office/drawing/2014/main" id="{8008E04A-FF29-4CF5-BD6F-F55E238E6FD1}"/>
              </a:ext>
            </a:extLst>
          </p:cNvPr>
          <p:cNvSpPr/>
          <p:nvPr/>
        </p:nvSpPr>
        <p:spPr>
          <a:xfrm>
            <a:off x="2807921" y="1854552"/>
            <a:ext cx="4108319" cy="392845"/>
          </a:xfrm>
          <a:prstGeom prst="roundRect">
            <a:avLst>
              <a:gd name="adj" fmla="val 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000" b="1" dirty="0">
                <a:solidFill>
                  <a:schemeClr val="bg1"/>
                </a:solidFill>
                <a:latin typeface="Calibri" panose="020F0502020204030204" pitchFamily="34" charset="0"/>
                <a:cs typeface="Calibri" panose="020F0502020204030204" pitchFamily="34" charset="0"/>
              </a:rPr>
              <a:t>Their Pain</a:t>
            </a:r>
          </a:p>
        </p:txBody>
      </p:sp>
      <p:sp>
        <p:nvSpPr>
          <p:cNvPr id="11" name="Rectangle: Rounded Corners 10">
            <a:extLst>
              <a:ext uri="{FF2B5EF4-FFF2-40B4-BE49-F238E27FC236}">
                <a16:creationId xmlns:a16="http://schemas.microsoft.com/office/drawing/2014/main" id="{2335A53D-F707-4DB1-A7CF-4B3F7759908C}"/>
              </a:ext>
            </a:extLst>
          </p:cNvPr>
          <p:cNvSpPr/>
          <p:nvPr/>
        </p:nvSpPr>
        <p:spPr>
          <a:xfrm>
            <a:off x="7050024" y="1854552"/>
            <a:ext cx="4532585" cy="385319"/>
          </a:xfrm>
          <a:prstGeom prst="roundRect">
            <a:avLst>
              <a:gd name="adj" fmla="val 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000" b="1" dirty="0">
                <a:solidFill>
                  <a:schemeClr val="bg1"/>
                </a:solidFill>
                <a:latin typeface="Calibri" panose="020F0502020204030204" pitchFamily="34" charset="0"/>
                <a:cs typeface="Calibri" panose="020F0502020204030204" pitchFamily="34" charset="0"/>
              </a:rPr>
              <a:t>Our Solution</a:t>
            </a:r>
          </a:p>
        </p:txBody>
      </p:sp>
      <p:sp>
        <p:nvSpPr>
          <p:cNvPr id="12" name="Rectangle 11">
            <a:extLst>
              <a:ext uri="{FF2B5EF4-FFF2-40B4-BE49-F238E27FC236}">
                <a16:creationId xmlns:a16="http://schemas.microsoft.com/office/drawing/2014/main" id="{A07CE089-E413-42C3-9E0C-91A0C27EFDA1}"/>
              </a:ext>
            </a:extLst>
          </p:cNvPr>
          <p:cNvSpPr/>
          <p:nvPr/>
        </p:nvSpPr>
        <p:spPr>
          <a:xfrm>
            <a:off x="597408" y="3703335"/>
            <a:ext cx="2149444" cy="923330"/>
          </a:xfrm>
          <a:prstGeom prst="rect">
            <a:avLst/>
          </a:prstGeom>
        </p:spPr>
        <p:txBody>
          <a:bodyPr wrap="square">
            <a:spAutoFit/>
          </a:bodyPr>
          <a:lstStyle/>
          <a:p>
            <a:r>
              <a:rPr lang="en-IE" b="1" dirty="0">
                <a:solidFill>
                  <a:schemeClr val="bg2">
                    <a:lumMod val="25000"/>
                  </a:schemeClr>
                </a:solidFill>
                <a:cs typeface="Helvetica" panose="020B0604020202020204" pitchFamily="34" charset="0"/>
              </a:rPr>
              <a:t>Fund</a:t>
            </a:r>
            <a:r>
              <a:rPr lang="en-IE" b="1" dirty="0">
                <a:solidFill>
                  <a:schemeClr val="accent1">
                    <a:lumMod val="75000"/>
                  </a:schemeClr>
                </a:solidFill>
                <a:cs typeface="Helvetica" panose="020B0604020202020204" pitchFamily="34" charset="0"/>
              </a:rPr>
              <a:t> </a:t>
            </a:r>
            <a:r>
              <a:rPr lang="en-IE" b="1" dirty="0">
                <a:solidFill>
                  <a:schemeClr val="bg2">
                    <a:lumMod val="25000"/>
                  </a:schemeClr>
                </a:solidFill>
                <a:cs typeface="Helvetica" panose="020B0604020202020204" pitchFamily="34" charset="0"/>
              </a:rPr>
              <a:t>Managers</a:t>
            </a:r>
          </a:p>
          <a:p>
            <a:pPr marL="90488" indent="-90488">
              <a:buFont typeface="Arial" panose="020B0604020202020204" pitchFamily="34" charset="0"/>
              <a:buChar char="•"/>
            </a:pPr>
            <a:endParaRPr lang="en-IE" b="1" dirty="0">
              <a:solidFill>
                <a:schemeClr val="accent1">
                  <a:lumMod val="75000"/>
                </a:schemeClr>
              </a:solidFill>
              <a:cs typeface="Helvetica" panose="020B0604020202020204" pitchFamily="34" charset="0"/>
            </a:endParaRPr>
          </a:p>
          <a:p>
            <a:pPr marL="90488" indent="-90488">
              <a:buFont typeface="Arial" panose="020B0604020202020204" pitchFamily="34" charset="0"/>
              <a:buChar char="•"/>
            </a:pPr>
            <a:endParaRPr lang="en-IE" b="1" dirty="0">
              <a:solidFill>
                <a:schemeClr val="accent1">
                  <a:lumMod val="75000"/>
                </a:schemeClr>
              </a:solidFill>
              <a:cs typeface="Helvetica" panose="020B0604020202020204" pitchFamily="34" charset="0"/>
            </a:endParaRPr>
          </a:p>
        </p:txBody>
      </p:sp>
      <p:sp>
        <p:nvSpPr>
          <p:cNvPr id="13" name="Rectangle 12">
            <a:extLst>
              <a:ext uri="{FF2B5EF4-FFF2-40B4-BE49-F238E27FC236}">
                <a16:creationId xmlns:a16="http://schemas.microsoft.com/office/drawing/2014/main" id="{3B4E8367-30A7-4AD7-AAED-CD19D21C03CE}"/>
              </a:ext>
            </a:extLst>
          </p:cNvPr>
          <p:cNvSpPr/>
          <p:nvPr/>
        </p:nvSpPr>
        <p:spPr>
          <a:xfrm>
            <a:off x="2610446" y="3622440"/>
            <a:ext cx="4221690" cy="1569660"/>
          </a:xfrm>
          <a:prstGeom prst="rect">
            <a:avLst/>
          </a:prstGeom>
        </p:spPr>
        <p:txBody>
          <a:bodyPr wrap="square">
            <a:spAutoFit/>
          </a:bodyPr>
          <a:lstStyle/>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Competition pushing fees downward</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Bloated oversight costs to ensure data accuracy from multiple service providers</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Long chain of hand-offs adds cost, risk and time to distribution and cash management</a:t>
            </a:r>
          </a:p>
          <a:p>
            <a:pPr marL="90488" indent="-90488">
              <a:buFont typeface="Arial" panose="020B0604020202020204" pitchFamily="34" charset="0"/>
              <a:buChar char="•"/>
            </a:pPr>
            <a:endParaRPr lang="en-IE" sz="1600" dirty="0">
              <a:solidFill>
                <a:schemeClr val="accent1">
                  <a:lumMod val="75000"/>
                </a:schemeClr>
              </a:solidFill>
              <a:cs typeface="Helvetica" panose="020B0604020202020204" pitchFamily="34" charset="0"/>
            </a:endParaRPr>
          </a:p>
        </p:txBody>
      </p:sp>
      <p:sp>
        <p:nvSpPr>
          <p:cNvPr id="14" name="Rectangle 13">
            <a:extLst>
              <a:ext uri="{FF2B5EF4-FFF2-40B4-BE49-F238E27FC236}">
                <a16:creationId xmlns:a16="http://schemas.microsoft.com/office/drawing/2014/main" id="{E54700B2-297F-4909-BE2F-B167B201DAA7}"/>
              </a:ext>
            </a:extLst>
          </p:cNvPr>
          <p:cNvSpPr/>
          <p:nvPr/>
        </p:nvSpPr>
        <p:spPr>
          <a:xfrm>
            <a:off x="7050024" y="3684356"/>
            <a:ext cx="4003802" cy="1323439"/>
          </a:xfrm>
          <a:prstGeom prst="rect">
            <a:avLst/>
          </a:prstGeom>
        </p:spPr>
        <p:txBody>
          <a:bodyPr wrap="square">
            <a:spAutoFit/>
          </a:bodyPr>
          <a:lstStyle/>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Reduced service provider and distributor fees, lower oversight costs.</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Simplified fund launch and distribution</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Immediate availability of investor cashflow data</a:t>
            </a:r>
          </a:p>
        </p:txBody>
      </p:sp>
      <p:sp>
        <p:nvSpPr>
          <p:cNvPr id="15" name="Rectangle 14">
            <a:extLst>
              <a:ext uri="{FF2B5EF4-FFF2-40B4-BE49-F238E27FC236}">
                <a16:creationId xmlns:a16="http://schemas.microsoft.com/office/drawing/2014/main" id="{483BC14C-4A93-45F2-9473-8C8CC449DC8F}"/>
              </a:ext>
            </a:extLst>
          </p:cNvPr>
          <p:cNvSpPr/>
          <p:nvPr/>
        </p:nvSpPr>
        <p:spPr>
          <a:xfrm>
            <a:off x="527354" y="3565121"/>
            <a:ext cx="11055255" cy="1390875"/>
          </a:xfrm>
          <a:prstGeom prst="rect">
            <a:avLst/>
          </a:prstGeom>
          <a:noFill/>
          <a:ln>
            <a:solidFill>
              <a:srgbClr val="998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a:extLst>
              <a:ext uri="{FF2B5EF4-FFF2-40B4-BE49-F238E27FC236}">
                <a16:creationId xmlns:a16="http://schemas.microsoft.com/office/drawing/2014/main" id="{1DB4D263-603C-424B-81A1-D672B01C5CD9}"/>
              </a:ext>
            </a:extLst>
          </p:cNvPr>
          <p:cNvSpPr/>
          <p:nvPr/>
        </p:nvSpPr>
        <p:spPr>
          <a:xfrm>
            <a:off x="609390" y="5094886"/>
            <a:ext cx="2243530" cy="923330"/>
          </a:xfrm>
          <a:prstGeom prst="rect">
            <a:avLst/>
          </a:prstGeom>
        </p:spPr>
        <p:txBody>
          <a:bodyPr wrap="square">
            <a:spAutoFit/>
          </a:bodyPr>
          <a:lstStyle/>
          <a:p>
            <a:r>
              <a:rPr lang="en-IE" b="1" dirty="0">
                <a:solidFill>
                  <a:schemeClr val="bg2">
                    <a:lumMod val="25000"/>
                  </a:schemeClr>
                </a:solidFill>
                <a:cs typeface="Helvetica" panose="020B0604020202020204" pitchFamily="34" charset="0"/>
              </a:rPr>
              <a:t>Fund Service Providers &amp; Distributors</a:t>
            </a:r>
          </a:p>
        </p:txBody>
      </p:sp>
      <p:sp>
        <p:nvSpPr>
          <p:cNvPr id="17" name="Rectangle 16">
            <a:extLst>
              <a:ext uri="{FF2B5EF4-FFF2-40B4-BE49-F238E27FC236}">
                <a16:creationId xmlns:a16="http://schemas.microsoft.com/office/drawing/2014/main" id="{E4EF3AC2-1534-4489-A6F2-4F8AB11C6FE0}"/>
              </a:ext>
            </a:extLst>
          </p:cNvPr>
          <p:cNvSpPr/>
          <p:nvPr/>
        </p:nvSpPr>
        <p:spPr>
          <a:xfrm>
            <a:off x="7091714" y="5066098"/>
            <a:ext cx="4335448" cy="1569660"/>
          </a:xfrm>
          <a:prstGeom prst="rect">
            <a:avLst/>
          </a:prstGeom>
        </p:spPr>
        <p:txBody>
          <a:bodyPr wrap="square">
            <a:spAutoFit/>
          </a:bodyPr>
          <a:lstStyle/>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Lower-cost (-60%) platform enables lower fee models without the squeeze</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Simplified operational processes</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Enabling new digital services now required by their fund manager clients</a:t>
            </a:r>
          </a:p>
          <a:p>
            <a:pPr marL="90488" indent="-90488">
              <a:buFont typeface="Arial" panose="020B0604020202020204" pitchFamily="34" charset="0"/>
              <a:buChar char="•"/>
            </a:pPr>
            <a:endParaRPr lang="en-IE" sz="1600" dirty="0">
              <a:solidFill>
                <a:schemeClr val="bg2">
                  <a:lumMod val="25000"/>
                </a:schemeClr>
              </a:solidFill>
              <a:cs typeface="Helvetica" panose="020B0604020202020204" pitchFamily="34" charset="0"/>
            </a:endParaRPr>
          </a:p>
        </p:txBody>
      </p:sp>
      <p:sp>
        <p:nvSpPr>
          <p:cNvPr id="18" name="Rectangle 17">
            <a:extLst>
              <a:ext uri="{FF2B5EF4-FFF2-40B4-BE49-F238E27FC236}">
                <a16:creationId xmlns:a16="http://schemas.microsoft.com/office/drawing/2014/main" id="{DB5736E8-C10C-4024-8025-E33E95847F19}"/>
              </a:ext>
            </a:extLst>
          </p:cNvPr>
          <p:cNvSpPr/>
          <p:nvPr/>
        </p:nvSpPr>
        <p:spPr>
          <a:xfrm>
            <a:off x="527354" y="5045294"/>
            <a:ext cx="11055256" cy="1380945"/>
          </a:xfrm>
          <a:prstGeom prst="rect">
            <a:avLst/>
          </a:prstGeom>
          <a:noFill/>
          <a:ln>
            <a:solidFill>
              <a:srgbClr val="998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Rectangle 18">
            <a:extLst>
              <a:ext uri="{FF2B5EF4-FFF2-40B4-BE49-F238E27FC236}">
                <a16:creationId xmlns:a16="http://schemas.microsoft.com/office/drawing/2014/main" id="{AF01B67C-3B59-45E8-9855-BA4A14638986}"/>
              </a:ext>
            </a:extLst>
          </p:cNvPr>
          <p:cNvSpPr/>
          <p:nvPr/>
        </p:nvSpPr>
        <p:spPr>
          <a:xfrm>
            <a:off x="536498" y="2398695"/>
            <a:ext cx="11058094" cy="1061711"/>
          </a:xfrm>
          <a:prstGeom prst="rect">
            <a:avLst/>
          </a:prstGeom>
          <a:noFill/>
          <a:ln>
            <a:solidFill>
              <a:srgbClr val="998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Rectangle 19">
            <a:extLst>
              <a:ext uri="{FF2B5EF4-FFF2-40B4-BE49-F238E27FC236}">
                <a16:creationId xmlns:a16="http://schemas.microsoft.com/office/drawing/2014/main" id="{2C06F937-2557-4541-9D6B-AB421596D4DD}"/>
              </a:ext>
            </a:extLst>
          </p:cNvPr>
          <p:cNvSpPr/>
          <p:nvPr/>
        </p:nvSpPr>
        <p:spPr>
          <a:xfrm>
            <a:off x="597408" y="2473892"/>
            <a:ext cx="2149444" cy="923330"/>
          </a:xfrm>
          <a:prstGeom prst="rect">
            <a:avLst/>
          </a:prstGeom>
        </p:spPr>
        <p:txBody>
          <a:bodyPr wrap="square">
            <a:spAutoFit/>
          </a:bodyPr>
          <a:lstStyle/>
          <a:p>
            <a:r>
              <a:rPr lang="en-IE" b="1" dirty="0">
                <a:solidFill>
                  <a:schemeClr val="bg2">
                    <a:lumMod val="25000"/>
                  </a:schemeClr>
                </a:solidFill>
                <a:cs typeface="Helvetica" panose="020B0604020202020204" pitchFamily="34" charset="0"/>
              </a:rPr>
              <a:t>Investors</a:t>
            </a:r>
          </a:p>
          <a:p>
            <a:pPr marL="90488" indent="-90488">
              <a:buFont typeface="Arial" panose="020B0604020202020204" pitchFamily="34" charset="0"/>
              <a:buChar char="•"/>
            </a:pPr>
            <a:endParaRPr lang="en-IE" b="1" dirty="0">
              <a:solidFill>
                <a:schemeClr val="bg2">
                  <a:lumMod val="25000"/>
                </a:schemeClr>
              </a:solidFill>
              <a:cs typeface="Helvetica" panose="020B0604020202020204" pitchFamily="34" charset="0"/>
            </a:endParaRPr>
          </a:p>
          <a:p>
            <a:pPr marL="90488" indent="-90488">
              <a:buFont typeface="Arial" panose="020B0604020202020204" pitchFamily="34" charset="0"/>
              <a:buChar char="•"/>
            </a:pPr>
            <a:endParaRPr lang="en-IE" b="1" dirty="0">
              <a:solidFill>
                <a:schemeClr val="bg2">
                  <a:lumMod val="25000"/>
                </a:schemeClr>
              </a:solidFill>
              <a:cs typeface="Helvetica" panose="020B0604020202020204" pitchFamily="34" charset="0"/>
            </a:endParaRPr>
          </a:p>
        </p:txBody>
      </p:sp>
      <p:sp>
        <p:nvSpPr>
          <p:cNvPr id="21" name="Rectangle 20">
            <a:extLst>
              <a:ext uri="{FF2B5EF4-FFF2-40B4-BE49-F238E27FC236}">
                <a16:creationId xmlns:a16="http://schemas.microsoft.com/office/drawing/2014/main" id="{2E752D28-4A2B-4EAE-A724-6BF8BA4EE1B1}"/>
              </a:ext>
            </a:extLst>
          </p:cNvPr>
          <p:cNvSpPr/>
          <p:nvPr/>
        </p:nvSpPr>
        <p:spPr>
          <a:xfrm>
            <a:off x="2610446" y="2413042"/>
            <a:ext cx="4335447" cy="1077218"/>
          </a:xfrm>
          <a:prstGeom prst="rect">
            <a:avLst/>
          </a:prstGeom>
        </p:spPr>
        <p:txBody>
          <a:bodyPr wrap="square">
            <a:spAutoFit/>
          </a:bodyPr>
          <a:lstStyle/>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Investing in funds is expensive and opaque</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Extended settlement = time out of market </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Antiquated industry processes drive digitally-savvy investors elsewhere</a:t>
            </a:r>
          </a:p>
        </p:txBody>
      </p:sp>
      <p:sp>
        <p:nvSpPr>
          <p:cNvPr id="22" name="Rectangle 21">
            <a:extLst>
              <a:ext uri="{FF2B5EF4-FFF2-40B4-BE49-F238E27FC236}">
                <a16:creationId xmlns:a16="http://schemas.microsoft.com/office/drawing/2014/main" id="{4215172F-4147-4083-8453-9271728AA90B}"/>
              </a:ext>
            </a:extLst>
          </p:cNvPr>
          <p:cNvSpPr/>
          <p:nvPr/>
        </p:nvSpPr>
        <p:spPr>
          <a:xfrm>
            <a:off x="7103697" y="2402345"/>
            <a:ext cx="4490895" cy="1077218"/>
          </a:xfrm>
          <a:prstGeom prst="rect">
            <a:avLst/>
          </a:prstGeom>
        </p:spPr>
        <p:txBody>
          <a:bodyPr wrap="square">
            <a:spAutoFit/>
          </a:bodyPr>
          <a:lstStyle/>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Lower cost fund investing</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Accelerated settlement and real-time data availability</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Fund trading with far less friction</a:t>
            </a:r>
          </a:p>
        </p:txBody>
      </p:sp>
      <p:sp>
        <p:nvSpPr>
          <p:cNvPr id="23" name="Rectangle 22">
            <a:extLst>
              <a:ext uri="{FF2B5EF4-FFF2-40B4-BE49-F238E27FC236}">
                <a16:creationId xmlns:a16="http://schemas.microsoft.com/office/drawing/2014/main" id="{F007DE1D-07E2-469F-A60C-DAAC9D49ED78}"/>
              </a:ext>
            </a:extLst>
          </p:cNvPr>
          <p:cNvSpPr/>
          <p:nvPr/>
        </p:nvSpPr>
        <p:spPr>
          <a:xfrm>
            <a:off x="2610446" y="5102800"/>
            <a:ext cx="4335448" cy="1323439"/>
          </a:xfrm>
          <a:prstGeom prst="rect">
            <a:avLst/>
          </a:prstGeom>
        </p:spPr>
        <p:txBody>
          <a:bodyPr wrap="square">
            <a:spAutoFit/>
          </a:bodyPr>
          <a:lstStyle/>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Low margins squeezed even further by funds that pay their bills</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Challenges of layered-on legacy technology</a:t>
            </a:r>
          </a:p>
          <a:p>
            <a:pPr marL="90488" indent="-90488">
              <a:buFont typeface="Arial" panose="020B0604020202020204" pitchFamily="34" charset="0"/>
              <a:buChar char="•"/>
            </a:pPr>
            <a:r>
              <a:rPr lang="en-IE" sz="1600" dirty="0">
                <a:solidFill>
                  <a:schemeClr val="bg2">
                    <a:lumMod val="25000"/>
                  </a:schemeClr>
                </a:solidFill>
                <a:cs typeface="Helvetica" panose="020B0604020202020204" pitchFamily="34" charset="0"/>
              </a:rPr>
              <a:t>Impossible to service and distribute funds digitally until fund managers want to do so</a:t>
            </a:r>
          </a:p>
        </p:txBody>
      </p:sp>
    </p:spTree>
    <p:extLst>
      <p:ext uri="{BB962C8B-B14F-4D97-AF65-F5344CB8AC3E}">
        <p14:creationId xmlns:p14="http://schemas.microsoft.com/office/powerpoint/2010/main" val="270461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val 65">
            <a:extLst>
              <a:ext uri="{FF2B5EF4-FFF2-40B4-BE49-F238E27FC236}">
                <a16:creationId xmlns:a16="http://schemas.microsoft.com/office/drawing/2014/main" id="{FD4ACFB0-3F06-D949-B893-17677B6CE75D}"/>
              </a:ext>
            </a:extLst>
          </p:cNvPr>
          <p:cNvSpPr/>
          <p:nvPr/>
        </p:nvSpPr>
        <p:spPr>
          <a:xfrm>
            <a:off x="3673961" y="1754527"/>
            <a:ext cx="3673308" cy="3416318"/>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477998-124A-4D2D-A8AA-AE946E460694}"/>
              </a:ext>
            </a:extLst>
          </p:cNvPr>
          <p:cNvCxnSpPr>
            <a:cxnSpLocks/>
          </p:cNvCxnSpPr>
          <p:nvPr/>
        </p:nvCxnSpPr>
        <p:spPr>
          <a:xfrm>
            <a:off x="5251409" y="8105621"/>
            <a:ext cx="386082" cy="506454"/>
          </a:xfrm>
          <a:prstGeom prst="line">
            <a:avLst/>
          </a:prstGeom>
          <a:ln w="6350">
            <a:solidFill>
              <a:schemeClr val="bg1">
                <a:lumMod val="85000"/>
              </a:schemeClr>
            </a:solidFill>
            <a:prstDash val="solid"/>
          </a:ln>
        </p:spPr>
        <p:style>
          <a:lnRef idx="1">
            <a:schemeClr val="accent3"/>
          </a:lnRef>
          <a:fillRef idx="0">
            <a:schemeClr val="accent3"/>
          </a:fillRef>
          <a:effectRef idx="0">
            <a:schemeClr val="accent3"/>
          </a:effectRef>
          <a:fontRef idx="minor">
            <a:schemeClr val="tx1"/>
          </a:fontRef>
        </p:style>
      </p:cxnSp>
      <p:sp>
        <p:nvSpPr>
          <p:cNvPr id="3" name="TextBox 2">
            <a:extLst>
              <a:ext uri="{FF2B5EF4-FFF2-40B4-BE49-F238E27FC236}">
                <a16:creationId xmlns:a16="http://schemas.microsoft.com/office/drawing/2014/main" id="{410D2381-7A50-40F1-819C-82125699B551}"/>
              </a:ext>
            </a:extLst>
          </p:cNvPr>
          <p:cNvSpPr txBox="1"/>
          <p:nvPr/>
        </p:nvSpPr>
        <p:spPr>
          <a:xfrm>
            <a:off x="188347" y="192085"/>
            <a:ext cx="10800938" cy="496161"/>
          </a:xfrm>
          <a:prstGeom prst="rect">
            <a:avLst/>
          </a:prstGeom>
        </p:spPr>
        <p:txBody>
          <a:bodyPr wrap="square" anchor="t">
            <a:spAutoFit/>
          </a:bodyPr>
          <a:lstStyle>
            <a:defPPr>
              <a:defRPr lang="en-US"/>
            </a:defPPr>
            <a:lvl1pPr marR="0" lvl="0" indent="0" fontAlgn="auto">
              <a:lnSpc>
                <a:spcPct val="80000"/>
              </a:lnSpc>
              <a:spcBef>
                <a:spcPts val="0"/>
              </a:spcBef>
              <a:spcAft>
                <a:spcPts val="0"/>
              </a:spcAft>
              <a:buClrTx/>
              <a:buSzTx/>
              <a:buFontTx/>
              <a:buNone/>
              <a:tabLst/>
              <a:defRPr sz="4000" b="1" kern="0">
                <a:ln/>
                <a:solidFill>
                  <a:srgbClr val="998555"/>
                </a:solidFill>
                <a:latin typeface="Calibri" panose="020F0502020204030204"/>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GB" sz="3200" b="1" i="0" u="none" strike="noStrike" kern="0" cap="none" spc="0" normalizeH="0" baseline="0" noProof="0" dirty="0">
                <a:ln/>
                <a:solidFill>
                  <a:srgbClr val="A8925E"/>
                </a:solidFill>
                <a:effectLst/>
                <a:uLnTx/>
                <a:uFillTx/>
                <a:latin typeface="Calibri" panose="020F0502020204030204" pitchFamily="34" charset="0"/>
                <a:ea typeface="+mn-ea"/>
                <a:cs typeface="Calibri" panose="020F0502020204030204" pitchFamily="34" charset="0"/>
              </a:rPr>
              <a:t>What does FAC actually do?</a:t>
            </a:r>
          </a:p>
        </p:txBody>
      </p:sp>
      <p:sp>
        <p:nvSpPr>
          <p:cNvPr id="51" name="TextBox 50">
            <a:extLst>
              <a:ext uri="{FF2B5EF4-FFF2-40B4-BE49-F238E27FC236}">
                <a16:creationId xmlns:a16="http://schemas.microsoft.com/office/drawing/2014/main" id="{DA3DAC0B-9F3A-4865-B283-3306DC06533E}"/>
              </a:ext>
            </a:extLst>
          </p:cNvPr>
          <p:cNvSpPr txBox="1"/>
          <p:nvPr/>
        </p:nvSpPr>
        <p:spPr>
          <a:xfrm>
            <a:off x="7041988" y="1540400"/>
            <a:ext cx="4688686" cy="1015663"/>
          </a:xfrm>
          <a:prstGeom prst="rect">
            <a:avLst/>
          </a:prstGeom>
          <a:noFill/>
        </p:spPr>
        <p:txBody>
          <a:bodyPr wrap="square" rtlCol="0">
            <a:spAutoFit/>
          </a:bodyPr>
          <a:lstStyle/>
          <a:p>
            <a:pPr>
              <a:defRPr/>
            </a:pPr>
            <a:r>
              <a:rPr lang="en-GB" sz="1200" b="1" dirty="0">
                <a:solidFill>
                  <a:prstClr val="black"/>
                </a:solidFill>
                <a:latin typeface="Raleway"/>
              </a:rPr>
              <a:t>Investor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Investor </a:t>
            </a:r>
            <a:r>
              <a:rPr lang="en-GB" sz="1200" dirty="0">
                <a:solidFill>
                  <a:prstClr val="black"/>
                </a:solidFill>
                <a:latin typeface="Calibri" panose="020F0502020204030204" pitchFamily="34" charset="0"/>
                <a:cs typeface="Calibri" panose="020F0502020204030204" pitchFamily="34" charset="0"/>
              </a:rPr>
              <a:t>moves</a:t>
            </a: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fund holdings and cash onto the FAC network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Investor accesses network through web portal, selects funds and places orders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Investor data held on node and shared with network</a:t>
            </a:r>
          </a:p>
        </p:txBody>
      </p:sp>
      <p:sp>
        <p:nvSpPr>
          <p:cNvPr id="110" name="TextBox 109">
            <a:extLst>
              <a:ext uri="{FF2B5EF4-FFF2-40B4-BE49-F238E27FC236}">
                <a16:creationId xmlns:a16="http://schemas.microsoft.com/office/drawing/2014/main" id="{3C990CEC-CAA3-471D-8539-E267C54BCA3C}"/>
              </a:ext>
            </a:extLst>
          </p:cNvPr>
          <p:cNvSpPr txBox="1"/>
          <p:nvPr/>
        </p:nvSpPr>
        <p:spPr>
          <a:xfrm>
            <a:off x="219295" y="615327"/>
            <a:ext cx="11617105" cy="954107"/>
          </a:xfrm>
          <a:prstGeom prst="rect">
            <a:avLst/>
          </a:prstGeom>
          <a:noFill/>
        </p:spPr>
        <p:txBody>
          <a:bodyPr wrap="square" rtlCol="0">
            <a:spAutoFit/>
          </a:bodyPr>
          <a:lstStyle/>
          <a:p>
            <a:pPr lvl="0">
              <a:defRPr/>
            </a:pPr>
            <a:r>
              <a:rPr kumimoji="0" lang="en-GB" sz="1400" b="0" i="0" u="none" strike="noStrike" kern="1200" cap="none" spc="0" normalizeH="0" baseline="0" noProof="0" dirty="0">
                <a:ln>
                  <a:noFill/>
                </a:ln>
                <a:solidFill>
                  <a:prstClr val="black"/>
                </a:solidFill>
                <a:effectLst/>
                <a:uLnTx/>
                <a:uFillTx/>
                <a:latin typeface="Raleway"/>
                <a:ea typeface="+mn-ea"/>
                <a:cs typeface="+mn-cs"/>
              </a:rPr>
              <a:t>FAC connects customers, distributors, fund managers, regulators and service providers on a distributed ledger-based network, allowing them to share the same information on ownership and transactions at the same time. The network provides the primary representation of assets, cash and transactions in participating funds within the FAC network, as fund holdings and </a:t>
            </a:r>
            <a:r>
              <a:rPr lang="en-GB" sz="1400" dirty="0">
                <a:solidFill>
                  <a:prstClr val="black"/>
                </a:solidFill>
              </a:rPr>
              <a:t>cash are </a:t>
            </a:r>
            <a:r>
              <a:rPr kumimoji="0" lang="en-GB" sz="1400" b="0" i="0" u="none" strike="noStrike" kern="1200" cap="none" spc="0" normalizeH="0" baseline="0" noProof="0" dirty="0">
                <a:ln>
                  <a:noFill/>
                </a:ln>
                <a:solidFill>
                  <a:prstClr val="black"/>
                </a:solidFill>
                <a:effectLst/>
                <a:uLnTx/>
                <a:uFillTx/>
                <a:latin typeface="Raleway"/>
                <a:ea typeface="+mn-ea"/>
                <a:cs typeface="+mn-cs"/>
              </a:rPr>
              <a:t>fully digitalised.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Raleway"/>
              <a:ea typeface="+mn-ea"/>
              <a:cs typeface="+mn-cs"/>
            </a:endParaRPr>
          </a:p>
        </p:txBody>
      </p:sp>
      <p:sp>
        <p:nvSpPr>
          <p:cNvPr id="116" name="TextBox 115">
            <a:extLst>
              <a:ext uri="{FF2B5EF4-FFF2-40B4-BE49-F238E27FC236}">
                <a16:creationId xmlns:a16="http://schemas.microsoft.com/office/drawing/2014/main" id="{2230244F-369E-482C-B4FF-2E3E66450CCE}"/>
              </a:ext>
            </a:extLst>
          </p:cNvPr>
          <p:cNvSpPr txBox="1"/>
          <p:nvPr/>
        </p:nvSpPr>
        <p:spPr>
          <a:xfrm>
            <a:off x="7930706" y="3094425"/>
            <a:ext cx="301809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Raleway"/>
                <a:ea typeface="+mn-ea"/>
                <a:cs typeface="+mn-cs"/>
              </a:rPr>
              <a:t>Fund Manager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FM has real time access to cash flows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FM has access to the ‘on-ledger’ share register on the FAC network</a:t>
            </a:r>
          </a:p>
        </p:txBody>
      </p:sp>
      <p:sp>
        <p:nvSpPr>
          <p:cNvPr id="123" name="TextBox 122">
            <a:extLst>
              <a:ext uri="{FF2B5EF4-FFF2-40B4-BE49-F238E27FC236}">
                <a16:creationId xmlns:a16="http://schemas.microsoft.com/office/drawing/2014/main" id="{E716FCBF-566C-4C3C-883E-630E5C7A4B10}"/>
              </a:ext>
            </a:extLst>
          </p:cNvPr>
          <p:cNvSpPr txBox="1"/>
          <p:nvPr/>
        </p:nvSpPr>
        <p:spPr>
          <a:xfrm>
            <a:off x="1508965" y="5560205"/>
            <a:ext cx="9346118" cy="1200329"/>
          </a:xfrm>
          <a:prstGeom prst="rect">
            <a:avLst/>
          </a:prstGeom>
          <a:noFill/>
        </p:spPr>
        <p:txBody>
          <a:bodyPr wrap="square" rtlCol="0">
            <a:spAutoFit/>
          </a:bodyPr>
          <a:lstStyle/>
          <a:p>
            <a:pPr>
              <a:defRPr/>
            </a:pPr>
            <a:r>
              <a:rPr lang="en-GB" sz="1200" b="1" dirty="0">
                <a:solidFill>
                  <a:prstClr val="black"/>
                </a:solidFill>
                <a:latin typeface="Raleway"/>
              </a:rPr>
              <a:t>Exchanges – to digitalise / redeem cash and assets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 the FAC network, assets and cash are immobilised, and settlement is purely by title transfer of digital funds and cash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 Exchanges manage wallets for Clients and Distributors within the FAC network, within which cash and fund assets are immobilised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Asset Exchange: issues and redeems digital assets; provides custody for off-ledger assets and reconciles to on-ledger digital assets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Cash Exchange: issues and redeems digital cash; holds off-ledger (fiat) cash and reconciles to on-ledger digital cash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Exchanges accommodate the need for clients and distribution platforms to manage off-ledger assets and interact in fiat currency</a:t>
            </a:r>
          </a:p>
        </p:txBody>
      </p:sp>
      <p:pic>
        <p:nvPicPr>
          <p:cNvPr id="64" name="Picture 63">
            <a:extLst>
              <a:ext uri="{FF2B5EF4-FFF2-40B4-BE49-F238E27FC236}">
                <a16:creationId xmlns:a16="http://schemas.microsoft.com/office/drawing/2014/main" id="{CD6D7ECE-EF60-9F4E-80E2-BBF0A0DA572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84195" y="2585068"/>
            <a:ext cx="1194087" cy="1194087"/>
          </a:xfrm>
          <a:prstGeom prst="rect">
            <a:avLst/>
          </a:prstGeom>
        </p:spPr>
      </p:pic>
      <p:sp>
        <p:nvSpPr>
          <p:cNvPr id="19" name="TextBox 18">
            <a:extLst>
              <a:ext uri="{FF2B5EF4-FFF2-40B4-BE49-F238E27FC236}">
                <a16:creationId xmlns:a16="http://schemas.microsoft.com/office/drawing/2014/main" id="{62FFD67E-8888-B341-A283-F1165BEEA456}"/>
              </a:ext>
            </a:extLst>
          </p:cNvPr>
          <p:cNvSpPr txBox="1"/>
          <p:nvPr/>
        </p:nvSpPr>
        <p:spPr>
          <a:xfrm>
            <a:off x="4829111" y="3409223"/>
            <a:ext cx="150254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aleway"/>
                <a:ea typeface="+mn-ea"/>
                <a:cs typeface="+mn-cs"/>
              </a:rPr>
              <a:t>Network Operator</a:t>
            </a:r>
          </a:p>
        </p:txBody>
      </p:sp>
      <p:sp>
        <p:nvSpPr>
          <p:cNvPr id="36" name="Slide Number Placeholder 35">
            <a:extLst>
              <a:ext uri="{FF2B5EF4-FFF2-40B4-BE49-F238E27FC236}">
                <a16:creationId xmlns:a16="http://schemas.microsoft.com/office/drawing/2014/main" id="{CD3496F9-A42A-994A-B347-42DE09CC391C}"/>
              </a:ext>
            </a:extLst>
          </p:cNvPr>
          <p:cNvSpPr>
            <a:spLocks noGrp="1"/>
          </p:cNvSpPr>
          <p:nvPr>
            <p:ph type="sldNum" sz="quarter" idx="12"/>
          </p:nvPr>
        </p:nvSpPr>
        <p:spPr>
          <a:xfrm>
            <a:off x="94375" y="6379559"/>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
        <p:nvSpPr>
          <p:cNvPr id="5" name="Rectangle 4">
            <a:extLst>
              <a:ext uri="{FF2B5EF4-FFF2-40B4-BE49-F238E27FC236}">
                <a16:creationId xmlns:a16="http://schemas.microsoft.com/office/drawing/2014/main" id="{85045A31-F18F-E44C-86D1-95998B000B0B}"/>
              </a:ext>
            </a:extLst>
          </p:cNvPr>
          <p:cNvSpPr/>
          <p:nvPr/>
        </p:nvSpPr>
        <p:spPr>
          <a:xfrm>
            <a:off x="1465975" y="1568388"/>
            <a:ext cx="2380160" cy="1015663"/>
          </a:xfrm>
          <a:prstGeom prst="rect">
            <a:avLst/>
          </a:prstGeom>
        </p:spPr>
        <p:txBody>
          <a:bodyPr wrap="square">
            <a:spAutoFit/>
          </a:bodyPr>
          <a:lstStyle/>
          <a:p>
            <a:pPr>
              <a:defRPr/>
            </a:pPr>
            <a:r>
              <a:rPr lang="en-GB" sz="1200" b="1" dirty="0">
                <a:solidFill>
                  <a:prstClr val="black"/>
                </a:solidFill>
                <a:latin typeface="Raleway"/>
              </a:rPr>
              <a:t>Fund (‘Transfer Agency 2.0’)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Holds units / shares in digital form to satisfy client orders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Supports income distribution to holders of digitalised fund assets</a:t>
            </a:r>
          </a:p>
        </p:txBody>
      </p:sp>
      <p:sp>
        <p:nvSpPr>
          <p:cNvPr id="49" name="TextBox 48">
            <a:extLst>
              <a:ext uri="{FF2B5EF4-FFF2-40B4-BE49-F238E27FC236}">
                <a16:creationId xmlns:a16="http://schemas.microsoft.com/office/drawing/2014/main" id="{5FCCB447-FD84-8347-A573-AADBD201A5A6}"/>
              </a:ext>
            </a:extLst>
          </p:cNvPr>
          <p:cNvSpPr txBox="1"/>
          <p:nvPr/>
        </p:nvSpPr>
        <p:spPr>
          <a:xfrm>
            <a:off x="1110973" y="3263110"/>
            <a:ext cx="2061710" cy="1600438"/>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en-GB" sz="1200" b="1" dirty="0">
                <a:solidFill>
                  <a:prstClr val="black"/>
                </a:solidFill>
                <a:latin typeface="Raleway"/>
              </a:rPr>
              <a:t>Regulator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FAC provides a facility for regulatory oversight, both through regulated entities providing key network functions, and through dedicated regulator nodes.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E7E6E6">
                  <a:lumMod val="90000"/>
                </a:srgbClr>
              </a:solidFill>
              <a:effectLst/>
              <a:uLnTx/>
              <a:uFillTx/>
              <a:latin typeface="Raleway"/>
              <a:ea typeface="+mn-ea"/>
              <a:cs typeface="+mn-cs"/>
            </a:endParaRPr>
          </a:p>
        </p:txBody>
      </p:sp>
      <p:sp>
        <p:nvSpPr>
          <p:cNvPr id="6" name="Rectangle 5">
            <a:extLst>
              <a:ext uri="{FF2B5EF4-FFF2-40B4-BE49-F238E27FC236}">
                <a16:creationId xmlns:a16="http://schemas.microsoft.com/office/drawing/2014/main" id="{DA613BE2-C145-1E43-A335-B312B8D298D0}"/>
              </a:ext>
            </a:extLst>
          </p:cNvPr>
          <p:cNvSpPr/>
          <p:nvPr/>
        </p:nvSpPr>
        <p:spPr>
          <a:xfrm>
            <a:off x="7289517" y="4566408"/>
            <a:ext cx="4221763" cy="830997"/>
          </a:xfrm>
          <a:prstGeom prst="rect">
            <a:avLst/>
          </a:prstGeom>
          <a:solidFill>
            <a:schemeClr val="bg1">
              <a:lumMod val="85000"/>
            </a:schemeClr>
          </a:solidFill>
          <a:ln>
            <a:solidFill>
              <a:schemeClr val="tx1">
                <a:lumMod val="50000"/>
                <a:lumOff val="50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For pre-existing funds, FAC exchanges facilitate the issuance and redemption of digital assets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For digital funds, issued exclusively on-ledger, asset conversion is unnecessary, and the only location of the fund as an asset is FAC</a:t>
            </a:r>
          </a:p>
        </p:txBody>
      </p:sp>
      <p:grpSp>
        <p:nvGrpSpPr>
          <p:cNvPr id="8" name="Group 7">
            <a:extLst>
              <a:ext uri="{FF2B5EF4-FFF2-40B4-BE49-F238E27FC236}">
                <a16:creationId xmlns:a16="http://schemas.microsoft.com/office/drawing/2014/main" id="{B5FAFA73-C1F0-42EA-9555-37BB647436A2}"/>
              </a:ext>
            </a:extLst>
          </p:cNvPr>
          <p:cNvGrpSpPr/>
          <p:nvPr/>
        </p:nvGrpSpPr>
        <p:grpSpPr>
          <a:xfrm>
            <a:off x="3159447" y="1461525"/>
            <a:ext cx="4702336" cy="4002323"/>
            <a:chOff x="3159447" y="1461525"/>
            <a:chExt cx="4702336" cy="4002323"/>
          </a:xfrm>
        </p:grpSpPr>
        <p:grpSp>
          <p:nvGrpSpPr>
            <p:cNvPr id="4" name="Group 3">
              <a:extLst>
                <a:ext uri="{FF2B5EF4-FFF2-40B4-BE49-F238E27FC236}">
                  <a16:creationId xmlns:a16="http://schemas.microsoft.com/office/drawing/2014/main" id="{EC451E3A-AD5D-45E5-8143-2EF2ACC61183}"/>
                </a:ext>
              </a:extLst>
            </p:cNvPr>
            <p:cNvGrpSpPr/>
            <p:nvPr/>
          </p:nvGrpSpPr>
          <p:grpSpPr>
            <a:xfrm>
              <a:off x="4066380" y="4459448"/>
              <a:ext cx="2888471" cy="1004400"/>
              <a:chOff x="4053234" y="4459448"/>
              <a:chExt cx="2888471" cy="1004400"/>
            </a:xfrm>
          </p:grpSpPr>
          <p:sp>
            <p:nvSpPr>
              <p:cNvPr id="46" name="Oval 45">
                <a:extLst>
                  <a:ext uri="{FF2B5EF4-FFF2-40B4-BE49-F238E27FC236}">
                    <a16:creationId xmlns:a16="http://schemas.microsoft.com/office/drawing/2014/main" id="{6516EB3A-1A87-D841-9759-B2066D75A288}"/>
                  </a:ext>
                </a:extLst>
              </p:cNvPr>
              <p:cNvSpPr/>
              <p:nvPr/>
            </p:nvSpPr>
            <p:spPr>
              <a:xfrm>
                <a:off x="4053234" y="4459448"/>
                <a:ext cx="1051200" cy="1004400"/>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Cash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Exchange</a:t>
                </a:r>
              </a:p>
            </p:txBody>
          </p:sp>
          <p:sp>
            <p:nvSpPr>
              <p:cNvPr id="47" name="Oval 46">
                <a:extLst>
                  <a:ext uri="{FF2B5EF4-FFF2-40B4-BE49-F238E27FC236}">
                    <a16:creationId xmlns:a16="http://schemas.microsoft.com/office/drawing/2014/main" id="{583BB9CC-1362-504C-8908-445212351748}"/>
                  </a:ext>
                </a:extLst>
              </p:cNvPr>
              <p:cNvSpPr/>
              <p:nvPr/>
            </p:nvSpPr>
            <p:spPr>
              <a:xfrm>
                <a:off x="5890505" y="4459448"/>
                <a:ext cx="1051200" cy="1004400"/>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Asset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Exchange</a:t>
                </a:r>
              </a:p>
            </p:txBody>
          </p:sp>
        </p:grpSp>
        <p:grpSp>
          <p:nvGrpSpPr>
            <p:cNvPr id="2" name="Group 1">
              <a:extLst>
                <a:ext uri="{FF2B5EF4-FFF2-40B4-BE49-F238E27FC236}">
                  <a16:creationId xmlns:a16="http://schemas.microsoft.com/office/drawing/2014/main" id="{17586CD4-E6DA-43CC-AD0E-68A61D7E8669}"/>
                </a:ext>
              </a:extLst>
            </p:cNvPr>
            <p:cNvGrpSpPr/>
            <p:nvPr/>
          </p:nvGrpSpPr>
          <p:grpSpPr>
            <a:xfrm>
              <a:off x="3159447" y="2961917"/>
              <a:ext cx="4702336" cy="1005055"/>
              <a:chOff x="3159447" y="2961917"/>
              <a:chExt cx="4702336" cy="1005055"/>
            </a:xfrm>
          </p:grpSpPr>
          <p:sp>
            <p:nvSpPr>
              <p:cNvPr id="39" name="Oval 38">
                <a:extLst>
                  <a:ext uri="{FF2B5EF4-FFF2-40B4-BE49-F238E27FC236}">
                    <a16:creationId xmlns:a16="http://schemas.microsoft.com/office/drawing/2014/main" id="{617BA8EF-DA76-CD47-AA12-BB1E1F23DE5A}"/>
                  </a:ext>
                </a:extLst>
              </p:cNvPr>
              <p:cNvSpPr/>
              <p:nvPr/>
            </p:nvSpPr>
            <p:spPr>
              <a:xfrm>
                <a:off x="6810583" y="2962572"/>
                <a:ext cx="1051200" cy="1004400"/>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Fund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err="1">
                    <a:ln>
                      <a:noFill/>
                    </a:ln>
                    <a:solidFill>
                      <a:prstClr val="white"/>
                    </a:solidFill>
                    <a:effectLst/>
                    <a:uLnTx/>
                    <a:uFillTx/>
                    <a:latin typeface="Calibri" panose="020F0502020204030204"/>
                    <a:ea typeface="+mn-ea"/>
                    <a:cs typeface="+mn-cs"/>
                  </a:rPr>
                  <a:t>ManagerNode</a:t>
                </a:r>
                <a:endPar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617C3C0D-4728-4F43-A775-F4CCBEBBF3D5}"/>
                  </a:ext>
                </a:extLst>
              </p:cNvPr>
              <p:cNvSpPr/>
              <p:nvPr/>
            </p:nvSpPr>
            <p:spPr>
              <a:xfrm>
                <a:off x="3159447" y="2961917"/>
                <a:ext cx="1051156" cy="1005055"/>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Regulator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Node</a:t>
                </a:r>
              </a:p>
            </p:txBody>
          </p:sp>
        </p:grpSp>
        <p:grpSp>
          <p:nvGrpSpPr>
            <p:cNvPr id="7" name="Group 6">
              <a:extLst>
                <a:ext uri="{FF2B5EF4-FFF2-40B4-BE49-F238E27FC236}">
                  <a16:creationId xmlns:a16="http://schemas.microsoft.com/office/drawing/2014/main" id="{43230E09-B64E-4818-ADFD-2F20884FB5F4}"/>
                </a:ext>
              </a:extLst>
            </p:cNvPr>
            <p:cNvGrpSpPr/>
            <p:nvPr/>
          </p:nvGrpSpPr>
          <p:grpSpPr>
            <a:xfrm>
              <a:off x="4066380" y="1461525"/>
              <a:ext cx="2888471" cy="1007916"/>
              <a:chOff x="4053234" y="1461525"/>
              <a:chExt cx="2888471" cy="1007916"/>
            </a:xfrm>
          </p:grpSpPr>
          <p:sp>
            <p:nvSpPr>
              <p:cNvPr id="45" name="Oval 44">
                <a:extLst>
                  <a:ext uri="{FF2B5EF4-FFF2-40B4-BE49-F238E27FC236}">
                    <a16:creationId xmlns:a16="http://schemas.microsoft.com/office/drawing/2014/main" id="{0C8F5883-EAFD-DA4E-86E2-0D6B3DA008FE}"/>
                  </a:ext>
                </a:extLst>
              </p:cNvPr>
              <p:cNvSpPr/>
              <p:nvPr/>
            </p:nvSpPr>
            <p:spPr>
              <a:xfrm>
                <a:off x="5890505" y="1461525"/>
                <a:ext cx="1051200" cy="1004400"/>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Investor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Node</a:t>
                </a:r>
              </a:p>
            </p:txBody>
          </p:sp>
          <p:sp>
            <p:nvSpPr>
              <p:cNvPr id="76" name="Oval 75">
                <a:extLst>
                  <a:ext uri="{FF2B5EF4-FFF2-40B4-BE49-F238E27FC236}">
                    <a16:creationId xmlns:a16="http://schemas.microsoft.com/office/drawing/2014/main" id="{315314AB-890A-D949-88F5-83A57591A11A}"/>
                  </a:ext>
                </a:extLst>
              </p:cNvPr>
              <p:cNvSpPr/>
              <p:nvPr/>
            </p:nvSpPr>
            <p:spPr>
              <a:xfrm>
                <a:off x="4053234" y="1465041"/>
                <a:ext cx="1051200" cy="1004400"/>
              </a:xfrm>
              <a:prstGeom prst="ellipse">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Fund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prstClr val="white"/>
                    </a:solidFill>
                    <a:effectLst/>
                    <a:uLnTx/>
                    <a:uFillTx/>
                    <a:latin typeface="Calibri" panose="020F0502020204030204"/>
                    <a:ea typeface="+mn-ea"/>
                    <a:cs typeface="+mn-cs"/>
                  </a:rPr>
                  <a:t>Node</a:t>
                </a:r>
              </a:p>
            </p:txBody>
          </p:sp>
        </p:grpSp>
      </p:grpSp>
      <p:pic>
        <p:nvPicPr>
          <p:cNvPr id="52" name="Picture 51">
            <a:extLst>
              <a:ext uri="{FF2B5EF4-FFF2-40B4-BE49-F238E27FC236}">
                <a16:creationId xmlns:a16="http://schemas.microsoft.com/office/drawing/2014/main" id="{81731996-EE09-574A-AEE3-47FEFDD1B88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52593" y="3740756"/>
            <a:ext cx="770937" cy="239719"/>
          </a:xfrm>
          <a:prstGeom prst="rect">
            <a:avLst/>
          </a:prstGeom>
        </p:spPr>
      </p:pic>
    </p:spTree>
    <p:extLst>
      <p:ext uri="{BB962C8B-B14F-4D97-AF65-F5344CB8AC3E}">
        <p14:creationId xmlns:p14="http://schemas.microsoft.com/office/powerpoint/2010/main" val="186687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C07CA30-61AF-4837-8A95-11EAAFDB4A33}"/>
              </a:ext>
            </a:extLst>
          </p:cNvPr>
          <p:cNvSpPr/>
          <p:nvPr/>
        </p:nvSpPr>
        <p:spPr>
          <a:xfrm>
            <a:off x="391025" y="270962"/>
            <a:ext cx="11342825" cy="546625"/>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3600" b="1" i="0" u="none" strike="noStrike" kern="0" cap="none" spc="0" normalizeH="0" baseline="0" noProof="0" dirty="0">
                <a:ln/>
                <a:solidFill>
                  <a:srgbClr val="998555"/>
                </a:solidFill>
                <a:effectLst/>
                <a:uLnTx/>
                <a:uFillTx/>
                <a:latin typeface="Calibri" panose="020F0502020204030204"/>
                <a:ea typeface="+mn-ea"/>
                <a:cs typeface="+mn-cs"/>
              </a:rPr>
              <a:t>FAC Digital Funds Network - Pilot and Beyond</a:t>
            </a:r>
            <a:endParaRPr kumimoji="0" lang="en-GB" sz="3600" b="1" i="0" u="none" strike="noStrike" kern="0" cap="none" spc="0" normalizeH="0" baseline="0" noProof="0" dirty="0">
              <a:ln/>
              <a:solidFill>
                <a:srgbClr val="0B4CF7"/>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71F6608-3517-4A5B-BCE4-0EDB081AC9F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69041" y="0"/>
            <a:ext cx="1022959" cy="1022959"/>
          </a:xfrm>
          <a:prstGeom prst="rect">
            <a:avLst/>
          </a:prstGeom>
        </p:spPr>
      </p:pic>
      <p:grpSp>
        <p:nvGrpSpPr>
          <p:cNvPr id="9" name="Group 8">
            <a:extLst>
              <a:ext uri="{FF2B5EF4-FFF2-40B4-BE49-F238E27FC236}">
                <a16:creationId xmlns:a16="http://schemas.microsoft.com/office/drawing/2014/main" id="{AB005535-2D53-4419-A45B-AB6D10B64777}"/>
              </a:ext>
            </a:extLst>
          </p:cNvPr>
          <p:cNvGrpSpPr/>
          <p:nvPr/>
        </p:nvGrpSpPr>
        <p:grpSpPr>
          <a:xfrm>
            <a:off x="441020" y="979373"/>
            <a:ext cx="10771463" cy="5820299"/>
            <a:chOff x="-1504919" y="36051"/>
            <a:chExt cx="13363744" cy="7217641"/>
          </a:xfrm>
        </p:grpSpPr>
        <p:cxnSp>
          <p:nvCxnSpPr>
            <p:cNvPr id="53" name="Straight Connector 52">
              <a:extLst>
                <a:ext uri="{FF2B5EF4-FFF2-40B4-BE49-F238E27FC236}">
                  <a16:creationId xmlns:a16="http://schemas.microsoft.com/office/drawing/2014/main" id="{BEFE8BE6-1045-42A5-B703-9B619728A322}"/>
                </a:ext>
              </a:extLst>
            </p:cNvPr>
            <p:cNvCxnSpPr>
              <a:cxnSpLocks/>
            </p:cNvCxnSpPr>
            <p:nvPr/>
          </p:nvCxnSpPr>
          <p:spPr>
            <a:xfrm>
              <a:off x="2294689" y="4037874"/>
              <a:ext cx="0" cy="6400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5C8B565-70A2-447D-86B9-772FDCEE7D3D}"/>
                </a:ext>
              </a:extLst>
            </p:cNvPr>
            <p:cNvCxnSpPr>
              <a:cxnSpLocks/>
            </p:cNvCxnSpPr>
            <p:nvPr/>
          </p:nvCxnSpPr>
          <p:spPr>
            <a:xfrm>
              <a:off x="10433847" y="4085043"/>
              <a:ext cx="0" cy="6400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9099EFD-0F32-44A1-A705-7958FD891E08}"/>
                </a:ext>
              </a:extLst>
            </p:cNvPr>
            <p:cNvCxnSpPr>
              <a:cxnSpLocks/>
            </p:cNvCxnSpPr>
            <p:nvPr/>
          </p:nvCxnSpPr>
          <p:spPr>
            <a:xfrm>
              <a:off x="7873622" y="4179386"/>
              <a:ext cx="0" cy="6400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9690C228-5F67-46A2-B8A1-D2D67666B01D}"/>
                </a:ext>
              </a:extLst>
            </p:cNvPr>
            <p:cNvSpPr/>
            <p:nvPr/>
          </p:nvSpPr>
          <p:spPr>
            <a:xfrm>
              <a:off x="9458487" y="4660782"/>
              <a:ext cx="1950720" cy="159512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Raleway"/>
                <a:ea typeface="+mn-ea"/>
                <a:cs typeface="+mn-cs"/>
              </a:endParaRPr>
            </a:p>
          </p:txBody>
        </p:sp>
        <p:sp>
          <p:nvSpPr>
            <p:cNvPr id="40" name="Oval 39">
              <a:extLst>
                <a:ext uri="{FF2B5EF4-FFF2-40B4-BE49-F238E27FC236}">
                  <a16:creationId xmlns:a16="http://schemas.microsoft.com/office/drawing/2014/main" id="{59E13BB8-46B5-466D-9956-6CCD4C2D5FC0}"/>
                </a:ext>
              </a:extLst>
            </p:cNvPr>
            <p:cNvSpPr/>
            <p:nvPr/>
          </p:nvSpPr>
          <p:spPr>
            <a:xfrm>
              <a:off x="6895649" y="4664465"/>
              <a:ext cx="1950720" cy="159512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Raleway"/>
                <a:ea typeface="+mn-ea"/>
                <a:cs typeface="+mn-cs"/>
              </a:endParaRPr>
            </a:p>
          </p:txBody>
        </p:sp>
        <p:sp>
          <p:nvSpPr>
            <p:cNvPr id="38" name="Oval 37">
              <a:extLst>
                <a:ext uri="{FF2B5EF4-FFF2-40B4-BE49-F238E27FC236}">
                  <a16:creationId xmlns:a16="http://schemas.microsoft.com/office/drawing/2014/main" id="{922991BC-9CA3-4A2A-AC83-9AC0F172961A}"/>
                </a:ext>
              </a:extLst>
            </p:cNvPr>
            <p:cNvSpPr/>
            <p:nvPr/>
          </p:nvSpPr>
          <p:spPr>
            <a:xfrm>
              <a:off x="4132019" y="4664465"/>
              <a:ext cx="1950720" cy="159512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Raleway"/>
                <a:ea typeface="+mn-ea"/>
                <a:cs typeface="+mn-cs"/>
              </a:endParaRPr>
            </a:p>
          </p:txBody>
        </p:sp>
        <p:sp>
          <p:nvSpPr>
            <p:cNvPr id="2" name="Oval 1">
              <a:extLst>
                <a:ext uri="{FF2B5EF4-FFF2-40B4-BE49-F238E27FC236}">
                  <a16:creationId xmlns:a16="http://schemas.microsoft.com/office/drawing/2014/main" id="{AC1DC253-F85F-4E22-86F4-5432CD460F43}"/>
                </a:ext>
              </a:extLst>
            </p:cNvPr>
            <p:cNvSpPr/>
            <p:nvPr/>
          </p:nvSpPr>
          <p:spPr>
            <a:xfrm>
              <a:off x="1319328" y="1756952"/>
              <a:ext cx="1950720" cy="15951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Raleway"/>
                <a:ea typeface="+mn-ea"/>
                <a:cs typeface="+mn-cs"/>
              </a:endParaRPr>
            </a:p>
          </p:txBody>
        </p:sp>
        <p:sp>
          <p:nvSpPr>
            <p:cNvPr id="46" name="Oval 45">
              <a:extLst>
                <a:ext uri="{FF2B5EF4-FFF2-40B4-BE49-F238E27FC236}">
                  <a16:creationId xmlns:a16="http://schemas.microsoft.com/office/drawing/2014/main" id="{82CD918E-F7BD-489F-B410-2FB2223CA833}"/>
                </a:ext>
              </a:extLst>
            </p:cNvPr>
            <p:cNvSpPr/>
            <p:nvPr/>
          </p:nvSpPr>
          <p:spPr>
            <a:xfrm>
              <a:off x="4107777" y="1756952"/>
              <a:ext cx="1950720" cy="15951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Raleway"/>
                <a:ea typeface="+mn-ea"/>
                <a:cs typeface="+mn-cs"/>
              </a:endParaRPr>
            </a:p>
          </p:txBody>
        </p:sp>
        <p:sp>
          <p:nvSpPr>
            <p:cNvPr id="47" name="Oval 46">
              <a:extLst>
                <a:ext uri="{FF2B5EF4-FFF2-40B4-BE49-F238E27FC236}">
                  <a16:creationId xmlns:a16="http://schemas.microsoft.com/office/drawing/2014/main" id="{F76E2B1C-3670-4D4B-B6A9-67C76E89BA4B}"/>
                </a:ext>
              </a:extLst>
            </p:cNvPr>
            <p:cNvSpPr/>
            <p:nvPr/>
          </p:nvSpPr>
          <p:spPr>
            <a:xfrm>
              <a:off x="9466543" y="1756952"/>
              <a:ext cx="1950720" cy="15951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Raleway"/>
                <a:ea typeface="+mn-ea"/>
                <a:cs typeface="+mn-cs"/>
              </a:endParaRPr>
            </a:p>
          </p:txBody>
        </p:sp>
        <p:sp>
          <p:nvSpPr>
            <p:cNvPr id="4" name="Rectangle 3">
              <a:extLst>
                <a:ext uri="{FF2B5EF4-FFF2-40B4-BE49-F238E27FC236}">
                  <a16:creationId xmlns:a16="http://schemas.microsoft.com/office/drawing/2014/main" id="{3C6D6B7A-3DB4-4F4B-B1E1-A08D0CEAB651}"/>
                </a:ext>
              </a:extLst>
            </p:cNvPr>
            <p:cNvSpPr/>
            <p:nvPr/>
          </p:nvSpPr>
          <p:spPr>
            <a:xfrm>
              <a:off x="670271" y="3730892"/>
              <a:ext cx="11188554" cy="436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Raleway"/>
                  <a:ea typeface="+mn-ea"/>
                  <a:cs typeface="+mn-cs"/>
                </a:rPr>
                <a:t>FAC - Distributed Ledger Network</a:t>
              </a:r>
            </a:p>
          </p:txBody>
        </p:sp>
        <p:cxnSp>
          <p:nvCxnSpPr>
            <p:cNvPr id="6" name="Straight Connector 5">
              <a:extLst>
                <a:ext uri="{FF2B5EF4-FFF2-40B4-BE49-F238E27FC236}">
                  <a16:creationId xmlns:a16="http://schemas.microsoft.com/office/drawing/2014/main" id="{7D62D4BC-1F4F-4C71-9750-69133C5EEB26}"/>
                </a:ext>
              </a:extLst>
            </p:cNvPr>
            <p:cNvCxnSpPr>
              <a:cxnSpLocks/>
            </p:cNvCxnSpPr>
            <p:nvPr/>
          </p:nvCxnSpPr>
          <p:spPr>
            <a:xfrm flipH="1">
              <a:off x="2294689" y="3352072"/>
              <a:ext cx="5439" cy="6400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732F80-F59A-4510-9B0C-ADCDDAE4EFB2}"/>
                </a:ext>
              </a:extLst>
            </p:cNvPr>
            <p:cNvCxnSpPr>
              <a:cxnSpLocks/>
              <a:stCxn id="46" idx="4"/>
            </p:cNvCxnSpPr>
            <p:nvPr/>
          </p:nvCxnSpPr>
          <p:spPr>
            <a:xfrm>
              <a:off x="5083137" y="3352072"/>
              <a:ext cx="0" cy="6400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6D755E-AF66-4C4E-A8F9-AC1E2AEAF7B7}"/>
                </a:ext>
              </a:extLst>
            </p:cNvPr>
            <p:cNvCxnSpPr>
              <a:cxnSpLocks/>
              <a:stCxn id="47" idx="4"/>
            </p:cNvCxnSpPr>
            <p:nvPr/>
          </p:nvCxnSpPr>
          <p:spPr>
            <a:xfrm>
              <a:off x="10441903" y="3352072"/>
              <a:ext cx="0" cy="6400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7D90F33B-4608-439E-9AE2-D0BF48F6E948}"/>
                </a:ext>
              </a:extLst>
            </p:cNvPr>
            <p:cNvSpPr/>
            <p:nvPr/>
          </p:nvSpPr>
          <p:spPr>
            <a:xfrm>
              <a:off x="6884763" y="1756952"/>
              <a:ext cx="1950720" cy="15951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Raleway"/>
                <a:ea typeface="+mn-ea"/>
                <a:cs typeface="+mn-cs"/>
              </a:endParaRPr>
            </a:p>
          </p:txBody>
        </p:sp>
        <p:cxnSp>
          <p:nvCxnSpPr>
            <p:cNvPr id="62" name="Straight Connector 61">
              <a:extLst>
                <a:ext uri="{FF2B5EF4-FFF2-40B4-BE49-F238E27FC236}">
                  <a16:creationId xmlns:a16="http://schemas.microsoft.com/office/drawing/2014/main" id="{5C2DC563-DD9F-4DBC-BA9F-4A36E059F0AE}"/>
                </a:ext>
              </a:extLst>
            </p:cNvPr>
            <p:cNvCxnSpPr>
              <a:cxnSpLocks/>
            </p:cNvCxnSpPr>
            <p:nvPr/>
          </p:nvCxnSpPr>
          <p:spPr>
            <a:xfrm>
              <a:off x="7860123" y="3352072"/>
              <a:ext cx="0" cy="64008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1CED115-F0E1-41CF-BD38-537D332999D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53012" y="1838212"/>
              <a:ext cx="1083353" cy="1083354"/>
            </a:xfrm>
            <a:prstGeom prst="rect">
              <a:avLst/>
            </a:prstGeom>
          </p:spPr>
        </p:pic>
        <p:pic>
          <p:nvPicPr>
            <p:cNvPr id="10" name="Picture 9">
              <a:extLst>
                <a:ext uri="{FF2B5EF4-FFF2-40B4-BE49-F238E27FC236}">
                  <a16:creationId xmlns:a16="http://schemas.microsoft.com/office/drawing/2014/main" id="{79814786-CE64-4ADA-AC68-511EB88D6F4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96837" y="1839982"/>
              <a:ext cx="1006383" cy="1006383"/>
            </a:xfrm>
            <a:prstGeom prst="rect">
              <a:avLst/>
            </a:prstGeom>
          </p:spPr>
        </p:pic>
        <p:pic>
          <p:nvPicPr>
            <p:cNvPr id="16" name="Picture 15">
              <a:extLst>
                <a:ext uri="{FF2B5EF4-FFF2-40B4-BE49-F238E27FC236}">
                  <a16:creationId xmlns:a16="http://schemas.microsoft.com/office/drawing/2014/main" id="{9CFDFF71-561E-48B4-B44F-C56375F3862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026301" y="1939831"/>
              <a:ext cx="815093" cy="815093"/>
            </a:xfrm>
            <a:prstGeom prst="rect">
              <a:avLst/>
            </a:prstGeom>
          </p:spPr>
        </p:pic>
        <p:sp>
          <p:nvSpPr>
            <p:cNvPr id="17" name="TextBox 16">
              <a:extLst>
                <a:ext uri="{FF2B5EF4-FFF2-40B4-BE49-F238E27FC236}">
                  <a16:creationId xmlns:a16="http://schemas.microsoft.com/office/drawing/2014/main" id="{7B51D54D-EEE0-4925-81B8-81D55E29B619}"/>
                </a:ext>
              </a:extLst>
            </p:cNvPr>
            <p:cNvSpPr txBox="1"/>
            <p:nvPr/>
          </p:nvSpPr>
          <p:spPr>
            <a:xfrm>
              <a:off x="1736636" y="2730733"/>
              <a:ext cx="1116106" cy="381668"/>
            </a:xfrm>
            <a:prstGeom prst="rect">
              <a:avLst/>
            </a:prstGeom>
            <a:noFill/>
          </p:spPr>
          <p:txBody>
            <a:bodyPr wrap="none" rtlCol="0">
              <a:spAutoFit/>
            </a:bodyPr>
            <a:lstStyle/>
            <a:p>
              <a:pPr>
                <a:defRPr/>
              </a:pPr>
              <a:r>
                <a:rPr lang="en-GB" sz="1400" dirty="0">
                  <a:solidFill>
                    <a:prstClr val="black"/>
                  </a:solidFill>
                  <a:latin typeface="Raleway"/>
                </a:rPr>
                <a:t>Investors</a:t>
              </a:r>
            </a:p>
          </p:txBody>
        </p:sp>
        <p:sp>
          <p:nvSpPr>
            <p:cNvPr id="30" name="TextBox 29">
              <a:extLst>
                <a:ext uri="{FF2B5EF4-FFF2-40B4-BE49-F238E27FC236}">
                  <a16:creationId xmlns:a16="http://schemas.microsoft.com/office/drawing/2014/main" id="{225817B6-061A-41CE-8E69-5878FF8BD459}"/>
                </a:ext>
              </a:extLst>
            </p:cNvPr>
            <p:cNvSpPr txBox="1"/>
            <p:nvPr/>
          </p:nvSpPr>
          <p:spPr>
            <a:xfrm>
              <a:off x="4244665" y="2747349"/>
              <a:ext cx="1676943" cy="38166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Raleway"/>
                  <a:ea typeface="+mn-ea"/>
                  <a:cs typeface="+mn-cs"/>
                </a:rPr>
                <a:t>Fund Servicers</a:t>
              </a:r>
            </a:p>
          </p:txBody>
        </p:sp>
        <p:sp>
          <p:nvSpPr>
            <p:cNvPr id="31" name="TextBox 30">
              <a:extLst>
                <a:ext uri="{FF2B5EF4-FFF2-40B4-BE49-F238E27FC236}">
                  <a16:creationId xmlns:a16="http://schemas.microsoft.com/office/drawing/2014/main" id="{DFC715E8-A4AA-456F-AE88-A61445E5D59D}"/>
                </a:ext>
              </a:extLst>
            </p:cNvPr>
            <p:cNvSpPr txBox="1"/>
            <p:nvPr/>
          </p:nvSpPr>
          <p:spPr>
            <a:xfrm>
              <a:off x="7043124" y="2716869"/>
              <a:ext cx="1690866" cy="38166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Raleway"/>
                  <a:ea typeface="+mn-ea"/>
                  <a:cs typeface="+mn-cs"/>
                </a:rPr>
                <a:t>Cash Exchange</a:t>
              </a:r>
            </a:p>
          </p:txBody>
        </p:sp>
        <p:sp>
          <p:nvSpPr>
            <p:cNvPr id="32" name="TextBox 31">
              <a:extLst>
                <a:ext uri="{FF2B5EF4-FFF2-40B4-BE49-F238E27FC236}">
                  <a16:creationId xmlns:a16="http://schemas.microsoft.com/office/drawing/2014/main" id="{5191F316-A58F-401B-8965-DFDBD05D7FF5}"/>
                </a:ext>
              </a:extLst>
            </p:cNvPr>
            <p:cNvSpPr txBox="1"/>
            <p:nvPr/>
          </p:nvSpPr>
          <p:spPr>
            <a:xfrm>
              <a:off x="9688482" y="2737189"/>
              <a:ext cx="1613303" cy="38166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Raleway"/>
                  <a:ea typeface="+mn-ea"/>
                  <a:cs typeface="+mn-cs"/>
                </a:rPr>
                <a:t>Fund Manager</a:t>
              </a:r>
            </a:p>
          </p:txBody>
        </p:sp>
        <p:pic>
          <p:nvPicPr>
            <p:cNvPr id="33" name="Picture 32">
              <a:extLst>
                <a:ext uri="{FF2B5EF4-FFF2-40B4-BE49-F238E27FC236}">
                  <a16:creationId xmlns:a16="http://schemas.microsoft.com/office/drawing/2014/main" id="{9C919143-850D-4DE9-9AC3-D84EC2F6CD0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662148" y="1876777"/>
              <a:ext cx="836859" cy="836859"/>
            </a:xfrm>
            <a:prstGeom prst="rect">
              <a:avLst/>
            </a:prstGeom>
          </p:spPr>
        </p:pic>
        <p:pic>
          <p:nvPicPr>
            <p:cNvPr id="35" name="Picture 34">
              <a:extLst>
                <a:ext uri="{FF2B5EF4-FFF2-40B4-BE49-F238E27FC236}">
                  <a16:creationId xmlns:a16="http://schemas.microsoft.com/office/drawing/2014/main" id="{5CBBF62A-0AFA-4412-9D28-88175D38055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473675" y="4851392"/>
              <a:ext cx="790647" cy="790647"/>
            </a:xfrm>
            <a:prstGeom prst="rect">
              <a:avLst/>
            </a:prstGeom>
          </p:spPr>
        </p:pic>
        <p:pic>
          <p:nvPicPr>
            <p:cNvPr id="36" name="Picture 35">
              <a:extLst>
                <a:ext uri="{FF2B5EF4-FFF2-40B4-BE49-F238E27FC236}">
                  <a16:creationId xmlns:a16="http://schemas.microsoft.com/office/drawing/2014/main" id="{A70985E8-44E9-4D54-9EC9-26F59E2DD1E8}"/>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972115" y="4798734"/>
              <a:ext cx="939576" cy="939576"/>
            </a:xfrm>
            <a:prstGeom prst="rect">
              <a:avLst/>
            </a:prstGeom>
          </p:spPr>
        </p:pic>
        <p:pic>
          <p:nvPicPr>
            <p:cNvPr id="37" name="Picture 36">
              <a:extLst>
                <a:ext uri="{FF2B5EF4-FFF2-40B4-BE49-F238E27FC236}">
                  <a16:creationId xmlns:a16="http://schemas.microsoft.com/office/drawing/2014/main" id="{29A8F178-7950-4438-806F-75DA18EEFAC9}"/>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726846" y="4960252"/>
              <a:ext cx="772161" cy="772161"/>
            </a:xfrm>
            <a:prstGeom prst="rect">
              <a:avLst/>
            </a:prstGeom>
          </p:spPr>
        </p:pic>
        <p:sp>
          <p:nvSpPr>
            <p:cNvPr id="39" name="TextBox 38">
              <a:extLst>
                <a:ext uri="{FF2B5EF4-FFF2-40B4-BE49-F238E27FC236}">
                  <a16:creationId xmlns:a16="http://schemas.microsoft.com/office/drawing/2014/main" id="{F94B1867-8E81-4243-AF97-85341276A502}"/>
                </a:ext>
              </a:extLst>
            </p:cNvPr>
            <p:cNvSpPr txBox="1"/>
            <p:nvPr/>
          </p:nvSpPr>
          <p:spPr>
            <a:xfrm>
              <a:off x="4836286" y="5740552"/>
              <a:ext cx="644765" cy="38166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Raleway"/>
                  <a:ea typeface="+mn-ea"/>
                  <a:cs typeface="+mn-cs"/>
                </a:rPr>
                <a:t>BNO</a:t>
              </a:r>
            </a:p>
          </p:txBody>
        </p:sp>
        <p:sp>
          <p:nvSpPr>
            <p:cNvPr id="41" name="TextBox 40">
              <a:extLst>
                <a:ext uri="{FF2B5EF4-FFF2-40B4-BE49-F238E27FC236}">
                  <a16:creationId xmlns:a16="http://schemas.microsoft.com/office/drawing/2014/main" id="{679FD511-FDD7-4EA0-A9DA-52B103F41EA0}"/>
                </a:ext>
              </a:extLst>
            </p:cNvPr>
            <p:cNvSpPr txBox="1"/>
            <p:nvPr/>
          </p:nvSpPr>
          <p:spPr>
            <a:xfrm>
              <a:off x="7032495" y="5612038"/>
              <a:ext cx="1748540" cy="38166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Raleway"/>
                  <a:ea typeface="+mn-ea"/>
                  <a:cs typeface="+mn-cs"/>
                </a:rPr>
                <a:t>Asset Exchange</a:t>
              </a:r>
            </a:p>
          </p:txBody>
        </p:sp>
        <p:sp>
          <p:nvSpPr>
            <p:cNvPr id="43" name="TextBox 42">
              <a:extLst>
                <a:ext uri="{FF2B5EF4-FFF2-40B4-BE49-F238E27FC236}">
                  <a16:creationId xmlns:a16="http://schemas.microsoft.com/office/drawing/2014/main" id="{71324224-AE8E-4F25-BF6D-56CFEC3BEA72}"/>
                </a:ext>
              </a:extLst>
            </p:cNvPr>
            <p:cNvSpPr txBox="1"/>
            <p:nvPr/>
          </p:nvSpPr>
          <p:spPr>
            <a:xfrm>
              <a:off x="9897376" y="5691596"/>
              <a:ext cx="1180702" cy="38166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Raleway"/>
                  <a:ea typeface="+mn-ea"/>
                  <a:cs typeface="+mn-cs"/>
                </a:rPr>
                <a:t>Regulator</a:t>
              </a:r>
            </a:p>
          </p:txBody>
        </p:sp>
        <p:cxnSp>
          <p:nvCxnSpPr>
            <p:cNvPr id="44" name="Straight Connector 43">
              <a:extLst>
                <a:ext uri="{FF2B5EF4-FFF2-40B4-BE49-F238E27FC236}">
                  <a16:creationId xmlns:a16="http://schemas.microsoft.com/office/drawing/2014/main" id="{BCE06D8B-48A3-470D-B1F3-086BD5B05499}"/>
                </a:ext>
              </a:extLst>
            </p:cNvPr>
            <p:cNvCxnSpPr>
              <a:cxnSpLocks/>
            </p:cNvCxnSpPr>
            <p:nvPr/>
          </p:nvCxnSpPr>
          <p:spPr>
            <a:xfrm>
              <a:off x="5086879" y="4037872"/>
              <a:ext cx="0" cy="6400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359762A-FD0D-429B-99A4-BEDE130B9F76}"/>
                </a:ext>
              </a:extLst>
            </p:cNvPr>
            <p:cNvSpPr/>
            <p:nvPr/>
          </p:nvSpPr>
          <p:spPr>
            <a:xfrm>
              <a:off x="1319328" y="4663437"/>
              <a:ext cx="1950720" cy="159512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50" name="Picture 49">
              <a:extLst>
                <a:ext uri="{FF2B5EF4-FFF2-40B4-BE49-F238E27FC236}">
                  <a16:creationId xmlns:a16="http://schemas.microsoft.com/office/drawing/2014/main" id="{71E51143-0554-4787-8E9E-C1B31A15FF7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53012" y="4706262"/>
              <a:ext cx="1083353" cy="1083354"/>
            </a:xfrm>
            <a:prstGeom prst="rect">
              <a:avLst/>
            </a:prstGeom>
          </p:spPr>
        </p:pic>
        <p:sp>
          <p:nvSpPr>
            <p:cNvPr id="52" name="TextBox 51">
              <a:extLst>
                <a:ext uri="{FF2B5EF4-FFF2-40B4-BE49-F238E27FC236}">
                  <a16:creationId xmlns:a16="http://schemas.microsoft.com/office/drawing/2014/main" id="{D30B7AD9-8384-4DAC-9D18-2CF7A6762592}"/>
                </a:ext>
              </a:extLst>
            </p:cNvPr>
            <p:cNvSpPr txBox="1"/>
            <p:nvPr/>
          </p:nvSpPr>
          <p:spPr>
            <a:xfrm>
              <a:off x="1642105" y="5574966"/>
              <a:ext cx="1305166" cy="57250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Raleway"/>
                  <a:ea typeface="+mn-ea"/>
                  <a:cs typeface="+mn-cs"/>
                </a:rPr>
                <a:t>FAC Retail Portal</a:t>
              </a:r>
            </a:p>
          </p:txBody>
        </p:sp>
        <p:sp>
          <p:nvSpPr>
            <p:cNvPr id="68" name="Oval 67">
              <a:extLst>
                <a:ext uri="{FF2B5EF4-FFF2-40B4-BE49-F238E27FC236}">
                  <a16:creationId xmlns:a16="http://schemas.microsoft.com/office/drawing/2014/main" id="{8FD6E742-455C-4011-B016-4F34D3133708}"/>
                </a:ext>
              </a:extLst>
            </p:cNvPr>
            <p:cNvSpPr/>
            <p:nvPr/>
          </p:nvSpPr>
          <p:spPr>
            <a:xfrm>
              <a:off x="-1504919" y="6306120"/>
              <a:ext cx="1208230" cy="94757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Raleway"/>
                  <a:ea typeface="+mn-ea"/>
                  <a:cs typeface="+mn-cs"/>
                </a:rPr>
                <a:t>Beyond Pilot</a:t>
              </a:r>
            </a:p>
          </p:txBody>
        </p:sp>
        <p:sp>
          <p:nvSpPr>
            <p:cNvPr id="70" name="Oval 69">
              <a:extLst>
                <a:ext uri="{FF2B5EF4-FFF2-40B4-BE49-F238E27FC236}">
                  <a16:creationId xmlns:a16="http://schemas.microsoft.com/office/drawing/2014/main" id="{B590C987-E583-41CC-8E4B-2021F06E8D63}"/>
                </a:ext>
              </a:extLst>
            </p:cNvPr>
            <p:cNvSpPr/>
            <p:nvPr/>
          </p:nvSpPr>
          <p:spPr>
            <a:xfrm>
              <a:off x="-320441" y="36051"/>
              <a:ext cx="1811652" cy="12685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Raleway"/>
                <a:ea typeface="+mn-ea"/>
                <a:cs typeface="+mn-cs"/>
              </a:endParaRPr>
            </a:p>
          </p:txBody>
        </p:sp>
        <p:cxnSp>
          <p:nvCxnSpPr>
            <p:cNvPr id="71" name="Straight Connector 70">
              <a:extLst>
                <a:ext uri="{FF2B5EF4-FFF2-40B4-BE49-F238E27FC236}">
                  <a16:creationId xmlns:a16="http://schemas.microsoft.com/office/drawing/2014/main" id="{3FA3E56A-602E-4D4D-8882-10BC5FB67E59}"/>
                </a:ext>
              </a:extLst>
            </p:cNvPr>
            <p:cNvCxnSpPr>
              <a:cxnSpLocks/>
              <a:stCxn id="70" idx="5"/>
            </p:cNvCxnSpPr>
            <p:nvPr/>
          </p:nvCxnSpPr>
          <p:spPr>
            <a:xfrm>
              <a:off x="1225900" y="1118828"/>
              <a:ext cx="586090" cy="75365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133394B-71DA-43E3-822D-91BD7AA7697F}"/>
              </a:ext>
            </a:extLst>
          </p:cNvPr>
          <p:cNvSpPr txBox="1"/>
          <p:nvPr/>
        </p:nvSpPr>
        <p:spPr>
          <a:xfrm>
            <a:off x="103250" y="2916897"/>
            <a:ext cx="1975924"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Investor</a:t>
            </a: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Hold cash and funds on account in digital form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Uses web portal to select funds and place trades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Controls sharing of their personal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Can be institutional, distributor/wealth manager nominee or a retail platform</a:t>
            </a:r>
          </a:p>
        </p:txBody>
      </p:sp>
      <p:sp>
        <p:nvSpPr>
          <p:cNvPr id="57" name="TextBox 56">
            <a:extLst>
              <a:ext uri="{FF2B5EF4-FFF2-40B4-BE49-F238E27FC236}">
                <a16:creationId xmlns:a16="http://schemas.microsoft.com/office/drawing/2014/main" id="{551B1BEB-3F30-4AAD-B100-E2C3BFEAF947}"/>
              </a:ext>
            </a:extLst>
          </p:cNvPr>
          <p:cNvSpPr txBox="1"/>
          <p:nvPr/>
        </p:nvSpPr>
        <p:spPr>
          <a:xfrm>
            <a:off x="7127924" y="1282389"/>
            <a:ext cx="208100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200" b="1">
                <a:solidFill>
                  <a:schemeClr val="dk1"/>
                </a:solidFill>
                <a:latin typeface="Calibri" panose="020F0502020204030204" pitchFamily="34" charset="0"/>
                <a:cs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Cash Exchange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Issues and cancels digital cash against fiat deposits</a:t>
            </a:r>
          </a:p>
        </p:txBody>
      </p:sp>
      <p:sp>
        <p:nvSpPr>
          <p:cNvPr id="63" name="TextBox 62">
            <a:extLst>
              <a:ext uri="{FF2B5EF4-FFF2-40B4-BE49-F238E27FC236}">
                <a16:creationId xmlns:a16="http://schemas.microsoft.com/office/drawing/2014/main" id="{AC2A7BE2-1DB6-4DDF-9825-019F26973197}"/>
              </a:ext>
            </a:extLst>
          </p:cNvPr>
          <p:cNvSpPr txBox="1"/>
          <p:nvPr/>
        </p:nvSpPr>
        <p:spPr>
          <a:xfrm>
            <a:off x="4058600" y="1120745"/>
            <a:ext cx="2843326"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200" b="1">
                <a:solidFill>
                  <a:schemeClr val="dk1"/>
                </a:solidFill>
                <a:latin typeface="Calibri" panose="020F0502020204030204" pitchFamily="34" charset="0"/>
                <a:cs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Fund / TA 2.0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Act as counterparty to investor trades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Holds fund assets and cash on-ledger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Manages pricing and settlement process</a:t>
            </a:r>
          </a:p>
        </p:txBody>
      </p:sp>
      <p:sp>
        <p:nvSpPr>
          <p:cNvPr id="64" name="TextBox 63">
            <a:extLst>
              <a:ext uri="{FF2B5EF4-FFF2-40B4-BE49-F238E27FC236}">
                <a16:creationId xmlns:a16="http://schemas.microsoft.com/office/drawing/2014/main" id="{E1A71F2D-E333-4F6D-911F-6AE57E34551A}"/>
              </a:ext>
            </a:extLst>
          </p:cNvPr>
          <p:cNvSpPr txBox="1"/>
          <p:nvPr/>
        </p:nvSpPr>
        <p:spPr>
          <a:xfrm>
            <a:off x="9467482" y="1114097"/>
            <a:ext cx="233553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Fund Manager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FM has real time access to cash flows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FM has access to the on-ledger share register</a:t>
            </a:r>
          </a:p>
        </p:txBody>
      </p:sp>
      <p:sp>
        <p:nvSpPr>
          <p:cNvPr id="65" name="TextBox 64">
            <a:extLst>
              <a:ext uri="{FF2B5EF4-FFF2-40B4-BE49-F238E27FC236}">
                <a16:creationId xmlns:a16="http://schemas.microsoft.com/office/drawing/2014/main" id="{014C424D-88F6-40F6-9BA6-930C245BD27C}"/>
              </a:ext>
            </a:extLst>
          </p:cNvPr>
          <p:cNvSpPr txBox="1"/>
          <p:nvPr/>
        </p:nvSpPr>
        <p:spPr>
          <a:xfrm>
            <a:off x="6647663" y="6110408"/>
            <a:ext cx="298385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Asset Exchange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Supports digitalisation of off ledger assets against collateral held in safekeeping</a:t>
            </a:r>
          </a:p>
        </p:txBody>
      </p:sp>
      <p:sp>
        <p:nvSpPr>
          <p:cNvPr id="66" name="TextBox 65">
            <a:extLst>
              <a:ext uri="{FF2B5EF4-FFF2-40B4-BE49-F238E27FC236}">
                <a16:creationId xmlns:a16="http://schemas.microsoft.com/office/drawing/2014/main" id="{2245FCDE-4876-4EDD-A858-AA61436B595C}"/>
              </a:ext>
            </a:extLst>
          </p:cNvPr>
          <p:cNvSpPr txBox="1"/>
          <p:nvPr/>
        </p:nvSpPr>
        <p:spPr>
          <a:xfrm>
            <a:off x="4095434" y="6110408"/>
            <a:ext cx="239259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Business Network Operator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Manages network access and core network services</a:t>
            </a:r>
          </a:p>
        </p:txBody>
      </p:sp>
      <p:sp>
        <p:nvSpPr>
          <p:cNvPr id="67" name="TextBox 66">
            <a:extLst>
              <a:ext uri="{FF2B5EF4-FFF2-40B4-BE49-F238E27FC236}">
                <a16:creationId xmlns:a16="http://schemas.microsoft.com/office/drawing/2014/main" id="{19511A3D-363C-4431-8CC6-C125031FAE0E}"/>
              </a:ext>
            </a:extLst>
          </p:cNvPr>
          <p:cNvSpPr txBox="1"/>
          <p:nvPr/>
        </p:nvSpPr>
        <p:spPr>
          <a:xfrm>
            <a:off x="9735430" y="6110408"/>
            <a:ext cx="217354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Regulator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a:t>
            </a:r>
            <a:r>
              <a:rPr kumimoji="0" lang="en-GB"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rovides</a:t>
            </a: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 facility for  direct regulatory oversight.</a:t>
            </a:r>
          </a:p>
        </p:txBody>
      </p:sp>
      <p:pic>
        <p:nvPicPr>
          <p:cNvPr id="69" name="Picture 68">
            <a:extLst>
              <a:ext uri="{FF2B5EF4-FFF2-40B4-BE49-F238E27FC236}">
                <a16:creationId xmlns:a16="http://schemas.microsoft.com/office/drawing/2014/main" id="{F3BE5AE9-DCF7-4B70-BA62-DDD4D4596124}"/>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771745" y="1022959"/>
            <a:ext cx="732734" cy="732734"/>
          </a:xfrm>
          <a:prstGeom prst="rect">
            <a:avLst/>
          </a:prstGeom>
        </p:spPr>
      </p:pic>
      <p:sp>
        <p:nvSpPr>
          <p:cNvPr id="11" name="TextBox 10">
            <a:extLst>
              <a:ext uri="{FF2B5EF4-FFF2-40B4-BE49-F238E27FC236}">
                <a16:creationId xmlns:a16="http://schemas.microsoft.com/office/drawing/2014/main" id="{C9640D9E-927C-4262-867E-CADF39E95BBF}"/>
              </a:ext>
            </a:extLst>
          </p:cNvPr>
          <p:cNvSpPr txBox="1"/>
          <p:nvPr/>
        </p:nvSpPr>
        <p:spPr>
          <a:xfrm>
            <a:off x="1570453" y="1621928"/>
            <a:ext cx="113524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Raleway"/>
                <a:ea typeface="+mn-ea"/>
                <a:cs typeface="+mn-cs"/>
              </a:rPr>
              <a:t>Digital Custody</a:t>
            </a:r>
          </a:p>
        </p:txBody>
      </p:sp>
      <p:sp>
        <p:nvSpPr>
          <p:cNvPr id="72" name="TextBox 71">
            <a:extLst>
              <a:ext uri="{FF2B5EF4-FFF2-40B4-BE49-F238E27FC236}">
                <a16:creationId xmlns:a16="http://schemas.microsoft.com/office/drawing/2014/main" id="{65D290CA-327A-4BC1-ABBE-91D06EAE856B}"/>
              </a:ext>
            </a:extLst>
          </p:cNvPr>
          <p:cNvSpPr txBox="1"/>
          <p:nvPr/>
        </p:nvSpPr>
        <p:spPr>
          <a:xfrm>
            <a:off x="103251" y="2129760"/>
            <a:ext cx="1975924" cy="6610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200" b="1">
                <a:solidFill>
                  <a:schemeClr val="dk1"/>
                </a:solidFill>
                <a:latin typeface="Calibri" panose="020F0502020204030204" pitchFamily="34" charset="0"/>
                <a:cs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Digital Custodian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Asset safekeeping by securing private keys</a:t>
            </a:r>
          </a:p>
        </p:txBody>
      </p:sp>
      <p:sp>
        <p:nvSpPr>
          <p:cNvPr id="54" name="TextBox 53">
            <a:extLst>
              <a:ext uri="{FF2B5EF4-FFF2-40B4-BE49-F238E27FC236}">
                <a16:creationId xmlns:a16="http://schemas.microsoft.com/office/drawing/2014/main" id="{57976983-6696-4871-8FBF-10363AD0897F}"/>
              </a:ext>
            </a:extLst>
          </p:cNvPr>
          <p:cNvSpPr txBox="1"/>
          <p:nvPr/>
        </p:nvSpPr>
        <p:spPr>
          <a:xfrm>
            <a:off x="1762263" y="6110408"/>
            <a:ext cx="217354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Retail Portal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Gives direct, low cost access to retail clients to transact on FAC</a:t>
            </a:r>
          </a:p>
        </p:txBody>
      </p:sp>
    </p:spTree>
    <p:extLst>
      <p:ext uri="{BB962C8B-B14F-4D97-AF65-F5344CB8AC3E}">
        <p14:creationId xmlns:p14="http://schemas.microsoft.com/office/powerpoint/2010/main" val="150135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6059616-1172-2F4D-9D41-4A7BBC0DFA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06227" y="0"/>
            <a:ext cx="1285773" cy="1285773"/>
          </a:xfrm>
          <a:prstGeom prst="rect">
            <a:avLst/>
          </a:prstGeom>
        </p:spPr>
      </p:pic>
      <p:cxnSp>
        <p:nvCxnSpPr>
          <p:cNvPr id="75" name="Straight Connector 74">
            <a:extLst>
              <a:ext uri="{FF2B5EF4-FFF2-40B4-BE49-F238E27FC236}">
                <a16:creationId xmlns:a16="http://schemas.microsoft.com/office/drawing/2014/main" id="{BE477998-124A-4D2D-A8AA-AE946E460694}"/>
              </a:ext>
            </a:extLst>
          </p:cNvPr>
          <p:cNvCxnSpPr>
            <a:cxnSpLocks/>
          </p:cNvCxnSpPr>
          <p:nvPr/>
        </p:nvCxnSpPr>
        <p:spPr>
          <a:xfrm>
            <a:off x="5251409" y="8105621"/>
            <a:ext cx="386082" cy="506454"/>
          </a:xfrm>
          <a:prstGeom prst="line">
            <a:avLst/>
          </a:prstGeom>
          <a:ln w="6350">
            <a:solidFill>
              <a:schemeClr val="bg1">
                <a:lumMod val="85000"/>
              </a:schemeClr>
            </a:solidFill>
            <a:prstDash val="solid"/>
          </a:ln>
        </p:spPr>
        <p:style>
          <a:lnRef idx="1">
            <a:schemeClr val="accent3"/>
          </a:lnRef>
          <a:fillRef idx="0">
            <a:schemeClr val="accent3"/>
          </a:fillRef>
          <a:effectRef idx="0">
            <a:schemeClr val="accent3"/>
          </a:effectRef>
          <a:fontRef idx="minor">
            <a:schemeClr val="tx1"/>
          </a:fontRef>
        </p:style>
      </p:cxnSp>
      <p:sp>
        <p:nvSpPr>
          <p:cNvPr id="3" name="TextBox 2">
            <a:extLst>
              <a:ext uri="{FF2B5EF4-FFF2-40B4-BE49-F238E27FC236}">
                <a16:creationId xmlns:a16="http://schemas.microsoft.com/office/drawing/2014/main" id="{410D2381-7A50-40F1-819C-82125699B551}"/>
              </a:ext>
            </a:extLst>
          </p:cNvPr>
          <p:cNvSpPr txBox="1"/>
          <p:nvPr/>
        </p:nvSpPr>
        <p:spPr>
          <a:xfrm>
            <a:off x="237022" y="222242"/>
            <a:ext cx="10800938" cy="496161"/>
          </a:xfrm>
          <a:prstGeom prst="rect">
            <a:avLst/>
          </a:prstGeom>
        </p:spPr>
        <p:txBody>
          <a:bodyPr wrap="square" anchor="t">
            <a:spAutoFit/>
          </a:bodyPr>
          <a:lstStyle>
            <a:defPPr>
              <a:defRPr lang="en-US"/>
            </a:defPPr>
            <a:lvl1pPr marR="0" lvl="0" indent="0" fontAlgn="auto">
              <a:lnSpc>
                <a:spcPct val="80000"/>
              </a:lnSpc>
              <a:spcBef>
                <a:spcPts val="0"/>
              </a:spcBef>
              <a:spcAft>
                <a:spcPts val="0"/>
              </a:spcAft>
              <a:buClrTx/>
              <a:buSzTx/>
              <a:buFontTx/>
              <a:buNone/>
              <a:tabLst/>
              <a:defRPr sz="4000" b="1" kern="0">
                <a:ln/>
                <a:solidFill>
                  <a:srgbClr val="998555"/>
                </a:solidFill>
                <a:latin typeface="Calibri" panose="020F0502020204030204"/>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GB" sz="3200" b="1" i="0" u="none" strike="noStrike" kern="0" cap="none" spc="0" normalizeH="0" baseline="0" noProof="0" dirty="0">
                <a:ln/>
                <a:solidFill>
                  <a:srgbClr val="A8925E"/>
                </a:solidFill>
                <a:effectLst/>
                <a:uLnTx/>
                <a:uFillTx/>
                <a:latin typeface="Calibri" panose="020F0502020204030204" pitchFamily="34" charset="0"/>
                <a:ea typeface="+mn-ea"/>
                <a:cs typeface="Calibri" panose="020F0502020204030204" pitchFamily="34" charset="0"/>
              </a:rPr>
              <a:t>FAC: Benefiting all network participants</a:t>
            </a:r>
          </a:p>
        </p:txBody>
      </p:sp>
      <p:sp>
        <p:nvSpPr>
          <p:cNvPr id="28" name="Slide Number Placeholder 35">
            <a:extLst>
              <a:ext uri="{FF2B5EF4-FFF2-40B4-BE49-F238E27FC236}">
                <a16:creationId xmlns:a16="http://schemas.microsoft.com/office/drawing/2014/main" id="{25FD4367-60B7-C041-BD5E-EFB0661F0688}"/>
              </a:ext>
            </a:extLst>
          </p:cNvPr>
          <p:cNvSpPr>
            <a:spLocks noGrp="1"/>
          </p:cNvSpPr>
          <p:nvPr>
            <p:ph type="sldNum" sz="quarter" idx="12"/>
          </p:nvPr>
        </p:nvSpPr>
        <p:spPr>
          <a:xfrm>
            <a:off x="120062" y="7771977"/>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
        <p:nvSpPr>
          <p:cNvPr id="7" name="Slide Number Placeholder 35">
            <a:extLst>
              <a:ext uri="{FF2B5EF4-FFF2-40B4-BE49-F238E27FC236}">
                <a16:creationId xmlns:a16="http://schemas.microsoft.com/office/drawing/2014/main" id="{09E2AE7D-89A9-CD4A-BEB8-AE4D3988EED1}"/>
              </a:ext>
            </a:extLst>
          </p:cNvPr>
          <p:cNvSpPr txBox="1">
            <a:spLocks/>
          </p:cNvSpPr>
          <p:nvPr/>
        </p:nvSpPr>
        <p:spPr>
          <a:xfrm>
            <a:off x="94375" y="594560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graphicFrame>
        <p:nvGraphicFramePr>
          <p:cNvPr id="8" name="Table 40">
            <a:extLst>
              <a:ext uri="{FF2B5EF4-FFF2-40B4-BE49-F238E27FC236}">
                <a16:creationId xmlns:a16="http://schemas.microsoft.com/office/drawing/2014/main" id="{DEABBEEA-1876-4187-B1FB-C321F1D1EF1C}"/>
              </a:ext>
            </a:extLst>
          </p:cNvPr>
          <p:cNvGraphicFramePr>
            <a:graphicFrameLocks noGrp="1"/>
          </p:cNvGraphicFramePr>
          <p:nvPr>
            <p:extLst>
              <p:ext uri="{D42A27DB-BD31-4B8C-83A1-F6EECF244321}">
                <p14:modId xmlns:p14="http://schemas.microsoft.com/office/powerpoint/2010/main" val="3642467422"/>
              </p:ext>
            </p:extLst>
          </p:nvPr>
        </p:nvGraphicFramePr>
        <p:xfrm>
          <a:off x="435263" y="1285773"/>
          <a:ext cx="10800938" cy="4179993"/>
        </p:xfrm>
        <a:graphic>
          <a:graphicData uri="http://schemas.openxmlformats.org/drawingml/2006/table">
            <a:tbl>
              <a:tblPr firstRow="1" bandRow="1">
                <a:tableStyleId>{5C22544A-7EE6-4342-B048-85BDC9FD1C3A}</a:tableStyleId>
              </a:tblPr>
              <a:tblGrid>
                <a:gridCol w="3496657">
                  <a:extLst>
                    <a:ext uri="{9D8B030D-6E8A-4147-A177-3AD203B41FA5}">
                      <a16:colId xmlns:a16="http://schemas.microsoft.com/office/drawing/2014/main" val="2529337972"/>
                    </a:ext>
                  </a:extLst>
                </a:gridCol>
                <a:gridCol w="3988416">
                  <a:extLst>
                    <a:ext uri="{9D8B030D-6E8A-4147-A177-3AD203B41FA5}">
                      <a16:colId xmlns:a16="http://schemas.microsoft.com/office/drawing/2014/main" val="2920760062"/>
                    </a:ext>
                  </a:extLst>
                </a:gridCol>
                <a:gridCol w="3315865">
                  <a:extLst>
                    <a:ext uri="{9D8B030D-6E8A-4147-A177-3AD203B41FA5}">
                      <a16:colId xmlns:a16="http://schemas.microsoft.com/office/drawing/2014/main" val="2073534247"/>
                    </a:ext>
                  </a:extLst>
                </a:gridCol>
              </a:tblGrid>
              <a:tr h="587812">
                <a:tc gridSpan="3">
                  <a:txBody>
                    <a:bodyPr/>
                    <a:lstStyle/>
                    <a:p>
                      <a:pPr algn="ctr"/>
                      <a:r>
                        <a:rPr lang="en-IE" sz="2800" dirty="0">
                          <a:latin typeface="+mn-lt"/>
                        </a:rPr>
                        <a:t>Our Product</a:t>
                      </a:r>
                    </a:p>
                  </a:txBody>
                  <a:tcPr>
                    <a:solidFill>
                      <a:srgbClr val="998555"/>
                    </a:solidFill>
                  </a:tcPr>
                </a:tc>
                <a:tc hMerge="1">
                  <a:txBody>
                    <a:bodyPr/>
                    <a:lstStyle/>
                    <a:p>
                      <a:endParaRPr lang="en-IE" sz="1000" dirty="0">
                        <a:latin typeface="+mn-lt"/>
                      </a:endParaRPr>
                    </a:p>
                  </a:txBody>
                  <a:tcPr>
                    <a:solidFill>
                      <a:srgbClr val="998555"/>
                    </a:solidFill>
                  </a:tcPr>
                </a:tc>
                <a:tc hMerge="1">
                  <a:txBody>
                    <a:bodyPr/>
                    <a:lstStyle/>
                    <a:p>
                      <a:endParaRPr lang="en-IE" sz="1000" dirty="0">
                        <a:latin typeface="+mj-lt"/>
                      </a:endParaRPr>
                    </a:p>
                  </a:txBody>
                  <a:tcPr>
                    <a:solidFill>
                      <a:srgbClr val="998555"/>
                    </a:solidFill>
                  </a:tcPr>
                </a:tc>
                <a:extLst>
                  <a:ext uri="{0D108BD9-81ED-4DB2-BD59-A6C34878D82A}">
                    <a16:rowId xmlns:a16="http://schemas.microsoft.com/office/drawing/2014/main" val="2639316431"/>
                  </a:ext>
                </a:extLst>
              </a:tr>
              <a:tr h="522499">
                <a:tc>
                  <a:txBody>
                    <a:bodyPr/>
                    <a:lstStyle/>
                    <a:p>
                      <a:r>
                        <a:rPr lang="en-IE" sz="1800" b="1" dirty="0">
                          <a:solidFill>
                            <a:schemeClr val="bg1"/>
                          </a:solidFill>
                          <a:latin typeface="+mn-lt"/>
                        </a:rPr>
                        <a:t>Fund Managers</a:t>
                      </a:r>
                    </a:p>
                  </a:txBody>
                  <a:tcPr>
                    <a:solidFill>
                      <a:srgbClr val="998555"/>
                    </a:solidFill>
                  </a:tcPr>
                </a:tc>
                <a:tc>
                  <a:txBody>
                    <a:bodyPr/>
                    <a:lstStyle/>
                    <a:p>
                      <a:r>
                        <a:rPr lang="en-IE" sz="1800" b="1" dirty="0">
                          <a:solidFill>
                            <a:schemeClr val="bg1"/>
                          </a:solidFill>
                          <a:latin typeface="+mn-lt"/>
                        </a:rPr>
                        <a:t>Fund Service Providers</a:t>
                      </a:r>
                    </a:p>
                  </a:txBody>
                  <a:tcPr>
                    <a:solidFill>
                      <a:srgbClr val="998555"/>
                    </a:solidFill>
                  </a:tcPr>
                </a:tc>
                <a:tc>
                  <a:txBody>
                    <a:bodyPr/>
                    <a:lstStyle/>
                    <a:p>
                      <a:r>
                        <a:rPr lang="en-IE" sz="1800" b="1" dirty="0">
                          <a:solidFill>
                            <a:schemeClr val="bg1"/>
                          </a:solidFill>
                          <a:latin typeface="+mn-lt"/>
                        </a:rPr>
                        <a:t>Fund Distributors</a:t>
                      </a:r>
                    </a:p>
                  </a:txBody>
                  <a:tcPr>
                    <a:solidFill>
                      <a:srgbClr val="998555"/>
                    </a:solidFill>
                  </a:tcPr>
                </a:tc>
                <a:extLst>
                  <a:ext uri="{0D108BD9-81ED-4DB2-BD59-A6C34878D82A}">
                    <a16:rowId xmlns:a16="http://schemas.microsoft.com/office/drawing/2014/main" val="2487842120"/>
                  </a:ext>
                </a:extLst>
              </a:tr>
              <a:tr h="522499">
                <a:tc>
                  <a:txBody>
                    <a:bodyPr/>
                    <a:lstStyle/>
                    <a:p>
                      <a:r>
                        <a:rPr lang="en-IE" sz="1800" b="1" dirty="0">
                          <a:latin typeface="+mn-lt"/>
                        </a:rPr>
                        <a:t>Fund Management 2.0</a:t>
                      </a:r>
                    </a:p>
                  </a:txBody>
                  <a:tcP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dirty="0">
                          <a:ln>
                            <a:noFill/>
                          </a:ln>
                          <a:solidFill>
                            <a:prstClr val="black"/>
                          </a:solidFill>
                          <a:effectLst/>
                          <a:uLnTx/>
                          <a:uFillTx/>
                          <a:latin typeface="+mn-lt"/>
                          <a:ea typeface="+mn-ea"/>
                          <a:cs typeface="+mn-cs"/>
                        </a:rPr>
                        <a:t>Transfer Agency 2.0</a:t>
                      </a:r>
                    </a:p>
                  </a:txBody>
                  <a:tcPr>
                    <a:solidFill>
                      <a:schemeClr val="bg2"/>
                    </a:solidFill>
                  </a:tcPr>
                </a:tc>
                <a:tc>
                  <a:txBody>
                    <a:bodyPr/>
                    <a:lstStyle/>
                    <a:p>
                      <a:r>
                        <a:rPr lang="en-IE" sz="1800" b="1" dirty="0">
                          <a:latin typeface="+mn-lt"/>
                        </a:rPr>
                        <a:t>Distribution 2.0</a:t>
                      </a:r>
                    </a:p>
                  </a:txBody>
                  <a:tcPr>
                    <a:solidFill>
                      <a:schemeClr val="bg2"/>
                    </a:solidFill>
                  </a:tcPr>
                </a:tc>
                <a:extLst>
                  <a:ext uri="{0D108BD9-81ED-4DB2-BD59-A6C34878D82A}">
                    <a16:rowId xmlns:a16="http://schemas.microsoft.com/office/drawing/2014/main" val="1840050724"/>
                  </a:ext>
                </a:extLst>
              </a:tr>
              <a:tr h="849061">
                <a:tc>
                  <a:txBody>
                    <a:bodyPr/>
                    <a:lstStyle/>
                    <a:p>
                      <a:r>
                        <a:rPr lang="en-IE" sz="1800" dirty="0">
                          <a:latin typeface="+mn-lt"/>
                        </a:rPr>
                        <a:t>Real-time data transparency for all capital cashflows</a:t>
                      </a:r>
                    </a:p>
                  </a:txBody>
                  <a:tcP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mn-lt"/>
                          <a:ea typeface="+mn-ea"/>
                          <a:cs typeface="+mn-cs"/>
                        </a:rPr>
                        <a:t>Reduces key risks from missed deals, settlements &amp; inaccurate KYC</a:t>
                      </a:r>
                    </a:p>
                  </a:txBody>
                  <a:tcPr>
                    <a:solidFill>
                      <a:schemeClr val="bg1">
                        <a:lumMod val="95000"/>
                      </a:schemeClr>
                    </a:solidFill>
                  </a:tcPr>
                </a:tc>
                <a:tc>
                  <a:txBody>
                    <a:bodyPr/>
                    <a:lstStyle/>
                    <a:p>
                      <a:r>
                        <a:rPr lang="en-IE" sz="1800" dirty="0">
                          <a:latin typeface="+mn-lt"/>
                        </a:rPr>
                        <a:t>Real-time data on investor holdings and transactions</a:t>
                      </a:r>
                    </a:p>
                  </a:txBody>
                  <a:tcPr>
                    <a:solidFill>
                      <a:schemeClr val="bg1">
                        <a:lumMod val="95000"/>
                      </a:schemeClr>
                    </a:solidFill>
                  </a:tcPr>
                </a:tc>
                <a:extLst>
                  <a:ext uri="{0D108BD9-81ED-4DB2-BD59-A6C34878D82A}">
                    <a16:rowId xmlns:a16="http://schemas.microsoft.com/office/drawing/2014/main" val="2110772615"/>
                  </a:ext>
                </a:extLst>
              </a:tr>
              <a:tr h="849061">
                <a:tc>
                  <a:txBody>
                    <a:bodyPr/>
                    <a:lstStyle/>
                    <a:p>
                      <a:r>
                        <a:rPr lang="en-IE" sz="1800" dirty="0">
                          <a:latin typeface="+mn-lt"/>
                        </a:rPr>
                        <a:t>Shorter time to market for new products / digital fund launches</a:t>
                      </a:r>
                    </a:p>
                  </a:txBody>
                  <a:tcP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mn-lt"/>
                          <a:ea typeface="+mn-ea"/>
                          <a:cs typeface="+mn-cs"/>
                        </a:rPr>
                        <a:t>Streamlined investor recordkeeping &amp; onboarding</a:t>
                      </a:r>
                    </a:p>
                  </a:txBody>
                  <a:tcP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mn-lt"/>
                          <a:ea typeface="+mn-ea"/>
                          <a:cs typeface="+mn-cs"/>
                        </a:rPr>
                        <a:t>Shorter lead time to support clients with new fund launches</a:t>
                      </a:r>
                    </a:p>
                  </a:txBody>
                  <a:tcPr>
                    <a:solidFill>
                      <a:schemeClr val="bg2"/>
                    </a:solidFill>
                  </a:tcPr>
                </a:tc>
                <a:extLst>
                  <a:ext uri="{0D108BD9-81ED-4DB2-BD59-A6C34878D82A}">
                    <a16:rowId xmlns:a16="http://schemas.microsoft.com/office/drawing/2014/main" val="2988607315"/>
                  </a:ext>
                </a:extLst>
              </a:tr>
              <a:tr h="849061">
                <a:tc>
                  <a:txBody>
                    <a:bodyPr/>
                    <a:lstStyle/>
                    <a:p>
                      <a:r>
                        <a:rPr lang="en-IE" sz="1800" dirty="0">
                          <a:latin typeface="+mn-lt"/>
                        </a:rPr>
                        <a:t>Digital funds enable lower cost service providers</a:t>
                      </a:r>
                    </a:p>
                  </a:txBody>
                  <a:tcP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mn-lt"/>
                          <a:ea typeface="+mn-ea"/>
                          <a:cs typeface="+mn-cs"/>
                        </a:rPr>
                        <a:t>New revenue streams from network services (Digital Custody, Cash Exchange</a:t>
                      </a:r>
                      <a:r>
                        <a:rPr kumimoji="0" lang="en-IE"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IE" sz="1800" b="0" i="0" u="none" strike="noStrike" kern="1200" cap="none" spc="0" normalizeH="0" baseline="0" noProof="0" dirty="0">
                        <a:ln>
                          <a:noFill/>
                        </a:ln>
                        <a:solidFill>
                          <a:prstClr val="black"/>
                        </a:solidFill>
                        <a:effectLst/>
                        <a:uLnTx/>
                        <a:uFillTx/>
                        <a:latin typeface="+mn-lt"/>
                        <a:ea typeface="+mn-ea"/>
                        <a:cs typeface="+mn-cs"/>
                      </a:endParaRPr>
                    </a:p>
                  </a:txBody>
                  <a:tcP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mn-lt"/>
                          <a:ea typeface="+mn-ea"/>
                          <a:cs typeface="+mn-cs"/>
                        </a:rPr>
                        <a:t>New revenue streams from network services (node ops)</a:t>
                      </a:r>
                    </a:p>
                  </a:txBody>
                  <a:tcPr>
                    <a:solidFill>
                      <a:schemeClr val="bg1">
                        <a:lumMod val="95000"/>
                      </a:schemeClr>
                    </a:solidFill>
                  </a:tcPr>
                </a:tc>
                <a:extLst>
                  <a:ext uri="{0D108BD9-81ED-4DB2-BD59-A6C34878D82A}">
                    <a16:rowId xmlns:a16="http://schemas.microsoft.com/office/drawing/2014/main" val="2760697492"/>
                  </a:ext>
                </a:extLst>
              </a:tr>
            </a:tbl>
          </a:graphicData>
        </a:graphic>
      </p:graphicFrame>
    </p:spTree>
    <p:extLst>
      <p:ext uri="{BB962C8B-B14F-4D97-AF65-F5344CB8AC3E}">
        <p14:creationId xmlns:p14="http://schemas.microsoft.com/office/powerpoint/2010/main" val="422153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6059616-1172-2F4D-9D41-4A7BBC0DFA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06227" y="0"/>
            <a:ext cx="1285773" cy="1285773"/>
          </a:xfrm>
          <a:prstGeom prst="rect">
            <a:avLst/>
          </a:prstGeom>
        </p:spPr>
      </p:pic>
      <p:cxnSp>
        <p:nvCxnSpPr>
          <p:cNvPr id="75" name="Straight Connector 74">
            <a:extLst>
              <a:ext uri="{FF2B5EF4-FFF2-40B4-BE49-F238E27FC236}">
                <a16:creationId xmlns:a16="http://schemas.microsoft.com/office/drawing/2014/main" id="{BE477998-124A-4D2D-A8AA-AE946E460694}"/>
              </a:ext>
            </a:extLst>
          </p:cNvPr>
          <p:cNvCxnSpPr>
            <a:cxnSpLocks/>
          </p:cNvCxnSpPr>
          <p:nvPr/>
        </p:nvCxnSpPr>
        <p:spPr>
          <a:xfrm>
            <a:off x="5251409" y="8105621"/>
            <a:ext cx="386082" cy="506454"/>
          </a:xfrm>
          <a:prstGeom prst="line">
            <a:avLst/>
          </a:prstGeom>
          <a:ln w="6350">
            <a:solidFill>
              <a:schemeClr val="bg1">
                <a:lumMod val="85000"/>
              </a:schemeClr>
            </a:solidFill>
            <a:prstDash val="solid"/>
          </a:ln>
        </p:spPr>
        <p:style>
          <a:lnRef idx="1">
            <a:schemeClr val="accent3"/>
          </a:lnRef>
          <a:fillRef idx="0">
            <a:schemeClr val="accent3"/>
          </a:fillRef>
          <a:effectRef idx="0">
            <a:schemeClr val="accent3"/>
          </a:effectRef>
          <a:fontRef idx="minor">
            <a:schemeClr val="tx1"/>
          </a:fontRef>
        </p:style>
      </p:cxnSp>
      <p:sp>
        <p:nvSpPr>
          <p:cNvPr id="3" name="TextBox 2">
            <a:extLst>
              <a:ext uri="{FF2B5EF4-FFF2-40B4-BE49-F238E27FC236}">
                <a16:creationId xmlns:a16="http://schemas.microsoft.com/office/drawing/2014/main" id="{410D2381-7A50-40F1-819C-82125699B551}"/>
              </a:ext>
            </a:extLst>
          </p:cNvPr>
          <p:cNvSpPr txBox="1"/>
          <p:nvPr/>
        </p:nvSpPr>
        <p:spPr>
          <a:xfrm>
            <a:off x="237022" y="222242"/>
            <a:ext cx="10800938" cy="496098"/>
          </a:xfrm>
          <a:prstGeom prst="rect">
            <a:avLst/>
          </a:prstGeom>
        </p:spPr>
        <p:txBody>
          <a:bodyPr wrap="square" anchor="t">
            <a:spAutoFit/>
          </a:bodyPr>
          <a:lstStyle>
            <a:defPPr>
              <a:defRPr lang="en-US"/>
            </a:defPPr>
            <a:lvl1pPr marR="0" lvl="0" indent="0" fontAlgn="auto">
              <a:lnSpc>
                <a:spcPct val="80000"/>
              </a:lnSpc>
              <a:spcBef>
                <a:spcPts val="0"/>
              </a:spcBef>
              <a:spcAft>
                <a:spcPts val="0"/>
              </a:spcAft>
              <a:buClrTx/>
              <a:buSzTx/>
              <a:buFontTx/>
              <a:buNone/>
              <a:tabLst/>
              <a:defRPr sz="4000" b="1" kern="0">
                <a:ln/>
                <a:solidFill>
                  <a:srgbClr val="998555"/>
                </a:solidFill>
                <a:latin typeface="Calibri" panose="020F0502020204030204"/>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GB" sz="3200" b="1" i="0" u="none" strike="noStrike" kern="0" cap="none" spc="0" normalizeH="0" baseline="0" noProof="0" dirty="0">
                <a:ln/>
                <a:solidFill>
                  <a:srgbClr val="A8925E"/>
                </a:solidFill>
                <a:effectLst/>
                <a:uLnTx/>
                <a:uFillTx/>
                <a:latin typeface="Calibri" panose="020F0502020204030204" pitchFamily="34" charset="0"/>
                <a:ea typeface="+mn-ea"/>
                <a:cs typeface="Calibri" panose="020F0502020204030204" pitchFamily="34" charset="0"/>
              </a:rPr>
              <a:t>What happens on FAC?</a:t>
            </a:r>
            <a:endParaRPr kumimoji="0" lang="en-GB" sz="2000" b="1" i="0" u="none" strike="noStrike" kern="0" cap="none" spc="0" normalizeH="0" baseline="0" noProof="0" dirty="0">
              <a:ln/>
              <a:solidFill>
                <a:prstClr val="white"/>
              </a:solidFill>
              <a:effectLst/>
              <a:highlight>
                <a:srgbClr val="FF0000"/>
              </a:highlight>
              <a:uLnTx/>
              <a:uFillTx/>
              <a:latin typeface="Calibri" panose="020F0502020204030204" pitchFamily="34" charset="0"/>
              <a:ea typeface="+mn-ea"/>
              <a:cs typeface="Calibri" panose="020F0502020204030204" pitchFamily="34" charset="0"/>
            </a:endParaRPr>
          </a:p>
        </p:txBody>
      </p:sp>
      <p:sp>
        <p:nvSpPr>
          <p:cNvPr id="12" name="Rectangle 11">
            <a:extLst>
              <a:ext uri="{FF2B5EF4-FFF2-40B4-BE49-F238E27FC236}">
                <a16:creationId xmlns:a16="http://schemas.microsoft.com/office/drawing/2014/main" id="{ED8DBF78-E46C-6548-B0A2-4646BAC82FB6}"/>
              </a:ext>
            </a:extLst>
          </p:cNvPr>
          <p:cNvSpPr/>
          <p:nvPr/>
        </p:nvSpPr>
        <p:spPr>
          <a:xfrm>
            <a:off x="201435" y="4385831"/>
            <a:ext cx="3585300" cy="1746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just" defTabSz="914400" rtl="0" eaLnBrk="1" fontAlgn="auto" latinLnBrk="0" hangingPunct="1">
              <a:lnSpc>
                <a:spcPct val="100000"/>
              </a:lnSpc>
              <a:spcBef>
                <a:spcPts val="0"/>
              </a:spcBef>
              <a:spcAft>
                <a:spcPts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Fund Manager sees pending trade in real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45B804D-5DB9-3E47-880F-093BA53B9E09}"/>
              </a:ext>
            </a:extLst>
          </p:cNvPr>
          <p:cNvSpPr/>
          <p:nvPr/>
        </p:nvSpPr>
        <p:spPr>
          <a:xfrm>
            <a:off x="8282156" y="4424821"/>
            <a:ext cx="3585300" cy="17464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Fund Service Provider can approve, price and settle trades</a:t>
            </a:r>
            <a:endPar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EBA454A-9904-E84D-90B6-C2DDAA867FCB}"/>
              </a:ext>
            </a:extLst>
          </p:cNvPr>
          <p:cNvSpPr/>
          <p:nvPr/>
        </p:nvSpPr>
        <p:spPr>
          <a:xfrm>
            <a:off x="4210395" y="4374942"/>
            <a:ext cx="3585300" cy="1796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Trade is validated on the FAC Network by the Investor Node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2721B8BB-AE91-1648-9FC4-7701F4BE321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48579" y="999717"/>
            <a:ext cx="4843216" cy="2724309"/>
          </a:xfrm>
          <a:prstGeom prst="rect">
            <a:avLst/>
          </a:prstGeom>
        </p:spPr>
      </p:pic>
      <p:sp>
        <p:nvSpPr>
          <p:cNvPr id="8" name="Rectangle 7">
            <a:extLst>
              <a:ext uri="{FF2B5EF4-FFF2-40B4-BE49-F238E27FC236}">
                <a16:creationId xmlns:a16="http://schemas.microsoft.com/office/drawing/2014/main" id="{94D34777-E6CE-344B-9A76-1B1F012F0F89}"/>
              </a:ext>
            </a:extLst>
          </p:cNvPr>
          <p:cNvSpPr/>
          <p:nvPr/>
        </p:nvSpPr>
        <p:spPr>
          <a:xfrm>
            <a:off x="8424733" y="1267955"/>
            <a:ext cx="3585300" cy="1587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Investor tops up cash account on application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Investor selects FAC Digital Funds from available list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Investor transacts and settles directly with the Fund</a:t>
            </a:r>
          </a:p>
        </p:txBody>
      </p:sp>
      <p:sp>
        <p:nvSpPr>
          <p:cNvPr id="11" name="TextBox 10">
            <a:extLst>
              <a:ext uri="{FF2B5EF4-FFF2-40B4-BE49-F238E27FC236}">
                <a16:creationId xmlns:a16="http://schemas.microsoft.com/office/drawing/2014/main" id="{AED37763-A5ED-4AF1-BDD9-7AF9CE613313}"/>
              </a:ext>
            </a:extLst>
          </p:cNvPr>
          <p:cNvSpPr txBox="1"/>
          <p:nvPr/>
        </p:nvSpPr>
        <p:spPr>
          <a:xfrm>
            <a:off x="6844650" y="3742272"/>
            <a:ext cx="506651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prstClr val="black"/>
                </a:solidFill>
                <a:effectLst/>
                <a:uLnTx/>
                <a:uFillTx/>
                <a:latin typeface="Calibri" panose="020F0502020204030204"/>
                <a:ea typeface="+mn-ea"/>
                <a:cs typeface="+mn-cs"/>
              </a:rPr>
              <a:t>Note: Mobile app is not part of the pilot and is planned for a later phase of FAC </a:t>
            </a:r>
          </a:p>
        </p:txBody>
      </p:sp>
      <p:sp>
        <p:nvSpPr>
          <p:cNvPr id="20" name="Rectangle 19">
            <a:extLst>
              <a:ext uri="{FF2B5EF4-FFF2-40B4-BE49-F238E27FC236}">
                <a16:creationId xmlns:a16="http://schemas.microsoft.com/office/drawing/2014/main" id="{EA8E9623-B032-4031-BEE5-CDD56DB75C72}"/>
              </a:ext>
            </a:extLst>
          </p:cNvPr>
          <p:cNvSpPr/>
          <p:nvPr/>
        </p:nvSpPr>
        <p:spPr>
          <a:xfrm>
            <a:off x="274159" y="1317250"/>
            <a:ext cx="3585300" cy="19282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Cash Exchange digitalises fiat currency for easier settlement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D864DDED-6E83-4DA5-B3BE-F9A77F4DE51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74178" y="1943130"/>
            <a:ext cx="2385261" cy="1126787"/>
          </a:xfrm>
          <a:prstGeom prst="rect">
            <a:avLst/>
          </a:prstGeom>
        </p:spPr>
      </p:pic>
      <p:pic>
        <p:nvPicPr>
          <p:cNvPr id="23" name="Picture 22">
            <a:extLst>
              <a:ext uri="{FF2B5EF4-FFF2-40B4-BE49-F238E27FC236}">
                <a16:creationId xmlns:a16="http://schemas.microsoft.com/office/drawing/2014/main" id="{A72011F4-07C9-4ECE-9915-C6AEEC5320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5888" y="4948038"/>
            <a:ext cx="2470634" cy="1167371"/>
          </a:xfrm>
          <a:prstGeom prst="rect">
            <a:avLst/>
          </a:prstGeom>
        </p:spPr>
      </p:pic>
      <p:pic>
        <p:nvPicPr>
          <p:cNvPr id="25" name="Picture 24">
            <a:extLst>
              <a:ext uri="{FF2B5EF4-FFF2-40B4-BE49-F238E27FC236}">
                <a16:creationId xmlns:a16="http://schemas.microsoft.com/office/drawing/2014/main" id="{E888F835-ACD7-498B-9C31-349929E90B7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889641" y="5057675"/>
            <a:ext cx="2274478" cy="1045292"/>
          </a:xfrm>
          <a:prstGeom prst="rect">
            <a:avLst/>
          </a:prstGeom>
        </p:spPr>
      </p:pic>
      <p:sp>
        <p:nvSpPr>
          <p:cNvPr id="27" name="Arrow: Left-Right 26">
            <a:extLst>
              <a:ext uri="{FF2B5EF4-FFF2-40B4-BE49-F238E27FC236}">
                <a16:creationId xmlns:a16="http://schemas.microsoft.com/office/drawing/2014/main" id="{87F1D66A-4B5B-4166-A71E-AB2F1D88BFB1}"/>
              </a:ext>
            </a:extLst>
          </p:cNvPr>
          <p:cNvSpPr/>
          <p:nvPr/>
        </p:nvSpPr>
        <p:spPr>
          <a:xfrm>
            <a:off x="3816642" y="1886708"/>
            <a:ext cx="1426029" cy="646331"/>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Arrow: Left-Right 32">
            <a:extLst>
              <a:ext uri="{FF2B5EF4-FFF2-40B4-BE49-F238E27FC236}">
                <a16:creationId xmlns:a16="http://schemas.microsoft.com/office/drawing/2014/main" id="{71BC04E2-E163-4DC2-A199-6A47BF52CF46}"/>
              </a:ext>
            </a:extLst>
          </p:cNvPr>
          <p:cNvSpPr/>
          <p:nvPr/>
        </p:nvSpPr>
        <p:spPr>
          <a:xfrm rot="17520815">
            <a:off x="5404197" y="3493407"/>
            <a:ext cx="1228733" cy="646331"/>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row: Right 28">
            <a:extLst>
              <a:ext uri="{FF2B5EF4-FFF2-40B4-BE49-F238E27FC236}">
                <a16:creationId xmlns:a16="http://schemas.microsoft.com/office/drawing/2014/main" id="{E5EE6823-AB93-4A65-A27F-9276B627A672}"/>
              </a:ext>
            </a:extLst>
          </p:cNvPr>
          <p:cNvSpPr/>
          <p:nvPr/>
        </p:nvSpPr>
        <p:spPr>
          <a:xfrm>
            <a:off x="7609114" y="5298032"/>
            <a:ext cx="814255" cy="30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Arrow: Right 34">
            <a:extLst>
              <a:ext uri="{FF2B5EF4-FFF2-40B4-BE49-F238E27FC236}">
                <a16:creationId xmlns:a16="http://schemas.microsoft.com/office/drawing/2014/main" id="{CEBE610A-6F09-4D48-94A6-472265384EAD}"/>
              </a:ext>
            </a:extLst>
          </p:cNvPr>
          <p:cNvSpPr/>
          <p:nvPr/>
        </p:nvSpPr>
        <p:spPr>
          <a:xfrm rot="10800000">
            <a:off x="3590785" y="5359944"/>
            <a:ext cx="814255" cy="286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Picture 33">
            <a:extLst>
              <a:ext uri="{FF2B5EF4-FFF2-40B4-BE49-F238E27FC236}">
                <a16:creationId xmlns:a16="http://schemas.microsoft.com/office/drawing/2014/main" id="{31EF1F2D-979A-4433-8A83-00AF5F93DAF3}"/>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6425" y="4974069"/>
            <a:ext cx="2274479" cy="1076761"/>
          </a:xfrm>
          <a:prstGeom prst="rect">
            <a:avLst/>
          </a:prstGeom>
        </p:spPr>
      </p:pic>
      <p:pic>
        <p:nvPicPr>
          <p:cNvPr id="39" name="Picture 38">
            <a:extLst>
              <a:ext uri="{FF2B5EF4-FFF2-40B4-BE49-F238E27FC236}">
                <a16:creationId xmlns:a16="http://schemas.microsoft.com/office/drawing/2014/main" id="{41461BA6-2244-4D8D-BEFC-A9FC4676810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056826" y="2436482"/>
            <a:ext cx="871704" cy="871704"/>
          </a:xfrm>
          <a:prstGeom prst="rect">
            <a:avLst/>
          </a:prstGeom>
        </p:spPr>
      </p:pic>
      <p:pic>
        <p:nvPicPr>
          <p:cNvPr id="40" name="Picture 39">
            <a:extLst>
              <a:ext uri="{FF2B5EF4-FFF2-40B4-BE49-F238E27FC236}">
                <a16:creationId xmlns:a16="http://schemas.microsoft.com/office/drawing/2014/main" id="{54719DA7-708A-49F3-ACEA-020941BBD80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921395" y="5452371"/>
            <a:ext cx="845885" cy="845885"/>
          </a:xfrm>
          <a:prstGeom prst="rect">
            <a:avLst/>
          </a:prstGeom>
        </p:spPr>
      </p:pic>
      <p:pic>
        <p:nvPicPr>
          <p:cNvPr id="41" name="Picture 40">
            <a:extLst>
              <a:ext uri="{FF2B5EF4-FFF2-40B4-BE49-F238E27FC236}">
                <a16:creationId xmlns:a16="http://schemas.microsoft.com/office/drawing/2014/main" id="{5E1BD559-A500-40B5-864B-3053DAB9D94F}"/>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1204130" y="5598347"/>
            <a:ext cx="568827" cy="568827"/>
          </a:xfrm>
          <a:prstGeom prst="rect">
            <a:avLst/>
          </a:prstGeom>
        </p:spPr>
      </p:pic>
      <p:pic>
        <p:nvPicPr>
          <p:cNvPr id="42" name="Picture 41">
            <a:extLst>
              <a:ext uri="{FF2B5EF4-FFF2-40B4-BE49-F238E27FC236}">
                <a16:creationId xmlns:a16="http://schemas.microsoft.com/office/drawing/2014/main" id="{F02BDC11-941D-405C-A441-F98E6E49D3BA}"/>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022576" y="5486957"/>
            <a:ext cx="613104" cy="613104"/>
          </a:xfrm>
          <a:prstGeom prst="rect">
            <a:avLst/>
          </a:prstGeom>
        </p:spPr>
      </p:pic>
    </p:spTree>
    <p:extLst>
      <p:ext uri="{BB962C8B-B14F-4D97-AF65-F5344CB8AC3E}">
        <p14:creationId xmlns:p14="http://schemas.microsoft.com/office/powerpoint/2010/main" val="90563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192C61ED-3BA9-450C-AA11-BECC88A23222}"/>
              </a:ext>
            </a:extLst>
          </p:cNvPr>
          <p:cNvSpPr/>
          <p:nvPr/>
        </p:nvSpPr>
        <p:spPr>
          <a:xfrm>
            <a:off x="751840" y="3762870"/>
            <a:ext cx="11017766" cy="11813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Rectangle 33">
            <a:extLst>
              <a:ext uri="{FF2B5EF4-FFF2-40B4-BE49-F238E27FC236}">
                <a16:creationId xmlns:a16="http://schemas.microsoft.com/office/drawing/2014/main" id="{9C07CA30-61AF-4837-8A95-11EAAFDB4A33}"/>
              </a:ext>
            </a:extLst>
          </p:cNvPr>
          <p:cNvSpPr/>
          <p:nvPr/>
        </p:nvSpPr>
        <p:spPr>
          <a:xfrm>
            <a:off x="552920" y="344335"/>
            <a:ext cx="11342825" cy="496098"/>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3200" b="1" i="0" u="none" strike="noStrike" kern="0" cap="none" spc="0" normalizeH="0" baseline="0" noProof="0" dirty="0">
                <a:ln/>
                <a:solidFill>
                  <a:srgbClr val="998555"/>
                </a:solidFill>
                <a:effectLst/>
                <a:uLnTx/>
                <a:uFillTx/>
                <a:latin typeface="Calibri" panose="020F0502020204030204"/>
                <a:ea typeface="+mn-ea"/>
                <a:cs typeface="+mn-cs"/>
              </a:rPr>
              <a:t>FAC Roadmap - Participation</a:t>
            </a:r>
            <a:endParaRPr kumimoji="0" lang="en-GB" sz="3200" b="1" i="0" u="none" strike="noStrike" kern="0" cap="none" spc="0" normalizeH="0" baseline="0" noProof="0" dirty="0">
              <a:ln/>
              <a:solidFill>
                <a:srgbClr val="998555"/>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71F6608-3517-4A5B-BCE4-0EDB081AC9F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69041" y="0"/>
            <a:ext cx="1022959" cy="1022959"/>
          </a:xfrm>
          <a:prstGeom prst="rect">
            <a:avLst/>
          </a:prstGeom>
        </p:spPr>
      </p:pic>
      <p:graphicFrame>
        <p:nvGraphicFramePr>
          <p:cNvPr id="5" name="Diagram 4">
            <a:extLst>
              <a:ext uri="{FF2B5EF4-FFF2-40B4-BE49-F238E27FC236}">
                <a16:creationId xmlns:a16="http://schemas.microsoft.com/office/drawing/2014/main" id="{57C1D5DE-F56F-40D4-9C55-C49FCD6F9222}"/>
              </a:ext>
            </a:extLst>
          </p:cNvPr>
          <p:cNvGraphicFramePr/>
          <p:nvPr/>
        </p:nvGraphicFramePr>
        <p:xfrm>
          <a:off x="298920" y="1219365"/>
          <a:ext cx="11202200" cy="10229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1" name="Straight Arrow Connector 60">
            <a:extLst>
              <a:ext uri="{FF2B5EF4-FFF2-40B4-BE49-F238E27FC236}">
                <a16:creationId xmlns:a16="http://schemas.microsoft.com/office/drawing/2014/main" id="{08571406-35F0-4C47-8343-582121B5E103}"/>
              </a:ext>
            </a:extLst>
          </p:cNvPr>
          <p:cNvCxnSpPr>
            <a:cxnSpLocks/>
          </p:cNvCxnSpPr>
          <p:nvPr/>
        </p:nvCxnSpPr>
        <p:spPr>
          <a:xfrm flipV="1">
            <a:off x="14271000" y="6138705"/>
            <a:ext cx="0" cy="4654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5559F03-5898-4503-A45D-98BE93CC850D}"/>
              </a:ext>
            </a:extLst>
          </p:cNvPr>
          <p:cNvSpPr txBox="1"/>
          <p:nvPr/>
        </p:nvSpPr>
        <p:spPr>
          <a:xfrm>
            <a:off x="1538438" y="2429274"/>
            <a:ext cx="141811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Pilot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(Fund Launch)</a:t>
            </a:r>
          </a:p>
        </p:txBody>
      </p:sp>
      <p:sp>
        <p:nvSpPr>
          <p:cNvPr id="26" name="TextBox 25">
            <a:extLst>
              <a:ext uri="{FF2B5EF4-FFF2-40B4-BE49-F238E27FC236}">
                <a16:creationId xmlns:a16="http://schemas.microsoft.com/office/drawing/2014/main" id="{64BCF33B-C4E2-4BD7-A056-E87686CE11E0}"/>
              </a:ext>
            </a:extLst>
          </p:cNvPr>
          <p:cNvSpPr txBox="1"/>
          <p:nvPr/>
        </p:nvSpPr>
        <p:spPr>
          <a:xfrm>
            <a:off x="3255479" y="2429273"/>
            <a:ext cx="300815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Phase 1 </a:t>
            </a:r>
            <a:r>
              <a:rPr kumimoji="0" lang="en-GB" sz="1800" b="1" i="0" u="none" strike="noStrike" kern="1200" cap="none" spc="0" normalizeH="0" baseline="0" noProof="0" dirty="0">
                <a:ln>
                  <a:noFill/>
                </a:ln>
                <a:solidFill>
                  <a:prstClr val="black"/>
                </a:solidFill>
                <a:effectLst/>
                <a:uLnTx/>
                <a:uFillTx/>
                <a:latin typeface="Calibri"/>
                <a:ea typeface="+mn-ea"/>
                <a:cs typeface="+mn-cs"/>
              </a:rPr>
              <a:t>Go to Market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(Direct Issuance Online)</a:t>
            </a:r>
          </a:p>
        </p:txBody>
      </p:sp>
      <p:sp>
        <p:nvSpPr>
          <p:cNvPr id="28" name="TextBox 27">
            <a:extLst>
              <a:ext uri="{FF2B5EF4-FFF2-40B4-BE49-F238E27FC236}">
                <a16:creationId xmlns:a16="http://schemas.microsoft.com/office/drawing/2014/main" id="{30C9C5D8-36E0-4C50-96AE-95E0180C68B7}"/>
              </a:ext>
            </a:extLst>
          </p:cNvPr>
          <p:cNvSpPr txBox="1"/>
          <p:nvPr/>
        </p:nvSpPr>
        <p:spPr>
          <a:xfrm>
            <a:off x="6770840" y="2429271"/>
            <a:ext cx="145876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Phase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(Migration of Funds Issued Off-Ledger)</a:t>
            </a:r>
          </a:p>
        </p:txBody>
      </p:sp>
      <p:sp>
        <p:nvSpPr>
          <p:cNvPr id="29" name="TextBox 28">
            <a:extLst>
              <a:ext uri="{FF2B5EF4-FFF2-40B4-BE49-F238E27FC236}">
                <a16:creationId xmlns:a16="http://schemas.microsoft.com/office/drawing/2014/main" id="{29E42843-9D11-4DDE-A1CD-CDE56BFE2752}"/>
              </a:ext>
            </a:extLst>
          </p:cNvPr>
          <p:cNvSpPr txBox="1"/>
          <p:nvPr/>
        </p:nvSpPr>
        <p:spPr>
          <a:xfrm>
            <a:off x="8487880" y="2429270"/>
            <a:ext cx="145876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Phase 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(Integration of Distribution)</a:t>
            </a:r>
          </a:p>
        </p:txBody>
      </p:sp>
      <p:sp>
        <p:nvSpPr>
          <p:cNvPr id="30" name="TextBox 29">
            <a:extLst>
              <a:ext uri="{FF2B5EF4-FFF2-40B4-BE49-F238E27FC236}">
                <a16:creationId xmlns:a16="http://schemas.microsoft.com/office/drawing/2014/main" id="{32D29740-FACC-4B77-8C51-77C086E003F0}"/>
              </a:ext>
            </a:extLst>
          </p:cNvPr>
          <p:cNvSpPr txBox="1"/>
          <p:nvPr/>
        </p:nvSpPr>
        <p:spPr>
          <a:xfrm>
            <a:off x="10174440" y="2429269"/>
            <a:ext cx="145876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Phase 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(B2C Services on FAC)</a:t>
            </a:r>
          </a:p>
        </p:txBody>
      </p:sp>
      <p:sp>
        <p:nvSpPr>
          <p:cNvPr id="8" name="TextBox 7">
            <a:extLst>
              <a:ext uri="{FF2B5EF4-FFF2-40B4-BE49-F238E27FC236}">
                <a16:creationId xmlns:a16="http://schemas.microsoft.com/office/drawing/2014/main" id="{D43AC384-B502-48D9-8E2B-C1EEA0FE8A04}"/>
              </a:ext>
            </a:extLst>
          </p:cNvPr>
          <p:cNvSpPr txBox="1"/>
          <p:nvPr/>
        </p:nvSpPr>
        <p:spPr>
          <a:xfrm>
            <a:off x="1121902" y="3971157"/>
            <a:ext cx="2251194" cy="2462213"/>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Pilot Fund Managers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Pilot Fund Servicers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Cash Exchange Operator</a:t>
            </a:r>
          </a:p>
          <a:p>
            <a:pPr marR="0" lvl="0" algn="l" defTabSz="914400" rtl="0" eaLnBrk="1" fontAlgn="auto" latinLnBrk="0" hangingPunct="1">
              <a:lnSpc>
                <a:spcPct val="100000"/>
              </a:lnSpc>
              <a:spcBef>
                <a:spcPts val="0"/>
              </a:spcBef>
              <a:spcAft>
                <a:spcPts val="0"/>
              </a:spcAft>
              <a:buClrTx/>
              <a:buSzTx/>
              <a:tabLst/>
              <a:defRPr/>
            </a:pPr>
            <a:endParaRPr kumimoji="0" lang="en-GB"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a:ea typeface="+mn-ea"/>
                <a:cs typeface="+mn-cs"/>
              </a:rPr>
              <a:t>Off ledger support roles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Fund Accountant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Depositary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Fund Custodian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Regulator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KYC</a:t>
            </a:r>
          </a:p>
        </p:txBody>
      </p:sp>
      <p:cxnSp>
        <p:nvCxnSpPr>
          <p:cNvPr id="16" name="Connector: Elbow 15">
            <a:extLst>
              <a:ext uri="{FF2B5EF4-FFF2-40B4-BE49-F238E27FC236}">
                <a16:creationId xmlns:a16="http://schemas.microsoft.com/office/drawing/2014/main" id="{7B54D9FD-B005-46C3-BB85-389A5C1E4BFB}"/>
              </a:ext>
            </a:extLst>
          </p:cNvPr>
          <p:cNvCxnSpPr>
            <a:cxnSpLocks/>
            <a:stCxn id="6" idx="2"/>
            <a:endCxn id="8" idx="0"/>
          </p:cNvCxnSpPr>
          <p:nvPr/>
        </p:nvCxnSpPr>
        <p:spPr>
          <a:xfrm rot="16200000" flipH="1">
            <a:off x="1830500" y="3554157"/>
            <a:ext cx="83399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BF496A2-E10D-40D3-AB8D-B5BD6F9BADF2}"/>
              </a:ext>
            </a:extLst>
          </p:cNvPr>
          <p:cNvSpPr txBox="1"/>
          <p:nvPr/>
        </p:nvSpPr>
        <p:spPr>
          <a:xfrm>
            <a:off x="3477193" y="3794541"/>
            <a:ext cx="2564727"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Launch Fund Managers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Launch Fund Servicers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Launch investor platform*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Business Network Operator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Digital Custodian+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a:ea typeface="+mn-ea"/>
                <a:cs typeface="+mn-cs"/>
              </a:rPr>
              <a:t>* operating in nominee role only distributor manages sub register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4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a:ea typeface="+mn-ea"/>
                <a:cs typeface="+mn-cs"/>
              </a:rPr>
              <a:t>+ dependent on third party service evolution</a:t>
            </a:r>
          </a:p>
        </p:txBody>
      </p:sp>
      <p:cxnSp>
        <p:nvCxnSpPr>
          <p:cNvPr id="31" name="Straight Arrow Connector 30">
            <a:extLst>
              <a:ext uri="{FF2B5EF4-FFF2-40B4-BE49-F238E27FC236}">
                <a16:creationId xmlns:a16="http://schemas.microsoft.com/office/drawing/2014/main" id="{990C1BAA-EBD7-4BDC-A2E7-6B8EA3744B86}"/>
              </a:ext>
            </a:extLst>
          </p:cNvPr>
          <p:cNvCxnSpPr>
            <a:cxnSpLocks/>
            <a:stCxn id="26" idx="2"/>
            <a:endCxn id="38" idx="0"/>
          </p:cNvCxnSpPr>
          <p:nvPr/>
        </p:nvCxnSpPr>
        <p:spPr>
          <a:xfrm flipH="1">
            <a:off x="4759557" y="3137159"/>
            <a:ext cx="1" cy="65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4A45A1A-1386-43F6-AE95-2E18358A6C40}"/>
              </a:ext>
            </a:extLst>
          </p:cNvPr>
          <p:cNvSpPr txBox="1"/>
          <p:nvPr/>
        </p:nvSpPr>
        <p:spPr>
          <a:xfrm>
            <a:off x="6405081" y="3896141"/>
            <a:ext cx="2194560"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w="0"/>
                <a:solidFill>
                  <a:prstClr val="black"/>
                </a:solidFill>
                <a:effectLst/>
                <a:uLnTx/>
                <a:uFillTx/>
                <a:latin typeface="Calibri"/>
                <a:ea typeface="+mn-ea"/>
                <a:cs typeface="+mn-cs"/>
              </a:rPr>
              <a:t>Trusted Third Party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w="0"/>
                <a:solidFill>
                  <a:prstClr val="black"/>
                </a:solidFill>
                <a:effectLst/>
                <a:uLnTx/>
                <a:uFillTx/>
                <a:latin typeface="Calibri"/>
                <a:ea typeface="+mn-ea"/>
                <a:cs typeface="+mn-cs"/>
              </a:rPr>
              <a:t>Asset Exchange Operator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w="0"/>
                <a:solidFill>
                  <a:prstClr val="black"/>
                </a:solidFill>
                <a:effectLst/>
                <a:uLnTx/>
                <a:uFillTx/>
                <a:latin typeface="Calibri"/>
                <a:ea typeface="+mn-ea"/>
                <a:cs typeface="+mn-cs"/>
              </a:rPr>
              <a:t>Liquidity Provider</a:t>
            </a:r>
          </a:p>
        </p:txBody>
      </p:sp>
      <p:cxnSp>
        <p:nvCxnSpPr>
          <p:cNvPr id="44" name="Straight Arrow Connector 43">
            <a:extLst>
              <a:ext uri="{FF2B5EF4-FFF2-40B4-BE49-F238E27FC236}">
                <a16:creationId xmlns:a16="http://schemas.microsoft.com/office/drawing/2014/main" id="{2EA8C001-7CC5-4B00-B842-DC942E92CDB2}"/>
              </a:ext>
            </a:extLst>
          </p:cNvPr>
          <p:cNvCxnSpPr>
            <a:cxnSpLocks/>
            <a:stCxn id="28" idx="2"/>
            <a:endCxn id="49" idx="0"/>
          </p:cNvCxnSpPr>
          <p:nvPr/>
        </p:nvCxnSpPr>
        <p:spPr>
          <a:xfrm>
            <a:off x="7500220" y="3629600"/>
            <a:ext cx="2141" cy="266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Arrow: Right 46">
            <a:extLst>
              <a:ext uri="{FF2B5EF4-FFF2-40B4-BE49-F238E27FC236}">
                <a16:creationId xmlns:a16="http://schemas.microsoft.com/office/drawing/2014/main" id="{BEC730A8-CB2F-4D25-884B-5D309D6547AB}"/>
              </a:ext>
            </a:extLst>
          </p:cNvPr>
          <p:cNvSpPr/>
          <p:nvPr/>
        </p:nvSpPr>
        <p:spPr>
          <a:xfrm>
            <a:off x="6624602" y="5035917"/>
            <a:ext cx="5185315" cy="836563"/>
          </a:xfrm>
          <a:prstGeom prst="rightArrow">
            <a:avLst>
              <a:gd name="adj1" fmla="val 6474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a:ea typeface="+mn-ea"/>
                <a:cs typeface="+mn-cs"/>
              </a:rPr>
              <a:t>Driving take on of funds and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a:ea typeface="+mn-ea"/>
                <a:cs typeface="+mn-cs"/>
              </a:rPr>
              <a:t>Moving into new jurisdictions</a:t>
            </a:r>
          </a:p>
        </p:txBody>
      </p:sp>
      <p:sp>
        <p:nvSpPr>
          <p:cNvPr id="50" name="TextBox 49">
            <a:extLst>
              <a:ext uri="{FF2B5EF4-FFF2-40B4-BE49-F238E27FC236}">
                <a16:creationId xmlns:a16="http://schemas.microsoft.com/office/drawing/2014/main" id="{8D090CBB-61F1-47B1-875F-85B1CDA624BA}"/>
              </a:ext>
            </a:extLst>
          </p:cNvPr>
          <p:cNvSpPr txBox="1"/>
          <p:nvPr/>
        </p:nvSpPr>
        <p:spPr>
          <a:xfrm>
            <a:off x="8430676" y="4056276"/>
            <a:ext cx="1576925" cy="5232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Distributor Partnerships</a:t>
            </a:r>
          </a:p>
        </p:txBody>
      </p:sp>
      <p:cxnSp>
        <p:nvCxnSpPr>
          <p:cNvPr id="52" name="Straight Arrow Connector 51">
            <a:extLst>
              <a:ext uri="{FF2B5EF4-FFF2-40B4-BE49-F238E27FC236}">
                <a16:creationId xmlns:a16="http://schemas.microsoft.com/office/drawing/2014/main" id="{D9C4640A-DC8A-465F-8FAA-9B41BF8AA010}"/>
              </a:ext>
            </a:extLst>
          </p:cNvPr>
          <p:cNvCxnSpPr>
            <a:cxnSpLocks/>
            <a:stCxn id="29" idx="2"/>
            <a:endCxn id="50" idx="0"/>
          </p:cNvCxnSpPr>
          <p:nvPr/>
        </p:nvCxnSpPr>
        <p:spPr>
          <a:xfrm>
            <a:off x="9217260" y="3383377"/>
            <a:ext cx="1879" cy="672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3A8A1A9-E7E6-4F94-AFE5-F298D8DE6CB4}"/>
              </a:ext>
            </a:extLst>
          </p:cNvPr>
          <p:cNvSpPr txBox="1"/>
          <p:nvPr/>
        </p:nvSpPr>
        <p:spPr>
          <a:xfrm>
            <a:off x="10003401" y="3944515"/>
            <a:ext cx="1798320"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Retail Portal </a:t>
            </a:r>
            <a:r>
              <a:rPr lang="en-GB" sz="1400" dirty="0">
                <a:solidFill>
                  <a:prstClr val="black"/>
                </a:solidFill>
                <a:latin typeface="Calibri"/>
              </a:rPr>
              <a:t>O</a:t>
            </a:r>
            <a:r>
              <a:rPr kumimoji="0" lang="en-GB" sz="1400" b="0" i="0" u="none" strike="noStrike" kern="1200" cap="none" spc="0" normalizeH="0" baseline="0" noProof="0" dirty="0" err="1">
                <a:ln>
                  <a:noFill/>
                </a:ln>
                <a:solidFill>
                  <a:prstClr val="black"/>
                </a:solidFill>
                <a:effectLst/>
                <a:uLnTx/>
                <a:uFillTx/>
                <a:latin typeface="Calibri"/>
                <a:ea typeface="+mn-ea"/>
                <a:cs typeface="+mn-cs"/>
              </a:rPr>
              <a:t>perator</a:t>
            </a:r>
            <a:endParaRPr kumimoji="0" lang="en-GB"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KYC Service providers+</a:t>
            </a:r>
          </a:p>
        </p:txBody>
      </p:sp>
      <p:cxnSp>
        <p:nvCxnSpPr>
          <p:cNvPr id="55" name="Straight Arrow Connector 54">
            <a:extLst>
              <a:ext uri="{FF2B5EF4-FFF2-40B4-BE49-F238E27FC236}">
                <a16:creationId xmlns:a16="http://schemas.microsoft.com/office/drawing/2014/main" id="{5F3180C9-F5FB-4517-A4ED-339090E878CC}"/>
              </a:ext>
            </a:extLst>
          </p:cNvPr>
          <p:cNvCxnSpPr>
            <a:stCxn id="30" idx="2"/>
            <a:endCxn id="53" idx="0"/>
          </p:cNvCxnSpPr>
          <p:nvPr/>
        </p:nvCxnSpPr>
        <p:spPr>
          <a:xfrm flipH="1">
            <a:off x="10902561" y="3383376"/>
            <a:ext cx="1259" cy="56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3A539E2-3EB2-4A85-9A9E-314580AE7F7C}"/>
              </a:ext>
            </a:extLst>
          </p:cNvPr>
          <p:cNvSpPr/>
          <p:nvPr/>
        </p:nvSpPr>
        <p:spPr>
          <a:xfrm>
            <a:off x="6594122" y="5966430"/>
            <a:ext cx="5565542" cy="810011"/>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a:ea typeface="+mn-ea"/>
                <a:cs typeface="+mn-cs"/>
              </a:rPr>
              <a:t>Phase 5 - 2025 - Underlying Assets and Fiat Currency On-Ledger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Full fund servicing value chain with custodians and accountants on ledger + move towards central bank digital currencies replacing cash exchange</a:t>
            </a:r>
          </a:p>
        </p:txBody>
      </p:sp>
      <p:sp>
        <p:nvSpPr>
          <p:cNvPr id="2" name="TextBox 1">
            <a:extLst>
              <a:ext uri="{FF2B5EF4-FFF2-40B4-BE49-F238E27FC236}">
                <a16:creationId xmlns:a16="http://schemas.microsoft.com/office/drawing/2014/main" id="{30A99C05-AA82-4199-ABDD-19B5D5CB538D}"/>
              </a:ext>
            </a:extLst>
          </p:cNvPr>
          <p:cNvSpPr txBox="1"/>
          <p:nvPr/>
        </p:nvSpPr>
        <p:spPr>
          <a:xfrm>
            <a:off x="567382" y="874652"/>
            <a:ext cx="374487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A8925E"/>
                </a:solidFill>
                <a:effectLst/>
                <a:uLnTx/>
                <a:uFillTx/>
                <a:latin typeface="Calibri"/>
                <a:ea typeface="+mn-ea"/>
                <a:cs typeface="+mn-cs"/>
              </a:rPr>
              <a:t>Who needs to join our journey and when? </a:t>
            </a:r>
          </a:p>
        </p:txBody>
      </p:sp>
    </p:spTree>
    <p:extLst>
      <p:ext uri="{BB962C8B-B14F-4D97-AF65-F5344CB8AC3E}">
        <p14:creationId xmlns:p14="http://schemas.microsoft.com/office/powerpoint/2010/main" val="307392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6059616-1172-2F4D-9D41-4A7BBC0DFA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06227" y="0"/>
            <a:ext cx="1285773" cy="1285773"/>
          </a:xfrm>
          <a:prstGeom prst="rect">
            <a:avLst/>
          </a:prstGeom>
        </p:spPr>
      </p:pic>
      <p:cxnSp>
        <p:nvCxnSpPr>
          <p:cNvPr id="75" name="Straight Connector 74">
            <a:extLst>
              <a:ext uri="{FF2B5EF4-FFF2-40B4-BE49-F238E27FC236}">
                <a16:creationId xmlns:a16="http://schemas.microsoft.com/office/drawing/2014/main" id="{BE477998-124A-4D2D-A8AA-AE946E460694}"/>
              </a:ext>
            </a:extLst>
          </p:cNvPr>
          <p:cNvCxnSpPr>
            <a:cxnSpLocks/>
          </p:cNvCxnSpPr>
          <p:nvPr/>
        </p:nvCxnSpPr>
        <p:spPr>
          <a:xfrm>
            <a:off x="5251409" y="8105621"/>
            <a:ext cx="386082" cy="506454"/>
          </a:xfrm>
          <a:prstGeom prst="line">
            <a:avLst/>
          </a:prstGeom>
          <a:ln w="6350">
            <a:solidFill>
              <a:schemeClr val="bg1">
                <a:lumMod val="85000"/>
              </a:schemeClr>
            </a:solidFill>
            <a:prstDash val="solid"/>
          </a:ln>
        </p:spPr>
        <p:style>
          <a:lnRef idx="1">
            <a:schemeClr val="accent3"/>
          </a:lnRef>
          <a:fillRef idx="0">
            <a:schemeClr val="accent3"/>
          </a:fillRef>
          <a:effectRef idx="0">
            <a:schemeClr val="accent3"/>
          </a:effectRef>
          <a:fontRef idx="minor">
            <a:schemeClr val="tx1"/>
          </a:fontRef>
        </p:style>
      </p:cxnSp>
      <p:sp>
        <p:nvSpPr>
          <p:cNvPr id="3" name="TextBox 2">
            <a:extLst>
              <a:ext uri="{FF2B5EF4-FFF2-40B4-BE49-F238E27FC236}">
                <a16:creationId xmlns:a16="http://schemas.microsoft.com/office/drawing/2014/main" id="{410D2381-7A50-40F1-819C-82125699B551}"/>
              </a:ext>
            </a:extLst>
          </p:cNvPr>
          <p:cNvSpPr txBox="1"/>
          <p:nvPr/>
        </p:nvSpPr>
        <p:spPr>
          <a:xfrm>
            <a:off x="237022" y="222242"/>
            <a:ext cx="10800938" cy="496161"/>
          </a:xfrm>
          <a:prstGeom prst="rect">
            <a:avLst/>
          </a:prstGeom>
        </p:spPr>
        <p:txBody>
          <a:bodyPr wrap="square" anchor="t">
            <a:spAutoFit/>
          </a:bodyPr>
          <a:lstStyle>
            <a:defPPr>
              <a:defRPr lang="en-US"/>
            </a:defPPr>
            <a:lvl1pPr marR="0" lvl="0" indent="0" fontAlgn="auto">
              <a:lnSpc>
                <a:spcPct val="80000"/>
              </a:lnSpc>
              <a:spcBef>
                <a:spcPts val="0"/>
              </a:spcBef>
              <a:spcAft>
                <a:spcPts val="0"/>
              </a:spcAft>
              <a:buClrTx/>
              <a:buSzTx/>
              <a:buFontTx/>
              <a:buNone/>
              <a:tabLst/>
              <a:defRPr sz="4000" b="1" kern="0">
                <a:ln/>
                <a:solidFill>
                  <a:srgbClr val="998555"/>
                </a:solidFill>
                <a:latin typeface="Calibri" panose="020F0502020204030204"/>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GB" sz="3200" b="1" i="0" u="none" strike="noStrike" kern="0" cap="none" spc="0" normalizeH="0" baseline="0" noProof="0">
                <a:ln/>
                <a:solidFill>
                  <a:srgbClr val="A8925E"/>
                </a:solidFill>
                <a:effectLst/>
                <a:uLnTx/>
                <a:uFillTx/>
                <a:latin typeface="Calibri" panose="020F0502020204030204" pitchFamily="34" charset="0"/>
                <a:ea typeface="+mn-ea"/>
                <a:cs typeface="Calibri" panose="020F0502020204030204" pitchFamily="34" charset="0"/>
              </a:rPr>
              <a:t>Traction</a:t>
            </a:r>
            <a:endParaRPr kumimoji="0" lang="en-GB" sz="3200" b="1" i="0" u="none" strike="noStrike" kern="0" cap="none" spc="0" normalizeH="0" baseline="0" noProof="0" dirty="0">
              <a:ln/>
              <a:solidFill>
                <a:srgbClr val="A8925E"/>
              </a:solidFill>
              <a:effectLst/>
              <a:uLnTx/>
              <a:uFillTx/>
              <a:latin typeface="Calibri" panose="020F0502020204030204" pitchFamily="34" charset="0"/>
              <a:ea typeface="+mn-ea"/>
              <a:cs typeface="Calibri" panose="020F0502020204030204" pitchFamily="34" charset="0"/>
            </a:endParaRPr>
          </a:p>
        </p:txBody>
      </p:sp>
      <p:sp>
        <p:nvSpPr>
          <p:cNvPr id="28" name="Slide Number Placeholder 35">
            <a:extLst>
              <a:ext uri="{FF2B5EF4-FFF2-40B4-BE49-F238E27FC236}">
                <a16:creationId xmlns:a16="http://schemas.microsoft.com/office/drawing/2014/main" id="{25FD4367-60B7-C041-BD5E-EFB0661F0688}"/>
              </a:ext>
            </a:extLst>
          </p:cNvPr>
          <p:cNvSpPr>
            <a:spLocks noGrp="1"/>
          </p:cNvSpPr>
          <p:nvPr>
            <p:ph type="sldNum" sz="quarter" idx="12"/>
          </p:nvPr>
        </p:nvSpPr>
        <p:spPr>
          <a:xfrm>
            <a:off x="120062" y="7771977"/>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
        <p:nvSpPr>
          <p:cNvPr id="7" name="Slide Number Placeholder 35">
            <a:extLst>
              <a:ext uri="{FF2B5EF4-FFF2-40B4-BE49-F238E27FC236}">
                <a16:creationId xmlns:a16="http://schemas.microsoft.com/office/drawing/2014/main" id="{09E2AE7D-89A9-CD4A-BEB8-AE4D3988EED1}"/>
              </a:ext>
            </a:extLst>
          </p:cNvPr>
          <p:cNvSpPr txBox="1">
            <a:spLocks/>
          </p:cNvSpPr>
          <p:nvPr/>
        </p:nvSpPr>
        <p:spPr>
          <a:xfrm>
            <a:off x="94375" y="637955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3C8A29E8-5B0B-43E4-8032-F0A27837B1B4}" type="slidenum">
              <a:rPr kumimoji="0" lang="en-GB" sz="1200" b="0" i="0" u="none" strike="noStrike" kern="1200" cap="none" spc="0" normalizeH="0" baseline="0" noProof="0" smtClean="0">
                <a:ln>
                  <a:noFill/>
                </a:ln>
                <a:solidFill>
                  <a:prstClr val="black">
                    <a:tint val="75000"/>
                  </a:prstClr>
                </a:solidFill>
                <a:effectLst/>
                <a:uLnTx/>
                <a:uFillTx/>
                <a:latin typeface="Raleway"/>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tint val="75000"/>
                </a:prstClr>
              </a:solidFill>
              <a:effectLst/>
              <a:uLnTx/>
              <a:uFillTx/>
              <a:latin typeface="Raleway"/>
              <a:ea typeface="+mn-ea"/>
              <a:cs typeface="+mn-cs"/>
            </a:endParaRPr>
          </a:p>
        </p:txBody>
      </p:sp>
      <p:sp>
        <p:nvSpPr>
          <p:cNvPr id="81" name="Rectangle: Rounded Corners 80">
            <a:extLst>
              <a:ext uri="{FF2B5EF4-FFF2-40B4-BE49-F238E27FC236}">
                <a16:creationId xmlns:a16="http://schemas.microsoft.com/office/drawing/2014/main" id="{28098BC0-9CD3-45DD-8C5A-0712526FF598}"/>
              </a:ext>
            </a:extLst>
          </p:cNvPr>
          <p:cNvSpPr/>
          <p:nvPr/>
        </p:nvSpPr>
        <p:spPr>
          <a:xfrm>
            <a:off x="486891" y="863610"/>
            <a:ext cx="10297212" cy="396188"/>
          </a:xfrm>
          <a:prstGeom prst="roundRect">
            <a:avLst>
              <a:gd name="adj" fmla="val 0"/>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schemeClr val="bg1"/>
                </a:solidFill>
                <a:latin typeface="Calibri" panose="020F0502020204030204" pitchFamily="34" charset="0"/>
                <a:cs typeface="Calibri" panose="020F0502020204030204" pitchFamily="34" charset="0"/>
              </a:rPr>
              <a:t>Business Traction </a:t>
            </a:r>
          </a:p>
        </p:txBody>
      </p:sp>
      <p:sp>
        <p:nvSpPr>
          <p:cNvPr id="82" name="Rectangle: Rounded Corners 81">
            <a:extLst>
              <a:ext uri="{FF2B5EF4-FFF2-40B4-BE49-F238E27FC236}">
                <a16:creationId xmlns:a16="http://schemas.microsoft.com/office/drawing/2014/main" id="{0194634D-323B-4CBF-A828-04118B843059}"/>
              </a:ext>
            </a:extLst>
          </p:cNvPr>
          <p:cNvSpPr/>
          <p:nvPr/>
        </p:nvSpPr>
        <p:spPr>
          <a:xfrm>
            <a:off x="1122940" y="1434174"/>
            <a:ext cx="3011674"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4 y</a:t>
            </a:r>
            <a:r>
              <a:rPr lang="en-IE" sz="1600" b="1" kern="0" dirty="0">
                <a:ln/>
                <a:solidFill>
                  <a:schemeClr val="bg2">
                    <a:lumMod val="25000"/>
                  </a:schemeClr>
                </a:solidFill>
                <a:latin typeface="Calibri" panose="020F0502020204030204"/>
              </a:rPr>
              <a:t>ears of market engagement</a:t>
            </a:r>
            <a:endParaRPr lang="en-IE" sz="1600" b="1" u="sng" kern="0" dirty="0">
              <a:ln/>
              <a:solidFill>
                <a:schemeClr val="bg2">
                  <a:lumMod val="25000"/>
                </a:schemeClr>
              </a:solidFill>
            </a:endParaRPr>
          </a:p>
        </p:txBody>
      </p:sp>
      <p:sp>
        <p:nvSpPr>
          <p:cNvPr id="83" name="Rectangle: Rounded Corners 82">
            <a:extLst>
              <a:ext uri="{FF2B5EF4-FFF2-40B4-BE49-F238E27FC236}">
                <a16:creationId xmlns:a16="http://schemas.microsoft.com/office/drawing/2014/main" id="{B61050A1-D4BF-4CED-857B-1C2AE03C2674}"/>
              </a:ext>
            </a:extLst>
          </p:cNvPr>
          <p:cNvSpPr/>
          <p:nvPr/>
        </p:nvSpPr>
        <p:spPr>
          <a:xfrm>
            <a:off x="1139430" y="2098108"/>
            <a:ext cx="2981704"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3 y</a:t>
            </a:r>
            <a:r>
              <a:rPr lang="en-IE" sz="1600" b="1" kern="0" dirty="0">
                <a:ln/>
                <a:solidFill>
                  <a:schemeClr val="bg2">
                    <a:lumMod val="25000"/>
                  </a:schemeClr>
                </a:solidFill>
                <a:latin typeface="Calibri" panose="020F0502020204030204"/>
              </a:rPr>
              <a:t>ears of product design</a:t>
            </a:r>
            <a:endParaRPr lang="en-IE" sz="1600" b="1" u="sng" kern="0" dirty="0">
              <a:ln/>
              <a:solidFill>
                <a:schemeClr val="bg2">
                  <a:lumMod val="25000"/>
                </a:schemeClr>
              </a:solidFill>
            </a:endParaRPr>
          </a:p>
        </p:txBody>
      </p:sp>
      <p:sp>
        <p:nvSpPr>
          <p:cNvPr id="84" name="Oval 83">
            <a:extLst>
              <a:ext uri="{FF2B5EF4-FFF2-40B4-BE49-F238E27FC236}">
                <a16:creationId xmlns:a16="http://schemas.microsoft.com/office/drawing/2014/main" id="{D472449F-F74F-4D92-A3EC-4EEF780B9137}"/>
              </a:ext>
            </a:extLst>
          </p:cNvPr>
          <p:cNvSpPr/>
          <p:nvPr/>
        </p:nvSpPr>
        <p:spPr>
          <a:xfrm>
            <a:off x="486891" y="2759854"/>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85" name="Rectangle: Rounded Corners 84">
            <a:extLst>
              <a:ext uri="{FF2B5EF4-FFF2-40B4-BE49-F238E27FC236}">
                <a16:creationId xmlns:a16="http://schemas.microsoft.com/office/drawing/2014/main" id="{46608476-B4DA-46C3-A804-DB979668D623}"/>
              </a:ext>
            </a:extLst>
          </p:cNvPr>
          <p:cNvSpPr/>
          <p:nvPr/>
        </p:nvSpPr>
        <p:spPr>
          <a:xfrm>
            <a:off x="1124445" y="2750430"/>
            <a:ext cx="2981704"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PoC completed with RBC</a:t>
            </a:r>
            <a:endParaRPr lang="en-IE" sz="1600" b="1" u="sng" kern="0" dirty="0">
              <a:ln/>
              <a:solidFill>
                <a:schemeClr val="bg2">
                  <a:lumMod val="25000"/>
                </a:schemeClr>
              </a:solidFill>
            </a:endParaRPr>
          </a:p>
        </p:txBody>
      </p:sp>
      <p:sp>
        <p:nvSpPr>
          <p:cNvPr id="86" name="Oval 85">
            <a:extLst>
              <a:ext uri="{FF2B5EF4-FFF2-40B4-BE49-F238E27FC236}">
                <a16:creationId xmlns:a16="http://schemas.microsoft.com/office/drawing/2014/main" id="{44312077-B6CF-4A24-95B7-2C04F0AC7999}"/>
              </a:ext>
            </a:extLst>
          </p:cNvPr>
          <p:cNvSpPr/>
          <p:nvPr/>
        </p:nvSpPr>
        <p:spPr>
          <a:xfrm>
            <a:off x="486891" y="2107955"/>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87" name="Oval 86">
            <a:extLst>
              <a:ext uri="{FF2B5EF4-FFF2-40B4-BE49-F238E27FC236}">
                <a16:creationId xmlns:a16="http://schemas.microsoft.com/office/drawing/2014/main" id="{80417F63-3830-4D89-8ADC-38CF936E79E0}"/>
              </a:ext>
            </a:extLst>
          </p:cNvPr>
          <p:cNvSpPr/>
          <p:nvPr/>
        </p:nvSpPr>
        <p:spPr>
          <a:xfrm>
            <a:off x="486891" y="1434174"/>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88" name="Oval 87">
            <a:extLst>
              <a:ext uri="{FF2B5EF4-FFF2-40B4-BE49-F238E27FC236}">
                <a16:creationId xmlns:a16="http://schemas.microsoft.com/office/drawing/2014/main" id="{54978788-06E3-46A3-81BA-0B90A74A6C41}"/>
              </a:ext>
            </a:extLst>
          </p:cNvPr>
          <p:cNvSpPr/>
          <p:nvPr/>
        </p:nvSpPr>
        <p:spPr>
          <a:xfrm>
            <a:off x="526230" y="3407547"/>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89" name="Rectangle: Rounded Corners 88">
            <a:extLst>
              <a:ext uri="{FF2B5EF4-FFF2-40B4-BE49-F238E27FC236}">
                <a16:creationId xmlns:a16="http://schemas.microsoft.com/office/drawing/2014/main" id="{982826B5-DA25-45E4-978B-4F4F8FDAD8C8}"/>
              </a:ext>
            </a:extLst>
          </p:cNvPr>
          <p:cNvSpPr/>
          <p:nvPr/>
        </p:nvSpPr>
        <p:spPr>
          <a:xfrm>
            <a:off x="1135222" y="3402752"/>
            <a:ext cx="2970927"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FAC Strategic Advisory Group running with 10 Fund Managers</a:t>
            </a:r>
            <a:endParaRPr lang="en-IE" sz="1600" b="1" u="sng" kern="0" dirty="0">
              <a:ln/>
              <a:solidFill>
                <a:schemeClr val="bg2">
                  <a:lumMod val="25000"/>
                </a:schemeClr>
              </a:solidFill>
            </a:endParaRPr>
          </a:p>
        </p:txBody>
      </p:sp>
      <p:sp>
        <p:nvSpPr>
          <p:cNvPr id="90" name="Oval 89">
            <a:extLst>
              <a:ext uri="{FF2B5EF4-FFF2-40B4-BE49-F238E27FC236}">
                <a16:creationId xmlns:a16="http://schemas.microsoft.com/office/drawing/2014/main" id="{6DCE59EC-1AEE-4E1D-9E95-A082A988A557}"/>
              </a:ext>
            </a:extLst>
          </p:cNvPr>
          <p:cNvSpPr/>
          <p:nvPr/>
        </p:nvSpPr>
        <p:spPr>
          <a:xfrm>
            <a:off x="526230" y="4055573"/>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91" name="Rectangle: Rounded Corners 90">
            <a:extLst>
              <a:ext uri="{FF2B5EF4-FFF2-40B4-BE49-F238E27FC236}">
                <a16:creationId xmlns:a16="http://schemas.microsoft.com/office/drawing/2014/main" id="{DA90BDAD-2CCE-40B6-A5A0-A5BF4A09B402}"/>
              </a:ext>
            </a:extLst>
          </p:cNvPr>
          <p:cNvSpPr/>
          <p:nvPr/>
        </p:nvSpPr>
        <p:spPr>
          <a:xfrm>
            <a:off x="1135222" y="4051487"/>
            <a:ext cx="2970927"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7 Fund Managers in pilot</a:t>
            </a:r>
            <a:endParaRPr lang="en-IE" sz="1600" b="1" u="sng" kern="0" dirty="0">
              <a:ln/>
              <a:solidFill>
                <a:schemeClr val="bg2">
                  <a:lumMod val="25000"/>
                </a:schemeClr>
              </a:solidFill>
            </a:endParaRPr>
          </a:p>
        </p:txBody>
      </p:sp>
      <p:sp>
        <p:nvSpPr>
          <p:cNvPr id="92" name="Oval 91">
            <a:extLst>
              <a:ext uri="{FF2B5EF4-FFF2-40B4-BE49-F238E27FC236}">
                <a16:creationId xmlns:a16="http://schemas.microsoft.com/office/drawing/2014/main" id="{D06AA8E3-F391-4988-AFCA-CBDC70E12C17}"/>
              </a:ext>
            </a:extLst>
          </p:cNvPr>
          <p:cNvSpPr/>
          <p:nvPr/>
        </p:nvSpPr>
        <p:spPr>
          <a:xfrm>
            <a:off x="526230" y="4714112"/>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93" name="Rectangle: Rounded Corners 92">
            <a:extLst>
              <a:ext uri="{FF2B5EF4-FFF2-40B4-BE49-F238E27FC236}">
                <a16:creationId xmlns:a16="http://schemas.microsoft.com/office/drawing/2014/main" id="{4045D3C2-B08A-47CD-8CDE-B277643FB18C}"/>
              </a:ext>
            </a:extLst>
          </p:cNvPr>
          <p:cNvSpPr/>
          <p:nvPr/>
        </p:nvSpPr>
        <p:spPr>
          <a:xfrm>
            <a:off x="1135222" y="4699354"/>
            <a:ext cx="2950015"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3 Fund Service Providers in pilot</a:t>
            </a:r>
            <a:endParaRPr lang="en-IE" sz="1600" b="1" u="sng" kern="0" dirty="0">
              <a:ln/>
              <a:solidFill>
                <a:schemeClr val="bg2">
                  <a:lumMod val="25000"/>
                </a:schemeClr>
              </a:solidFill>
            </a:endParaRPr>
          </a:p>
        </p:txBody>
      </p:sp>
      <p:sp>
        <p:nvSpPr>
          <p:cNvPr id="94" name="Oval 93">
            <a:extLst>
              <a:ext uri="{FF2B5EF4-FFF2-40B4-BE49-F238E27FC236}">
                <a16:creationId xmlns:a16="http://schemas.microsoft.com/office/drawing/2014/main" id="{87F2E807-85D4-48A9-875C-57C9B4D54375}"/>
              </a:ext>
            </a:extLst>
          </p:cNvPr>
          <p:cNvSpPr/>
          <p:nvPr/>
        </p:nvSpPr>
        <p:spPr>
          <a:xfrm>
            <a:off x="547045" y="5319436"/>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95" name="Rectangle: Rounded Corners 94">
            <a:extLst>
              <a:ext uri="{FF2B5EF4-FFF2-40B4-BE49-F238E27FC236}">
                <a16:creationId xmlns:a16="http://schemas.microsoft.com/office/drawing/2014/main" id="{3406B533-F8FC-4914-A03F-431A1ECAB438}"/>
              </a:ext>
            </a:extLst>
          </p:cNvPr>
          <p:cNvSpPr/>
          <p:nvPr/>
        </p:nvSpPr>
        <p:spPr>
          <a:xfrm>
            <a:off x="1135222" y="5347221"/>
            <a:ext cx="2930092"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2 Distributors in 2</a:t>
            </a:r>
            <a:r>
              <a:rPr lang="en-IE" sz="1600" b="1" kern="0" baseline="30000" dirty="0">
                <a:ln/>
                <a:solidFill>
                  <a:schemeClr val="bg2">
                    <a:lumMod val="25000"/>
                  </a:schemeClr>
                </a:solidFill>
              </a:rPr>
              <a:t>nd</a:t>
            </a:r>
            <a:r>
              <a:rPr lang="en-IE" sz="1600" b="1" kern="0" dirty="0">
                <a:ln/>
                <a:solidFill>
                  <a:schemeClr val="bg2">
                    <a:lumMod val="25000"/>
                  </a:schemeClr>
                </a:solidFill>
              </a:rPr>
              <a:t> pilot</a:t>
            </a:r>
            <a:endParaRPr lang="en-IE" sz="1600" b="1" u="sng" kern="0" dirty="0">
              <a:ln/>
              <a:solidFill>
                <a:schemeClr val="bg2">
                  <a:lumMod val="25000"/>
                </a:schemeClr>
              </a:solidFill>
            </a:endParaRPr>
          </a:p>
        </p:txBody>
      </p:sp>
      <p:sp>
        <p:nvSpPr>
          <p:cNvPr id="96" name="Rectangle: Rounded Corners 95">
            <a:extLst>
              <a:ext uri="{FF2B5EF4-FFF2-40B4-BE49-F238E27FC236}">
                <a16:creationId xmlns:a16="http://schemas.microsoft.com/office/drawing/2014/main" id="{9D82CE3B-3E50-4D6D-A2E6-AC6FDCA63257}"/>
              </a:ext>
            </a:extLst>
          </p:cNvPr>
          <p:cNvSpPr/>
          <p:nvPr/>
        </p:nvSpPr>
        <p:spPr>
          <a:xfrm>
            <a:off x="5444450" y="1443876"/>
            <a:ext cx="2202024"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FCA Regulatory Sandbox ‘Cohort 6’</a:t>
            </a:r>
            <a:endParaRPr lang="en-IE" sz="1600" b="1" u="sng" kern="0" dirty="0">
              <a:ln/>
              <a:solidFill>
                <a:schemeClr val="bg2">
                  <a:lumMod val="25000"/>
                </a:schemeClr>
              </a:solidFill>
            </a:endParaRPr>
          </a:p>
        </p:txBody>
      </p:sp>
      <p:sp>
        <p:nvSpPr>
          <p:cNvPr id="97" name="Rectangle: Rounded Corners 96">
            <a:extLst>
              <a:ext uri="{FF2B5EF4-FFF2-40B4-BE49-F238E27FC236}">
                <a16:creationId xmlns:a16="http://schemas.microsoft.com/office/drawing/2014/main" id="{1C64FEF0-32F4-4A30-8101-63ECB52E887C}"/>
              </a:ext>
            </a:extLst>
          </p:cNvPr>
          <p:cNvSpPr/>
          <p:nvPr/>
        </p:nvSpPr>
        <p:spPr>
          <a:xfrm>
            <a:off x="5442092" y="2085062"/>
            <a:ext cx="2198922"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Investment Association support</a:t>
            </a:r>
            <a:endParaRPr lang="en-IE" sz="1600" b="1" u="sng" kern="0" dirty="0">
              <a:ln/>
              <a:solidFill>
                <a:schemeClr val="bg2">
                  <a:lumMod val="25000"/>
                </a:schemeClr>
              </a:solidFill>
            </a:endParaRPr>
          </a:p>
        </p:txBody>
      </p:sp>
      <p:sp>
        <p:nvSpPr>
          <p:cNvPr id="98" name="Oval 97">
            <a:extLst>
              <a:ext uri="{FF2B5EF4-FFF2-40B4-BE49-F238E27FC236}">
                <a16:creationId xmlns:a16="http://schemas.microsoft.com/office/drawing/2014/main" id="{9B6B43D2-0334-45A4-90E5-1D38900FBC33}"/>
              </a:ext>
            </a:extLst>
          </p:cNvPr>
          <p:cNvSpPr/>
          <p:nvPr/>
        </p:nvSpPr>
        <p:spPr>
          <a:xfrm>
            <a:off x="7728092" y="1447409"/>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99" name="Rectangle: Rounded Corners 98">
            <a:extLst>
              <a:ext uri="{FF2B5EF4-FFF2-40B4-BE49-F238E27FC236}">
                <a16:creationId xmlns:a16="http://schemas.microsoft.com/office/drawing/2014/main" id="{0E67A69F-74C6-4132-83F2-40E21A928A84}"/>
              </a:ext>
            </a:extLst>
          </p:cNvPr>
          <p:cNvSpPr/>
          <p:nvPr/>
        </p:nvSpPr>
        <p:spPr>
          <a:xfrm>
            <a:off x="8346181" y="1443876"/>
            <a:ext cx="2451976"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Depositary &amp; Trustee Association support</a:t>
            </a:r>
            <a:endParaRPr lang="en-IE" sz="1600" b="1" u="sng" kern="0" dirty="0">
              <a:ln/>
              <a:solidFill>
                <a:schemeClr val="bg2">
                  <a:lumMod val="25000"/>
                </a:schemeClr>
              </a:solidFill>
            </a:endParaRPr>
          </a:p>
        </p:txBody>
      </p:sp>
      <p:sp>
        <p:nvSpPr>
          <p:cNvPr id="100" name="Oval 99">
            <a:extLst>
              <a:ext uri="{FF2B5EF4-FFF2-40B4-BE49-F238E27FC236}">
                <a16:creationId xmlns:a16="http://schemas.microsoft.com/office/drawing/2014/main" id="{22F20492-AFAA-4329-B77E-2BB18CAE9256}"/>
              </a:ext>
            </a:extLst>
          </p:cNvPr>
          <p:cNvSpPr/>
          <p:nvPr/>
        </p:nvSpPr>
        <p:spPr>
          <a:xfrm>
            <a:off x="4846971" y="2084511"/>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101" name="Oval 100">
            <a:extLst>
              <a:ext uri="{FF2B5EF4-FFF2-40B4-BE49-F238E27FC236}">
                <a16:creationId xmlns:a16="http://schemas.microsoft.com/office/drawing/2014/main" id="{295B92C8-65FB-4ABE-8E8F-436BA5FF3127}"/>
              </a:ext>
            </a:extLst>
          </p:cNvPr>
          <p:cNvSpPr/>
          <p:nvPr/>
        </p:nvSpPr>
        <p:spPr>
          <a:xfrm>
            <a:off x="4846971" y="1434463"/>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102" name="Oval 101">
            <a:extLst>
              <a:ext uri="{FF2B5EF4-FFF2-40B4-BE49-F238E27FC236}">
                <a16:creationId xmlns:a16="http://schemas.microsoft.com/office/drawing/2014/main" id="{542DD4BE-968B-483C-8D37-4EDC041B5677}"/>
              </a:ext>
            </a:extLst>
          </p:cNvPr>
          <p:cNvSpPr/>
          <p:nvPr/>
        </p:nvSpPr>
        <p:spPr>
          <a:xfrm>
            <a:off x="7742466" y="2068946"/>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103" name="Rectangle: Rounded Corners 102">
            <a:extLst>
              <a:ext uri="{FF2B5EF4-FFF2-40B4-BE49-F238E27FC236}">
                <a16:creationId xmlns:a16="http://schemas.microsoft.com/office/drawing/2014/main" id="{9527D36E-027B-43A6-8FB7-5F55C5EE4DBE}"/>
              </a:ext>
            </a:extLst>
          </p:cNvPr>
          <p:cNvSpPr/>
          <p:nvPr/>
        </p:nvSpPr>
        <p:spPr>
          <a:xfrm>
            <a:off x="8350227" y="2098108"/>
            <a:ext cx="2451976"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Money Market Association support</a:t>
            </a:r>
            <a:endParaRPr lang="en-IE" sz="1600" b="1" u="sng" kern="0" dirty="0">
              <a:ln/>
              <a:solidFill>
                <a:schemeClr val="bg2">
                  <a:lumMod val="25000"/>
                </a:schemeClr>
              </a:solidFill>
            </a:endParaRPr>
          </a:p>
        </p:txBody>
      </p:sp>
      <p:sp>
        <p:nvSpPr>
          <p:cNvPr id="104" name="Rectangle: Rounded Corners 103">
            <a:extLst>
              <a:ext uri="{FF2B5EF4-FFF2-40B4-BE49-F238E27FC236}">
                <a16:creationId xmlns:a16="http://schemas.microsoft.com/office/drawing/2014/main" id="{C91EA962-13A0-48B9-B9FF-D3730164101B}"/>
              </a:ext>
            </a:extLst>
          </p:cNvPr>
          <p:cNvSpPr/>
          <p:nvPr/>
        </p:nvSpPr>
        <p:spPr>
          <a:xfrm>
            <a:off x="5442092" y="2754153"/>
            <a:ext cx="5322181" cy="2000658"/>
          </a:xfrm>
          <a:prstGeom prst="roundRect">
            <a:avLst>
              <a:gd name="adj" fmla="val 153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IE" sz="1000" b="1" kern="0" dirty="0">
              <a:ln/>
              <a:solidFill>
                <a:srgbClr val="998555"/>
              </a:solidFill>
            </a:endParaRPr>
          </a:p>
        </p:txBody>
      </p:sp>
      <p:sp>
        <p:nvSpPr>
          <p:cNvPr id="105" name="Rectangle 104">
            <a:extLst>
              <a:ext uri="{FF2B5EF4-FFF2-40B4-BE49-F238E27FC236}">
                <a16:creationId xmlns:a16="http://schemas.microsoft.com/office/drawing/2014/main" id="{6B6147B9-E547-4535-855F-E63FAFA7B370}"/>
              </a:ext>
            </a:extLst>
          </p:cNvPr>
          <p:cNvSpPr/>
          <p:nvPr/>
        </p:nvSpPr>
        <p:spPr>
          <a:xfrm>
            <a:off x="5672103" y="2838438"/>
            <a:ext cx="2696033" cy="2062103"/>
          </a:xfrm>
          <a:prstGeom prst="rect">
            <a:avLst/>
          </a:prstGeom>
        </p:spPr>
        <p:txBody>
          <a:bodyPr wrap="square">
            <a:spAutoFit/>
          </a:bodyPr>
          <a:lstStyle/>
          <a:p>
            <a:pPr indent="-90488">
              <a:buFont typeface="Arial" panose="020B0604020202020204" pitchFamily="34" charset="0"/>
              <a:buChar char="•"/>
            </a:pPr>
            <a:r>
              <a:rPr lang="en-IE" sz="1600" b="1" kern="0" dirty="0">
                <a:ln/>
                <a:solidFill>
                  <a:srgbClr val="998555"/>
                </a:solidFill>
              </a:rPr>
              <a:t>Aegon</a:t>
            </a:r>
          </a:p>
          <a:p>
            <a:pPr indent="-90488">
              <a:buFont typeface="Arial" panose="020B0604020202020204" pitchFamily="34" charset="0"/>
              <a:buChar char="•"/>
            </a:pPr>
            <a:r>
              <a:rPr lang="en-IE" sz="1600" b="1" kern="0" dirty="0">
                <a:ln/>
                <a:solidFill>
                  <a:srgbClr val="998555"/>
                </a:solidFill>
              </a:rPr>
              <a:t>Alliance Bernstein</a:t>
            </a:r>
          </a:p>
          <a:p>
            <a:pPr indent="-90488">
              <a:buFont typeface="Arial" panose="020B0604020202020204" pitchFamily="34" charset="0"/>
              <a:buChar char="•"/>
            </a:pPr>
            <a:r>
              <a:rPr lang="en-IE" sz="1600" b="1" kern="0" dirty="0">
                <a:ln/>
                <a:solidFill>
                  <a:srgbClr val="998555"/>
                </a:solidFill>
              </a:rPr>
              <a:t>Aberdeen Standard</a:t>
            </a:r>
          </a:p>
          <a:p>
            <a:pPr indent="-90488">
              <a:buFont typeface="Arial" panose="020B0604020202020204" pitchFamily="34" charset="0"/>
              <a:buChar char="•"/>
            </a:pPr>
            <a:r>
              <a:rPr lang="en-IE" sz="1600" b="1" kern="0" dirty="0">
                <a:ln/>
                <a:solidFill>
                  <a:srgbClr val="998555"/>
                </a:solidFill>
              </a:rPr>
              <a:t>Fidelity International</a:t>
            </a:r>
          </a:p>
          <a:p>
            <a:pPr indent="-90488">
              <a:buFont typeface="Arial" panose="020B0604020202020204" pitchFamily="34" charset="0"/>
              <a:buChar char="•"/>
            </a:pPr>
            <a:r>
              <a:rPr lang="en-IE" sz="1600" b="1" kern="0" dirty="0">
                <a:ln/>
                <a:solidFill>
                  <a:srgbClr val="998555"/>
                </a:solidFill>
              </a:rPr>
              <a:t>HSBC AM</a:t>
            </a:r>
          </a:p>
          <a:p>
            <a:pPr indent="-90488">
              <a:buFont typeface="Arial" panose="020B0604020202020204" pitchFamily="34" charset="0"/>
              <a:buChar char="•"/>
            </a:pPr>
            <a:r>
              <a:rPr lang="en-IE" sz="1600" b="1" kern="0" dirty="0">
                <a:ln/>
                <a:solidFill>
                  <a:srgbClr val="998555"/>
                </a:solidFill>
              </a:rPr>
              <a:t>Legal &amp; General IM</a:t>
            </a:r>
          </a:p>
          <a:p>
            <a:pPr indent="-90488">
              <a:buFont typeface="Arial" panose="020B0604020202020204" pitchFamily="34" charset="0"/>
              <a:buChar char="•"/>
            </a:pPr>
            <a:r>
              <a:rPr lang="en-IE" sz="1600" b="1" kern="0" dirty="0">
                <a:ln/>
                <a:solidFill>
                  <a:srgbClr val="998555"/>
                </a:solidFill>
              </a:rPr>
              <a:t>UBS</a:t>
            </a:r>
          </a:p>
          <a:p>
            <a:pPr marL="90488" indent="-90488">
              <a:buFont typeface="Arial" panose="020B0604020202020204" pitchFamily="34" charset="0"/>
              <a:buChar char="•"/>
            </a:pPr>
            <a:endParaRPr lang="en-IE" sz="1600" dirty="0">
              <a:solidFill>
                <a:schemeClr val="bg2">
                  <a:lumMod val="25000"/>
                </a:schemeClr>
              </a:solidFill>
              <a:cs typeface="Helvetica" panose="020B0604020202020204" pitchFamily="34" charset="0"/>
            </a:endParaRPr>
          </a:p>
        </p:txBody>
      </p:sp>
      <p:sp>
        <p:nvSpPr>
          <p:cNvPr id="106" name="TextBox 105">
            <a:extLst>
              <a:ext uri="{FF2B5EF4-FFF2-40B4-BE49-F238E27FC236}">
                <a16:creationId xmlns:a16="http://schemas.microsoft.com/office/drawing/2014/main" id="{FBCC68FF-FB2E-4DDE-BB42-B65E9817F0C4}"/>
              </a:ext>
            </a:extLst>
          </p:cNvPr>
          <p:cNvSpPr txBox="1"/>
          <p:nvPr/>
        </p:nvSpPr>
        <p:spPr>
          <a:xfrm>
            <a:off x="7939749" y="2846541"/>
            <a:ext cx="2556000" cy="1815882"/>
          </a:xfrm>
          <a:prstGeom prst="rect">
            <a:avLst/>
          </a:prstGeom>
          <a:noFill/>
        </p:spPr>
        <p:txBody>
          <a:bodyPr wrap="square">
            <a:spAutoFit/>
          </a:bodyPr>
          <a:lstStyle/>
          <a:p>
            <a:pPr indent="-90488">
              <a:buFont typeface="Arial" panose="020B0604020202020204" pitchFamily="34" charset="0"/>
              <a:buChar char="•"/>
            </a:pPr>
            <a:r>
              <a:rPr lang="en-IE" sz="1600" b="1" kern="0" dirty="0">
                <a:ln/>
                <a:solidFill>
                  <a:srgbClr val="998555"/>
                </a:solidFill>
              </a:rPr>
              <a:t>Legg Mason</a:t>
            </a:r>
          </a:p>
          <a:p>
            <a:pPr indent="-90488">
              <a:buFont typeface="Arial" panose="020B0604020202020204" pitchFamily="34" charset="0"/>
              <a:buChar char="•"/>
            </a:pPr>
            <a:r>
              <a:rPr lang="en-IE" sz="1600" b="1" kern="0" dirty="0">
                <a:ln/>
                <a:solidFill>
                  <a:srgbClr val="998555"/>
                </a:solidFill>
              </a:rPr>
              <a:t>M&amp;G</a:t>
            </a:r>
          </a:p>
          <a:p>
            <a:pPr indent="-90488">
              <a:buFont typeface="Arial" panose="020B0604020202020204" pitchFamily="34" charset="0"/>
              <a:buChar char="•"/>
            </a:pPr>
            <a:r>
              <a:rPr lang="en-IE" sz="1600" b="1" kern="0" dirty="0">
                <a:ln/>
                <a:solidFill>
                  <a:srgbClr val="998555"/>
                </a:solidFill>
              </a:rPr>
              <a:t>RBC</a:t>
            </a:r>
          </a:p>
          <a:p>
            <a:pPr indent="-90488">
              <a:buFont typeface="Arial" panose="020B0604020202020204" pitchFamily="34" charset="0"/>
              <a:buChar char="•"/>
            </a:pPr>
            <a:r>
              <a:rPr lang="en-IE" sz="1600" b="1" kern="0" dirty="0">
                <a:ln/>
                <a:solidFill>
                  <a:srgbClr val="998555"/>
                </a:solidFill>
              </a:rPr>
              <a:t>BNY Mellon</a:t>
            </a:r>
          </a:p>
          <a:p>
            <a:pPr indent="-90488">
              <a:buFont typeface="Arial" panose="020B0604020202020204" pitchFamily="34" charset="0"/>
              <a:buChar char="•"/>
            </a:pPr>
            <a:r>
              <a:rPr lang="en-IE" sz="1600" b="1" kern="0" dirty="0">
                <a:ln/>
                <a:solidFill>
                  <a:srgbClr val="998555"/>
                </a:solidFill>
              </a:rPr>
              <a:t>HSBC Securities Services</a:t>
            </a:r>
          </a:p>
          <a:p>
            <a:pPr indent="-90488">
              <a:buFont typeface="Arial" panose="020B0604020202020204" pitchFamily="34" charset="0"/>
              <a:buChar char="•"/>
            </a:pPr>
            <a:r>
              <a:rPr lang="en-IE" sz="1600" b="1" kern="0" dirty="0">
                <a:ln/>
                <a:solidFill>
                  <a:srgbClr val="998555"/>
                </a:solidFill>
              </a:rPr>
              <a:t>Standard Chartered</a:t>
            </a:r>
          </a:p>
          <a:p>
            <a:pPr indent="-90488">
              <a:buFont typeface="Arial" panose="020B0604020202020204" pitchFamily="34" charset="0"/>
              <a:buChar char="•"/>
            </a:pPr>
            <a:r>
              <a:rPr lang="en-IE" sz="1600" b="1" u="sng" kern="0" dirty="0">
                <a:ln/>
                <a:solidFill>
                  <a:srgbClr val="998555"/>
                </a:solidFill>
              </a:rPr>
              <a:t>And more to come…</a:t>
            </a:r>
          </a:p>
        </p:txBody>
      </p:sp>
      <p:cxnSp>
        <p:nvCxnSpPr>
          <p:cNvPr id="107" name="Straight Connector 106">
            <a:extLst>
              <a:ext uri="{FF2B5EF4-FFF2-40B4-BE49-F238E27FC236}">
                <a16:creationId xmlns:a16="http://schemas.microsoft.com/office/drawing/2014/main" id="{F50ECABD-EA75-4729-B053-4F1963593F6A}"/>
              </a:ext>
            </a:extLst>
          </p:cNvPr>
          <p:cNvCxnSpPr>
            <a:cxnSpLocks/>
            <a:stCxn id="89" idx="3"/>
            <a:endCxn id="104" idx="1"/>
          </p:cNvCxnSpPr>
          <p:nvPr/>
        </p:nvCxnSpPr>
        <p:spPr>
          <a:xfrm>
            <a:off x="4106149" y="3672752"/>
            <a:ext cx="1335943" cy="81730"/>
          </a:xfrm>
          <a:prstGeom prst="line">
            <a:avLst/>
          </a:prstGeom>
          <a:ln w="12700">
            <a:solidFill>
              <a:srgbClr val="998555"/>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EC7938E-123E-4CBF-8FFC-D764A3515B90}"/>
              </a:ext>
            </a:extLst>
          </p:cNvPr>
          <p:cNvCxnSpPr>
            <a:cxnSpLocks/>
            <a:stCxn id="93" idx="3"/>
            <a:endCxn id="104" idx="1"/>
          </p:cNvCxnSpPr>
          <p:nvPr/>
        </p:nvCxnSpPr>
        <p:spPr>
          <a:xfrm flipV="1">
            <a:off x="4085237" y="3754482"/>
            <a:ext cx="1356855" cy="1214872"/>
          </a:xfrm>
          <a:prstGeom prst="line">
            <a:avLst/>
          </a:prstGeom>
          <a:ln w="12700">
            <a:solidFill>
              <a:srgbClr val="99855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D32DB10-F3D9-406E-9FF5-95A7990EA724}"/>
              </a:ext>
            </a:extLst>
          </p:cNvPr>
          <p:cNvCxnSpPr>
            <a:cxnSpLocks/>
            <a:stCxn id="104" idx="1"/>
            <a:endCxn id="95" idx="3"/>
          </p:cNvCxnSpPr>
          <p:nvPr/>
        </p:nvCxnSpPr>
        <p:spPr>
          <a:xfrm flipH="1">
            <a:off x="4065314" y="3754482"/>
            <a:ext cx="1376778" cy="1862739"/>
          </a:xfrm>
          <a:prstGeom prst="line">
            <a:avLst/>
          </a:prstGeom>
          <a:ln w="12700">
            <a:solidFill>
              <a:srgbClr val="998555"/>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FB0D24-A95B-4966-8326-A372A03E8ED5}"/>
              </a:ext>
            </a:extLst>
          </p:cNvPr>
          <p:cNvCxnSpPr>
            <a:cxnSpLocks/>
            <a:stCxn id="104" idx="1"/>
            <a:endCxn id="85" idx="3"/>
          </p:cNvCxnSpPr>
          <p:nvPr/>
        </p:nvCxnSpPr>
        <p:spPr>
          <a:xfrm flipH="1" flipV="1">
            <a:off x="4106149" y="3020430"/>
            <a:ext cx="1335943" cy="734052"/>
          </a:xfrm>
          <a:prstGeom prst="line">
            <a:avLst/>
          </a:prstGeom>
          <a:ln w="12700">
            <a:solidFill>
              <a:srgbClr val="998555"/>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2E4A129-6FC2-4132-8DF7-063F538424B0}"/>
              </a:ext>
            </a:extLst>
          </p:cNvPr>
          <p:cNvCxnSpPr>
            <a:cxnSpLocks/>
            <a:stCxn id="104" idx="1"/>
            <a:endCxn id="91" idx="3"/>
          </p:cNvCxnSpPr>
          <p:nvPr/>
        </p:nvCxnSpPr>
        <p:spPr>
          <a:xfrm flipH="1">
            <a:off x="4106149" y="3754482"/>
            <a:ext cx="1335943" cy="567005"/>
          </a:xfrm>
          <a:prstGeom prst="line">
            <a:avLst/>
          </a:prstGeom>
          <a:ln w="12700">
            <a:solidFill>
              <a:srgbClr val="998555"/>
            </a:solidFill>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a16="http://schemas.microsoft.com/office/drawing/2014/main" id="{6FFFA37B-B6AF-472A-BBB1-E8BAA18D5769}"/>
              </a:ext>
            </a:extLst>
          </p:cNvPr>
          <p:cNvSpPr/>
          <p:nvPr/>
        </p:nvSpPr>
        <p:spPr>
          <a:xfrm>
            <a:off x="5451305" y="4915881"/>
            <a:ext cx="2189709"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R3 as tech partner</a:t>
            </a:r>
            <a:endParaRPr lang="en-IE" sz="1600" b="1" u="sng" kern="0" dirty="0">
              <a:ln/>
              <a:solidFill>
                <a:schemeClr val="bg2">
                  <a:lumMod val="25000"/>
                </a:schemeClr>
              </a:solidFill>
            </a:endParaRPr>
          </a:p>
        </p:txBody>
      </p:sp>
      <p:sp>
        <p:nvSpPr>
          <p:cNvPr id="113" name="Oval 112">
            <a:extLst>
              <a:ext uri="{FF2B5EF4-FFF2-40B4-BE49-F238E27FC236}">
                <a16:creationId xmlns:a16="http://schemas.microsoft.com/office/drawing/2014/main" id="{C3E1F220-3ED5-47A8-90C4-E49857C92D12}"/>
              </a:ext>
            </a:extLst>
          </p:cNvPr>
          <p:cNvSpPr/>
          <p:nvPr/>
        </p:nvSpPr>
        <p:spPr>
          <a:xfrm>
            <a:off x="4846971" y="4923269"/>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114" name="Oval 113">
            <a:extLst>
              <a:ext uri="{FF2B5EF4-FFF2-40B4-BE49-F238E27FC236}">
                <a16:creationId xmlns:a16="http://schemas.microsoft.com/office/drawing/2014/main" id="{F9707AD9-EE07-4441-B52D-E98A2E984950}"/>
              </a:ext>
            </a:extLst>
          </p:cNvPr>
          <p:cNvSpPr/>
          <p:nvPr/>
        </p:nvSpPr>
        <p:spPr>
          <a:xfrm>
            <a:off x="7728092" y="4925715"/>
            <a:ext cx="540000" cy="540000"/>
          </a:xfrm>
          <a:prstGeom prst="ellipse">
            <a:avLst/>
          </a:prstGeom>
          <a:solidFill>
            <a:srgbClr val="998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E" sz="2800"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IE" sz="2800" dirty="0">
              <a:solidFill>
                <a:schemeClr val="bg1"/>
              </a:solidFill>
              <a:latin typeface="Calibri" panose="020F0502020204030204" pitchFamily="34" charset="0"/>
              <a:cs typeface="Calibri" panose="020F0502020204030204" pitchFamily="34" charset="0"/>
            </a:endParaRPr>
          </a:p>
        </p:txBody>
      </p:sp>
      <p:sp>
        <p:nvSpPr>
          <p:cNvPr id="115" name="Rectangle: Rounded Corners 114">
            <a:extLst>
              <a:ext uri="{FF2B5EF4-FFF2-40B4-BE49-F238E27FC236}">
                <a16:creationId xmlns:a16="http://schemas.microsoft.com/office/drawing/2014/main" id="{47DA8DCF-110D-4A90-9C81-B4AA3BAAADA7}"/>
              </a:ext>
            </a:extLst>
          </p:cNvPr>
          <p:cNvSpPr/>
          <p:nvPr/>
        </p:nvSpPr>
        <p:spPr>
          <a:xfrm>
            <a:off x="8368136" y="4925715"/>
            <a:ext cx="2415967" cy="540000"/>
          </a:xfrm>
          <a:prstGeom prst="roundRect">
            <a:avLst>
              <a:gd name="adj" fmla="val 433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IE" sz="1600" b="1" kern="0" dirty="0">
                <a:ln/>
                <a:solidFill>
                  <a:schemeClr val="bg2">
                    <a:lumMod val="25000"/>
                  </a:schemeClr>
                </a:solidFill>
              </a:rPr>
              <a:t>Over 3K development days in FAC product</a:t>
            </a:r>
            <a:endParaRPr lang="en-IE" sz="1600" b="1" u="sng" kern="0" dirty="0">
              <a:ln/>
              <a:solidFill>
                <a:schemeClr val="bg2">
                  <a:lumMod val="25000"/>
                </a:schemeClr>
              </a:solidFill>
            </a:endParaRPr>
          </a:p>
        </p:txBody>
      </p:sp>
    </p:spTree>
    <p:extLst>
      <p:ext uri="{BB962C8B-B14F-4D97-AF65-F5344CB8AC3E}">
        <p14:creationId xmlns:p14="http://schemas.microsoft.com/office/powerpoint/2010/main" val="1771570511"/>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FAC">
      <a:dk1>
        <a:sysClr val="windowText" lastClr="000000"/>
      </a:dk1>
      <a:lt1>
        <a:sysClr val="window" lastClr="FFFFFF"/>
      </a:lt1>
      <a:dk2>
        <a:srgbClr val="A8925E"/>
      </a:dk2>
      <a:lt2>
        <a:srgbClr val="E7E6E6"/>
      </a:lt2>
      <a:accent1>
        <a:srgbClr val="A8925E"/>
      </a:accent1>
      <a:accent2>
        <a:srgbClr val="2F3238"/>
      </a:accent2>
      <a:accent3>
        <a:srgbClr val="F4B208"/>
      </a:accent3>
      <a:accent4>
        <a:srgbClr val="F43D08"/>
      </a:accent4>
      <a:accent5>
        <a:srgbClr val="0B4CF7"/>
      </a:accent5>
      <a:accent6>
        <a:srgbClr val="C8CBD1"/>
      </a:accent6>
      <a:hlink>
        <a:srgbClr val="0563C1"/>
      </a:hlink>
      <a:folHlink>
        <a:srgbClr val="7D06AB"/>
      </a:folHlink>
    </a:clrScheme>
    <a:fontScheme name="Custom 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FAC">
      <a:dk1>
        <a:sysClr val="windowText" lastClr="000000"/>
      </a:dk1>
      <a:lt1>
        <a:sysClr val="window" lastClr="FFFFFF"/>
      </a:lt1>
      <a:dk2>
        <a:srgbClr val="A8925E"/>
      </a:dk2>
      <a:lt2>
        <a:srgbClr val="E7E6E6"/>
      </a:lt2>
      <a:accent1>
        <a:srgbClr val="A8925E"/>
      </a:accent1>
      <a:accent2>
        <a:srgbClr val="2F3238"/>
      </a:accent2>
      <a:accent3>
        <a:srgbClr val="F4B208"/>
      </a:accent3>
      <a:accent4>
        <a:srgbClr val="F43D08"/>
      </a:accent4>
      <a:accent5>
        <a:srgbClr val="0B4CF7"/>
      </a:accent5>
      <a:accent6>
        <a:srgbClr val="C8CBD1"/>
      </a:accent6>
      <a:hlink>
        <a:srgbClr val="0563C1"/>
      </a:hlink>
      <a:folHlink>
        <a:srgbClr val="7D06AB"/>
      </a:folHlink>
    </a:clrScheme>
    <a:fontScheme name="FAC">
      <a:majorFont>
        <a:latin typeface="Roboto"/>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73093B0392E24686B07F716409AB8E" ma:contentTypeVersion="7" ma:contentTypeDescription="Create a new document." ma:contentTypeScope="" ma:versionID="5d52597d5c167732c4b336a3c0399fd1">
  <xsd:schema xmlns:xsd="http://www.w3.org/2001/XMLSchema" xmlns:xs="http://www.w3.org/2001/XMLSchema" xmlns:p="http://schemas.microsoft.com/office/2006/metadata/properties" xmlns:ns3="d758392b-b76d-4680-811b-cdd490bfb369" xmlns:ns4="0d7a12bc-58d1-4a8b-93bc-c2790629fbeb" targetNamespace="http://schemas.microsoft.com/office/2006/metadata/properties" ma:root="true" ma:fieldsID="c83d10d01a8f88f4b961936a9b6d4efc" ns3:_="" ns4:_="">
    <xsd:import namespace="d758392b-b76d-4680-811b-cdd490bfb369"/>
    <xsd:import namespace="0d7a12bc-58d1-4a8b-93bc-c2790629fbe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58392b-b76d-4680-811b-cdd490bfb3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7a12bc-58d1-4a8b-93bc-c2790629fbe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371D0-C215-446B-ABBD-C2AED9D33D9D}">
  <ds:schemaRefs>
    <ds:schemaRef ds:uri="http://schemas.microsoft.com/sharepoint/v3/contenttype/forms"/>
  </ds:schemaRefs>
</ds:datastoreItem>
</file>

<file path=customXml/itemProps2.xml><?xml version="1.0" encoding="utf-8"?>
<ds:datastoreItem xmlns:ds="http://schemas.openxmlformats.org/officeDocument/2006/customXml" ds:itemID="{CF334C3B-6601-4A55-A607-610A193F78BA}">
  <ds:schemaRefs>
    <ds:schemaRef ds:uri="http://schemas.microsoft.com/office/2006/documentManagement/types"/>
    <ds:schemaRef ds:uri="http://www.w3.org/XML/1998/namespace"/>
    <ds:schemaRef ds:uri="http://schemas.microsoft.com/office/infopath/2007/PartnerControls"/>
    <ds:schemaRef ds:uri="http://purl.org/dc/dcmitype/"/>
    <ds:schemaRef ds:uri="0d7a12bc-58d1-4a8b-93bc-c2790629fbeb"/>
    <ds:schemaRef ds:uri="d758392b-b76d-4680-811b-cdd490bfb369"/>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D4685C0-5768-4401-90CB-49760A7E5B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58392b-b76d-4680-811b-cdd490bfb369"/>
    <ds:schemaRef ds:uri="0d7a12bc-58d1-4a8b-93bc-c2790629fb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178354</TotalTime>
  <Words>3222</Words>
  <Application>Microsoft Office PowerPoint</Application>
  <PresentationFormat>Widescreen</PresentationFormat>
  <Paragraphs>520</Paragraphs>
  <Slides>17</Slides>
  <Notes>15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Calibri</vt:lpstr>
      <vt:lpstr>Calibri Light</vt:lpstr>
      <vt:lpstr>Raleway</vt:lpstr>
      <vt:lpstr>Roboto</vt:lpstr>
      <vt:lpstr>Tahoma</vt:lpstr>
      <vt:lpstr>3_Office Theme</vt:lpstr>
      <vt:lpstr>1_Office Theme</vt:lpstr>
      <vt:lpstr>2_Office Theme</vt:lpstr>
      <vt:lpstr>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 Admin chain</dc:title>
  <dc:creator>Brian Mcnulty</dc:creator>
  <cp:lastModifiedBy>Chris Baldwin</cp:lastModifiedBy>
  <cp:revision>983</cp:revision>
  <cp:lastPrinted>2020-01-10T15:03:15Z</cp:lastPrinted>
  <dcterms:created xsi:type="dcterms:W3CDTF">2019-02-03T17:33:09Z</dcterms:created>
  <dcterms:modified xsi:type="dcterms:W3CDTF">2020-08-06T13:10:09Z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0x010100C873093B0392E24686B07F716409AB8E</vt:lpwstr>
  </property>
</Properties>
</file>