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1759" r:id="rId3"/>
    <p:sldId id="1124" r:id="rId4"/>
    <p:sldId id="1125" r:id="rId5"/>
    <p:sldId id="177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307"/>
    <a:srgbClr val="2E3138"/>
    <a:srgbClr val="A892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5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Baldwin" userId="19c83f5a08841f90" providerId="LiveId" clId="{BFABEF60-86F6-4343-B041-D2ECF5CAE09A}"/>
    <pc:docChg chg="addSld delSld modSld">
      <pc:chgData name="Chris Baldwin" userId="19c83f5a08841f90" providerId="LiveId" clId="{BFABEF60-86F6-4343-B041-D2ECF5CAE09A}" dt="2020-07-16T13:47:36.976" v="76" actId="47"/>
      <pc:docMkLst>
        <pc:docMk/>
      </pc:docMkLst>
      <pc:sldChg chg="add del">
        <pc:chgData name="Chris Baldwin" userId="19c83f5a08841f90" providerId="LiveId" clId="{BFABEF60-86F6-4343-B041-D2ECF5CAE09A}" dt="2020-07-16T13:46:52.737" v="74" actId="47"/>
        <pc:sldMkLst>
          <pc:docMk/>
          <pc:sldMk cId="2804116143" sldId="257"/>
        </pc:sldMkLst>
      </pc:sldChg>
      <pc:sldChg chg="del">
        <pc:chgData name="Chris Baldwin" userId="19c83f5a08841f90" providerId="LiveId" clId="{BFABEF60-86F6-4343-B041-D2ECF5CAE09A}" dt="2020-07-16T13:43:46.887" v="25" actId="47"/>
        <pc:sldMkLst>
          <pc:docMk/>
          <pc:sldMk cId="3254625232" sldId="257"/>
        </pc:sldMkLst>
      </pc:sldChg>
      <pc:sldChg chg="modSp mod">
        <pc:chgData name="Chris Baldwin" userId="19c83f5a08841f90" providerId="LiveId" clId="{BFABEF60-86F6-4343-B041-D2ECF5CAE09A}" dt="2020-07-16T13:44:31.489" v="67" actId="1036"/>
        <pc:sldMkLst>
          <pc:docMk/>
          <pc:sldMk cId="2363939731" sldId="1125"/>
        </pc:sldMkLst>
        <pc:spChg chg="mod">
          <ac:chgData name="Chris Baldwin" userId="19c83f5a08841f90" providerId="LiveId" clId="{BFABEF60-86F6-4343-B041-D2ECF5CAE09A}" dt="2020-07-16T13:44:24.425" v="51" actId="20577"/>
          <ac:spMkLst>
            <pc:docMk/>
            <pc:sldMk cId="2363939731" sldId="1125"/>
            <ac:spMk id="27" creationId="{867AF46F-66BB-40D6-8134-8A2864360B77}"/>
          </ac:spMkLst>
        </pc:spChg>
        <pc:spChg chg="mod">
          <ac:chgData name="Chris Baldwin" userId="19c83f5a08841f90" providerId="LiveId" clId="{BFABEF60-86F6-4343-B041-D2ECF5CAE09A}" dt="2020-07-16T13:44:04.868" v="33" actId="20577"/>
          <ac:spMkLst>
            <pc:docMk/>
            <pc:sldMk cId="2363939731" sldId="1125"/>
            <ac:spMk id="34" creationId="{9C07CA30-61AF-4837-8A95-11EAAFDB4A33}"/>
          </ac:spMkLst>
        </pc:spChg>
        <pc:grpChg chg="mod">
          <ac:chgData name="Chris Baldwin" userId="19c83f5a08841f90" providerId="LiveId" clId="{BFABEF60-86F6-4343-B041-D2ECF5CAE09A}" dt="2020-07-16T13:44:31.489" v="67" actId="1036"/>
          <ac:grpSpMkLst>
            <pc:docMk/>
            <pc:sldMk cId="2363939731" sldId="1125"/>
            <ac:grpSpMk id="2" creationId="{B4F2EAD3-4735-4C0D-B20D-1B8D9C100C4C}"/>
          </ac:grpSpMkLst>
        </pc:grpChg>
      </pc:sldChg>
      <pc:sldChg chg="del">
        <pc:chgData name="Chris Baldwin" userId="19c83f5a08841f90" providerId="LiveId" clId="{BFABEF60-86F6-4343-B041-D2ECF5CAE09A}" dt="2020-07-16T13:41:27.686" v="10" actId="47"/>
        <pc:sldMkLst>
          <pc:docMk/>
          <pc:sldMk cId="3626493387" sldId="1126"/>
        </pc:sldMkLst>
      </pc:sldChg>
      <pc:sldChg chg="del">
        <pc:chgData name="Chris Baldwin" userId="19c83f5a08841f90" providerId="LiveId" clId="{BFABEF60-86F6-4343-B041-D2ECF5CAE09A}" dt="2020-07-16T13:41:15.238" v="5" actId="47"/>
        <pc:sldMkLst>
          <pc:docMk/>
          <pc:sldMk cId="2128251110" sldId="1127"/>
        </pc:sldMkLst>
      </pc:sldChg>
      <pc:sldChg chg="del">
        <pc:chgData name="Chris Baldwin" userId="19c83f5a08841f90" providerId="LiveId" clId="{BFABEF60-86F6-4343-B041-D2ECF5CAE09A}" dt="2020-07-16T13:41:32.577" v="13" actId="47"/>
        <pc:sldMkLst>
          <pc:docMk/>
          <pc:sldMk cId="2028848511" sldId="1128"/>
        </pc:sldMkLst>
      </pc:sldChg>
      <pc:sldChg chg="add del">
        <pc:chgData name="Chris Baldwin" userId="19c83f5a08841f90" providerId="LiveId" clId="{BFABEF60-86F6-4343-B041-D2ECF5CAE09A}" dt="2020-07-16T13:47:36.976" v="76" actId="47"/>
        <pc:sldMkLst>
          <pc:docMk/>
          <pc:sldMk cId="924558670" sldId="1133"/>
        </pc:sldMkLst>
      </pc:sldChg>
      <pc:sldChg chg="del">
        <pc:chgData name="Chris Baldwin" userId="19c83f5a08841f90" providerId="LiveId" clId="{BFABEF60-86F6-4343-B041-D2ECF5CAE09A}" dt="2020-07-16T13:41:29.105" v="11" actId="47"/>
        <pc:sldMkLst>
          <pc:docMk/>
          <pc:sldMk cId="1461666754" sldId="1701"/>
        </pc:sldMkLst>
      </pc:sldChg>
      <pc:sldChg chg="del">
        <pc:chgData name="Chris Baldwin" userId="19c83f5a08841f90" providerId="LiveId" clId="{BFABEF60-86F6-4343-B041-D2ECF5CAE09A}" dt="2020-07-16T13:41:30.188" v="12" actId="47"/>
        <pc:sldMkLst>
          <pc:docMk/>
          <pc:sldMk cId="957824200" sldId="1702"/>
        </pc:sldMkLst>
      </pc:sldChg>
      <pc:sldChg chg="del">
        <pc:chgData name="Chris Baldwin" userId="19c83f5a08841f90" providerId="LiveId" clId="{BFABEF60-86F6-4343-B041-D2ECF5CAE09A}" dt="2020-07-16T13:43:49.078" v="27" actId="47"/>
        <pc:sldMkLst>
          <pc:docMk/>
          <pc:sldMk cId="2677278743" sldId="1703"/>
        </pc:sldMkLst>
      </pc:sldChg>
      <pc:sldChg chg="del">
        <pc:chgData name="Chris Baldwin" userId="19c83f5a08841f90" providerId="LiveId" clId="{BFABEF60-86F6-4343-B041-D2ECF5CAE09A}" dt="2020-07-16T13:43:34.626" v="19" actId="47"/>
        <pc:sldMkLst>
          <pc:docMk/>
          <pc:sldMk cId="3355513137" sldId="1706"/>
        </pc:sldMkLst>
      </pc:sldChg>
      <pc:sldChg chg="del">
        <pc:chgData name="Chris Baldwin" userId="19c83f5a08841f90" providerId="LiveId" clId="{BFABEF60-86F6-4343-B041-D2ECF5CAE09A}" dt="2020-07-16T13:43:35.509" v="20" actId="47"/>
        <pc:sldMkLst>
          <pc:docMk/>
          <pc:sldMk cId="3066700425" sldId="1708"/>
        </pc:sldMkLst>
      </pc:sldChg>
      <pc:sldChg chg="del">
        <pc:chgData name="Chris Baldwin" userId="19c83f5a08841f90" providerId="LiveId" clId="{BFABEF60-86F6-4343-B041-D2ECF5CAE09A}" dt="2020-07-16T13:40:42.839" v="0" actId="47"/>
        <pc:sldMkLst>
          <pc:docMk/>
          <pc:sldMk cId="1552683930" sldId="1717"/>
        </pc:sldMkLst>
      </pc:sldChg>
      <pc:sldChg chg="del">
        <pc:chgData name="Chris Baldwin" userId="19c83f5a08841f90" providerId="LiveId" clId="{BFABEF60-86F6-4343-B041-D2ECF5CAE09A}" dt="2020-07-16T13:40:44.260" v="1" actId="47"/>
        <pc:sldMkLst>
          <pc:docMk/>
          <pc:sldMk cId="97841033" sldId="1718"/>
        </pc:sldMkLst>
      </pc:sldChg>
      <pc:sldChg chg="del">
        <pc:chgData name="Chris Baldwin" userId="19c83f5a08841f90" providerId="LiveId" clId="{BFABEF60-86F6-4343-B041-D2ECF5CAE09A}" dt="2020-07-16T13:41:25.319" v="9" actId="47"/>
        <pc:sldMkLst>
          <pc:docMk/>
          <pc:sldMk cId="35961831" sldId="1719"/>
        </pc:sldMkLst>
      </pc:sldChg>
      <pc:sldChg chg="del">
        <pc:chgData name="Chris Baldwin" userId="19c83f5a08841f90" providerId="LiveId" clId="{BFABEF60-86F6-4343-B041-D2ECF5CAE09A}" dt="2020-07-16T13:41:34.875" v="14" actId="47"/>
        <pc:sldMkLst>
          <pc:docMk/>
          <pc:sldMk cId="2955820645" sldId="1721"/>
        </pc:sldMkLst>
      </pc:sldChg>
      <pc:sldChg chg="del">
        <pc:chgData name="Chris Baldwin" userId="19c83f5a08841f90" providerId="LiveId" clId="{BFABEF60-86F6-4343-B041-D2ECF5CAE09A}" dt="2020-07-16T13:43:41.691" v="23" actId="47"/>
        <pc:sldMkLst>
          <pc:docMk/>
          <pc:sldMk cId="3710173624" sldId="1725"/>
        </pc:sldMkLst>
      </pc:sldChg>
      <pc:sldChg chg="del">
        <pc:chgData name="Chris Baldwin" userId="19c83f5a08841f90" providerId="LiveId" clId="{BFABEF60-86F6-4343-B041-D2ECF5CAE09A}" dt="2020-07-16T13:43:29.027" v="15" actId="47"/>
        <pc:sldMkLst>
          <pc:docMk/>
          <pc:sldMk cId="1249544480" sldId="1728"/>
        </pc:sldMkLst>
      </pc:sldChg>
      <pc:sldChg chg="del">
        <pc:chgData name="Chris Baldwin" userId="19c83f5a08841f90" providerId="LiveId" clId="{BFABEF60-86F6-4343-B041-D2ECF5CAE09A}" dt="2020-07-16T13:43:32.244" v="17" actId="47"/>
        <pc:sldMkLst>
          <pc:docMk/>
          <pc:sldMk cId="2444143559" sldId="1730"/>
        </pc:sldMkLst>
      </pc:sldChg>
      <pc:sldChg chg="del">
        <pc:chgData name="Chris Baldwin" userId="19c83f5a08841f90" providerId="LiveId" clId="{BFABEF60-86F6-4343-B041-D2ECF5CAE09A}" dt="2020-07-16T13:43:31.219" v="16" actId="47"/>
        <pc:sldMkLst>
          <pc:docMk/>
          <pc:sldMk cId="841193778" sldId="1731"/>
        </pc:sldMkLst>
      </pc:sldChg>
      <pc:sldChg chg="del">
        <pc:chgData name="Chris Baldwin" userId="19c83f5a08841f90" providerId="LiveId" clId="{BFABEF60-86F6-4343-B041-D2ECF5CAE09A}" dt="2020-07-16T13:43:33.749" v="18" actId="47"/>
        <pc:sldMkLst>
          <pc:docMk/>
          <pc:sldMk cId="3600955388" sldId="1732"/>
        </pc:sldMkLst>
      </pc:sldChg>
      <pc:sldChg chg="del">
        <pc:chgData name="Chris Baldwin" userId="19c83f5a08841f90" providerId="LiveId" clId="{BFABEF60-86F6-4343-B041-D2ECF5CAE09A}" dt="2020-07-16T13:43:51.102" v="28" actId="47"/>
        <pc:sldMkLst>
          <pc:docMk/>
          <pc:sldMk cId="2377241592" sldId="1733"/>
        </pc:sldMkLst>
      </pc:sldChg>
      <pc:sldChg chg="del">
        <pc:chgData name="Chris Baldwin" userId="19c83f5a08841f90" providerId="LiveId" clId="{BFABEF60-86F6-4343-B041-D2ECF5CAE09A}" dt="2020-07-16T13:43:48.307" v="26" actId="47"/>
        <pc:sldMkLst>
          <pc:docMk/>
          <pc:sldMk cId="1387130349" sldId="1734"/>
        </pc:sldMkLst>
      </pc:sldChg>
      <pc:sldChg chg="del">
        <pc:chgData name="Chris Baldwin" userId="19c83f5a08841f90" providerId="LiveId" clId="{BFABEF60-86F6-4343-B041-D2ECF5CAE09A}" dt="2020-07-16T13:43:36.328" v="21" actId="47"/>
        <pc:sldMkLst>
          <pc:docMk/>
          <pc:sldMk cId="208784895" sldId="1735"/>
        </pc:sldMkLst>
      </pc:sldChg>
      <pc:sldChg chg="del">
        <pc:chgData name="Chris Baldwin" userId="19c83f5a08841f90" providerId="LiveId" clId="{BFABEF60-86F6-4343-B041-D2ECF5CAE09A}" dt="2020-07-16T13:43:37.283" v="22" actId="47"/>
        <pc:sldMkLst>
          <pc:docMk/>
          <pc:sldMk cId="1186878219" sldId="1736"/>
        </pc:sldMkLst>
      </pc:sldChg>
      <pc:sldChg chg="del">
        <pc:chgData name="Chris Baldwin" userId="19c83f5a08841f90" providerId="LiveId" clId="{BFABEF60-86F6-4343-B041-D2ECF5CAE09A}" dt="2020-07-16T13:41:23.774" v="8" actId="47"/>
        <pc:sldMkLst>
          <pc:docMk/>
          <pc:sldMk cId="716156802" sldId="1737"/>
        </pc:sldMkLst>
      </pc:sldChg>
      <pc:sldChg chg="del">
        <pc:chgData name="Chris Baldwin" userId="19c83f5a08841f90" providerId="LiveId" clId="{BFABEF60-86F6-4343-B041-D2ECF5CAE09A}" dt="2020-07-16T13:41:18.029" v="7" actId="47"/>
        <pc:sldMkLst>
          <pc:docMk/>
          <pc:sldMk cId="3008102356" sldId="1738"/>
        </pc:sldMkLst>
      </pc:sldChg>
      <pc:sldChg chg="del">
        <pc:chgData name="Chris Baldwin" userId="19c83f5a08841f90" providerId="LiveId" clId="{BFABEF60-86F6-4343-B041-D2ECF5CAE09A}" dt="2020-07-16T13:40:45.703" v="2" actId="47"/>
        <pc:sldMkLst>
          <pc:docMk/>
          <pc:sldMk cId="2609004990" sldId="1739"/>
        </pc:sldMkLst>
      </pc:sldChg>
      <pc:sldChg chg="del">
        <pc:chgData name="Chris Baldwin" userId="19c83f5a08841f90" providerId="LiveId" clId="{BFABEF60-86F6-4343-B041-D2ECF5CAE09A}" dt="2020-07-16T13:41:16.504" v="6" actId="47"/>
        <pc:sldMkLst>
          <pc:docMk/>
          <pc:sldMk cId="2397899914" sldId="1775"/>
        </pc:sldMkLst>
      </pc:sldChg>
      <pc:sldChg chg="modSp mod">
        <pc:chgData name="Chris Baldwin" userId="19c83f5a08841f90" providerId="LiveId" clId="{BFABEF60-86F6-4343-B041-D2ECF5CAE09A}" dt="2020-07-16T13:45:50.007" v="72" actId="20577"/>
        <pc:sldMkLst>
          <pc:docMk/>
          <pc:sldMk cId="1172684558" sldId="1776"/>
        </pc:sldMkLst>
        <pc:spChg chg="mod">
          <ac:chgData name="Chris Baldwin" userId="19c83f5a08841f90" providerId="LiveId" clId="{BFABEF60-86F6-4343-B041-D2ECF5CAE09A}" dt="2020-07-16T13:45:50.007" v="72" actId="20577"/>
          <ac:spMkLst>
            <pc:docMk/>
            <pc:sldMk cId="1172684558" sldId="1776"/>
            <ac:spMk id="34" creationId="{9C07CA30-61AF-4837-8A95-11EAAFDB4A33}"/>
          </ac:spMkLst>
        </pc:spChg>
      </pc:sldChg>
      <pc:sldChg chg="del">
        <pc:chgData name="Chris Baldwin" userId="19c83f5a08841f90" providerId="LiveId" clId="{BFABEF60-86F6-4343-B041-D2ECF5CAE09A}" dt="2020-07-16T13:41:13.009" v="4" actId="47"/>
        <pc:sldMkLst>
          <pc:docMk/>
          <pc:sldMk cId="599174042" sldId="1777"/>
        </pc:sldMkLst>
      </pc:sldChg>
      <pc:sldChg chg="del">
        <pc:chgData name="Chris Baldwin" userId="19c83f5a08841f90" providerId="LiveId" clId="{BFABEF60-86F6-4343-B041-D2ECF5CAE09A}" dt="2020-07-16T13:43:42.822" v="24" actId="47"/>
        <pc:sldMkLst>
          <pc:docMk/>
          <pc:sldMk cId="758900298" sldId="1778"/>
        </pc:sldMkLst>
      </pc:sldChg>
      <pc:sldChg chg="del">
        <pc:chgData name="Chris Baldwin" userId="19c83f5a08841f90" providerId="LiveId" clId="{BFABEF60-86F6-4343-B041-D2ECF5CAE09A}" dt="2020-07-16T13:40:46.451" v="3" actId="47"/>
        <pc:sldMkLst>
          <pc:docMk/>
          <pc:sldMk cId="148318831" sldId="17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E6232-3C95-4756-998E-BDAF145F322F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5396D-472C-4F4F-BE6B-E02AD292E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41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Improves portfolio management, risk management and provides new digital rails for the launching new and innovative fund products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BF3CD4-2B1B-4670-8450-90D17A2B13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4793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CF6B4-1F03-2549-9E9D-736A0336BB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58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CF6B4-1F03-2549-9E9D-736A0336BB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04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CF6B4-1F03-2549-9E9D-736A0336BB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1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7414B-6D55-4D9C-B17E-512D35949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3A2C-FBA2-46E8-8F93-F1BE9BA4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DD049-F2C3-42B4-B768-F189825F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0F627-5AC8-45CC-8D1B-5303BEDA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D8FC5-4A11-4994-B4C2-080F5129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04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AFB7-EC08-47BC-8843-345B7B70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E81C9-A9D8-4569-9900-A4A1183D5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E85B0-39A6-4EF6-82D6-8F7B21A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9598F-8FB1-4D2D-8151-FFA755A9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31AD1-A848-4B41-9EB6-813791D4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92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580C26-14EE-4DAC-A406-05E750D00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E5D67-7C41-43CF-8F53-E0C1E6CFC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41689-95CB-4C2F-A38C-4CFBAAA9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C93A4-7443-4AC8-AB8D-2A4BCD0D0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C9BE0-596F-4284-BA0B-04A29B4E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134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48B2-9A02-481B-991F-849EB02F3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6AED5-E27B-4E6B-AD65-C168C4BFE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CC419-1BDD-42F8-9305-F10575665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28A6-37B6-41BF-BC74-4830F861880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457AB-4D9E-4917-8F8D-D6926EE72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BA489-BC71-4CEF-B833-1A388892B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F388-4F2F-416A-8969-EC4AD0ED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40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41A0-6CAE-42E1-9475-65C5023D4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F1DF-A147-4073-BE73-D04464560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990DC-25B3-4DC2-9E48-7B85A8F9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28A6-37B6-41BF-BC74-4830F861880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FCB90-E7B3-4FFB-AACD-795F56B4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A2566-656F-4E96-8315-2D5EAF89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F388-4F2F-416A-8969-EC4AD0ED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95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85B6-BD3D-42D9-A9D8-C74C73E8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25AB8-78F1-4234-AE37-9B95A66F0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92080-0337-4AAB-B56F-29C9CF1B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28A6-37B6-41BF-BC74-4830F861880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26843-83E2-4016-9197-2F72B7E7E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703E6-3396-4484-BE90-43CA38CD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F388-4F2F-416A-8969-EC4AD0ED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27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55B1-A31E-4958-A15C-0080FFD4E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90E52-AB85-4EE1-85A7-9C0F1133D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E0335-D5C2-425A-993B-20BA9FB5F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25C14-2540-4DEB-93AC-6B96E1EC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28A6-37B6-41BF-BC74-4830F861880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01346-91D4-4AEA-A06A-7C1605354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A1F5C-BD49-4AA4-90D6-CA125A5C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F388-4F2F-416A-8969-EC4AD0ED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89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0E2C-B006-4D74-88C9-09CAE4DF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F06B8-1ACE-4AAB-8D2E-F61B85E14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FF35E-B3CB-4A71-80C5-A5C51CF4A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CAA90C-233B-4536-98EB-54D0A5D35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4A431-F2BB-4040-975A-B6DA6EBB7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4233C0-D6FB-4381-BE4E-0014FDBD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28A6-37B6-41BF-BC74-4830F861880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5A13E4-127A-4147-BF16-3C4591A6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F039FA-7EA8-42E1-B58E-10B37134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F388-4F2F-416A-8969-EC4AD0ED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40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C8487-C273-4F51-9453-F433112A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DAF4A3-EE93-461C-887F-89A566F9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28A6-37B6-41BF-BC74-4830F861880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B5A99-E5AD-4BCE-8E8A-8FA617896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FDE8A-01B5-40D5-A64A-D6F03794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F388-4F2F-416A-8969-EC4AD0ED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724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E2D98E-53C0-48E1-8494-6FB16DC3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28A6-37B6-41BF-BC74-4830F861880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20593-723B-48EF-8B22-6D45F234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2B818-1C39-4407-A7AB-8F3266D2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F388-4F2F-416A-8969-EC4AD0ED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55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4D4A8-A9F7-4F04-A3DD-069E65B4A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BE5D7-C902-4572-96DF-6F108A222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C0A29-0F96-4FF5-8300-6DAEB2C2D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646BD-6A7A-41FF-97F0-EF3DCF06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28A6-37B6-41BF-BC74-4830F861880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E8792-B5DC-4F83-9E81-71148D3A6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E87A4-8777-4B57-824D-A3C25CD0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F388-4F2F-416A-8969-EC4AD0ED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5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1B44-9E81-4FC3-940C-76F67E891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F4057-23E6-417B-A736-F802358AA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1CAEE-1310-40B0-AB3C-52D3DC115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99A30-F483-4A82-A685-27FB97F0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193E4-10FA-40A2-8D8F-F0C4DE4E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35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675C-7B3D-4B57-88F2-0DF7B6F10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FFEE7-92C9-4A36-B5F1-835D9BE2A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01253-34ED-4740-9CB2-4EAB96FE6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C95B5-031C-4741-9BBA-E9EE42FE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28A6-37B6-41BF-BC74-4830F861880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F887A-F63E-4E23-AF1E-F9A685D9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AF5DC-5CD8-4152-A977-8D42316F3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F388-4F2F-416A-8969-EC4AD0ED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94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41B6-BED0-4CE9-BA7A-8B03760A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6CE04-D98F-4C9D-9338-A2766DC23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75F06-17CC-4D24-B824-E7528271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28A6-37B6-41BF-BC74-4830F861880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A2303-219F-402D-AE3A-257C7DE2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C21E8-9F0C-4CDB-BE1F-BD41085F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F388-4F2F-416A-8969-EC4AD0ED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7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7ACB88-7FD0-44A7-9177-451540262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FAA90-CAA2-46CF-8F44-7EDF66597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9C196-A13F-4E95-BA41-10594F82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28A6-37B6-41BF-BC74-4830F861880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F6C08-348B-43C2-8742-F10B9CAA5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5F048-2D1D-4C16-BA5D-A1A66AEF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F388-4F2F-416A-8969-EC4AD0ED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9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9040-6A06-4968-97CF-5E5867E1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7092D-B71E-492F-9FA1-3D2163E2A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84219-FA5D-4E46-A04F-FB11B28B4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0FDBA-9EF7-4F32-84F9-B01B721C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02DB-249D-41F0-9899-4604DA4B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72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69A2-9ACD-455E-B42D-D1F1D76E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145B9-D125-4BD6-A2A9-F16EFE753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C5B68-4A78-4B15-ACAD-68E5E53F9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B52A4-33DC-4467-BD6B-9CE93707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8E9D6-A02E-417B-8826-30B15FEF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977DC-C88E-4EF7-BE95-4395B98E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62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785F-0241-45FA-A771-B26015B20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E3DA0-9BFF-49F8-8A88-A1940D6A4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3134D-7766-4BB7-90CB-9BA628BDA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A5518-FA9A-4275-9A38-97CFA7A58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1F53C-41CA-474E-A54C-C9C64322A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ACC55-853E-4EE9-B0C6-D82937B29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9DB8DF-2472-415B-A96E-461CEBE3D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78C366-C833-433F-883B-35D4685B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5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1B06-6D38-4181-A0EF-6796F51C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9A47D-BC66-473C-8A28-479E60F4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0AF4E-FF64-4E5F-94BE-DEA30ED6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2E223-FAF6-43B0-8738-F6AA04E8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00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38481-DB60-4D25-B81A-633D1B87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A1068-0A90-4764-8A9B-90734DFB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0AB32-C1FD-48F2-AC0C-D383DABE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65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7C0F0-CB50-4EF8-B57D-2CC7A983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22E9-E0A3-4D63-A8BF-96085E3E8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22926-F333-4621-91C3-FBAB7C98E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08946-F3FF-42B7-B75E-B25B5D7C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BB7E-BE85-41C2-A761-D7AB871A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C05F9-9870-4A6F-B6A3-1CB80981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54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AB99-C0A4-419C-B34F-591F571ED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94F1D-ACE5-4F53-A591-F8B43025A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E3BFB-8C85-4B16-988F-A7A4CAC22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34E9-B37F-4609-BE70-C21D359E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85636-36A5-4E79-BFC5-B2752162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0A3CF-3DAF-442C-BBE2-EFFCC00F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3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D4148-9035-4C2D-9C96-B0FFFB1D2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39D05-D08A-44E7-B21C-7F8A828D3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DE0BE-F249-4401-9803-1918080C6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3CAB4-21E9-47EF-A881-D04C799EAC4B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787DC-90E9-40AC-965B-0364E133A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90697-D9C2-480C-AFEC-8C4EB46C6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A29E8-5B0B-43E4-8032-F0A27837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51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4F142-E650-4D62-83E3-D31AA1C7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C5250-DA26-4FC5-A338-A505AAAC9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99400-B291-4D0A-BC53-A833B1E70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128A6-37B6-41BF-BC74-4830F861880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65A8E-AD8A-40DA-B11A-28862F887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25076-4DD4-4C0B-9E81-5DD6A8C5B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0F388-4F2F-416A-8969-EC4AD0ED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1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oecd.org/finance/The-Tokenisation-of-Assets-and-Potential-Implications-for-Financial-Markets.htm" TargetMode="Externa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fif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02FC98C-7C08-F94B-8173-BF3A1E0B3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162" y="5334378"/>
            <a:ext cx="1523622" cy="15236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827E8A-E597-4308-8CA3-A32B940C96E4}"/>
              </a:ext>
            </a:extLst>
          </p:cNvPr>
          <p:cNvSpPr/>
          <p:nvPr/>
        </p:nvSpPr>
        <p:spPr>
          <a:xfrm>
            <a:off x="360000" y="360000"/>
            <a:ext cx="10003019" cy="981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IN" sz="3200" b="1" kern="0" dirty="0">
                <a:ln/>
                <a:solidFill>
                  <a:srgbClr val="998555"/>
                </a:solidFill>
                <a:latin typeface="Calibri" panose="020F0502020204030204"/>
              </a:rPr>
              <a:t>FAC: </a:t>
            </a:r>
            <a:r>
              <a:rPr lang="en-GB" sz="3200" b="1" kern="0" dirty="0">
                <a:ln/>
                <a:solidFill>
                  <a:srgbClr val="998555"/>
                </a:solidFill>
                <a:latin typeface="Calibri" panose="020F0502020204030204"/>
              </a:rPr>
              <a:t>Leading Digital Fund Transformation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1" i="0" u="none" strike="noStrike" kern="0" cap="none" spc="0" normalizeH="0" baseline="0" noProof="0" dirty="0">
              <a:ln/>
              <a:solidFill>
                <a:srgbClr val="9985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Slide Number Placeholder 35">
            <a:extLst>
              <a:ext uri="{FF2B5EF4-FFF2-40B4-BE49-F238E27FC236}">
                <a16:creationId xmlns:a16="http://schemas.microsoft.com/office/drawing/2014/main" id="{83C100EC-7E66-6044-990D-B9561260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75" y="6379559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8A29E8-5B0B-43E4-8032-F0A27837B1B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4232C2-C673-B94D-96D1-7E30362E382D}"/>
              </a:ext>
            </a:extLst>
          </p:cNvPr>
          <p:cNvSpPr/>
          <p:nvPr/>
        </p:nvSpPr>
        <p:spPr>
          <a:xfrm>
            <a:off x="939636" y="937737"/>
            <a:ext cx="11153635" cy="5655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2000" u="sng" dirty="0">
                <a:solidFill>
                  <a:prstClr val="black"/>
                </a:solidFill>
              </a:rPr>
              <a:t>Problem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GB" sz="1700" dirty="0">
                <a:solidFill>
                  <a:prstClr val="black"/>
                </a:solidFill>
              </a:rPr>
              <a:t>Inefficient funds </a:t>
            </a:r>
            <a:r>
              <a:rPr lang="en-IN" sz="1700" dirty="0">
                <a:solidFill>
                  <a:prstClr val="black"/>
                </a:solidFill>
              </a:rPr>
              <a:t>‘value chain’, with intermediaries and duplicated datasets adding cost, risk and time</a:t>
            </a:r>
            <a:endParaRPr lang="en-GB" sz="1700" dirty="0">
              <a:solidFill>
                <a:prstClr val="black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2000" u="sng" dirty="0">
                <a:solidFill>
                  <a:prstClr val="black"/>
                </a:solidFill>
              </a:rPr>
              <a:t>Method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GB" sz="1700" dirty="0">
                <a:solidFill>
                  <a:prstClr val="black"/>
                </a:solidFill>
              </a:rPr>
              <a:t>Deploy DLT to streamline record keeping, with data shared across participants in real-time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GB" sz="1700" dirty="0">
                <a:solidFill>
                  <a:prstClr val="black"/>
                </a:solidFill>
              </a:rPr>
              <a:t>Tokenise fund asset and cash to support fully digital transaction and registry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GB" sz="1700" dirty="0">
                <a:solidFill>
                  <a:prstClr val="black"/>
                </a:solidFill>
              </a:rPr>
              <a:t>Provide new digital rails for the launch of simplified and innovative fund products  </a:t>
            </a:r>
          </a:p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2000" u="sng" dirty="0">
                <a:solidFill>
                  <a:prstClr val="black"/>
                </a:solidFill>
              </a:rPr>
              <a:t>Benefits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GB" sz="1700" dirty="0">
                <a:solidFill>
                  <a:prstClr val="black"/>
                </a:solidFill>
              </a:rPr>
              <a:t>Eliminate transaction messaging and reconciliations, reducing operational risk and cost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GB" sz="1700" dirty="0">
                <a:solidFill>
                  <a:prstClr val="black"/>
                </a:solidFill>
              </a:rPr>
              <a:t>Reduce fees and operating costs for fund managers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GB" sz="1700" dirty="0">
                <a:solidFill>
                  <a:prstClr val="black"/>
                </a:solidFill>
              </a:rPr>
              <a:t>Increase margins for fund service providers</a:t>
            </a:r>
          </a:p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2000" u="sng" dirty="0">
                <a:solidFill>
                  <a:prstClr val="black"/>
                </a:solidFill>
              </a:rPr>
              <a:t>Traction</a:t>
            </a:r>
          </a:p>
          <a:p>
            <a:pPr marL="285750" lvl="2" indent="-28575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IN" sz="1700" dirty="0">
                <a:solidFill>
                  <a:prstClr val="black"/>
                </a:solidFill>
              </a:rPr>
              <a:t>3 years product design, 1.5 years product build, 2000+ man-days of development</a:t>
            </a:r>
          </a:p>
          <a:p>
            <a:pPr marL="285750" lvl="2" indent="-28575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GB" sz="1700" dirty="0">
                <a:solidFill>
                  <a:prstClr val="black"/>
                </a:solidFill>
              </a:rPr>
              <a:t>Completed POC, and now moving to pilot in Q3/4 2020</a:t>
            </a:r>
          </a:p>
          <a:p>
            <a:pPr marL="285750" lvl="2" indent="-28575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IN" sz="1700" dirty="0">
                <a:solidFill>
                  <a:prstClr val="black"/>
                </a:solidFill>
              </a:rPr>
              <a:t>12 leading Fund Managers form the FAC Strategic Advisory Board</a:t>
            </a:r>
          </a:p>
          <a:p>
            <a:pPr marL="285750" lvl="2" indent="-28575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GB" sz="1700" dirty="0">
                <a:solidFill>
                  <a:prstClr val="black"/>
                </a:solidFill>
              </a:rPr>
              <a:t>Accepted into the FCA regulatory sandbox</a:t>
            </a:r>
          </a:p>
          <a:p>
            <a:pPr marL="285750" lvl="2" indent="-28575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IN" sz="1700" dirty="0">
                <a:solidFill>
                  <a:prstClr val="black"/>
                </a:solidFill>
              </a:rPr>
              <a:t>Supported by the Investment Association and Money Markets Association</a:t>
            </a:r>
          </a:p>
        </p:txBody>
      </p:sp>
    </p:spTree>
    <p:extLst>
      <p:ext uri="{BB962C8B-B14F-4D97-AF65-F5344CB8AC3E}">
        <p14:creationId xmlns:p14="http://schemas.microsoft.com/office/powerpoint/2010/main" val="3738127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BAACA30-30E7-974A-9232-97BD6B986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660" y="29028"/>
            <a:ext cx="1378857" cy="137885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C07CA30-61AF-4837-8A95-11EAAFDB4A33}"/>
              </a:ext>
            </a:extLst>
          </p:cNvPr>
          <p:cNvSpPr/>
          <p:nvPr/>
        </p:nvSpPr>
        <p:spPr>
          <a:xfrm>
            <a:off x="231399" y="376437"/>
            <a:ext cx="11342825" cy="496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0" cap="none" spc="0" normalizeH="0" baseline="0" noProof="0" dirty="0">
                <a:ln/>
                <a:solidFill>
                  <a:srgbClr val="99855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Tokenisation</a:t>
            </a:r>
            <a:r>
              <a:rPr lang="en-IN" sz="3200" b="1" kern="0" dirty="0">
                <a:ln/>
                <a:solidFill>
                  <a:srgbClr val="998555"/>
                </a:solidFill>
                <a:latin typeface="Calibri" panose="020F0502020204030204"/>
              </a:rPr>
              <a:t> - Primer</a:t>
            </a:r>
            <a:endParaRPr kumimoji="0" lang="en-GB" sz="3200" b="1" i="0" u="none" strike="noStrike" kern="0" cap="none" spc="0" normalizeH="0" baseline="0" noProof="0" dirty="0">
              <a:ln/>
              <a:solidFill>
                <a:srgbClr val="9985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93AB54-067C-4E58-B765-D7762943AF0C}"/>
              </a:ext>
            </a:extLst>
          </p:cNvPr>
          <p:cNvSpPr/>
          <p:nvPr/>
        </p:nvSpPr>
        <p:spPr>
          <a:xfrm>
            <a:off x="231398" y="945199"/>
            <a:ext cx="7629826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Definition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Tokenisation is the digital representation of a real asset on a DL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Tokens exist only on the ledger and carry the title to the assets they represent, acting as store of value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In some models, the conventional assets continue to exist ‘off-ledger’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These would typically need to be placed in custody / deposit as collateral, to ensure that the tokens are constantly backed by assets, one for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1200"/>
              </a:spcAft>
            </a:pP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Features and Benefits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Provides a transparent and secure method to represent and exchange value within the FAC ledger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Establishes a trusted book of record which is immutable and traceable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Immobilises assets / cash, reduces friction, increases efficiency and allows full automation and decentralisation of settlement and reconciliation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Smart contracts exchange by participants (and validated by a notary service) provide legal and immediate finality of settlement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0AC9E6-AD73-144B-BDC4-5BCA2573D20F}"/>
              </a:ext>
            </a:extLst>
          </p:cNvPr>
          <p:cNvGrpSpPr/>
          <p:nvPr/>
        </p:nvGrpSpPr>
        <p:grpSpPr>
          <a:xfrm>
            <a:off x="7613938" y="1095119"/>
            <a:ext cx="4498233" cy="4273850"/>
            <a:chOff x="7496795" y="1110722"/>
            <a:chExt cx="4617296" cy="436657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ADA1501-D8D0-421C-9611-646D478D0048}"/>
                </a:ext>
              </a:extLst>
            </p:cNvPr>
            <p:cNvSpPr/>
            <p:nvPr/>
          </p:nvSpPr>
          <p:spPr>
            <a:xfrm>
              <a:off x="7750628" y="1110722"/>
              <a:ext cx="4174007" cy="43382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387F859-990E-4FD5-A1D9-437C971EA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7573" y="1671590"/>
              <a:ext cx="2288166" cy="266693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5BA82F-F48C-458C-AB58-DCED0395A57B}"/>
                </a:ext>
              </a:extLst>
            </p:cNvPr>
            <p:cNvSpPr txBox="1"/>
            <p:nvPr/>
          </p:nvSpPr>
          <p:spPr>
            <a:xfrm>
              <a:off x="7496795" y="1297378"/>
              <a:ext cx="4617296" cy="345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/>
                <a:t>A simple form of collateralised asset token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72D9C9-498B-443C-8997-EDD3E65EDD43}"/>
                </a:ext>
              </a:extLst>
            </p:cNvPr>
            <p:cNvSpPr txBox="1"/>
            <p:nvPr/>
          </p:nvSpPr>
          <p:spPr>
            <a:xfrm>
              <a:off x="8122150" y="4408152"/>
              <a:ext cx="3430963" cy="1069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FAC Asset tokens can be thought of as similar to digital coat check tickets stored on a block chain.</a:t>
              </a:r>
              <a:endParaRPr lang="en-GB" sz="1400" dirty="0"/>
            </a:p>
            <a:p>
              <a:pPr algn="ctr"/>
              <a:r>
                <a:rPr lang="en-GB" sz="1400" b="1" dirty="0">
                  <a:solidFill>
                    <a:schemeClr val="tx2"/>
                  </a:solidFill>
                </a:rPr>
                <a:t>Immutable – Transferable - Secure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B059589-0D41-4908-8633-CFABD373C5DF}"/>
              </a:ext>
            </a:extLst>
          </p:cNvPr>
          <p:cNvSpPr txBox="1"/>
          <p:nvPr/>
        </p:nvSpPr>
        <p:spPr>
          <a:xfrm>
            <a:off x="7861225" y="5622570"/>
            <a:ext cx="43307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OECD (2020), The Tokenisation of Assets and Potential Implications for Financial Markets, OECD Blockchain Policy Series, 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www.oecd.org/finance/The-Tokenisation-of-Assets-and-Potential-Implications-for-Financial-Markets.htm</a:t>
            </a:r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Slide Number Placeholder 35">
            <a:extLst>
              <a:ext uri="{FF2B5EF4-FFF2-40B4-BE49-F238E27FC236}">
                <a16:creationId xmlns:a16="http://schemas.microsoft.com/office/drawing/2014/main" id="{6DF18EC7-D879-BF49-8EC5-64A5C396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75" y="6379559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8A29E8-5B0B-43E4-8032-F0A27837B1B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51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45233355-EB78-3D4B-B2FC-23815639E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660" y="29028"/>
            <a:ext cx="1378857" cy="137885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C07CA30-61AF-4837-8A95-11EAAFDB4A33}"/>
              </a:ext>
            </a:extLst>
          </p:cNvPr>
          <p:cNvSpPr/>
          <p:nvPr/>
        </p:nvSpPr>
        <p:spPr>
          <a:xfrm>
            <a:off x="552920" y="344335"/>
            <a:ext cx="11342825" cy="496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0" cap="none" spc="0" normalizeH="0" baseline="0" noProof="0" dirty="0">
                <a:ln/>
                <a:solidFill>
                  <a:srgbClr val="99855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 Token Issuance </a:t>
            </a:r>
            <a:r>
              <a:rPr lang="en-IN" sz="3200" b="1" kern="0" dirty="0">
                <a:ln/>
                <a:solidFill>
                  <a:srgbClr val="998555"/>
                </a:solidFill>
                <a:latin typeface="Calibri" panose="020F0502020204030204"/>
              </a:rPr>
              <a:t>– Two Basic Models</a:t>
            </a:r>
            <a:endParaRPr kumimoji="0" lang="en-GB" sz="3200" b="1" i="0" u="none" strike="noStrike" kern="0" cap="none" spc="0" normalizeH="0" baseline="0" noProof="0" dirty="0">
              <a:ln/>
              <a:solidFill>
                <a:srgbClr val="9985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E6FCA9-82D3-4B82-87AC-430890BDD345}"/>
              </a:ext>
            </a:extLst>
          </p:cNvPr>
          <p:cNvSpPr txBox="1"/>
          <p:nvPr/>
        </p:nvSpPr>
        <p:spPr>
          <a:xfrm>
            <a:off x="819355" y="6111167"/>
            <a:ext cx="1036847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  Fund Assets		              Conventional Units / Shares		                       Tokens	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576B4C-CFF6-4578-B251-D44FC68BF9CA}"/>
              </a:ext>
            </a:extLst>
          </p:cNvPr>
          <p:cNvGrpSpPr/>
          <p:nvPr/>
        </p:nvGrpSpPr>
        <p:grpSpPr>
          <a:xfrm>
            <a:off x="819355" y="4052341"/>
            <a:ext cx="10368470" cy="1994700"/>
            <a:chOff x="900200" y="4596014"/>
            <a:chExt cx="10368470" cy="19947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F4D4AD5-D43C-4939-B4A2-80ED8BE2BB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047" b="16553"/>
            <a:stretch/>
          </p:blipFill>
          <p:spPr>
            <a:xfrm>
              <a:off x="4404565" y="4719662"/>
              <a:ext cx="2390385" cy="173063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6F2CE92-FFE6-4739-8610-2C9BD2DC4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6570" y="4839965"/>
              <a:ext cx="2682100" cy="1506798"/>
            </a:xfrm>
            <a:prstGeom prst="rect">
              <a:avLst/>
            </a:prstGeom>
          </p:spPr>
        </p:pic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2A7BA105-4865-4BA3-A7F9-B5CEC59C3292}"/>
                </a:ext>
              </a:extLst>
            </p:cNvPr>
            <p:cNvSpPr/>
            <p:nvPr/>
          </p:nvSpPr>
          <p:spPr>
            <a:xfrm>
              <a:off x="2499213" y="5224805"/>
              <a:ext cx="1777223" cy="7371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2FF1E215-40D4-4CA8-B9D4-4F0CD0768D38}"/>
                </a:ext>
              </a:extLst>
            </p:cNvPr>
            <p:cNvSpPr/>
            <p:nvPr/>
          </p:nvSpPr>
          <p:spPr>
            <a:xfrm>
              <a:off x="6979344" y="5224805"/>
              <a:ext cx="1318350" cy="7371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F504283-731A-4A24-B8E5-26A7C973A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200" y="4596014"/>
              <a:ext cx="1374127" cy="19947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4F2EAD3-4735-4C0D-B20D-1B8D9C100C4C}"/>
              </a:ext>
            </a:extLst>
          </p:cNvPr>
          <p:cNvGrpSpPr/>
          <p:nvPr/>
        </p:nvGrpSpPr>
        <p:grpSpPr>
          <a:xfrm>
            <a:off x="900200" y="1527591"/>
            <a:ext cx="10368470" cy="1994700"/>
            <a:chOff x="900200" y="1405671"/>
            <a:chExt cx="10368470" cy="19947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4768B03-0373-40A5-86FC-B30871F89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200" y="1405671"/>
              <a:ext cx="1374127" cy="19947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CEFA03B-1510-4913-B993-C654BAEDF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6570" y="1649622"/>
              <a:ext cx="2682100" cy="1506798"/>
            </a:xfrm>
            <a:prstGeom prst="rect">
              <a:avLst/>
            </a:prstGeom>
          </p:spPr>
        </p:pic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38593B90-1B84-4DA0-BD9F-B4BABBF88DC2}"/>
                </a:ext>
              </a:extLst>
            </p:cNvPr>
            <p:cNvSpPr/>
            <p:nvPr/>
          </p:nvSpPr>
          <p:spPr>
            <a:xfrm>
              <a:off x="2499214" y="2034462"/>
              <a:ext cx="5798480" cy="7371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532FE4E-E141-44C8-A578-B9A1633B60BA}"/>
              </a:ext>
            </a:extLst>
          </p:cNvPr>
          <p:cNvSpPr txBox="1"/>
          <p:nvPr/>
        </p:nvSpPr>
        <p:spPr>
          <a:xfrm>
            <a:off x="552920" y="3527087"/>
            <a:ext cx="10843289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</a:rPr>
              <a:t>Conventional Issuance </a:t>
            </a:r>
            <a:r>
              <a:rPr lang="en-GB" dirty="0">
                <a:solidFill>
                  <a:schemeClr val="tx2"/>
                </a:solidFill>
              </a:rPr>
              <a:t>– </a:t>
            </a:r>
            <a:r>
              <a:rPr lang="en-GB" dirty="0"/>
              <a:t>Units / shares issued against fund assets, then custodied as collateral against FAC tokens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7AF46F-66BB-40D6-8134-8A2864360B77}"/>
              </a:ext>
            </a:extLst>
          </p:cNvPr>
          <p:cNvSpPr txBox="1"/>
          <p:nvPr/>
        </p:nvSpPr>
        <p:spPr>
          <a:xfrm>
            <a:off x="552920" y="1002075"/>
            <a:ext cx="11043994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</a:rPr>
              <a:t>Direct Issuance </a:t>
            </a:r>
            <a:r>
              <a:rPr lang="en-GB" sz="2400" dirty="0"/>
              <a:t>– </a:t>
            </a:r>
            <a:r>
              <a:rPr lang="en-GB" dirty="0"/>
              <a:t>FAC tokens issued directly against fund’s underlying assets, replacing conventional units/shares issuance</a:t>
            </a:r>
            <a:endParaRPr lang="en-GB" sz="2400" dirty="0"/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D06A3A99-F908-423C-A3F2-56CB79161861}"/>
              </a:ext>
            </a:extLst>
          </p:cNvPr>
          <p:cNvSpPr txBox="1">
            <a:spLocks/>
          </p:cNvSpPr>
          <p:nvPr/>
        </p:nvSpPr>
        <p:spPr>
          <a:xfrm>
            <a:off x="153650" y="638323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00F388-4F2F-416A-8969-EC4AD0ED97FC}" type="slidenum">
              <a:rPr lang="en-US" sz="1100" smtClean="0"/>
              <a:pPr/>
              <a:t>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6393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C07CA30-61AF-4837-8A95-11EAAFDB4A33}"/>
              </a:ext>
            </a:extLst>
          </p:cNvPr>
          <p:cNvSpPr/>
          <p:nvPr/>
        </p:nvSpPr>
        <p:spPr>
          <a:xfrm>
            <a:off x="552920" y="344335"/>
            <a:ext cx="11342825" cy="496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0" cap="none" spc="0" normalizeH="0" baseline="0" noProof="0" dirty="0">
                <a:ln/>
                <a:solidFill>
                  <a:srgbClr val="99855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Consequences of Fund Tokenisation</a:t>
            </a:r>
            <a:endParaRPr kumimoji="0" lang="en-GB" sz="3200" b="1" i="0" u="none" strike="noStrike" kern="0" cap="none" spc="0" normalizeH="0" baseline="0" noProof="0" dirty="0">
              <a:ln/>
              <a:solidFill>
                <a:srgbClr val="9985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1F6608-3517-4A5B-BCE4-0EDB081AC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1" y="0"/>
            <a:ext cx="1351280" cy="13512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3BE543E-C19A-4B47-93B8-B2D1F7F597CB}"/>
              </a:ext>
            </a:extLst>
          </p:cNvPr>
          <p:cNvSpPr/>
          <p:nvPr/>
        </p:nvSpPr>
        <p:spPr>
          <a:xfrm>
            <a:off x="552920" y="1001951"/>
            <a:ext cx="1108616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AutoNum type="arabicPeriod"/>
            </a:pPr>
            <a:r>
              <a:rPr lang="en-GB" sz="2000" b="1" dirty="0">
                <a:solidFill>
                  <a:schemeClr val="tx2"/>
                </a:solidFill>
              </a:rPr>
              <a:t>Investor participation increases and becomes direct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/>
              <a:t>Investors / Concentrators will be active participants on the network, not at the other end of a Swift connection or a fax machine. They will manage their own data and they will have to approve any updates that impact their node on the ledger.</a:t>
            </a:r>
          </a:p>
          <a:p>
            <a:pPr lvl="1" indent="-457200">
              <a:spcBef>
                <a:spcPts val="600"/>
              </a:spcBef>
              <a:buFont typeface="+mj-lt"/>
              <a:buAutoNum type="arabicPeriod" startAt="2"/>
            </a:pPr>
            <a:r>
              <a:rPr lang="en-GB" sz="2000" b="1" dirty="0">
                <a:solidFill>
                  <a:schemeClr val="tx2"/>
                </a:solidFill>
              </a:rPr>
              <a:t>Tokens are like ‘bearer shares’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/>
              <a:t>Mutual fund shares (and most versions of cash) are currently dematerialised, and exist as book-entries.  The process of tokenisation effectively creates a ‘bearer share’ in a digital format. </a:t>
            </a:r>
          </a:p>
          <a:p>
            <a:pPr lvl="1" indent="-457200">
              <a:spcBef>
                <a:spcPts val="600"/>
              </a:spcBef>
              <a:buFont typeface="+mj-lt"/>
              <a:buAutoNum type="arabicPeriod" startAt="3"/>
            </a:pPr>
            <a:r>
              <a:rPr lang="en-GB" sz="2000" b="1" dirty="0">
                <a:solidFill>
                  <a:schemeClr val="tx2"/>
                </a:solidFill>
              </a:rPr>
              <a:t>The transaction record is the transaction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/>
              <a:t>On issuance, the fund token is transferred to the Investor node: that is the transaction and the transaction record.  It is immobilised at the node, in the Investor’s safekeeping, until the Investor delivers it back to the Fund node at redemption. </a:t>
            </a:r>
          </a:p>
          <a:p>
            <a:pPr lvl="1" indent="-457200">
              <a:spcBef>
                <a:spcPts val="600"/>
              </a:spcBef>
              <a:buFont typeface="+mj-lt"/>
              <a:buAutoNum type="arabicPeriod" startAt="4"/>
            </a:pPr>
            <a:r>
              <a:rPr lang="en-GB" sz="2000" b="1" dirty="0">
                <a:solidFill>
                  <a:schemeClr val="tx2"/>
                </a:solidFill>
              </a:rPr>
              <a:t>There is no centralised register of shares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/>
              <a:t>The location of tokens at nodes defines the ledger. A TA can no longer claim primary authority over the ledger and cannot reassign ownership by simply updating their own records: tokens have to move and the Investors have to agree to that.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5"/>
            </a:pPr>
            <a:r>
              <a:rPr lang="en-GB" sz="2000" b="1" dirty="0">
                <a:solidFill>
                  <a:schemeClr val="tx2"/>
                </a:solidFill>
              </a:rPr>
              <a:t>Tokenisation (of assets AND cash) redefines settlement</a:t>
            </a:r>
            <a:endParaRPr lang="en-GB" sz="1600" b="1" dirty="0">
              <a:solidFill>
                <a:schemeClr val="tx2"/>
              </a:solidFill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/>
              <a:t>There is no need for intermediate client money accounts as settlement becomes a bilateral exchange of cash and assets where both parties must be present and authorise the transfer together.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/>
              <a:t>As a consequence the Transfer Agent has significantly less involvement with managing cash, and there is no longer a need to match cash receipts to deals or reconcile banks accounts to ledger transactions and balances.</a:t>
            </a:r>
          </a:p>
        </p:txBody>
      </p:sp>
    </p:spTree>
    <p:extLst>
      <p:ext uri="{BB962C8B-B14F-4D97-AF65-F5344CB8AC3E}">
        <p14:creationId xmlns:p14="http://schemas.microsoft.com/office/powerpoint/2010/main" val="117268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FAC">
      <a:dk1>
        <a:sysClr val="windowText" lastClr="000000"/>
      </a:dk1>
      <a:lt1>
        <a:sysClr val="window" lastClr="FFFFFF"/>
      </a:lt1>
      <a:dk2>
        <a:srgbClr val="A8925E"/>
      </a:dk2>
      <a:lt2>
        <a:srgbClr val="E7E6E6"/>
      </a:lt2>
      <a:accent1>
        <a:srgbClr val="A8925E"/>
      </a:accent1>
      <a:accent2>
        <a:srgbClr val="2F3238"/>
      </a:accent2>
      <a:accent3>
        <a:srgbClr val="F4B208"/>
      </a:accent3>
      <a:accent4>
        <a:srgbClr val="F43D08"/>
      </a:accent4>
      <a:accent5>
        <a:srgbClr val="0B4CF7"/>
      </a:accent5>
      <a:accent6>
        <a:srgbClr val="C8CBD1"/>
      </a:accent6>
      <a:hlink>
        <a:srgbClr val="0563C1"/>
      </a:hlink>
      <a:folHlink>
        <a:srgbClr val="7D06AB"/>
      </a:folHlink>
    </a:clrScheme>
    <a:fontScheme name="Custom 3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10224</TotalTime>
  <Words>717</Words>
  <Application>Microsoft Office PowerPoint</Application>
  <PresentationFormat>Widescreen</PresentationFormat>
  <Paragraphs>57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Raleway</vt:lpstr>
      <vt:lpstr>Office Theme</vt:lpstr>
      <vt:lpstr>3_Office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Baldwin</dc:creator>
  <cp:lastModifiedBy>Chris Baldwin</cp:lastModifiedBy>
  <cp:revision>133</cp:revision>
  <dcterms:created xsi:type="dcterms:W3CDTF">2019-12-05T12:48:05Z</dcterms:created>
  <dcterms:modified xsi:type="dcterms:W3CDTF">2020-07-16T13:48:19Z</dcterms:modified>
</cp:coreProperties>
</file>