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69" r:id="rId2"/>
    <p:sldId id="264" r:id="rId3"/>
    <p:sldId id="260" r:id="rId4"/>
    <p:sldId id="258" r:id="rId5"/>
    <p:sldId id="261" r:id="rId6"/>
    <p:sldId id="259" r:id="rId7"/>
    <p:sldId id="266" r:id="rId8"/>
    <p:sldId id="270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68" d="100"/>
          <a:sy n="68" d="100"/>
        </p:scale>
        <p:origin x="5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543F3C-8C47-4CFE-ABFC-FB7F54A613CE}" type="datetimeFigureOut">
              <a:rPr lang="es-AR" smtClean="0"/>
              <a:t>24/8/2025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C1F4-F03B-477D-A66F-1FFDED5981E3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560529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000A76-591F-182F-248A-F917FC7F0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95B4E30-F3FC-EFB8-D171-499921589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96467-5FFE-827F-427A-8537420E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F67E15D-F671-7DFF-B591-5065CB34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634EFA3-AD6C-4D52-3C6F-1CCFEAF5F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1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D30C5-94A7-0A13-DD7E-34A9CA1A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0F52AA-88FA-28E7-77AC-39A0EFBFE6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F90D972-A42D-559B-C51C-0AC593351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F9F40F1-8C77-4BEA-0A83-6BF91DD1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FF4B7B-81D6-3D40-D774-62F0B1CDF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67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9481CA0-57D3-98AE-B324-49AF54A7B6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5D47EEF-0427-99B0-C15E-71B3512EB9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8C3290-6BEC-5D29-EFC1-F7A6CDA2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7B78B9-DA57-8DC4-04B9-527C90A4E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55DFFC-5459-6CB6-C839-DD28154B3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3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D9CD-3AE9-21FA-EAA0-4217127BE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9444989-70E4-363C-FDDE-782C1C199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D583437-0C2C-4B0A-BA64-284CDE823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8D81F7D-EE50-98FE-5670-B885B24EA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4926A5-9C4A-CEA6-5FBF-C22940BD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229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0F4AE0-F203-2DC5-FEBC-78B977C7B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9B1DD6-D9F4-3B77-7934-AAFFEBB37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4484E3-69D0-DD75-8E29-9C20D1AE4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500867-D395-7A49-27AD-1C53F2735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D7933B7-257F-D09C-CBB9-77B0568AD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96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6D413-7953-4C77-AB9C-1A6D0916F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C6368E-9CD2-0C3D-7E85-17969608EA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73B3CAE-A408-7092-6568-36CE8EC50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3018ECD-C438-FCF1-3D6D-721C196D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C0412D7-779A-67F6-75FC-CC09A82ED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7FB3375-A2F7-81BE-9174-1410FCBA0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08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06EC07-63D6-720E-33B1-D881478A9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779B2F9-0DC6-7BC1-C386-4810352429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F16CB4-FFC7-3F09-D519-C419D0DAE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610E3-C26D-4284-6FB5-79280A25FD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4262C8B-CE71-1226-9358-42C3C88343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D5375B8-9169-9D6C-CA3A-F9DB3BB40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5129B35-60D0-F64D-5C4F-354497C65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A64DE6D-C9BD-9B46-32A5-FF7536BD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942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414-9613-81BD-1F56-F6A1A4540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70229F-1096-2E92-2D7A-BEF3445B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51D218F-E33C-4EDF-D6AF-5FC884393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0CFB43-C8FE-22C0-F7D2-EF08022FB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09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222D3EA-BB37-9B0D-58FB-436A81BDD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AA6A781-96C1-E425-E642-2BD470F2C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38ED7F-12DA-98CF-847E-F3FF4354C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86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0D4BF-EDF7-D940-1E25-A0ADDA01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CFEF4E-FF4C-6923-E7D9-95912DBF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48C3A0-A5C3-5CCC-1469-BE9D74DF3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AF43829-5BBB-8979-4850-0F1F65494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F2C87D9-9F66-6CDA-B861-22D9087DD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EC51EA-097F-71C3-937F-2DBC7955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3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2725D6-AA77-74CD-91FC-7DFB7945E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5E066AF-B3BD-5692-1EA4-93D3FE349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C38B935-5AD4-385C-8BC3-177CDB752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DB83B72-EBBA-D360-8CFE-16B497A69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4AFBFF5-4F9C-63D2-AC78-D00305DF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1A764B3-0319-192D-CC93-33F59BD82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28769DB-FA48-2D24-68D6-3AFFE52C7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49D647-B019-C996-6550-2C2EB8502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FC4A4D-2C72-2164-6C0E-FD3DBC937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605B07-6E64-4F5E-98A9-CBE520E5566D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8897E5-B6B6-0C50-5BD2-E54B92D1A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17E7926-674D-9E63-C355-6005D2B2DC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71A255-DE6B-4089-8E09-90C5A8C3702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8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F21F73-DD3C-163A-6153-44D057902A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02" y="2005371"/>
            <a:ext cx="10640754" cy="2451100"/>
          </a:xfrm>
        </p:spPr>
        <p:txBody>
          <a:bodyPr anchor="b">
            <a:normAutofit/>
          </a:bodyPr>
          <a:lstStyle/>
          <a:p>
            <a:pPr>
              <a:spcBef>
                <a:spcPts val="1600"/>
              </a:spcBef>
            </a:pP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4000" b="1" dirty="0">
                <a:solidFill>
                  <a:srgbClr val="000000"/>
                </a:solidFill>
                <a:latin typeface="PT Sans Narrow" panose="020B0506020203020204" pitchFamily="34" charset="0"/>
              </a:rPr>
              <a:t>UNIC-CASS - </a:t>
            </a:r>
            <a:r>
              <a:rPr lang="en-US" sz="4000" b="1" dirty="0" err="1">
                <a:solidFill>
                  <a:srgbClr val="000000"/>
                </a:solidFill>
                <a:latin typeface="PT Sans Narrow" panose="020B0506020203020204" pitchFamily="34" charset="0"/>
              </a:rPr>
              <a:t>Fulgor</a:t>
            </a:r>
            <a:r>
              <a:rPr lang="en-US" sz="1100" dirty="0"/>
              <a:t/>
            </a:r>
            <a:br>
              <a:rPr lang="en-US" sz="1100" dirty="0"/>
            </a:b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Design Example Run</a:t>
            </a:r>
            <a:b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</a:br>
            <a:r>
              <a:rPr lang="en-US" sz="4000" dirty="0" smtClean="0">
                <a:solidFill>
                  <a:srgbClr val="000000"/>
                </a:solidFill>
                <a:latin typeface="PT Sans Narrow" panose="020B0506020203020204" pitchFamily="34" charset="0"/>
              </a:rPr>
              <a:t>W-2W Current </a:t>
            </a:r>
            <a:r>
              <a:rPr lang="en-US" sz="4000" dirty="0">
                <a:solidFill>
                  <a:srgbClr val="000000"/>
                </a:solidFill>
                <a:latin typeface="PT Sans Narrow" panose="020B0506020203020204" pitchFamily="34" charset="0"/>
              </a:rPr>
              <a:t>Steering DAC</a:t>
            </a:r>
            <a: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  <a:t/>
            </a:r>
            <a:br>
              <a:rPr lang="en-US" sz="4000" b="0" i="0" u="none" strike="noStrike" noProof="0" dirty="0">
                <a:solidFill>
                  <a:srgbClr val="000000"/>
                </a:solidFill>
                <a:effectLst/>
                <a:latin typeface="PT Sans Narrow" panose="020B0506020203020204" pitchFamily="34" charset="0"/>
              </a:rPr>
            </a:b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200" dirty="0">
                <a:solidFill>
                  <a:srgbClr val="545454"/>
                </a:solidFill>
                <a:latin typeface="PT Sans Narrow" panose="020B0506020203020204" pitchFamily="34" charset="0"/>
              </a:rPr>
              <a:t>24</a:t>
            </a:r>
            <a:r>
              <a:rPr lang="en-US" sz="1200" b="0" i="0" u="none" strike="noStrike" noProof="0" dirty="0">
                <a:solidFill>
                  <a:srgbClr val="545454"/>
                </a:solidFill>
                <a:effectLst/>
                <a:latin typeface="PT Sans Narrow" panose="020B0506020203020204" pitchFamily="34" charset="0"/>
              </a:rPr>
              <a:t>.08.2025</a:t>
            </a:r>
            <a:r>
              <a:rPr lang="en-US" sz="1100" b="0" noProof="0" dirty="0">
                <a:effectLst/>
              </a:rPr>
              <a:t/>
            </a:r>
            <a:br>
              <a:rPr lang="en-US" sz="1100" b="0" noProof="0" dirty="0">
                <a:effectLst/>
              </a:rPr>
            </a:br>
            <a:r>
              <a:rPr lang="en-US" sz="1600" b="1" i="0" u="none" strike="noStrike" noProof="0" dirty="0">
                <a:solidFill>
                  <a:srgbClr val="695D46"/>
                </a:solidFill>
                <a:effectLst/>
                <a:latin typeface="Open Sans" panose="020B0606030504020204" pitchFamily="34" charset="0"/>
              </a:rPr>
              <a:t>─</a:t>
            </a:r>
            <a:endParaRPr lang="en-US" sz="4000" noProof="0" dirty="0">
              <a:solidFill>
                <a:schemeClr val="tx2"/>
              </a:solidFill>
            </a:endParaRPr>
          </a:p>
        </p:txBody>
      </p:sp>
      <p:pic>
        <p:nvPicPr>
          <p:cNvPr id="1028" name="Picture 4" descr="Forma&#10;&#10;El contenido generado por IA puede ser incorrecto.">
            <a:extLst>
              <a:ext uri="{FF2B5EF4-FFF2-40B4-BE49-F238E27FC236}">
                <a16:creationId xmlns:a16="http://schemas.microsoft.com/office/drawing/2014/main" id="{647D0C4C-9766-D117-0728-685EACF69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19641" y="489292"/>
            <a:ext cx="5513278" cy="1419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 descr="Imagen que contiene dibujo, jugador, pelota&#10;&#10;El contenido generado por IA puede ser incorrecto.">
            <a:extLst>
              <a:ext uri="{FF2B5EF4-FFF2-40B4-BE49-F238E27FC236}">
                <a16:creationId xmlns:a16="http://schemas.microsoft.com/office/drawing/2014/main" id="{8EA9759C-DE19-FFFD-4F69-C3AFF69C03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376" y="5482018"/>
            <a:ext cx="1649058" cy="299508"/>
          </a:xfrm>
          <a:prstGeom prst="rect">
            <a:avLst/>
          </a:prstGeom>
        </p:spPr>
      </p:pic>
      <p:pic>
        <p:nvPicPr>
          <p:cNvPr id="5" name="Google Shape;87;p1">
            <a:extLst>
              <a:ext uri="{FF2B5EF4-FFF2-40B4-BE49-F238E27FC236}">
                <a16:creationId xmlns:a16="http://schemas.microsoft.com/office/drawing/2014/main" id="{B880C247-065C-9EFA-C679-58D9C3D884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19078" y="4407478"/>
            <a:ext cx="1666801" cy="81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88;p1">
            <a:extLst>
              <a:ext uri="{FF2B5EF4-FFF2-40B4-BE49-F238E27FC236}">
                <a16:creationId xmlns:a16="http://schemas.microsoft.com/office/drawing/2014/main" id="{11952D4A-FEE5-D309-0C1A-C292DE2F360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9366" y="5325175"/>
            <a:ext cx="1766350" cy="70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89;p1">
            <a:extLst>
              <a:ext uri="{FF2B5EF4-FFF2-40B4-BE49-F238E27FC236}">
                <a16:creationId xmlns:a16="http://schemas.microsoft.com/office/drawing/2014/main" id="{A82956C5-2865-D142-E4BE-34772098B6A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52477" y="5225403"/>
            <a:ext cx="1481500" cy="969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88;p1">
            <a:extLst>
              <a:ext uri="{FF2B5EF4-FFF2-40B4-BE49-F238E27FC236}">
                <a16:creationId xmlns:a16="http://schemas.microsoft.com/office/drawing/2014/main" id="{61DA5C0E-F699-2221-6C83-4D73F5108F5B}"/>
              </a:ext>
            </a:extLst>
          </p:cNvPr>
          <p:cNvPicPr preferRelativeResize="0"/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9415" y="5395523"/>
            <a:ext cx="1766350" cy="47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19641" y="6058399"/>
            <a:ext cx="3752407" cy="609766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33977" y="5943045"/>
            <a:ext cx="1386364" cy="740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041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AF30-A907-E4BF-5460-681117915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DBC6A65-161D-C758-E2A3-24D3D7880C05}"/>
              </a:ext>
            </a:extLst>
          </p:cNvPr>
          <p:cNvSpPr txBox="1"/>
          <p:nvPr/>
        </p:nvSpPr>
        <p:spPr>
          <a:xfrm>
            <a:off x="3687271" y="418271"/>
            <a:ext cx="4596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Current Steering DAC symbol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5345" y="1083212"/>
            <a:ext cx="6612724" cy="48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619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013-68E4-5327-396D-EED2D4594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4561318" y="325009"/>
            <a:ext cx="3355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W-2W DAC </a:t>
            </a:r>
            <a:r>
              <a:rPr lang="en-US" b="1" dirty="0"/>
              <a:t>Schematic View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437" y="1722753"/>
            <a:ext cx="11465169" cy="3235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65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34" y="1942996"/>
            <a:ext cx="11281076" cy="285408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BB4F2C5-B108-E7AD-FDFD-CBB857EB6408}"/>
              </a:ext>
            </a:extLst>
          </p:cNvPr>
          <p:cNvSpPr txBox="1"/>
          <p:nvPr/>
        </p:nvSpPr>
        <p:spPr>
          <a:xfrm>
            <a:off x="3856715" y="212467"/>
            <a:ext cx="4733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</a:t>
            </a:r>
            <a:r>
              <a:rPr lang="en-US" b="1" dirty="0" err="1" smtClean="0"/>
              <a:t>stimulous</a:t>
            </a:r>
            <a:r>
              <a:rPr lang="en-US" b="1" dirty="0" smtClean="0"/>
              <a:t> counter schematic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97054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5908A-08E9-5755-8327-CCC4A7F69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C21E9B8D-60E8-08A7-F505-99743CCC2398}"/>
              </a:ext>
            </a:extLst>
          </p:cNvPr>
          <p:cNvSpPr txBox="1"/>
          <p:nvPr/>
        </p:nvSpPr>
        <p:spPr>
          <a:xfrm>
            <a:off x="1097400" y="427592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7-bit counter output signals</a:t>
            </a:r>
            <a:endParaRPr lang="en-US" b="1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8755" y="921747"/>
            <a:ext cx="4267116" cy="557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481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FA8A7-FC2E-6FC7-F95E-BBF993010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4D54D6CF-B6C9-216D-6167-7ACF129E8767}"/>
              </a:ext>
            </a:extLst>
          </p:cNvPr>
          <p:cNvSpPr txBox="1"/>
          <p:nvPr/>
        </p:nvSpPr>
        <p:spPr>
          <a:xfrm>
            <a:off x="2596087" y="311877"/>
            <a:ext cx="5974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bench to validate </a:t>
            </a:r>
            <a:r>
              <a:rPr lang="en-US" b="1" dirty="0" smtClean="0"/>
              <a:t>the DAC </a:t>
            </a:r>
            <a:r>
              <a:rPr lang="en-US" b="1" dirty="0"/>
              <a:t>performance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087" y="929968"/>
            <a:ext cx="6168085" cy="540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7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2991061" y="332197"/>
            <a:ext cx="5836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Measurement of DAC Static transfer curve </a:t>
            </a:r>
            <a:endParaRPr lang="en-US" b="1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113" y="1128370"/>
            <a:ext cx="3320630" cy="4867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60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4032070" y="402535"/>
            <a:ext cx="4044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Linearity measurement curves</a:t>
            </a:r>
            <a:endParaRPr lang="en-US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60" y="872194"/>
            <a:ext cx="5349435" cy="2674718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731" y="3546912"/>
            <a:ext cx="5468097" cy="2734049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0744" y="872194"/>
            <a:ext cx="5484061" cy="313374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A7A6BB4C-C93D-C1D2-419E-82C2D8558645}"/>
              </a:ext>
            </a:extLst>
          </p:cNvPr>
          <p:cNvSpPr txBox="1"/>
          <p:nvPr/>
        </p:nvSpPr>
        <p:spPr>
          <a:xfrm>
            <a:off x="6054418" y="4834109"/>
            <a:ext cx="51603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These results are preliminary and </a:t>
            </a:r>
            <a:endParaRPr lang="en-US" b="1" dirty="0" smtClean="0"/>
          </a:p>
          <a:p>
            <a:r>
              <a:rPr lang="en-US" b="1" dirty="0" smtClean="0"/>
              <a:t>are </a:t>
            </a:r>
            <a:r>
              <a:rPr lang="en-US" b="1" dirty="0"/>
              <a:t>planned to be improved through 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more robust design.</a:t>
            </a:r>
          </a:p>
        </p:txBody>
      </p:sp>
    </p:spTree>
    <p:extLst>
      <p:ext uri="{BB962C8B-B14F-4D97-AF65-F5344CB8AC3E}">
        <p14:creationId xmlns:p14="http://schemas.microsoft.com/office/powerpoint/2010/main" val="24720446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49</Words>
  <Application>Microsoft Office PowerPoint</Application>
  <PresentationFormat>Panorámica</PresentationFormat>
  <Paragraphs>11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Open Sans</vt:lpstr>
      <vt:lpstr>PT Sans Narrow</vt:lpstr>
      <vt:lpstr>Tema de Office</vt:lpstr>
      <vt:lpstr> UNIC-CASS - Fulgor Design Example Run W-2W Current Steering DAC  24.08.2025 ─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UNIC-CASS - Fulgor Design Example Run Phase Interpolator  24.08.2025 ─</dc:title>
  <dc:creator>Víctor Muñoz</dc:creator>
  <cp:lastModifiedBy>Heber Torres</cp:lastModifiedBy>
  <cp:revision>21</cp:revision>
  <dcterms:created xsi:type="dcterms:W3CDTF">2025-08-24T00:03:28Z</dcterms:created>
  <dcterms:modified xsi:type="dcterms:W3CDTF">2025-08-24T22:57:44Z</dcterms:modified>
</cp:coreProperties>
</file>