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  <p:sldMasterId id="2147483676" r:id="rId2"/>
  </p:sldMasterIdLst>
  <p:notesMasterIdLst>
    <p:notesMasterId r:id="rId44"/>
  </p:notesMasterIdLst>
  <p:handoutMasterIdLst>
    <p:handoutMasterId r:id="rId45"/>
  </p:handoutMasterIdLst>
  <p:sldIdLst>
    <p:sldId id="354" r:id="rId3"/>
    <p:sldId id="386" r:id="rId4"/>
    <p:sldId id="401" r:id="rId5"/>
    <p:sldId id="402" r:id="rId6"/>
    <p:sldId id="445" r:id="rId7"/>
    <p:sldId id="446" r:id="rId8"/>
    <p:sldId id="447" r:id="rId9"/>
    <p:sldId id="696" r:id="rId10"/>
    <p:sldId id="700" r:id="rId11"/>
    <p:sldId id="697" r:id="rId12"/>
    <p:sldId id="698" r:id="rId13"/>
    <p:sldId id="699" r:id="rId14"/>
    <p:sldId id="701" r:id="rId15"/>
    <p:sldId id="705" r:id="rId16"/>
    <p:sldId id="703" r:id="rId17"/>
    <p:sldId id="704" r:id="rId18"/>
    <p:sldId id="706" r:id="rId19"/>
    <p:sldId id="707" r:id="rId20"/>
    <p:sldId id="708" r:id="rId21"/>
    <p:sldId id="709" r:id="rId22"/>
    <p:sldId id="455" r:id="rId23"/>
    <p:sldId id="456" r:id="rId24"/>
    <p:sldId id="695" r:id="rId25"/>
    <p:sldId id="721" r:id="rId26"/>
    <p:sldId id="723" r:id="rId27"/>
    <p:sldId id="713" r:id="rId28"/>
    <p:sldId id="714" r:id="rId29"/>
    <p:sldId id="724" r:id="rId30"/>
    <p:sldId id="715" r:id="rId31"/>
    <p:sldId id="716" r:id="rId32"/>
    <p:sldId id="717" r:id="rId33"/>
    <p:sldId id="718" r:id="rId34"/>
    <p:sldId id="719" r:id="rId35"/>
    <p:sldId id="720" r:id="rId36"/>
    <p:sldId id="725" r:id="rId37"/>
    <p:sldId id="726" r:id="rId38"/>
    <p:sldId id="710" r:id="rId39"/>
    <p:sldId id="712" r:id="rId40"/>
    <p:sldId id="727" r:id="rId41"/>
    <p:sldId id="728" r:id="rId42"/>
    <p:sldId id="356" r:id="rId43"/>
  </p:sldIdLst>
  <p:sldSz cx="9144000" cy="6858000" type="screen4x3"/>
  <p:notesSz cx="6854825" cy="96313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A3A3"/>
    <a:srgbClr val="FFCCFF"/>
    <a:srgbClr val="99FF99"/>
    <a:srgbClr val="00CCFF"/>
    <a:srgbClr val="777777"/>
    <a:srgbClr val="CC00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27" autoAdjust="0"/>
    <p:restoredTop sz="94434" autoAdjust="0"/>
  </p:normalViewPr>
  <p:slideViewPr>
    <p:cSldViewPr>
      <p:cViewPr>
        <p:scale>
          <a:sx n="94" d="100"/>
          <a:sy n="94" d="100"/>
        </p:scale>
        <p:origin x="8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612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82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82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28C7EF-7C75-435E-9C11-16C876CD0415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2814714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9175" y="722313"/>
            <a:ext cx="4818063" cy="3613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5175"/>
            <a:ext cx="54832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51F49139-447C-4219-BC83-0F072FCE43F6}" type="slidenum">
              <a:rPr lang="en-US" altLang="es-VE"/>
              <a:pPr>
                <a:defRPr/>
              </a:pPr>
              <a:t>‹Nº›</a:t>
            </a:fld>
            <a:endParaRPr lang="en-US" altLang="es-VE" dirty="0"/>
          </a:p>
        </p:txBody>
      </p:sp>
    </p:spTree>
    <p:extLst>
      <p:ext uri="{BB962C8B-B14F-4D97-AF65-F5344CB8AC3E}">
        <p14:creationId xmlns:p14="http://schemas.microsoft.com/office/powerpoint/2010/main" val="1658455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s-VE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C45051-47A2-4F75-ABE9-B4DCA06081C8}" type="slidenum">
              <a:rPr lang="es-ES" altLang="es-VE" sz="1300"/>
              <a:pPr>
                <a:spcBef>
                  <a:spcPct val="0"/>
                </a:spcBef>
              </a:pPr>
              <a:t>1</a:t>
            </a:fld>
            <a:endParaRPr lang="es-ES" altLang="es-VE" sz="1300" dirty="0"/>
          </a:p>
        </p:txBody>
      </p:sp>
    </p:spTree>
    <p:extLst>
      <p:ext uri="{BB962C8B-B14F-4D97-AF65-F5344CB8AC3E}">
        <p14:creationId xmlns:p14="http://schemas.microsoft.com/office/powerpoint/2010/main" val="273063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s-VE" dirty="0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ED741D-2C7F-46E1-99C2-67F65C2266C3}" type="slidenum">
              <a:rPr lang="en-US" altLang="es-VE" sz="1300"/>
              <a:pPr>
                <a:spcBef>
                  <a:spcPct val="0"/>
                </a:spcBef>
              </a:pPr>
              <a:t>2</a:t>
            </a:fld>
            <a:endParaRPr lang="en-US" altLang="es-VE" sz="1300" dirty="0"/>
          </a:p>
        </p:txBody>
      </p:sp>
    </p:spTree>
    <p:extLst>
      <p:ext uri="{BB962C8B-B14F-4D97-AF65-F5344CB8AC3E}">
        <p14:creationId xmlns:p14="http://schemas.microsoft.com/office/powerpoint/2010/main" val="104208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584EF1-9FD6-49EB-A6D1-EA648F0E459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s-VE" dirty="0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ED741D-2C7F-46E1-99C2-67F65C2266C3}" type="slidenum">
              <a:rPr lang="en-US" altLang="es-VE" sz="1300"/>
              <a:pPr>
                <a:spcBef>
                  <a:spcPct val="0"/>
                </a:spcBef>
              </a:pPr>
              <a:t>36</a:t>
            </a:fld>
            <a:endParaRPr lang="en-US" altLang="es-VE" sz="1300" dirty="0"/>
          </a:p>
        </p:txBody>
      </p:sp>
    </p:spTree>
    <p:extLst>
      <p:ext uri="{BB962C8B-B14F-4D97-AF65-F5344CB8AC3E}">
        <p14:creationId xmlns:p14="http://schemas.microsoft.com/office/powerpoint/2010/main" val="84272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584EF1-9FD6-49EB-A6D1-EA648F0E459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584EF1-9FD6-49EB-A6D1-EA648F0E459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s-VE" dirty="0" smtClean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13231E-B340-407E-866C-0BC8D8005EF0}" type="slidenum">
              <a:rPr lang="es-ES" altLang="es-VE" sz="1300"/>
              <a:pPr>
                <a:spcBef>
                  <a:spcPct val="0"/>
                </a:spcBef>
              </a:pPr>
              <a:t>41</a:t>
            </a:fld>
            <a:endParaRPr lang="es-ES" altLang="es-VE" sz="1300" dirty="0"/>
          </a:p>
        </p:txBody>
      </p:sp>
    </p:spTree>
    <p:extLst>
      <p:ext uri="{BB962C8B-B14F-4D97-AF65-F5344CB8AC3E}">
        <p14:creationId xmlns:p14="http://schemas.microsoft.com/office/powerpoint/2010/main" val="19284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defRPr lang="es-VE" sz="5400" b="1" kern="1200">
                <a:solidFill>
                  <a:srgbClr val="41181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E9C977-7672-4967-94BC-805B2CB39164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B77D9D06-B0D9-4F94-B105-37C56F0E0DC9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121658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uadroTexto"/>
          <p:cNvSpPr txBox="1">
            <a:spLocks noChangeArrowheads="1"/>
          </p:cNvSpPr>
          <p:nvPr userDrawn="1"/>
        </p:nvSpPr>
        <p:spPr bwMode="auto">
          <a:xfrm>
            <a:off x="2143125" y="234950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VE" b="1" dirty="0">
                <a:solidFill>
                  <a:srgbClr val="E6B9B8"/>
                </a:solidFill>
              </a:rPr>
              <a:t>Sólo para uso Interno de TCS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12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uadroTexto"/>
          <p:cNvSpPr txBox="1">
            <a:spLocks noChangeArrowheads="1"/>
          </p:cNvSpPr>
          <p:nvPr userDrawn="1"/>
        </p:nvSpPr>
        <p:spPr bwMode="auto">
          <a:xfrm>
            <a:off x="2143125" y="165100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VE" b="1" dirty="0">
                <a:solidFill>
                  <a:srgbClr val="E6B9B8"/>
                </a:solidFill>
              </a:rPr>
              <a:t>Sólo para uso Interno de TCS</a:t>
            </a: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262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 userDrawn="1"/>
        </p:nvSpPr>
        <p:spPr bwMode="auto">
          <a:xfrm>
            <a:off x="2143125" y="165100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VE" b="1" dirty="0">
                <a:solidFill>
                  <a:srgbClr val="E6B9B8"/>
                </a:solidFill>
              </a:rPr>
              <a:t>Sólo para uso Interno de TCS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5029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029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9307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uadroTexto"/>
          <p:cNvSpPr txBox="1">
            <a:spLocks noChangeArrowheads="1"/>
          </p:cNvSpPr>
          <p:nvPr userDrawn="1"/>
        </p:nvSpPr>
        <p:spPr bwMode="auto">
          <a:xfrm>
            <a:off x="2143125" y="165100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VE" b="1" dirty="0">
                <a:solidFill>
                  <a:srgbClr val="E6B9B8"/>
                </a:solidFill>
              </a:rPr>
              <a:t>Sólo para uso Interno de TCS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686800" cy="5029200"/>
          </a:xfrm>
        </p:spPr>
        <p:txBody>
          <a:bodyPr rtlCol="0">
            <a:normAutofit/>
          </a:bodyPr>
          <a:lstStyle/>
          <a:p>
            <a:pPr lvl="0"/>
            <a:endParaRPr lang="es-VE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6715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435225"/>
            <a:ext cx="7772400" cy="1470025"/>
          </a:xfrm>
        </p:spPr>
        <p:txBody>
          <a:bodyPr/>
          <a:lstStyle>
            <a:lvl1pPr>
              <a:defRPr lang="es-VE" sz="5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5351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609600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00600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2365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ECAB3F-9E45-4387-B554-458765CD8FB3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9D0A3154-1F1C-4CDB-AA25-14BEEAC7B8ED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1668949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7768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" y="1600199"/>
            <a:ext cx="4268788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4268788" cy="4454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00199"/>
            <a:ext cx="4270375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70375" cy="4454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116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816FB03-175B-4AB7-A049-222FF419EFA3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20C0AC04-017E-4EF6-99FD-94A8AD953E91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35138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381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53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1043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2C28695-9260-4BF7-8904-648FD8326C83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975B07A6-388C-4218-B823-3B59F40EC82D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3436335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9C431D-670E-44E4-9909-D2E4C77D7255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DC738810-C8F1-4B09-9DE7-1DA17318D04B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3254017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2DDE86-BE75-4616-8B6D-4084397E4FCC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7D255EFE-042E-4830-8DCE-24BF5B2B96B7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1395544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0CFCDF6-D63F-415C-A4AD-EDE329B6AB70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C6AF9CBF-1F5D-4C51-BA97-12F6A3A5B29C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3753193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6323D89-8ECF-421D-B82E-5A364192C432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16C8489C-D05C-4884-898F-278A00B81680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2480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2490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990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8E5F840-A892-40ED-BDA0-498F1166DB88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670B6125-7172-4DF0-9CE3-4DC25B0FF311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385105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457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601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311B558-FBD1-4DEE-8E77-56CA93545E8E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A587370D-DF39-43D0-9A69-0135EEFC5CF7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223084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5245E99-B3D1-4320-9751-F47CB75C0A22}" type="datetimeFigureOut">
              <a:rPr lang="es-MX"/>
              <a:pPr>
                <a:defRPr/>
              </a:pPr>
              <a:t>12/02/2016</a:t>
            </a:fld>
            <a:endParaRPr lang="es-V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/>
            </a:lvl1pPr>
          </a:lstStyle>
          <a:p>
            <a:pPr>
              <a:defRPr/>
            </a:pPr>
            <a:fld id="{04014232-672F-40AC-9D2E-68177AF0BA53}" type="slidenum">
              <a:rPr lang="es-VE" altLang="es-VE"/>
              <a:pPr>
                <a:defRPr/>
              </a:pPr>
              <a:t>‹Nº›</a:t>
            </a:fld>
            <a:endParaRPr lang="es-VE" altLang="es-VE" dirty="0"/>
          </a:p>
        </p:txBody>
      </p:sp>
    </p:spTree>
    <p:extLst>
      <p:ext uri="{BB962C8B-B14F-4D97-AF65-F5344CB8AC3E}">
        <p14:creationId xmlns:p14="http://schemas.microsoft.com/office/powerpoint/2010/main" val="116123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uadroTexto"/>
          <p:cNvSpPr txBox="1">
            <a:spLocks noChangeArrowheads="1"/>
          </p:cNvSpPr>
          <p:nvPr userDrawn="1"/>
        </p:nvSpPr>
        <p:spPr bwMode="auto">
          <a:xfrm>
            <a:off x="2143125" y="165100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VE" b="1" dirty="0">
                <a:solidFill>
                  <a:srgbClr val="E6B9B8"/>
                </a:solidFill>
              </a:rPr>
              <a:t>Sólo para uso Interno de TCS</a:t>
            </a:r>
          </a:p>
        </p:txBody>
      </p:sp>
    </p:spTree>
    <p:extLst>
      <p:ext uri="{BB962C8B-B14F-4D97-AF65-F5344CB8AC3E}">
        <p14:creationId xmlns:p14="http://schemas.microsoft.com/office/powerpoint/2010/main" val="411231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 userDrawn="1"/>
        </p:nvSpPr>
        <p:spPr bwMode="auto">
          <a:xfrm>
            <a:off x="2143125" y="234950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VE" b="1" dirty="0">
                <a:solidFill>
                  <a:srgbClr val="E6B9B8"/>
                </a:solidFill>
              </a:rPr>
              <a:t>Sólo para uso Interno de TCS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12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 userDrawn="1"/>
        </p:nvSpPr>
        <p:spPr bwMode="auto">
          <a:xfrm>
            <a:off x="2143125" y="165100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VE" b="1" dirty="0">
                <a:solidFill>
                  <a:srgbClr val="E6B9B8"/>
                </a:solidFill>
              </a:rPr>
              <a:t>Sólo para uso Interno de TCS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7564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12 Imagen" descr="logos tcs duplicados-02-0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3" b="6006"/>
          <a:stretch>
            <a:fillRect/>
          </a:stretch>
        </p:blipFill>
        <p:spPr bwMode="auto">
          <a:xfrm>
            <a:off x="0" y="1000125"/>
            <a:ext cx="91440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1 Marcador de título"/>
          <p:cNvSpPr>
            <a:spLocks noGrp="1"/>
          </p:cNvSpPr>
          <p:nvPr>
            <p:ph type="title"/>
          </p:nvPr>
        </p:nvSpPr>
        <p:spPr bwMode="auto">
          <a:xfrm>
            <a:off x="2209800" y="1524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VE" smtClean="0"/>
              <a:t>Haga clic para modificar el estilo de título del patrón</a:t>
            </a:r>
            <a:endParaRPr lang="es-VE" altLang="es-VE" smtClean="0"/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228600" y="1905000"/>
            <a:ext cx="8686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VE" smtClean="0"/>
              <a:t>Haga clic para modificar el estilo de texto del patrón</a:t>
            </a:r>
          </a:p>
          <a:p>
            <a:pPr lvl="1"/>
            <a:r>
              <a:rPr lang="es-ES" altLang="es-VE" smtClean="0"/>
              <a:t>Segundo nivel</a:t>
            </a:r>
          </a:p>
          <a:p>
            <a:pPr lvl="2"/>
            <a:r>
              <a:rPr lang="es-ES" altLang="es-VE" smtClean="0"/>
              <a:t>Tercer nivel</a:t>
            </a:r>
          </a:p>
          <a:p>
            <a:pPr lvl="3"/>
            <a:r>
              <a:rPr lang="es-ES" altLang="es-VE" smtClean="0"/>
              <a:t>Cuarto nivel</a:t>
            </a:r>
          </a:p>
          <a:p>
            <a:pPr lvl="4"/>
            <a:r>
              <a:rPr lang="es-ES" altLang="es-VE" smtClean="0"/>
              <a:t>Quinto nivel</a:t>
            </a:r>
            <a:endParaRPr lang="es-VE" altLang="es-VE" smtClean="0"/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2875"/>
            <a:ext cx="15716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3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4" r:id="rId1"/>
    <p:sldLayoutId id="2147484618" r:id="rId2"/>
    <p:sldLayoutId id="2147484625" r:id="rId3"/>
    <p:sldLayoutId id="2147484619" r:id="rId4"/>
    <p:sldLayoutId id="2147484626" r:id="rId5"/>
    <p:sldLayoutId id="2147484627" r:id="rId6"/>
    <p:sldLayoutId id="2147484628" r:id="rId7"/>
    <p:sldLayoutId id="2147484629" r:id="rId8"/>
    <p:sldLayoutId id="2147484630" r:id="rId9"/>
    <p:sldLayoutId id="2147484631" r:id="rId10"/>
    <p:sldLayoutId id="2147484632" r:id="rId11"/>
    <p:sldLayoutId id="2147484633" r:id="rId12"/>
    <p:sldLayoutId id="214748463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10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10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10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1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12 Imagen" descr="logos tcs duplicados-02-0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3" b="6006"/>
          <a:stretch>
            <a:fillRect/>
          </a:stretch>
        </p:blipFill>
        <p:spPr bwMode="auto">
          <a:xfrm>
            <a:off x="0" y="1000125"/>
            <a:ext cx="91440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1 Marcador de título"/>
          <p:cNvSpPr>
            <a:spLocks noGrp="1"/>
          </p:cNvSpPr>
          <p:nvPr>
            <p:ph type="title"/>
          </p:nvPr>
        </p:nvSpPr>
        <p:spPr bwMode="auto">
          <a:xfrm>
            <a:off x="228600" y="1066800"/>
            <a:ext cx="868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VE" smtClean="0"/>
              <a:t>Haga clic para modificar el estilo de título del patrón</a:t>
            </a:r>
            <a:endParaRPr lang="es-VE" altLang="es-VE" smtClean="0"/>
          </a:p>
        </p:txBody>
      </p:sp>
      <p:sp>
        <p:nvSpPr>
          <p:cNvPr id="2052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VE" smtClean="0"/>
              <a:t>Haga clic para modificar el estilo de texto del patrón</a:t>
            </a:r>
          </a:p>
          <a:p>
            <a:pPr lvl="1"/>
            <a:r>
              <a:rPr lang="es-ES" altLang="es-VE" smtClean="0"/>
              <a:t>Segundo nivel</a:t>
            </a:r>
          </a:p>
          <a:p>
            <a:pPr lvl="2"/>
            <a:r>
              <a:rPr lang="es-ES" altLang="es-VE" smtClean="0"/>
              <a:t>Tercer nivel</a:t>
            </a:r>
          </a:p>
          <a:p>
            <a:pPr lvl="3"/>
            <a:r>
              <a:rPr lang="es-ES" altLang="es-VE" smtClean="0"/>
              <a:t>Cuarto nivel</a:t>
            </a:r>
          </a:p>
          <a:p>
            <a:pPr lvl="4"/>
            <a:r>
              <a:rPr lang="es-ES" altLang="es-VE" smtClean="0"/>
              <a:t>Quinto nivel</a:t>
            </a:r>
            <a:endParaRPr lang="es-VE" altLang="es-VE" smtClean="0"/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2875"/>
            <a:ext cx="15716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3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6 CuadroTexto"/>
          <p:cNvSpPr txBox="1">
            <a:spLocks noChangeArrowheads="1"/>
          </p:cNvSpPr>
          <p:nvPr/>
        </p:nvSpPr>
        <p:spPr bwMode="auto">
          <a:xfrm>
            <a:off x="2143125" y="165100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VE" b="1" dirty="0">
                <a:solidFill>
                  <a:srgbClr val="E6B9B8"/>
                </a:solidFill>
              </a:rPr>
              <a:t>Sólo para uso Interno de TCS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35" r:id="rId3"/>
    <p:sldLayoutId id="2147484622" r:id="rId4"/>
    <p:sldLayoutId id="2147484623" r:id="rId5"/>
    <p:sldLayoutId id="2147484636" r:id="rId6"/>
    <p:sldLayoutId id="2147484637" r:id="rId7"/>
    <p:sldLayoutId id="2147484638" r:id="rId8"/>
    <p:sldLayoutId id="2147484639" r:id="rId9"/>
    <p:sldLayoutId id="2147484640" r:id="rId10"/>
    <p:sldLayoutId id="2147484641" r:id="rId11"/>
  </p:sldLayoutIdLst>
  <p:txStyles>
    <p:titleStyle>
      <a:lvl1pPr algn="ctr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defRPr lang="es-VE" sz="3200" kern="1200">
          <a:solidFill>
            <a:srgbClr val="411817"/>
          </a:solidFill>
          <a:latin typeface="+mn-lt"/>
          <a:ea typeface="+mn-ea"/>
          <a:cs typeface="+mn-cs"/>
        </a:defRPr>
      </a:lvl1pPr>
      <a:lvl2pPr algn="ctr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defRPr sz="3200">
          <a:solidFill>
            <a:srgbClr val="411817"/>
          </a:solidFill>
          <a:latin typeface="Calibri" pitchFamily="-110" charset="0"/>
        </a:defRPr>
      </a:lvl2pPr>
      <a:lvl3pPr algn="ctr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defRPr sz="3200">
          <a:solidFill>
            <a:srgbClr val="411817"/>
          </a:solidFill>
          <a:latin typeface="Calibri" pitchFamily="-110" charset="0"/>
        </a:defRPr>
      </a:lvl3pPr>
      <a:lvl4pPr algn="ctr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defRPr sz="3200">
          <a:solidFill>
            <a:srgbClr val="411817"/>
          </a:solidFill>
          <a:latin typeface="Calibri" pitchFamily="-110" charset="0"/>
        </a:defRPr>
      </a:lvl4pPr>
      <a:lvl5pPr algn="ctr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defRPr sz="3200">
          <a:solidFill>
            <a:srgbClr val="411817"/>
          </a:solidFill>
          <a:latin typeface="Calibri" pitchFamily="-110" charset="0"/>
        </a:defRPr>
      </a:lvl5pPr>
      <a:lvl6pPr marL="457200" algn="ctr" rtl="0" fontAlgn="base">
        <a:spcBef>
          <a:spcPct val="20000"/>
        </a:spcBef>
        <a:spcAft>
          <a:spcPct val="0"/>
        </a:spcAft>
        <a:buClr>
          <a:srgbClr val="953735"/>
        </a:buClr>
        <a:buFont typeface="Arial" charset="0"/>
        <a:defRPr sz="3200">
          <a:solidFill>
            <a:srgbClr val="411817"/>
          </a:solidFill>
          <a:latin typeface="Calibri" pitchFamily="-110" charset="0"/>
        </a:defRPr>
      </a:lvl6pPr>
      <a:lvl7pPr marL="914400" algn="ctr" rtl="0" fontAlgn="base">
        <a:spcBef>
          <a:spcPct val="20000"/>
        </a:spcBef>
        <a:spcAft>
          <a:spcPct val="0"/>
        </a:spcAft>
        <a:buClr>
          <a:srgbClr val="953735"/>
        </a:buClr>
        <a:buFont typeface="Arial" charset="0"/>
        <a:defRPr sz="3200">
          <a:solidFill>
            <a:srgbClr val="411817"/>
          </a:solidFill>
          <a:latin typeface="Calibri" pitchFamily="-110" charset="0"/>
        </a:defRPr>
      </a:lvl7pPr>
      <a:lvl8pPr marL="1371600" algn="ctr" rtl="0" fontAlgn="base">
        <a:spcBef>
          <a:spcPct val="20000"/>
        </a:spcBef>
        <a:spcAft>
          <a:spcPct val="0"/>
        </a:spcAft>
        <a:buClr>
          <a:srgbClr val="953735"/>
        </a:buClr>
        <a:buFont typeface="Arial" charset="0"/>
        <a:defRPr sz="3200">
          <a:solidFill>
            <a:srgbClr val="411817"/>
          </a:solidFill>
          <a:latin typeface="Calibri" pitchFamily="-110" charset="0"/>
        </a:defRPr>
      </a:lvl8pPr>
      <a:lvl9pPr marL="1828800" algn="ctr" rtl="0" fontAlgn="base">
        <a:spcBef>
          <a:spcPct val="20000"/>
        </a:spcBef>
        <a:spcAft>
          <a:spcPct val="0"/>
        </a:spcAft>
        <a:buClr>
          <a:srgbClr val="953735"/>
        </a:buClr>
        <a:buFont typeface="Arial" charset="0"/>
        <a:defRPr sz="3200">
          <a:solidFill>
            <a:srgbClr val="411817"/>
          </a:solidFill>
          <a:latin typeface="Calibri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•"/>
        <a:defRPr sz="3200" kern="1200">
          <a:solidFill>
            <a:srgbClr val="41181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–"/>
        <a:defRPr sz="2800" kern="1200">
          <a:solidFill>
            <a:srgbClr val="411817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•"/>
        <a:defRPr sz="2400" kern="1200">
          <a:solidFill>
            <a:srgbClr val="411817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–"/>
        <a:defRPr sz="2000" kern="1200">
          <a:solidFill>
            <a:srgbClr val="411817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53735"/>
        </a:buClr>
        <a:buFont typeface="Arial" panose="020B0604020202020204" pitchFamily="34" charset="0"/>
        <a:buChar char="»"/>
        <a:defRPr sz="2000" kern="1200">
          <a:solidFill>
            <a:srgbClr val="41181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udm/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db.com/products-services-training/pgdownload#windows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214563"/>
            <a:ext cx="5954712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074"/>
    </mc:Choice>
    <mc:Fallback>
      <p:transition advTm="607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PsycoPG2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40" y="1828800"/>
            <a:ext cx="7358320" cy="48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7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PsycoPG2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90" y="1835783"/>
            <a:ext cx="7376619" cy="48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PsycoPG2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15" y="1816625"/>
            <a:ext cx="6435170" cy="48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0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PsycoPG2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62" y="1841488"/>
            <a:ext cx="6359275" cy="47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5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</a:t>
            </a:r>
            <a:r>
              <a:rPr lang="es-VE" dirty="0" err="1" smtClean="0"/>
              <a:t>PostgreSQL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15" y="1797187"/>
            <a:ext cx="6435170" cy="48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0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</a:t>
            </a:r>
            <a:r>
              <a:rPr lang="es-VE" dirty="0" err="1"/>
              <a:t>PostgreSQL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62" y="1865526"/>
            <a:ext cx="6359275" cy="47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3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</a:t>
            </a:r>
            <a:r>
              <a:rPr lang="es-VE" dirty="0" err="1"/>
              <a:t>PostgreSQL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62" y="1854177"/>
            <a:ext cx="6359275" cy="47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7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</a:t>
            </a:r>
            <a:r>
              <a:rPr lang="es-VE" dirty="0" err="1"/>
              <a:t>PostgreSQL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62" y="1865526"/>
            <a:ext cx="6359275" cy="47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</a:t>
            </a:r>
            <a:r>
              <a:rPr lang="es-VE" dirty="0" err="1"/>
              <a:t>PostgreSQL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10" y="1856458"/>
            <a:ext cx="6367227" cy="47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8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</a:t>
            </a:r>
            <a:r>
              <a:rPr lang="es-VE" dirty="0" err="1"/>
              <a:t>PostgreSQL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62" y="1854177"/>
            <a:ext cx="6359275" cy="47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9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s-VE" dirty="0" smtClean="0"/>
              <a:t>Ambiente de Trabajo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7221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2879"/>
    </mc:Choice>
    <mc:Fallback>
      <p:transition advTm="1287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</a:t>
            </a:r>
            <a:r>
              <a:rPr lang="es-VE" dirty="0" err="1"/>
              <a:t>PostgreSQL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39" y="1830170"/>
            <a:ext cx="6443122" cy="47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PIP</a:t>
            </a:r>
            <a:endParaRPr lang="es-V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Si la instalación falla volver a correrlo</a:t>
            </a:r>
            <a:endParaRPr lang="es-V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790825"/>
            <a:ext cx="41529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092"/>
    </mc:Choice>
    <mc:Fallback>
      <p:transition advTm="2109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Librerías</a:t>
            </a:r>
            <a:endParaRPr lang="es-V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Instalar las siguientes librerías. Abrir una consola DOS y correr los siguientes comandos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-5400000">
            <a:off x="3677432" y="-230132"/>
            <a:ext cx="2049165" cy="800132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/>
          <a:lstStyle>
            <a:lvl1pPr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3200">
                <a:solidFill>
                  <a:srgbClr val="411817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800">
                <a:solidFill>
                  <a:srgbClr val="41181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2400">
                <a:solidFill>
                  <a:srgbClr val="411817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ip install requests==2.9.1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pip install Django==1.9.2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ip install djangorestframework==3.3.2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pip install django-tables2==1.1.1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ip install reportlab==3.2.0</a:t>
            </a:r>
          </a:p>
        </p:txBody>
      </p:sp>
    </p:spTree>
    <p:extLst>
      <p:ext uri="{BB962C8B-B14F-4D97-AF65-F5344CB8AC3E}">
        <p14:creationId xmlns:p14="http://schemas.microsoft.com/office/powerpoint/2010/main" val="381794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3313"/>
    </mc:Choice>
    <mc:Fallback>
      <p:transition advTm="5331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Probar el Ambiente</a:t>
            </a:r>
            <a:endParaRPr lang="es-V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Abrir una consola de DOS </a:t>
            </a:r>
            <a:r>
              <a:rPr lang="es-VE" smtClean="0"/>
              <a:t>y entrar al ambiente interactivo y correr los siguientes comandos</a:t>
            </a:r>
          </a:p>
          <a:p>
            <a:endParaRPr lang="es-VE"/>
          </a:p>
          <a:p>
            <a:endParaRPr lang="es-VE" smtClean="0"/>
          </a:p>
          <a:p>
            <a:endParaRPr lang="es-VE"/>
          </a:p>
          <a:p>
            <a:endParaRPr lang="es-VE" smtClean="0"/>
          </a:p>
          <a:p>
            <a:endParaRPr lang="es-VE"/>
          </a:p>
          <a:p>
            <a:endParaRPr lang="es-VE" smtClean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 smtClean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-5400000">
            <a:off x="2796632" y="723357"/>
            <a:ext cx="3810765" cy="800132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/>
          <a:lstStyle>
            <a:lvl1pPr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3200">
                <a:solidFill>
                  <a:srgbClr val="411817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800">
                <a:solidFill>
                  <a:srgbClr val="41181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2400">
                <a:solidFill>
                  <a:srgbClr val="411817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python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&gt;&gt;&gt; 1 + 1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lang="es-VE" altLang="es-VE" sz="1400" noProof="1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&gt;&gt;&gt; print('Hola mundo')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Hola mundo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&gt;&gt;&gt; import django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&gt;&gt;&gt; print(django.get_version())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1.9.2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&gt;&gt;&gt; import django_tables2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&gt;&gt;&gt; import psycopg2</a:t>
            </a:r>
          </a:p>
        </p:txBody>
      </p:sp>
    </p:spTree>
    <p:extLst>
      <p:ext uri="{BB962C8B-B14F-4D97-AF65-F5344CB8AC3E}">
        <p14:creationId xmlns:p14="http://schemas.microsoft.com/office/powerpoint/2010/main" val="94901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79450"/>
    </mc:Choice>
    <mc:Fallback>
      <p:transition advTm="7945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Bajar el Software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Realizar SVN </a:t>
            </a:r>
            <a:r>
              <a:rPr lang="es-VE" dirty="0" err="1" smtClean="0"/>
              <a:t>Checkout</a:t>
            </a:r>
            <a:endParaRPr lang="es-VE" dirty="0" smtClean="0"/>
          </a:p>
          <a:p>
            <a:pPr lvl="1"/>
            <a:r>
              <a:rPr lang="es-VE" dirty="0"/>
              <a:t>URL: </a:t>
            </a:r>
            <a:r>
              <a:rPr lang="es-VE" dirty="0">
                <a:hlinkClick r:id="rId2"/>
              </a:rPr>
              <a:t>https://subversion.assembla.com/svn/udm</a:t>
            </a:r>
            <a:r>
              <a:rPr lang="es-VE" dirty="0" smtClean="0">
                <a:hlinkClick r:id="rId2"/>
              </a:rPr>
              <a:t>/</a:t>
            </a:r>
            <a:endParaRPr lang="es-VE" dirty="0" smtClean="0"/>
          </a:p>
          <a:p>
            <a:pPr lvl="1"/>
            <a:r>
              <a:rPr lang="es-VE" dirty="0" smtClean="0"/>
              <a:t>Usuario: </a:t>
            </a:r>
            <a:r>
              <a:rPr lang="es-VE" dirty="0" err="1" smtClean="0"/>
              <a:t>convitt</a:t>
            </a:r>
            <a:endParaRPr lang="es-VE" dirty="0" smtClean="0"/>
          </a:p>
          <a:p>
            <a:pPr lvl="1"/>
            <a:r>
              <a:rPr lang="es-VE" dirty="0" err="1" smtClean="0"/>
              <a:t>Password</a:t>
            </a:r>
            <a:r>
              <a:rPr lang="es-VE" dirty="0" smtClean="0"/>
              <a:t>: convitt01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1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Directorios</a:t>
            </a:r>
            <a:endParaRPr lang="es-MX" dirty="0"/>
          </a:p>
        </p:txBody>
      </p:sp>
      <p:sp>
        <p:nvSpPr>
          <p:cNvPr id="48" name="4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91707"/>
              </p:ext>
            </p:extLst>
          </p:nvPr>
        </p:nvGraphicFramePr>
        <p:xfrm>
          <a:off x="228597" y="2048026"/>
          <a:ext cx="8686802" cy="2816191"/>
        </p:xfrm>
        <a:graphic>
          <a:graphicData uri="http://schemas.openxmlformats.org/drawingml/2006/table">
            <a:tbl>
              <a:tblPr/>
              <a:tblGrid>
                <a:gridCol w="2628903"/>
                <a:gridCol w="6057899"/>
              </a:tblGrid>
              <a:tr h="154812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 smtClean="0"/>
                        <a:t>Componentes</a:t>
                      </a:r>
                      <a:endParaRPr lang="es-MX" sz="900" b="1" dirty="0"/>
                    </a:p>
                  </a:txBody>
                  <a:tcPr marL="5812" marR="5812" marT="5812" marB="5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 smtClean="0"/>
                        <a:t>Descripción</a:t>
                      </a:r>
                      <a:endParaRPr lang="es-MX" sz="900" b="1" dirty="0"/>
                    </a:p>
                  </a:txBody>
                  <a:tcPr marL="5812" marR="5812" marT="5812" marB="5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0796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err="1" smtClean="0"/>
                        <a:t>commons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Librerías</a:t>
                      </a:r>
                      <a:r>
                        <a:rPr lang="es-VE" sz="900" baseline="0" dirty="0" smtClean="0"/>
                        <a:t> </a:t>
                      </a:r>
                      <a:r>
                        <a:rPr lang="es-VE" sz="900" baseline="0" dirty="0" err="1" smtClean="0"/>
                        <a:t>comúnes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        </a:t>
                      </a:r>
                      <a:r>
                        <a:rPr lang="en-US" sz="900" dirty="0" smtClean="0"/>
                        <a:t>html/static/</a:t>
                      </a:r>
                      <a:r>
                        <a:rPr lang="en-US" sz="900" dirty="0" err="1" smtClean="0"/>
                        <a:t>archivos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Directorio</a:t>
                      </a:r>
                      <a:r>
                        <a:rPr lang="es-VE" sz="900" baseline="0" dirty="0" smtClean="0"/>
                        <a:t> donde se almacenan los archivos cargados por web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7528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err="1" smtClean="0"/>
                        <a:t>html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static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css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Directorio donde se almacenan los documentos de estilo CSS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7837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err="1" smtClean="0"/>
                        <a:t>html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static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img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Directorio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donde</a:t>
                      </a:r>
                      <a:r>
                        <a:rPr lang="en-US" sz="900" dirty="0" smtClean="0"/>
                        <a:t> se </a:t>
                      </a:r>
                      <a:r>
                        <a:rPr lang="en-US" sz="900" dirty="0" err="1" smtClean="0"/>
                        <a:t>almacenan</a:t>
                      </a:r>
                      <a:r>
                        <a:rPr lang="en-US" sz="900" dirty="0" smtClean="0"/>
                        <a:t> las </a:t>
                      </a:r>
                      <a:r>
                        <a:rPr lang="en-US" sz="900" dirty="0" err="1" smtClean="0"/>
                        <a:t>imágenes</a:t>
                      </a:r>
                      <a:endParaRPr lang="en-US" sz="900" dirty="0" smtClean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err="1" smtClean="0"/>
                        <a:t>html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static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js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Directorio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donde</a:t>
                      </a:r>
                      <a:r>
                        <a:rPr lang="en-US" sz="900" baseline="0" dirty="0" smtClean="0"/>
                        <a:t> se </a:t>
                      </a:r>
                      <a:r>
                        <a:rPr lang="en-US" sz="900" baseline="0" dirty="0" err="1" smtClean="0"/>
                        <a:t>almacenan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los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javascripts</a:t>
                      </a:r>
                      <a:endParaRPr lang="en-US" sz="900" dirty="0" smtClean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err="1" smtClean="0"/>
                        <a:t>sql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Directorio</a:t>
                      </a:r>
                      <a:r>
                        <a:rPr lang="en-US" sz="900" dirty="0" smtClean="0"/>
                        <a:t> que </a:t>
                      </a:r>
                      <a:r>
                        <a:rPr lang="en-US" sz="900" dirty="0" err="1" smtClean="0"/>
                        <a:t>almacena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los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documentos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PowerDesigner</a:t>
                      </a:r>
                      <a:r>
                        <a:rPr lang="en-US" sz="900" baseline="0" dirty="0" smtClean="0"/>
                        <a:t> y scripts *.</a:t>
                      </a:r>
                      <a:r>
                        <a:rPr lang="en-US" sz="900" baseline="0" dirty="0" err="1" smtClean="0"/>
                        <a:t>sql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327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err="1" smtClean="0"/>
                        <a:t>templates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Directorio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donde</a:t>
                      </a:r>
                      <a:r>
                        <a:rPr lang="en-US" sz="900" dirty="0" smtClean="0"/>
                        <a:t> se </a:t>
                      </a:r>
                      <a:r>
                        <a:rPr lang="en-US" sz="900" dirty="0" err="1" smtClean="0"/>
                        <a:t>almacenan</a:t>
                      </a:r>
                      <a:r>
                        <a:rPr lang="en-US" sz="900" dirty="0" smtClean="0"/>
                        <a:t> las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plantillas</a:t>
                      </a:r>
                      <a:r>
                        <a:rPr lang="en-US" sz="900" baseline="0" dirty="0" smtClean="0"/>
                        <a:t> HTML de </a:t>
                      </a:r>
                      <a:r>
                        <a:rPr lang="en-US" sz="900" baseline="0" dirty="0" err="1" smtClean="0"/>
                        <a:t>DJango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327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 </a:t>
                      </a:r>
                      <a:r>
                        <a:rPr lang="es-MX" sz="900" dirty="0" err="1" smtClean="0"/>
                        <a:t>unidaddiagnosticomolecular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Directorio</a:t>
                      </a:r>
                      <a:r>
                        <a:rPr lang="es-VE" sz="900" baseline="0" dirty="0" smtClean="0"/>
                        <a:t> donde se almacena el código de la aplicación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327">
                <a:tc>
                  <a:txBody>
                    <a:bodyPr/>
                    <a:lstStyle/>
                    <a:p>
                      <a:pPr algn="l"/>
                      <a:r>
                        <a:rPr lang="es-MX" sz="900" baseline="0" dirty="0" smtClean="0"/>
                        <a:t>                 </a:t>
                      </a:r>
                      <a:r>
                        <a:rPr lang="es-MX" sz="900" baseline="0" dirty="0" err="1" smtClean="0"/>
                        <a:t>settings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Directorio donde se almacenan las diferentes configuraciones de los ambientes</a:t>
                      </a:r>
                      <a:r>
                        <a:rPr lang="es-VE" sz="900" baseline="0" dirty="0" smtClean="0"/>
                        <a:t> (Local, Desarrollo, </a:t>
                      </a:r>
                      <a:r>
                        <a:rPr lang="es-VE" sz="900" baseline="0" dirty="0" err="1" smtClean="0"/>
                        <a:t>Testing</a:t>
                      </a:r>
                      <a:r>
                        <a:rPr lang="es-VE" sz="900" baseline="0" dirty="0" smtClean="0"/>
                        <a:t>, Producción)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327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 </a:t>
                      </a:r>
                      <a:r>
                        <a:rPr lang="es-MX" sz="900" dirty="0" err="1" smtClean="0"/>
                        <a:t>util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Directorio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donde</a:t>
                      </a:r>
                      <a:r>
                        <a:rPr lang="en-US" sz="900" dirty="0" smtClean="0"/>
                        <a:t> se </a:t>
                      </a:r>
                      <a:r>
                        <a:rPr lang="en-US" sz="900" dirty="0" err="1" smtClean="0"/>
                        <a:t>almacena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código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utilitario</a:t>
                      </a:r>
                      <a:r>
                        <a:rPr lang="en-US" sz="900" dirty="0" smtClean="0"/>
                        <a:t>.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327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</a:t>
                      </a:r>
                      <a:r>
                        <a:rPr lang="es-MX" sz="900" dirty="0" smtClean="0"/>
                        <a:t>manage.py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Documento</a:t>
                      </a:r>
                      <a:r>
                        <a:rPr lang="en-US" sz="900" dirty="0" smtClean="0"/>
                        <a:t> Python que </a:t>
                      </a:r>
                      <a:r>
                        <a:rPr lang="en-US" sz="900" dirty="0" err="1" smtClean="0"/>
                        <a:t>inicia</a:t>
                      </a:r>
                      <a:r>
                        <a:rPr lang="en-US" sz="900" baseline="0" dirty="0" smtClean="0"/>
                        <a:t> la </a:t>
                      </a:r>
                      <a:r>
                        <a:rPr lang="en-US" sz="900" baseline="0" dirty="0" err="1" smtClean="0"/>
                        <a:t>aplicación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7 Grupo"/>
          <p:cNvGrpSpPr/>
          <p:nvPr/>
        </p:nvGrpSpPr>
        <p:grpSpPr>
          <a:xfrm>
            <a:off x="266700" y="2256609"/>
            <a:ext cx="152400" cy="114300"/>
            <a:chOff x="1828800" y="4792981"/>
            <a:chExt cx="190500" cy="160019"/>
          </a:xfrm>
        </p:grpSpPr>
        <p:sp>
          <p:nvSpPr>
            <p:cNvPr id="5" name="4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5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8 Grupo"/>
          <p:cNvGrpSpPr/>
          <p:nvPr/>
        </p:nvGrpSpPr>
        <p:grpSpPr>
          <a:xfrm>
            <a:off x="266700" y="2485209"/>
            <a:ext cx="152400" cy="114300"/>
            <a:chOff x="1828800" y="4792981"/>
            <a:chExt cx="190500" cy="160019"/>
          </a:xfrm>
        </p:grpSpPr>
        <p:sp>
          <p:nvSpPr>
            <p:cNvPr id="10" name="9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10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11 Grupo"/>
          <p:cNvGrpSpPr/>
          <p:nvPr/>
        </p:nvGrpSpPr>
        <p:grpSpPr>
          <a:xfrm>
            <a:off x="266700" y="2751909"/>
            <a:ext cx="152400" cy="114300"/>
            <a:chOff x="1828800" y="4792981"/>
            <a:chExt cx="190500" cy="160019"/>
          </a:xfrm>
        </p:grpSpPr>
        <p:sp>
          <p:nvSpPr>
            <p:cNvPr id="13" name="12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13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14 Grupo"/>
          <p:cNvGrpSpPr/>
          <p:nvPr/>
        </p:nvGrpSpPr>
        <p:grpSpPr>
          <a:xfrm>
            <a:off x="266700" y="3018609"/>
            <a:ext cx="152400" cy="114300"/>
            <a:chOff x="1828800" y="4792981"/>
            <a:chExt cx="190500" cy="160019"/>
          </a:xfrm>
        </p:grpSpPr>
        <p:sp>
          <p:nvSpPr>
            <p:cNvPr id="16" name="15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16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20 Grupo"/>
          <p:cNvGrpSpPr/>
          <p:nvPr/>
        </p:nvGrpSpPr>
        <p:grpSpPr>
          <a:xfrm>
            <a:off x="266700" y="3247209"/>
            <a:ext cx="152400" cy="114300"/>
            <a:chOff x="1828800" y="4792981"/>
            <a:chExt cx="190500" cy="160019"/>
          </a:xfrm>
        </p:grpSpPr>
        <p:sp>
          <p:nvSpPr>
            <p:cNvPr id="22" name="21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2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23 Grupo"/>
          <p:cNvGrpSpPr/>
          <p:nvPr/>
        </p:nvGrpSpPr>
        <p:grpSpPr>
          <a:xfrm>
            <a:off x="266700" y="3704409"/>
            <a:ext cx="152400" cy="114300"/>
            <a:chOff x="1828800" y="4792981"/>
            <a:chExt cx="190500" cy="160019"/>
          </a:xfrm>
        </p:grpSpPr>
        <p:sp>
          <p:nvSpPr>
            <p:cNvPr id="25" name="24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25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38 Grupo"/>
          <p:cNvGrpSpPr/>
          <p:nvPr/>
        </p:nvGrpSpPr>
        <p:grpSpPr>
          <a:xfrm>
            <a:off x="266700" y="3965666"/>
            <a:ext cx="152400" cy="114300"/>
            <a:chOff x="1828800" y="4792981"/>
            <a:chExt cx="190500" cy="160019"/>
          </a:xfrm>
        </p:grpSpPr>
        <p:sp>
          <p:nvSpPr>
            <p:cNvPr id="40" name="39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40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4" name="50 Grupo"/>
          <p:cNvGrpSpPr/>
          <p:nvPr/>
        </p:nvGrpSpPr>
        <p:grpSpPr>
          <a:xfrm>
            <a:off x="266700" y="3475809"/>
            <a:ext cx="152400" cy="114300"/>
            <a:chOff x="1828800" y="4792981"/>
            <a:chExt cx="190500" cy="160019"/>
          </a:xfrm>
        </p:grpSpPr>
        <p:sp>
          <p:nvSpPr>
            <p:cNvPr id="52" name="51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52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0" name="59 Grupo"/>
          <p:cNvGrpSpPr/>
          <p:nvPr/>
        </p:nvGrpSpPr>
        <p:grpSpPr>
          <a:xfrm>
            <a:off x="473060" y="4194266"/>
            <a:ext cx="152400" cy="114300"/>
            <a:chOff x="1828800" y="4792981"/>
            <a:chExt cx="190500" cy="160019"/>
          </a:xfrm>
        </p:grpSpPr>
        <p:sp>
          <p:nvSpPr>
            <p:cNvPr id="61" name="60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61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5" name="59 Grupo"/>
          <p:cNvGrpSpPr/>
          <p:nvPr/>
        </p:nvGrpSpPr>
        <p:grpSpPr>
          <a:xfrm>
            <a:off x="266700" y="4443004"/>
            <a:ext cx="152400" cy="114300"/>
            <a:chOff x="1828800" y="4792981"/>
            <a:chExt cx="190500" cy="160019"/>
          </a:xfrm>
        </p:grpSpPr>
        <p:sp>
          <p:nvSpPr>
            <p:cNvPr id="49" name="60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61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31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Crear el </a:t>
            </a:r>
            <a:r>
              <a:rPr lang="es-VE" dirty="0" err="1" smtClean="0"/>
              <a:t>schema</a:t>
            </a:r>
            <a:r>
              <a:rPr lang="es-VE" dirty="0" smtClean="0"/>
              <a:t> UDM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-5400000">
            <a:off x="2301715" y="228440"/>
            <a:ext cx="4800600" cy="800132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/>
          <a:lstStyle>
            <a:lvl1pPr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3200">
                <a:solidFill>
                  <a:srgbClr val="411817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800">
                <a:solidFill>
                  <a:srgbClr val="41181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2400">
                <a:solidFill>
                  <a:srgbClr val="411817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sql –U postgres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Password for user postgres: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psql (9.5.0)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WARNING: Console code page (437) differs from Windows code page (1252)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         8-bit characters might not work correctly. See psql reference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         page "Notes for Windows users" for details.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Type "help" for help.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s-VE" altLang="es-VE" sz="14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postgres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=# drop schema udm;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postgres=# 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create schema udm;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postgres=# 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\i c:/.../udm.sql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postgres</a:t>
            </a: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=# \i c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:/.../udmdata.sql</a:t>
            </a:r>
            <a:endParaRPr lang="es-VE" altLang="es-VE" sz="1400" noProof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7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Generar las tablas propias de </a:t>
            </a:r>
            <a:r>
              <a:rPr lang="es-VE" dirty="0" err="1" smtClean="0"/>
              <a:t>DJango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-5400000">
            <a:off x="2301715" y="228440"/>
            <a:ext cx="4800600" cy="800132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/>
          <a:lstStyle>
            <a:lvl1pPr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3200">
                <a:solidFill>
                  <a:srgbClr val="411817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800">
                <a:solidFill>
                  <a:srgbClr val="41181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2400">
                <a:solidFill>
                  <a:srgbClr val="411817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ython manage.py migrate</a:t>
            </a:r>
            <a:endParaRPr lang="es-VE" altLang="es-VE" sz="1400" noProof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6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mtClean="0"/>
              <a:t>DJango Authentication Schema</a:t>
            </a:r>
            <a:endParaRPr altLang="es-VE" smtClean="0"/>
          </a:p>
        </p:txBody>
      </p:sp>
      <p:sp>
        <p:nvSpPr>
          <p:cNvPr id="5120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 altLang="es-VE" smtClean="0"/>
          </a:p>
        </p:txBody>
      </p:sp>
      <p:sp>
        <p:nvSpPr>
          <p:cNvPr id="4" name="3 Rectángulo redondeado"/>
          <p:cNvSpPr/>
          <p:nvPr/>
        </p:nvSpPr>
        <p:spPr>
          <a:xfrm>
            <a:off x="321880" y="2142050"/>
            <a:ext cx="2817808" cy="2573899"/>
          </a:xfrm>
          <a:prstGeom prst="roundRect">
            <a:avLst/>
          </a:prstGeom>
          <a:solidFill>
            <a:srgbClr val="E8F4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T_UDM_USUARIO</a:t>
            </a:r>
            <a:endParaRPr lang="es-VE" sz="1400" noProof="1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id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username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password</a:t>
            </a:r>
            <a:endParaRPr lang="es-VE" sz="1400" noProof="1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first_name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last_name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email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is_staff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is_superuser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is_active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last_login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6469375" y="2138785"/>
            <a:ext cx="2428640" cy="808924"/>
          </a:xfrm>
          <a:prstGeom prst="roundRect">
            <a:avLst/>
          </a:prstGeom>
          <a:solidFill>
            <a:srgbClr val="E8F4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AUTH_GROUP</a:t>
            </a:r>
            <a:endParaRPr lang="es-VE" sz="1400" noProof="1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id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name</a:t>
            </a:r>
            <a:endParaRPr lang="es-VE" sz="1400" noProof="1">
              <a:solidFill>
                <a:schemeClr val="tx1"/>
              </a:solidFill>
            </a:endParaRPr>
          </a:p>
        </p:txBody>
      </p:sp>
      <p:grpSp>
        <p:nvGrpSpPr>
          <p:cNvPr id="51212" name="17 Grupo"/>
          <p:cNvGrpSpPr>
            <a:grpSpLocks/>
          </p:cNvGrpSpPr>
          <p:nvPr/>
        </p:nvGrpSpPr>
        <p:grpSpPr bwMode="auto">
          <a:xfrm flipV="1">
            <a:off x="1498131" y="4725619"/>
            <a:ext cx="455613" cy="379412"/>
            <a:chOff x="7000640" y="5402270"/>
            <a:chExt cx="455370" cy="379475"/>
          </a:xfrm>
        </p:grpSpPr>
        <p:cxnSp>
          <p:nvCxnSpPr>
            <p:cNvPr id="19" name="18 Conector recto"/>
            <p:cNvCxnSpPr/>
            <p:nvPr/>
          </p:nvCxnSpPr>
          <p:spPr>
            <a:xfrm flipV="1">
              <a:off x="7229118" y="5402270"/>
              <a:ext cx="0" cy="37947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V="1">
              <a:off x="7303691" y="5402270"/>
              <a:ext cx="152319" cy="15242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 flipV="1">
              <a:off x="7000640" y="5402270"/>
              <a:ext cx="152319" cy="15242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22 Conector recto"/>
          <p:cNvCxnSpPr/>
          <p:nvPr/>
        </p:nvCxnSpPr>
        <p:spPr>
          <a:xfrm flipH="1">
            <a:off x="5938109" y="2548302"/>
            <a:ext cx="5306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H="1" flipV="1">
            <a:off x="5953145" y="2356211"/>
            <a:ext cx="150813" cy="152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5953144" y="2585708"/>
            <a:ext cx="150813" cy="228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8 Rectángulo redondeado"/>
          <p:cNvSpPr/>
          <p:nvPr/>
        </p:nvSpPr>
        <p:spPr>
          <a:xfrm>
            <a:off x="3630570" y="5131608"/>
            <a:ext cx="2307539" cy="1257297"/>
          </a:xfrm>
          <a:prstGeom prst="roundRect">
            <a:avLst/>
          </a:prstGeom>
          <a:solidFill>
            <a:srgbClr val="E8F4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AUTH_PERMISSION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id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nombre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content_type_id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codename</a:t>
            </a:r>
          </a:p>
        </p:txBody>
      </p:sp>
      <p:sp>
        <p:nvSpPr>
          <p:cNvPr id="28" name="4 Rectángulo redondeado"/>
          <p:cNvSpPr/>
          <p:nvPr/>
        </p:nvSpPr>
        <p:spPr>
          <a:xfrm>
            <a:off x="3660642" y="2142050"/>
            <a:ext cx="2277467" cy="808924"/>
          </a:xfrm>
          <a:prstGeom prst="roundRect">
            <a:avLst/>
          </a:prstGeom>
          <a:solidFill>
            <a:srgbClr val="E8F4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T_UDM_USUARIO</a:t>
            </a:r>
            <a:r>
              <a:rPr lang="es-VE" sz="1400" noProof="1" smtClean="0">
                <a:solidFill>
                  <a:schemeClr val="tx1"/>
                </a:solidFill>
              </a:rPr>
              <a:t>_GROUP</a:t>
            </a:r>
            <a:endParaRPr lang="es-VE" sz="1400" noProof="1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user_id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group_id</a:t>
            </a:r>
            <a:endParaRPr lang="es-VE" sz="1400" noProof="1">
              <a:solidFill>
                <a:schemeClr val="tx1"/>
              </a:solidFill>
            </a:endParaRPr>
          </a:p>
        </p:txBody>
      </p:sp>
      <p:cxnSp>
        <p:nvCxnSpPr>
          <p:cNvPr id="29" name="22 Conector recto"/>
          <p:cNvCxnSpPr/>
          <p:nvPr/>
        </p:nvCxnSpPr>
        <p:spPr>
          <a:xfrm flipH="1">
            <a:off x="3129995" y="2546711"/>
            <a:ext cx="5306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3 Conector recto"/>
          <p:cNvCxnSpPr/>
          <p:nvPr/>
        </p:nvCxnSpPr>
        <p:spPr>
          <a:xfrm flipH="1" flipV="1">
            <a:off x="3494793" y="2596810"/>
            <a:ext cx="150813" cy="152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"/>
          <p:cNvCxnSpPr/>
          <p:nvPr/>
        </p:nvCxnSpPr>
        <p:spPr>
          <a:xfrm flipH="1">
            <a:off x="3479757" y="2280011"/>
            <a:ext cx="150813" cy="228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8 Rectángulo redondeado"/>
          <p:cNvSpPr/>
          <p:nvPr/>
        </p:nvSpPr>
        <p:spPr>
          <a:xfrm>
            <a:off x="321880" y="5098690"/>
            <a:ext cx="2808116" cy="1257297"/>
          </a:xfrm>
          <a:prstGeom prst="roundRect">
            <a:avLst/>
          </a:prstGeom>
          <a:solidFill>
            <a:srgbClr val="E8F4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T_UDM_USUARIO</a:t>
            </a:r>
            <a:r>
              <a:rPr lang="es-VE" sz="1400" noProof="1" smtClean="0">
                <a:solidFill>
                  <a:schemeClr val="tx1"/>
                </a:solidFill>
              </a:rPr>
              <a:t>_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USER_PERMISSIONS</a:t>
            </a:r>
            <a:endParaRPr lang="es-VE" sz="1400" noProof="1" smtClean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id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user_id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permission_id</a:t>
            </a:r>
          </a:p>
        </p:txBody>
      </p:sp>
      <p:cxnSp>
        <p:nvCxnSpPr>
          <p:cNvPr id="33" name="22 Conector recto"/>
          <p:cNvCxnSpPr/>
          <p:nvPr/>
        </p:nvCxnSpPr>
        <p:spPr>
          <a:xfrm flipH="1">
            <a:off x="3114958" y="5702725"/>
            <a:ext cx="5306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23 Conector recto"/>
          <p:cNvCxnSpPr/>
          <p:nvPr/>
        </p:nvCxnSpPr>
        <p:spPr>
          <a:xfrm flipH="1" flipV="1">
            <a:off x="3129994" y="5510634"/>
            <a:ext cx="150813" cy="152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"/>
          <p:cNvCxnSpPr/>
          <p:nvPr/>
        </p:nvCxnSpPr>
        <p:spPr>
          <a:xfrm flipH="1">
            <a:off x="3129993" y="5740131"/>
            <a:ext cx="150813" cy="228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 Rectángulo redondeado"/>
          <p:cNvSpPr/>
          <p:nvPr/>
        </p:nvSpPr>
        <p:spPr>
          <a:xfrm>
            <a:off x="6468757" y="5131608"/>
            <a:ext cx="2429258" cy="1257297"/>
          </a:xfrm>
          <a:prstGeom prst="roundRect">
            <a:avLst/>
          </a:prstGeom>
          <a:solidFill>
            <a:srgbClr val="E8F4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AUTH_GROUP_PERMISSIONS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id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user_id</a:t>
            </a:r>
          </a:p>
          <a:p>
            <a:pPr algn="ctr" eaLnBrk="1" hangingPunct="1">
              <a:defRPr/>
            </a:pPr>
            <a:r>
              <a:rPr lang="es-VE" sz="1400" noProof="1" smtClean="0">
                <a:solidFill>
                  <a:schemeClr val="tx1"/>
                </a:solidFill>
              </a:rPr>
              <a:t>permission_id</a:t>
            </a:r>
          </a:p>
        </p:txBody>
      </p:sp>
      <p:cxnSp>
        <p:nvCxnSpPr>
          <p:cNvPr id="38" name="18 Conector recto"/>
          <p:cNvCxnSpPr/>
          <p:nvPr/>
        </p:nvCxnSpPr>
        <p:spPr bwMode="auto">
          <a:xfrm flipH="1">
            <a:off x="7683386" y="3039561"/>
            <a:ext cx="793" cy="20591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"/>
          <p:cNvCxnSpPr/>
          <p:nvPr/>
        </p:nvCxnSpPr>
        <p:spPr bwMode="auto">
          <a:xfrm>
            <a:off x="7758792" y="4946290"/>
            <a:ext cx="152400" cy="152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0 Conector recto"/>
          <p:cNvCxnSpPr/>
          <p:nvPr/>
        </p:nvCxnSpPr>
        <p:spPr bwMode="auto">
          <a:xfrm flipH="1">
            <a:off x="7455579" y="4946290"/>
            <a:ext cx="152400" cy="152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22 Conector recto"/>
          <p:cNvCxnSpPr/>
          <p:nvPr/>
        </p:nvCxnSpPr>
        <p:spPr>
          <a:xfrm flipH="1">
            <a:off x="5938727" y="5705850"/>
            <a:ext cx="5306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24 Conector recto"/>
          <p:cNvCxnSpPr/>
          <p:nvPr/>
        </p:nvCxnSpPr>
        <p:spPr>
          <a:xfrm flipH="1">
            <a:off x="6316302" y="5465621"/>
            <a:ext cx="150813" cy="228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23 Conector recto"/>
          <p:cNvCxnSpPr/>
          <p:nvPr/>
        </p:nvCxnSpPr>
        <p:spPr>
          <a:xfrm flipH="1" flipV="1">
            <a:off x="6305097" y="5746033"/>
            <a:ext cx="150813" cy="152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6197"/>
    </mc:Choice>
    <mc:Fallback>
      <p:transition advTm="106197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Crear </a:t>
            </a:r>
            <a:r>
              <a:rPr lang="es-VE" dirty="0" err="1" smtClean="0"/>
              <a:t>superusuario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-5400000">
            <a:off x="2301715" y="228440"/>
            <a:ext cx="4800600" cy="800132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/>
          <a:lstStyle>
            <a:lvl1pPr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3200">
                <a:solidFill>
                  <a:srgbClr val="411817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800">
                <a:solidFill>
                  <a:srgbClr val="41181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2400">
                <a:solidFill>
                  <a:srgbClr val="411817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ython manage.py createsuperuser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Username: admin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Email </a:t>
            </a: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address: nestorjb@gmail.com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Password: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Password (again):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Superuser </a:t>
            </a: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56693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Ambiente de Trabajo</a:t>
            </a:r>
            <a:endParaRPr lang="es-V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Bajar Python 2.7.11 32bit</a:t>
            </a:r>
          </a:p>
          <a:p>
            <a:pPr lvl="1"/>
            <a:r>
              <a:rPr lang="es-VE" dirty="0"/>
              <a:t>https://www.python.org/downloads/</a:t>
            </a:r>
            <a:endParaRPr lang="es-VE" dirty="0" smtClean="0"/>
          </a:p>
          <a:p>
            <a:r>
              <a:rPr lang="es-VE" dirty="0" smtClean="0"/>
              <a:t>Bajar </a:t>
            </a:r>
            <a:r>
              <a:rPr lang="es-VE" dirty="0" err="1" smtClean="0"/>
              <a:t>PsycoPG</a:t>
            </a:r>
            <a:r>
              <a:rPr lang="es-VE" dirty="0" smtClean="0"/>
              <a:t> 2.7 32bit</a:t>
            </a:r>
          </a:p>
          <a:p>
            <a:pPr lvl="1"/>
            <a:r>
              <a:rPr lang="es-VE" dirty="0"/>
              <a:t>http://www.stickpeople.com/projects/python/win-psycopg/</a:t>
            </a:r>
          </a:p>
          <a:p>
            <a:r>
              <a:rPr lang="es-VE" dirty="0" smtClean="0"/>
              <a:t>Bajar </a:t>
            </a:r>
            <a:r>
              <a:rPr lang="es-VE" dirty="0" err="1" smtClean="0"/>
              <a:t>PostgreSQL</a:t>
            </a:r>
            <a:r>
              <a:rPr lang="es-VE" dirty="0" smtClean="0"/>
              <a:t> 9.5.1</a:t>
            </a:r>
          </a:p>
          <a:p>
            <a:pPr lvl="1"/>
            <a:r>
              <a:rPr lang="es-VE" dirty="0">
                <a:hlinkClick r:id="rId2"/>
              </a:rPr>
              <a:t>http://</a:t>
            </a:r>
            <a:r>
              <a:rPr lang="es-VE" dirty="0" smtClean="0">
                <a:hlinkClick r:id="rId2"/>
              </a:rPr>
              <a:t>www.enterprisedb.com/products-services-training/pgdownload#windows</a:t>
            </a:r>
            <a:endParaRPr lang="es-VE" dirty="0" smtClean="0"/>
          </a:p>
          <a:p>
            <a:r>
              <a:rPr lang="es-VE" dirty="0" smtClean="0"/>
              <a:t>Bajar </a:t>
            </a:r>
            <a:r>
              <a:rPr lang="es-VE" dirty="0" err="1" smtClean="0"/>
              <a:t>TortoiseSVN</a:t>
            </a:r>
            <a:endParaRPr lang="es-VE" dirty="0" smtClean="0"/>
          </a:p>
          <a:p>
            <a:pPr lvl="1"/>
            <a:r>
              <a:rPr lang="es-VE" dirty="0"/>
              <a:t>https://tortoisesvn.net/downloads.html</a:t>
            </a:r>
            <a:endParaRPr lang="es-VE" dirty="0" smtClean="0"/>
          </a:p>
          <a:p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102897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2851"/>
    </mc:Choice>
    <mc:Fallback>
      <p:transition advTm="13285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Correr la aplicación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-5400000">
            <a:off x="2301715" y="228440"/>
            <a:ext cx="4800600" cy="800132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/>
          <a:lstStyle>
            <a:lvl1pPr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3200">
                <a:solidFill>
                  <a:srgbClr val="411817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800">
                <a:solidFill>
                  <a:srgbClr val="41181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2400">
                <a:solidFill>
                  <a:srgbClr val="411817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s-VE" altLang="es-VE" sz="1400" noProof="1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s-VE" altLang="es-VE" sz="1400" noProof="1" smtClean="0">
                <a:solidFill>
                  <a:schemeClr val="tx1"/>
                </a:solidFill>
                <a:latin typeface="Courier New" panose="02070309020205020404" pitchFamily="49" charset="0"/>
              </a:rPr>
              <a:t>ython manage.py runserver</a:t>
            </a:r>
            <a:endParaRPr lang="es-VE" altLang="es-VE" sz="1400" noProof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2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Logear</a:t>
            </a:r>
            <a:r>
              <a:rPr lang="es-VE" dirty="0" smtClean="0"/>
              <a:t> en el </a:t>
            </a:r>
            <a:r>
              <a:rPr lang="es-VE" dirty="0"/>
              <a:t>M</a:t>
            </a:r>
            <a:r>
              <a:rPr lang="es-VE" dirty="0" smtClean="0"/>
              <a:t>ódulo </a:t>
            </a:r>
            <a:r>
              <a:rPr lang="es-VE" dirty="0"/>
              <a:t>A</a:t>
            </a:r>
            <a:r>
              <a:rPr lang="es-VE" dirty="0" smtClean="0"/>
              <a:t>dministrativo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70" y="1886496"/>
            <a:ext cx="7824060" cy="47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2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Crear usuarios medico, patólogo, </a:t>
            </a:r>
            <a:r>
              <a:rPr lang="es-VE" dirty="0" err="1" smtClean="0"/>
              <a:t>udm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5" y="1819570"/>
            <a:ext cx="7934465" cy="48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5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Crear usuario médico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5" y="1696829"/>
            <a:ext cx="8308100" cy="49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3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Agregar permiso Acceso Médico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5" y="1842558"/>
            <a:ext cx="8062642" cy="47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3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DJango</a:t>
            </a:r>
            <a:r>
              <a:rPr lang="es-VE" dirty="0" smtClean="0"/>
              <a:t> Web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data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20" y="3429000"/>
            <a:ext cx="1175978" cy="159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384410" y="4036161"/>
            <a:ext cx="834845" cy="22768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84410" y="4339741"/>
            <a:ext cx="834845" cy="22768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384410" y="4643321"/>
            <a:ext cx="834845" cy="22768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826415" y="4036161"/>
            <a:ext cx="986635" cy="2276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826415" y="4339741"/>
            <a:ext cx="986635" cy="2276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826415" y="4643321"/>
            <a:ext cx="986635" cy="2276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96105" y="4036161"/>
            <a:ext cx="986635" cy="2276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496105" y="4339741"/>
            <a:ext cx="986635" cy="2276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496105" y="4643321"/>
            <a:ext cx="986635" cy="2276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2295150" y="4036161"/>
            <a:ext cx="531265" cy="227685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>
            <a:off x="2295150" y="4339741"/>
            <a:ext cx="531265" cy="227685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>
            <a:off x="2295150" y="4643321"/>
            <a:ext cx="531265" cy="227685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3888945" y="4036161"/>
            <a:ext cx="531265" cy="227685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3888945" y="4339741"/>
            <a:ext cx="531265" cy="227685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>
            <a:off x="3888945" y="4643321"/>
            <a:ext cx="531265" cy="227685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 rot="-5400000">
            <a:off x="6355535" y="3770527"/>
            <a:ext cx="1290215" cy="136611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/>
          <a:lstStyle>
            <a:lvl1pPr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3200">
                <a:solidFill>
                  <a:srgbClr val="411817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800">
                <a:solidFill>
                  <a:srgbClr val="41181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•"/>
              <a:defRPr sz="2400">
                <a:solidFill>
                  <a:srgbClr val="411817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–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panose="020B0604020202020204" pitchFamily="34" charset="0"/>
              <a:buChar char="»"/>
              <a:defRPr sz="2000">
                <a:solidFill>
                  <a:srgbClr val="411817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endParaRPr lang="es-VE" altLang="es-VE" sz="1400" noProof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5634530" y="4036161"/>
            <a:ext cx="531265" cy="227685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5634530" y="4339741"/>
            <a:ext cx="531265" cy="227685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>
            <a:off x="5634530" y="4643321"/>
            <a:ext cx="531265" cy="227685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6469375" y="4036161"/>
            <a:ext cx="986635" cy="2276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69375" y="4339741"/>
            <a:ext cx="986635" cy="2276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469375" y="4643321"/>
            <a:ext cx="986635" cy="2276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3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s-VE" dirty="0" smtClean="0"/>
              <a:t>Producción</a:t>
            </a:r>
            <a:endParaRPr altLang="es-VE" dirty="0" smtClean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0906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2879"/>
    </mc:Choice>
    <mc:Fallback>
      <p:transition advTm="12879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Cliente SSH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47" y="1828800"/>
            <a:ext cx="3480506" cy="48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Conectarse a Servidor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99" y="1849710"/>
            <a:ext cx="4695401" cy="47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1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Directorios</a:t>
            </a:r>
            <a:endParaRPr lang="es-MX" dirty="0"/>
          </a:p>
        </p:txBody>
      </p:sp>
      <p:sp>
        <p:nvSpPr>
          <p:cNvPr id="48" name="4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67153"/>
              </p:ext>
            </p:extLst>
          </p:nvPr>
        </p:nvGraphicFramePr>
        <p:xfrm>
          <a:off x="228597" y="2048026"/>
          <a:ext cx="8686802" cy="2089210"/>
        </p:xfrm>
        <a:graphic>
          <a:graphicData uri="http://schemas.openxmlformats.org/drawingml/2006/table">
            <a:tbl>
              <a:tblPr/>
              <a:tblGrid>
                <a:gridCol w="2628903"/>
                <a:gridCol w="6057899"/>
              </a:tblGrid>
              <a:tr h="154812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 smtClean="0"/>
                        <a:t>Componentes</a:t>
                      </a:r>
                      <a:endParaRPr lang="es-MX" sz="900" b="1" dirty="0"/>
                    </a:p>
                  </a:txBody>
                  <a:tcPr marL="5812" marR="5812" marT="5812" marB="5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 smtClean="0"/>
                        <a:t>Descripción</a:t>
                      </a:r>
                      <a:endParaRPr lang="es-MX" sz="900" b="1" dirty="0"/>
                    </a:p>
                  </a:txBody>
                  <a:tcPr marL="5812" marR="5812" marT="5812" marB="5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0796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var</a:t>
                      </a:r>
                      <a:r>
                        <a:rPr lang="es-MX" sz="900" dirty="0" smtClean="0"/>
                        <a:t>/www/</a:t>
                      </a:r>
                      <a:r>
                        <a:rPr lang="es-MX" sz="900" dirty="0" err="1" smtClean="0"/>
                        <a:t>udm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udmdesa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Código</a:t>
                      </a:r>
                      <a:r>
                        <a:rPr lang="es-VE" sz="900" baseline="0" dirty="0" smtClean="0"/>
                        <a:t> de la Aplicación ambiente de Desarrollo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        </a:t>
                      </a:r>
                      <a:r>
                        <a:rPr lang="en-US" sz="900" dirty="0" smtClean="0"/>
                        <a:t>/</a:t>
                      </a:r>
                      <a:r>
                        <a:rPr lang="en-US" sz="900" dirty="0" err="1" smtClean="0"/>
                        <a:t>var</a:t>
                      </a:r>
                      <a:r>
                        <a:rPr lang="en-US" sz="900" dirty="0" smtClean="0"/>
                        <a:t>/www/</a:t>
                      </a:r>
                      <a:r>
                        <a:rPr lang="es-MX" sz="900" dirty="0" err="1" smtClean="0"/>
                        <a:t>udm</a:t>
                      </a:r>
                      <a:r>
                        <a:rPr lang="es-MX" sz="900" dirty="0" smtClean="0"/>
                        <a:t>/</a:t>
                      </a:r>
                      <a:r>
                        <a:rPr lang="en-US" sz="900" dirty="0" err="1" smtClean="0"/>
                        <a:t>udmtest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Código</a:t>
                      </a:r>
                      <a:r>
                        <a:rPr lang="es-VE" sz="900" baseline="0" dirty="0" smtClean="0"/>
                        <a:t> de la Aplicación ambiente de </a:t>
                      </a:r>
                      <a:r>
                        <a:rPr lang="es-VE" sz="900" baseline="0" dirty="0" err="1" smtClean="0"/>
                        <a:t>Testing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7528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var</a:t>
                      </a:r>
                      <a:r>
                        <a:rPr lang="es-MX" sz="900" dirty="0" smtClean="0"/>
                        <a:t>/www/</a:t>
                      </a:r>
                      <a:r>
                        <a:rPr lang="es-MX" sz="900" dirty="0" err="1" smtClean="0"/>
                        <a:t>udm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udmprod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Código</a:t>
                      </a:r>
                      <a:r>
                        <a:rPr lang="es-VE" sz="900" baseline="0" dirty="0" smtClean="0"/>
                        <a:t> de la Aplicación ambiente de Producción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7837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var</a:t>
                      </a:r>
                      <a:r>
                        <a:rPr lang="es-MX" sz="900" dirty="0" smtClean="0"/>
                        <a:t>/www/</a:t>
                      </a:r>
                      <a:r>
                        <a:rPr lang="es-MX" sz="900" dirty="0" err="1" smtClean="0"/>
                        <a:t>udm</a:t>
                      </a:r>
                      <a:r>
                        <a:rPr lang="es-MX" sz="900" dirty="0" smtClean="0"/>
                        <a:t>/udmcurso1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Código</a:t>
                      </a:r>
                      <a:r>
                        <a:rPr lang="es-VE" sz="900" baseline="0" dirty="0" smtClean="0"/>
                        <a:t> de la Aplicación ambiente de Curso 1</a:t>
                      </a:r>
                      <a:endParaRPr lang="en-US" sz="900" dirty="0" smtClean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var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logs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udmdesa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Directorio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donde</a:t>
                      </a:r>
                      <a:r>
                        <a:rPr lang="en-US" sz="900" baseline="0" dirty="0" smtClean="0"/>
                        <a:t> se </a:t>
                      </a:r>
                      <a:r>
                        <a:rPr lang="en-US" sz="900" baseline="0" dirty="0" err="1" smtClean="0"/>
                        <a:t>almacenan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los</a:t>
                      </a:r>
                      <a:r>
                        <a:rPr lang="en-US" sz="900" baseline="0" dirty="0" smtClean="0"/>
                        <a:t> logs del </a:t>
                      </a:r>
                      <a:r>
                        <a:rPr lang="en-US" sz="900" baseline="0" dirty="0" err="1" smtClean="0"/>
                        <a:t>ambiente</a:t>
                      </a:r>
                      <a:r>
                        <a:rPr lang="en-US" sz="900" baseline="0" dirty="0" smtClean="0"/>
                        <a:t> de </a:t>
                      </a:r>
                      <a:r>
                        <a:rPr lang="en-US" sz="900" baseline="0" dirty="0" err="1" smtClean="0"/>
                        <a:t>Desarrollo</a:t>
                      </a:r>
                      <a:endParaRPr lang="en-US" sz="900" dirty="0" smtClean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var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logs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udmtest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Directorio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donde</a:t>
                      </a:r>
                      <a:r>
                        <a:rPr lang="en-US" sz="900" baseline="0" dirty="0" smtClean="0"/>
                        <a:t> se </a:t>
                      </a:r>
                      <a:r>
                        <a:rPr lang="en-US" sz="900" baseline="0" dirty="0" err="1" smtClean="0"/>
                        <a:t>almacenan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los</a:t>
                      </a:r>
                      <a:r>
                        <a:rPr lang="en-US" sz="900" baseline="0" dirty="0" smtClean="0"/>
                        <a:t> logs del </a:t>
                      </a:r>
                      <a:r>
                        <a:rPr lang="en-US" sz="900" baseline="0" dirty="0" err="1" smtClean="0"/>
                        <a:t>ambiente</a:t>
                      </a:r>
                      <a:r>
                        <a:rPr lang="en-US" sz="900" baseline="0" dirty="0" smtClean="0"/>
                        <a:t> de Testing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327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var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logs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udmprod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Directorio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donde</a:t>
                      </a:r>
                      <a:r>
                        <a:rPr lang="en-US" sz="900" baseline="0" dirty="0" smtClean="0"/>
                        <a:t> se </a:t>
                      </a:r>
                      <a:r>
                        <a:rPr lang="en-US" sz="900" baseline="0" dirty="0" err="1" smtClean="0"/>
                        <a:t>almacenan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los</a:t>
                      </a:r>
                      <a:r>
                        <a:rPr lang="en-US" sz="900" baseline="0" dirty="0" smtClean="0"/>
                        <a:t> logs del </a:t>
                      </a:r>
                      <a:r>
                        <a:rPr lang="en-US" sz="900" baseline="0" dirty="0" err="1" smtClean="0"/>
                        <a:t>ambiente</a:t>
                      </a:r>
                      <a:r>
                        <a:rPr lang="en-US" sz="900" baseline="0" dirty="0" smtClean="0"/>
                        <a:t> de </a:t>
                      </a:r>
                      <a:r>
                        <a:rPr lang="en-US" sz="900" baseline="0" dirty="0" err="1" smtClean="0"/>
                        <a:t>Producción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327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        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var</a:t>
                      </a:r>
                      <a:r>
                        <a:rPr lang="es-MX" sz="900" dirty="0" smtClean="0"/>
                        <a:t>/</a:t>
                      </a:r>
                      <a:r>
                        <a:rPr lang="es-MX" sz="900" dirty="0" err="1" smtClean="0"/>
                        <a:t>logs</a:t>
                      </a:r>
                      <a:r>
                        <a:rPr lang="es-MX" sz="900" dirty="0" smtClean="0"/>
                        <a:t>/udmcurso1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 smtClean="0"/>
                        <a:t>Directorio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donde</a:t>
                      </a:r>
                      <a:r>
                        <a:rPr lang="en-US" sz="900" baseline="0" dirty="0" smtClean="0"/>
                        <a:t> se </a:t>
                      </a:r>
                      <a:r>
                        <a:rPr lang="en-US" sz="900" baseline="0" dirty="0" err="1" smtClean="0"/>
                        <a:t>almacenan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los</a:t>
                      </a:r>
                      <a:r>
                        <a:rPr lang="en-US" sz="900" baseline="0" dirty="0" smtClean="0"/>
                        <a:t> logs del </a:t>
                      </a:r>
                      <a:r>
                        <a:rPr lang="en-US" sz="900" baseline="0" dirty="0" err="1" smtClean="0"/>
                        <a:t>ambiente</a:t>
                      </a:r>
                      <a:r>
                        <a:rPr lang="en-US" sz="900" baseline="0" dirty="0" smtClean="0"/>
                        <a:t> de </a:t>
                      </a:r>
                      <a:r>
                        <a:rPr lang="en-US" sz="900" baseline="0" dirty="0" err="1" smtClean="0"/>
                        <a:t>Curso</a:t>
                      </a:r>
                      <a:r>
                        <a:rPr lang="en-US" sz="900" baseline="0" dirty="0" smtClean="0"/>
                        <a:t> 1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7 Grupo"/>
          <p:cNvGrpSpPr/>
          <p:nvPr/>
        </p:nvGrpSpPr>
        <p:grpSpPr>
          <a:xfrm>
            <a:off x="266700" y="2256609"/>
            <a:ext cx="152400" cy="114300"/>
            <a:chOff x="1828800" y="4792981"/>
            <a:chExt cx="190500" cy="160019"/>
          </a:xfrm>
        </p:grpSpPr>
        <p:sp>
          <p:nvSpPr>
            <p:cNvPr id="5" name="4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5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8 Grupo"/>
          <p:cNvGrpSpPr/>
          <p:nvPr/>
        </p:nvGrpSpPr>
        <p:grpSpPr>
          <a:xfrm>
            <a:off x="266700" y="2485209"/>
            <a:ext cx="152400" cy="114300"/>
            <a:chOff x="1828800" y="4792981"/>
            <a:chExt cx="190500" cy="160019"/>
          </a:xfrm>
        </p:grpSpPr>
        <p:sp>
          <p:nvSpPr>
            <p:cNvPr id="10" name="9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10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11 Grupo"/>
          <p:cNvGrpSpPr/>
          <p:nvPr/>
        </p:nvGrpSpPr>
        <p:grpSpPr>
          <a:xfrm>
            <a:off x="266700" y="2751909"/>
            <a:ext cx="152400" cy="114300"/>
            <a:chOff x="1828800" y="4792981"/>
            <a:chExt cx="190500" cy="160019"/>
          </a:xfrm>
        </p:grpSpPr>
        <p:sp>
          <p:nvSpPr>
            <p:cNvPr id="13" name="12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13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14 Grupo"/>
          <p:cNvGrpSpPr/>
          <p:nvPr/>
        </p:nvGrpSpPr>
        <p:grpSpPr>
          <a:xfrm>
            <a:off x="266700" y="3018609"/>
            <a:ext cx="152400" cy="114300"/>
            <a:chOff x="1828800" y="4792981"/>
            <a:chExt cx="190500" cy="160019"/>
          </a:xfrm>
        </p:grpSpPr>
        <p:sp>
          <p:nvSpPr>
            <p:cNvPr id="16" name="15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16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20 Grupo"/>
          <p:cNvGrpSpPr/>
          <p:nvPr/>
        </p:nvGrpSpPr>
        <p:grpSpPr>
          <a:xfrm>
            <a:off x="266700" y="3247209"/>
            <a:ext cx="152400" cy="114300"/>
            <a:chOff x="1828800" y="4792981"/>
            <a:chExt cx="190500" cy="160019"/>
          </a:xfrm>
        </p:grpSpPr>
        <p:sp>
          <p:nvSpPr>
            <p:cNvPr id="22" name="21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2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23 Grupo"/>
          <p:cNvGrpSpPr/>
          <p:nvPr/>
        </p:nvGrpSpPr>
        <p:grpSpPr>
          <a:xfrm>
            <a:off x="266700" y="3704409"/>
            <a:ext cx="152400" cy="114300"/>
            <a:chOff x="1828800" y="4792981"/>
            <a:chExt cx="190500" cy="160019"/>
          </a:xfrm>
        </p:grpSpPr>
        <p:sp>
          <p:nvSpPr>
            <p:cNvPr id="25" name="24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25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38 Grupo"/>
          <p:cNvGrpSpPr/>
          <p:nvPr/>
        </p:nvGrpSpPr>
        <p:grpSpPr>
          <a:xfrm>
            <a:off x="266700" y="3965666"/>
            <a:ext cx="152400" cy="114300"/>
            <a:chOff x="1828800" y="4792981"/>
            <a:chExt cx="190500" cy="160019"/>
          </a:xfrm>
        </p:grpSpPr>
        <p:sp>
          <p:nvSpPr>
            <p:cNvPr id="40" name="39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40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4" name="50 Grupo"/>
          <p:cNvGrpSpPr/>
          <p:nvPr/>
        </p:nvGrpSpPr>
        <p:grpSpPr>
          <a:xfrm>
            <a:off x="266700" y="3475809"/>
            <a:ext cx="152400" cy="114300"/>
            <a:chOff x="1828800" y="4792981"/>
            <a:chExt cx="190500" cy="160019"/>
          </a:xfrm>
        </p:grpSpPr>
        <p:sp>
          <p:nvSpPr>
            <p:cNvPr id="52" name="51 Redondear rectángulo de esquina del mismo lado"/>
            <p:cNvSpPr/>
            <p:nvPr/>
          </p:nvSpPr>
          <p:spPr bwMode="auto">
            <a:xfrm>
              <a:off x="1828800" y="4838700"/>
              <a:ext cx="190500" cy="114300"/>
            </a:xfrm>
            <a:prstGeom prst="round2Same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52 Redondear rectángulo de esquina del mismo lado"/>
            <p:cNvSpPr/>
            <p:nvPr/>
          </p:nvSpPr>
          <p:spPr bwMode="auto">
            <a:xfrm>
              <a:off x="1828800" y="4792981"/>
              <a:ext cx="114300" cy="45719"/>
            </a:xfrm>
            <a:prstGeom prst="round2SameRect">
              <a:avLst>
                <a:gd name="adj1" fmla="val 47917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29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Python</a:t>
            </a:r>
            <a:endParaRPr lang="es-V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138362"/>
            <a:ext cx="4848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0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692"/>
    </mc:Choice>
    <mc:Fallback>
      <p:transition advTm="23692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Schemas</a:t>
            </a:r>
            <a:r>
              <a:rPr lang="es-MX" dirty="0" smtClean="0"/>
              <a:t> de Base de Datos </a:t>
            </a:r>
            <a:r>
              <a:rPr lang="es-MX" dirty="0" err="1" smtClean="0"/>
              <a:t>PostgreSQL</a:t>
            </a:r>
            <a:endParaRPr lang="es-MX" dirty="0"/>
          </a:p>
        </p:txBody>
      </p:sp>
      <p:sp>
        <p:nvSpPr>
          <p:cNvPr id="48" name="4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84000"/>
              </p:ext>
            </p:extLst>
          </p:nvPr>
        </p:nvGraphicFramePr>
        <p:xfrm>
          <a:off x="228597" y="2048026"/>
          <a:ext cx="8686802" cy="1128834"/>
        </p:xfrm>
        <a:graphic>
          <a:graphicData uri="http://schemas.openxmlformats.org/drawingml/2006/table">
            <a:tbl>
              <a:tblPr/>
              <a:tblGrid>
                <a:gridCol w="2628903"/>
                <a:gridCol w="6057899"/>
              </a:tblGrid>
              <a:tr h="154812"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 smtClean="0"/>
                        <a:t>Componentes</a:t>
                      </a:r>
                      <a:endParaRPr lang="es-MX" sz="900" b="1" dirty="0"/>
                    </a:p>
                  </a:txBody>
                  <a:tcPr marL="5812" marR="5812" marT="5812" marB="5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 smtClean="0"/>
                        <a:t>Descripción</a:t>
                      </a:r>
                      <a:endParaRPr lang="es-MX" sz="900" b="1" dirty="0"/>
                    </a:p>
                  </a:txBody>
                  <a:tcPr marL="5812" marR="5812" marT="5812" marB="5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0796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 </a:t>
                      </a:r>
                      <a:r>
                        <a:rPr lang="es-MX" sz="900" dirty="0" smtClean="0"/>
                        <a:t>UDMDESA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err="1" smtClean="0"/>
                        <a:t>Schema</a:t>
                      </a:r>
                      <a:r>
                        <a:rPr lang="es-VE" sz="900" baseline="0" dirty="0" smtClean="0"/>
                        <a:t> de Base de Datos del ambiente de Desarrollo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algn="l"/>
                      <a:r>
                        <a:rPr lang="es-VE" sz="900" dirty="0" smtClean="0"/>
                        <a:t>UDMTEST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err="1" smtClean="0"/>
                        <a:t>Schema</a:t>
                      </a:r>
                      <a:r>
                        <a:rPr lang="es-VE" sz="900" baseline="0" dirty="0" smtClean="0"/>
                        <a:t> de Base de Datos del ambiente de </a:t>
                      </a:r>
                      <a:r>
                        <a:rPr lang="es-VE" sz="900" baseline="0" dirty="0" err="1" smtClean="0"/>
                        <a:t>Testing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7528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UDMPROD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err="1" smtClean="0"/>
                        <a:t>Schema</a:t>
                      </a:r>
                      <a:r>
                        <a:rPr lang="es-VE" sz="900" baseline="0" dirty="0" smtClean="0"/>
                        <a:t> de Base de Datos del ambiente de Producción</a:t>
                      </a:r>
                      <a:endParaRPr lang="en-US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7837"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UDMCURSO1</a:t>
                      </a:r>
                      <a:endParaRPr lang="es-MX" sz="900" dirty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900" dirty="0" err="1" smtClean="0"/>
                        <a:t>Schema</a:t>
                      </a:r>
                      <a:r>
                        <a:rPr lang="es-VE" sz="900" baseline="0" dirty="0" smtClean="0"/>
                        <a:t> de Base de Datos del ambiente de Curso 1</a:t>
                      </a:r>
                      <a:endParaRPr lang="en-US" sz="900" dirty="0" smtClean="0"/>
                    </a:p>
                  </a:txBody>
                  <a:tcPr marL="5812" marR="5812" marT="5812" marB="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99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214563"/>
            <a:ext cx="5954712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138362"/>
            <a:ext cx="4848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894"/>
    </mc:Choice>
    <mc:Fallback>
      <p:transition advTm="148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138362"/>
            <a:ext cx="4848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2571"/>
    </mc:Choice>
    <mc:Fallback>
      <p:transition advTm="1257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Instalar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138362"/>
            <a:ext cx="4848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6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2884"/>
    </mc:Choice>
    <mc:Fallback>
      <p:transition advTm="1288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PsycoPG2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90" y="1817113"/>
            <a:ext cx="7376620" cy="48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3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PsycoPG2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40" y="1829051"/>
            <a:ext cx="7358320" cy="48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5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Presentación en pantalla (4:3)</PresentationFormat>
  <Paragraphs>199</Paragraphs>
  <Slides>41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Diseño personalizado</vt:lpstr>
      <vt:lpstr>1_Diseño personalizado</vt:lpstr>
      <vt:lpstr>Presentación de PowerPoint</vt:lpstr>
      <vt:lpstr>Ambiente de Trabajo</vt:lpstr>
      <vt:lpstr>Ambiente de Trabajo</vt:lpstr>
      <vt:lpstr>Instalar Python</vt:lpstr>
      <vt:lpstr>Instalar Python</vt:lpstr>
      <vt:lpstr>Instalar Python</vt:lpstr>
      <vt:lpstr>Instalar Python</vt:lpstr>
      <vt:lpstr>Instalar PsycoPG2</vt:lpstr>
      <vt:lpstr>Instalar PsycoPG2</vt:lpstr>
      <vt:lpstr>Instalar PsycoPG2</vt:lpstr>
      <vt:lpstr>Instalar PsycoPG2</vt:lpstr>
      <vt:lpstr>Instalar PsycoPG2</vt:lpstr>
      <vt:lpstr>Instalar PsycoPG2</vt:lpstr>
      <vt:lpstr>Instalar PostgreSQL</vt:lpstr>
      <vt:lpstr>Instalar PostgreSQL</vt:lpstr>
      <vt:lpstr>Instalar PostgreSQL</vt:lpstr>
      <vt:lpstr>Instalar PostgreSQL</vt:lpstr>
      <vt:lpstr>Instalar PostgreSQL</vt:lpstr>
      <vt:lpstr>Instalar PostgreSQL</vt:lpstr>
      <vt:lpstr>Instalar PostgreSQL</vt:lpstr>
      <vt:lpstr>Instalar PIP</vt:lpstr>
      <vt:lpstr>Instalar Librerías</vt:lpstr>
      <vt:lpstr>Probar el Ambiente</vt:lpstr>
      <vt:lpstr>Bajar el Software</vt:lpstr>
      <vt:lpstr>Estructura de Directorios</vt:lpstr>
      <vt:lpstr>Crear el schema UDM</vt:lpstr>
      <vt:lpstr>Generar las tablas propias de DJango</vt:lpstr>
      <vt:lpstr>DJango Authentication Schema</vt:lpstr>
      <vt:lpstr>Crear superusuario</vt:lpstr>
      <vt:lpstr>Correr la aplicación</vt:lpstr>
      <vt:lpstr>Logear en el Módulo Administrativo</vt:lpstr>
      <vt:lpstr>Crear usuarios medico, patólogo, udm</vt:lpstr>
      <vt:lpstr>Crear usuario médico</vt:lpstr>
      <vt:lpstr>Agregar permiso Acceso Médico</vt:lpstr>
      <vt:lpstr>DJango Web Framework</vt:lpstr>
      <vt:lpstr>Producción</vt:lpstr>
      <vt:lpstr>Instalar Cliente SSH</vt:lpstr>
      <vt:lpstr>Conectarse a Servidor</vt:lpstr>
      <vt:lpstr>Estructura de Directorios</vt:lpstr>
      <vt:lpstr>Schemas de Base de Datos PostgreSQL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/>
  <cp:lastModifiedBy/>
  <cp:revision>573</cp:revision>
  <dcterms:created xsi:type="dcterms:W3CDTF">2003-11-05T19:13:06Z</dcterms:created>
  <dcterms:modified xsi:type="dcterms:W3CDTF">2016-02-12T20:32:19Z</dcterms:modified>
</cp:coreProperties>
</file>