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4.jpeg" ContentType="image/jpeg"/>
  <Override PartName="/ppt/media/image1.png" ContentType="image/png"/>
  <Override PartName="/ppt/media/image6.png" ContentType="image/png"/>
  <Override PartName="/ppt/media/image21.png" ContentType="image/png"/>
  <Override PartName="/ppt/media/image5.png" ContentType="image/png"/>
  <Override PartName="/ppt/media/image28.png" ContentType="image/png"/>
  <Override PartName="/ppt/media/image3.jpeg" ContentType="image/jpeg"/>
  <Override PartName="/ppt/media/image16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20.wmf" ContentType="image/x-wmf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950075" cy="92360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>
                <a:noFill/>
              </a:ln>
            </c:spPr>
          </c:dPt>
          <c:dPt>
            <c:idx val="1"/>
            <c:spPr>
              <a:solidFill>
                <a:srgbClr val="ed7d31"/>
              </a:solidFill>
              <a:ln>
                <a:noFill/>
              </a:ln>
            </c:spPr>
          </c:dPt>
          <c:dPt>
            <c:idx val="2"/>
            <c:spPr>
              <a:solidFill>
                <a:srgbClr val="a5a5a5"/>
              </a:solidFill>
              <a:ln>
                <a:noFill/>
              </a:ln>
            </c:spPr>
          </c:dPt>
          <c:dPt>
            <c:idx val="3"/>
            <c:spPr>
              <a:solidFill>
                <a:srgbClr val="ffc000"/>
              </a:solidFill>
              <a:ln>
                <a:noFill/>
              </a:ln>
            </c:spPr>
          </c:dPt>
          <c:dPt>
            <c:idx val="4"/>
            <c:spPr>
              <a:solidFill>
                <a:srgbClr val="4472c4"/>
              </a:solidFill>
              <a:ln>
                <a:noFill/>
              </a:ln>
            </c:spPr>
          </c:dPt>
          <c:dPt>
            <c:idx val="5"/>
            <c:spPr>
              <a:solidFill>
                <a:srgbClr val="70ad47"/>
              </a:solidFill>
              <a:ln>
                <a:noFill/>
              </a:ln>
            </c:spPr>
          </c:dPt>
          <c:dPt>
            <c:idx val="6"/>
            <c:spPr>
              <a:solidFill>
                <a:srgbClr val="255e91"/>
              </a:solidFill>
              <a:ln>
                <a:noFill/>
              </a:ln>
            </c:spPr>
          </c:dPt>
          <c:dPt>
            <c:idx val="7"/>
            <c:spPr>
              <a:solidFill>
                <a:srgbClr val="9e480e"/>
              </a:solidFill>
              <a:ln>
                <a:noFill/>
              </a:ln>
            </c:spPr>
          </c:dPt>
          <c:dPt>
            <c:idx val="8"/>
            <c:spPr>
              <a:solidFill>
                <a:srgbClr val="636363"/>
              </a:solidFill>
              <a:ln>
                <a:noFill/>
              </a:ln>
            </c:spPr>
          </c:dPt>
          <c:dPt>
            <c:idx val="9"/>
            <c:spPr>
              <a:solidFill>
                <a:srgbClr val="997300"/>
              </a:solidFill>
              <a:ln>
                <a:noFill/>
              </a:ln>
            </c:spPr>
          </c:dPt>
          <c:dLbls>
            <c:numFmt formatCode="0%" sourceLinked="1"/>
            <c:dLbl>
              <c:idx val="0"/>
              <c:txPr>
                <a:bodyPr/>
                <a:lstStyle/>
                <a:p>
                  <a:pPr>
                    <a:defRPr b="1" sz="18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txPr>
                <a:bodyPr/>
                <a:lstStyle/>
                <a:p>
                  <a:pPr>
                    <a:defRPr b="1" sz="18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2"/>
              <c:txPr>
                <a:bodyPr/>
                <a:lstStyle/>
                <a:p>
                  <a:pPr>
                    <a:defRPr b="1" sz="18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3"/>
              <c:txPr>
                <a:bodyPr/>
                <a:lstStyle/>
                <a:p>
                  <a:pPr>
                    <a:defRPr b="1" sz="18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4"/>
              <c:txPr>
                <a:bodyPr/>
                <a:lstStyle/>
                <a:p>
                  <a:pPr>
                    <a:defRPr b="1" sz="18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5"/>
              <c:txPr>
                <a:bodyPr/>
                <a:lstStyle/>
                <a:p>
                  <a:pPr>
                    <a:defRPr b="1" sz="18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6"/>
              <c:txPr>
                <a:bodyPr/>
                <a:lstStyle/>
                <a:p>
                  <a:pPr>
                    <a:defRPr b="1" sz="18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7"/>
              <c:txPr>
                <a:bodyPr/>
                <a:lstStyle/>
                <a:p>
                  <a:pPr>
                    <a:defRPr b="1" sz="18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8"/>
              <c:txPr>
                <a:bodyPr/>
                <a:lstStyle/>
                <a:p>
                  <a:pPr>
                    <a:defRPr b="1" sz="18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9"/>
              <c:txPr>
                <a:bodyPr/>
                <a:lstStyle/>
                <a:p>
                  <a:pPr>
                    <a:defRPr b="1" sz="18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txPr>
              <a:bodyPr/>
              <a:lstStyle/>
              <a:p>
                <a:pPr>
                  <a:defRPr b="1" sz="18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eparator>
</c:separator>
            <c:showLeaderLines val="0"/>
          </c:dLbls>
          <c:cat>
            <c:strRef>
              <c:f>categories</c:f>
              <c:strCache>
                <c:ptCount val="10"/>
                <c:pt idx="0">
                  <c:v>Se tiene acceso a materiales contextualizados </c:v>
                </c:pt>
                <c:pt idx="1">
                  <c:v>Los estudiantes aprender a leer y escribir mejor</c:v>
                </c:pt>
                <c:pt idx="2">
                  <c:v>Afianza conocimientos y contenidos de Lengua y Literatura</c:v>
                </c:pt>
                <c:pt idx="3">
                  <c:v>Afianza conocimientos y contenidos de matemática</c:v>
                </c:pt>
                <c:pt idx="4">
                  <c:v>Reduce las dificultades para aprender matemáticas</c:v>
                </c:pt>
                <c:pt idx="5">
                  <c:v>Facilita el desarrollo de contenidos</c:v>
                </c:pt>
                <c:pt idx="6">
                  <c:v>Permite recopilar información adicional</c:v>
                </c:pt>
                <c:pt idx="7">
                  <c:v>Contribuye a la adquisición y afianzamiento de los fonemas</c:v>
                </c:pt>
                <c:pt idx="8">
                  <c:v>Permite expresar la creatividad</c:v>
                </c:pt>
                <c:pt idx="9">
                  <c:v>Otros, Ejemplo: Clases más dinámicas, desarrollo de nuesvas estrategias, pesonaliza retroalimentaciones, etc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0.239740820734341</c:v>
                </c:pt>
                <c:pt idx="1">
                  <c:v>0.209503239740821</c:v>
                </c:pt>
                <c:pt idx="2">
                  <c:v>0.114470842332613</c:v>
                </c:pt>
                <c:pt idx="3">
                  <c:v>0.0712742980561555</c:v>
                </c:pt>
                <c:pt idx="4">
                  <c:v>0.0712742980561555</c:v>
                </c:pt>
                <c:pt idx="5">
                  <c:v>0.0583153347732181</c:v>
                </c:pt>
                <c:pt idx="6">
                  <c:v>0.0345572354211663</c:v>
                </c:pt>
                <c:pt idx="7">
                  <c:v>0.0259179265658747</c:v>
                </c:pt>
                <c:pt idx="8">
                  <c:v>0.0259179265658747</c:v>
                </c:pt>
                <c:pt idx="9">
                  <c:v>0.15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ayout>
        <c:manualLayout>
          <c:xMode val="edge"/>
          <c:yMode val="edge"/>
          <c:x val="0.615320051243539"/>
          <c:y val="0.0181411530815109"/>
          <c:w val="0.375861459621841"/>
          <c:h val="0.957502329916123"/>
        </c:manualLayout>
      </c:layout>
      <c:spPr>
        <a:solidFill>
          <a:srgbClr val="ffffff"/>
        </a:solidFill>
        <a:ln w="12600">
          <a:noFill/>
        </a:ln>
      </c:spPr>
      <c:txPr>
        <a:bodyPr/>
        <a:lstStyle/>
        <a:p>
          <a:pPr>
            <a:defRPr b="0" sz="1300" spc="-1" strike="noStrik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60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D96CEF7-48CC-4FD8-BA41-818727C8B1B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DE4B2123-566D-4817-9D7B-060F8CCFD3B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9CB69EAB-0FA1-4CA0-9CA5-30CEE453EEF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49C29E32-7289-4136-BD07-0C00A09DDD7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4AE621E0-478C-4091-8A44-3F195BEE46C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646FC899-2201-4F25-B862-E4035C770A4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866A0DF8-24CF-4BB5-975B-64AC6FE4F76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9849ACBE-160E-4202-A994-D759A4769F8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0A66D345-87F4-4287-BD1D-EA4988C7D8F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FB675728-63C4-4BAB-9E4B-CBEECD632D9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8E40C5EE-F313-4ADF-BB4C-F8B5B8246F8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2D0403A2-CE74-42C5-9AAD-7918CD40F85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481D89B3-42D2-442F-93B3-8B7B805C4E8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7C72D09F-F909-4B4C-AC62-48CA4FAC9E0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873B433A-1375-417B-B1BB-1F73C125453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D918FFE8-9BDD-401F-B4C0-C6621FAF7FF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E8D8710B-0A5B-42F7-927B-179AC3F4C96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Ha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ga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ra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ific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el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tít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ul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tró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9716A83-33FE-4AA2-9395-BB6BB2BDAC8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42E6817-9211-4946-8E94-2281A254557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EE5CDCF-31FD-4CF0-910B-646424F2B00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58D4885-7FC6-44FF-A3FE-02B1E49C2CA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444760"/>
            <a:ext cx="12187080" cy="3196080"/>
          </a:xfrm>
          <a:prstGeom prst="rect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3" descr=""/>
          <p:cNvPicPr/>
          <p:nvPr/>
        </p:nvPicPr>
        <p:blipFill>
          <a:blip r:embed="rId2"/>
          <a:srcRect l="8184" t="0" r="3102" b="0"/>
          <a:stretch/>
        </p:blipFill>
        <p:spPr>
          <a:xfrm>
            <a:off x="0" y="2524320"/>
            <a:ext cx="4019040" cy="3008520"/>
          </a:xfrm>
          <a:prstGeom prst="rect">
            <a:avLst/>
          </a:prstGeom>
          <a:ln>
            <a:noFill/>
          </a:ln>
        </p:spPr>
      </p:pic>
      <p:pic>
        <p:nvPicPr>
          <p:cNvPr id="90" name="Picture 4" descr=""/>
          <p:cNvPicPr/>
          <p:nvPr/>
        </p:nvPicPr>
        <p:blipFill>
          <a:blip r:embed="rId3"/>
          <a:stretch/>
        </p:blipFill>
        <p:spPr>
          <a:xfrm>
            <a:off x="4148280" y="2491560"/>
            <a:ext cx="4271760" cy="3049560"/>
          </a:xfrm>
          <a:prstGeom prst="rect">
            <a:avLst/>
          </a:prstGeom>
          <a:ln>
            <a:noFill/>
          </a:ln>
        </p:spPr>
      </p:pic>
      <p:pic>
        <p:nvPicPr>
          <p:cNvPr id="91" name="Picture 5" descr=""/>
          <p:cNvPicPr/>
          <p:nvPr/>
        </p:nvPicPr>
        <p:blipFill>
          <a:blip r:embed="rId4"/>
          <a:srcRect l="0" t="0" r="16995" b="0"/>
          <a:stretch/>
        </p:blipFill>
        <p:spPr>
          <a:xfrm>
            <a:off x="8534520" y="2491560"/>
            <a:ext cx="3371400" cy="305712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2261520" y="5895360"/>
            <a:ext cx="897336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520" rIns="38520" tIns="19440" bIns="19440" anchor="ctr">
            <a:sp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4472c4"/>
                </a:solidFill>
                <a:latin typeface="Century Gothic"/>
              </a:rPr>
              <a:t>9 años innovando la educación en la región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08240" y="1212120"/>
            <a:ext cx="10985400" cy="12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520" rIns="38520" tIns="19440" bIns="19440" anchor="ctr">
            <a:spAutoFit/>
          </a:bodyPr>
          <a:p>
            <a:pPr algn="ctr">
              <a:lnSpc>
                <a:spcPct val="90000"/>
              </a:lnSpc>
            </a:pPr>
            <a:r>
              <a:rPr b="1" lang="en-US" sz="4500" spc="-1" strike="noStrike">
                <a:latin typeface="Century Gothic"/>
              </a:rPr>
              <a:t>Compendio de Resultados Histórico Regional </a:t>
            </a:r>
            <a:endParaRPr b="0" lang="en-US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"/>
          <p:cNvGrpSpPr/>
          <p:nvPr/>
        </p:nvGrpSpPr>
        <p:grpSpPr>
          <a:xfrm>
            <a:off x="6688800" y="2413800"/>
            <a:ext cx="5502960" cy="1938600"/>
            <a:chOff x="6688800" y="2413800"/>
            <a:chExt cx="5502960" cy="1938600"/>
          </a:xfrm>
        </p:grpSpPr>
        <p:sp>
          <p:nvSpPr>
            <p:cNvPr id="156" name="CustomShape 2"/>
            <p:cNvSpPr/>
            <p:nvPr/>
          </p:nvSpPr>
          <p:spPr>
            <a:xfrm>
              <a:off x="6757920" y="2413800"/>
              <a:ext cx="5433840" cy="191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3000" spc="-1" strike="noStrike">
                  <a:solidFill>
                    <a:srgbClr val="008acc"/>
                  </a:solidFill>
                  <a:latin typeface="Arial"/>
                  <a:ea typeface="Arial"/>
                </a:rPr>
                <a:t>¿CUÁLES SON LOS EFECTOS DE PROGRAMA EDUCATIVO EN DOCENTES?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57" name="CustomShape 3"/>
            <p:cNvSpPr/>
            <p:nvPr/>
          </p:nvSpPr>
          <p:spPr>
            <a:xfrm>
              <a:off x="6688800" y="2413800"/>
              <a:ext cx="68760" cy="19386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58" name="Imagen 1" descr=""/>
          <p:cNvPicPr/>
          <p:nvPr/>
        </p:nvPicPr>
        <p:blipFill>
          <a:blip r:embed="rId2"/>
          <a:stretch/>
        </p:blipFill>
        <p:spPr>
          <a:xfrm>
            <a:off x="635760" y="539280"/>
            <a:ext cx="5802840" cy="5688000"/>
          </a:xfrm>
          <a:prstGeom prst="rect">
            <a:avLst/>
          </a:prstGeom>
          <a:ln>
            <a:noFill/>
          </a:ln>
        </p:spPr>
      </p:pic>
      <p:sp>
        <p:nvSpPr>
          <p:cNvPr id="159" name="CustomShape 4"/>
          <p:cNvSpPr/>
          <p:nvPr/>
        </p:nvSpPr>
        <p:spPr>
          <a:xfrm rot="19182600">
            <a:off x="1360800" y="1602720"/>
            <a:ext cx="1458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DOCENTES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"/>
          <p:cNvGrpSpPr/>
          <p:nvPr/>
        </p:nvGrpSpPr>
        <p:grpSpPr>
          <a:xfrm>
            <a:off x="9320760" y="1985400"/>
            <a:ext cx="2871000" cy="3632040"/>
            <a:chOff x="9320760" y="1985400"/>
            <a:chExt cx="2871000" cy="3632040"/>
          </a:xfrm>
        </p:grpSpPr>
        <p:sp>
          <p:nvSpPr>
            <p:cNvPr id="161" name="CustomShape 2"/>
            <p:cNvSpPr/>
            <p:nvPr/>
          </p:nvSpPr>
          <p:spPr>
            <a:xfrm>
              <a:off x="9320760" y="2175480"/>
              <a:ext cx="2871000" cy="3441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r>
                <a:rPr b="1" lang="en-US" sz="2000" spc="-1" strike="noStrike">
                  <a:solidFill>
                    <a:srgbClr val="3b3838"/>
                  </a:solidFill>
                  <a:latin typeface="Arial"/>
                  <a:ea typeface="Calibri"/>
                </a:rPr>
                <a:t>En las escuelas beneficiadas, los Docentes Monitores ganan 1.5 veces más lugares que sus pares no monitores en concursos escolares del Ministerio de Educación</a:t>
              </a:r>
              <a:endParaRPr b="0" lang="en-US" sz="20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2" name="CustomShape 3"/>
            <p:cNvSpPr/>
            <p:nvPr/>
          </p:nvSpPr>
          <p:spPr>
            <a:xfrm>
              <a:off x="9596880" y="1985400"/>
              <a:ext cx="2318760" cy="441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63" name="Imagen 1" descr=""/>
          <p:cNvPicPr/>
          <p:nvPr/>
        </p:nvPicPr>
        <p:blipFill>
          <a:blip r:embed="rId2"/>
          <a:stretch/>
        </p:blipFill>
        <p:spPr>
          <a:xfrm>
            <a:off x="90360" y="1244880"/>
            <a:ext cx="9230040" cy="4866840"/>
          </a:xfrm>
          <a:prstGeom prst="rect">
            <a:avLst/>
          </a:prstGeom>
          <a:ln>
            <a:noFill/>
          </a:ln>
        </p:spPr>
      </p:pic>
      <p:grpSp>
        <p:nvGrpSpPr>
          <p:cNvPr id="164" name="Group 4"/>
          <p:cNvGrpSpPr/>
          <p:nvPr/>
        </p:nvGrpSpPr>
        <p:grpSpPr>
          <a:xfrm>
            <a:off x="439560" y="259920"/>
            <a:ext cx="9125280" cy="700200"/>
            <a:chOff x="439560" y="259920"/>
            <a:chExt cx="9125280" cy="700200"/>
          </a:xfrm>
        </p:grpSpPr>
        <p:sp>
          <p:nvSpPr>
            <p:cNvPr id="165" name="CustomShape 5"/>
            <p:cNvSpPr/>
            <p:nvPr/>
          </p:nvSpPr>
          <p:spPr>
            <a:xfrm>
              <a:off x="485280" y="259920"/>
              <a:ext cx="907956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8acc"/>
                  </a:solidFill>
                  <a:latin typeface="Arial"/>
                  <a:ea typeface="Arial"/>
                </a:rPr>
                <a:t>Efecto del Programa de Docentes Monitores en los concursos escolares del Ministerio de Educación en Nicaragua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" name="CustomShape 6"/>
            <p:cNvSpPr/>
            <p:nvPr/>
          </p:nvSpPr>
          <p:spPr>
            <a:xfrm>
              <a:off x="439560" y="429120"/>
              <a:ext cx="45360" cy="369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487800" y="429120"/>
            <a:ext cx="7982280" cy="395280"/>
            <a:chOff x="487800" y="429120"/>
            <a:chExt cx="7982280" cy="395280"/>
          </a:xfrm>
        </p:grpSpPr>
        <p:sp>
          <p:nvSpPr>
            <p:cNvPr id="168" name="CustomShape 2"/>
            <p:cNvSpPr/>
            <p:nvPr/>
          </p:nvSpPr>
          <p:spPr>
            <a:xfrm>
              <a:off x="655920" y="429120"/>
              <a:ext cx="781416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8acc"/>
                  </a:solidFill>
                  <a:latin typeface="Arial"/>
                  <a:ea typeface="Arial"/>
                </a:rPr>
                <a:t>Efecto en práctica pedagógica docente en Nicaragua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9" name="CustomShape 3"/>
            <p:cNvSpPr/>
            <p:nvPr/>
          </p:nvSpPr>
          <p:spPr>
            <a:xfrm>
              <a:off x="487800" y="429120"/>
              <a:ext cx="62640" cy="369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0" name="Group 4"/>
          <p:cNvGrpSpPr/>
          <p:nvPr/>
        </p:nvGrpSpPr>
        <p:grpSpPr>
          <a:xfrm>
            <a:off x="9320760" y="1937880"/>
            <a:ext cx="2871000" cy="3933000"/>
            <a:chOff x="9320760" y="1937880"/>
            <a:chExt cx="2871000" cy="3933000"/>
          </a:xfrm>
        </p:grpSpPr>
        <p:sp>
          <p:nvSpPr>
            <p:cNvPr id="171" name="CustomShape 5"/>
            <p:cNvSpPr/>
            <p:nvPr/>
          </p:nvSpPr>
          <p:spPr>
            <a:xfrm>
              <a:off x="9320760" y="2127960"/>
              <a:ext cx="2871000" cy="37429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r>
                <a:rPr b="1" lang="en-US" sz="2000" spc="-1" strike="noStrike">
                  <a:solidFill>
                    <a:srgbClr val="3b3838"/>
                  </a:solidFill>
                  <a:latin typeface="Arial"/>
                  <a:ea typeface="Calibri"/>
                </a:rPr>
                <a:t>Los docentes afirman que el Programa Educativo ha fortalecido los procesos de enseñanza-aprendizaje, especialmente en trabajo colaborativo.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2" name="CustomShape 6"/>
            <p:cNvSpPr/>
            <p:nvPr/>
          </p:nvSpPr>
          <p:spPr>
            <a:xfrm>
              <a:off x="9596880" y="1937880"/>
              <a:ext cx="2318760" cy="441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73" name="Imagen 2" descr=""/>
          <p:cNvPicPr/>
          <p:nvPr/>
        </p:nvPicPr>
        <p:blipFill>
          <a:blip r:embed="rId2"/>
          <a:stretch/>
        </p:blipFill>
        <p:spPr>
          <a:xfrm>
            <a:off x="3922920" y="860040"/>
            <a:ext cx="4009320" cy="5748840"/>
          </a:xfrm>
          <a:prstGeom prst="rect">
            <a:avLst/>
          </a:prstGeom>
          <a:ln>
            <a:noFill/>
          </a:ln>
        </p:spPr>
      </p:pic>
      <p:sp>
        <p:nvSpPr>
          <p:cNvPr id="174" name="CustomShape 7"/>
          <p:cNvSpPr/>
          <p:nvPr/>
        </p:nvSpPr>
        <p:spPr>
          <a:xfrm>
            <a:off x="1330200" y="1037880"/>
            <a:ext cx="383616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r>
              <a:rPr b="1" lang="en-US" sz="1600" spc="-1" strike="noStrike">
                <a:solidFill>
                  <a:srgbClr val="3b3838"/>
                </a:solidFill>
                <a:latin typeface="Arial"/>
                <a:ea typeface="Calibri"/>
              </a:rPr>
              <a:t>Porcentaje de docente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"/>
          <p:cNvGrpSpPr/>
          <p:nvPr/>
        </p:nvGrpSpPr>
        <p:grpSpPr>
          <a:xfrm>
            <a:off x="382680" y="2319480"/>
            <a:ext cx="5502960" cy="1938600"/>
            <a:chOff x="382680" y="2319480"/>
            <a:chExt cx="5502960" cy="1938600"/>
          </a:xfrm>
        </p:grpSpPr>
        <p:sp>
          <p:nvSpPr>
            <p:cNvPr id="176" name="CustomShape 2"/>
            <p:cNvSpPr/>
            <p:nvPr/>
          </p:nvSpPr>
          <p:spPr>
            <a:xfrm>
              <a:off x="451800" y="2319480"/>
              <a:ext cx="5433840" cy="191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3000" spc="-1" strike="noStrike">
                  <a:solidFill>
                    <a:srgbClr val="008acc"/>
                  </a:solidFill>
                  <a:latin typeface="Arial"/>
                  <a:ea typeface="Arial"/>
                </a:rPr>
                <a:t>¿CUÁLES SON LOS EFECTOS DE PROGRAMA EDUCATIVO EN LA GESTIÓN DIRECTIVA?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77" name="CustomShape 3"/>
            <p:cNvSpPr/>
            <p:nvPr/>
          </p:nvSpPr>
          <p:spPr>
            <a:xfrm>
              <a:off x="382680" y="2319480"/>
              <a:ext cx="68760" cy="19386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78" name="Imagen 2" descr=""/>
          <p:cNvPicPr/>
          <p:nvPr/>
        </p:nvPicPr>
        <p:blipFill>
          <a:blip r:embed="rId2"/>
          <a:stretch/>
        </p:blipFill>
        <p:spPr>
          <a:xfrm>
            <a:off x="5885640" y="1295280"/>
            <a:ext cx="5036400" cy="5074920"/>
          </a:xfrm>
          <a:prstGeom prst="rect">
            <a:avLst/>
          </a:prstGeom>
          <a:ln>
            <a:noFill/>
          </a:ln>
        </p:spPr>
      </p:pic>
      <p:sp>
        <p:nvSpPr>
          <p:cNvPr id="179" name="CustomShape 4"/>
          <p:cNvSpPr/>
          <p:nvPr/>
        </p:nvSpPr>
        <p:spPr>
          <a:xfrm rot="2614800">
            <a:off x="6404040" y="4824360"/>
            <a:ext cx="1347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GESTIÓN DIRECTIVA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487800" y="429120"/>
            <a:ext cx="5786280" cy="395280"/>
            <a:chOff x="487800" y="429120"/>
            <a:chExt cx="5786280" cy="395280"/>
          </a:xfrm>
        </p:grpSpPr>
        <p:sp>
          <p:nvSpPr>
            <p:cNvPr id="181" name="CustomShape 2"/>
            <p:cNvSpPr/>
            <p:nvPr/>
          </p:nvSpPr>
          <p:spPr>
            <a:xfrm>
              <a:off x="609480" y="429120"/>
              <a:ext cx="566460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8acc"/>
                  </a:solidFill>
                  <a:latin typeface="Arial"/>
                  <a:ea typeface="Arial"/>
                </a:rPr>
                <a:t>Efecto en competencias técnicas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2" name="CustomShape 3"/>
            <p:cNvSpPr/>
            <p:nvPr/>
          </p:nvSpPr>
          <p:spPr>
            <a:xfrm>
              <a:off x="487800" y="429120"/>
              <a:ext cx="45360" cy="369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3" name="Group 4"/>
          <p:cNvGrpSpPr/>
          <p:nvPr/>
        </p:nvGrpSpPr>
        <p:grpSpPr>
          <a:xfrm>
            <a:off x="9320760" y="1937880"/>
            <a:ext cx="2871000" cy="3632040"/>
            <a:chOff x="9320760" y="1937880"/>
            <a:chExt cx="2871000" cy="3632040"/>
          </a:xfrm>
        </p:grpSpPr>
        <p:sp>
          <p:nvSpPr>
            <p:cNvPr id="184" name="CustomShape 5"/>
            <p:cNvSpPr/>
            <p:nvPr/>
          </p:nvSpPr>
          <p:spPr>
            <a:xfrm>
              <a:off x="9320760" y="2127960"/>
              <a:ext cx="2871000" cy="344196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r>
                <a:rPr b="1" lang="en-US" sz="2000" spc="-1" strike="noStrike">
                  <a:solidFill>
                    <a:srgbClr val="3b3838"/>
                  </a:solidFill>
                  <a:latin typeface="Arial"/>
                  <a:ea typeface="Calibri"/>
                </a:rPr>
                <a:t>Los directores afirman que han desarrollado competencias para la gestión directiva estratégica en las escuelas </a:t>
              </a:r>
              <a:endParaRPr b="0" lang="en-US" sz="2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5" name="CustomShape 6"/>
            <p:cNvSpPr/>
            <p:nvPr/>
          </p:nvSpPr>
          <p:spPr>
            <a:xfrm>
              <a:off x="9596880" y="1937880"/>
              <a:ext cx="2318760" cy="441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86" name="Imagen 1" descr=""/>
          <p:cNvPicPr/>
          <p:nvPr/>
        </p:nvPicPr>
        <p:blipFill>
          <a:blip r:embed="rId2"/>
          <a:stretch/>
        </p:blipFill>
        <p:spPr>
          <a:xfrm>
            <a:off x="1026720" y="829440"/>
            <a:ext cx="7414560" cy="5352840"/>
          </a:xfrm>
          <a:prstGeom prst="rect">
            <a:avLst/>
          </a:prstGeom>
          <a:ln>
            <a:noFill/>
          </a:ln>
        </p:spPr>
      </p:pic>
      <p:sp>
        <p:nvSpPr>
          <p:cNvPr id="187" name="CustomShape 7"/>
          <p:cNvSpPr/>
          <p:nvPr/>
        </p:nvSpPr>
        <p:spPr>
          <a:xfrm>
            <a:off x="5195880" y="829440"/>
            <a:ext cx="383616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r>
              <a:rPr b="1" lang="en-US" sz="1600" spc="-1" strike="noStrike">
                <a:solidFill>
                  <a:srgbClr val="3b3838"/>
                </a:solidFill>
                <a:latin typeface="Arial"/>
                <a:ea typeface="Calibri"/>
              </a:rPr>
              <a:t>Porcentaje de directores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"/>
          <p:cNvGrpSpPr/>
          <p:nvPr/>
        </p:nvGrpSpPr>
        <p:grpSpPr>
          <a:xfrm>
            <a:off x="6688800" y="2666160"/>
            <a:ext cx="5502960" cy="1938600"/>
            <a:chOff x="6688800" y="2666160"/>
            <a:chExt cx="5502960" cy="1938600"/>
          </a:xfrm>
        </p:grpSpPr>
        <p:sp>
          <p:nvSpPr>
            <p:cNvPr id="189" name="CustomShape 2"/>
            <p:cNvSpPr/>
            <p:nvPr/>
          </p:nvSpPr>
          <p:spPr>
            <a:xfrm>
              <a:off x="6757920" y="2666160"/>
              <a:ext cx="5433840" cy="191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3000" spc="-1" strike="noStrike">
                  <a:solidFill>
                    <a:srgbClr val="008acc"/>
                  </a:solidFill>
                  <a:latin typeface="Arial"/>
                  <a:ea typeface="Arial"/>
                </a:rPr>
                <a:t>¿CUÁLES SON LOS EFECTOS DE PROGRAMA EDUCATIVO EN LOS INSUMOS ESCOLARES?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90" name="CustomShape 3"/>
            <p:cNvSpPr/>
            <p:nvPr/>
          </p:nvSpPr>
          <p:spPr>
            <a:xfrm>
              <a:off x="6688800" y="2666160"/>
              <a:ext cx="68760" cy="19386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91" name="Imagen 1" descr=""/>
          <p:cNvPicPr/>
          <p:nvPr/>
        </p:nvPicPr>
        <p:blipFill>
          <a:blip r:embed="rId2"/>
          <a:stretch/>
        </p:blipFill>
        <p:spPr>
          <a:xfrm>
            <a:off x="133200" y="331560"/>
            <a:ext cx="6324120" cy="6092280"/>
          </a:xfrm>
          <a:prstGeom prst="rect">
            <a:avLst/>
          </a:prstGeom>
          <a:ln>
            <a:noFill/>
          </a:ln>
        </p:spPr>
      </p:pic>
      <p:sp>
        <p:nvSpPr>
          <p:cNvPr id="192" name="CustomShape 4"/>
          <p:cNvSpPr/>
          <p:nvPr/>
        </p:nvSpPr>
        <p:spPr>
          <a:xfrm rot="18775200">
            <a:off x="4442040" y="4303800"/>
            <a:ext cx="13100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INSUMOS DE LA ESCUELA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"/>
          <p:cNvGrpSpPr/>
          <p:nvPr/>
        </p:nvGrpSpPr>
        <p:grpSpPr>
          <a:xfrm>
            <a:off x="211680" y="413280"/>
            <a:ext cx="9108720" cy="395280"/>
            <a:chOff x="211680" y="413280"/>
            <a:chExt cx="9108720" cy="395280"/>
          </a:xfrm>
        </p:grpSpPr>
        <p:sp>
          <p:nvSpPr>
            <p:cNvPr id="194" name="CustomShape 2"/>
            <p:cNvSpPr/>
            <p:nvPr/>
          </p:nvSpPr>
          <p:spPr>
            <a:xfrm>
              <a:off x="333360" y="413280"/>
              <a:ext cx="89870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8acc"/>
                  </a:solidFill>
                  <a:latin typeface="Arial"/>
                  <a:ea typeface="Arial"/>
                </a:rPr>
                <a:t>Efecto en procesos de aula de Nicaragua, Honduras y Panamá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5" name="CustomShape 3"/>
            <p:cNvSpPr/>
            <p:nvPr/>
          </p:nvSpPr>
          <p:spPr>
            <a:xfrm>
              <a:off x="211680" y="413280"/>
              <a:ext cx="45360" cy="369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6" name="Group 4"/>
          <p:cNvGrpSpPr/>
          <p:nvPr/>
        </p:nvGrpSpPr>
        <p:grpSpPr>
          <a:xfrm>
            <a:off x="9320760" y="1937880"/>
            <a:ext cx="2871000" cy="3596400"/>
            <a:chOff x="9320760" y="1937880"/>
            <a:chExt cx="2871000" cy="3596400"/>
          </a:xfrm>
        </p:grpSpPr>
        <p:sp>
          <p:nvSpPr>
            <p:cNvPr id="197" name="CustomShape 5"/>
            <p:cNvSpPr/>
            <p:nvPr/>
          </p:nvSpPr>
          <p:spPr>
            <a:xfrm>
              <a:off x="9320760" y="2127960"/>
              <a:ext cx="2871000" cy="34063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r>
                <a:rPr b="1" lang="en-US" sz="2000" spc="-1" strike="noStrike">
                  <a:solidFill>
                    <a:srgbClr val="3b3838"/>
                  </a:solidFill>
                  <a:latin typeface="Arial"/>
                  <a:ea typeface="Calibri"/>
                </a:rPr>
                <a:t>El 84% de los docentes afirman que la computadora XO les ha aportado en el desarrollo de sus clases, especialmente en la provisión de materiales apropiados </a:t>
              </a:r>
              <a:endParaRPr b="0" lang="en-US" sz="2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8" name="CustomShape 6"/>
            <p:cNvSpPr/>
            <p:nvPr/>
          </p:nvSpPr>
          <p:spPr>
            <a:xfrm>
              <a:off x="9596880" y="1937880"/>
              <a:ext cx="2318760" cy="441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99" name="Gráfico 8"/>
          <p:cNvGraphicFramePr/>
          <p:nvPr/>
        </p:nvGraphicFramePr>
        <p:xfrm>
          <a:off x="481320" y="782640"/>
          <a:ext cx="8148960" cy="579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0" name="CustomShape 7"/>
          <p:cNvSpPr/>
          <p:nvPr/>
        </p:nvSpPr>
        <p:spPr>
          <a:xfrm>
            <a:off x="-208800" y="928440"/>
            <a:ext cx="383616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r>
              <a:rPr b="1" lang="en-US" sz="1600" spc="-1" strike="noStrike">
                <a:solidFill>
                  <a:srgbClr val="3b3838"/>
                </a:solidFill>
                <a:latin typeface="Arial"/>
                <a:ea typeface="Calibri"/>
              </a:rPr>
              <a:t>Porcentaje de docente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471960" y="443160"/>
            <a:ext cx="9491400" cy="659880"/>
            <a:chOff x="471960" y="443160"/>
            <a:chExt cx="9491400" cy="659880"/>
          </a:xfrm>
        </p:grpSpPr>
        <p:sp>
          <p:nvSpPr>
            <p:cNvPr id="95" name="CustomShape 2"/>
            <p:cNvSpPr/>
            <p:nvPr/>
          </p:nvSpPr>
          <p:spPr>
            <a:xfrm>
              <a:off x="496080" y="573480"/>
              <a:ext cx="94672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8acc"/>
                  </a:solidFill>
                  <a:latin typeface="Arial"/>
                  <a:ea typeface="Arial"/>
                </a:rPr>
                <a:t>LOS DETERMINANTES DEL APRENDIZAJE Y OLPC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96" name="CustomShape 3"/>
            <p:cNvSpPr/>
            <p:nvPr/>
          </p:nvSpPr>
          <p:spPr>
            <a:xfrm>
              <a:off x="471960" y="443160"/>
              <a:ext cx="79560" cy="65988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7" name="Group 4"/>
          <p:cNvGrpSpPr/>
          <p:nvPr/>
        </p:nvGrpSpPr>
        <p:grpSpPr>
          <a:xfrm>
            <a:off x="6936840" y="1338120"/>
            <a:ext cx="4855320" cy="4752000"/>
            <a:chOff x="6936840" y="1338120"/>
            <a:chExt cx="4855320" cy="4752000"/>
          </a:xfrm>
        </p:grpSpPr>
        <p:pic>
          <p:nvPicPr>
            <p:cNvPr id="98" name="Imagen 3" descr=""/>
            <p:cNvPicPr/>
            <p:nvPr/>
          </p:nvPicPr>
          <p:blipFill>
            <a:blip r:embed="rId2"/>
            <a:stretch/>
          </p:blipFill>
          <p:spPr>
            <a:xfrm>
              <a:off x="6936840" y="1338120"/>
              <a:ext cx="4855320" cy="475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9" name="CustomShape 5"/>
            <p:cNvSpPr/>
            <p:nvPr/>
          </p:nvSpPr>
          <p:spPr>
            <a:xfrm>
              <a:off x="8809560" y="3481560"/>
              <a:ext cx="145836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Calibri"/>
                </a:rPr>
                <a:t>APRENDIZAJE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0" name="CustomShape 6"/>
            <p:cNvSpPr/>
            <p:nvPr/>
          </p:nvSpPr>
          <p:spPr>
            <a:xfrm rot="19230000">
              <a:off x="7402320" y="2365920"/>
              <a:ext cx="144144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DOCENTES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01" name="CustomShape 7"/>
            <p:cNvSpPr/>
            <p:nvPr/>
          </p:nvSpPr>
          <p:spPr>
            <a:xfrm rot="2605800">
              <a:off x="9933120" y="2440440"/>
              <a:ext cx="1438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ALUMNOS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02" name="CustomShape 8"/>
            <p:cNvSpPr/>
            <p:nvPr/>
          </p:nvSpPr>
          <p:spPr>
            <a:xfrm rot="18823200">
              <a:off x="9982080" y="4318200"/>
              <a:ext cx="1327320" cy="1004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INSUMOS DE LA ESCUELA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03" name="CustomShape 9"/>
            <p:cNvSpPr/>
            <p:nvPr/>
          </p:nvSpPr>
          <p:spPr>
            <a:xfrm rot="2566800">
              <a:off x="7508520" y="4580280"/>
              <a:ext cx="132984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GESTIÓN DIRECTIVA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104" name="CustomShape 10"/>
          <p:cNvSpPr/>
          <p:nvPr/>
        </p:nvSpPr>
        <p:spPr>
          <a:xfrm>
            <a:off x="7922520" y="6143400"/>
            <a:ext cx="376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Fuente: Banco Mundial-2018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667440" y="6189480"/>
            <a:ext cx="397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Fuente:  Fundación Zamora Terán-2016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"/>
          <p:cNvGrpSpPr/>
          <p:nvPr/>
        </p:nvGrpSpPr>
        <p:grpSpPr>
          <a:xfrm>
            <a:off x="209880" y="2657520"/>
            <a:ext cx="5503320" cy="1938600"/>
            <a:chOff x="209880" y="2657520"/>
            <a:chExt cx="5503320" cy="1938600"/>
          </a:xfrm>
        </p:grpSpPr>
        <p:sp>
          <p:nvSpPr>
            <p:cNvPr id="107" name="CustomShape 2"/>
            <p:cNvSpPr/>
            <p:nvPr/>
          </p:nvSpPr>
          <p:spPr>
            <a:xfrm>
              <a:off x="279360" y="2657520"/>
              <a:ext cx="5433840" cy="191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3000" spc="-1" strike="noStrike">
                  <a:solidFill>
                    <a:srgbClr val="008acc"/>
                  </a:solidFill>
                  <a:latin typeface="Arial"/>
                  <a:ea typeface="Arial"/>
                </a:rPr>
                <a:t>¿CUÁLES SON LOS EFECTOS DE PROGRAMA EDUCATIVO EN EL APRENDIZAJE?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08" name="CustomShape 3"/>
            <p:cNvSpPr/>
            <p:nvPr/>
          </p:nvSpPr>
          <p:spPr>
            <a:xfrm>
              <a:off x="209880" y="2657520"/>
              <a:ext cx="68760" cy="19386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Imagen 3" descr=""/>
          <p:cNvPicPr/>
          <p:nvPr/>
        </p:nvPicPr>
        <p:blipFill>
          <a:blip r:embed="rId2"/>
          <a:stretch/>
        </p:blipFill>
        <p:spPr>
          <a:xfrm>
            <a:off x="6049080" y="1377360"/>
            <a:ext cx="7304400" cy="506052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 rot="2653800">
            <a:off x="9917280" y="2438640"/>
            <a:ext cx="1458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ALUMNOS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8718480" y="3473280"/>
            <a:ext cx="1400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APRENDIZAJE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"/>
          <p:cNvGrpSpPr/>
          <p:nvPr/>
        </p:nvGrpSpPr>
        <p:grpSpPr>
          <a:xfrm>
            <a:off x="487800" y="429120"/>
            <a:ext cx="4782240" cy="395280"/>
            <a:chOff x="487800" y="429120"/>
            <a:chExt cx="4782240" cy="395280"/>
          </a:xfrm>
        </p:grpSpPr>
        <p:sp>
          <p:nvSpPr>
            <p:cNvPr id="113" name="CustomShape 2"/>
            <p:cNvSpPr/>
            <p:nvPr/>
          </p:nvSpPr>
          <p:spPr>
            <a:xfrm>
              <a:off x="609480" y="429120"/>
              <a:ext cx="466056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8acc"/>
                  </a:solidFill>
                  <a:latin typeface="Arial"/>
                  <a:ea typeface="Arial"/>
                </a:rPr>
                <a:t>Efecto en tasa de promoción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14" name="CustomShape 3"/>
            <p:cNvSpPr/>
            <p:nvPr/>
          </p:nvSpPr>
          <p:spPr>
            <a:xfrm>
              <a:off x="487800" y="429120"/>
              <a:ext cx="45360" cy="369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5" name="Group 4"/>
          <p:cNvGrpSpPr/>
          <p:nvPr/>
        </p:nvGrpSpPr>
        <p:grpSpPr>
          <a:xfrm>
            <a:off x="0" y="2101680"/>
            <a:ext cx="2595600" cy="3003120"/>
            <a:chOff x="0" y="2101680"/>
            <a:chExt cx="2595600" cy="3003120"/>
          </a:xfrm>
        </p:grpSpPr>
        <p:sp>
          <p:nvSpPr>
            <p:cNvPr id="116" name="CustomShape 5"/>
            <p:cNvSpPr/>
            <p:nvPr/>
          </p:nvSpPr>
          <p:spPr>
            <a:xfrm>
              <a:off x="0" y="2230200"/>
              <a:ext cx="2595600" cy="2874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r>
                <a:rPr b="1" lang="en-US" sz="1800" spc="-1" strike="noStrike">
                  <a:solidFill>
                    <a:srgbClr val="3b3838"/>
                  </a:solidFill>
                  <a:latin typeface="Arial"/>
                  <a:ea typeface="Calibri"/>
                </a:rPr>
                <a:t>La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Calibri"/>
                </a:rPr>
                <a:t>tasa de aprobación </a:t>
              </a:r>
              <a:r>
                <a:rPr b="1" lang="en-US" sz="1800" spc="-1" strike="noStrike">
                  <a:solidFill>
                    <a:srgbClr val="3b3838"/>
                  </a:solidFill>
                  <a:latin typeface="Arial"/>
                  <a:ea typeface="Calibri"/>
                </a:rPr>
                <a:t>aumenta en más de 20 puntos porcentuales en español y 7 puntos porcentuales en matemáticas.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7" name="CustomShape 6"/>
            <p:cNvSpPr/>
            <p:nvPr/>
          </p:nvSpPr>
          <p:spPr>
            <a:xfrm>
              <a:off x="249480" y="2101680"/>
              <a:ext cx="2096640" cy="50796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18" name="Imagen 3" descr=""/>
          <p:cNvPicPr/>
          <p:nvPr/>
        </p:nvPicPr>
        <p:blipFill>
          <a:blip r:embed="rId2"/>
          <a:stretch/>
        </p:blipFill>
        <p:spPr>
          <a:xfrm>
            <a:off x="2733480" y="2230200"/>
            <a:ext cx="9137520" cy="292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487800" y="414000"/>
            <a:ext cx="6522480" cy="395280"/>
            <a:chOff x="487800" y="414000"/>
            <a:chExt cx="6522480" cy="395280"/>
          </a:xfrm>
        </p:grpSpPr>
        <p:sp>
          <p:nvSpPr>
            <p:cNvPr id="120" name="CustomShape 2"/>
            <p:cNvSpPr/>
            <p:nvPr/>
          </p:nvSpPr>
          <p:spPr>
            <a:xfrm>
              <a:off x="487800" y="414000"/>
              <a:ext cx="65224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8acc"/>
                  </a:solidFill>
                  <a:latin typeface="Arial"/>
                  <a:ea typeface="Arial"/>
                </a:rPr>
                <a:t>Efecto en competencias lectoras en Nicaragua (i)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1" name="CustomShape 3"/>
            <p:cNvSpPr/>
            <p:nvPr/>
          </p:nvSpPr>
          <p:spPr>
            <a:xfrm>
              <a:off x="487800" y="429120"/>
              <a:ext cx="53280" cy="369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2" name="Group 4"/>
          <p:cNvGrpSpPr/>
          <p:nvPr/>
        </p:nvGrpSpPr>
        <p:grpSpPr>
          <a:xfrm>
            <a:off x="0" y="2634840"/>
            <a:ext cx="2595600" cy="2279520"/>
            <a:chOff x="0" y="2634840"/>
            <a:chExt cx="2595600" cy="2279520"/>
          </a:xfrm>
        </p:grpSpPr>
        <p:sp>
          <p:nvSpPr>
            <p:cNvPr id="123" name="CustomShape 5"/>
            <p:cNvSpPr/>
            <p:nvPr/>
          </p:nvSpPr>
          <p:spPr>
            <a:xfrm>
              <a:off x="0" y="2732760"/>
              <a:ext cx="2595600" cy="2181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r>
                <a:rPr b="1" lang="en-US" sz="1800" spc="-1" strike="noStrike">
                  <a:solidFill>
                    <a:srgbClr val="3b3838"/>
                  </a:solidFill>
                  <a:latin typeface="Arial"/>
                  <a:ea typeface="Calibri"/>
                </a:rPr>
                <a:t>Los alumnos beneficiados  mejoran en 5 competencias de la prueba Early Grade Reading Assessment en Nicaragua.</a:t>
              </a:r>
              <a:endParaRPr b="0" lang="en-US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4" name="CustomShape 6"/>
            <p:cNvSpPr/>
            <p:nvPr/>
          </p:nvSpPr>
          <p:spPr>
            <a:xfrm>
              <a:off x="249480" y="2634840"/>
              <a:ext cx="2096640" cy="42012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25" name="Imagen 2" descr=""/>
          <p:cNvPicPr/>
          <p:nvPr/>
        </p:nvPicPr>
        <p:blipFill>
          <a:blip r:embed="rId2"/>
          <a:srcRect l="11361" t="6921" r="8947" b="0"/>
          <a:stretch/>
        </p:blipFill>
        <p:spPr>
          <a:xfrm>
            <a:off x="3475800" y="798480"/>
            <a:ext cx="6437520" cy="563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487800" y="276480"/>
            <a:ext cx="6377040" cy="700200"/>
            <a:chOff x="487800" y="276480"/>
            <a:chExt cx="6377040" cy="700200"/>
          </a:xfrm>
        </p:grpSpPr>
        <p:sp>
          <p:nvSpPr>
            <p:cNvPr id="127" name="CustomShape 2"/>
            <p:cNvSpPr/>
            <p:nvPr/>
          </p:nvSpPr>
          <p:spPr>
            <a:xfrm>
              <a:off x="650160" y="276480"/>
              <a:ext cx="621468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8acc"/>
                  </a:solidFill>
                  <a:latin typeface="Arial"/>
                  <a:ea typeface="Arial"/>
                </a:rPr>
                <a:t>Efecto en competencias lectoras en Nicaragua (ii)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8" name="CustomShape 3"/>
            <p:cNvSpPr/>
            <p:nvPr/>
          </p:nvSpPr>
          <p:spPr>
            <a:xfrm>
              <a:off x="487800" y="276480"/>
              <a:ext cx="60480" cy="369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9" name="Group 4"/>
          <p:cNvGrpSpPr/>
          <p:nvPr/>
        </p:nvGrpSpPr>
        <p:grpSpPr>
          <a:xfrm>
            <a:off x="9595800" y="2343600"/>
            <a:ext cx="2595600" cy="2890440"/>
            <a:chOff x="9595800" y="2343600"/>
            <a:chExt cx="2595600" cy="2890440"/>
          </a:xfrm>
        </p:grpSpPr>
        <p:sp>
          <p:nvSpPr>
            <p:cNvPr id="130" name="CustomShape 5"/>
            <p:cNvSpPr/>
            <p:nvPr/>
          </p:nvSpPr>
          <p:spPr>
            <a:xfrm>
              <a:off x="9595800" y="2553840"/>
              <a:ext cx="2595600" cy="268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r>
                <a:rPr b="1" lang="en-US" sz="2000" spc="-1" strike="noStrike">
                  <a:solidFill>
                    <a:srgbClr val="3b3838"/>
                  </a:solidFill>
                  <a:latin typeface="Arial"/>
                  <a:ea typeface="Calibri"/>
                </a:rPr>
                <a:t>La probabilidad de alcanzar el estándar “Indicadores de Éxito en la Lectura” incrementa en 19%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31" name="CustomShape 6"/>
            <p:cNvSpPr/>
            <p:nvPr/>
          </p:nvSpPr>
          <p:spPr>
            <a:xfrm>
              <a:off x="9845640" y="2343600"/>
              <a:ext cx="2096640" cy="42012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32" name="Imagen 4" descr=""/>
          <p:cNvPicPr/>
          <p:nvPr/>
        </p:nvPicPr>
        <p:blipFill>
          <a:blip r:embed="rId2"/>
          <a:stretch/>
        </p:blipFill>
        <p:spPr>
          <a:xfrm>
            <a:off x="2250720" y="645840"/>
            <a:ext cx="5454000" cy="586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"/>
          <p:cNvGrpSpPr/>
          <p:nvPr/>
        </p:nvGrpSpPr>
        <p:grpSpPr>
          <a:xfrm>
            <a:off x="211320" y="300960"/>
            <a:ext cx="9811080" cy="395280"/>
            <a:chOff x="211320" y="300960"/>
            <a:chExt cx="9811080" cy="395280"/>
          </a:xfrm>
        </p:grpSpPr>
        <p:sp>
          <p:nvSpPr>
            <p:cNvPr id="134" name="CustomShape 2"/>
            <p:cNvSpPr/>
            <p:nvPr/>
          </p:nvSpPr>
          <p:spPr>
            <a:xfrm>
              <a:off x="333360" y="300960"/>
              <a:ext cx="96890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8acc"/>
                  </a:solidFill>
                  <a:latin typeface="Arial"/>
                  <a:ea typeface="Arial"/>
                </a:rPr>
                <a:t>Efecto en comprensión lectora en alumnos de secundaria en Nicaragua y Honduras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35" name="CustomShape 3"/>
            <p:cNvSpPr/>
            <p:nvPr/>
          </p:nvSpPr>
          <p:spPr>
            <a:xfrm>
              <a:off x="211320" y="300960"/>
              <a:ext cx="45360" cy="369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6" name="Group 4"/>
          <p:cNvGrpSpPr/>
          <p:nvPr/>
        </p:nvGrpSpPr>
        <p:grpSpPr>
          <a:xfrm>
            <a:off x="9320760" y="1953720"/>
            <a:ext cx="2871000" cy="3452040"/>
            <a:chOff x="9320760" y="1953720"/>
            <a:chExt cx="2871000" cy="3452040"/>
          </a:xfrm>
        </p:grpSpPr>
        <p:sp>
          <p:nvSpPr>
            <p:cNvPr id="137" name="CustomShape 5"/>
            <p:cNvSpPr/>
            <p:nvPr/>
          </p:nvSpPr>
          <p:spPr>
            <a:xfrm>
              <a:off x="9320760" y="2143800"/>
              <a:ext cx="2871000" cy="32619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r>
                <a:rPr b="1" lang="en-US" sz="2000" spc="-1" strike="noStrike">
                  <a:solidFill>
                    <a:srgbClr val="3b3838"/>
                  </a:solidFill>
                  <a:latin typeface="Arial"/>
                  <a:ea typeface="Calibri"/>
                </a:rPr>
                <a:t>Los alumnos de secundaria beneficiados en Nicaragua y Honduras comprenden 6 puntos porcentuales más que  sus pares no beneficiados.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38" name="CustomShape 6"/>
            <p:cNvSpPr/>
            <p:nvPr/>
          </p:nvSpPr>
          <p:spPr>
            <a:xfrm>
              <a:off x="9596880" y="1953720"/>
              <a:ext cx="2318760" cy="441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39" name="Imagen 2" descr=""/>
          <p:cNvPicPr/>
          <p:nvPr/>
        </p:nvPicPr>
        <p:blipFill>
          <a:blip r:embed="rId2"/>
          <a:stretch/>
        </p:blipFill>
        <p:spPr>
          <a:xfrm>
            <a:off x="2100240" y="700920"/>
            <a:ext cx="6032880" cy="594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"/>
          <p:cNvGrpSpPr/>
          <p:nvPr/>
        </p:nvGrpSpPr>
        <p:grpSpPr>
          <a:xfrm>
            <a:off x="439560" y="259920"/>
            <a:ext cx="9125280" cy="700200"/>
            <a:chOff x="439560" y="259920"/>
            <a:chExt cx="9125280" cy="700200"/>
          </a:xfrm>
        </p:grpSpPr>
        <p:sp>
          <p:nvSpPr>
            <p:cNvPr id="141" name="CustomShape 2"/>
            <p:cNvSpPr/>
            <p:nvPr/>
          </p:nvSpPr>
          <p:spPr>
            <a:xfrm>
              <a:off x="485280" y="259920"/>
              <a:ext cx="907956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8acc"/>
                  </a:solidFill>
                  <a:latin typeface="Arial"/>
                  <a:ea typeface="Arial"/>
                </a:rPr>
                <a:t>Efecto del Programa de Alumnos Monitores en los concursos escolares del Ministerio de Educación en Nicaragua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42" name="CustomShape 3"/>
            <p:cNvSpPr/>
            <p:nvPr/>
          </p:nvSpPr>
          <p:spPr>
            <a:xfrm>
              <a:off x="439560" y="429120"/>
              <a:ext cx="45360" cy="369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3" name="Group 4"/>
          <p:cNvGrpSpPr/>
          <p:nvPr/>
        </p:nvGrpSpPr>
        <p:grpSpPr>
          <a:xfrm>
            <a:off x="43560" y="1827720"/>
            <a:ext cx="2871000" cy="3632040"/>
            <a:chOff x="43560" y="1827720"/>
            <a:chExt cx="2871000" cy="3632040"/>
          </a:xfrm>
        </p:grpSpPr>
        <p:sp>
          <p:nvSpPr>
            <p:cNvPr id="144" name="CustomShape 5"/>
            <p:cNvSpPr/>
            <p:nvPr/>
          </p:nvSpPr>
          <p:spPr>
            <a:xfrm>
              <a:off x="43560" y="2017800"/>
              <a:ext cx="2871000" cy="34419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r>
                <a:rPr b="1" lang="en-US" sz="2000" spc="-1" strike="noStrike">
                  <a:solidFill>
                    <a:srgbClr val="3b3838"/>
                  </a:solidFill>
                  <a:latin typeface="Arial"/>
                  <a:ea typeface="Calibri"/>
                </a:rPr>
                <a:t>En las escuelas beneficiadas, los Alumnos Monitores ganan 3 veces más lugares que sus pares no monitores en concursos escolares del Ministerio de Educación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45" name="CustomShape 6"/>
            <p:cNvSpPr/>
            <p:nvPr/>
          </p:nvSpPr>
          <p:spPr>
            <a:xfrm>
              <a:off x="319320" y="1827720"/>
              <a:ext cx="2318760" cy="441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6" name="Imagen 2" descr=""/>
          <p:cNvPicPr/>
          <p:nvPr/>
        </p:nvPicPr>
        <p:blipFill>
          <a:blip r:embed="rId2"/>
          <a:stretch/>
        </p:blipFill>
        <p:spPr>
          <a:xfrm>
            <a:off x="3118680" y="1350720"/>
            <a:ext cx="9073080" cy="477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"/>
          <p:cNvGrpSpPr/>
          <p:nvPr/>
        </p:nvGrpSpPr>
        <p:grpSpPr>
          <a:xfrm>
            <a:off x="487800" y="429120"/>
            <a:ext cx="7650000" cy="395280"/>
            <a:chOff x="487800" y="429120"/>
            <a:chExt cx="7650000" cy="395280"/>
          </a:xfrm>
        </p:grpSpPr>
        <p:sp>
          <p:nvSpPr>
            <p:cNvPr id="148" name="CustomShape 2"/>
            <p:cNvSpPr/>
            <p:nvPr/>
          </p:nvSpPr>
          <p:spPr>
            <a:xfrm>
              <a:off x="609480" y="429120"/>
              <a:ext cx="75283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8acc"/>
                  </a:solidFill>
                  <a:latin typeface="Arial"/>
                  <a:ea typeface="Arial"/>
                </a:rPr>
                <a:t>Efecto en eficiencia del aprendizaje en Nicaragua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49" name="CustomShape 3"/>
            <p:cNvSpPr/>
            <p:nvPr/>
          </p:nvSpPr>
          <p:spPr>
            <a:xfrm>
              <a:off x="487800" y="429120"/>
              <a:ext cx="45360" cy="36900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50" name="Imagen 6" descr=""/>
          <p:cNvPicPr/>
          <p:nvPr/>
        </p:nvPicPr>
        <p:blipFill>
          <a:blip r:embed="rId2"/>
          <a:stretch/>
        </p:blipFill>
        <p:spPr>
          <a:xfrm>
            <a:off x="609480" y="1245240"/>
            <a:ext cx="8587440" cy="5329800"/>
          </a:xfrm>
          <a:prstGeom prst="rect">
            <a:avLst/>
          </a:prstGeom>
          <a:ln>
            <a:noFill/>
          </a:ln>
        </p:spPr>
      </p:pic>
      <p:grpSp>
        <p:nvGrpSpPr>
          <p:cNvPr id="151" name="Group 4"/>
          <p:cNvGrpSpPr/>
          <p:nvPr/>
        </p:nvGrpSpPr>
        <p:grpSpPr>
          <a:xfrm>
            <a:off x="9320760" y="2198880"/>
            <a:ext cx="2871000" cy="3399480"/>
            <a:chOff x="9320760" y="2198880"/>
            <a:chExt cx="2871000" cy="3399480"/>
          </a:xfrm>
        </p:grpSpPr>
        <p:sp>
          <p:nvSpPr>
            <p:cNvPr id="152" name="CustomShape 5"/>
            <p:cNvSpPr/>
            <p:nvPr/>
          </p:nvSpPr>
          <p:spPr>
            <a:xfrm>
              <a:off x="9320760" y="2374920"/>
              <a:ext cx="2871000" cy="32234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601"/>
                </a:spcBef>
                <a:spcAft>
                  <a:spcPts val="1001"/>
                </a:spcAft>
              </a:pPr>
              <a:r>
                <a:rPr b="1" lang="en-US" sz="2000" spc="-1" strike="noStrike">
                  <a:solidFill>
                    <a:srgbClr val="3b3838"/>
                  </a:solidFill>
                  <a:latin typeface="Arial"/>
                  <a:ea typeface="Calibri"/>
                </a:rPr>
                <a:t>De acuerdo con los docentes, se observa una reducción en el tiempo en que los estudiantes logran leer con fluidez, pasando de 8 meses a más a 6 meses o menos.</a:t>
              </a:r>
              <a:endParaRPr b="0" lang="en-US" sz="2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" name="CustomShape 6"/>
            <p:cNvSpPr/>
            <p:nvPr/>
          </p:nvSpPr>
          <p:spPr>
            <a:xfrm>
              <a:off x="9596880" y="2198880"/>
              <a:ext cx="2318760" cy="408240"/>
            </a:xfrm>
            <a:prstGeom prst="rect">
              <a:avLst/>
            </a:prstGeom>
            <a:solidFill>
              <a:srgbClr val="00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4" name="CustomShape 7"/>
          <p:cNvSpPr/>
          <p:nvPr/>
        </p:nvSpPr>
        <p:spPr>
          <a:xfrm>
            <a:off x="609480" y="918360"/>
            <a:ext cx="383616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r>
              <a:rPr b="1" lang="en-US" sz="1600" spc="-1" strike="noStrike">
                <a:solidFill>
                  <a:srgbClr val="3b3838"/>
                </a:solidFill>
                <a:latin typeface="Arial"/>
                <a:ea typeface="Calibri"/>
              </a:rPr>
              <a:t>Porcentaje de docente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15716</TotalTime>
  <Application>LibreOffice/6.2.5.2$Linux_X86_64 LibreOffice_project/20$Build-2</Application>
  <Words>919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2016-04-08T15:10:21Z</dcterms:created>
  <dc:creator>Jennifer</dc:creator>
  <dc:description/>
  <dc:language>en-US</dc:language>
  <cp:lastModifiedBy/>
  <cp:lastPrinted>2017-01-21T14:40:01Z</cp:lastPrinted>
  <dcterms:modified xsi:type="dcterms:W3CDTF">2019-08-15T15:42:49Z</dcterms:modified>
  <cp:revision>1328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